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Default Extension="jpg" ContentType="image/jpg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</p:sldIdLst>
  <p:sldSz cx="7556500" cy="10693400"/>
  <p:notesSz cx="7556500" cy="10693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44525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hyperlink" Target="https://www.onlinedoctranslator.com/es/?utm_source=onlinedoctranslator&amp;utm_medium=pdf&amp;utm_campaign=attribution" TargetMode="Externa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.jpg"/><Relationship Id="rId3" Type="http://schemas.openxmlformats.org/officeDocument/2006/relationships/image" Target="../media/image11.jpg"/><Relationship Id="rId4" Type="http://schemas.openxmlformats.org/officeDocument/2006/relationships/image" Target="../media/image12.jpg"/><Relationship Id="rId5" Type="http://schemas.openxmlformats.org/officeDocument/2006/relationships/image" Target="../media/image13.jp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.png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pn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png"/><Relationship Id="rId3" Type="http://schemas.openxmlformats.org/officeDocument/2006/relationships/image" Target="../media/image22.png"/><Relationship Id="rId4" Type="http://schemas.openxmlformats.org/officeDocument/2006/relationships/image" Target="../media/image23.png"/><Relationship Id="rId5" Type="http://schemas.openxmlformats.org/officeDocument/2006/relationships/image" Target="../media/image24.png"/><Relationship Id="rId6" Type="http://schemas.openxmlformats.org/officeDocument/2006/relationships/image" Target="../media/image25.png"/><Relationship Id="rId7" Type="http://schemas.openxmlformats.org/officeDocument/2006/relationships/image" Target="../media/image26.png"/><Relationship Id="rId8" Type="http://schemas.openxmlformats.org/officeDocument/2006/relationships/image" Target="../media/image27.png"/><Relationship Id="rId9" Type="http://schemas.openxmlformats.org/officeDocument/2006/relationships/image" Target="../media/image28.png"/><Relationship Id="rId10" Type="http://schemas.openxmlformats.org/officeDocument/2006/relationships/image" Target="../media/image29.png"/><Relationship Id="rId11" Type="http://schemas.openxmlformats.org/officeDocument/2006/relationships/image" Target="../media/image30.png"/><Relationship Id="rId12" Type="http://schemas.openxmlformats.org/officeDocument/2006/relationships/image" Target="../media/image31.png"/><Relationship Id="rId13" Type="http://schemas.openxmlformats.org/officeDocument/2006/relationships/image" Target="../media/image32.png"/><Relationship Id="rId14" Type="http://schemas.openxmlformats.org/officeDocument/2006/relationships/image" Target="../media/image33.png"/><Relationship Id="rId15" Type="http://schemas.openxmlformats.org/officeDocument/2006/relationships/image" Target="../media/image34.png"/><Relationship Id="rId16" Type="http://schemas.openxmlformats.org/officeDocument/2006/relationships/image" Target="../media/image35.png"/><Relationship Id="rId17" Type="http://schemas.openxmlformats.org/officeDocument/2006/relationships/image" Target="../media/image36.png"/><Relationship Id="rId18" Type="http://schemas.openxmlformats.org/officeDocument/2006/relationships/image" Target="../media/image37.png"/><Relationship Id="rId19" Type="http://schemas.openxmlformats.org/officeDocument/2006/relationships/image" Target="../media/image38.png"/><Relationship Id="rId20" Type="http://schemas.openxmlformats.org/officeDocument/2006/relationships/image" Target="../media/image39.png"/><Relationship Id="rId21" Type="http://schemas.openxmlformats.org/officeDocument/2006/relationships/image" Target="../media/image40.png"/><Relationship Id="rId22" Type="http://schemas.openxmlformats.org/officeDocument/2006/relationships/image" Target="../media/image41.png"/><Relationship Id="rId23" Type="http://schemas.openxmlformats.org/officeDocument/2006/relationships/image" Target="../media/image42.pn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3.png"/><Relationship Id="rId3" Type="http://schemas.openxmlformats.org/officeDocument/2006/relationships/image" Target="../media/image44.png"/><Relationship Id="rId4" Type="http://schemas.openxmlformats.org/officeDocument/2006/relationships/image" Target="../media/image45.png"/><Relationship Id="rId5" Type="http://schemas.openxmlformats.org/officeDocument/2006/relationships/image" Target="../media/image46.png"/><Relationship Id="rId6" Type="http://schemas.openxmlformats.org/officeDocument/2006/relationships/image" Target="../media/image47.png"/><Relationship Id="rId7" Type="http://schemas.openxmlformats.org/officeDocument/2006/relationships/image" Target="../media/image48.png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png"/><Relationship Id="rId3" Type="http://schemas.openxmlformats.org/officeDocument/2006/relationships/image" Target="../media/image50.png"/><Relationship Id="rId4" Type="http://schemas.openxmlformats.org/officeDocument/2006/relationships/image" Target="../media/image51.png"/><Relationship Id="rId5" Type="http://schemas.openxmlformats.org/officeDocument/2006/relationships/image" Target="../media/image52.png"/><Relationship Id="rId6" Type="http://schemas.openxmlformats.org/officeDocument/2006/relationships/image" Target="../media/image53.png"/><Relationship Id="rId7" Type="http://schemas.openxmlformats.org/officeDocument/2006/relationships/image" Target="../media/image54.png"/><Relationship Id="rId8" Type="http://schemas.openxmlformats.org/officeDocument/2006/relationships/image" Target="../media/image55.png"/><Relationship Id="rId9" Type="http://schemas.openxmlformats.org/officeDocument/2006/relationships/image" Target="../media/image56.png"/><Relationship Id="rId10" Type="http://schemas.openxmlformats.org/officeDocument/2006/relationships/image" Target="../media/image57.png"/><Relationship Id="rId11" Type="http://schemas.openxmlformats.org/officeDocument/2006/relationships/image" Target="../media/image58.png"/><Relationship Id="rId12" Type="http://schemas.openxmlformats.org/officeDocument/2006/relationships/image" Target="../media/image59.png"/><Relationship Id="rId13" Type="http://schemas.openxmlformats.org/officeDocument/2006/relationships/image" Target="../media/image60.png"/><Relationship Id="rId14" Type="http://schemas.openxmlformats.org/officeDocument/2006/relationships/image" Target="../media/image61.png"/><Relationship Id="rId15" Type="http://schemas.openxmlformats.org/officeDocument/2006/relationships/image" Target="../media/image62.png"/><Relationship Id="rId16" Type="http://schemas.openxmlformats.org/officeDocument/2006/relationships/image" Target="../media/image63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4.png"/><Relationship Id="rId3" Type="http://schemas.openxmlformats.org/officeDocument/2006/relationships/image" Target="../media/image65.png"/><Relationship Id="rId4" Type="http://schemas.openxmlformats.org/officeDocument/2006/relationships/image" Target="../media/image66.png"/><Relationship Id="rId5" Type="http://schemas.openxmlformats.org/officeDocument/2006/relationships/image" Target="../media/image67.png"/><Relationship Id="rId6" Type="http://schemas.openxmlformats.org/officeDocument/2006/relationships/image" Target="../media/image68.png"/><Relationship Id="rId7" Type="http://schemas.openxmlformats.org/officeDocument/2006/relationships/image" Target="../media/image69.png"/><Relationship Id="rId8" Type="http://schemas.openxmlformats.org/officeDocument/2006/relationships/image" Target="../media/image70.png"/><Relationship Id="rId9" Type="http://schemas.openxmlformats.org/officeDocument/2006/relationships/image" Target="../media/image71.png"/><Relationship Id="rId10" Type="http://schemas.openxmlformats.org/officeDocument/2006/relationships/image" Target="../media/image72.png"/><Relationship Id="rId11" Type="http://schemas.openxmlformats.org/officeDocument/2006/relationships/image" Target="../media/image73.png"/><Relationship Id="rId12" Type="http://schemas.openxmlformats.org/officeDocument/2006/relationships/image" Target="../media/image74.png"/><Relationship Id="rId13" Type="http://schemas.openxmlformats.org/officeDocument/2006/relationships/image" Target="../media/image75.pn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6.png"/><Relationship Id="rId3" Type="http://schemas.openxmlformats.org/officeDocument/2006/relationships/image" Target="../media/image77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8.png"/><Relationship Id="rId3" Type="http://schemas.openxmlformats.org/officeDocument/2006/relationships/image" Target="../media/image79.png"/><Relationship Id="rId4" Type="http://schemas.openxmlformats.org/officeDocument/2006/relationships/image" Target="../media/image80.png"/><Relationship Id="rId5" Type="http://schemas.openxmlformats.org/officeDocument/2006/relationships/image" Target="../media/image81.png"/><Relationship Id="rId6" Type="http://schemas.openxmlformats.org/officeDocument/2006/relationships/image" Target="../media/image82.png"/><Relationship Id="rId7" Type="http://schemas.openxmlformats.org/officeDocument/2006/relationships/image" Target="../media/image83.png"/><Relationship Id="rId8" Type="http://schemas.openxmlformats.org/officeDocument/2006/relationships/image" Target="../media/image84.png"/><Relationship Id="rId9" Type="http://schemas.openxmlformats.org/officeDocument/2006/relationships/image" Target="../media/image85.png"/><Relationship Id="rId10" Type="http://schemas.openxmlformats.org/officeDocument/2006/relationships/image" Target="../media/image86.png"/><Relationship Id="rId11" Type="http://schemas.openxmlformats.org/officeDocument/2006/relationships/image" Target="../media/image87.png"/><Relationship Id="rId12" Type="http://schemas.openxmlformats.org/officeDocument/2006/relationships/image" Target="../media/image88.png"/><Relationship Id="rId13" Type="http://schemas.openxmlformats.org/officeDocument/2006/relationships/image" Target="../media/image89.png"/><Relationship Id="rId14" Type="http://schemas.openxmlformats.org/officeDocument/2006/relationships/image" Target="../media/image90.png"/><Relationship Id="rId15" Type="http://schemas.openxmlformats.org/officeDocument/2006/relationships/image" Target="../media/image91.png"/><Relationship Id="rId16" Type="http://schemas.openxmlformats.org/officeDocument/2006/relationships/image" Target="../media/image92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3.png"/><Relationship Id="rId3" Type="http://schemas.openxmlformats.org/officeDocument/2006/relationships/image" Target="../media/image94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5.png"/><Relationship Id="rId3" Type="http://schemas.openxmlformats.org/officeDocument/2006/relationships/image" Target="../media/image96.png"/><Relationship Id="rId4" Type="http://schemas.openxmlformats.org/officeDocument/2006/relationships/image" Target="../media/image97.png"/><Relationship Id="rId5" Type="http://schemas.openxmlformats.org/officeDocument/2006/relationships/image" Target="../media/image98.pn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9.jp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0.jpg"/><Relationship Id="rId3" Type="http://schemas.openxmlformats.org/officeDocument/2006/relationships/image" Target="../media/image101.jpg"/><Relationship Id="rId4" Type="http://schemas.openxmlformats.org/officeDocument/2006/relationships/image" Target="../media/image102.jpg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3.jpg"/><Relationship Id="rId3" Type="http://schemas.openxmlformats.org/officeDocument/2006/relationships/image" Target="../media/image104.jpg"/><Relationship Id="rId4" Type="http://schemas.openxmlformats.org/officeDocument/2006/relationships/image" Target="../media/image105.jpg"/><Relationship Id="rId5" Type="http://schemas.openxmlformats.org/officeDocument/2006/relationships/image" Target="../media/image106.jpg"/><Relationship Id="rId6" Type="http://schemas.openxmlformats.org/officeDocument/2006/relationships/image" Target="../media/image107.jpg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8.png"/><Relationship Id="rId3" Type="http://schemas.openxmlformats.org/officeDocument/2006/relationships/image" Target="../media/image109.png"/><Relationship Id="rId4" Type="http://schemas.openxmlformats.org/officeDocument/2006/relationships/image" Target="../media/image110.png"/><Relationship Id="rId5" Type="http://schemas.openxmlformats.org/officeDocument/2006/relationships/image" Target="../media/image111.jpg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2.jpg"/><Relationship Id="rId3" Type="http://schemas.openxmlformats.org/officeDocument/2006/relationships/image" Target="../media/image113.png"/><Relationship Id="rId4" Type="http://schemas.openxmlformats.org/officeDocument/2006/relationships/image" Target="../media/image114.png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5.png"/><Relationship Id="rId3" Type="http://schemas.openxmlformats.org/officeDocument/2006/relationships/image" Target="../media/image116.png"/><Relationship Id="rId4" Type="http://schemas.openxmlformats.org/officeDocument/2006/relationships/image" Target="../media/image117.png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re.jrc.ec.europa.eu/pvg_tools/en/tools.html#PVP" TargetMode="External"/><Relationship Id="rId3" Type="http://schemas.openxmlformats.org/officeDocument/2006/relationships/hyperlink" Target="http://www.nrcan.gc.ca/energy/software-tools/7465" TargetMode="Externa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8.jpg"/><Relationship Id="rId3" Type="http://schemas.openxmlformats.org/officeDocument/2006/relationships/image" Target="../media/image119.jpg"/><Relationship Id="rId4" Type="http://schemas.openxmlformats.org/officeDocument/2006/relationships/image" Target="../media/image120.jpg"/><Relationship Id="rId5" Type="http://schemas.openxmlformats.org/officeDocument/2006/relationships/image" Target="../media/image121.jpg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2.png"/><Relationship Id="rId3" Type="http://schemas.openxmlformats.org/officeDocument/2006/relationships/image" Target="../media/image123.png"/><Relationship Id="rId4" Type="http://schemas.openxmlformats.org/officeDocument/2006/relationships/image" Target="../media/image124.png"/><Relationship Id="rId5" Type="http://schemas.openxmlformats.org/officeDocument/2006/relationships/image" Target="../media/image125.png"/><Relationship Id="rId6" Type="http://schemas.openxmlformats.org/officeDocument/2006/relationships/image" Target="../media/image126.png"/><Relationship Id="rId7" Type="http://schemas.openxmlformats.org/officeDocument/2006/relationships/image" Target="../media/image127.png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8.jpg"/><Relationship Id="rId3" Type="http://schemas.openxmlformats.org/officeDocument/2006/relationships/image" Target="../media/image129.png"/><Relationship Id="rId4" Type="http://schemas.openxmlformats.org/officeDocument/2006/relationships/image" Target="../media/image130.png"/><Relationship Id="rId5" Type="http://schemas.openxmlformats.org/officeDocument/2006/relationships/image" Target="../media/image131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2.jpg"/><Relationship Id="rId3" Type="http://schemas.openxmlformats.org/officeDocument/2006/relationships/image" Target="../media/image133.jpg"/><Relationship Id="rId4" Type="http://schemas.openxmlformats.org/officeDocument/2006/relationships/image" Target="../media/image134.png"/><Relationship Id="rId5" Type="http://schemas.openxmlformats.org/officeDocument/2006/relationships/image" Target="../media/image135.png"/><Relationship Id="rId6" Type="http://schemas.openxmlformats.org/officeDocument/2006/relationships/image" Target="../media/image136.png"/><Relationship Id="rId7" Type="http://schemas.openxmlformats.org/officeDocument/2006/relationships/image" Target="../media/image137.png"/><Relationship Id="rId8" Type="http://schemas.openxmlformats.org/officeDocument/2006/relationships/image" Target="../media/image138.png"/><Relationship Id="rId9" Type="http://schemas.openxmlformats.org/officeDocument/2006/relationships/image" Target="../media/image139.png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0.jpg"/><Relationship Id="rId3" Type="http://schemas.openxmlformats.org/officeDocument/2006/relationships/image" Target="../media/image141.jpg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2.jpg"/><Relationship Id="rId3" Type="http://schemas.openxmlformats.org/officeDocument/2006/relationships/image" Target="../media/image143.jpg"/><Relationship Id="rId4" Type="http://schemas.openxmlformats.org/officeDocument/2006/relationships/image" Target="../media/image144.jpg"/><Relationship Id="rId5" Type="http://schemas.openxmlformats.org/officeDocument/2006/relationships/image" Target="../media/image145.jpg"/><Relationship Id="rId6" Type="http://schemas.openxmlformats.org/officeDocument/2006/relationships/image" Target="../media/image146.jpg"/><Relationship Id="rId7" Type="http://schemas.openxmlformats.org/officeDocument/2006/relationships/image" Target="../media/image147.jpg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48.jpg"/><Relationship Id="rId3" Type="http://schemas.openxmlformats.org/officeDocument/2006/relationships/image" Target="../media/image149.jpg"/><Relationship Id="rId4" Type="http://schemas.openxmlformats.org/officeDocument/2006/relationships/image" Target="../media/image150.jpg"/><Relationship Id="rId5" Type="http://schemas.openxmlformats.org/officeDocument/2006/relationships/image" Target="../media/image151.jpg"/><Relationship Id="rId6" Type="http://schemas.openxmlformats.org/officeDocument/2006/relationships/image" Target="../media/image152.jpg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3.jpg"/><Relationship Id="rId3" Type="http://schemas.openxmlformats.org/officeDocument/2006/relationships/image" Target="../media/image154.jpg"/><Relationship Id="rId4" Type="http://schemas.openxmlformats.org/officeDocument/2006/relationships/image" Target="../media/image155.jpg"/><Relationship Id="rId5" Type="http://schemas.openxmlformats.org/officeDocument/2006/relationships/image" Target="../media/image156.jpg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7.jpg"/><Relationship Id="rId3" Type="http://schemas.openxmlformats.org/officeDocument/2006/relationships/image" Target="../media/image158.jpg"/><Relationship Id="rId4" Type="http://schemas.openxmlformats.org/officeDocument/2006/relationships/image" Target="../media/image159.jpg"/><Relationship Id="rId5" Type="http://schemas.openxmlformats.org/officeDocument/2006/relationships/image" Target="../media/image160.jpg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1.png"/><Relationship Id="rId3" Type="http://schemas.openxmlformats.org/officeDocument/2006/relationships/image" Target="../media/image162.png"/><Relationship Id="rId4" Type="http://schemas.openxmlformats.org/officeDocument/2006/relationships/image" Target="../media/image163.png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8.png"/><Relationship Id="rId3" Type="http://schemas.openxmlformats.org/officeDocument/2006/relationships/image" Target="../media/image164.png"/><Relationship Id="rId4" Type="http://schemas.openxmlformats.org/officeDocument/2006/relationships/image" Target="../media/image165.png"/><Relationship Id="rId5" Type="http://schemas.openxmlformats.org/officeDocument/2006/relationships/image" Target="../media/image166.png"/><Relationship Id="rId6" Type="http://schemas.openxmlformats.org/officeDocument/2006/relationships/image" Target="../media/image167.png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Relationship Id="rId3" Type="http://schemas.openxmlformats.org/officeDocument/2006/relationships/image" Target="../media/image170.png"/><Relationship Id="rId4" Type="http://schemas.openxmlformats.org/officeDocument/2006/relationships/image" Target="../media/image171.png"/><Relationship Id="rId5" Type="http://schemas.openxmlformats.org/officeDocument/2006/relationships/image" Target="../media/image172.png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3.png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4.png"/><Relationship Id="rId3" Type="http://schemas.openxmlformats.org/officeDocument/2006/relationships/image" Target="../media/image175.png"/><Relationship Id="rId4" Type="http://schemas.openxmlformats.org/officeDocument/2006/relationships/image" Target="../media/image176.png"/><Relationship Id="rId5" Type="http://schemas.openxmlformats.org/officeDocument/2006/relationships/image" Target="../media/image177.png"/><Relationship Id="rId6" Type="http://schemas.openxmlformats.org/officeDocument/2006/relationships/image" Target="../media/image178.png"/><Relationship Id="rId7" Type="http://schemas.openxmlformats.org/officeDocument/2006/relationships/image" Target="../media/image179.png"/><Relationship Id="rId8" Type="http://schemas.openxmlformats.org/officeDocument/2006/relationships/image" Target="../media/image180.png"/><Relationship Id="rId9" Type="http://schemas.openxmlformats.org/officeDocument/2006/relationships/image" Target="../media/image181.png"/><Relationship Id="rId10" Type="http://schemas.openxmlformats.org/officeDocument/2006/relationships/image" Target="../media/image182.png"/><Relationship Id="rId11" Type="http://schemas.openxmlformats.org/officeDocument/2006/relationships/image" Target="../media/image183.png"/><Relationship Id="rId12" Type="http://schemas.openxmlformats.org/officeDocument/2006/relationships/image" Target="../media/image184.png"/><Relationship Id="rId13" Type="http://schemas.openxmlformats.org/officeDocument/2006/relationships/image" Target="../media/image185.png"/><Relationship Id="rId14" Type="http://schemas.openxmlformats.org/officeDocument/2006/relationships/image" Target="../media/image186.png"/><Relationship Id="rId15" Type="http://schemas.openxmlformats.org/officeDocument/2006/relationships/image" Target="../media/image187.png"/><Relationship Id="rId16" Type="http://schemas.openxmlformats.org/officeDocument/2006/relationships/image" Target="../media/image188.png"/><Relationship Id="rId17" Type="http://schemas.openxmlformats.org/officeDocument/2006/relationships/image" Target="../media/image189.png"/><Relationship Id="rId18" Type="http://schemas.openxmlformats.org/officeDocument/2006/relationships/image" Target="../media/image190.png"/><Relationship Id="rId19" Type="http://schemas.openxmlformats.org/officeDocument/2006/relationships/image" Target="../media/image191.png"/><Relationship Id="rId20" Type="http://schemas.openxmlformats.org/officeDocument/2006/relationships/image" Target="../media/image192.png"/><Relationship Id="rId21" Type="http://schemas.openxmlformats.org/officeDocument/2006/relationships/image" Target="../media/image193.png"/><Relationship Id="rId22" Type="http://schemas.openxmlformats.org/officeDocument/2006/relationships/image" Target="../media/image194.png"/><Relationship Id="rId23" Type="http://schemas.openxmlformats.org/officeDocument/2006/relationships/image" Target="../media/image195.png"/><Relationship Id="rId24" Type="http://schemas.openxmlformats.org/officeDocument/2006/relationships/image" Target="../media/image196.png"/><Relationship Id="rId25" Type="http://schemas.openxmlformats.org/officeDocument/2006/relationships/image" Target="../media/image197.png"/><Relationship Id="rId26" Type="http://schemas.openxmlformats.org/officeDocument/2006/relationships/image" Target="../media/image198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9.png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0.png"/><Relationship Id="rId3" Type="http://schemas.openxmlformats.org/officeDocument/2006/relationships/image" Target="../media/image201.png"/><Relationship Id="rId4" Type="http://schemas.openxmlformats.org/officeDocument/2006/relationships/image" Target="../media/image202.png"/><Relationship Id="rId5" Type="http://schemas.openxmlformats.org/officeDocument/2006/relationships/image" Target="../media/image203.png"/><Relationship Id="rId6" Type="http://schemas.openxmlformats.org/officeDocument/2006/relationships/image" Target="../media/image204.png"/><Relationship Id="rId7" Type="http://schemas.openxmlformats.org/officeDocument/2006/relationships/image" Target="../media/image205.png"/><Relationship Id="rId8" Type="http://schemas.openxmlformats.org/officeDocument/2006/relationships/image" Target="../media/image206.png"/><Relationship Id="rId9" Type="http://schemas.openxmlformats.org/officeDocument/2006/relationships/image" Target="../media/image207.png"/><Relationship Id="rId10" Type="http://schemas.openxmlformats.org/officeDocument/2006/relationships/image" Target="../media/image208.png"/><Relationship Id="rId11" Type="http://schemas.openxmlformats.org/officeDocument/2006/relationships/image" Target="../media/image209.png"/><Relationship Id="rId12" Type="http://schemas.openxmlformats.org/officeDocument/2006/relationships/image" Target="../media/image210.png"/><Relationship Id="rId13" Type="http://schemas.openxmlformats.org/officeDocument/2006/relationships/image" Target="../media/image211.png"/><Relationship Id="rId14" Type="http://schemas.openxmlformats.org/officeDocument/2006/relationships/image" Target="../media/image212.jpg"/><Relationship Id="rId15" Type="http://schemas.openxmlformats.org/officeDocument/2006/relationships/image" Target="../media/image213.jpg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4.jpg"/><Relationship Id="rId3" Type="http://schemas.openxmlformats.org/officeDocument/2006/relationships/image" Target="../media/image215.jpg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6.png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7.png"/><Relationship Id="rId3" Type="http://schemas.openxmlformats.org/officeDocument/2006/relationships/image" Target="../media/image218.png"/><Relationship Id="rId4" Type="http://schemas.openxmlformats.org/officeDocument/2006/relationships/image" Target="../media/image219.png"/><Relationship Id="rId5" Type="http://schemas.openxmlformats.org/officeDocument/2006/relationships/image" Target="../media/image220.png"/><Relationship Id="rId6" Type="http://schemas.openxmlformats.org/officeDocument/2006/relationships/image" Target="../media/image221.png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7.png"/><Relationship Id="rId3" Type="http://schemas.openxmlformats.org/officeDocument/2006/relationships/image" Target="../media/image222.png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3.png"/><Relationship Id="rId3" Type="http://schemas.openxmlformats.org/officeDocument/2006/relationships/image" Target="../media/image224.png"/><Relationship Id="rId4" Type="http://schemas.openxmlformats.org/officeDocument/2006/relationships/image" Target="../media/image225.png"/><Relationship Id="rId5" Type="http://schemas.openxmlformats.org/officeDocument/2006/relationships/image" Target="../media/image226.pn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5.png"/><Relationship Id="rId3" Type="http://schemas.openxmlformats.org/officeDocument/2006/relationships/image" Target="../media/image226.png"/><Relationship Id="rId4" Type="http://schemas.openxmlformats.org/officeDocument/2006/relationships/image" Target="../media/image227.png"/><Relationship Id="rId5" Type="http://schemas.openxmlformats.org/officeDocument/2006/relationships/image" Target="../media/image228.png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9.png"/><Relationship Id="rId3" Type="http://schemas.openxmlformats.org/officeDocument/2006/relationships/image" Target="../media/image230.png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1.png"/><Relationship Id="rId3" Type="http://schemas.openxmlformats.org/officeDocument/2006/relationships/image" Target="../media/image229.png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2.png"/><Relationship Id="rId3" Type="http://schemas.openxmlformats.org/officeDocument/2006/relationships/image" Target="../media/image233.png"/><Relationship Id="rId4" Type="http://schemas.openxmlformats.org/officeDocument/2006/relationships/image" Target="../media/image234.png"/><Relationship Id="rId5" Type="http://schemas.openxmlformats.org/officeDocument/2006/relationships/image" Target="../media/image235.png"/><Relationship Id="rId6" Type="http://schemas.openxmlformats.org/officeDocument/2006/relationships/image" Target="../media/image236.png"/><Relationship Id="rId7" Type="http://schemas.openxmlformats.org/officeDocument/2006/relationships/image" Target="../media/image237.png"/><Relationship Id="rId8" Type="http://schemas.openxmlformats.org/officeDocument/2006/relationships/image" Target="../media/image238.png"/><Relationship Id="rId9" Type="http://schemas.openxmlformats.org/officeDocument/2006/relationships/image" Target="../media/image239.png"/><Relationship Id="rId10" Type="http://schemas.openxmlformats.org/officeDocument/2006/relationships/image" Target="../media/image240.png"/><Relationship Id="rId11" Type="http://schemas.openxmlformats.org/officeDocument/2006/relationships/image" Target="../media/image241.png"/><Relationship Id="rId12" Type="http://schemas.openxmlformats.org/officeDocument/2006/relationships/image" Target="../media/image242.png"/><Relationship Id="rId13" Type="http://schemas.openxmlformats.org/officeDocument/2006/relationships/image" Target="../media/image243.png"/><Relationship Id="rId14" Type="http://schemas.openxmlformats.org/officeDocument/2006/relationships/image" Target="../media/image244.png"/><Relationship Id="rId15" Type="http://schemas.openxmlformats.org/officeDocument/2006/relationships/image" Target="../media/image245.png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6.png"/><Relationship Id="rId3" Type="http://schemas.openxmlformats.org/officeDocument/2006/relationships/image" Target="../media/image247.png"/><Relationship Id="rId4" Type="http://schemas.openxmlformats.org/officeDocument/2006/relationships/image" Target="../media/image248.png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9.png"/><Relationship Id="rId3" Type="http://schemas.openxmlformats.org/officeDocument/2006/relationships/image" Target="../media/image250.jpg"/><Relationship Id="rId4" Type="http://schemas.openxmlformats.org/officeDocument/2006/relationships/image" Target="../media/image251.jpg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2.png"/><Relationship Id="rId3" Type="http://schemas.openxmlformats.org/officeDocument/2006/relationships/image" Target="../media/image253.jpg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4.jpg"/><Relationship Id="rId3" Type="http://schemas.openxmlformats.org/officeDocument/2006/relationships/image" Target="../media/image255.png"/><Relationship Id="rId4" Type="http://schemas.openxmlformats.org/officeDocument/2006/relationships/image" Target="../media/image256.png"/><Relationship Id="rId5" Type="http://schemas.openxmlformats.org/officeDocument/2006/relationships/image" Target="../media/image4.png"/><Relationship Id="rId6" Type="http://schemas.openxmlformats.org/officeDocument/2006/relationships/hyperlink" Target="https://www.onlinedoctranslator.com/es/?utm_source=onlinedoctranslator&amp;utm_medium=pdf&amp;utm_campaign=attribution" TargetMode="Externa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7.png"/><Relationship Id="rId3" Type="http://schemas.openxmlformats.org/officeDocument/2006/relationships/image" Target="../media/image258.png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9.png"/><Relationship Id="rId3" Type="http://schemas.openxmlformats.org/officeDocument/2006/relationships/image" Target="../media/image260.png"/><Relationship Id="rId4" Type="http://schemas.openxmlformats.org/officeDocument/2006/relationships/image" Target="../media/image261.png"/><Relationship Id="rId5" Type="http://schemas.openxmlformats.org/officeDocument/2006/relationships/image" Target="../media/image262.png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3.png"/><Relationship Id="rId3" Type="http://schemas.openxmlformats.org/officeDocument/2006/relationships/image" Target="../media/image264.png"/><Relationship Id="rId4" Type="http://schemas.openxmlformats.org/officeDocument/2006/relationships/image" Target="../media/image265.png"/><Relationship Id="rId5" Type="http://schemas.openxmlformats.org/officeDocument/2006/relationships/image" Target="../media/image266.png"/><Relationship Id="rId6" Type="http://schemas.openxmlformats.org/officeDocument/2006/relationships/image" Target="../media/image267.png"/><Relationship Id="rId7" Type="http://schemas.openxmlformats.org/officeDocument/2006/relationships/image" Target="../media/image268.jpg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9.png"/><Relationship Id="rId3" Type="http://schemas.openxmlformats.org/officeDocument/2006/relationships/image" Target="../media/image270.png"/><Relationship Id="rId4" Type="http://schemas.openxmlformats.org/officeDocument/2006/relationships/image" Target="../media/image271.png"/><Relationship Id="rId5" Type="http://schemas.openxmlformats.org/officeDocument/2006/relationships/image" Target="../media/image272.png"/><Relationship Id="rId6" Type="http://schemas.openxmlformats.org/officeDocument/2006/relationships/image" Target="../media/image273.png"/><Relationship Id="rId7" Type="http://schemas.openxmlformats.org/officeDocument/2006/relationships/image" Target="../media/image274.png"/><Relationship Id="rId8" Type="http://schemas.openxmlformats.org/officeDocument/2006/relationships/image" Target="../media/image275.jpg"/><Relationship Id="rId9" Type="http://schemas.openxmlformats.org/officeDocument/2006/relationships/image" Target="../media/image276.jpg"/><Relationship Id="rId10" Type="http://schemas.openxmlformats.org/officeDocument/2006/relationships/image" Target="../media/image277.png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8.jpg"/><Relationship Id="rId3" Type="http://schemas.openxmlformats.org/officeDocument/2006/relationships/image" Target="../media/image279.jpg"/><Relationship Id="rId4" Type="http://schemas.openxmlformats.org/officeDocument/2006/relationships/image" Target="../media/image280.jpg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1.png"/><Relationship Id="rId3" Type="http://schemas.openxmlformats.org/officeDocument/2006/relationships/image" Target="../media/image282.png"/><Relationship Id="rId4" Type="http://schemas.openxmlformats.org/officeDocument/2006/relationships/image" Target="../media/image283.png"/><Relationship Id="rId5" Type="http://schemas.openxmlformats.org/officeDocument/2006/relationships/image" Target="../media/image284.png"/><Relationship Id="rId6" Type="http://schemas.openxmlformats.org/officeDocument/2006/relationships/image" Target="../media/image285.png"/><Relationship Id="rId7" Type="http://schemas.openxmlformats.org/officeDocument/2006/relationships/image" Target="../media/image286.png"/><Relationship Id="rId8" Type="http://schemas.openxmlformats.org/officeDocument/2006/relationships/image" Target="../media/image287.png"/><Relationship Id="rId9" Type="http://schemas.openxmlformats.org/officeDocument/2006/relationships/image" Target="../media/image288.png"/><Relationship Id="rId10" Type="http://schemas.openxmlformats.org/officeDocument/2006/relationships/image" Target="../media/image289.png"/><Relationship Id="rId11" Type="http://schemas.openxmlformats.org/officeDocument/2006/relationships/image" Target="../media/image290.png"/><Relationship Id="rId12" Type="http://schemas.openxmlformats.org/officeDocument/2006/relationships/image" Target="../media/image291.png"/><Relationship Id="rId13" Type="http://schemas.openxmlformats.org/officeDocument/2006/relationships/image" Target="../media/image292.png"/><Relationship Id="rId14" Type="http://schemas.openxmlformats.org/officeDocument/2006/relationships/image" Target="../media/image293.png"/><Relationship Id="rId15" Type="http://schemas.openxmlformats.org/officeDocument/2006/relationships/image" Target="../media/image294.png"/><Relationship Id="rId16" Type="http://schemas.openxmlformats.org/officeDocument/2006/relationships/image" Target="../media/image295.jpg"/><Relationship Id="rId17" Type="http://schemas.openxmlformats.org/officeDocument/2006/relationships/image" Target="../media/image296.jpg"/><Relationship Id="rId18" Type="http://schemas.openxmlformats.org/officeDocument/2006/relationships/image" Target="../media/image297.jpg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8.jpg"/><Relationship Id="rId3" Type="http://schemas.openxmlformats.org/officeDocument/2006/relationships/image" Target="../media/image299.jpg"/><Relationship Id="rId4" Type="http://schemas.openxmlformats.org/officeDocument/2006/relationships/image" Target="../media/image300.jpg"/><Relationship Id="rId5" Type="http://schemas.openxmlformats.org/officeDocument/2006/relationships/image" Target="../media/image301.jpg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2.jpg"/><Relationship Id="rId3" Type="http://schemas.openxmlformats.org/officeDocument/2006/relationships/image" Target="../media/image303.jpg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4.png"/><Relationship Id="rId3" Type="http://schemas.openxmlformats.org/officeDocument/2006/relationships/image" Target="../media/image305.png"/><Relationship Id="rId4" Type="http://schemas.openxmlformats.org/officeDocument/2006/relationships/image" Target="../media/image306.png"/><Relationship Id="rId5" Type="http://schemas.openxmlformats.org/officeDocument/2006/relationships/image" Target="../media/image307.png"/><Relationship Id="rId6" Type="http://schemas.openxmlformats.org/officeDocument/2006/relationships/image" Target="../media/image308.jpg"/><Relationship Id="rId7" Type="http://schemas.openxmlformats.org/officeDocument/2006/relationships/image" Target="../media/image309.jpg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0.jpg"/><Relationship Id="rId3" Type="http://schemas.openxmlformats.org/officeDocument/2006/relationships/image" Target="../media/image311.jpg"/><Relationship Id="rId4" Type="http://schemas.openxmlformats.org/officeDocument/2006/relationships/image" Target="../media/image312.jpg"/><Relationship Id="rId5" Type="http://schemas.openxmlformats.org/officeDocument/2006/relationships/image" Target="../media/image313.jpg"/><Relationship Id="rId6" Type="http://schemas.openxmlformats.org/officeDocument/2006/relationships/image" Target="../media/image314.jpg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5.jpg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6.png"/><Relationship Id="rId3" Type="http://schemas.openxmlformats.org/officeDocument/2006/relationships/image" Target="../media/image317.png"/><Relationship Id="rId4" Type="http://schemas.openxmlformats.org/officeDocument/2006/relationships/image" Target="../media/image318.png"/><Relationship Id="rId5" Type="http://schemas.openxmlformats.org/officeDocument/2006/relationships/image" Target="../media/image319.png"/><Relationship Id="rId6" Type="http://schemas.openxmlformats.org/officeDocument/2006/relationships/image" Target="../media/image320.png"/><Relationship Id="rId7" Type="http://schemas.openxmlformats.org/officeDocument/2006/relationships/image" Target="../media/image321.jpg"/><Relationship Id="rId8" Type="http://schemas.openxmlformats.org/officeDocument/2006/relationships/image" Target="../media/image322.jpg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6.png"/><Relationship Id="rId3" Type="http://schemas.openxmlformats.org/officeDocument/2006/relationships/image" Target="../media/image323.png"/><Relationship Id="rId4" Type="http://schemas.openxmlformats.org/officeDocument/2006/relationships/image" Target="../media/image318.png"/><Relationship Id="rId5" Type="http://schemas.openxmlformats.org/officeDocument/2006/relationships/image" Target="../media/image324.png"/><Relationship Id="rId6" Type="http://schemas.openxmlformats.org/officeDocument/2006/relationships/image" Target="../media/image320.png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6.png"/><Relationship Id="rId3" Type="http://schemas.openxmlformats.org/officeDocument/2006/relationships/image" Target="../media/image325.png"/><Relationship Id="rId4" Type="http://schemas.openxmlformats.org/officeDocument/2006/relationships/image" Target="../media/image326.png"/><Relationship Id="rId5" Type="http://schemas.openxmlformats.org/officeDocument/2006/relationships/image" Target="../media/image324.png"/><Relationship Id="rId6" Type="http://schemas.openxmlformats.org/officeDocument/2006/relationships/image" Target="../media/image327.png"/><Relationship Id="rId7" Type="http://schemas.openxmlformats.org/officeDocument/2006/relationships/image" Target="../media/image328.png"/><Relationship Id="rId8" Type="http://schemas.openxmlformats.org/officeDocument/2006/relationships/image" Target="../media/image329.png"/><Relationship Id="rId9" Type="http://schemas.openxmlformats.org/officeDocument/2006/relationships/image" Target="../media/image330.png"/><Relationship Id="rId10" Type="http://schemas.openxmlformats.org/officeDocument/2006/relationships/image" Target="../media/image331.png"/><Relationship Id="rId11" Type="http://schemas.openxmlformats.org/officeDocument/2006/relationships/image" Target="../media/image332.png"/><Relationship Id="rId12" Type="http://schemas.openxmlformats.org/officeDocument/2006/relationships/image" Target="../media/image321.jpg"/><Relationship Id="rId13" Type="http://schemas.openxmlformats.org/officeDocument/2006/relationships/image" Target="../media/image322.jpg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6.png"/><Relationship Id="rId3" Type="http://schemas.openxmlformats.org/officeDocument/2006/relationships/image" Target="../media/image325.png"/><Relationship Id="rId4" Type="http://schemas.openxmlformats.org/officeDocument/2006/relationships/image" Target="../media/image333.png"/><Relationship Id="rId5" Type="http://schemas.openxmlformats.org/officeDocument/2006/relationships/image" Target="../media/image324.png"/><Relationship Id="rId6" Type="http://schemas.openxmlformats.org/officeDocument/2006/relationships/image" Target="../media/image334.png"/><Relationship Id="rId7" Type="http://schemas.openxmlformats.org/officeDocument/2006/relationships/image" Target="../media/image335.png"/><Relationship Id="rId8" Type="http://schemas.openxmlformats.org/officeDocument/2006/relationships/image" Target="../media/image336.png"/><Relationship Id="rId9" Type="http://schemas.openxmlformats.org/officeDocument/2006/relationships/image" Target="../media/image337.png"/><Relationship Id="rId10" Type="http://schemas.openxmlformats.org/officeDocument/2006/relationships/image" Target="../media/image338.png"/><Relationship Id="rId11" Type="http://schemas.openxmlformats.org/officeDocument/2006/relationships/image" Target="../media/image339.png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0.png"/><Relationship Id="rId3" Type="http://schemas.openxmlformats.org/officeDocument/2006/relationships/image" Target="../media/image341.png"/><Relationship Id="rId4" Type="http://schemas.openxmlformats.org/officeDocument/2006/relationships/image" Target="../media/image342.png"/><Relationship Id="rId5" Type="http://schemas.openxmlformats.org/officeDocument/2006/relationships/image" Target="../media/image343.png"/><Relationship Id="rId6" Type="http://schemas.openxmlformats.org/officeDocument/2006/relationships/image" Target="../media/image344.png"/><Relationship Id="rId7" Type="http://schemas.openxmlformats.org/officeDocument/2006/relationships/image" Target="../media/image345.png"/><Relationship Id="rId8" Type="http://schemas.openxmlformats.org/officeDocument/2006/relationships/image" Target="../media/image336.png"/><Relationship Id="rId9" Type="http://schemas.openxmlformats.org/officeDocument/2006/relationships/image" Target="../media/image337.png"/><Relationship Id="rId10" Type="http://schemas.openxmlformats.org/officeDocument/2006/relationships/image" Target="../media/image346.png"/><Relationship Id="rId11" Type="http://schemas.openxmlformats.org/officeDocument/2006/relationships/image" Target="../media/image347.png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8.png"/><Relationship Id="rId3" Type="http://schemas.openxmlformats.org/officeDocument/2006/relationships/image" Target="../media/image349.png"/><Relationship Id="rId4" Type="http://schemas.openxmlformats.org/officeDocument/2006/relationships/image" Target="../media/image350.png"/><Relationship Id="rId5" Type="http://schemas.openxmlformats.org/officeDocument/2006/relationships/image" Target="../media/image351.png"/><Relationship Id="rId6" Type="http://schemas.openxmlformats.org/officeDocument/2006/relationships/image" Target="../media/image352.png"/><Relationship Id="rId7" Type="http://schemas.openxmlformats.org/officeDocument/2006/relationships/image" Target="../media/image353.png"/><Relationship Id="rId8" Type="http://schemas.openxmlformats.org/officeDocument/2006/relationships/image" Target="../media/image354.png"/><Relationship Id="rId9" Type="http://schemas.openxmlformats.org/officeDocument/2006/relationships/image" Target="../media/image355.png"/><Relationship Id="rId10" Type="http://schemas.openxmlformats.org/officeDocument/2006/relationships/image" Target="../media/image356.png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57.png"/><Relationship Id="rId3" Type="http://schemas.openxmlformats.org/officeDocument/2006/relationships/image" Target="../media/image358.png"/><Relationship Id="rId4" Type="http://schemas.openxmlformats.org/officeDocument/2006/relationships/image" Target="../media/image359.png"/><Relationship Id="rId5" Type="http://schemas.openxmlformats.org/officeDocument/2006/relationships/image" Target="../media/image360.png"/><Relationship Id="rId6" Type="http://schemas.openxmlformats.org/officeDocument/2006/relationships/image" Target="../media/image361.png"/><Relationship Id="rId7" Type="http://schemas.openxmlformats.org/officeDocument/2006/relationships/image" Target="../media/image362.png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1.jpg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1.jpg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3.png"/><Relationship Id="rId3" Type="http://schemas.openxmlformats.org/officeDocument/2006/relationships/image" Target="../media/image364.png"/><Relationship Id="rId4" Type="http://schemas.openxmlformats.org/officeDocument/2006/relationships/image" Target="../media/image365.png"/><Relationship Id="rId5" Type="http://schemas.openxmlformats.org/officeDocument/2006/relationships/image" Target="../media/image366.png"/><Relationship Id="rId6" Type="http://schemas.openxmlformats.org/officeDocument/2006/relationships/image" Target="../media/image367.png"/><Relationship Id="rId7" Type="http://schemas.openxmlformats.org/officeDocument/2006/relationships/image" Target="../media/image368.png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9.png"/><Relationship Id="rId3" Type="http://schemas.openxmlformats.org/officeDocument/2006/relationships/image" Target="../media/image370.png"/><Relationship Id="rId4" Type="http://schemas.openxmlformats.org/officeDocument/2006/relationships/image" Target="../media/image371.png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2.png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3.jpg"/><Relationship Id="rId3" Type="http://schemas.openxmlformats.org/officeDocument/2006/relationships/image" Target="../media/image374.jpg"/><Relationship Id="rId4" Type="http://schemas.openxmlformats.org/officeDocument/2006/relationships/image" Target="../media/image375.png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6.jpg"/><Relationship Id="rId3" Type="http://schemas.openxmlformats.org/officeDocument/2006/relationships/image" Target="../media/image377.jpg"/><Relationship Id="rId4" Type="http://schemas.openxmlformats.org/officeDocument/2006/relationships/image" Target="../media/image378.jpg"/><Relationship Id="rId5" Type="http://schemas.openxmlformats.org/officeDocument/2006/relationships/image" Target="../media/image379.jpg"/><Relationship Id="rId6" Type="http://schemas.openxmlformats.org/officeDocument/2006/relationships/image" Target="../media/image380.png"/><Relationship Id="rId7" Type="http://schemas.openxmlformats.org/officeDocument/2006/relationships/image" Target="../media/image381.jpg"/><Relationship Id="rId8" Type="http://schemas.openxmlformats.org/officeDocument/2006/relationships/image" Target="../media/image382.jpg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3.jpg"/><Relationship Id="rId3" Type="http://schemas.openxmlformats.org/officeDocument/2006/relationships/image" Target="../media/image384.jpg"/><Relationship Id="rId4" Type="http://schemas.openxmlformats.org/officeDocument/2006/relationships/image" Target="../media/image385.png"/><Relationship Id="rId5" Type="http://schemas.openxmlformats.org/officeDocument/2006/relationships/image" Target="../media/image386.jpg"/><Relationship Id="rId6" Type="http://schemas.openxmlformats.org/officeDocument/2006/relationships/image" Target="../media/image387.jpg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8.png"/><Relationship Id="rId3" Type="http://schemas.openxmlformats.org/officeDocument/2006/relationships/image" Target="../media/image389.jpg"/><Relationship Id="rId4" Type="http://schemas.openxmlformats.org/officeDocument/2006/relationships/image" Target="../media/image390.png"/><Relationship Id="rId5" Type="http://schemas.openxmlformats.org/officeDocument/2006/relationships/image" Target="../media/image391.jpg"/><Relationship Id="rId6" Type="http://schemas.openxmlformats.org/officeDocument/2006/relationships/image" Target="../media/image392.png"/><Relationship Id="rId7" Type="http://schemas.openxmlformats.org/officeDocument/2006/relationships/image" Target="../media/image393.png"/><Relationship Id="rId8" Type="http://schemas.openxmlformats.org/officeDocument/2006/relationships/image" Target="../media/image394.jpg"/><Relationship Id="rId9" Type="http://schemas.openxmlformats.org/officeDocument/2006/relationships/image" Target="../media/image395.jpg"/><Relationship Id="rId10" Type="http://schemas.openxmlformats.org/officeDocument/2006/relationships/image" Target="../media/image396.jpg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7.jpg"/><Relationship Id="rId3" Type="http://schemas.openxmlformats.org/officeDocument/2006/relationships/image" Target="../media/image398.jpg"/><Relationship Id="rId4" Type="http://schemas.openxmlformats.org/officeDocument/2006/relationships/image" Target="../media/image399.jpg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00.png"/><Relationship Id="rId3" Type="http://schemas.openxmlformats.org/officeDocument/2006/relationships/image" Target="../media/image401.png"/><Relationship Id="rId4" Type="http://schemas.openxmlformats.org/officeDocument/2006/relationships/image" Target="../media/image402.png"/><Relationship Id="rId5" Type="http://schemas.openxmlformats.org/officeDocument/2006/relationships/image" Target="../media/image403.png"/><Relationship Id="rId6" Type="http://schemas.openxmlformats.org/officeDocument/2006/relationships/image" Target="../media/image404.png"/><Relationship Id="rId7" Type="http://schemas.openxmlformats.org/officeDocument/2006/relationships/image" Target="../media/image405.png"/><Relationship Id="rId8" Type="http://schemas.openxmlformats.org/officeDocument/2006/relationships/image" Target="../media/image406.png"/><Relationship Id="rId9" Type="http://schemas.openxmlformats.org/officeDocument/2006/relationships/image" Target="../media/image407.png"/><Relationship Id="rId10" Type="http://schemas.openxmlformats.org/officeDocument/2006/relationships/image" Target="../media/image408.png"/><Relationship Id="rId11" Type="http://schemas.openxmlformats.org/officeDocument/2006/relationships/image" Target="../media/image409.png"/><Relationship Id="rId12" Type="http://schemas.openxmlformats.org/officeDocument/2006/relationships/image" Target="../media/image410.png"/><Relationship Id="rId13" Type="http://schemas.openxmlformats.org/officeDocument/2006/relationships/image" Target="../media/image411.png"/><Relationship Id="rId14" Type="http://schemas.openxmlformats.org/officeDocument/2006/relationships/image" Target="../media/image412.png"/><Relationship Id="rId15" Type="http://schemas.openxmlformats.org/officeDocument/2006/relationships/image" Target="../media/image413.png"/><Relationship Id="rId16" Type="http://schemas.openxmlformats.org/officeDocument/2006/relationships/image" Target="../media/image414.png"/><Relationship Id="rId17" Type="http://schemas.openxmlformats.org/officeDocument/2006/relationships/image" Target="../media/image415.png"/><Relationship Id="rId18" Type="http://schemas.openxmlformats.org/officeDocument/2006/relationships/image" Target="../media/image416.png"/><Relationship Id="rId19" Type="http://schemas.openxmlformats.org/officeDocument/2006/relationships/image" Target="../media/image417.png"/><Relationship Id="rId20" Type="http://schemas.openxmlformats.org/officeDocument/2006/relationships/image" Target="../media/image418.png"/><Relationship Id="rId21" Type="http://schemas.openxmlformats.org/officeDocument/2006/relationships/image" Target="../media/image419.png"/><Relationship Id="rId22" Type="http://schemas.openxmlformats.org/officeDocument/2006/relationships/image" Target="../media/image420.png"/><Relationship Id="rId23" Type="http://schemas.openxmlformats.org/officeDocument/2006/relationships/image" Target="../media/image421.png"/><Relationship Id="rId24" Type="http://schemas.openxmlformats.org/officeDocument/2006/relationships/image" Target="../media/image422.png"/><Relationship Id="rId25" Type="http://schemas.openxmlformats.org/officeDocument/2006/relationships/image" Target="../media/image423.png"/><Relationship Id="rId26" Type="http://schemas.openxmlformats.org/officeDocument/2006/relationships/image" Target="../media/image424.png"/><Relationship Id="rId27" Type="http://schemas.openxmlformats.org/officeDocument/2006/relationships/image" Target="../media/image425.png"/><Relationship Id="rId28" Type="http://schemas.openxmlformats.org/officeDocument/2006/relationships/image" Target="../media/image426.png"/><Relationship Id="rId29" Type="http://schemas.openxmlformats.org/officeDocument/2006/relationships/image" Target="../media/image427.png"/><Relationship Id="rId30" Type="http://schemas.openxmlformats.org/officeDocument/2006/relationships/image" Target="../media/image428.png"/><Relationship Id="rId31" Type="http://schemas.openxmlformats.org/officeDocument/2006/relationships/image" Target="../media/image429.png"/><Relationship Id="rId32" Type="http://schemas.openxmlformats.org/officeDocument/2006/relationships/image" Target="../media/image430.png"/><Relationship Id="rId33" Type="http://schemas.openxmlformats.org/officeDocument/2006/relationships/image" Target="../media/image431.png"/><Relationship Id="rId34" Type="http://schemas.openxmlformats.org/officeDocument/2006/relationships/image" Target="../media/image432.png"/><Relationship Id="rId35" Type="http://schemas.openxmlformats.org/officeDocument/2006/relationships/image" Target="../media/image433.png"/><Relationship Id="rId36" Type="http://schemas.openxmlformats.org/officeDocument/2006/relationships/image" Target="../media/image434.png"/><Relationship Id="rId37" Type="http://schemas.openxmlformats.org/officeDocument/2006/relationships/image" Target="../media/image435.png"/><Relationship Id="rId38" Type="http://schemas.openxmlformats.org/officeDocument/2006/relationships/image" Target="../media/image436.png"/><Relationship Id="rId39" Type="http://schemas.openxmlformats.org/officeDocument/2006/relationships/image" Target="../media/image437.png"/><Relationship Id="rId40" Type="http://schemas.openxmlformats.org/officeDocument/2006/relationships/image" Target="../media/image438.png"/><Relationship Id="rId41" Type="http://schemas.openxmlformats.org/officeDocument/2006/relationships/image" Target="../media/image439.png"/><Relationship Id="rId42" Type="http://schemas.openxmlformats.org/officeDocument/2006/relationships/image" Target="../media/image440.png"/><Relationship Id="rId43" Type="http://schemas.openxmlformats.org/officeDocument/2006/relationships/image" Target="../media/image441.png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42.png"/><Relationship Id="rId3" Type="http://schemas.openxmlformats.org/officeDocument/2006/relationships/image" Target="../media/image443.png"/><Relationship Id="rId4" Type="http://schemas.openxmlformats.org/officeDocument/2006/relationships/image" Target="../media/image444.png"/><Relationship Id="rId5" Type="http://schemas.openxmlformats.org/officeDocument/2006/relationships/image" Target="../media/image445.png"/><Relationship Id="rId6" Type="http://schemas.openxmlformats.org/officeDocument/2006/relationships/image" Target="../media/image446.png"/><Relationship Id="rId7" Type="http://schemas.openxmlformats.org/officeDocument/2006/relationships/image" Target="../media/image447.png"/><Relationship Id="rId8" Type="http://schemas.openxmlformats.org/officeDocument/2006/relationships/image" Target="../media/image448.png"/><Relationship Id="rId9" Type="http://schemas.openxmlformats.org/officeDocument/2006/relationships/image" Target="../media/image449.png"/><Relationship Id="rId10" Type="http://schemas.openxmlformats.org/officeDocument/2006/relationships/image" Target="../media/image450.png"/><Relationship Id="rId11" Type="http://schemas.openxmlformats.org/officeDocument/2006/relationships/image" Target="../media/image57.png"/><Relationship Id="rId12" Type="http://schemas.openxmlformats.org/officeDocument/2006/relationships/image" Target="../media/image451.png"/><Relationship Id="rId13" Type="http://schemas.openxmlformats.org/officeDocument/2006/relationships/image" Target="../media/image452.png"/><Relationship Id="rId14" Type="http://schemas.openxmlformats.org/officeDocument/2006/relationships/image" Target="../media/image453.png"/><Relationship Id="rId15" Type="http://schemas.openxmlformats.org/officeDocument/2006/relationships/image" Target="../media/image454.png"/><Relationship Id="rId16" Type="http://schemas.openxmlformats.org/officeDocument/2006/relationships/image" Target="../media/image455.png"/><Relationship Id="rId17" Type="http://schemas.openxmlformats.org/officeDocument/2006/relationships/image" Target="../media/image456.png"/><Relationship Id="rId18" Type="http://schemas.openxmlformats.org/officeDocument/2006/relationships/image" Target="../media/image457.png"/><Relationship Id="rId19" Type="http://schemas.openxmlformats.org/officeDocument/2006/relationships/image" Target="../media/image458.png"/><Relationship Id="rId20" Type="http://schemas.openxmlformats.org/officeDocument/2006/relationships/image" Target="../media/image459.png"/><Relationship Id="rId21" Type="http://schemas.openxmlformats.org/officeDocument/2006/relationships/image" Target="../media/image460.png"/><Relationship Id="rId22" Type="http://schemas.openxmlformats.org/officeDocument/2006/relationships/image" Target="../media/image461.png"/><Relationship Id="rId23" Type="http://schemas.openxmlformats.org/officeDocument/2006/relationships/image" Target="../media/image462.png"/><Relationship Id="rId24" Type="http://schemas.openxmlformats.org/officeDocument/2006/relationships/image" Target="../media/image463.png"/><Relationship Id="rId25" Type="http://schemas.openxmlformats.org/officeDocument/2006/relationships/image" Target="../media/image464.png"/><Relationship Id="rId26" Type="http://schemas.openxmlformats.org/officeDocument/2006/relationships/image" Target="../media/image465.png"/><Relationship Id="rId27" Type="http://schemas.openxmlformats.org/officeDocument/2006/relationships/image" Target="../media/image466.png"/><Relationship Id="rId28" Type="http://schemas.openxmlformats.org/officeDocument/2006/relationships/image" Target="../media/image467.png"/><Relationship Id="rId29" Type="http://schemas.openxmlformats.org/officeDocument/2006/relationships/image" Target="../media/image468.png"/><Relationship Id="rId30" Type="http://schemas.openxmlformats.org/officeDocument/2006/relationships/image" Target="../media/image469.png"/><Relationship Id="rId31" Type="http://schemas.openxmlformats.org/officeDocument/2006/relationships/image" Target="../media/image470.png"/><Relationship Id="rId32" Type="http://schemas.openxmlformats.org/officeDocument/2006/relationships/image" Target="../media/image471.png"/><Relationship Id="rId33" Type="http://schemas.openxmlformats.org/officeDocument/2006/relationships/image" Target="../media/image472.png"/><Relationship Id="rId34" Type="http://schemas.openxmlformats.org/officeDocument/2006/relationships/image" Target="../media/image473.png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4.jpg"/><Relationship Id="rId3" Type="http://schemas.openxmlformats.org/officeDocument/2006/relationships/image" Target="../media/image475.jpg"/><Relationship Id="rId4" Type="http://schemas.openxmlformats.org/officeDocument/2006/relationships/image" Target="../media/image476.jpg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7.png"/><Relationship Id="rId3" Type="http://schemas.openxmlformats.org/officeDocument/2006/relationships/image" Target="../media/image478.png"/><Relationship Id="rId4" Type="http://schemas.openxmlformats.org/officeDocument/2006/relationships/image" Target="../media/image459.png"/><Relationship Id="rId5" Type="http://schemas.openxmlformats.org/officeDocument/2006/relationships/image" Target="../media/image479.png"/><Relationship Id="rId6" Type="http://schemas.openxmlformats.org/officeDocument/2006/relationships/image" Target="../media/image480.png"/><Relationship Id="rId7" Type="http://schemas.openxmlformats.org/officeDocument/2006/relationships/image" Target="../media/image481.png"/><Relationship Id="rId8" Type="http://schemas.openxmlformats.org/officeDocument/2006/relationships/image" Target="../media/image482.png"/><Relationship Id="rId9" Type="http://schemas.openxmlformats.org/officeDocument/2006/relationships/image" Target="../media/image483.png"/><Relationship Id="rId10" Type="http://schemas.openxmlformats.org/officeDocument/2006/relationships/image" Target="../media/image484.png"/><Relationship Id="rId11" Type="http://schemas.openxmlformats.org/officeDocument/2006/relationships/image" Target="../media/image485.png"/><Relationship Id="rId12" Type="http://schemas.openxmlformats.org/officeDocument/2006/relationships/image" Target="../media/image486.png"/><Relationship Id="rId13" Type="http://schemas.openxmlformats.org/officeDocument/2006/relationships/image" Target="../media/image487.png"/><Relationship Id="rId14" Type="http://schemas.openxmlformats.org/officeDocument/2006/relationships/image" Target="../media/image488.png"/><Relationship Id="rId15" Type="http://schemas.openxmlformats.org/officeDocument/2006/relationships/image" Target="../media/image489.png"/><Relationship Id="rId16" Type="http://schemas.openxmlformats.org/officeDocument/2006/relationships/image" Target="../media/image455.png"/><Relationship Id="rId17" Type="http://schemas.openxmlformats.org/officeDocument/2006/relationships/image" Target="../media/image490.png"/><Relationship Id="rId18" Type="http://schemas.openxmlformats.org/officeDocument/2006/relationships/image" Target="../media/image491.png"/><Relationship Id="rId19" Type="http://schemas.openxmlformats.org/officeDocument/2006/relationships/image" Target="../media/image458.png"/><Relationship Id="rId20" Type="http://schemas.openxmlformats.org/officeDocument/2006/relationships/image" Target="../media/image492.png"/><Relationship Id="rId21" Type="http://schemas.openxmlformats.org/officeDocument/2006/relationships/image" Target="../media/image460.png"/><Relationship Id="rId22" Type="http://schemas.openxmlformats.org/officeDocument/2006/relationships/image" Target="../media/image461.png"/><Relationship Id="rId23" Type="http://schemas.openxmlformats.org/officeDocument/2006/relationships/image" Target="../media/image462.png"/><Relationship Id="rId24" Type="http://schemas.openxmlformats.org/officeDocument/2006/relationships/image" Target="../media/image493.png"/><Relationship Id="rId25" Type="http://schemas.openxmlformats.org/officeDocument/2006/relationships/image" Target="../media/image494.png"/><Relationship Id="rId26" Type="http://schemas.openxmlformats.org/officeDocument/2006/relationships/image" Target="../media/image495.png"/><Relationship Id="rId27" Type="http://schemas.openxmlformats.org/officeDocument/2006/relationships/image" Target="../media/image496.png"/><Relationship Id="rId28" Type="http://schemas.openxmlformats.org/officeDocument/2006/relationships/image" Target="../media/image497.png"/><Relationship Id="rId29" Type="http://schemas.openxmlformats.org/officeDocument/2006/relationships/image" Target="../media/image498.png"/><Relationship Id="rId30" Type="http://schemas.openxmlformats.org/officeDocument/2006/relationships/image" Target="../media/image499.png"/><Relationship Id="rId31" Type="http://schemas.openxmlformats.org/officeDocument/2006/relationships/image" Target="../media/image500.png"/><Relationship Id="rId32" Type="http://schemas.openxmlformats.org/officeDocument/2006/relationships/image" Target="../media/image501.png"/><Relationship Id="rId33" Type="http://schemas.openxmlformats.org/officeDocument/2006/relationships/image" Target="../media/image502.png"/><Relationship Id="rId34" Type="http://schemas.openxmlformats.org/officeDocument/2006/relationships/image" Target="../media/image503.png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4.png"/><Relationship Id="rId3" Type="http://schemas.openxmlformats.org/officeDocument/2006/relationships/image" Target="../media/image505.png"/><Relationship Id="rId4" Type="http://schemas.openxmlformats.org/officeDocument/2006/relationships/image" Target="../media/image506.jpg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07.png"/><Relationship Id="rId3" Type="http://schemas.openxmlformats.org/officeDocument/2006/relationships/image" Target="../media/image508.png"/><Relationship Id="rId4" Type="http://schemas.openxmlformats.org/officeDocument/2006/relationships/image" Target="../media/image509.jpg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0.jpg"/><Relationship Id="rId3" Type="http://schemas.openxmlformats.org/officeDocument/2006/relationships/image" Target="../media/image511.jpg"/><Relationship Id="rId4" Type="http://schemas.openxmlformats.org/officeDocument/2006/relationships/image" Target="../media/image512.jpg"/><Relationship Id="rId5" Type="http://schemas.openxmlformats.org/officeDocument/2006/relationships/image" Target="../media/image513.jpg"/><Relationship Id="rId6" Type="http://schemas.openxmlformats.org/officeDocument/2006/relationships/image" Target="../media/image514.jpg"/><Relationship Id="rId7" Type="http://schemas.openxmlformats.org/officeDocument/2006/relationships/image" Target="../media/image515.jpg"/><Relationship Id="rId8" Type="http://schemas.openxmlformats.org/officeDocument/2006/relationships/image" Target="../media/image516.jpg"/><Relationship Id="rId9" Type="http://schemas.openxmlformats.org/officeDocument/2006/relationships/image" Target="../media/image517.jpg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8.png"/><Relationship Id="rId3" Type="http://schemas.openxmlformats.org/officeDocument/2006/relationships/image" Target="../media/image519.png"/><Relationship Id="rId4" Type="http://schemas.openxmlformats.org/officeDocument/2006/relationships/image" Target="../media/image520.jpg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1.png"/><Relationship Id="rId3" Type="http://schemas.openxmlformats.org/officeDocument/2006/relationships/image" Target="../media/image522.png"/><Relationship Id="rId4" Type="http://schemas.openxmlformats.org/officeDocument/2006/relationships/image" Target="../media/image523.jpg"/><Relationship Id="rId5" Type="http://schemas.openxmlformats.org/officeDocument/2006/relationships/image" Target="../media/image524.jpg"/><Relationship Id="rId6" Type="http://schemas.openxmlformats.org/officeDocument/2006/relationships/image" Target="../media/image525.jpg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6.png"/><Relationship Id="rId3" Type="http://schemas.openxmlformats.org/officeDocument/2006/relationships/image" Target="../media/image527.png"/><Relationship Id="rId4" Type="http://schemas.openxmlformats.org/officeDocument/2006/relationships/image" Target="../media/image528.jpg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29.png"/><Relationship Id="rId3" Type="http://schemas.openxmlformats.org/officeDocument/2006/relationships/image" Target="../media/image530.jpg"/><Relationship Id="rId4" Type="http://schemas.openxmlformats.org/officeDocument/2006/relationships/image" Target="../media/image531.jpg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2.png"/><Relationship Id="rId3" Type="http://schemas.openxmlformats.org/officeDocument/2006/relationships/image" Target="../media/image533.png"/><Relationship Id="rId4" Type="http://schemas.openxmlformats.org/officeDocument/2006/relationships/image" Target="../media/image534.png"/><Relationship Id="rId5" Type="http://schemas.openxmlformats.org/officeDocument/2006/relationships/image" Target="../media/image535.png"/><Relationship Id="rId6" Type="http://schemas.openxmlformats.org/officeDocument/2006/relationships/image" Target="../media/image536.png"/><Relationship Id="rId7" Type="http://schemas.openxmlformats.org/officeDocument/2006/relationships/image" Target="../media/image537.png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8.png"/><Relationship Id="rId3" Type="http://schemas.openxmlformats.org/officeDocument/2006/relationships/image" Target="../media/image539.png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0.png"/><Relationship Id="rId3" Type="http://schemas.openxmlformats.org/officeDocument/2006/relationships/image" Target="../media/image541.jpg"/><Relationship Id="rId4" Type="http://schemas.openxmlformats.org/officeDocument/2006/relationships/image" Target="../media/image542.jpg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3.png"/><Relationship Id="rId3" Type="http://schemas.openxmlformats.org/officeDocument/2006/relationships/image" Target="../media/image544.jpg"/><Relationship Id="rId4" Type="http://schemas.openxmlformats.org/officeDocument/2006/relationships/image" Target="../media/image545.jpg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6.jpg"/><Relationship Id="rId3" Type="http://schemas.openxmlformats.org/officeDocument/2006/relationships/image" Target="../media/image547.jpg"/><Relationship Id="rId4" Type="http://schemas.openxmlformats.org/officeDocument/2006/relationships/image" Target="../media/image548.jpg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9.jpg"/><Relationship Id="rId3" Type="http://schemas.openxmlformats.org/officeDocument/2006/relationships/image" Target="../media/image550.jpg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8.png"/><Relationship Id="rId3" Type="http://schemas.openxmlformats.org/officeDocument/2006/relationships/image" Target="../media/image551.png"/><Relationship Id="rId4" Type="http://schemas.openxmlformats.org/officeDocument/2006/relationships/image" Target="../media/image552.png"/><Relationship Id="rId5" Type="http://schemas.openxmlformats.org/officeDocument/2006/relationships/image" Target="../media/image553.png"/><Relationship Id="rId6" Type="http://schemas.openxmlformats.org/officeDocument/2006/relationships/image" Target="../media/image554.png"/><Relationship Id="rId7" Type="http://schemas.openxmlformats.org/officeDocument/2006/relationships/image" Target="../media/image555.png"/><Relationship Id="rId8" Type="http://schemas.openxmlformats.org/officeDocument/2006/relationships/image" Target="../media/image556.png"/><Relationship Id="rId9" Type="http://schemas.openxmlformats.org/officeDocument/2006/relationships/image" Target="../media/image557.png"/><Relationship Id="rId10" Type="http://schemas.openxmlformats.org/officeDocument/2006/relationships/image" Target="../media/image558.png"/><Relationship Id="rId11" Type="http://schemas.openxmlformats.org/officeDocument/2006/relationships/image" Target="../media/image559.png"/><Relationship Id="rId12" Type="http://schemas.openxmlformats.org/officeDocument/2006/relationships/image" Target="../media/image560.png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1.jpg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2.jpg"/><Relationship Id="rId3" Type="http://schemas.openxmlformats.org/officeDocument/2006/relationships/image" Target="../media/image563.jpg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png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64.png"/><Relationship Id="rId3" Type="http://schemas.openxmlformats.org/officeDocument/2006/relationships/image" Target="../media/image3.png"/><Relationship Id="rId4" Type="http://schemas.openxmlformats.org/officeDocument/2006/relationships/image" Target="../media/image565.png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78002" y="3349802"/>
            <a:ext cx="7181989" cy="419100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914718" y="378001"/>
            <a:ext cx="267275" cy="378004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6193082" y="378001"/>
            <a:ext cx="676275" cy="378460"/>
            <a:chOff x="6193082" y="378001"/>
            <a:chExt cx="676275" cy="378460"/>
          </a:xfrm>
        </p:grpSpPr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93082" y="378001"/>
              <a:ext cx="378007" cy="37800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01624" y="378001"/>
              <a:ext cx="267276" cy="37800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365300" y="1294430"/>
            <a:ext cx="3651885" cy="1696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2875"/>
              </a:lnSpc>
              <a:spcBef>
                <a:spcPts val="10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 marL="12700">
              <a:lnSpc>
                <a:spcPts val="1015"/>
              </a:lnSpc>
            </a:pPr>
            <a:r>
              <a:rPr dirty="0" sz="950" spc="-15">
                <a:latin typeface="Microsoft Sans Serif"/>
                <a:cs typeface="Microsoft Sans Serif"/>
              </a:rPr>
              <a:t>DOCUMENTO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-50">
                <a:latin typeface="Microsoft Sans Serif"/>
                <a:cs typeface="Microsoft Sans Serif"/>
              </a:rPr>
              <a:t>DE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-20">
                <a:latin typeface="Microsoft Sans Serif"/>
                <a:cs typeface="Microsoft Sans Serif"/>
              </a:rPr>
              <a:t>APLICACIÓN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-40">
                <a:latin typeface="Microsoft Sans Serif"/>
                <a:cs typeface="Microsoft Sans Serif"/>
              </a:rPr>
              <a:t>TÉCNICA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09900"/>
              </a:lnSpc>
              <a:spcBef>
                <a:spcPts val="459"/>
              </a:spcBef>
            </a:pPr>
            <a:r>
              <a:rPr dirty="0" sz="2100" spc="50" b="1">
                <a:latin typeface="Arial"/>
                <a:cs typeface="Arial"/>
              </a:rPr>
              <a:t>Plantas </a:t>
            </a:r>
            <a:r>
              <a:rPr dirty="0" sz="2100" spc="55" b="1">
                <a:latin typeface="Arial"/>
                <a:cs typeface="Arial"/>
              </a:rPr>
              <a:t>fotovoltaicas </a:t>
            </a:r>
            <a:r>
              <a:rPr dirty="0" sz="2100" spc="60" b="1">
                <a:latin typeface="Arial"/>
                <a:cs typeface="Arial"/>
              </a:rPr>
              <a:t> </a:t>
            </a:r>
            <a:r>
              <a:rPr dirty="0" sz="2300" spc="45">
                <a:latin typeface="Microsoft Sans Serif"/>
                <a:cs typeface="Microsoft Sans Serif"/>
              </a:rPr>
              <a:t>Tecnología</a:t>
            </a:r>
            <a:r>
              <a:rPr dirty="0" sz="2300" spc="-35">
                <a:latin typeface="Microsoft Sans Serif"/>
                <a:cs typeface="Microsoft Sans Serif"/>
              </a:rPr>
              <a:t> </a:t>
            </a:r>
            <a:r>
              <a:rPr dirty="0" sz="2300" spc="75">
                <a:latin typeface="Microsoft Sans Serif"/>
                <a:cs typeface="Microsoft Sans Serif"/>
              </a:rPr>
              <a:t>de</a:t>
            </a:r>
            <a:r>
              <a:rPr dirty="0" sz="2300" spc="-35">
                <a:latin typeface="Microsoft Sans Serif"/>
                <a:cs typeface="Microsoft Sans Serif"/>
              </a:rPr>
              <a:t> </a:t>
            </a:r>
            <a:r>
              <a:rPr dirty="0" sz="2300" spc="75">
                <a:latin typeface="Microsoft Sans Serif"/>
                <a:cs typeface="Microsoft Sans Serif"/>
              </a:rPr>
              <a:t>vanguardia. </a:t>
            </a:r>
            <a:r>
              <a:rPr dirty="0" sz="2300" spc="-600">
                <a:latin typeface="Microsoft Sans Serif"/>
                <a:cs typeface="Microsoft Sans Serif"/>
              </a:rPr>
              <a:t> </a:t>
            </a:r>
            <a:r>
              <a:rPr dirty="0" sz="2300" spc="35">
                <a:latin typeface="Microsoft Sans Serif"/>
                <a:cs typeface="Microsoft Sans Serif"/>
              </a:rPr>
              <a:t>Del</a:t>
            </a:r>
            <a:r>
              <a:rPr dirty="0" sz="2300" spc="-20">
                <a:latin typeface="Microsoft Sans Serif"/>
                <a:cs typeface="Microsoft Sans Serif"/>
              </a:rPr>
              <a:t> </a:t>
            </a:r>
            <a:r>
              <a:rPr dirty="0" sz="2300" spc="40">
                <a:latin typeface="Microsoft Sans Serif"/>
                <a:cs typeface="Microsoft Sans Serif"/>
              </a:rPr>
              <a:t>sol</a:t>
            </a:r>
            <a:r>
              <a:rPr dirty="0" sz="2300" spc="-20">
                <a:latin typeface="Microsoft Sans Serif"/>
                <a:cs typeface="Microsoft Sans Serif"/>
              </a:rPr>
              <a:t> </a:t>
            </a:r>
            <a:r>
              <a:rPr dirty="0" sz="2300" spc="40">
                <a:latin typeface="Microsoft Sans Serif"/>
                <a:cs typeface="Microsoft Sans Serif"/>
              </a:rPr>
              <a:t>al</a:t>
            </a:r>
            <a:r>
              <a:rPr dirty="0" sz="2300" spc="-20">
                <a:latin typeface="Microsoft Sans Serif"/>
                <a:cs typeface="Microsoft Sans Serif"/>
              </a:rPr>
              <a:t> </a:t>
            </a:r>
            <a:r>
              <a:rPr dirty="0" sz="2300" spc="80">
                <a:latin typeface="Microsoft Sans Serif"/>
                <a:cs typeface="Microsoft Sans Serif"/>
              </a:rPr>
              <a:t>enchufe</a:t>
            </a:r>
            <a:endParaRPr sz="2300">
              <a:latin typeface="Microsoft Sans Serif"/>
              <a:cs typeface="Microsoft Sans Serif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0" y="0"/>
            <a:ext cx="2348865" cy="127000"/>
            <a:chOff x="0" y="0"/>
            <a:chExt cx="2348865" cy="127000"/>
          </a:xfrm>
        </p:grpSpPr>
        <p:sp>
          <p:nvSpPr>
            <p:cNvPr id="9" name="object 9"/>
            <p:cNvSpPr/>
            <p:nvPr/>
          </p:nvSpPr>
          <p:spPr>
            <a:xfrm>
              <a:off x="0" y="0"/>
              <a:ext cx="2348865" cy="114300"/>
            </a:xfrm>
            <a:custGeom>
              <a:avLst/>
              <a:gdLst/>
              <a:ahLst/>
              <a:cxnLst/>
              <a:rect l="l" t="t" r="r" b="b"/>
              <a:pathLst>
                <a:path w="2348865" h="114300">
                  <a:moveTo>
                    <a:pt x="0" y="114300"/>
                  </a:moveTo>
                  <a:lnTo>
                    <a:pt x="2348280" y="114300"/>
                  </a:lnTo>
                  <a:lnTo>
                    <a:pt x="2348280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65862" y="0"/>
            <a:ext cx="21570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Traducido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del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-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"?"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al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español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-1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-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2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39864" y="8222708"/>
            <a:ext cx="1167130" cy="794385"/>
            <a:chOff x="4339864" y="8222708"/>
            <a:chExt cx="1167130" cy="794385"/>
          </a:xfrm>
        </p:grpSpPr>
        <p:sp>
          <p:nvSpPr>
            <p:cNvPr id="3" name="object 3"/>
            <p:cNvSpPr/>
            <p:nvPr/>
          </p:nvSpPr>
          <p:spPr>
            <a:xfrm>
              <a:off x="4520663" y="8323020"/>
              <a:ext cx="406400" cy="347345"/>
            </a:xfrm>
            <a:custGeom>
              <a:avLst/>
              <a:gdLst/>
              <a:ahLst/>
              <a:cxnLst/>
              <a:rect l="l" t="t" r="r" b="b"/>
              <a:pathLst>
                <a:path w="406400" h="347345">
                  <a:moveTo>
                    <a:pt x="292100" y="203199"/>
                  </a:moveTo>
                  <a:lnTo>
                    <a:pt x="285113" y="237803"/>
                  </a:lnTo>
                  <a:lnTo>
                    <a:pt x="266061" y="266061"/>
                  </a:lnTo>
                  <a:lnTo>
                    <a:pt x="237803" y="285113"/>
                  </a:lnTo>
                  <a:lnTo>
                    <a:pt x="203200" y="292099"/>
                  </a:lnTo>
                  <a:lnTo>
                    <a:pt x="168596" y="285113"/>
                  </a:lnTo>
                  <a:lnTo>
                    <a:pt x="140338" y="266061"/>
                  </a:lnTo>
                  <a:lnTo>
                    <a:pt x="121286" y="237803"/>
                  </a:lnTo>
                  <a:lnTo>
                    <a:pt x="114300" y="203199"/>
                  </a:lnTo>
                  <a:lnTo>
                    <a:pt x="121286" y="168596"/>
                  </a:lnTo>
                  <a:lnTo>
                    <a:pt x="140338" y="140338"/>
                  </a:lnTo>
                  <a:lnTo>
                    <a:pt x="168596" y="121286"/>
                  </a:lnTo>
                  <a:lnTo>
                    <a:pt x="203200" y="114299"/>
                  </a:lnTo>
                  <a:lnTo>
                    <a:pt x="237803" y="121286"/>
                  </a:lnTo>
                  <a:lnTo>
                    <a:pt x="266061" y="140338"/>
                  </a:lnTo>
                  <a:lnTo>
                    <a:pt x="285113" y="168596"/>
                  </a:lnTo>
                  <a:lnTo>
                    <a:pt x="292100" y="203199"/>
                  </a:lnTo>
                  <a:close/>
                </a:path>
                <a:path w="406400" h="347345">
                  <a:moveTo>
                    <a:pt x="203200" y="76199"/>
                  </a:moveTo>
                  <a:lnTo>
                    <a:pt x="203200" y="0"/>
                  </a:lnTo>
                </a:path>
                <a:path w="406400" h="347345">
                  <a:moveTo>
                    <a:pt x="293001" y="113398"/>
                  </a:moveTo>
                  <a:lnTo>
                    <a:pt x="346887" y="59512"/>
                  </a:lnTo>
                </a:path>
                <a:path w="406400" h="347345">
                  <a:moveTo>
                    <a:pt x="330200" y="203199"/>
                  </a:moveTo>
                  <a:lnTo>
                    <a:pt x="406400" y="203199"/>
                  </a:lnTo>
                </a:path>
                <a:path w="406400" h="347345">
                  <a:moveTo>
                    <a:pt x="293001" y="293001"/>
                  </a:moveTo>
                  <a:lnTo>
                    <a:pt x="346887" y="346875"/>
                  </a:lnTo>
                </a:path>
                <a:path w="406400" h="347345">
                  <a:moveTo>
                    <a:pt x="113398" y="293001"/>
                  </a:moveTo>
                  <a:lnTo>
                    <a:pt x="59512" y="346875"/>
                  </a:lnTo>
                </a:path>
                <a:path w="406400" h="347345">
                  <a:moveTo>
                    <a:pt x="76200" y="203199"/>
                  </a:moveTo>
                  <a:lnTo>
                    <a:pt x="0" y="203199"/>
                  </a:lnTo>
                </a:path>
                <a:path w="406400" h="347345">
                  <a:moveTo>
                    <a:pt x="113398" y="113398"/>
                  </a:moveTo>
                  <a:lnTo>
                    <a:pt x="59512" y="59512"/>
                  </a:lnTo>
                </a:path>
              </a:pathLst>
            </a:custGeom>
            <a:ln w="25400">
              <a:solidFill>
                <a:srgbClr val="0502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520663" y="8665920"/>
              <a:ext cx="406400" cy="203200"/>
            </a:xfrm>
            <a:custGeom>
              <a:avLst/>
              <a:gdLst/>
              <a:ahLst/>
              <a:cxnLst/>
              <a:rect l="l" t="t" r="r" b="b"/>
              <a:pathLst>
                <a:path w="406400" h="203200">
                  <a:moveTo>
                    <a:pt x="215900" y="0"/>
                  </a:moveTo>
                  <a:lnTo>
                    <a:pt x="165100" y="50799"/>
                  </a:lnTo>
                  <a:lnTo>
                    <a:pt x="228600" y="50799"/>
                  </a:lnTo>
                  <a:lnTo>
                    <a:pt x="177800" y="101599"/>
                  </a:lnTo>
                </a:path>
                <a:path w="406400" h="203200">
                  <a:moveTo>
                    <a:pt x="50800" y="152399"/>
                  </a:moveTo>
                  <a:lnTo>
                    <a:pt x="0" y="203199"/>
                  </a:lnTo>
                  <a:lnTo>
                    <a:pt x="406400" y="203199"/>
                  </a:lnTo>
                  <a:lnTo>
                    <a:pt x="355600" y="152399"/>
                  </a:lnTo>
                  <a:lnTo>
                    <a:pt x="50800" y="152399"/>
                  </a:lnTo>
                  <a:close/>
                </a:path>
              </a:pathLst>
            </a:custGeom>
            <a:ln w="25400">
              <a:solidFill>
                <a:srgbClr val="0502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346214" y="8229058"/>
              <a:ext cx="781685" cy="781685"/>
            </a:xfrm>
            <a:custGeom>
              <a:avLst/>
              <a:gdLst/>
              <a:ahLst/>
              <a:cxnLst/>
              <a:rect l="l" t="t" r="r" b="b"/>
              <a:pathLst>
                <a:path w="781685" h="781684">
                  <a:moveTo>
                    <a:pt x="390550" y="781100"/>
                  </a:moveTo>
                  <a:lnTo>
                    <a:pt x="439540" y="778057"/>
                  </a:lnTo>
                  <a:lnTo>
                    <a:pt x="486714" y="769173"/>
                  </a:lnTo>
                  <a:lnTo>
                    <a:pt x="531706" y="754812"/>
                  </a:lnTo>
                  <a:lnTo>
                    <a:pt x="574150" y="735342"/>
                  </a:lnTo>
                  <a:lnTo>
                    <a:pt x="613681" y="711127"/>
                  </a:lnTo>
                  <a:lnTo>
                    <a:pt x="649931" y="682535"/>
                  </a:lnTo>
                  <a:lnTo>
                    <a:pt x="682535" y="649931"/>
                  </a:lnTo>
                  <a:lnTo>
                    <a:pt x="711127" y="613681"/>
                  </a:lnTo>
                  <a:lnTo>
                    <a:pt x="735342" y="574150"/>
                  </a:lnTo>
                  <a:lnTo>
                    <a:pt x="754812" y="531706"/>
                  </a:lnTo>
                  <a:lnTo>
                    <a:pt x="769173" y="486714"/>
                  </a:lnTo>
                  <a:lnTo>
                    <a:pt x="778057" y="439540"/>
                  </a:lnTo>
                  <a:lnTo>
                    <a:pt x="781100" y="390550"/>
                  </a:lnTo>
                  <a:lnTo>
                    <a:pt x="778057" y="341560"/>
                  </a:lnTo>
                  <a:lnTo>
                    <a:pt x="769173" y="294386"/>
                  </a:lnTo>
                  <a:lnTo>
                    <a:pt x="754812" y="249394"/>
                  </a:lnTo>
                  <a:lnTo>
                    <a:pt x="735342" y="206949"/>
                  </a:lnTo>
                  <a:lnTo>
                    <a:pt x="711127" y="167419"/>
                  </a:lnTo>
                  <a:lnTo>
                    <a:pt x="682535" y="131169"/>
                  </a:lnTo>
                  <a:lnTo>
                    <a:pt x="649931" y="98565"/>
                  </a:lnTo>
                  <a:lnTo>
                    <a:pt x="613681" y="69973"/>
                  </a:lnTo>
                  <a:lnTo>
                    <a:pt x="574150" y="45758"/>
                  </a:lnTo>
                  <a:lnTo>
                    <a:pt x="531706" y="26288"/>
                  </a:lnTo>
                  <a:lnTo>
                    <a:pt x="486714" y="11927"/>
                  </a:lnTo>
                  <a:lnTo>
                    <a:pt x="439540" y="3042"/>
                  </a:lnTo>
                  <a:lnTo>
                    <a:pt x="390550" y="0"/>
                  </a:lnTo>
                  <a:lnTo>
                    <a:pt x="341560" y="3042"/>
                  </a:lnTo>
                  <a:lnTo>
                    <a:pt x="294386" y="11927"/>
                  </a:lnTo>
                  <a:lnTo>
                    <a:pt x="249394" y="26288"/>
                  </a:lnTo>
                  <a:lnTo>
                    <a:pt x="206949" y="45758"/>
                  </a:lnTo>
                  <a:lnTo>
                    <a:pt x="167419" y="69973"/>
                  </a:lnTo>
                  <a:lnTo>
                    <a:pt x="131169" y="98565"/>
                  </a:lnTo>
                  <a:lnTo>
                    <a:pt x="98565" y="131169"/>
                  </a:lnTo>
                  <a:lnTo>
                    <a:pt x="69973" y="167419"/>
                  </a:lnTo>
                  <a:lnTo>
                    <a:pt x="45758" y="206949"/>
                  </a:lnTo>
                  <a:lnTo>
                    <a:pt x="26288" y="249394"/>
                  </a:lnTo>
                  <a:lnTo>
                    <a:pt x="11927" y="294386"/>
                  </a:lnTo>
                  <a:lnTo>
                    <a:pt x="3042" y="341560"/>
                  </a:lnTo>
                  <a:lnTo>
                    <a:pt x="0" y="390550"/>
                  </a:lnTo>
                  <a:lnTo>
                    <a:pt x="3042" y="439540"/>
                  </a:lnTo>
                  <a:lnTo>
                    <a:pt x="11927" y="486714"/>
                  </a:lnTo>
                  <a:lnTo>
                    <a:pt x="26288" y="531706"/>
                  </a:lnTo>
                  <a:lnTo>
                    <a:pt x="45758" y="574150"/>
                  </a:lnTo>
                  <a:lnTo>
                    <a:pt x="69973" y="613681"/>
                  </a:lnTo>
                  <a:lnTo>
                    <a:pt x="98565" y="649931"/>
                  </a:lnTo>
                  <a:lnTo>
                    <a:pt x="131169" y="682535"/>
                  </a:lnTo>
                  <a:lnTo>
                    <a:pt x="167419" y="711127"/>
                  </a:lnTo>
                  <a:lnTo>
                    <a:pt x="206949" y="735342"/>
                  </a:lnTo>
                  <a:lnTo>
                    <a:pt x="249394" y="754812"/>
                  </a:lnTo>
                  <a:lnTo>
                    <a:pt x="294386" y="769173"/>
                  </a:lnTo>
                  <a:lnTo>
                    <a:pt x="341560" y="778057"/>
                  </a:lnTo>
                  <a:lnTo>
                    <a:pt x="390550" y="781100"/>
                  </a:lnTo>
                  <a:close/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133664" y="8655903"/>
              <a:ext cx="347980" cy="0"/>
            </a:xfrm>
            <a:custGeom>
              <a:avLst/>
              <a:gdLst/>
              <a:ahLst/>
              <a:cxnLst/>
              <a:rect l="l" t="t" r="r" b="b"/>
              <a:pathLst>
                <a:path w="347979" h="0">
                  <a:moveTo>
                    <a:pt x="0" y="0"/>
                  </a:moveTo>
                  <a:lnTo>
                    <a:pt x="347751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456013" y="863050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3"/>
                  </a:lnTo>
                  <a:lnTo>
                    <a:pt x="7437" y="43357"/>
                  </a:lnTo>
                  <a:lnTo>
                    <a:pt x="15510" y="48802"/>
                  </a:lnTo>
                  <a:lnTo>
                    <a:pt x="25400" y="50800"/>
                  </a:lnTo>
                  <a:lnTo>
                    <a:pt x="35289" y="48802"/>
                  </a:lnTo>
                  <a:lnTo>
                    <a:pt x="43362" y="43357"/>
                  </a:lnTo>
                  <a:lnTo>
                    <a:pt x="48804" y="35283"/>
                  </a:lnTo>
                  <a:lnTo>
                    <a:pt x="50800" y="25400"/>
                  </a:lnTo>
                  <a:lnTo>
                    <a:pt x="48804" y="15510"/>
                  </a:lnTo>
                  <a:lnTo>
                    <a:pt x="43362" y="7437"/>
                  </a:lnTo>
                  <a:lnTo>
                    <a:pt x="35289" y="199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3818393" y="7284197"/>
            <a:ext cx="381000" cy="558800"/>
            <a:chOff x="3818393" y="7284197"/>
            <a:chExt cx="381000" cy="558800"/>
          </a:xfrm>
        </p:grpSpPr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81893" y="7474697"/>
              <a:ext cx="254000" cy="36830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831093" y="7296897"/>
              <a:ext cx="355600" cy="431800"/>
            </a:xfrm>
            <a:custGeom>
              <a:avLst/>
              <a:gdLst/>
              <a:ahLst/>
              <a:cxnLst/>
              <a:rect l="l" t="t" r="r" b="b"/>
              <a:pathLst>
                <a:path w="355600" h="431800">
                  <a:moveTo>
                    <a:pt x="266700" y="431799"/>
                  </a:moveTo>
                  <a:lnTo>
                    <a:pt x="266700" y="355599"/>
                  </a:lnTo>
                  <a:lnTo>
                    <a:pt x="355600" y="190499"/>
                  </a:lnTo>
                  <a:lnTo>
                    <a:pt x="349254" y="142266"/>
                  </a:lnTo>
                  <a:lnTo>
                    <a:pt x="331342" y="97434"/>
                  </a:lnTo>
                  <a:lnTo>
                    <a:pt x="303552" y="58397"/>
                  </a:lnTo>
                  <a:lnTo>
                    <a:pt x="267573" y="27550"/>
                  </a:lnTo>
                  <a:lnTo>
                    <a:pt x="225092" y="7286"/>
                  </a:lnTo>
                  <a:lnTo>
                    <a:pt x="177800" y="0"/>
                  </a:lnTo>
                  <a:lnTo>
                    <a:pt x="130507" y="7286"/>
                  </a:lnTo>
                  <a:lnTo>
                    <a:pt x="88026" y="27550"/>
                  </a:lnTo>
                  <a:lnTo>
                    <a:pt x="52047" y="58397"/>
                  </a:lnTo>
                  <a:lnTo>
                    <a:pt x="24257" y="97434"/>
                  </a:lnTo>
                  <a:lnTo>
                    <a:pt x="6345" y="142266"/>
                  </a:lnTo>
                  <a:lnTo>
                    <a:pt x="0" y="190499"/>
                  </a:lnTo>
                  <a:lnTo>
                    <a:pt x="88900" y="355599"/>
                  </a:lnTo>
                  <a:lnTo>
                    <a:pt x="88900" y="431799"/>
                  </a:lnTo>
                </a:path>
              </a:pathLst>
            </a:custGeom>
            <a:ln w="25400">
              <a:solidFill>
                <a:srgbClr val="0502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3849536" y="9362199"/>
            <a:ext cx="534035" cy="527685"/>
            <a:chOff x="3849536" y="9362199"/>
            <a:chExt cx="534035" cy="527685"/>
          </a:xfrm>
        </p:grpSpPr>
        <p:sp>
          <p:nvSpPr>
            <p:cNvPr id="12" name="object 12"/>
            <p:cNvSpPr/>
            <p:nvPr/>
          </p:nvSpPr>
          <p:spPr>
            <a:xfrm>
              <a:off x="4179279" y="9374899"/>
              <a:ext cx="191770" cy="292100"/>
            </a:xfrm>
            <a:custGeom>
              <a:avLst/>
              <a:gdLst/>
              <a:ahLst/>
              <a:cxnLst/>
              <a:rect l="l" t="t" r="r" b="b"/>
              <a:pathLst>
                <a:path w="191770" h="292100">
                  <a:moveTo>
                    <a:pt x="95707" y="0"/>
                  </a:moveTo>
                  <a:lnTo>
                    <a:pt x="57001" y="24016"/>
                  </a:lnTo>
                  <a:lnTo>
                    <a:pt x="26741" y="57746"/>
                  </a:lnTo>
                  <a:lnTo>
                    <a:pt x="7037" y="99115"/>
                  </a:lnTo>
                  <a:lnTo>
                    <a:pt x="0" y="146050"/>
                  </a:lnTo>
                  <a:lnTo>
                    <a:pt x="7037" y="192984"/>
                  </a:lnTo>
                  <a:lnTo>
                    <a:pt x="26741" y="234353"/>
                  </a:lnTo>
                  <a:lnTo>
                    <a:pt x="57001" y="268083"/>
                  </a:lnTo>
                  <a:lnTo>
                    <a:pt x="95707" y="292100"/>
                  </a:lnTo>
                  <a:lnTo>
                    <a:pt x="134412" y="268083"/>
                  </a:lnTo>
                  <a:lnTo>
                    <a:pt x="164672" y="234353"/>
                  </a:lnTo>
                  <a:lnTo>
                    <a:pt x="184377" y="192984"/>
                  </a:lnTo>
                  <a:lnTo>
                    <a:pt x="191414" y="146050"/>
                  </a:lnTo>
                  <a:lnTo>
                    <a:pt x="184377" y="99115"/>
                  </a:lnTo>
                  <a:lnTo>
                    <a:pt x="164672" y="57746"/>
                  </a:lnTo>
                  <a:lnTo>
                    <a:pt x="134412" y="24016"/>
                  </a:lnTo>
                  <a:lnTo>
                    <a:pt x="95707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979896" y="9489194"/>
              <a:ext cx="295275" cy="387985"/>
            </a:xfrm>
            <a:custGeom>
              <a:avLst/>
              <a:gdLst/>
              <a:ahLst/>
              <a:cxnLst/>
              <a:rect l="l" t="t" r="r" b="b"/>
              <a:pathLst>
                <a:path w="295275" h="387984">
                  <a:moveTo>
                    <a:pt x="0" y="240436"/>
                  </a:moveTo>
                  <a:lnTo>
                    <a:pt x="7516" y="287039"/>
                  </a:lnTo>
                  <a:lnTo>
                    <a:pt x="28448" y="327512"/>
                  </a:lnTo>
                  <a:lnTo>
                    <a:pt x="60366" y="359426"/>
                  </a:lnTo>
                  <a:lnTo>
                    <a:pt x="100842" y="380355"/>
                  </a:lnTo>
                  <a:lnTo>
                    <a:pt x="147447" y="387870"/>
                  </a:lnTo>
                  <a:lnTo>
                    <a:pt x="190703" y="381426"/>
                  </a:lnTo>
                  <a:lnTo>
                    <a:pt x="228881" y="363370"/>
                  </a:lnTo>
                  <a:lnTo>
                    <a:pt x="260064" y="335618"/>
                  </a:lnTo>
                  <a:lnTo>
                    <a:pt x="282335" y="300085"/>
                  </a:lnTo>
                  <a:lnTo>
                    <a:pt x="293776" y="258686"/>
                  </a:lnTo>
                  <a:lnTo>
                    <a:pt x="294906" y="246608"/>
                  </a:lnTo>
                  <a:lnTo>
                    <a:pt x="294906" y="240436"/>
                  </a:lnTo>
                  <a:lnTo>
                    <a:pt x="29490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49536" y="9374899"/>
              <a:ext cx="254000" cy="355600"/>
            </a:xfrm>
            <a:prstGeom prst="rect">
              <a:avLst/>
            </a:prstGeom>
          </p:spPr>
        </p:pic>
      </p:grpSp>
      <p:sp>
        <p:nvSpPr>
          <p:cNvPr id="15" name="object 15"/>
          <p:cNvSpPr/>
          <p:nvPr/>
        </p:nvSpPr>
        <p:spPr>
          <a:xfrm>
            <a:off x="1585015" y="7241723"/>
            <a:ext cx="516890" cy="533400"/>
          </a:xfrm>
          <a:custGeom>
            <a:avLst/>
            <a:gdLst/>
            <a:ahLst/>
            <a:cxnLst/>
            <a:rect l="l" t="t" r="r" b="b"/>
            <a:pathLst>
              <a:path w="516889" h="533400">
                <a:moveTo>
                  <a:pt x="247903" y="159664"/>
                </a:moveTo>
                <a:lnTo>
                  <a:pt x="199423" y="223474"/>
                </a:lnTo>
                <a:lnTo>
                  <a:pt x="174528" y="263428"/>
                </a:lnTo>
                <a:lnTo>
                  <a:pt x="165356" y="296340"/>
                </a:lnTo>
                <a:lnTo>
                  <a:pt x="164045" y="339026"/>
                </a:lnTo>
                <a:lnTo>
                  <a:pt x="170085" y="375858"/>
                </a:lnTo>
                <a:lnTo>
                  <a:pt x="187139" y="405079"/>
                </a:lnTo>
                <a:lnTo>
                  <a:pt x="213611" y="424337"/>
                </a:lnTo>
                <a:lnTo>
                  <a:pt x="247903" y="431279"/>
                </a:lnTo>
                <a:lnTo>
                  <a:pt x="282198" y="424337"/>
                </a:lnTo>
                <a:lnTo>
                  <a:pt x="308675" y="405079"/>
                </a:lnTo>
                <a:lnTo>
                  <a:pt x="325733" y="375858"/>
                </a:lnTo>
                <a:lnTo>
                  <a:pt x="331774" y="339026"/>
                </a:lnTo>
                <a:lnTo>
                  <a:pt x="318669" y="281088"/>
                </a:lnTo>
                <a:lnTo>
                  <a:pt x="289839" y="222756"/>
                </a:lnTo>
                <a:lnTo>
                  <a:pt x="261008" y="177718"/>
                </a:lnTo>
                <a:lnTo>
                  <a:pt x="247903" y="159664"/>
                </a:lnTo>
                <a:close/>
              </a:path>
              <a:path w="516889" h="533400">
                <a:moveTo>
                  <a:pt x="10312" y="364566"/>
                </a:moveTo>
                <a:lnTo>
                  <a:pt x="5872" y="347804"/>
                </a:lnTo>
                <a:lnTo>
                  <a:pt x="2641" y="330579"/>
                </a:lnTo>
                <a:lnTo>
                  <a:pt x="668" y="312932"/>
                </a:lnTo>
                <a:lnTo>
                  <a:pt x="0" y="294906"/>
                </a:lnTo>
                <a:lnTo>
                  <a:pt x="4843" y="246749"/>
                </a:lnTo>
                <a:lnTo>
                  <a:pt x="18739" y="201915"/>
                </a:lnTo>
                <a:lnTo>
                  <a:pt x="40731" y="161360"/>
                </a:lnTo>
                <a:lnTo>
                  <a:pt x="69865" y="126037"/>
                </a:lnTo>
                <a:lnTo>
                  <a:pt x="105187" y="96903"/>
                </a:lnTo>
                <a:lnTo>
                  <a:pt x="145743" y="74911"/>
                </a:lnTo>
                <a:lnTo>
                  <a:pt x="190576" y="61016"/>
                </a:lnTo>
                <a:lnTo>
                  <a:pt x="238734" y="56172"/>
                </a:lnTo>
              </a:path>
              <a:path w="516889" h="533400">
                <a:moveTo>
                  <a:pt x="196608" y="0"/>
                </a:moveTo>
                <a:lnTo>
                  <a:pt x="252780" y="56172"/>
                </a:lnTo>
                <a:lnTo>
                  <a:pt x="196608" y="112344"/>
                </a:lnTo>
              </a:path>
              <a:path w="516889" h="533400">
                <a:moveTo>
                  <a:pt x="287604" y="60413"/>
                </a:moveTo>
                <a:lnTo>
                  <a:pt x="337462" y="76899"/>
                </a:lnTo>
                <a:lnTo>
                  <a:pt x="393395" y="112522"/>
                </a:lnTo>
                <a:lnTo>
                  <a:pt x="425939" y="146348"/>
                </a:lnTo>
                <a:lnTo>
                  <a:pt x="450826" y="185195"/>
                </a:lnTo>
                <a:lnTo>
                  <a:pt x="467680" y="227768"/>
                </a:lnTo>
                <a:lnTo>
                  <a:pt x="476128" y="272769"/>
                </a:lnTo>
                <a:lnTo>
                  <a:pt x="475793" y="318903"/>
                </a:lnTo>
                <a:lnTo>
                  <a:pt x="466303" y="364874"/>
                </a:lnTo>
                <a:lnTo>
                  <a:pt x="447281" y="409384"/>
                </a:lnTo>
              </a:path>
              <a:path w="516889" h="533400">
                <a:moveTo>
                  <a:pt x="516813" y="399630"/>
                </a:moveTo>
                <a:lnTo>
                  <a:pt x="440499" y="421690"/>
                </a:lnTo>
                <a:lnTo>
                  <a:pt x="418439" y="345363"/>
                </a:lnTo>
              </a:path>
              <a:path w="516889" h="533400">
                <a:moveTo>
                  <a:pt x="420331" y="449681"/>
                </a:moveTo>
                <a:lnTo>
                  <a:pt x="381896" y="485466"/>
                </a:lnTo>
                <a:lnTo>
                  <a:pt x="323761" y="517369"/>
                </a:lnTo>
                <a:lnTo>
                  <a:pt x="278454" y="529635"/>
                </a:lnTo>
                <a:lnTo>
                  <a:pt x="232425" y="532772"/>
                </a:lnTo>
                <a:lnTo>
                  <a:pt x="186993" y="527075"/>
                </a:lnTo>
                <a:lnTo>
                  <a:pt x="143474" y="512839"/>
                </a:lnTo>
                <a:lnTo>
                  <a:pt x="103188" y="490358"/>
                </a:lnTo>
                <a:lnTo>
                  <a:pt x="67450" y="459928"/>
                </a:lnTo>
                <a:lnTo>
                  <a:pt x="37579" y="421843"/>
                </a:lnTo>
              </a:path>
              <a:path w="516889" h="533400">
                <a:moveTo>
                  <a:pt x="12687" y="487502"/>
                </a:moveTo>
                <a:lnTo>
                  <a:pt x="30060" y="409981"/>
                </a:lnTo>
                <a:lnTo>
                  <a:pt x="107581" y="427355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2650265" y="6854825"/>
            <a:ext cx="457200" cy="558800"/>
            <a:chOff x="2650265" y="6854825"/>
            <a:chExt cx="457200" cy="558800"/>
          </a:xfrm>
        </p:grpSpPr>
        <p:sp>
          <p:nvSpPr>
            <p:cNvPr id="17" name="object 17"/>
            <p:cNvSpPr/>
            <p:nvPr/>
          </p:nvSpPr>
          <p:spPr>
            <a:xfrm>
              <a:off x="2828065" y="7121525"/>
              <a:ext cx="76200" cy="228600"/>
            </a:xfrm>
            <a:custGeom>
              <a:avLst/>
              <a:gdLst/>
              <a:ahLst/>
              <a:cxnLst/>
              <a:rect l="l" t="t" r="r" b="b"/>
              <a:pathLst>
                <a:path w="76200" h="228600">
                  <a:moveTo>
                    <a:pt x="50800" y="0"/>
                  </a:moveTo>
                  <a:lnTo>
                    <a:pt x="76200" y="177800"/>
                  </a:lnTo>
                  <a:lnTo>
                    <a:pt x="76200" y="228600"/>
                  </a:lnTo>
                  <a:lnTo>
                    <a:pt x="0" y="228600"/>
                  </a:lnTo>
                  <a:lnTo>
                    <a:pt x="0" y="177800"/>
                  </a:lnTo>
                  <a:lnTo>
                    <a:pt x="25400" y="0"/>
                  </a:lnTo>
                </a:path>
              </a:pathLst>
            </a:custGeom>
            <a:ln w="25400">
              <a:solidFill>
                <a:srgbClr val="0502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62965" y="6867525"/>
              <a:ext cx="431800" cy="533400"/>
            </a:xfrm>
            <a:custGeom>
              <a:avLst/>
              <a:gdLst/>
              <a:ahLst/>
              <a:cxnLst/>
              <a:rect l="l" t="t" r="r" b="b"/>
              <a:pathLst>
                <a:path w="431800" h="533400">
                  <a:moveTo>
                    <a:pt x="139700" y="482600"/>
                  </a:moveTo>
                  <a:lnTo>
                    <a:pt x="114300" y="533400"/>
                  </a:lnTo>
                  <a:lnTo>
                    <a:pt x="292100" y="533400"/>
                  </a:lnTo>
                  <a:lnTo>
                    <a:pt x="266700" y="482600"/>
                  </a:lnTo>
                  <a:lnTo>
                    <a:pt x="139700" y="482600"/>
                  </a:lnTo>
                  <a:close/>
                </a:path>
                <a:path w="431800" h="533400">
                  <a:moveTo>
                    <a:pt x="215900" y="215900"/>
                  </a:moveTo>
                  <a:lnTo>
                    <a:pt x="190500" y="215900"/>
                  </a:lnTo>
                  <a:lnTo>
                    <a:pt x="182880" y="215900"/>
                  </a:lnTo>
                  <a:lnTo>
                    <a:pt x="177800" y="220979"/>
                  </a:lnTo>
                  <a:lnTo>
                    <a:pt x="177800" y="228600"/>
                  </a:lnTo>
                  <a:lnTo>
                    <a:pt x="177800" y="254000"/>
                  </a:lnTo>
                  <a:lnTo>
                    <a:pt x="177800" y="261620"/>
                  </a:lnTo>
                  <a:lnTo>
                    <a:pt x="182880" y="266700"/>
                  </a:lnTo>
                  <a:lnTo>
                    <a:pt x="190500" y="266700"/>
                  </a:lnTo>
                  <a:lnTo>
                    <a:pt x="215900" y="266700"/>
                  </a:lnTo>
                  <a:lnTo>
                    <a:pt x="223520" y="266700"/>
                  </a:lnTo>
                  <a:lnTo>
                    <a:pt x="228600" y="261620"/>
                  </a:lnTo>
                  <a:lnTo>
                    <a:pt x="228600" y="254000"/>
                  </a:lnTo>
                  <a:lnTo>
                    <a:pt x="228600" y="228600"/>
                  </a:lnTo>
                  <a:lnTo>
                    <a:pt x="228600" y="220979"/>
                  </a:lnTo>
                  <a:lnTo>
                    <a:pt x="223520" y="215900"/>
                  </a:lnTo>
                  <a:lnTo>
                    <a:pt x="215900" y="215900"/>
                  </a:lnTo>
                  <a:close/>
                </a:path>
                <a:path w="431800" h="533400">
                  <a:moveTo>
                    <a:pt x="190500" y="0"/>
                  </a:moveTo>
                  <a:lnTo>
                    <a:pt x="203200" y="0"/>
                  </a:lnTo>
                  <a:lnTo>
                    <a:pt x="254000" y="165100"/>
                  </a:lnTo>
                  <a:lnTo>
                    <a:pt x="215900" y="215900"/>
                  </a:lnTo>
                  <a:lnTo>
                    <a:pt x="190500" y="215900"/>
                  </a:lnTo>
                  <a:lnTo>
                    <a:pt x="190500" y="0"/>
                  </a:lnTo>
                  <a:close/>
                </a:path>
                <a:path w="431800" h="533400">
                  <a:moveTo>
                    <a:pt x="12700" y="368300"/>
                  </a:moveTo>
                  <a:lnTo>
                    <a:pt x="0" y="355600"/>
                  </a:lnTo>
                  <a:lnTo>
                    <a:pt x="101600" y="228600"/>
                  </a:lnTo>
                  <a:lnTo>
                    <a:pt x="177800" y="228600"/>
                  </a:lnTo>
                  <a:lnTo>
                    <a:pt x="177800" y="254000"/>
                  </a:lnTo>
                  <a:lnTo>
                    <a:pt x="12700" y="368300"/>
                  </a:lnTo>
                  <a:close/>
                </a:path>
                <a:path w="431800" h="533400">
                  <a:moveTo>
                    <a:pt x="228600" y="228600"/>
                  </a:moveTo>
                  <a:lnTo>
                    <a:pt x="228600" y="254000"/>
                  </a:lnTo>
                  <a:lnTo>
                    <a:pt x="266700" y="317500"/>
                  </a:lnTo>
                  <a:lnTo>
                    <a:pt x="419100" y="330200"/>
                  </a:lnTo>
                  <a:lnTo>
                    <a:pt x="431800" y="317500"/>
                  </a:lnTo>
                  <a:lnTo>
                    <a:pt x="228600" y="228600"/>
                  </a:lnTo>
                  <a:close/>
                </a:path>
              </a:pathLst>
            </a:custGeom>
            <a:ln w="25400">
              <a:solidFill>
                <a:srgbClr val="0502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2033846" y="7485091"/>
            <a:ext cx="2306320" cy="1979930"/>
            <a:chOff x="2033846" y="7485091"/>
            <a:chExt cx="2306320" cy="1979930"/>
          </a:xfrm>
        </p:grpSpPr>
        <p:sp>
          <p:nvSpPr>
            <p:cNvPr id="20" name="object 20"/>
            <p:cNvSpPr/>
            <p:nvPr/>
          </p:nvSpPr>
          <p:spPr>
            <a:xfrm>
              <a:off x="2271255" y="7795253"/>
              <a:ext cx="1468120" cy="1468120"/>
            </a:xfrm>
            <a:custGeom>
              <a:avLst/>
              <a:gdLst/>
              <a:ahLst/>
              <a:cxnLst/>
              <a:rect l="l" t="t" r="r" b="b"/>
              <a:pathLst>
                <a:path w="1468120" h="1468120">
                  <a:moveTo>
                    <a:pt x="1216304" y="1467912"/>
                  </a:moveTo>
                  <a:lnTo>
                    <a:pt x="1249852" y="1432439"/>
                  </a:lnTo>
                  <a:lnTo>
                    <a:pt x="1281003" y="1395580"/>
                  </a:lnTo>
                  <a:lnTo>
                    <a:pt x="1309758" y="1357437"/>
                  </a:lnTo>
                  <a:lnTo>
                    <a:pt x="1336117" y="1318114"/>
                  </a:lnTo>
                  <a:lnTo>
                    <a:pt x="1360080" y="1277712"/>
                  </a:lnTo>
                  <a:lnTo>
                    <a:pt x="1381646" y="1236335"/>
                  </a:lnTo>
                  <a:lnTo>
                    <a:pt x="1400817" y="1194086"/>
                  </a:lnTo>
                  <a:lnTo>
                    <a:pt x="1417590" y="1151066"/>
                  </a:lnTo>
                  <a:lnTo>
                    <a:pt x="1431968" y="1107379"/>
                  </a:lnTo>
                  <a:lnTo>
                    <a:pt x="1443949" y="1063128"/>
                  </a:lnTo>
                  <a:lnTo>
                    <a:pt x="1453534" y="1018414"/>
                  </a:lnTo>
                  <a:lnTo>
                    <a:pt x="1460723" y="973341"/>
                  </a:lnTo>
                  <a:lnTo>
                    <a:pt x="1465516" y="928011"/>
                  </a:lnTo>
                  <a:lnTo>
                    <a:pt x="1467912" y="882527"/>
                  </a:lnTo>
                  <a:lnTo>
                    <a:pt x="1467912" y="836992"/>
                  </a:lnTo>
                  <a:lnTo>
                    <a:pt x="1465516" y="791509"/>
                  </a:lnTo>
                  <a:lnTo>
                    <a:pt x="1460723" y="746179"/>
                  </a:lnTo>
                  <a:lnTo>
                    <a:pt x="1453534" y="701106"/>
                  </a:lnTo>
                  <a:lnTo>
                    <a:pt x="1443949" y="656392"/>
                  </a:lnTo>
                  <a:lnTo>
                    <a:pt x="1431968" y="612140"/>
                  </a:lnTo>
                  <a:lnTo>
                    <a:pt x="1417590" y="568453"/>
                  </a:lnTo>
                  <a:lnTo>
                    <a:pt x="1400817" y="525434"/>
                  </a:lnTo>
                  <a:lnTo>
                    <a:pt x="1381646" y="483184"/>
                  </a:lnTo>
                  <a:lnTo>
                    <a:pt x="1360080" y="441807"/>
                  </a:lnTo>
                  <a:lnTo>
                    <a:pt x="1336117" y="401406"/>
                  </a:lnTo>
                  <a:lnTo>
                    <a:pt x="1309758" y="362083"/>
                  </a:lnTo>
                  <a:lnTo>
                    <a:pt x="1281003" y="323940"/>
                  </a:lnTo>
                  <a:lnTo>
                    <a:pt x="1249852" y="287081"/>
                  </a:lnTo>
                  <a:lnTo>
                    <a:pt x="1216304" y="251608"/>
                  </a:lnTo>
                  <a:lnTo>
                    <a:pt x="1180831" y="218060"/>
                  </a:lnTo>
                  <a:lnTo>
                    <a:pt x="1143972" y="186908"/>
                  </a:lnTo>
                  <a:lnTo>
                    <a:pt x="1105829" y="158153"/>
                  </a:lnTo>
                  <a:lnTo>
                    <a:pt x="1066505" y="131794"/>
                  </a:lnTo>
                  <a:lnTo>
                    <a:pt x="1026104" y="107832"/>
                  </a:lnTo>
                  <a:lnTo>
                    <a:pt x="984727" y="86265"/>
                  </a:lnTo>
                  <a:lnTo>
                    <a:pt x="942478" y="67095"/>
                  </a:lnTo>
                  <a:lnTo>
                    <a:pt x="899458" y="50321"/>
                  </a:lnTo>
                  <a:lnTo>
                    <a:pt x="855771" y="35944"/>
                  </a:lnTo>
                  <a:lnTo>
                    <a:pt x="811519" y="23962"/>
                  </a:lnTo>
                  <a:lnTo>
                    <a:pt x="766806" y="14377"/>
                  </a:lnTo>
                  <a:lnTo>
                    <a:pt x="721733" y="7188"/>
                  </a:lnTo>
                  <a:lnTo>
                    <a:pt x="676403" y="2396"/>
                  </a:lnTo>
                  <a:lnTo>
                    <a:pt x="630919" y="0"/>
                  </a:lnTo>
                  <a:lnTo>
                    <a:pt x="585384" y="0"/>
                  </a:lnTo>
                  <a:lnTo>
                    <a:pt x="539900" y="2396"/>
                  </a:lnTo>
                  <a:lnTo>
                    <a:pt x="494571" y="7188"/>
                  </a:lnTo>
                  <a:lnTo>
                    <a:pt x="449498" y="14377"/>
                  </a:lnTo>
                  <a:lnTo>
                    <a:pt x="404784" y="23962"/>
                  </a:lnTo>
                  <a:lnTo>
                    <a:pt x="360532" y="35944"/>
                  </a:lnTo>
                  <a:lnTo>
                    <a:pt x="316845" y="50321"/>
                  </a:lnTo>
                  <a:lnTo>
                    <a:pt x="273826" y="67095"/>
                  </a:lnTo>
                  <a:lnTo>
                    <a:pt x="231576" y="86265"/>
                  </a:lnTo>
                  <a:lnTo>
                    <a:pt x="190199" y="107832"/>
                  </a:lnTo>
                  <a:lnTo>
                    <a:pt x="149798" y="131794"/>
                  </a:lnTo>
                  <a:lnTo>
                    <a:pt x="110475" y="158153"/>
                  </a:lnTo>
                  <a:lnTo>
                    <a:pt x="72332" y="186908"/>
                  </a:lnTo>
                  <a:lnTo>
                    <a:pt x="35473" y="218060"/>
                  </a:lnTo>
                  <a:lnTo>
                    <a:pt x="0" y="251608"/>
                  </a:lnTo>
                </a:path>
              </a:pathLst>
            </a:custGeom>
            <a:ln w="10121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33846" y="7761342"/>
              <a:ext cx="268792" cy="26878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06257" y="9231202"/>
              <a:ext cx="233339" cy="23333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504666" y="8672541"/>
              <a:ext cx="835660" cy="0"/>
            </a:xfrm>
            <a:custGeom>
              <a:avLst/>
              <a:gdLst/>
              <a:ahLst/>
              <a:cxnLst/>
              <a:rect l="l" t="t" r="r" b="b"/>
              <a:pathLst>
                <a:path w="835660" h="0">
                  <a:moveTo>
                    <a:pt x="0" y="0"/>
                  </a:moveTo>
                  <a:lnTo>
                    <a:pt x="83520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84153" y="7783012"/>
              <a:ext cx="268369" cy="26837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861885" y="7510491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w="0" h="279400">
                  <a:moveTo>
                    <a:pt x="0" y="2794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836485" y="748509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7"/>
                  </a:lnTo>
                  <a:lnTo>
                    <a:pt x="7437" y="7442"/>
                  </a:lnTo>
                  <a:lnTo>
                    <a:pt x="1995" y="15516"/>
                  </a:lnTo>
                  <a:lnTo>
                    <a:pt x="0" y="25400"/>
                  </a:lnTo>
                  <a:lnTo>
                    <a:pt x="1995" y="35283"/>
                  </a:lnTo>
                  <a:lnTo>
                    <a:pt x="7437" y="43357"/>
                  </a:lnTo>
                  <a:lnTo>
                    <a:pt x="15510" y="48802"/>
                  </a:lnTo>
                  <a:lnTo>
                    <a:pt x="25400" y="50800"/>
                  </a:lnTo>
                  <a:lnTo>
                    <a:pt x="35289" y="48802"/>
                  </a:lnTo>
                  <a:lnTo>
                    <a:pt x="43362" y="43357"/>
                  </a:lnTo>
                  <a:lnTo>
                    <a:pt x="48804" y="35283"/>
                  </a:lnTo>
                  <a:lnTo>
                    <a:pt x="50800" y="25400"/>
                  </a:lnTo>
                  <a:lnTo>
                    <a:pt x="48804" y="15516"/>
                  </a:lnTo>
                  <a:lnTo>
                    <a:pt x="43362" y="7442"/>
                  </a:lnTo>
                  <a:lnTo>
                    <a:pt x="35289" y="1997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527293" y="200328"/>
            <a:ext cx="76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0000" y="699907"/>
            <a:ext cx="1802764" cy="823594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r>
              <a:rPr dirty="0" sz="2200" spc="70" b="1">
                <a:latin typeface="Arial"/>
                <a:cs typeface="Arial"/>
              </a:rPr>
              <a:t>Introducción</a:t>
            </a:r>
            <a:endParaRPr sz="22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85964" y="2117876"/>
            <a:ext cx="4899660" cy="1626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1050" spc="-30">
                <a:latin typeface="Microsoft Sans Serif"/>
                <a:cs typeface="Microsoft Sans Serif"/>
              </a:rPr>
              <a:t>En </a:t>
            </a:r>
            <a:r>
              <a:rPr dirty="0" sz="1050" spc="15">
                <a:latin typeface="Microsoft Sans Serif"/>
                <a:cs typeface="Microsoft Sans Serif"/>
              </a:rPr>
              <a:t>el </a:t>
            </a:r>
            <a:r>
              <a:rPr dirty="0" sz="1050" spc="25">
                <a:latin typeface="Microsoft Sans Serif"/>
                <a:cs typeface="Microsoft Sans Serif"/>
              </a:rPr>
              <a:t>actual </a:t>
            </a:r>
            <a:r>
              <a:rPr dirty="0" sz="1050" spc="45">
                <a:latin typeface="Microsoft Sans Serif"/>
                <a:cs typeface="Microsoft Sans Serif"/>
              </a:rPr>
              <a:t>contexto </a:t>
            </a:r>
            <a:r>
              <a:rPr dirty="0" sz="1050" spc="35">
                <a:latin typeface="Microsoft Sans Serif"/>
                <a:cs typeface="Microsoft Sans Serif"/>
              </a:rPr>
              <a:t>energético </a:t>
            </a:r>
            <a:r>
              <a:rPr dirty="0" sz="1050" spc="10">
                <a:latin typeface="Microsoft Sans Serif"/>
                <a:cs typeface="Microsoft Sans Serif"/>
              </a:rPr>
              <a:t>y </a:t>
            </a:r>
            <a:r>
              <a:rPr dirty="0" sz="1050" spc="45">
                <a:latin typeface="Microsoft Sans Serif"/>
                <a:cs typeface="Microsoft Sans Serif"/>
              </a:rPr>
              <a:t>medioambiental </a:t>
            </a:r>
            <a:r>
              <a:rPr dirty="0" sz="1050" spc="30">
                <a:latin typeface="Microsoft Sans Serif"/>
                <a:cs typeface="Microsoft Sans Serif"/>
              </a:rPr>
              <a:t>global, </a:t>
            </a:r>
            <a:r>
              <a:rPr dirty="0" sz="1050" spc="15">
                <a:latin typeface="Microsoft Sans Serif"/>
                <a:cs typeface="Microsoft Sans Serif"/>
              </a:rPr>
              <a:t>el </a:t>
            </a:r>
            <a:r>
              <a:rPr dirty="0" sz="1050" spc="40">
                <a:latin typeface="Microsoft Sans Serif"/>
                <a:cs typeface="Microsoft Sans Serif"/>
              </a:rPr>
              <a:t>objetivo </a:t>
            </a:r>
            <a:r>
              <a:rPr dirty="0" sz="1050" spc="35">
                <a:latin typeface="Microsoft Sans Serif"/>
                <a:cs typeface="Microsoft Sans Serif"/>
              </a:rPr>
              <a:t>de </a:t>
            </a:r>
            <a:r>
              <a:rPr dirty="0" sz="1050" spc="40">
                <a:latin typeface="Microsoft Sans Serif"/>
                <a:cs typeface="Microsoft Sans Serif"/>
              </a:rPr>
              <a:t> reducir </a:t>
            </a:r>
            <a:r>
              <a:rPr dirty="0" sz="1050">
                <a:latin typeface="Microsoft Sans Serif"/>
                <a:cs typeface="Microsoft Sans Serif"/>
              </a:rPr>
              <a:t>las </a:t>
            </a:r>
            <a:r>
              <a:rPr dirty="0" sz="1050" spc="25">
                <a:latin typeface="Microsoft Sans Serif"/>
                <a:cs typeface="Microsoft Sans Serif"/>
              </a:rPr>
              <a:t>emisiones </a:t>
            </a:r>
            <a:r>
              <a:rPr dirty="0" sz="1050" spc="35">
                <a:latin typeface="Microsoft Sans Serif"/>
                <a:cs typeface="Microsoft Sans Serif"/>
              </a:rPr>
              <a:t>de </a:t>
            </a:r>
            <a:r>
              <a:rPr dirty="0" sz="1050" spc="5">
                <a:latin typeface="Microsoft Sans Serif"/>
                <a:cs typeface="Microsoft Sans Serif"/>
              </a:rPr>
              <a:t>gases </a:t>
            </a:r>
            <a:r>
              <a:rPr dirty="0" sz="1050" spc="35">
                <a:latin typeface="Microsoft Sans Serif"/>
                <a:cs typeface="Microsoft Sans Serif"/>
              </a:rPr>
              <a:t>de </a:t>
            </a:r>
            <a:r>
              <a:rPr dirty="0" sz="1050" spc="30">
                <a:latin typeface="Microsoft Sans Serif"/>
                <a:cs typeface="Microsoft Sans Serif"/>
              </a:rPr>
              <a:t>efecto </a:t>
            </a:r>
            <a:r>
              <a:rPr dirty="0" sz="1050" spc="40">
                <a:latin typeface="Microsoft Sans Serif"/>
                <a:cs typeface="Microsoft Sans Serif"/>
              </a:rPr>
              <a:t>invernadero </a:t>
            </a:r>
            <a:r>
              <a:rPr dirty="0" sz="1050" spc="10">
                <a:latin typeface="Microsoft Sans Serif"/>
                <a:cs typeface="Microsoft Sans Serif"/>
              </a:rPr>
              <a:t>y </a:t>
            </a:r>
            <a:r>
              <a:rPr dirty="0" sz="1050" spc="35">
                <a:latin typeface="Microsoft Sans Serif"/>
                <a:cs typeface="Microsoft Sans Serif"/>
              </a:rPr>
              <a:t>de </a:t>
            </a:r>
            <a:r>
              <a:rPr dirty="0" sz="1050" spc="15">
                <a:latin typeface="Microsoft Sans Serif"/>
                <a:cs typeface="Microsoft Sans Serif"/>
              </a:rPr>
              <a:t>sustancias </a:t>
            </a:r>
            <a:r>
              <a:rPr dirty="0" sz="1050" spc="2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contaminantes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(también</a:t>
            </a:r>
            <a:r>
              <a:rPr dirty="0" sz="105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siguiendo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el</a:t>
            </a:r>
            <a:r>
              <a:rPr dirty="0" sz="1050">
                <a:latin typeface="Microsoft Sans Serif"/>
                <a:cs typeface="Microsoft Sans Serif"/>
              </a:rPr>
              <a:t> </a:t>
            </a:r>
            <a:r>
              <a:rPr dirty="0" sz="1050" spc="45">
                <a:latin typeface="Microsoft Sans Serif"/>
                <a:cs typeface="Microsoft Sans Serif"/>
              </a:rPr>
              <a:t>protocolo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Kyoto)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-10">
                <a:latin typeface="Microsoft Sans Serif"/>
                <a:cs typeface="Microsoft Sans Serif"/>
              </a:rPr>
              <a:t>se</a:t>
            </a:r>
            <a:r>
              <a:rPr dirty="0" sz="105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ha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convertido</a:t>
            </a:r>
            <a:r>
              <a:rPr dirty="0" sz="105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en </a:t>
            </a:r>
            <a:r>
              <a:rPr dirty="0" sz="1050" spc="-265">
                <a:latin typeface="Microsoft Sans Serif"/>
                <a:cs typeface="Microsoft Sans Serif"/>
              </a:rPr>
              <a:t> </a:t>
            </a:r>
            <a:r>
              <a:rPr dirty="0" sz="1050" spc="60">
                <a:latin typeface="Microsoft Sans Serif"/>
                <a:cs typeface="Microsoft Sans Serif"/>
              </a:rPr>
              <a:t>un </a:t>
            </a:r>
            <a:r>
              <a:rPr dirty="0" sz="1050" spc="40">
                <a:latin typeface="Microsoft Sans Serif"/>
                <a:cs typeface="Microsoft Sans Serif"/>
              </a:rPr>
              <a:t>objetivo </a:t>
            </a:r>
            <a:r>
              <a:rPr dirty="0" sz="1050" spc="35">
                <a:latin typeface="Microsoft Sans Serif"/>
                <a:cs typeface="Microsoft Sans Serif"/>
              </a:rPr>
              <a:t>de </a:t>
            </a:r>
            <a:r>
              <a:rPr dirty="0" sz="1050" spc="50">
                <a:latin typeface="Microsoft Sans Serif"/>
                <a:cs typeface="Microsoft Sans Serif"/>
              </a:rPr>
              <a:t>primera </a:t>
            </a:r>
            <a:r>
              <a:rPr dirty="0" sz="1050" spc="40">
                <a:latin typeface="Microsoft Sans Serif"/>
                <a:cs typeface="Microsoft Sans Serif"/>
              </a:rPr>
              <a:t>importancia. </a:t>
            </a:r>
            <a:r>
              <a:rPr dirty="0" sz="1050" spc="-15">
                <a:latin typeface="Microsoft Sans Serif"/>
                <a:cs typeface="Microsoft Sans Serif"/>
              </a:rPr>
              <a:t>Este </a:t>
            </a:r>
            <a:r>
              <a:rPr dirty="0" sz="1050" spc="40">
                <a:latin typeface="Microsoft Sans Serif"/>
                <a:cs typeface="Microsoft Sans Serif"/>
              </a:rPr>
              <a:t>objetivo </a:t>
            </a:r>
            <a:r>
              <a:rPr dirty="0" sz="1050" spc="-10">
                <a:latin typeface="Microsoft Sans Serif"/>
                <a:cs typeface="Microsoft Sans Serif"/>
              </a:rPr>
              <a:t>se </a:t>
            </a:r>
            <a:r>
              <a:rPr dirty="0" sz="1050" spc="40">
                <a:latin typeface="Microsoft Sans Serif"/>
                <a:cs typeface="Microsoft Sans Serif"/>
              </a:rPr>
              <a:t>puede </a:t>
            </a:r>
            <a:r>
              <a:rPr dirty="0" sz="1050" spc="15">
                <a:latin typeface="Microsoft Sans Serif"/>
                <a:cs typeface="Microsoft Sans Serif"/>
              </a:rPr>
              <a:t>alcanzar </a:t>
            </a:r>
            <a:r>
              <a:rPr dirty="0" sz="1050" spc="50">
                <a:latin typeface="Microsoft Sans Serif"/>
                <a:cs typeface="Microsoft Sans Serif"/>
              </a:rPr>
              <a:t>también </a:t>
            </a:r>
            <a:r>
              <a:rPr dirty="0" sz="1050" spc="-26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aprovechando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fuentes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energía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alternativas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0">
                <a:latin typeface="Microsoft Sans Serif"/>
                <a:cs typeface="Microsoft Sans Serif"/>
              </a:rPr>
              <a:t>y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renovables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para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compensar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0">
                <a:latin typeface="Microsoft Sans Serif"/>
                <a:cs typeface="Microsoft Sans Serif"/>
              </a:rPr>
              <a:t>y </a:t>
            </a:r>
            <a:r>
              <a:rPr dirty="0" sz="1050" spc="-26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reducir </a:t>
            </a:r>
            <a:r>
              <a:rPr dirty="0" sz="1050" spc="15">
                <a:latin typeface="Microsoft Sans Serif"/>
                <a:cs typeface="Microsoft Sans Serif"/>
              </a:rPr>
              <a:t>el </a:t>
            </a:r>
            <a:r>
              <a:rPr dirty="0" sz="1050" spc="30">
                <a:latin typeface="Microsoft Sans Serif"/>
                <a:cs typeface="Microsoft Sans Serif"/>
              </a:rPr>
              <a:t>uso </a:t>
            </a:r>
            <a:r>
              <a:rPr dirty="0" sz="1050" spc="35">
                <a:latin typeface="Microsoft Sans Serif"/>
                <a:cs typeface="Microsoft Sans Serif"/>
              </a:rPr>
              <a:t>de combustibles </a:t>
            </a:r>
            <a:r>
              <a:rPr dirty="0" sz="1050" spc="15">
                <a:latin typeface="Microsoft Sans Serif"/>
                <a:cs typeface="Microsoft Sans Serif"/>
              </a:rPr>
              <a:t>fósiles, </a:t>
            </a:r>
            <a:r>
              <a:rPr dirty="0" sz="1050" spc="45">
                <a:latin typeface="Microsoft Sans Serif"/>
                <a:cs typeface="Microsoft Sans Serif"/>
              </a:rPr>
              <a:t>que </a:t>
            </a:r>
            <a:r>
              <a:rPr dirty="0" sz="1050" spc="25">
                <a:latin typeface="Microsoft Sans Serif"/>
                <a:cs typeface="Microsoft Sans Serif"/>
              </a:rPr>
              <a:t>además están </a:t>
            </a:r>
            <a:r>
              <a:rPr dirty="0" sz="1050" spc="30">
                <a:latin typeface="Microsoft Sans Serif"/>
                <a:cs typeface="Microsoft Sans Serif"/>
              </a:rPr>
              <a:t>condenados </a:t>
            </a:r>
            <a:r>
              <a:rPr dirty="0" sz="1050" spc="5">
                <a:latin typeface="Microsoft Sans Serif"/>
                <a:cs typeface="Microsoft Sans Serif"/>
              </a:rPr>
              <a:t>a </a:t>
            </a:r>
            <a:r>
              <a:rPr dirty="0" sz="1050" spc="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agotarse</a:t>
            </a:r>
            <a:r>
              <a:rPr dirty="0" sz="1050" spc="-15">
                <a:latin typeface="Microsoft Sans Serif"/>
                <a:cs typeface="Microsoft Sans Serif"/>
              </a:rPr>
              <a:t> </a:t>
            </a:r>
            <a:r>
              <a:rPr dirty="0" sz="1050" spc="45">
                <a:latin typeface="Microsoft Sans Serif"/>
                <a:cs typeface="Microsoft Sans Serif"/>
              </a:rPr>
              <a:t>debido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al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50">
                <a:latin typeface="Microsoft Sans Serif"/>
                <a:cs typeface="Microsoft Sans Serif"/>
              </a:rPr>
              <a:t>gran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consumo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en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muchos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5">
                <a:latin typeface="Microsoft Sans Serif"/>
                <a:cs typeface="Microsoft Sans Serif"/>
              </a:rPr>
              <a:t>países.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85964" y="4566700"/>
            <a:ext cx="2517775" cy="1397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28270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duda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gran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energía renovable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0">
                <a:latin typeface="Microsoft Sans Serif"/>
                <a:cs typeface="Microsoft Sans Serif"/>
              </a:rPr>
              <a:t>posible </a:t>
            </a:r>
            <a:r>
              <a:rPr dirty="0" sz="800" spc="40">
                <a:latin typeface="Microsoft Sans Serif"/>
                <a:cs typeface="Microsoft Sans Serif"/>
              </a:rPr>
              <a:t>recurrir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él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respetando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plenamente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ambiente.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Basta </a:t>
            </a:r>
            <a:r>
              <a:rPr dirty="0" sz="800" spc="25">
                <a:latin typeface="Microsoft Sans Serif"/>
                <a:cs typeface="Microsoft Sans Serif"/>
              </a:rPr>
              <a:t>pensar </a:t>
            </a:r>
            <a:r>
              <a:rPr dirty="0" sz="800" spc="30">
                <a:latin typeface="Microsoft Sans Serif"/>
                <a:cs typeface="Microsoft Sans Serif"/>
              </a:rPr>
              <a:t>que instante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0">
                <a:latin typeface="Microsoft Sans Serif"/>
                <a:cs typeface="Microsoft Sans Serif"/>
              </a:rPr>
              <a:t>instante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superficie </a:t>
            </a:r>
            <a:r>
              <a:rPr dirty="0" sz="800" spc="25">
                <a:latin typeface="Microsoft Sans Serif"/>
                <a:cs typeface="Microsoft Sans Serif"/>
              </a:rPr>
              <a:t> del </a:t>
            </a:r>
            <a:r>
              <a:rPr dirty="0" sz="800" spc="30">
                <a:latin typeface="Microsoft Sans Serif"/>
                <a:cs typeface="Microsoft Sans Serif"/>
              </a:rPr>
              <a:t>hemisferio </a:t>
            </a:r>
            <a:r>
              <a:rPr dirty="0" sz="800" spc="35">
                <a:latin typeface="Microsoft Sans Serif"/>
                <a:cs typeface="Microsoft Sans Serif"/>
              </a:rPr>
              <a:t>terrestre </a:t>
            </a:r>
            <a:r>
              <a:rPr dirty="0" sz="800" spc="20">
                <a:latin typeface="Microsoft Sans Serif"/>
                <a:cs typeface="Microsoft Sans Serif"/>
              </a:rPr>
              <a:t>expuesta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-15">
                <a:latin typeface="Microsoft Sans Serif"/>
                <a:cs typeface="Microsoft Sans Serif"/>
              </a:rPr>
              <a:t>Sol </a:t>
            </a:r>
            <a:r>
              <a:rPr dirty="0" sz="800" spc="20">
                <a:latin typeface="Microsoft Sans Serif"/>
                <a:cs typeface="Microsoft Sans Serif"/>
              </a:rPr>
              <a:t>recibe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 </a:t>
            </a:r>
            <a:r>
              <a:rPr dirty="0" sz="800" spc="30">
                <a:latin typeface="Microsoft Sans Serif"/>
                <a:cs typeface="Microsoft Sans Serif"/>
              </a:rPr>
              <a:t>superior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50 </a:t>
            </a:r>
            <a:r>
              <a:rPr dirty="0" sz="800" spc="40">
                <a:latin typeface="Microsoft Sans Serif"/>
                <a:cs typeface="Microsoft Sans Serif"/>
              </a:rPr>
              <a:t>mil </a:t>
            </a:r>
            <a:r>
              <a:rPr dirty="0" sz="800" spc="-25">
                <a:latin typeface="Microsoft Sans Serif"/>
                <a:cs typeface="Microsoft Sans Serif"/>
              </a:rPr>
              <a:t>TW;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cantidad 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energía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llega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suelo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terrestre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enorme,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alrededor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10 </a:t>
            </a:r>
            <a:r>
              <a:rPr dirty="0" sz="800" spc="40">
                <a:latin typeface="Microsoft Sans Serif"/>
                <a:cs typeface="Microsoft Sans Serif"/>
              </a:rPr>
              <a:t>mil </a:t>
            </a:r>
            <a:r>
              <a:rPr dirty="0" sz="800" spc="-5">
                <a:latin typeface="Microsoft Sans Serif"/>
                <a:cs typeface="Microsoft Sans Serif"/>
              </a:rPr>
              <a:t>veces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energía </a:t>
            </a:r>
            <a:r>
              <a:rPr dirty="0" sz="800" spc="20">
                <a:latin typeface="Microsoft Sans Serif"/>
                <a:cs typeface="Microsoft Sans Serif"/>
              </a:rPr>
              <a:t>utilizada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todo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mundo.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460926" y="4565647"/>
            <a:ext cx="2520315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diferentes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utilizan fuentes 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 </a:t>
            </a:r>
            <a:r>
              <a:rPr dirty="0" sz="750" spc="15">
                <a:latin typeface="Microsoft Sans Serif"/>
                <a:cs typeface="Microsoft Sans Serif"/>
              </a:rPr>
              <a:t>renovables,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fotovoltaica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5">
                <a:latin typeface="Microsoft Sans Serif"/>
                <a:cs typeface="Microsoft Sans Serif"/>
              </a:rPr>
              <a:t>prometedora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 </a:t>
            </a:r>
            <a:r>
              <a:rPr dirty="0" sz="750">
                <a:latin typeface="Microsoft Sans Serif"/>
                <a:cs typeface="Microsoft Sans Serif"/>
              </a:rPr>
              <a:t>a las </a:t>
            </a:r>
            <a:r>
              <a:rPr dirty="0" sz="750" spc="15">
                <a:latin typeface="Microsoft Sans Serif"/>
                <a:cs typeface="Microsoft Sans Serif"/>
              </a:rPr>
              <a:t>cualidades </a:t>
            </a:r>
            <a:r>
              <a:rPr dirty="0" sz="750" spc="20">
                <a:latin typeface="Microsoft Sans Serif"/>
                <a:cs typeface="Microsoft Sans Serif"/>
              </a:rPr>
              <a:t>intrínsecas del </a:t>
            </a:r>
            <a:r>
              <a:rPr dirty="0" sz="750" spc="40">
                <a:latin typeface="Microsoft Sans Serif"/>
                <a:cs typeface="Microsoft Sans Serif"/>
              </a:rPr>
              <a:t>propio </a:t>
            </a:r>
            <a:r>
              <a:rPr dirty="0" sz="750" spc="15">
                <a:latin typeface="Microsoft Sans Serif"/>
                <a:cs typeface="Microsoft Sans Serif"/>
              </a:rPr>
              <a:t>sistema: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tiene </a:t>
            </a:r>
            <a:r>
              <a:rPr dirty="0" sz="750" spc="5">
                <a:latin typeface="Microsoft Sans Serif"/>
                <a:cs typeface="Microsoft Sans Serif"/>
              </a:rPr>
              <a:t>costes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servicio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25">
                <a:latin typeface="Microsoft Sans Serif"/>
                <a:cs typeface="Microsoft Sans Serif"/>
              </a:rPr>
              <a:t>reducidos </a:t>
            </a:r>
            <a:r>
              <a:rPr dirty="0" sz="750">
                <a:latin typeface="Microsoft Sans Serif"/>
                <a:cs typeface="Microsoft Sans Serif"/>
              </a:rPr>
              <a:t>(el </a:t>
            </a:r>
            <a:r>
              <a:rPr dirty="0" sz="750" spc="30">
                <a:latin typeface="Microsoft Sans Serif"/>
                <a:cs typeface="Microsoft Sans Serif"/>
              </a:rPr>
              <a:t>combustible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gratuito)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limitados,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confiable,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silencioso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bastante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fácil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460926" y="5630086"/>
            <a:ext cx="2554605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Además,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algunas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aplicaciones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fuera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red,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definitivamente </a:t>
            </a:r>
            <a:r>
              <a:rPr dirty="0" sz="650" spc="20">
                <a:latin typeface="Microsoft Sans Serif"/>
                <a:cs typeface="Microsoft Sans Serif"/>
              </a:rPr>
              <a:t>conveniente en comparación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5">
                <a:latin typeface="Microsoft Sans Serif"/>
                <a:cs typeface="Microsoft Sans Serif"/>
              </a:rPr>
              <a:t>otras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fuentes de </a:t>
            </a:r>
            <a:r>
              <a:rPr dirty="0" sz="650" spc="15">
                <a:latin typeface="Microsoft Sans Serif"/>
                <a:cs typeface="Microsoft Sans Serif"/>
              </a:rPr>
              <a:t>energía, especialmente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5">
                <a:latin typeface="Microsoft Sans Serif"/>
                <a:cs typeface="Microsoft Sans Serif"/>
              </a:rPr>
              <a:t>aquellos </a:t>
            </a:r>
            <a:r>
              <a:rPr dirty="0" sz="650" spc="20">
                <a:latin typeface="Microsoft Sans Serif"/>
                <a:cs typeface="Microsoft Sans Serif"/>
              </a:rPr>
              <a:t>lugares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difícil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económico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llegar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20">
                <a:latin typeface="Microsoft Sans Serif"/>
                <a:cs typeface="Microsoft Sans Serif"/>
              </a:rPr>
              <a:t>fuentes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tradicionales.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60926" y="6426530"/>
            <a:ext cx="7137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electrificación.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372488" y="8407737"/>
            <a:ext cx="966469" cy="3467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algn="ctr" marR="10795">
              <a:lnSpc>
                <a:spcPct val="100000"/>
              </a:lnSpc>
              <a:spcBef>
                <a:spcPts val="484"/>
              </a:spcBef>
            </a:pPr>
            <a:r>
              <a:rPr dirty="0" sz="800" spc="-30" b="1">
                <a:latin typeface="Arial"/>
                <a:cs typeface="Arial"/>
              </a:rPr>
              <a:t>RENOVABLE</a:t>
            </a:r>
            <a:endParaRPr sz="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345"/>
              </a:spcBef>
            </a:pPr>
            <a:r>
              <a:rPr dirty="0" sz="700" spc="-30" b="1">
                <a:latin typeface="Arial"/>
                <a:cs typeface="Arial"/>
              </a:rPr>
              <a:t>FUENTES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-35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-20" b="1">
                <a:latin typeface="Arial"/>
                <a:cs typeface="Arial"/>
              </a:rPr>
              <a:t>ENERGIA</a:t>
            </a:r>
            <a:endParaRPr sz="7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574033" y="8562909"/>
            <a:ext cx="1137285" cy="597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6400"/>
              </a:lnSpc>
              <a:spcBef>
                <a:spcPts val="100"/>
              </a:spcBef>
            </a:pPr>
            <a:r>
              <a:rPr dirty="0" sz="550" spc="10" b="1">
                <a:latin typeface="Arial"/>
                <a:cs typeface="Arial"/>
              </a:rPr>
              <a:t>Tiene </a:t>
            </a:r>
            <a:r>
              <a:rPr dirty="0" sz="550" spc="-5" b="1">
                <a:latin typeface="Arial"/>
                <a:cs typeface="Arial"/>
              </a:rPr>
              <a:t>costes </a:t>
            </a:r>
            <a:r>
              <a:rPr dirty="0" sz="550" spc="15" b="1">
                <a:latin typeface="Arial"/>
                <a:cs typeface="Arial"/>
              </a:rPr>
              <a:t>de </a:t>
            </a:r>
            <a:r>
              <a:rPr dirty="0" sz="550" spc="5" b="1">
                <a:latin typeface="Arial"/>
                <a:cs typeface="Arial"/>
              </a:rPr>
              <a:t>servicio </a:t>
            </a:r>
            <a:r>
              <a:rPr dirty="0" sz="550" spc="25" b="1">
                <a:latin typeface="Arial"/>
                <a:cs typeface="Arial"/>
              </a:rPr>
              <a:t>muy </a:t>
            </a:r>
            <a:r>
              <a:rPr dirty="0" sz="550" spc="30" b="1">
                <a:latin typeface="Arial"/>
                <a:cs typeface="Arial"/>
              </a:rPr>
              <a:t> </a:t>
            </a:r>
            <a:r>
              <a:rPr dirty="0" sz="550" spc="5" b="1">
                <a:latin typeface="Arial"/>
                <a:cs typeface="Arial"/>
              </a:rPr>
              <a:t>reducidos y </a:t>
            </a:r>
            <a:r>
              <a:rPr dirty="0" sz="550" spc="20" b="1">
                <a:latin typeface="Arial"/>
                <a:cs typeface="Arial"/>
              </a:rPr>
              <a:t>requerimientos </a:t>
            </a:r>
            <a:r>
              <a:rPr dirty="0" sz="550" spc="15" b="1">
                <a:latin typeface="Arial"/>
                <a:cs typeface="Arial"/>
              </a:rPr>
              <a:t>de </a:t>
            </a:r>
            <a:r>
              <a:rPr dirty="0" sz="550" spc="20" b="1">
                <a:latin typeface="Arial"/>
                <a:cs typeface="Arial"/>
              </a:rPr>
              <a:t> </a:t>
            </a:r>
            <a:r>
              <a:rPr dirty="0" sz="550" spc="25" b="1">
                <a:latin typeface="Arial"/>
                <a:cs typeface="Arial"/>
              </a:rPr>
              <a:t>mantenimiento </a:t>
            </a:r>
            <a:r>
              <a:rPr dirty="0" sz="550" spc="15" b="1">
                <a:latin typeface="Arial"/>
                <a:cs typeface="Arial"/>
              </a:rPr>
              <a:t>limitados, </a:t>
            </a:r>
            <a:r>
              <a:rPr dirty="0" sz="550" spc="-10" b="1">
                <a:latin typeface="Arial"/>
                <a:cs typeface="Arial"/>
              </a:rPr>
              <a:t>es 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confiable, </a:t>
            </a:r>
            <a:r>
              <a:rPr dirty="0" sz="550" b="1">
                <a:latin typeface="Arial"/>
                <a:cs typeface="Arial"/>
              </a:rPr>
              <a:t>silencioso </a:t>
            </a:r>
            <a:r>
              <a:rPr dirty="0" sz="550" spc="5" b="1">
                <a:latin typeface="Arial"/>
                <a:cs typeface="Arial"/>
              </a:rPr>
              <a:t>y </a:t>
            </a:r>
            <a:r>
              <a:rPr dirty="0" sz="550" spc="20" b="1">
                <a:latin typeface="Arial"/>
                <a:cs typeface="Arial"/>
              </a:rPr>
              <a:t>bastante </a:t>
            </a:r>
            <a:r>
              <a:rPr dirty="0" sz="550" spc="-14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fácil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instalar.</a:t>
            </a:r>
            <a:endParaRPr sz="5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7549807"/>
            <a:ext cx="4245000" cy="259200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24997" y="7549807"/>
            <a:ext cx="3134994" cy="213360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0" y="4788001"/>
            <a:ext cx="4245000" cy="261000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424997" y="5264404"/>
            <a:ext cx="3134994" cy="213360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959120" y="200328"/>
            <a:ext cx="76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221574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2342715"/>
            <a:ext cx="78613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01 Planta</a:t>
            </a:r>
            <a:r>
              <a:rPr dirty="0" sz="400" spc="10">
                <a:latin typeface="Microsoft Sans Serif"/>
                <a:cs typeface="Microsoft Sans Serif"/>
              </a:rPr>
              <a:t> fotovoltaica </a:t>
            </a:r>
            <a:r>
              <a:rPr dirty="0" sz="400" spc="5">
                <a:latin typeface="Microsoft Sans Serif"/>
                <a:cs typeface="Microsoft Sans Serif"/>
              </a:rPr>
              <a:t>residencial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0000" y="2418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2545864"/>
            <a:ext cx="865505" cy="187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02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para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tejados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r>
              <a:rPr dirty="0" sz="400" spc="10">
                <a:latin typeface="Microsoft Sans Serif"/>
                <a:cs typeface="Microsoft Sans Serif"/>
              </a:rPr>
              <a:t>industriales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y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comerciales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272361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2850588"/>
            <a:ext cx="83058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03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cochera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292676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3053736"/>
            <a:ext cx="88265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04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gran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escala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2241559"/>
            <a:ext cx="2480310" cy="8489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>
                <a:latin typeface="Microsoft Sans Serif"/>
                <a:cs typeface="Microsoft Sans Serif"/>
              </a:rPr>
              <a:t>Este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40">
                <a:latin typeface="Microsoft Sans Serif"/>
                <a:cs typeface="Microsoft Sans Serif"/>
              </a:rPr>
              <a:t>Documento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5">
                <a:latin typeface="Microsoft Sans Serif"/>
                <a:cs typeface="Microsoft Sans Serif"/>
              </a:rPr>
              <a:t>Técnico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tiene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40">
                <a:latin typeface="Microsoft Sans Serif"/>
                <a:cs typeface="Microsoft Sans Serif"/>
              </a:rPr>
              <a:t>como</a:t>
            </a:r>
            <a:r>
              <a:rPr dirty="0" sz="900" spc="-20">
                <a:latin typeface="Microsoft Sans Serif"/>
                <a:cs typeface="Microsoft Sans Serif"/>
              </a:rPr>
              <a:t> </a:t>
            </a:r>
            <a:r>
              <a:rPr dirty="0" sz="900" spc="35">
                <a:latin typeface="Microsoft Sans Serif"/>
                <a:cs typeface="Microsoft Sans Serif"/>
              </a:rPr>
              <a:t>objetivo</a:t>
            </a: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</a:pPr>
            <a:r>
              <a:rPr dirty="0" sz="900" spc="45">
                <a:latin typeface="Microsoft Sans Serif"/>
                <a:cs typeface="Microsoft Sans Serif"/>
              </a:rPr>
              <a:t>introducir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15">
                <a:latin typeface="Microsoft Sans Serif"/>
                <a:cs typeface="Microsoft Sans Serif"/>
              </a:rPr>
              <a:t>los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0">
                <a:latin typeface="Microsoft Sans Serif"/>
                <a:cs typeface="Microsoft Sans Serif"/>
              </a:rPr>
              <a:t>conceptos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10">
                <a:latin typeface="Microsoft Sans Serif"/>
                <a:cs typeface="Microsoft Sans Serif"/>
              </a:rPr>
              <a:t>básicos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15">
                <a:latin typeface="Microsoft Sans Serif"/>
                <a:cs typeface="Microsoft Sans Serif"/>
              </a:rPr>
              <a:t>los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5">
                <a:latin typeface="Microsoft Sans Serif"/>
                <a:cs typeface="Microsoft Sans Serif"/>
              </a:rPr>
              <a:t>que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0">
                <a:latin typeface="Microsoft Sans Serif"/>
                <a:cs typeface="Microsoft Sans Serif"/>
              </a:rPr>
              <a:t>hay </a:t>
            </a:r>
            <a:r>
              <a:rPr dirty="0" sz="900" spc="-225">
                <a:latin typeface="Microsoft Sans Serif"/>
                <a:cs typeface="Microsoft Sans Serif"/>
              </a:rPr>
              <a:t> </a:t>
            </a:r>
            <a:r>
              <a:rPr dirty="0" sz="900" spc="35">
                <a:latin typeface="Microsoft Sans Serif"/>
                <a:cs typeface="Microsoft Sans Serif"/>
              </a:rPr>
              <a:t>que enfrentarse </a:t>
            </a:r>
            <a:r>
              <a:rPr dirty="0" sz="900">
                <a:latin typeface="Microsoft Sans Serif"/>
                <a:cs typeface="Microsoft Sans Serif"/>
              </a:rPr>
              <a:t>a </a:t>
            </a:r>
            <a:r>
              <a:rPr dirty="0" sz="900" spc="15">
                <a:latin typeface="Microsoft Sans Serif"/>
                <a:cs typeface="Microsoft Sans Serif"/>
              </a:rPr>
              <a:t>la </a:t>
            </a:r>
            <a:r>
              <a:rPr dirty="0" sz="900" spc="40">
                <a:latin typeface="Microsoft Sans Serif"/>
                <a:cs typeface="Microsoft Sans Serif"/>
              </a:rPr>
              <a:t>hora </a:t>
            </a:r>
            <a:r>
              <a:rPr dirty="0" sz="900" spc="30">
                <a:latin typeface="Microsoft Sans Serif"/>
                <a:cs typeface="Microsoft Sans Serif"/>
              </a:rPr>
              <a:t>de </a:t>
            </a:r>
            <a:r>
              <a:rPr dirty="0" sz="900" spc="20">
                <a:latin typeface="Microsoft Sans Serif"/>
                <a:cs typeface="Microsoft Sans Serif"/>
              </a:rPr>
              <a:t>realizar </a:t>
            </a:r>
            <a:r>
              <a:rPr dirty="0" sz="900" spc="35">
                <a:latin typeface="Microsoft Sans Serif"/>
                <a:cs typeface="Microsoft Sans Serif"/>
              </a:rPr>
              <a:t>una </a:t>
            </a:r>
            <a:r>
              <a:rPr dirty="0" sz="900" spc="40">
                <a:latin typeface="Microsoft Sans Serif"/>
                <a:cs typeface="Microsoft Sans Serif"/>
              </a:rPr>
              <a:t> </a:t>
            </a:r>
            <a:r>
              <a:rPr dirty="0" sz="900" spc="35">
                <a:latin typeface="Microsoft Sans Serif"/>
                <a:cs typeface="Microsoft Sans Serif"/>
              </a:rPr>
              <a:t>planta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25">
                <a:latin typeface="Microsoft Sans Serif"/>
                <a:cs typeface="Microsoft Sans Serif"/>
              </a:rPr>
              <a:t>fotovoltaica.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412300" y="2180122"/>
            <a:ext cx="2546985" cy="1245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Partiendo de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descripción </a:t>
            </a:r>
            <a:r>
              <a:rPr dirty="0" sz="700" spc="25">
                <a:latin typeface="Microsoft Sans Serif"/>
                <a:cs typeface="Microsoft Sans Serif"/>
              </a:rPr>
              <a:t>general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principales </a:t>
            </a:r>
            <a:r>
              <a:rPr dirty="0" sz="700" spc="25">
                <a:latin typeface="Microsoft Sans Serif"/>
                <a:cs typeface="Microsoft Sans Serif"/>
              </a:rPr>
              <a:t> componentes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describieron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conceptos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diseño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criterios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selección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inversores.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También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introdujeron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métodos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20">
                <a:latin typeface="Microsoft Sans Serif"/>
                <a:cs typeface="Microsoft Sans Serif"/>
              </a:rPr>
              <a:t>contactos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indirectos, sobrecorrientes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sobretensiones con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fin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orientar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25">
                <a:latin typeface="Microsoft Sans Serif"/>
                <a:cs typeface="Microsoft Sans Serif"/>
              </a:rPr>
              <a:t>diseñador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correcto </a:t>
            </a:r>
            <a:r>
              <a:rPr dirty="0" sz="700" spc="20">
                <a:latin typeface="Microsoft Sans Serif"/>
                <a:cs typeface="Microsoft Sans Serif"/>
              </a:rPr>
              <a:t>diseño 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normas.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412300" y="3706918"/>
            <a:ext cx="248475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Esta </a:t>
            </a:r>
            <a:r>
              <a:rPr dirty="0" sz="800" spc="20">
                <a:latin typeface="Microsoft Sans Serif"/>
                <a:cs typeface="Microsoft Sans Serif"/>
              </a:rPr>
              <a:t>nueva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edición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Documento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Técnico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toma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consideración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todas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30">
                <a:latin typeface="Microsoft Sans Serif"/>
                <a:cs typeface="Microsoft Sans Serif"/>
              </a:rPr>
              <a:t>Normas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representan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estado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arte.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4534125"/>
            <a:ext cx="8763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01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24981" y="4987286"/>
            <a:ext cx="8763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02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940800" y="9711685"/>
            <a:ext cx="8763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04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424981" y="9940285"/>
            <a:ext cx="8763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03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0000" y="587627"/>
            <a:ext cx="4190365" cy="161861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2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ts val="3000"/>
              </a:lnSpc>
              <a:spcBef>
                <a:spcPts val="100"/>
              </a:spcBef>
            </a:pPr>
            <a:r>
              <a:rPr dirty="0" sz="2000" spc="65" b="1">
                <a:latin typeface="Arial"/>
                <a:cs typeface="Arial"/>
              </a:rPr>
              <a:t>Documento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55" b="1">
                <a:latin typeface="Arial"/>
                <a:cs typeface="Arial"/>
              </a:rPr>
              <a:t>de</a:t>
            </a:r>
            <a:r>
              <a:rPr dirty="0" sz="2000" spc="-35" b="1">
                <a:latin typeface="Arial"/>
                <a:cs typeface="Arial"/>
              </a:rPr>
              <a:t> </a:t>
            </a:r>
            <a:r>
              <a:rPr dirty="0" sz="2000" spc="30" b="1">
                <a:latin typeface="Arial"/>
                <a:cs typeface="Arial"/>
              </a:rPr>
              <a:t>aplicación</a:t>
            </a:r>
            <a:r>
              <a:rPr dirty="0" sz="2000" spc="-35" b="1">
                <a:latin typeface="Arial"/>
                <a:cs typeface="Arial"/>
              </a:rPr>
              <a:t> </a:t>
            </a:r>
            <a:r>
              <a:rPr dirty="0" sz="2000" spc="45" b="1">
                <a:latin typeface="Arial"/>
                <a:cs typeface="Arial"/>
              </a:rPr>
              <a:t>técnica </a:t>
            </a:r>
            <a:r>
              <a:rPr dirty="0" sz="2000" spc="-540" b="1">
                <a:latin typeface="Arial"/>
                <a:cs typeface="Arial"/>
              </a:rPr>
              <a:t> </a:t>
            </a:r>
            <a:r>
              <a:rPr dirty="0" sz="2000" spc="45" b="1">
                <a:latin typeface="Arial"/>
                <a:cs typeface="Arial"/>
              </a:rPr>
              <a:t>Plantas</a:t>
            </a:r>
            <a:r>
              <a:rPr dirty="0" sz="2000" spc="-45" b="1">
                <a:latin typeface="Arial"/>
                <a:cs typeface="Arial"/>
              </a:rPr>
              <a:t> </a:t>
            </a:r>
            <a:r>
              <a:rPr dirty="0" sz="2000" spc="50" b="1">
                <a:latin typeface="Arial"/>
                <a:cs typeface="Arial"/>
              </a:rPr>
              <a:t>fotovoltaicas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r>
              <a:rPr dirty="0" sz="2100" spc="65">
                <a:latin typeface="Microsoft Sans Serif"/>
                <a:cs typeface="Microsoft Sans Serif"/>
              </a:rPr>
              <a:t>Índice</a:t>
            </a:r>
            <a:endParaRPr sz="2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962495" y="200361"/>
            <a:ext cx="76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517590"/>
            <a:ext cx="3554095" cy="1310640"/>
          </a:xfrm>
          <a:prstGeom prst="rect">
            <a:avLst/>
          </a:prstGeom>
        </p:spPr>
        <p:txBody>
          <a:bodyPr wrap="square" lIns="0" tIns="1619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r>
              <a:rPr dirty="0" sz="1700" spc="35" b="1">
                <a:latin typeface="Arial"/>
                <a:cs typeface="Arial"/>
              </a:rPr>
              <a:t>Generalidades</a:t>
            </a:r>
            <a:r>
              <a:rPr dirty="0" sz="1700" spc="-50" b="1">
                <a:latin typeface="Arial"/>
                <a:cs typeface="Arial"/>
              </a:rPr>
              <a:t> </a:t>
            </a:r>
            <a:r>
              <a:rPr dirty="0" sz="1700" spc="20" b="1">
                <a:latin typeface="Arial"/>
                <a:cs typeface="Arial"/>
              </a:rPr>
              <a:t>sobre</a:t>
            </a: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r>
              <a:rPr dirty="0" sz="2200" spc="70" b="1">
                <a:latin typeface="Arial"/>
                <a:cs typeface="Arial"/>
              </a:rPr>
              <a:t>plantas</a:t>
            </a:r>
            <a:r>
              <a:rPr dirty="0" sz="2200" spc="-60" b="1">
                <a:latin typeface="Arial"/>
                <a:cs typeface="Arial"/>
              </a:rPr>
              <a:t> </a:t>
            </a:r>
            <a:r>
              <a:rPr dirty="0" sz="2200" spc="55" b="1">
                <a:latin typeface="Arial"/>
                <a:cs typeface="Arial"/>
              </a:rPr>
              <a:t>fotovoltaicas</a:t>
            </a:r>
            <a:r>
              <a:rPr dirty="0" sz="2200" spc="-55" b="1">
                <a:latin typeface="Arial"/>
                <a:cs typeface="Arial"/>
              </a:rPr>
              <a:t> </a:t>
            </a:r>
            <a:r>
              <a:rPr dirty="0" sz="2200" spc="-25" b="1">
                <a:latin typeface="Arial"/>
                <a:cs typeface="Arial"/>
              </a:rPr>
              <a:t>(PV)</a:t>
            </a:r>
            <a:endParaRPr sz="22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346702"/>
            <a:ext cx="3556000" cy="20281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69875" indent="-257810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270510" algn="l"/>
              </a:tabLst>
            </a:pPr>
            <a:r>
              <a:rPr dirty="0" sz="1200" spc="-10" b="1">
                <a:latin typeface="Arial"/>
                <a:cs typeface="Arial"/>
              </a:rPr>
              <a:t>Tipos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de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35" b="1">
                <a:latin typeface="Arial"/>
                <a:cs typeface="Arial"/>
              </a:rPr>
              <a:t>plantas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fotovoltaicas</a:t>
            </a:r>
            <a:endParaRPr sz="1200">
              <a:latin typeface="Arial"/>
              <a:cs typeface="Arial"/>
            </a:endParaRPr>
          </a:p>
          <a:p>
            <a:pPr lvl="1" marL="226695" indent="-214629">
              <a:lnSpc>
                <a:spcPct val="100000"/>
              </a:lnSpc>
              <a:spcBef>
                <a:spcPts val="1160"/>
              </a:spcBef>
              <a:buAutoNum type="arabicPeriod"/>
              <a:tabLst>
                <a:tab pos="227329" algn="l"/>
              </a:tabLst>
            </a:pPr>
            <a:r>
              <a:rPr dirty="0" sz="1000" spc="20" b="1">
                <a:latin typeface="Arial"/>
                <a:cs typeface="Arial"/>
              </a:rPr>
              <a:t>Componentes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15" b="1">
                <a:latin typeface="Arial"/>
                <a:cs typeface="Arial"/>
              </a:rPr>
              <a:t>principales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una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planta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30" b="1">
                <a:latin typeface="Arial"/>
                <a:cs typeface="Arial"/>
              </a:rPr>
              <a:t>fotovoltaica</a:t>
            </a:r>
            <a:endParaRPr sz="1000">
              <a:latin typeface="Arial"/>
              <a:cs typeface="Arial"/>
            </a:endParaRPr>
          </a:p>
          <a:p>
            <a:pPr lvl="2" marL="661035" indent="-255904">
              <a:lnSpc>
                <a:spcPct val="100000"/>
              </a:lnSpc>
              <a:spcBef>
                <a:spcPts val="200"/>
              </a:spcBef>
              <a:buAutoNum type="arabicPeriod"/>
              <a:tabLst>
                <a:tab pos="6616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Generador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endParaRPr sz="800">
              <a:latin typeface="Microsoft Sans Serif"/>
              <a:cs typeface="Microsoft Sans Serif"/>
            </a:endParaRPr>
          </a:p>
          <a:p>
            <a:pPr lvl="2" marL="661035" indent="-255904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6616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Inversor</a:t>
            </a:r>
            <a:endParaRPr sz="800">
              <a:latin typeface="Microsoft Sans Serif"/>
              <a:cs typeface="Microsoft Sans Serif"/>
            </a:endParaRPr>
          </a:p>
          <a:p>
            <a:pPr lvl="3" marL="983615" indent="-299085">
              <a:lnSpc>
                <a:spcPct val="100000"/>
              </a:lnSpc>
              <a:spcBef>
                <a:spcPts val="340"/>
              </a:spcBef>
              <a:buAutoNum type="arabicPeriod"/>
              <a:tabLst>
                <a:tab pos="9842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Inversores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centralizados</a:t>
            </a:r>
            <a:endParaRPr sz="700">
              <a:latin typeface="Microsoft Sans Serif"/>
              <a:cs typeface="Microsoft Sans Serif"/>
            </a:endParaRPr>
          </a:p>
          <a:p>
            <a:pPr lvl="3" marL="962025" indent="-277495">
              <a:lnSpc>
                <a:spcPct val="100000"/>
              </a:lnSpc>
              <a:spcBef>
                <a:spcPts val="409"/>
              </a:spcBef>
              <a:buAutoNum type="arabicPeriod"/>
              <a:tabLst>
                <a:tab pos="962660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Inversores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endParaRPr sz="650">
              <a:latin typeface="Microsoft Sans Serif"/>
              <a:cs typeface="Microsoft Sans Serif"/>
            </a:endParaRPr>
          </a:p>
          <a:p>
            <a:pPr lvl="3" marL="1004569" indent="-320040">
              <a:lnSpc>
                <a:spcPct val="100000"/>
              </a:lnSpc>
              <a:spcBef>
                <a:spcPts val="320"/>
              </a:spcBef>
              <a:buAutoNum type="arabicPeriod"/>
              <a:tabLst>
                <a:tab pos="1005205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Microinversores</a:t>
            </a:r>
            <a:endParaRPr sz="750">
              <a:latin typeface="Microsoft Sans Serif"/>
              <a:cs typeface="Microsoft Sans Serif"/>
            </a:endParaRPr>
          </a:p>
          <a:p>
            <a:pPr lvl="3" marL="941069" indent="-256540">
              <a:lnSpc>
                <a:spcPct val="100000"/>
              </a:lnSpc>
              <a:spcBef>
                <a:spcPts val="450"/>
              </a:spcBef>
              <a:buAutoNum type="arabicPeriod"/>
              <a:tabLst>
                <a:tab pos="941705" algn="l"/>
              </a:tabLst>
            </a:pPr>
            <a:r>
              <a:rPr dirty="0" sz="600">
                <a:latin typeface="Microsoft Sans Serif"/>
                <a:cs typeface="Microsoft Sans Serif"/>
              </a:rPr>
              <a:t>Elección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arquitectura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endParaRPr sz="600">
              <a:latin typeface="Microsoft Sans Serif"/>
              <a:cs typeface="Microsoft Sans Serif"/>
            </a:endParaRPr>
          </a:p>
          <a:p>
            <a:pPr lvl="3">
              <a:lnSpc>
                <a:spcPct val="100000"/>
              </a:lnSpc>
              <a:spcBef>
                <a:spcPts val="10"/>
              </a:spcBef>
              <a:buAutoNum type="arabicPeriod"/>
            </a:pPr>
            <a:endParaRPr sz="900">
              <a:latin typeface="Microsoft Sans Serif"/>
              <a:cs typeface="Microsoft Sans Serif"/>
            </a:endParaRPr>
          </a:p>
          <a:p>
            <a:pPr lvl="1" marL="280670" indent="-268605">
              <a:lnSpc>
                <a:spcPct val="100000"/>
              </a:lnSpc>
              <a:buAutoNum type="arabicPeriod"/>
              <a:tabLst>
                <a:tab pos="281305" algn="l"/>
              </a:tabLst>
            </a:pPr>
            <a:r>
              <a:rPr dirty="0" sz="1250" spc="-10" b="1">
                <a:latin typeface="Arial"/>
                <a:cs typeface="Arial"/>
              </a:rPr>
              <a:t>Tipos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módulos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fotovoltaicos</a:t>
            </a:r>
            <a:endParaRPr sz="1250">
              <a:latin typeface="Arial"/>
              <a:cs typeface="Arial"/>
            </a:endParaRPr>
          </a:p>
          <a:p>
            <a:pPr lvl="2" marL="629285" indent="-224154">
              <a:lnSpc>
                <a:spcPct val="100000"/>
              </a:lnSpc>
              <a:spcBef>
                <a:spcPts val="275"/>
              </a:spcBef>
              <a:buAutoNum type="arabicPeriod"/>
              <a:tabLst>
                <a:tab pos="629920" algn="l"/>
              </a:tabLst>
            </a:pP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cristalino</a:t>
            </a:r>
            <a:endParaRPr sz="700">
              <a:latin typeface="Microsoft Sans Serif"/>
              <a:cs typeface="Microsoft Sans Serif"/>
            </a:endParaRPr>
          </a:p>
          <a:p>
            <a:pPr lvl="2" marL="597535" indent="-192405">
              <a:lnSpc>
                <a:spcPct val="100000"/>
              </a:lnSpc>
              <a:spcBef>
                <a:spcPts val="484"/>
              </a:spcBef>
              <a:buAutoNum type="arabicPeriod"/>
              <a:tabLst>
                <a:tab pos="598170" algn="l"/>
              </a:tabLst>
            </a:pP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película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delgada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4617301"/>
            <a:ext cx="5370195" cy="1980564"/>
          </a:xfrm>
          <a:custGeom>
            <a:avLst/>
            <a:gdLst/>
            <a:ahLst/>
            <a:cxnLst/>
            <a:rect l="l" t="t" r="r" b="b"/>
            <a:pathLst>
              <a:path w="5370195" h="1980565">
                <a:moveTo>
                  <a:pt x="5370004" y="0"/>
                </a:moveTo>
                <a:lnTo>
                  <a:pt x="0" y="0"/>
                </a:lnTo>
                <a:lnTo>
                  <a:pt x="0" y="1980006"/>
                </a:lnTo>
                <a:lnTo>
                  <a:pt x="5370004" y="1980006"/>
                </a:lnTo>
                <a:lnTo>
                  <a:pt x="5370004" y="0"/>
                </a:lnTo>
                <a:close/>
              </a:path>
            </a:pathLst>
          </a:custGeom>
          <a:solidFill>
            <a:srgbClr val="F6F6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8082813"/>
            <a:ext cx="5370195" cy="2058670"/>
          </a:xfrm>
          <a:custGeom>
            <a:avLst/>
            <a:gdLst/>
            <a:ahLst/>
            <a:cxnLst/>
            <a:rect l="l" t="t" r="r" b="b"/>
            <a:pathLst>
              <a:path w="5370195" h="2058670">
                <a:moveTo>
                  <a:pt x="5370004" y="0"/>
                </a:moveTo>
                <a:lnTo>
                  <a:pt x="0" y="0"/>
                </a:lnTo>
                <a:lnTo>
                  <a:pt x="0" y="2058390"/>
                </a:lnTo>
                <a:lnTo>
                  <a:pt x="5370004" y="2058390"/>
                </a:lnTo>
                <a:lnTo>
                  <a:pt x="5370004" y="0"/>
                </a:lnTo>
                <a:close/>
              </a:path>
            </a:pathLst>
          </a:custGeom>
          <a:solidFill>
            <a:srgbClr val="F6F6F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2615585" y="4725303"/>
            <a:ext cx="937894" cy="906144"/>
            <a:chOff x="2615585" y="4725303"/>
            <a:chExt cx="937894" cy="906144"/>
          </a:xfrm>
        </p:grpSpPr>
        <p:sp>
          <p:nvSpPr>
            <p:cNvPr id="6" name="object 6"/>
            <p:cNvSpPr/>
            <p:nvPr/>
          </p:nvSpPr>
          <p:spPr>
            <a:xfrm>
              <a:off x="3004994" y="4839603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81194" y="4725303"/>
              <a:ext cx="25400" cy="76200"/>
            </a:xfrm>
            <a:custGeom>
              <a:avLst/>
              <a:gdLst/>
              <a:ahLst/>
              <a:cxnLst/>
              <a:rect l="l" t="t" r="r" b="b"/>
              <a:pathLst>
                <a:path w="25400" h="76200">
                  <a:moveTo>
                    <a:pt x="0" y="0"/>
                  </a:moveTo>
                  <a:lnTo>
                    <a:pt x="25400" y="0"/>
                  </a:lnTo>
                  <a:lnTo>
                    <a:pt x="25400" y="76200"/>
                  </a:lnTo>
                  <a:lnTo>
                    <a:pt x="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83693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220894" y="4915803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0"/>
                  </a:moveTo>
                  <a:lnTo>
                    <a:pt x="76200" y="0"/>
                  </a:lnTo>
                  <a:lnTo>
                    <a:pt x="76200" y="25400"/>
                  </a:lnTo>
                  <a:lnTo>
                    <a:pt x="0" y="254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183693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950202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90694" y="4915803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0"/>
                  </a:moveTo>
                  <a:lnTo>
                    <a:pt x="76200" y="0"/>
                  </a:lnTo>
                  <a:lnTo>
                    <a:pt x="76200" y="25400"/>
                  </a:lnTo>
                  <a:lnTo>
                    <a:pt x="0" y="254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950202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55794" y="5068203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890694" y="5220603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621935" y="5271403"/>
              <a:ext cx="925194" cy="156210"/>
            </a:xfrm>
            <a:custGeom>
              <a:avLst/>
              <a:gdLst/>
              <a:ahLst/>
              <a:cxnLst/>
              <a:rect l="l" t="t" r="r" b="b"/>
              <a:pathLst>
                <a:path w="925195" h="156210">
                  <a:moveTo>
                    <a:pt x="0" y="0"/>
                  </a:moveTo>
                  <a:lnTo>
                    <a:pt x="0" y="155752"/>
                  </a:lnTo>
                  <a:lnTo>
                    <a:pt x="924864" y="155752"/>
                  </a:lnTo>
                  <a:lnTo>
                    <a:pt x="924864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090719" y="5271403"/>
              <a:ext cx="0" cy="156210"/>
            </a:xfrm>
            <a:custGeom>
              <a:avLst/>
              <a:gdLst/>
              <a:ahLst/>
              <a:cxnLst/>
              <a:rect l="l" t="t" r="r" b="b"/>
              <a:pathLst>
                <a:path w="0" h="156210">
                  <a:moveTo>
                    <a:pt x="0" y="0"/>
                  </a:moveTo>
                  <a:lnTo>
                    <a:pt x="0" y="15575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21935" y="5427157"/>
              <a:ext cx="0" cy="204470"/>
            </a:xfrm>
            <a:custGeom>
              <a:avLst/>
              <a:gdLst/>
              <a:ahLst/>
              <a:cxnLst/>
              <a:rect l="l" t="t" r="r" b="b"/>
              <a:pathLst>
                <a:path w="0" h="204470">
                  <a:moveTo>
                    <a:pt x="0" y="0"/>
                  </a:moveTo>
                  <a:lnTo>
                    <a:pt x="0" y="204025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/>
          <p:nvPr/>
        </p:nvSpPr>
        <p:spPr>
          <a:xfrm>
            <a:off x="4123803" y="6142357"/>
            <a:ext cx="548005" cy="168275"/>
          </a:xfrm>
          <a:custGeom>
            <a:avLst/>
            <a:gdLst/>
            <a:ahLst/>
            <a:cxnLst/>
            <a:rect l="l" t="t" r="r" b="b"/>
            <a:pathLst>
              <a:path w="548004" h="168275">
                <a:moveTo>
                  <a:pt x="0" y="0"/>
                </a:moveTo>
                <a:lnTo>
                  <a:pt x="0" y="167817"/>
                </a:lnTo>
                <a:lnTo>
                  <a:pt x="547954" y="167817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2876320" y="5874887"/>
            <a:ext cx="1108075" cy="0"/>
          </a:xfrm>
          <a:custGeom>
            <a:avLst/>
            <a:gdLst/>
            <a:ahLst/>
            <a:cxnLst/>
            <a:rect l="l" t="t" r="r" b="b"/>
            <a:pathLst>
              <a:path w="1108075" h="0">
                <a:moveTo>
                  <a:pt x="1107782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4263497" y="5874887"/>
            <a:ext cx="1108075" cy="0"/>
          </a:xfrm>
          <a:custGeom>
            <a:avLst/>
            <a:gdLst/>
            <a:ahLst/>
            <a:cxnLst/>
            <a:rect l="l" t="t" r="r" b="b"/>
            <a:pathLst>
              <a:path w="1108075" h="0">
                <a:moveTo>
                  <a:pt x="1107782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/>
          <p:cNvGrpSpPr/>
          <p:nvPr/>
        </p:nvGrpSpPr>
        <p:grpSpPr>
          <a:xfrm>
            <a:off x="2412385" y="4725303"/>
            <a:ext cx="431800" cy="558800"/>
            <a:chOff x="2412385" y="4725303"/>
            <a:chExt cx="431800" cy="558800"/>
          </a:xfrm>
        </p:grpSpPr>
        <p:sp>
          <p:nvSpPr>
            <p:cNvPr id="23" name="object 23"/>
            <p:cNvSpPr/>
            <p:nvPr/>
          </p:nvSpPr>
          <p:spPr>
            <a:xfrm>
              <a:off x="2539385" y="4839603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628285" y="47253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718089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755285" y="492850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718089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484600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425085" y="492850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484600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590185" y="5068203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425085" y="5220603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/>
          <p:cNvGrpSpPr/>
          <p:nvPr/>
        </p:nvGrpSpPr>
        <p:grpSpPr>
          <a:xfrm>
            <a:off x="2877994" y="4725303"/>
            <a:ext cx="431800" cy="558800"/>
            <a:chOff x="2877994" y="4725303"/>
            <a:chExt cx="431800" cy="558800"/>
          </a:xfrm>
        </p:grpSpPr>
        <p:sp>
          <p:nvSpPr>
            <p:cNvPr id="34" name="object 34"/>
            <p:cNvSpPr/>
            <p:nvPr/>
          </p:nvSpPr>
          <p:spPr>
            <a:xfrm>
              <a:off x="3004994" y="4839603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081194" y="4725303"/>
              <a:ext cx="25400" cy="76200"/>
            </a:xfrm>
            <a:custGeom>
              <a:avLst/>
              <a:gdLst/>
              <a:ahLst/>
              <a:cxnLst/>
              <a:rect l="l" t="t" r="r" b="b"/>
              <a:pathLst>
                <a:path w="25400" h="76200">
                  <a:moveTo>
                    <a:pt x="0" y="0"/>
                  </a:moveTo>
                  <a:lnTo>
                    <a:pt x="25400" y="0"/>
                  </a:lnTo>
                  <a:lnTo>
                    <a:pt x="25400" y="76200"/>
                  </a:lnTo>
                  <a:lnTo>
                    <a:pt x="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83693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220894" y="4915803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0"/>
                  </a:moveTo>
                  <a:lnTo>
                    <a:pt x="76200" y="0"/>
                  </a:lnTo>
                  <a:lnTo>
                    <a:pt x="76200" y="25400"/>
                  </a:lnTo>
                  <a:lnTo>
                    <a:pt x="0" y="254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183693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950202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890694" y="4915803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0" y="0"/>
                  </a:moveTo>
                  <a:lnTo>
                    <a:pt x="76200" y="0"/>
                  </a:lnTo>
                  <a:lnTo>
                    <a:pt x="76200" y="25400"/>
                  </a:lnTo>
                  <a:lnTo>
                    <a:pt x="0" y="254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950202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055794" y="5068203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890694" y="5220603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3330902" y="4725303"/>
            <a:ext cx="431800" cy="558800"/>
            <a:chOff x="3330902" y="4725303"/>
            <a:chExt cx="431800" cy="558800"/>
          </a:xfrm>
        </p:grpSpPr>
        <p:sp>
          <p:nvSpPr>
            <p:cNvPr id="45" name="object 45"/>
            <p:cNvSpPr/>
            <p:nvPr/>
          </p:nvSpPr>
          <p:spPr>
            <a:xfrm>
              <a:off x="3457896" y="4839603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546802" y="47253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636602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673796" y="492850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636602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403111" y="5018302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343602" y="492850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403111" y="478481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508696" y="5068203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343602" y="5220603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3971403" y="5595616"/>
            <a:ext cx="304800" cy="558800"/>
            <a:chOff x="3971403" y="5595616"/>
            <a:chExt cx="304800" cy="558800"/>
          </a:xfrm>
        </p:grpSpPr>
        <p:sp>
          <p:nvSpPr>
            <p:cNvPr id="56" name="object 56"/>
            <p:cNvSpPr/>
            <p:nvPr/>
          </p:nvSpPr>
          <p:spPr>
            <a:xfrm>
              <a:off x="3984103" y="5608316"/>
              <a:ext cx="279400" cy="533400"/>
            </a:xfrm>
            <a:custGeom>
              <a:avLst/>
              <a:gdLst/>
              <a:ahLst/>
              <a:cxnLst/>
              <a:rect l="l" t="t" r="r" b="b"/>
              <a:pathLst>
                <a:path w="279400" h="533400">
                  <a:moveTo>
                    <a:pt x="279400" y="533400"/>
                  </a:moveTo>
                  <a:lnTo>
                    <a:pt x="0" y="533400"/>
                  </a:lnTo>
                  <a:lnTo>
                    <a:pt x="0" y="0"/>
                  </a:lnTo>
                  <a:lnTo>
                    <a:pt x="279400" y="0"/>
                  </a:lnTo>
                  <a:lnTo>
                    <a:pt x="279400" y="5334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039889" y="581151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/>
          <p:nvPr/>
        </p:nvSpPr>
        <p:spPr>
          <a:xfrm>
            <a:off x="5412926" y="570978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5412926" y="588758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5353151" y="5608187"/>
            <a:ext cx="399415" cy="101600"/>
          </a:xfrm>
          <a:custGeom>
            <a:avLst/>
            <a:gdLst/>
            <a:ahLst/>
            <a:cxnLst/>
            <a:rect l="l" t="t" r="r" b="b"/>
            <a:pathLst>
              <a:path w="399414" h="101600">
                <a:moveTo>
                  <a:pt x="399351" y="101600"/>
                </a:moveTo>
                <a:lnTo>
                  <a:pt x="213931" y="0"/>
                </a:lnTo>
                <a:lnTo>
                  <a:pt x="185407" y="0"/>
                </a:lnTo>
                <a:lnTo>
                  <a:pt x="0" y="101600"/>
                </a:lnTo>
                <a:lnTo>
                  <a:pt x="399351" y="1016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1" name="object 61"/>
          <p:cNvGrpSpPr/>
          <p:nvPr/>
        </p:nvGrpSpPr>
        <p:grpSpPr>
          <a:xfrm>
            <a:off x="5340451" y="5620887"/>
            <a:ext cx="424815" cy="533400"/>
            <a:chOff x="5340451" y="5620887"/>
            <a:chExt cx="424815" cy="533400"/>
          </a:xfrm>
        </p:grpSpPr>
        <p:sp>
          <p:nvSpPr>
            <p:cNvPr id="62" name="object 62"/>
            <p:cNvSpPr/>
            <p:nvPr/>
          </p:nvSpPr>
          <p:spPr>
            <a:xfrm>
              <a:off x="5353151" y="5785987"/>
              <a:ext cx="399415" cy="101600"/>
            </a:xfrm>
            <a:custGeom>
              <a:avLst/>
              <a:gdLst/>
              <a:ahLst/>
              <a:cxnLst/>
              <a:rect l="l" t="t" r="r" b="b"/>
              <a:pathLst>
                <a:path w="399414" h="101600">
                  <a:moveTo>
                    <a:pt x="399351" y="101600"/>
                  </a:moveTo>
                  <a:lnTo>
                    <a:pt x="213931" y="0"/>
                  </a:lnTo>
                  <a:lnTo>
                    <a:pt x="185407" y="0"/>
                  </a:lnTo>
                  <a:lnTo>
                    <a:pt x="0" y="101600"/>
                  </a:lnTo>
                  <a:lnTo>
                    <a:pt x="399351" y="101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692327" y="570978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692327" y="588758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373353" y="563358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15773" y="0"/>
                  </a:moveTo>
                  <a:lnTo>
                    <a:pt x="115773" y="255600"/>
                  </a:lnTo>
                  <a:lnTo>
                    <a:pt x="0" y="508000"/>
                  </a:lnTo>
                  <a:lnTo>
                    <a:pt x="28943" y="508000"/>
                  </a:lnTo>
                  <a:lnTo>
                    <a:pt x="280873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451027" y="563358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65100" y="0"/>
                  </a:moveTo>
                  <a:lnTo>
                    <a:pt x="165100" y="255600"/>
                  </a:lnTo>
                  <a:lnTo>
                    <a:pt x="280873" y="508000"/>
                  </a:lnTo>
                  <a:lnTo>
                    <a:pt x="251929" y="508000"/>
                  </a:lnTo>
                  <a:lnTo>
                    <a:pt x="0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/>
          <p:cNvGrpSpPr/>
          <p:nvPr/>
        </p:nvGrpSpPr>
        <p:grpSpPr>
          <a:xfrm>
            <a:off x="4657642" y="6107314"/>
            <a:ext cx="284480" cy="408305"/>
            <a:chOff x="4657642" y="6107314"/>
            <a:chExt cx="284480" cy="408305"/>
          </a:xfrm>
        </p:grpSpPr>
        <p:sp>
          <p:nvSpPr>
            <p:cNvPr id="68" name="object 68"/>
            <p:cNvSpPr/>
            <p:nvPr/>
          </p:nvSpPr>
          <p:spPr>
            <a:xfrm>
              <a:off x="4670342" y="6181644"/>
              <a:ext cx="259079" cy="259079"/>
            </a:xfrm>
            <a:custGeom>
              <a:avLst/>
              <a:gdLst/>
              <a:ahLst/>
              <a:cxnLst/>
              <a:rect l="l" t="t" r="r" b="b"/>
              <a:pathLst>
                <a:path w="259079" h="259079">
                  <a:moveTo>
                    <a:pt x="259029" y="129514"/>
                  </a:moveTo>
                  <a:lnTo>
                    <a:pt x="248852" y="179926"/>
                  </a:lnTo>
                  <a:lnTo>
                    <a:pt x="221099" y="221094"/>
                  </a:lnTo>
                  <a:lnTo>
                    <a:pt x="179931" y="248850"/>
                  </a:lnTo>
                  <a:lnTo>
                    <a:pt x="129514" y="259029"/>
                  </a:lnTo>
                  <a:lnTo>
                    <a:pt x="79102" y="248850"/>
                  </a:lnTo>
                  <a:lnTo>
                    <a:pt x="37934" y="221094"/>
                  </a:lnTo>
                  <a:lnTo>
                    <a:pt x="10178" y="179926"/>
                  </a:lnTo>
                  <a:lnTo>
                    <a:pt x="0" y="129514"/>
                  </a:lnTo>
                  <a:lnTo>
                    <a:pt x="10178" y="79102"/>
                  </a:lnTo>
                  <a:lnTo>
                    <a:pt x="37934" y="37934"/>
                  </a:lnTo>
                  <a:lnTo>
                    <a:pt x="79102" y="10178"/>
                  </a:lnTo>
                  <a:lnTo>
                    <a:pt x="129514" y="0"/>
                  </a:lnTo>
                  <a:lnTo>
                    <a:pt x="179931" y="10178"/>
                  </a:lnTo>
                  <a:lnTo>
                    <a:pt x="221099" y="37934"/>
                  </a:lnTo>
                  <a:lnTo>
                    <a:pt x="248852" y="79102"/>
                  </a:lnTo>
                  <a:lnTo>
                    <a:pt x="259029" y="129514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799854" y="6107314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799854" y="6440665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24947" y="6279005"/>
              <a:ext cx="145846" cy="80010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2365399" y="5618476"/>
            <a:ext cx="513080" cy="513080"/>
            <a:chOff x="2365399" y="5618476"/>
            <a:chExt cx="513080" cy="513080"/>
          </a:xfrm>
        </p:grpSpPr>
        <p:sp>
          <p:nvSpPr>
            <p:cNvPr id="73" name="object 73"/>
            <p:cNvSpPr/>
            <p:nvPr/>
          </p:nvSpPr>
          <p:spPr>
            <a:xfrm>
              <a:off x="2378099" y="5631176"/>
              <a:ext cx="487680" cy="487680"/>
            </a:xfrm>
            <a:custGeom>
              <a:avLst/>
              <a:gdLst/>
              <a:ahLst/>
              <a:cxnLst/>
              <a:rect l="l" t="t" r="r" b="b"/>
              <a:pathLst>
                <a:path w="487680" h="487679">
                  <a:moveTo>
                    <a:pt x="0" y="487667"/>
                  </a:moveTo>
                  <a:lnTo>
                    <a:pt x="487667" y="487667"/>
                  </a:lnTo>
                  <a:lnTo>
                    <a:pt x="487667" y="0"/>
                  </a:lnTo>
                  <a:lnTo>
                    <a:pt x="0" y="0"/>
                  </a:lnTo>
                  <a:lnTo>
                    <a:pt x="0" y="487667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378104" y="5631182"/>
              <a:ext cx="487680" cy="487680"/>
            </a:xfrm>
            <a:custGeom>
              <a:avLst/>
              <a:gdLst/>
              <a:ahLst/>
              <a:cxnLst/>
              <a:rect l="l" t="t" r="r" b="b"/>
              <a:pathLst>
                <a:path w="487680" h="487679">
                  <a:moveTo>
                    <a:pt x="487667" y="0"/>
                  </a:moveTo>
                  <a:lnTo>
                    <a:pt x="0" y="48766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418251" y="5685032"/>
              <a:ext cx="239395" cy="0"/>
            </a:xfrm>
            <a:custGeom>
              <a:avLst/>
              <a:gdLst/>
              <a:ahLst/>
              <a:cxnLst/>
              <a:rect l="l" t="t" r="r" b="b"/>
              <a:pathLst>
                <a:path w="239394" h="0">
                  <a:moveTo>
                    <a:pt x="0" y="0"/>
                  </a:moveTo>
                  <a:lnTo>
                    <a:pt x="23906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418251" y="5734307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 h="0">
                  <a:moveTo>
                    <a:pt x="0" y="0"/>
                  </a:moveTo>
                  <a:lnTo>
                    <a:pt x="9765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559668" y="5734307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 h="0">
                  <a:moveTo>
                    <a:pt x="0" y="0"/>
                  </a:moveTo>
                  <a:lnTo>
                    <a:pt x="9765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27091" y="5989824"/>
              <a:ext cx="185356" cy="75184"/>
            </a:xfrm>
            <a:prstGeom prst="rect">
              <a:avLst/>
            </a:prstGeom>
          </p:spPr>
        </p:pic>
      </p:grpSp>
      <p:grpSp>
        <p:nvGrpSpPr>
          <p:cNvPr id="79" name="object 79"/>
          <p:cNvGrpSpPr/>
          <p:nvPr/>
        </p:nvGrpSpPr>
        <p:grpSpPr>
          <a:xfrm>
            <a:off x="2050200" y="8494956"/>
            <a:ext cx="2231390" cy="358775"/>
            <a:chOff x="2050200" y="8494956"/>
            <a:chExt cx="2231390" cy="358775"/>
          </a:xfrm>
        </p:grpSpPr>
        <p:sp>
          <p:nvSpPr>
            <p:cNvPr id="80" name="object 80"/>
            <p:cNvSpPr/>
            <p:nvPr/>
          </p:nvSpPr>
          <p:spPr>
            <a:xfrm>
              <a:off x="2056550" y="8691627"/>
              <a:ext cx="1377950" cy="156210"/>
            </a:xfrm>
            <a:custGeom>
              <a:avLst/>
              <a:gdLst/>
              <a:ahLst/>
              <a:cxnLst/>
              <a:rect l="l" t="t" r="r" b="b"/>
              <a:pathLst>
                <a:path w="1377950" h="156209">
                  <a:moveTo>
                    <a:pt x="0" y="0"/>
                  </a:moveTo>
                  <a:lnTo>
                    <a:pt x="0" y="155752"/>
                  </a:lnTo>
                  <a:lnTo>
                    <a:pt x="1377772" y="155752"/>
                  </a:lnTo>
                  <a:lnTo>
                    <a:pt x="137777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525334" y="8691627"/>
              <a:ext cx="0" cy="156210"/>
            </a:xfrm>
            <a:custGeom>
              <a:avLst/>
              <a:gdLst/>
              <a:ahLst/>
              <a:cxnLst/>
              <a:rect l="l" t="t" r="r" b="b"/>
              <a:pathLst>
                <a:path w="0" h="156209">
                  <a:moveTo>
                    <a:pt x="0" y="0"/>
                  </a:moveTo>
                  <a:lnTo>
                    <a:pt x="0" y="15575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981412" y="8691627"/>
              <a:ext cx="0" cy="156210"/>
            </a:xfrm>
            <a:custGeom>
              <a:avLst/>
              <a:gdLst/>
              <a:ahLst/>
              <a:cxnLst/>
              <a:rect l="l" t="t" r="r" b="b"/>
              <a:pathLst>
                <a:path w="0" h="156209">
                  <a:moveTo>
                    <a:pt x="0" y="0"/>
                  </a:moveTo>
                  <a:lnTo>
                    <a:pt x="0" y="15575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409218" y="8501306"/>
              <a:ext cx="866140" cy="346075"/>
            </a:xfrm>
            <a:custGeom>
              <a:avLst/>
              <a:gdLst/>
              <a:ahLst/>
              <a:cxnLst/>
              <a:rect l="l" t="t" r="r" b="b"/>
              <a:pathLst>
                <a:path w="866139" h="346075">
                  <a:moveTo>
                    <a:pt x="0" y="346075"/>
                  </a:moveTo>
                  <a:lnTo>
                    <a:pt x="651675" y="346075"/>
                  </a:lnTo>
                  <a:lnTo>
                    <a:pt x="651675" y="0"/>
                  </a:lnTo>
                  <a:lnTo>
                    <a:pt x="86572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" name="object 84"/>
          <p:cNvGrpSpPr/>
          <p:nvPr/>
        </p:nvGrpSpPr>
        <p:grpSpPr>
          <a:xfrm>
            <a:off x="4835842" y="9387814"/>
            <a:ext cx="1739900" cy="257810"/>
            <a:chOff x="4835842" y="9387814"/>
            <a:chExt cx="1739900" cy="257810"/>
          </a:xfrm>
        </p:grpSpPr>
        <p:sp>
          <p:nvSpPr>
            <p:cNvPr id="85" name="object 85"/>
            <p:cNvSpPr/>
            <p:nvPr/>
          </p:nvSpPr>
          <p:spPr>
            <a:xfrm>
              <a:off x="4842192" y="9394164"/>
              <a:ext cx="1727200" cy="245110"/>
            </a:xfrm>
            <a:custGeom>
              <a:avLst/>
              <a:gdLst/>
              <a:ahLst/>
              <a:cxnLst/>
              <a:rect l="l" t="t" r="r" b="b"/>
              <a:pathLst>
                <a:path w="1727200" h="245109">
                  <a:moveTo>
                    <a:pt x="1726869" y="244665"/>
                  </a:moveTo>
                  <a:lnTo>
                    <a:pt x="1726869" y="0"/>
                  </a:lnTo>
                  <a:lnTo>
                    <a:pt x="0" y="0"/>
                  </a:lnTo>
                  <a:lnTo>
                    <a:pt x="0" y="244665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993432" y="9394168"/>
              <a:ext cx="0" cy="245110"/>
            </a:xfrm>
            <a:custGeom>
              <a:avLst/>
              <a:gdLst/>
              <a:ahLst/>
              <a:cxnLst/>
              <a:rect l="l" t="t" r="r" b="b"/>
              <a:pathLst>
                <a:path w="0" h="245109">
                  <a:moveTo>
                    <a:pt x="0" y="0"/>
                  </a:moveTo>
                  <a:lnTo>
                    <a:pt x="0" y="244665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417813" y="9394168"/>
              <a:ext cx="0" cy="245110"/>
            </a:xfrm>
            <a:custGeom>
              <a:avLst/>
              <a:gdLst/>
              <a:ahLst/>
              <a:cxnLst/>
              <a:rect l="l" t="t" r="r" b="b"/>
              <a:pathLst>
                <a:path w="0" h="245109">
                  <a:moveTo>
                    <a:pt x="0" y="0"/>
                  </a:moveTo>
                  <a:lnTo>
                    <a:pt x="0" y="244665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" name="object 88"/>
          <p:cNvSpPr/>
          <p:nvPr/>
        </p:nvSpPr>
        <p:spPr>
          <a:xfrm>
            <a:off x="2694482" y="9854209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 h="0">
                <a:moveTo>
                  <a:pt x="406958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2694482" y="9349285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 h="0">
                <a:moveTo>
                  <a:pt x="406958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0" name="object 90"/>
          <p:cNvGrpSpPr/>
          <p:nvPr/>
        </p:nvGrpSpPr>
        <p:grpSpPr>
          <a:xfrm>
            <a:off x="3510136" y="8494943"/>
            <a:ext cx="1506855" cy="1365885"/>
            <a:chOff x="3510136" y="8494943"/>
            <a:chExt cx="1506855" cy="1365885"/>
          </a:xfrm>
        </p:grpSpPr>
        <p:sp>
          <p:nvSpPr>
            <p:cNvPr id="91" name="object 91"/>
            <p:cNvSpPr/>
            <p:nvPr/>
          </p:nvSpPr>
          <p:spPr>
            <a:xfrm>
              <a:off x="3516486" y="8501293"/>
              <a:ext cx="1373505" cy="848360"/>
            </a:xfrm>
            <a:custGeom>
              <a:avLst/>
              <a:gdLst/>
              <a:ahLst/>
              <a:cxnLst/>
              <a:rect l="l" t="t" r="r" b="b"/>
              <a:pathLst>
                <a:path w="1373504" h="848359">
                  <a:moveTo>
                    <a:pt x="0" y="847991"/>
                  </a:moveTo>
                  <a:lnTo>
                    <a:pt x="795248" y="847991"/>
                  </a:lnTo>
                  <a:lnTo>
                    <a:pt x="795248" y="470725"/>
                  </a:lnTo>
                  <a:lnTo>
                    <a:pt x="1372958" y="470725"/>
                  </a:lnTo>
                  <a:lnTo>
                    <a:pt x="1372958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516486" y="8501303"/>
              <a:ext cx="1494155" cy="1353185"/>
            </a:xfrm>
            <a:custGeom>
              <a:avLst/>
              <a:gdLst/>
              <a:ahLst/>
              <a:cxnLst/>
              <a:rect l="l" t="t" r="r" b="b"/>
              <a:pathLst>
                <a:path w="1494154" h="1353184">
                  <a:moveTo>
                    <a:pt x="0" y="1352905"/>
                  </a:moveTo>
                  <a:lnTo>
                    <a:pt x="922197" y="1352905"/>
                  </a:lnTo>
                  <a:lnTo>
                    <a:pt x="922197" y="600621"/>
                  </a:lnTo>
                  <a:lnTo>
                    <a:pt x="1493608" y="600621"/>
                  </a:lnTo>
                  <a:lnTo>
                    <a:pt x="1493608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/>
          <p:cNvGrpSpPr/>
          <p:nvPr/>
        </p:nvGrpSpPr>
        <p:grpSpPr>
          <a:xfrm>
            <a:off x="1847000" y="8145527"/>
            <a:ext cx="431800" cy="558800"/>
            <a:chOff x="1847000" y="8145527"/>
            <a:chExt cx="431800" cy="558800"/>
          </a:xfrm>
        </p:grpSpPr>
        <p:sp>
          <p:nvSpPr>
            <p:cNvPr id="94" name="object 94"/>
            <p:cNvSpPr/>
            <p:nvPr/>
          </p:nvSpPr>
          <p:spPr>
            <a:xfrm>
              <a:off x="1974000" y="8259827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062900" y="814552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152705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189900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152705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919215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859700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919215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024800" y="8488427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859700" y="8640827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/>
          <p:cNvGrpSpPr/>
          <p:nvPr/>
        </p:nvGrpSpPr>
        <p:grpSpPr>
          <a:xfrm>
            <a:off x="2765512" y="8145527"/>
            <a:ext cx="431800" cy="558800"/>
            <a:chOff x="2765512" y="8145527"/>
            <a:chExt cx="431800" cy="558800"/>
          </a:xfrm>
        </p:grpSpPr>
        <p:sp>
          <p:nvSpPr>
            <p:cNvPr id="105" name="object 105"/>
            <p:cNvSpPr/>
            <p:nvPr/>
          </p:nvSpPr>
          <p:spPr>
            <a:xfrm>
              <a:off x="2892512" y="8259827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981412" y="814552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071216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7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108412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071216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73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837727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778212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837727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943312" y="8488427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778212" y="8640827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" name="object 115"/>
          <p:cNvGrpSpPr/>
          <p:nvPr/>
        </p:nvGrpSpPr>
        <p:grpSpPr>
          <a:xfrm>
            <a:off x="3218420" y="8145527"/>
            <a:ext cx="431800" cy="558800"/>
            <a:chOff x="3218420" y="8145527"/>
            <a:chExt cx="431800" cy="558800"/>
          </a:xfrm>
        </p:grpSpPr>
        <p:sp>
          <p:nvSpPr>
            <p:cNvPr id="116" name="object 116"/>
            <p:cNvSpPr/>
            <p:nvPr/>
          </p:nvSpPr>
          <p:spPr>
            <a:xfrm>
              <a:off x="3345420" y="8259827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434320" y="814552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524125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7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561320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524125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73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290642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73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231120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290642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73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3396220" y="8488427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231120" y="8640827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" name="object 126"/>
          <p:cNvGrpSpPr/>
          <p:nvPr/>
        </p:nvGrpSpPr>
        <p:grpSpPr>
          <a:xfrm>
            <a:off x="2418252" y="9648299"/>
            <a:ext cx="284480" cy="408305"/>
            <a:chOff x="2418252" y="9648299"/>
            <a:chExt cx="284480" cy="408305"/>
          </a:xfrm>
        </p:grpSpPr>
        <p:sp>
          <p:nvSpPr>
            <p:cNvPr id="127" name="object 127"/>
            <p:cNvSpPr/>
            <p:nvPr/>
          </p:nvSpPr>
          <p:spPr>
            <a:xfrm>
              <a:off x="2430952" y="9722636"/>
              <a:ext cx="259079" cy="259079"/>
            </a:xfrm>
            <a:custGeom>
              <a:avLst/>
              <a:gdLst/>
              <a:ahLst/>
              <a:cxnLst/>
              <a:rect l="l" t="t" r="r" b="b"/>
              <a:pathLst>
                <a:path w="259080" h="259079">
                  <a:moveTo>
                    <a:pt x="259029" y="129514"/>
                  </a:moveTo>
                  <a:lnTo>
                    <a:pt x="248850" y="179924"/>
                  </a:lnTo>
                  <a:lnTo>
                    <a:pt x="221094" y="221087"/>
                  </a:lnTo>
                  <a:lnTo>
                    <a:pt x="179926" y="248840"/>
                  </a:lnTo>
                  <a:lnTo>
                    <a:pt x="129514" y="259016"/>
                  </a:lnTo>
                  <a:lnTo>
                    <a:pt x="79102" y="248840"/>
                  </a:lnTo>
                  <a:lnTo>
                    <a:pt x="37934" y="221087"/>
                  </a:lnTo>
                  <a:lnTo>
                    <a:pt x="10178" y="179924"/>
                  </a:lnTo>
                  <a:lnTo>
                    <a:pt x="0" y="129514"/>
                  </a:lnTo>
                  <a:lnTo>
                    <a:pt x="10178" y="79097"/>
                  </a:lnTo>
                  <a:lnTo>
                    <a:pt x="37934" y="37930"/>
                  </a:lnTo>
                  <a:lnTo>
                    <a:pt x="79102" y="10176"/>
                  </a:lnTo>
                  <a:lnTo>
                    <a:pt x="129514" y="0"/>
                  </a:lnTo>
                  <a:lnTo>
                    <a:pt x="179926" y="10176"/>
                  </a:lnTo>
                  <a:lnTo>
                    <a:pt x="221094" y="37930"/>
                  </a:lnTo>
                  <a:lnTo>
                    <a:pt x="248850" y="79097"/>
                  </a:lnTo>
                  <a:lnTo>
                    <a:pt x="259029" y="129514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560469" y="9648299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560469" y="9981650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85557" y="9819990"/>
              <a:ext cx="145845" cy="80009"/>
            </a:xfrm>
            <a:prstGeom prst="rect">
              <a:avLst/>
            </a:prstGeom>
          </p:spPr>
        </p:pic>
      </p:grpSp>
      <p:grpSp>
        <p:nvGrpSpPr>
          <p:cNvPr id="131" name="object 131"/>
          <p:cNvGrpSpPr/>
          <p:nvPr/>
        </p:nvGrpSpPr>
        <p:grpSpPr>
          <a:xfrm>
            <a:off x="2416944" y="9145446"/>
            <a:ext cx="284480" cy="408305"/>
            <a:chOff x="2416944" y="9145446"/>
            <a:chExt cx="284480" cy="408305"/>
          </a:xfrm>
        </p:grpSpPr>
        <p:sp>
          <p:nvSpPr>
            <p:cNvPr id="132" name="object 132"/>
            <p:cNvSpPr/>
            <p:nvPr/>
          </p:nvSpPr>
          <p:spPr>
            <a:xfrm>
              <a:off x="2429644" y="9219783"/>
              <a:ext cx="259079" cy="259079"/>
            </a:xfrm>
            <a:custGeom>
              <a:avLst/>
              <a:gdLst/>
              <a:ahLst/>
              <a:cxnLst/>
              <a:rect l="l" t="t" r="r" b="b"/>
              <a:pathLst>
                <a:path w="259080" h="259079">
                  <a:moveTo>
                    <a:pt x="259029" y="129501"/>
                  </a:moveTo>
                  <a:lnTo>
                    <a:pt x="248850" y="179919"/>
                  </a:lnTo>
                  <a:lnTo>
                    <a:pt x="221094" y="221086"/>
                  </a:lnTo>
                  <a:lnTo>
                    <a:pt x="179926" y="248840"/>
                  </a:lnTo>
                  <a:lnTo>
                    <a:pt x="129514" y="259016"/>
                  </a:lnTo>
                  <a:lnTo>
                    <a:pt x="79102" y="248840"/>
                  </a:lnTo>
                  <a:lnTo>
                    <a:pt x="37934" y="221086"/>
                  </a:lnTo>
                  <a:lnTo>
                    <a:pt x="10178" y="179919"/>
                  </a:lnTo>
                  <a:lnTo>
                    <a:pt x="0" y="129501"/>
                  </a:lnTo>
                  <a:lnTo>
                    <a:pt x="10178" y="79092"/>
                  </a:lnTo>
                  <a:lnTo>
                    <a:pt x="37934" y="37928"/>
                  </a:lnTo>
                  <a:lnTo>
                    <a:pt x="79102" y="10176"/>
                  </a:lnTo>
                  <a:lnTo>
                    <a:pt x="129514" y="0"/>
                  </a:lnTo>
                  <a:lnTo>
                    <a:pt x="179926" y="10176"/>
                  </a:lnTo>
                  <a:lnTo>
                    <a:pt x="221094" y="37928"/>
                  </a:lnTo>
                  <a:lnTo>
                    <a:pt x="248850" y="79092"/>
                  </a:lnTo>
                  <a:lnTo>
                    <a:pt x="259029" y="129501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559161" y="9145446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559161" y="9478796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33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5" name="object 1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88642" y="9317137"/>
              <a:ext cx="146066" cy="80009"/>
            </a:xfrm>
            <a:prstGeom prst="rect">
              <a:avLst/>
            </a:prstGeom>
          </p:spPr>
        </p:pic>
      </p:grpSp>
      <p:grpSp>
        <p:nvGrpSpPr>
          <p:cNvPr id="136" name="object 136"/>
          <p:cNvGrpSpPr/>
          <p:nvPr/>
        </p:nvGrpSpPr>
        <p:grpSpPr>
          <a:xfrm>
            <a:off x="4613596" y="9582708"/>
            <a:ext cx="457200" cy="381000"/>
            <a:chOff x="4613596" y="9582708"/>
            <a:chExt cx="457200" cy="381000"/>
          </a:xfrm>
        </p:grpSpPr>
        <p:sp>
          <p:nvSpPr>
            <p:cNvPr id="137" name="object 137"/>
            <p:cNvSpPr/>
            <p:nvPr/>
          </p:nvSpPr>
          <p:spPr>
            <a:xfrm>
              <a:off x="4626296" y="9595408"/>
              <a:ext cx="431800" cy="88900"/>
            </a:xfrm>
            <a:custGeom>
              <a:avLst/>
              <a:gdLst/>
              <a:ahLst/>
              <a:cxnLst/>
              <a:rect l="l" t="t" r="r" b="b"/>
              <a:pathLst>
                <a:path w="431800" h="88900">
                  <a:moveTo>
                    <a:pt x="355600" y="38100"/>
                  </a:moveTo>
                  <a:lnTo>
                    <a:pt x="355600" y="0"/>
                  </a:lnTo>
                  <a:lnTo>
                    <a:pt x="279400" y="0"/>
                  </a:lnTo>
                  <a:lnTo>
                    <a:pt x="279400" y="38100"/>
                  </a:lnTo>
                  <a:lnTo>
                    <a:pt x="152400" y="38100"/>
                  </a:lnTo>
                  <a:lnTo>
                    <a:pt x="152400" y="0"/>
                  </a:lnTo>
                  <a:lnTo>
                    <a:pt x="76200" y="0"/>
                  </a:lnTo>
                  <a:lnTo>
                    <a:pt x="76200" y="38100"/>
                  </a:lnTo>
                  <a:lnTo>
                    <a:pt x="0" y="38100"/>
                  </a:lnTo>
                  <a:lnTo>
                    <a:pt x="0" y="88900"/>
                  </a:lnTo>
                  <a:lnTo>
                    <a:pt x="431800" y="88900"/>
                  </a:lnTo>
                  <a:lnTo>
                    <a:pt x="431800" y="38100"/>
                  </a:lnTo>
                  <a:lnTo>
                    <a:pt x="355600" y="381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626296" y="9722403"/>
              <a:ext cx="431800" cy="228600"/>
            </a:xfrm>
            <a:custGeom>
              <a:avLst/>
              <a:gdLst/>
              <a:ahLst/>
              <a:cxnLst/>
              <a:rect l="l" t="t" r="r" b="b"/>
              <a:pathLst>
                <a:path w="431800" h="228600">
                  <a:moveTo>
                    <a:pt x="431800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431800" y="0"/>
                  </a:lnTo>
                  <a:lnTo>
                    <a:pt x="431800" y="228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721546" y="9785908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9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677096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918396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" name="object 142"/>
          <p:cNvGrpSpPr/>
          <p:nvPr/>
        </p:nvGrpSpPr>
        <p:grpSpPr>
          <a:xfrm>
            <a:off x="5189212" y="9582708"/>
            <a:ext cx="457200" cy="381000"/>
            <a:chOff x="5189212" y="9582708"/>
            <a:chExt cx="457200" cy="381000"/>
          </a:xfrm>
        </p:grpSpPr>
        <p:sp>
          <p:nvSpPr>
            <p:cNvPr id="143" name="object 143"/>
            <p:cNvSpPr/>
            <p:nvPr/>
          </p:nvSpPr>
          <p:spPr>
            <a:xfrm>
              <a:off x="5201913" y="9595408"/>
              <a:ext cx="431800" cy="88900"/>
            </a:xfrm>
            <a:custGeom>
              <a:avLst/>
              <a:gdLst/>
              <a:ahLst/>
              <a:cxnLst/>
              <a:rect l="l" t="t" r="r" b="b"/>
              <a:pathLst>
                <a:path w="431800" h="88900">
                  <a:moveTo>
                    <a:pt x="355600" y="38100"/>
                  </a:moveTo>
                  <a:lnTo>
                    <a:pt x="355600" y="0"/>
                  </a:lnTo>
                  <a:lnTo>
                    <a:pt x="279400" y="0"/>
                  </a:lnTo>
                  <a:lnTo>
                    <a:pt x="279400" y="38100"/>
                  </a:lnTo>
                  <a:lnTo>
                    <a:pt x="152400" y="38100"/>
                  </a:lnTo>
                  <a:lnTo>
                    <a:pt x="152400" y="0"/>
                  </a:lnTo>
                  <a:lnTo>
                    <a:pt x="76200" y="0"/>
                  </a:lnTo>
                  <a:lnTo>
                    <a:pt x="76200" y="38100"/>
                  </a:lnTo>
                  <a:lnTo>
                    <a:pt x="0" y="38100"/>
                  </a:lnTo>
                  <a:lnTo>
                    <a:pt x="0" y="88900"/>
                  </a:lnTo>
                  <a:lnTo>
                    <a:pt x="431800" y="88900"/>
                  </a:lnTo>
                  <a:lnTo>
                    <a:pt x="431800" y="38100"/>
                  </a:lnTo>
                  <a:lnTo>
                    <a:pt x="355600" y="381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201912" y="9722403"/>
              <a:ext cx="431800" cy="228600"/>
            </a:xfrm>
            <a:custGeom>
              <a:avLst/>
              <a:gdLst/>
              <a:ahLst/>
              <a:cxnLst/>
              <a:rect l="l" t="t" r="r" b="b"/>
              <a:pathLst>
                <a:path w="431800" h="228600">
                  <a:moveTo>
                    <a:pt x="431800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431800" y="0"/>
                  </a:lnTo>
                  <a:lnTo>
                    <a:pt x="431800" y="228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297163" y="9785908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9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252713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494013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" name="object 148"/>
          <p:cNvGrpSpPr/>
          <p:nvPr/>
        </p:nvGrpSpPr>
        <p:grpSpPr>
          <a:xfrm>
            <a:off x="5764826" y="9582708"/>
            <a:ext cx="457834" cy="381000"/>
            <a:chOff x="5764826" y="9582708"/>
            <a:chExt cx="457834" cy="381000"/>
          </a:xfrm>
        </p:grpSpPr>
        <p:sp>
          <p:nvSpPr>
            <p:cNvPr id="149" name="object 149"/>
            <p:cNvSpPr/>
            <p:nvPr/>
          </p:nvSpPr>
          <p:spPr>
            <a:xfrm>
              <a:off x="5777532" y="9595408"/>
              <a:ext cx="431800" cy="88900"/>
            </a:xfrm>
            <a:custGeom>
              <a:avLst/>
              <a:gdLst/>
              <a:ahLst/>
              <a:cxnLst/>
              <a:rect l="l" t="t" r="r" b="b"/>
              <a:pathLst>
                <a:path w="431800" h="88900">
                  <a:moveTo>
                    <a:pt x="355600" y="38100"/>
                  </a:moveTo>
                  <a:lnTo>
                    <a:pt x="355600" y="0"/>
                  </a:lnTo>
                  <a:lnTo>
                    <a:pt x="279400" y="0"/>
                  </a:lnTo>
                  <a:lnTo>
                    <a:pt x="279400" y="38100"/>
                  </a:lnTo>
                  <a:lnTo>
                    <a:pt x="152400" y="38100"/>
                  </a:lnTo>
                  <a:lnTo>
                    <a:pt x="152400" y="0"/>
                  </a:lnTo>
                  <a:lnTo>
                    <a:pt x="76200" y="0"/>
                  </a:lnTo>
                  <a:lnTo>
                    <a:pt x="76200" y="38100"/>
                  </a:lnTo>
                  <a:lnTo>
                    <a:pt x="0" y="38100"/>
                  </a:lnTo>
                  <a:lnTo>
                    <a:pt x="0" y="88900"/>
                  </a:lnTo>
                  <a:lnTo>
                    <a:pt x="431800" y="88900"/>
                  </a:lnTo>
                  <a:lnTo>
                    <a:pt x="431800" y="38100"/>
                  </a:lnTo>
                  <a:lnTo>
                    <a:pt x="355600" y="381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777526" y="9722403"/>
              <a:ext cx="431800" cy="228600"/>
            </a:xfrm>
            <a:custGeom>
              <a:avLst/>
              <a:gdLst/>
              <a:ahLst/>
              <a:cxnLst/>
              <a:rect l="l" t="t" r="r" b="b"/>
              <a:pathLst>
                <a:path w="431800" h="228600">
                  <a:moveTo>
                    <a:pt x="431800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431800" y="0"/>
                  </a:lnTo>
                  <a:lnTo>
                    <a:pt x="431800" y="228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872782" y="9785908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9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828332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6069632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4" name="object 154"/>
          <p:cNvGrpSpPr/>
          <p:nvPr/>
        </p:nvGrpSpPr>
        <p:grpSpPr>
          <a:xfrm>
            <a:off x="6340462" y="9582708"/>
            <a:ext cx="457200" cy="381000"/>
            <a:chOff x="6340462" y="9582708"/>
            <a:chExt cx="457200" cy="381000"/>
          </a:xfrm>
        </p:grpSpPr>
        <p:sp>
          <p:nvSpPr>
            <p:cNvPr id="155" name="object 155"/>
            <p:cNvSpPr/>
            <p:nvPr/>
          </p:nvSpPr>
          <p:spPr>
            <a:xfrm>
              <a:off x="6353162" y="9595408"/>
              <a:ext cx="431800" cy="88900"/>
            </a:xfrm>
            <a:custGeom>
              <a:avLst/>
              <a:gdLst/>
              <a:ahLst/>
              <a:cxnLst/>
              <a:rect l="l" t="t" r="r" b="b"/>
              <a:pathLst>
                <a:path w="431800" h="88900">
                  <a:moveTo>
                    <a:pt x="355600" y="38100"/>
                  </a:moveTo>
                  <a:lnTo>
                    <a:pt x="355600" y="0"/>
                  </a:lnTo>
                  <a:lnTo>
                    <a:pt x="279400" y="0"/>
                  </a:lnTo>
                  <a:lnTo>
                    <a:pt x="279400" y="38100"/>
                  </a:lnTo>
                  <a:lnTo>
                    <a:pt x="152400" y="38100"/>
                  </a:lnTo>
                  <a:lnTo>
                    <a:pt x="152400" y="0"/>
                  </a:lnTo>
                  <a:lnTo>
                    <a:pt x="76200" y="0"/>
                  </a:lnTo>
                  <a:lnTo>
                    <a:pt x="76200" y="38100"/>
                  </a:lnTo>
                  <a:lnTo>
                    <a:pt x="0" y="38100"/>
                  </a:lnTo>
                  <a:lnTo>
                    <a:pt x="0" y="88900"/>
                  </a:lnTo>
                  <a:lnTo>
                    <a:pt x="431800" y="88900"/>
                  </a:lnTo>
                  <a:lnTo>
                    <a:pt x="431800" y="38100"/>
                  </a:lnTo>
                  <a:lnTo>
                    <a:pt x="355600" y="381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6353166" y="9722403"/>
              <a:ext cx="431800" cy="228600"/>
            </a:xfrm>
            <a:custGeom>
              <a:avLst/>
              <a:gdLst/>
              <a:ahLst/>
              <a:cxnLst/>
              <a:rect l="l" t="t" r="r" b="b"/>
              <a:pathLst>
                <a:path w="431800" h="228600">
                  <a:moveTo>
                    <a:pt x="431800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431800" y="0"/>
                  </a:lnTo>
                  <a:lnTo>
                    <a:pt x="431800" y="228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6448412" y="9785908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9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6403962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6645262" y="983035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889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" name="object 160"/>
          <p:cNvGrpSpPr/>
          <p:nvPr/>
        </p:nvGrpSpPr>
        <p:grpSpPr>
          <a:xfrm>
            <a:off x="3088733" y="9628643"/>
            <a:ext cx="440055" cy="440055"/>
            <a:chOff x="3088733" y="9628643"/>
            <a:chExt cx="440055" cy="440055"/>
          </a:xfrm>
        </p:grpSpPr>
        <p:sp>
          <p:nvSpPr>
            <p:cNvPr id="161" name="object 161"/>
            <p:cNvSpPr/>
            <p:nvPr/>
          </p:nvSpPr>
          <p:spPr>
            <a:xfrm>
              <a:off x="3101433" y="9641352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414515" y="0"/>
                  </a:moveTo>
                  <a:lnTo>
                    <a:pt x="0" y="0"/>
                  </a:lnTo>
                  <a:lnTo>
                    <a:pt x="0" y="414515"/>
                  </a:lnTo>
                  <a:lnTo>
                    <a:pt x="414515" y="414515"/>
                  </a:lnTo>
                  <a:lnTo>
                    <a:pt x="414515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101441" y="9641343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0" y="414515"/>
                  </a:moveTo>
                  <a:lnTo>
                    <a:pt x="4145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278620" y="9968210"/>
              <a:ext cx="203200" cy="0"/>
            </a:xfrm>
            <a:custGeom>
              <a:avLst/>
              <a:gdLst/>
              <a:ahLst/>
              <a:cxnLst/>
              <a:rect l="l" t="t" r="r" b="b"/>
              <a:pathLst>
                <a:path w="203200" h="0">
                  <a:moveTo>
                    <a:pt x="203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3398826" y="1001009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82994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3278624" y="1001009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82994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46493" y="9675665"/>
              <a:ext cx="160591" cy="75933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3088736" y="9129326"/>
            <a:ext cx="440055" cy="440055"/>
            <a:chOff x="3088736" y="9129326"/>
            <a:chExt cx="440055" cy="440055"/>
          </a:xfrm>
        </p:grpSpPr>
        <p:sp>
          <p:nvSpPr>
            <p:cNvPr id="168" name="object 168"/>
            <p:cNvSpPr/>
            <p:nvPr/>
          </p:nvSpPr>
          <p:spPr>
            <a:xfrm>
              <a:off x="3101446" y="9142026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0" y="414527"/>
                  </a:moveTo>
                  <a:lnTo>
                    <a:pt x="414515" y="414527"/>
                  </a:lnTo>
                  <a:lnTo>
                    <a:pt x="414515" y="0"/>
                  </a:lnTo>
                  <a:lnTo>
                    <a:pt x="0" y="0"/>
                  </a:lnTo>
                  <a:lnTo>
                    <a:pt x="0" y="414527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101436" y="9142029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414515" y="0"/>
                  </a:moveTo>
                  <a:lnTo>
                    <a:pt x="0" y="414528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135560" y="9187806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135560" y="922968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255764" y="922968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271862" y="9468198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271862" y="9510081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392065" y="9510081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6" name="object 176"/>
          <p:cNvGrpSpPr/>
          <p:nvPr/>
        </p:nvGrpSpPr>
        <p:grpSpPr>
          <a:xfrm>
            <a:off x="2312609" y="8145527"/>
            <a:ext cx="431800" cy="558800"/>
            <a:chOff x="2312609" y="8145527"/>
            <a:chExt cx="431800" cy="558800"/>
          </a:xfrm>
        </p:grpSpPr>
        <p:sp>
          <p:nvSpPr>
            <p:cNvPr id="177" name="object 177"/>
            <p:cNvSpPr/>
            <p:nvPr/>
          </p:nvSpPr>
          <p:spPr>
            <a:xfrm>
              <a:off x="2439609" y="8259827"/>
              <a:ext cx="177800" cy="177800"/>
            </a:xfrm>
            <a:custGeom>
              <a:avLst/>
              <a:gdLst/>
              <a:ahLst/>
              <a:cxnLst/>
              <a:rect l="l" t="t" r="r" b="b"/>
              <a:pathLst>
                <a:path w="177800" h="177800">
                  <a:moveTo>
                    <a:pt x="177800" y="88900"/>
                  </a:moveTo>
                  <a:lnTo>
                    <a:pt x="170813" y="123503"/>
                  </a:lnTo>
                  <a:lnTo>
                    <a:pt x="151761" y="151761"/>
                  </a:lnTo>
                  <a:lnTo>
                    <a:pt x="123503" y="170813"/>
                  </a:lnTo>
                  <a:lnTo>
                    <a:pt x="88900" y="177800"/>
                  </a:lnTo>
                  <a:lnTo>
                    <a:pt x="54296" y="170813"/>
                  </a:lnTo>
                  <a:lnTo>
                    <a:pt x="26038" y="151761"/>
                  </a:lnTo>
                  <a:lnTo>
                    <a:pt x="6986" y="123503"/>
                  </a:lnTo>
                  <a:lnTo>
                    <a:pt x="0" y="88900"/>
                  </a:lnTo>
                  <a:lnTo>
                    <a:pt x="6986" y="54296"/>
                  </a:lnTo>
                  <a:lnTo>
                    <a:pt x="26038" y="26038"/>
                  </a:lnTo>
                  <a:lnTo>
                    <a:pt x="54296" y="6986"/>
                  </a:lnTo>
                  <a:lnTo>
                    <a:pt x="88900" y="0"/>
                  </a:lnTo>
                  <a:lnTo>
                    <a:pt x="123503" y="6986"/>
                  </a:lnTo>
                  <a:lnTo>
                    <a:pt x="151761" y="26038"/>
                  </a:lnTo>
                  <a:lnTo>
                    <a:pt x="170813" y="54296"/>
                  </a:lnTo>
                  <a:lnTo>
                    <a:pt x="177800" y="889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528509" y="814552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618308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53886"/>
                  </a:moveTo>
                  <a:lnTo>
                    <a:pt x="538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655509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618308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0" y="0"/>
                  </a:moveTo>
                  <a:lnTo>
                    <a:pt x="53886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384817" y="843852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0"/>
                  </a:moveTo>
                  <a:lnTo>
                    <a:pt x="0" y="5388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325309" y="83487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384817" y="820503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86" y="53886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490409" y="8488427"/>
              <a:ext cx="63500" cy="101600"/>
            </a:xfrm>
            <a:custGeom>
              <a:avLst/>
              <a:gdLst/>
              <a:ahLst/>
              <a:cxnLst/>
              <a:rect l="l" t="t" r="r" b="b"/>
              <a:pathLst>
                <a:path w="63500" h="101600">
                  <a:moveTo>
                    <a:pt x="50800" y="0"/>
                  </a:moveTo>
                  <a:lnTo>
                    <a:pt x="0" y="50800"/>
                  </a:lnTo>
                  <a:lnTo>
                    <a:pt x="63500" y="50800"/>
                  </a:lnTo>
                  <a:lnTo>
                    <a:pt x="12700" y="1016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325309" y="8640827"/>
              <a:ext cx="406400" cy="50800"/>
            </a:xfrm>
            <a:custGeom>
              <a:avLst/>
              <a:gdLst/>
              <a:ahLst/>
              <a:cxnLst/>
              <a:rect l="l" t="t" r="r" b="b"/>
              <a:pathLst>
                <a:path w="406400" h="50800">
                  <a:moveTo>
                    <a:pt x="50800" y="0"/>
                  </a:moveTo>
                  <a:lnTo>
                    <a:pt x="0" y="50800"/>
                  </a:lnTo>
                  <a:lnTo>
                    <a:pt x="406400" y="50800"/>
                  </a:lnTo>
                  <a:lnTo>
                    <a:pt x="355600" y="0"/>
                  </a:lnTo>
                  <a:lnTo>
                    <a:pt x="508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7" name="object 187"/>
          <p:cNvSpPr/>
          <p:nvPr/>
        </p:nvSpPr>
        <p:spPr>
          <a:xfrm>
            <a:off x="4689449" y="8501300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 h="0">
                <a:moveTo>
                  <a:pt x="0" y="0"/>
                </a:moveTo>
                <a:lnTo>
                  <a:pt x="520649" y="0"/>
                </a:lnTo>
              </a:path>
            </a:pathLst>
          </a:custGeom>
          <a:ln w="127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5624611" y="8501300"/>
            <a:ext cx="666750" cy="893444"/>
          </a:xfrm>
          <a:custGeom>
            <a:avLst/>
            <a:gdLst/>
            <a:ahLst/>
            <a:cxnLst/>
            <a:rect l="l" t="t" r="r" b="b"/>
            <a:pathLst>
              <a:path w="666750" h="893445">
                <a:moveTo>
                  <a:pt x="0" y="0"/>
                </a:moveTo>
                <a:lnTo>
                  <a:pt x="666153" y="0"/>
                </a:lnTo>
                <a:lnTo>
                  <a:pt x="666153" y="892873"/>
                </a:lnTo>
              </a:path>
            </a:pathLst>
          </a:custGeom>
          <a:ln w="12699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9" name="object 189"/>
          <p:cNvGrpSpPr/>
          <p:nvPr/>
        </p:nvGrpSpPr>
        <p:grpSpPr>
          <a:xfrm>
            <a:off x="4262234" y="8272446"/>
            <a:ext cx="440055" cy="440055"/>
            <a:chOff x="4262234" y="8272446"/>
            <a:chExt cx="440055" cy="440055"/>
          </a:xfrm>
        </p:grpSpPr>
        <p:sp>
          <p:nvSpPr>
            <p:cNvPr id="190" name="object 190"/>
            <p:cNvSpPr/>
            <p:nvPr/>
          </p:nvSpPr>
          <p:spPr>
            <a:xfrm>
              <a:off x="4274939" y="8285146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0" y="414515"/>
                  </a:moveTo>
                  <a:lnTo>
                    <a:pt x="414515" y="414515"/>
                  </a:lnTo>
                  <a:lnTo>
                    <a:pt x="414515" y="0"/>
                  </a:lnTo>
                  <a:lnTo>
                    <a:pt x="0" y="0"/>
                  </a:lnTo>
                  <a:lnTo>
                    <a:pt x="0" y="414515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274934" y="8285151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414515" y="0"/>
                  </a:moveTo>
                  <a:lnTo>
                    <a:pt x="0" y="41451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309056" y="8330923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309056" y="8372805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429261" y="8372805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445359" y="8611316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445359" y="865319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565563" y="865319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8" name="object 198"/>
          <p:cNvGrpSpPr/>
          <p:nvPr/>
        </p:nvGrpSpPr>
        <p:grpSpPr>
          <a:xfrm>
            <a:off x="5197396" y="8272446"/>
            <a:ext cx="440055" cy="440055"/>
            <a:chOff x="5197396" y="8272446"/>
            <a:chExt cx="440055" cy="440055"/>
          </a:xfrm>
        </p:grpSpPr>
        <p:sp>
          <p:nvSpPr>
            <p:cNvPr id="199" name="object 199"/>
            <p:cNvSpPr/>
            <p:nvPr/>
          </p:nvSpPr>
          <p:spPr>
            <a:xfrm>
              <a:off x="5210102" y="8285146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0" y="414515"/>
                  </a:moveTo>
                  <a:lnTo>
                    <a:pt x="414515" y="414515"/>
                  </a:lnTo>
                  <a:lnTo>
                    <a:pt x="414515" y="0"/>
                  </a:lnTo>
                  <a:lnTo>
                    <a:pt x="0" y="0"/>
                  </a:lnTo>
                  <a:lnTo>
                    <a:pt x="0" y="414515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210096" y="8285151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414515" y="0"/>
                  </a:moveTo>
                  <a:lnTo>
                    <a:pt x="0" y="41451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5244219" y="8330923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5244219" y="8372805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364421" y="8372805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380520" y="8611316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5380520" y="865319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500723" y="865319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7" name="object 207"/>
          <p:cNvSpPr txBox="1"/>
          <p:nvPr/>
        </p:nvSpPr>
        <p:spPr>
          <a:xfrm>
            <a:off x="527300" y="200361"/>
            <a:ext cx="76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540000" y="517590"/>
            <a:ext cx="3554095" cy="1310640"/>
          </a:xfrm>
          <a:prstGeom prst="rect">
            <a:avLst/>
          </a:prstGeom>
        </p:spPr>
        <p:txBody>
          <a:bodyPr wrap="square" lIns="0" tIns="1619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r>
              <a:rPr dirty="0" sz="1700" spc="35" b="1">
                <a:latin typeface="Arial"/>
                <a:cs typeface="Arial"/>
              </a:rPr>
              <a:t>Generalidades</a:t>
            </a:r>
            <a:r>
              <a:rPr dirty="0" sz="1700" spc="-50" b="1">
                <a:latin typeface="Arial"/>
                <a:cs typeface="Arial"/>
              </a:rPr>
              <a:t> </a:t>
            </a:r>
            <a:r>
              <a:rPr dirty="0" sz="1700" spc="20" b="1">
                <a:latin typeface="Arial"/>
                <a:cs typeface="Arial"/>
              </a:rPr>
              <a:t>sobre</a:t>
            </a: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9"/>
              </a:spcBef>
            </a:pPr>
            <a:r>
              <a:rPr dirty="0" sz="2200" spc="70" b="1">
                <a:latin typeface="Arial"/>
                <a:cs typeface="Arial"/>
              </a:rPr>
              <a:t>plantas</a:t>
            </a:r>
            <a:r>
              <a:rPr dirty="0" sz="2200" spc="-60" b="1">
                <a:latin typeface="Arial"/>
                <a:cs typeface="Arial"/>
              </a:rPr>
              <a:t> </a:t>
            </a:r>
            <a:r>
              <a:rPr dirty="0" sz="2200" spc="55" b="1">
                <a:latin typeface="Arial"/>
                <a:cs typeface="Arial"/>
              </a:rPr>
              <a:t>fotovoltaicas</a:t>
            </a:r>
            <a:r>
              <a:rPr dirty="0" sz="2200" spc="-55" b="1">
                <a:latin typeface="Arial"/>
                <a:cs typeface="Arial"/>
              </a:rPr>
              <a:t> </a:t>
            </a:r>
            <a:r>
              <a:rPr dirty="0" sz="2200" spc="-25" b="1">
                <a:latin typeface="Arial"/>
                <a:cs typeface="Arial"/>
              </a:rPr>
              <a:t>(PV)</a:t>
            </a:r>
            <a:endParaRPr sz="22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649999" y="2515940"/>
            <a:ext cx="2420620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10" b="1">
                <a:latin typeface="Arial"/>
                <a:cs typeface="Arial"/>
              </a:rPr>
              <a:t>1.1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-10" b="1">
                <a:latin typeface="Arial"/>
                <a:cs typeface="Arial"/>
              </a:rPr>
              <a:t>Tipos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de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35" b="1">
                <a:latin typeface="Arial"/>
                <a:cs typeface="Arial"/>
              </a:rPr>
              <a:t>plantas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fotovoltaicas</a:t>
            </a:r>
            <a:endParaRPr sz="115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637299" y="3200652"/>
            <a:ext cx="5235575" cy="1181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pueden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muy</a:t>
            </a:r>
            <a:r>
              <a:rPr dirty="0" sz="550" spc="10">
                <a:latin typeface="Microsoft Sans Serif"/>
                <a:cs typeface="Microsoft Sans Serif"/>
              </a:rPr>
              <a:t> simples</a:t>
            </a:r>
            <a:r>
              <a:rPr dirty="0" sz="550" spc="5">
                <a:latin typeface="Microsoft Sans Serif"/>
                <a:cs typeface="Microsoft Sans Serif"/>
              </a:rPr>
              <a:t> y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compuestos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únicamente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módulo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 spc="5">
                <a:latin typeface="Microsoft Sans Serif"/>
                <a:cs typeface="Microsoft Sans Serif"/>
              </a:rPr>
              <a:t> y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carga. </a:t>
            </a:r>
            <a:r>
              <a:rPr dirty="0" sz="550" spc="-5">
                <a:latin typeface="Microsoft Sans Serif"/>
                <a:cs typeface="Microsoft Sans Serif"/>
              </a:rPr>
              <a:t>Sin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embargo,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dependiendo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la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550" spc="20">
                <a:latin typeface="Microsoft Sans Serif"/>
                <a:cs typeface="Microsoft Sans Serif"/>
              </a:rPr>
              <a:t>configuración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podemos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distinguir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tipos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principales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fotovoltaicos: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buChar char="•"/>
              <a:tabLst>
                <a:tab pos="69850" algn="l"/>
              </a:tabLst>
            </a:pPr>
            <a:r>
              <a:rPr dirty="0" sz="700" spc="10" b="1">
                <a:latin typeface="Arial"/>
                <a:cs typeface="Arial"/>
              </a:rPr>
              <a:t>Conectado</a:t>
            </a:r>
            <a:r>
              <a:rPr dirty="0" sz="700" spc="-35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a</a:t>
            </a:r>
            <a:r>
              <a:rPr dirty="0" sz="700" spc="-3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la</a:t>
            </a:r>
            <a:r>
              <a:rPr dirty="0" sz="700" spc="-3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red</a:t>
            </a:r>
            <a:endParaRPr sz="700">
              <a:latin typeface="Arial"/>
              <a:cs typeface="Arial"/>
            </a:endParaRPr>
          </a:p>
          <a:p>
            <a:pPr marL="102235">
              <a:lnSpc>
                <a:spcPct val="100000"/>
              </a:lnSpc>
              <a:spcBef>
                <a:spcPts val="459"/>
              </a:spcBef>
            </a:pPr>
            <a:r>
              <a:rPr dirty="0" sz="600" spc="20">
                <a:latin typeface="Microsoft Sans Serif"/>
                <a:cs typeface="Microsoft Sans Serif"/>
              </a:rPr>
              <a:t>(también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llamado</a:t>
            </a:r>
            <a:r>
              <a:rPr dirty="0" sz="600" spc="5">
                <a:latin typeface="Microsoft Sans Serif"/>
                <a:cs typeface="Microsoft Sans Serif"/>
              </a:rPr>
              <a:t> Sistema </a:t>
            </a:r>
            <a:r>
              <a:rPr dirty="0" sz="600" spc="20">
                <a:latin typeface="Microsoft Sans Serif"/>
                <a:cs typeface="Microsoft Sans Serif"/>
              </a:rPr>
              <a:t>Interactivo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Servicios</a:t>
            </a:r>
            <a:r>
              <a:rPr dirty="0" sz="600" spc="5">
                <a:latin typeface="Microsoft Sans Serif"/>
                <a:cs typeface="Microsoft Sans Serif"/>
              </a:rPr>
              <a:t> Públicos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On</a:t>
            </a:r>
            <a:r>
              <a:rPr dirty="0" sz="600" spc="5">
                <a:latin typeface="Microsoft Sans Serif"/>
                <a:cs typeface="Microsoft Sans Serif"/>
              </a:rPr>
              <a:t> Grid):</a:t>
            </a:r>
            <a:endParaRPr sz="600">
              <a:latin typeface="Microsoft Sans Serif"/>
              <a:cs typeface="Microsoft Sans Serif"/>
            </a:endParaRPr>
          </a:p>
          <a:p>
            <a:pPr marL="102235" marR="5080">
              <a:lnSpc>
                <a:spcPct val="133400"/>
              </a:lnSpc>
              <a:spcBef>
                <a:spcPts val="30"/>
              </a:spcBef>
            </a:pPr>
            <a:r>
              <a:rPr dirty="0" sz="750" spc="-10">
                <a:latin typeface="Microsoft Sans Serif"/>
                <a:cs typeface="Microsoft Sans Serif"/>
              </a:rPr>
              <a:t>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25">
                <a:latin typeface="Microsoft Sans Serif"/>
                <a:cs typeface="Microsoft Sans Serif"/>
              </a:rPr>
              <a:t>fotovoltaicos siempre </a:t>
            </a:r>
            <a:r>
              <a:rPr dirty="0" sz="750" spc="20">
                <a:latin typeface="Microsoft Sans Serif"/>
                <a:cs typeface="Microsoft Sans Serif"/>
              </a:rPr>
              <a:t>están </a:t>
            </a:r>
            <a:r>
              <a:rPr dirty="0" sz="750" spc="15">
                <a:latin typeface="Microsoft Sans Serif"/>
                <a:cs typeface="Microsoft Sans Serif"/>
              </a:rPr>
              <a:t>conectados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energía </a:t>
            </a:r>
            <a:r>
              <a:rPr dirty="0" sz="750" spc="30">
                <a:latin typeface="Microsoft Sans Serif"/>
                <a:cs typeface="Microsoft Sans Serif"/>
              </a:rPr>
              <a:t>que produce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generador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5">
                <a:latin typeface="Microsoft Sans Serif"/>
                <a:cs typeface="Microsoft Sans Serif"/>
              </a:rPr>
              <a:t> 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convertida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envía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Durante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momentos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hay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solar,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cargas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consumen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electricidad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40000" y="4613413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3813496" y="5232711"/>
            <a:ext cx="4083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Módulos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914543" y="5588571"/>
            <a:ext cx="28829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Inversor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4318223" y="5601271"/>
            <a:ext cx="6254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Cuadro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distribución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820506" y="5588571"/>
            <a:ext cx="4318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980891" y="6253969"/>
            <a:ext cx="220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latin typeface="Microsoft Sans Serif"/>
                <a:cs typeface="Microsoft Sans Serif"/>
              </a:rPr>
              <a:t>Cargas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637299" y="6838692"/>
            <a:ext cx="5268595" cy="89789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56515" indent="-44450">
              <a:lnSpc>
                <a:spcPct val="100000"/>
              </a:lnSpc>
              <a:spcBef>
                <a:spcPts val="254"/>
              </a:spcBef>
              <a:buChar char="•"/>
              <a:tabLst>
                <a:tab pos="57150" algn="l"/>
              </a:tabLst>
            </a:pPr>
            <a:r>
              <a:rPr dirty="0" sz="550" spc="10" b="1">
                <a:latin typeface="Arial"/>
                <a:cs typeface="Arial"/>
              </a:rPr>
              <a:t>Sistema</a:t>
            </a:r>
            <a:r>
              <a:rPr dirty="0" sz="550" spc="-25" b="1">
                <a:latin typeface="Arial"/>
                <a:cs typeface="Arial"/>
              </a:rPr>
              <a:t> </a:t>
            </a:r>
            <a:r>
              <a:rPr dirty="0" sz="550" spc="25" b="1">
                <a:latin typeface="Arial"/>
                <a:cs typeface="Arial"/>
              </a:rPr>
              <a:t>fuera</a:t>
            </a:r>
            <a:r>
              <a:rPr dirty="0" sz="550" spc="-2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2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red</a:t>
            </a:r>
            <a:r>
              <a:rPr dirty="0" sz="350" spc="15" b="1">
                <a:latin typeface="Arial"/>
                <a:cs typeface="Arial"/>
              </a:rPr>
              <a:t>metro</a:t>
            </a:r>
            <a:endParaRPr sz="350">
              <a:latin typeface="Arial"/>
              <a:cs typeface="Arial"/>
            </a:endParaRPr>
          </a:p>
          <a:p>
            <a:pPr marL="102235">
              <a:lnSpc>
                <a:spcPct val="100000"/>
              </a:lnSpc>
              <a:spcBef>
                <a:spcPts val="240"/>
              </a:spcBef>
            </a:pPr>
            <a:r>
              <a:rPr dirty="0" sz="550" spc="20">
                <a:latin typeface="Microsoft Sans Serif"/>
                <a:cs typeface="Microsoft Sans Serif"/>
              </a:rPr>
              <a:t>(también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llamado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</a:t>
            </a:r>
            <a:r>
              <a:rPr dirty="0" sz="550" spc="-380">
                <a:latin typeface="Microsoft Sans Serif"/>
                <a:cs typeface="Microsoft Sans Serif"/>
              </a:rPr>
              <a:t>m</a:t>
            </a:r>
            <a:r>
              <a:rPr dirty="0" sz="350" spc="25">
                <a:latin typeface="Microsoft Sans Serif"/>
                <a:cs typeface="Microsoft Sans Serif"/>
              </a:rPr>
              <a:t>fr</a:t>
            </a:r>
            <a:r>
              <a:rPr dirty="0" sz="350" spc="-30">
                <a:latin typeface="Microsoft Sans Serif"/>
                <a:cs typeface="Microsoft Sans Serif"/>
              </a:rPr>
              <a:t>e</a:t>
            </a:r>
            <a:r>
              <a:rPr dirty="0" sz="550" spc="-285">
                <a:latin typeface="Microsoft Sans Serif"/>
                <a:cs typeface="Microsoft Sans Serif"/>
              </a:rPr>
              <a:t>a</a:t>
            </a:r>
            <a:r>
              <a:rPr dirty="0" sz="350" spc="25">
                <a:latin typeface="Microsoft Sans Serif"/>
                <a:cs typeface="Microsoft Sans Serif"/>
              </a:rPr>
              <a:t>nt</a:t>
            </a:r>
            <a:r>
              <a:rPr dirty="0" sz="350" spc="-150">
                <a:latin typeface="Microsoft Sans Serif"/>
                <a:cs typeface="Microsoft Sans Serif"/>
              </a:rPr>
              <a:t>e</a:t>
            </a:r>
            <a:r>
              <a:rPr dirty="0" sz="350" spc="20">
                <a:latin typeface="Microsoft Sans Serif"/>
                <a:cs typeface="Microsoft Sans Serif"/>
              </a:rPr>
              <a:t>n</a:t>
            </a:r>
            <a:r>
              <a:rPr dirty="0" sz="350" spc="-175">
                <a:latin typeface="Microsoft Sans Serif"/>
                <a:cs typeface="Microsoft Sans Serif"/>
              </a:rPr>
              <a:t>o</a:t>
            </a:r>
            <a:r>
              <a:rPr dirty="0" sz="350" spc="-10">
                <a:latin typeface="Microsoft Sans Serif"/>
                <a:cs typeface="Microsoft Sans Serif"/>
              </a:rPr>
              <a:t>a</a:t>
            </a:r>
            <a:r>
              <a:rPr dirty="0" sz="350" spc="-35">
                <a:latin typeface="Microsoft Sans Serif"/>
                <a:cs typeface="Microsoft Sans Serif"/>
              </a:rPr>
              <a:t>r</a:t>
            </a:r>
            <a:r>
              <a:rPr dirty="0" sz="850" spc="-420">
                <a:latin typeface="Microsoft Sans Serif"/>
                <a:cs typeface="Microsoft Sans Serif"/>
              </a:rPr>
              <a:t>d</a:t>
            </a:r>
            <a:r>
              <a:rPr dirty="0" sz="350" spc="15">
                <a:latin typeface="Microsoft Sans Serif"/>
                <a:cs typeface="Microsoft Sans Serif"/>
              </a:rPr>
              <a:t>te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90">
                <a:latin typeface="Microsoft Sans Serif"/>
                <a:cs typeface="Microsoft Sans Serif"/>
              </a:rPr>
              <a:t>o</a:t>
            </a:r>
            <a:r>
              <a:rPr dirty="0" sz="850" spc="-10">
                <a:latin typeface="Microsoft Sans Serif"/>
                <a:cs typeface="Microsoft Sans Serif"/>
              </a:rPr>
              <a:t>es</a:t>
            </a:r>
            <a:r>
              <a:rPr dirty="0" sz="850" spc="75">
                <a:latin typeface="Microsoft Sans Serif"/>
                <a:cs typeface="Microsoft Sans Serif"/>
              </a:rPr>
              <a:t> </a:t>
            </a:r>
            <a:r>
              <a:rPr dirty="0" sz="850">
                <a:latin typeface="Microsoft Sans Serif"/>
                <a:cs typeface="Microsoft Sans Serif"/>
              </a:rPr>
              <a:t>si</a:t>
            </a:r>
            <a:r>
              <a:rPr dirty="0" sz="850" spc="9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proveni</a:t>
            </a:r>
            <a:r>
              <a:rPr dirty="0" sz="500" spc="70">
                <a:latin typeface="Microsoft Sans Serif"/>
                <a:cs typeface="Microsoft Sans Serif"/>
              </a:rPr>
              <a:t>r</a:t>
            </a:r>
            <a:r>
              <a:rPr dirty="0" sz="850" spc="-30">
                <a:latin typeface="Microsoft Sans Serif"/>
                <a:cs typeface="Microsoft Sans Serif"/>
              </a:rPr>
              <a:t>)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10">
                <a:latin typeface="Microsoft Sans Serif"/>
                <a:cs typeface="Microsoft Sans Serif"/>
              </a:rPr>
              <a:t>:</a:t>
            </a:r>
            <a:endParaRPr sz="850">
              <a:latin typeface="Microsoft Sans Serif"/>
              <a:cs typeface="Microsoft Sans Serif"/>
            </a:endParaRPr>
          </a:p>
          <a:p>
            <a:pPr marL="102235" marR="5080">
              <a:lnSpc>
                <a:spcPts val="1200"/>
              </a:lnSpc>
              <a:spcBef>
                <a:spcPts val="70"/>
              </a:spcBef>
              <a:tabLst>
                <a:tab pos="101155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solar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fuera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S</a:t>
            </a:r>
            <a:r>
              <a:rPr dirty="0" sz="550">
                <a:latin typeface="Microsoft Sans Serif"/>
                <a:cs typeface="Microsoft Sans Serif"/>
              </a:rPr>
              <a:t>  </a:t>
            </a:r>
            <a:r>
              <a:rPr dirty="0" sz="550" spc="70">
                <a:latin typeface="Microsoft Sans Serif"/>
                <a:cs typeface="Microsoft Sans Serif"/>
              </a:rPr>
              <a:t> </a:t>
            </a:r>
            <a:r>
              <a:rPr dirty="0" sz="850" spc="5">
                <a:latin typeface="Microsoft Sans Serif"/>
                <a:cs typeface="Microsoft Sans Serif"/>
              </a:rPr>
              <a:t>y</a:t>
            </a:r>
            <a:r>
              <a:rPr dirty="0" sz="850">
                <a:latin typeface="Microsoft Sans Serif"/>
                <a:cs typeface="Microsoft Sans Serif"/>
              </a:rPr>
              <a:t>  </a:t>
            </a:r>
            <a:r>
              <a:rPr dirty="0" sz="850" spc="15">
                <a:latin typeface="Microsoft Sans Serif"/>
                <a:cs typeface="Microsoft Sans Serif"/>
              </a:rPr>
              <a:t>el</a:t>
            </a:r>
            <a:r>
              <a:rPr dirty="0" sz="850" spc="-8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Sra.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O</a:t>
            </a:r>
            <a:r>
              <a:rPr dirty="0" sz="650" spc="-45">
                <a:latin typeface="Microsoft Sans Serif"/>
                <a:cs typeface="Microsoft Sans Serif"/>
              </a:rPr>
              <a:t> </a:t>
            </a:r>
            <a:r>
              <a:rPr dirty="0" sz="850" spc="60">
                <a:latin typeface="Microsoft Sans Serif"/>
                <a:cs typeface="Microsoft Sans Serif"/>
              </a:rPr>
              <a:t>a</a:t>
            </a:r>
            <a:r>
              <a:rPr dirty="0" sz="850" spc="20">
                <a:latin typeface="Microsoft Sans Serif"/>
                <a:cs typeface="Microsoft Sans Serif"/>
              </a:rPr>
              <a:t>s</a:t>
            </a:r>
            <a:r>
              <a:rPr dirty="0" sz="350" spc="20">
                <a:latin typeface="Microsoft Sans Serif"/>
                <a:cs typeface="Microsoft Sans Serif"/>
              </a:rPr>
              <a:t>frent</a:t>
            </a:r>
            <a:r>
              <a:rPr dirty="0" sz="350" spc="-150">
                <a:latin typeface="Microsoft Sans Serif"/>
                <a:cs typeface="Microsoft Sans Serif"/>
              </a:rPr>
              <a:t>e</a:t>
            </a:r>
            <a:r>
              <a:rPr dirty="0" sz="350" spc="-20">
                <a:latin typeface="Microsoft Sans Serif"/>
                <a:cs typeface="Microsoft Sans Serif"/>
              </a:rPr>
              <a:t>D</a:t>
            </a:r>
            <a:r>
              <a:rPr dirty="0" sz="350" spc="15">
                <a:latin typeface="Microsoft Sans Serif"/>
                <a:cs typeface="Microsoft Sans Serif"/>
              </a:rPr>
              <a:t>a</a:t>
            </a:r>
            <a:r>
              <a:rPr dirty="0" sz="350" spc="15">
                <a:latin typeface="Microsoft Sans Serif"/>
                <a:cs typeface="Microsoft Sans Serif"/>
              </a:rPr>
              <a:t>kota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65">
                <a:latin typeface="Microsoft Sans Serif"/>
                <a:cs typeface="Microsoft Sans Serif"/>
              </a:rPr>
              <a:t>d</a:t>
            </a:r>
            <a:r>
              <a:rPr dirty="0" sz="350" spc="-155">
                <a:latin typeface="Microsoft Sans Serif"/>
                <a:cs typeface="Microsoft Sans Serif"/>
              </a:rPr>
              <a:t>A</a:t>
            </a:r>
            <a:r>
              <a:rPr dirty="0" sz="350" spc="-60">
                <a:latin typeface="Microsoft Sans Serif"/>
                <a:cs typeface="Microsoft Sans Serif"/>
              </a:rPr>
              <a:t>e</a:t>
            </a:r>
            <a:r>
              <a:rPr dirty="0" sz="350" spc="-25">
                <a:latin typeface="Microsoft Sans Serif"/>
                <a:cs typeface="Microsoft Sans Serif"/>
              </a:rPr>
              <a:t>l</a:t>
            </a:r>
            <a:r>
              <a:rPr dirty="0" sz="350" spc="-50">
                <a:latin typeface="Microsoft Sans Serif"/>
                <a:cs typeface="Microsoft Sans Serif"/>
              </a:rPr>
              <a:t>l</a:t>
            </a:r>
            <a:r>
              <a:rPr dirty="0" sz="350" spc="-50">
                <a:latin typeface="Microsoft Sans Serif"/>
                <a:cs typeface="Microsoft Sans Serif"/>
              </a:rPr>
              <a:t>a</a:t>
            </a:r>
            <a:r>
              <a:rPr dirty="0" sz="350" spc="-210">
                <a:latin typeface="Microsoft Sans Serif"/>
                <a:cs typeface="Microsoft Sans Serif"/>
              </a:rPr>
              <a:t>N</a:t>
            </a:r>
            <a:r>
              <a:rPr dirty="0" sz="350">
                <a:latin typeface="Microsoft Sans Serif"/>
                <a:cs typeface="Microsoft Sans Serif"/>
              </a:rPr>
              <a:t>b</a:t>
            </a:r>
            <a:r>
              <a:rPr dirty="0" sz="850" spc="-459">
                <a:latin typeface="Microsoft Sans Serif"/>
                <a:cs typeface="Microsoft Sans Serif"/>
              </a:rPr>
              <a:t>e</a:t>
            </a:r>
            <a:r>
              <a:rPr dirty="0" sz="350" spc="-200">
                <a:latin typeface="Microsoft Sans Serif"/>
                <a:cs typeface="Microsoft Sans Serif"/>
              </a:rPr>
              <a:t>a</a:t>
            </a:r>
            <a:r>
              <a:rPr dirty="0" sz="350" spc="-5">
                <a:latin typeface="Microsoft Sans Serif"/>
                <a:cs typeface="Microsoft Sans Serif"/>
              </a:rPr>
              <a:t>o</a:t>
            </a:r>
            <a:r>
              <a:rPr dirty="0" sz="350" spc="-280">
                <a:latin typeface="Microsoft Sans Serif"/>
                <a:cs typeface="Microsoft Sans Serif"/>
              </a:rPr>
              <a:t>m</a:t>
            </a:r>
            <a:r>
              <a:rPr dirty="0" sz="350" spc="30">
                <a:latin typeface="Microsoft Sans Serif"/>
                <a:cs typeface="Microsoft Sans Serif"/>
              </a:rPr>
              <a:t>r</a:t>
            </a:r>
            <a:r>
              <a:rPr dirty="0" sz="350">
                <a:latin typeface="Microsoft Sans Serif"/>
                <a:cs typeface="Microsoft Sans Serif"/>
              </a:rPr>
              <a:t>t</a:t>
            </a:r>
            <a:r>
              <a:rPr dirty="0" sz="850" spc="-175">
                <a:latin typeface="Microsoft Sans Serif"/>
                <a:cs typeface="Microsoft Sans Serif"/>
              </a:rPr>
              <a:t>l</a:t>
            </a:r>
            <a:r>
              <a:rPr dirty="0" sz="350" spc="-165">
                <a:latin typeface="Microsoft Sans Serif"/>
                <a:cs typeface="Microsoft Sans Serif"/>
              </a:rPr>
              <a:t>e</a:t>
            </a:r>
            <a:r>
              <a:rPr dirty="0" sz="850" spc="-470">
                <a:latin typeface="Microsoft Sans Serif"/>
                <a:cs typeface="Microsoft Sans Serif"/>
              </a:rPr>
              <a:t>e</a:t>
            </a:r>
            <a:r>
              <a:rPr dirty="0" sz="350" spc="-40">
                <a:latin typeface="Microsoft Sans Serif"/>
                <a:cs typeface="Microsoft Sans Serif"/>
              </a:rPr>
              <a:t>a</a:t>
            </a:r>
            <a:r>
              <a:rPr dirty="0" sz="350" spc="-5">
                <a:latin typeface="Microsoft Sans Serif"/>
                <a:cs typeface="Microsoft Sans Serif"/>
              </a:rPr>
              <a:t>-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 </a:t>
            </a:r>
            <a:r>
              <a:rPr dirty="0" sz="850" spc="-20">
                <a:latin typeface="Microsoft Sans Serif"/>
                <a:cs typeface="Microsoft Sans Serif"/>
              </a:rPr>
              <a:t>s</a:t>
            </a:r>
            <a:r>
              <a:rPr dirty="0" sz="850" spc="7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sistemas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no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están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conectados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red.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produce  </a:t>
            </a:r>
            <a:r>
              <a:rPr dirty="0" sz="750" spc="15">
                <a:latin typeface="Microsoft Sans Serif"/>
                <a:cs typeface="Microsoft Sans Serif"/>
              </a:rPr>
              <a:t>electricidad,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qu</a:t>
            </a:r>
            <a:r>
              <a:rPr dirty="0" sz="750" spc="185">
                <a:latin typeface="Microsoft Sans Serif"/>
                <a:cs typeface="Microsoft Sans Serif"/>
              </a:rPr>
              <a:t> </a:t>
            </a:r>
            <a:r>
              <a:rPr dirty="0" sz="850" spc="50">
                <a:latin typeface="Microsoft Sans Serif"/>
                <a:cs typeface="Microsoft Sans Serif"/>
              </a:rPr>
              <a:t>I	</a:t>
            </a:r>
            <a:r>
              <a:rPr dirty="0" sz="850" spc="-5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gran</a:t>
            </a:r>
            <a:r>
              <a:rPr dirty="0" sz="850" spc="-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50" spc="10">
                <a:latin typeface="Microsoft Sans Serif"/>
                <a:cs typeface="Microsoft Sans Serif"/>
              </a:rPr>
              <a:t>enel</a:t>
            </a:r>
            <a:r>
              <a:rPr dirty="0" sz="850" spc="15">
                <a:latin typeface="Microsoft Sans Serif"/>
                <a:cs typeface="Microsoft Sans Serif"/>
              </a:rPr>
              <a:t> </a:t>
            </a:r>
            <a:r>
              <a:rPr dirty="0" sz="850" spc="-15">
                <a:latin typeface="Microsoft Sans Serif"/>
                <a:cs typeface="Microsoft Sans Serif"/>
              </a:rPr>
              <a:t>baEl</a:t>
            </a:r>
            <a:r>
              <a:rPr dirty="0" sz="600" spc="-15">
                <a:latin typeface="Microsoft Sans Serif"/>
                <a:cs typeface="Microsoft Sans Serif"/>
              </a:rPr>
              <a:t>b</a:t>
            </a:r>
            <a:r>
              <a:rPr dirty="0" sz="850" spc="-15">
                <a:latin typeface="Microsoft Sans Serif"/>
                <a:cs typeface="Microsoft Sans Serif"/>
              </a:rPr>
              <a:t>t</a:t>
            </a:r>
            <a:r>
              <a:rPr dirty="0" sz="600" spc="-15">
                <a:latin typeface="Microsoft Sans Serif"/>
                <a:cs typeface="Microsoft Sans Serif"/>
              </a:rPr>
              <a:t>ancos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5">
                <a:latin typeface="Microsoft Sans Serif"/>
                <a:cs typeface="Microsoft Sans Serif"/>
              </a:rPr>
              <a:t>energía. </a:t>
            </a:r>
            <a:r>
              <a:rPr dirty="0" sz="600" spc="25">
                <a:latin typeface="Microsoft Sans Serif"/>
                <a:cs typeface="Microsoft Sans Serif"/>
              </a:rPr>
              <a:t>Durante </a:t>
            </a:r>
            <a:r>
              <a:rPr dirty="0" sz="600" spc="10">
                <a:latin typeface="Microsoft Sans Serif"/>
                <a:cs typeface="Microsoft Sans Serif"/>
              </a:rPr>
              <a:t>la </a:t>
            </a:r>
            <a:r>
              <a:rPr dirty="0" sz="600" spc="15">
                <a:latin typeface="Microsoft Sans Serif"/>
                <a:cs typeface="Microsoft Sans Serif"/>
              </a:rPr>
              <a:t>noche, </a:t>
            </a:r>
            <a:r>
              <a:rPr dirty="0" sz="600" spc="10">
                <a:latin typeface="Microsoft Sans Serif"/>
                <a:cs typeface="Microsoft Sans Serif"/>
              </a:rPr>
              <a:t>esta </a:t>
            </a:r>
            <a:r>
              <a:rPr dirty="0" sz="600" spc="15">
                <a:latin typeface="Microsoft Sans Serif"/>
                <a:cs typeface="Microsoft Sans Serif"/>
              </a:rPr>
              <a:t>electricidad almacenada </a:t>
            </a:r>
            <a:r>
              <a:rPr dirty="0" sz="600" spc="-5">
                <a:latin typeface="Microsoft Sans Serif"/>
                <a:cs typeface="Microsoft Sans Serif"/>
              </a:rPr>
              <a:t>se </a:t>
            </a:r>
            <a:r>
              <a:rPr dirty="0" sz="600" spc="15">
                <a:latin typeface="Microsoft Sans Serif"/>
                <a:cs typeface="Microsoft Sans Serif"/>
              </a:rPr>
              <a:t>utiliza </a:t>
            </a:r>
            <a:r>
              <a:rPr dirty="0" sz="600" spc="20">
                <a:latin typeface="Microsoft Sans Serif"/>
                <a:cs typeface="Microsoft Sans Serif"/>
              </a:rPr>
              <a:t>para </a:t>
            </a:r>
            <a:r>
              <a:rPr dirty="0" sz="600" spc="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Proporcionar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energía.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autónomos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comunes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10">
                <a:latin typeface="Microsoft Sans Serif"/>
                <a:cs typeface="Microsoft Sans Serif"/>
              </a:rPr>
              <a:t> áreas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remotas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donde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electricidad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ni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acceso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40000" y="804424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40000" y="8152166"/>
            <a:ext cx="2667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649996" y="8082813"/>
            <a:ext cx="5370195" cy="20586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Times New Roman"/>
              <a:cs typeface="Times New Roman"/>
            </a:endParaRPr>
          </a:p>
          <a:p>
            <a:pPr algn="r" marR="765175">
              <a:lnSpc>
                <a:spcPct val="100000"/>
              </a:lnSpc>
            </a:pPr>
            <a:r>
              <a:rPr dirty="0" sz="450" spc="15">
                <a:latin typeface="Microsoft Sans Serif"/>
                <a:cs typeface="Microsoft Sans Serif"/>
              </a:rPr>
              <a:t>Controlador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carga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2033905">
              <a:lnSpc>
                <a:spcPct val="100000"/>
              </a:lnSpc>
            </a:pP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 marL="2033905">
              <a:lnSpc>
                <a:spcPct val="100000"/>
              </a:lnSpc>
              <a:spcBef>
                <a:spcPts val="200"/>
              </a:spcBef>
            </a:pPr>
            <a:r>
              <a:rPr dirty="0" sz="550" spc="20">
                <a:latin typeface="Microsoft Sans Serif"/>
                <a:cs typeface="Microsoft Sans Serif"/>
              </a:rPr>
              <a:t>Módulos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 marL="507365">
              <a:lnSpc>
                <a:spcPct val="100000"/>
              </a:lnSpc>
              <a:spcBef>
                <a:spcPts val="550"/>
              </a:spcBef>
            </a:pPr>
            <a:r>
              <a:rPr dirty="0" sz="500">
                <a:latin typeface="Microsoft Sans Serif"/>
                <a:cs typeface="Microsoft Sans Serif"/>
              </a:rPr>
              <a:t>Cargas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507365">
              <a:lnSpc>
                <a:spcPct val="100000"/>
              </a:lnSpc>
            </a:pPr>
            <a:r>
              <a:rPr dirty="0" sz="500">
                <a:latin typeface="Microsoft Sans Serif"/>
                <a:cs typeface="Microsoft Sans Serif"/>
              </a:rPr>
              <a:t>Cargas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Microsoft Sans Serif"/>
              <a:cs typeface="Microsoft Sans Serif"/>
            </a:endParaRPr>
          </a:p>
          <a:p>
            <a:pPr algn="ctr" marL="829310">
              <a:lnSpc>
                <a:spcPct val="100000"/>
              </a:lnSpc>
            </a:pPr>
            <a:r>
              <a:rPr dirty="0" sz="550" spc="10">
                <a:latin typeface="Microsoft Sans Serif"/>
                <a:cs typeface="Microsoft Sans Serif"/>
              </a:rPr>
              <a:t>Baterías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6062319" y="10314001"/>
            <a:ext cx="958215" cy="240665"/>
            <a:chOff x="6062319" y="10314001"/>
            <a:chExt cx="958215" cy="240665"/>
          </a:xfrm>
        </p:grpSpPr>
        <p:sp>
          <p:nvSpPr>
            <p:cNvPr id="4" name="object 4"/>
            <p:cNvSpPr/>
            <p:nvPr/>
          </p:nvSpPr>
          <p:spPr>
            <a:xfrm>
              <a:off x="6067399" y="10319081"/>
              <a:ext cx="948055" cy="230504"/>
            </a:xfrm>
            <a:custGeom>
              <a:avLst/>
              <a:gdLst/>
              <a:ahLst/>
              <a:cxnLst/>
              <a:rect l="l" t="t" r="r" b="b"/>
              <a:pathLst>
                <a:path w="948054" h="230504">
                  <a:moveTo>
                    <a:pt x="832319" y="0"/>
                  </a:moveTo>
                  <a:lnTo>
                    <a:pt x="118808" y="0"/>
                  </a:lnTo>
                  <a:lnTo>
                    <a:pt x="118808" y="177"/>
                  </a:lnTo>
                  <a:lnTo>
                    <a:pt x="115201" y="0"/>
                  </a:lnTo>
                  <a:lnTo>
                    <a:pt x="70358" y="9052"/>
                  </a:lnTo>
                  <a:lnTo>
                    <a:pt x="33740" y="33740"/>
                  </a:lnTo>
                  <a:lnTo>
                    <a:pt x="9052" y="70358"/>
                  </a:lnTo>
                  <a:lnTo>
                    <a:pt x="0" y="115201"/>
                  </a:lnTo>
                  <a:lnTo>
                    <a:pt x="9052" y="160044"/>
                  </a:lnTo>
                  <a:lnTo>
                    <a:pt x="33740" y="196662"/>
                  </a:lnTo>
                  <a:lnTo>
                    <a:pt x="70358" y="221350"/>
                  </a:lnTo>
                  <a:lnTo>
                    <a:pt x="115201" y="230403"/>
                  </a:lnTo>
                  <a:lnTo>
                    <a:pt x="118808" y="230225"/>
                  </a:lnTo>
                  <a:lnTo>
                    <a:pt x="118808" y="230403"/>
                  </a:lnTo>
                  <a:lnTo>
                    <a:pt x="832319" y="230403"/>
                  </a:lnTo>
                  <a:lnTo>
                    <a:pt x="877162" y="221350"/>
                  </a:lnTo>
                  <a:lnTo>
                    <a:pt x="913780" y="196662"/>
                  </a:lnTo>
                  <a:lnTo>
                    <a:pt x="938468" y="160044"/>
                  </a:lnTo>
                  <a:lnTo>
                    <a:pt x="947521" y="115201"/>
                  </a:lnTo>
                  <a:lnTo>
                    <a:pt x="938468" y="70358"/>
                  </a:lnTo>
                  <a:lnTo>
                    <a:pt x="913780" y="33740"/>
                  </a:lnTo>
                  <a:lnTo>
                    <a:pt x="877162" y="9052"/>
                  </a:lnTo>
                  <a:lnTo>
                    <a:pt x="832319" y="0"/>
                  </a:lnTo>
                  <a:close/>
                </a:path>
              </a:pathLst>
            </a:custGeom>
            <a:solidFill>
              <a:srgbClr val="FF000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6067399" y="10319081"/>
              <a:ext cx="948055" cy="230504"/>
            </a:xfrm>
            <a:custGeom>
              <a:avLst/>
              <a:gdLst/>
              <a:ahLst/>
              <a:cxnLst/>
              <a:rect l="l" t="t" r="r" b="b"/>
              <a:pathLst>
                <a:path w="948054" h="230504">
                  <a:moveTo>
                    <a:pt x="832319" y="0"/>
                  </a:moveTo>
                  <a:lnTo>
                    <a:pt x="118808" y="0"/>
                  </a:lnTo>
                  <a:lnTo>
                    <a:pt x="118808" y="177"/>
                  </a:lnTo>
                  <a:lnTo>
                    <a:pt x="115201" y="0"/>
                  </a:lnTo>
                  <a:lnTo>
                    <a:pt x="70358" y="9052"/>
                  </a:lnTo>
                  <a:lnTo>
                    <a:pt x="33740" y="33740"/>
                  </a:lnTo>
                  <a:lnTo>
                    <a:pt x="9052" y="70358"/>
                  </a:lnTo>
                  <a:lnTo>
                    <a:pt x="0" y="115201"/>
                  </a:lnTo>
                  <a:lnTo>
                    <a:pt x="9052" y="160044"/>
                  </a:lnTo>
                  <a:lnTo>
                    <a:pt x="33740" y="196662"/>
                  </a:lnTo>
                  <a:lnTo>
                    <a:pt x="70358" y="221350"/>
                  </a:lnTo>
                  <a:lnTo>
                    <a:pt x="115201" y="230403"/>
                  </a:lnTo>
                  <a:lnTo>
                    <a:pt x="118808" y="230225"/>
                  </a:lnTo>
                  <a:lnTo>
                    <a:pt x="118808" y="230403"/>
                  </a:lnTo>
                  <a:lnTo>
                    <a:pt x="832319" y="230403"/>
                  </a:lnTo>
                  <a:lnTo>
                    <a:pt x="877162" y="221350"/>
                  </a:lnTo>
                  <a:lnTo>
                    <a:pt x="913780" y="196662"/>
                  </a:lnTo>
                  <a:lnTo>
                    <a:pt x="938468" y="160044"/>
                  </a:lnTo>
                  <a:lnTo>
                    <a:pt x="947521" y="115201"/>
                  </a:lnTo>
                  <a:lnTo>
                    <a:pt x="938468" y="70358"/>
                  </a:lnTo>
                  <a:lnTo>
                    <a:pt x="913780" y="33740"/>
                  </a:lnTo>
                  <a:lnTo>
                    <a:pt x="877162" y="9052"/>
                  </a:lnTo>
                  <a:lnTo>
                    <a:pt x="8323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067399" y="10319081"/>
              <a:ext cx="948055" cy="230504"/>
            </a:xfrm>
            <a:custGeom>
              <a:avLst/>
              <a:gdLst/>
              <a:ahLst/>
              <a:cxnLst/>
              <a:rect l="l" t="t" r="r" b="b"/>
              <a:pathLst>
                <a:path w="948054" h="230504">
                  <a:moveTo>
                    <a:pt x="947521" y="115201"/>
                  </a:moveTo>
                  <a:lnTo>
                    <a:pt x="938468" y="70358"/>
                  </a:lnTo>
                  <a:lnTo>
                    <a:pt x="913780" y="33740"/>
                  </a:lnTo>
                  <a:lnTo>
                    <a:pt x="877162" y="9052"/>
                  </a:lnTo>
                  <a:lnTo>
                    <a:pt x="832319" y="0"/>
                  </a:lnTo>
                  <a:lnTo>
                    <a:pt x="118808" y="0"/>
                  </a:lnTo>
                  <a:lnTo>
                    <a:pt x="118808" y="177"/>
                  </a:lnTo>
                  <a:lnTo>
                    <a:pt x="117602" y="139"/>
                  </a:lnTo>
                  <a:lnTo>
                    <a:pt x="116420" y="0"/>
                  </a:lnTo>
                  <a:lnTo>
                    <a:pt x="115201" y="0"/>
                  </a:lnTo>
                  <a:lnTo>
                    <a:pt x="70358" y="9052"/>
                  </a:lnTo>
                  <a:lnTo>
                    <a:pt x="33740" y="33740"/>
                  </a:lnTo>
                  <a:lnTo>
                    <a:pt x="9052" y="70358"/>
                  </a:lnTo>
                  <a:lnTo>
                    <a:pt x="0" y="115201"/>
                  </a:lnTo>
                  <a:lnTo>
                    <a:pt x="9052" y="160044"/>
                  </a:lnTo>
                  <a:lnTo>
                    <a:pt x="33740" y="196662"/>
                  </a:lnTo>
                  <a:lnTo>
                    <a:pt x="70358" y="221350"/>
                  </a:lnTo>
                  <a:lnTo>
                    <a:pt x="115201" y="230403"/>
                  </a:lnTo>
                  <a:lnTo>
                    <a:pt x="116420" y="230403"/>
                  </a:lnTo>
                  <a:lnTo>
                    <a:pt x="117602" y="230263"/>
                  </a:lnTo>
                  <a:lnTo>
                    <a:pt x="118808" y="230225"/>
                  </a:lnTo>
                  <a:lnTo>
                    <a:pt x="118808" y="230403"/>
                  </a:lnTo>
                  <a:lnTo>
                    <a:pt x="832319" y="230403"/>
                  </a:lnTo>
                  <a:lnTo>
                    <a:pt x="877162" y="221350"/>
                  </a:lnTo>
                  <a:lnTo>
                    <a:pt x="913780" y="196662"/>
                  </a:lnTo>
                  <a:lnTo>
                    <a:pt x="938468" y="160044"/>
                  </a:lnTo>
                  <a:lnTo>
                    <a:pt x="947521" y="115201"/>
                  </a:lnTo>
                  <a:close/>
                </a:path>
              </a:pathLst>
            </a:custGeom>
            <a:ln w="1016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1653171" y="1686179"/>
            <a:ext cx="5363845" cy="3651250"/>
            <a:chOff x="1653171" y="1686179"/>
            <a:chExt cx="5363845" cy="3651250"/>
          </a:xfrm>
        </p:grpSpPr>
        <p:sp>
          <p:nvSpPr>
            <p:cNvPr id="8" name="object 8"/>
            <p:cNvSpPr/>
            <p:nvPr/>
          </p:nvSpPr>
          <p:spPr>
            <a:xfrm>
              <a:off x="1653171" y="1686179"/>
              <a:ext cx="5363845" cy="3651250"/>
            </a:xfrm>
            <a:custGeom>
              <a:avLst/>
              <a:gdLst/>
              <a:ahLst/>
              <a:cxnLst/>
              <a:rect l="l" t="t" r="r" b="b"/>
              <a:pathLst>
                <a:path w="5363845" h="3651250">
                  <a:moveTo>
                    <a:pt x="5363654" y="0"/>
                  </a:moveTo>
                  <a:lnTo>
                    <a:pt x="0" y="0"/>
                  </a:lnTo>
                  <a:lnTo>
                    <a:pt x="0" y="3651250"/>
                  </a:lnTo>
                  <a:lnTo>
                    <a:pt x="5363654" y="365125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648560" y="2757337"/>
              <a:ext cx="0" cy="565150"/>
            </a:xfrm>
            <a:custGeom>
              <a:avLst/>
              <a:gdLst/>
              <a:ahLst/>
              <a:cxnLst/>
              <a:rect l="l" t="t" r="r" b="b"/>
              <a:pathLst>
                <a:path w="0" h="565150">
                  <a:moveTo>
                    <a:pt x="0" y="56493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724395" y="352753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777656" y="3527530"/>
              <a:ext cx="120014" cy="0"/>
            </a:xfrm>
            <a:custGeom>
              <a:avLst/>
              <a:gdLst/>
              <a:ahLst/>
              <a:cxnLst/>
              <a:rect l="l" t="t" r="r" b="b"/>
              <a:pathLst>
                <a:path w="120014" h="0">
                  <a:moveTo>
                    <a:pt x="0" y="0"/>
                  </a:moveTo>
                  <a:lnTo>
                    <a:pt x="119748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914516" y="3527530"/>
              <a:ext cx="804545" cy="0"/>
            </a:xfrm>
            <a:custGeom>
              <a:avLst/>
              <a:gdLst/>
              <a:ahLst/>
              <a:cxnLst/>
              <a:rect l="l" t="t" r="r" b="b"/>
              <a:pathLst>
                <a:path w="804545" h="0">
                  <a:moveTo>
                    <a:pt x="0" y="0"/>
                  </a:moveTo>
                  <a:lnTo>
                    <a:pt x="804049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35669" y="350848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19050"/>
                  </a:moveTo>
                  <a:lnTo>
                    <a:pt x="19050" y="19050"/>
                  </a:lnTo>
                  <a:lnTo>
                    <a:pt x="1905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754719" y="3373324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10511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754719" y="3193118"/>
              <a:ext cx="0" cy="165735"/>
            </a:xfrm>
            <a:custGeom>
              <a:avLst/>
              <a:gdLst/>
              <a:ahLst/>
              <a:cxnLst/>
              <a:rect l="l" t="t" r="r" b="b"/>
              <a:pathLst>
                <a:path w="0" h="165735">
                  <a:moveTo>
                    <a:pt x="0" y="165188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754719" y="31590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-6350" y="9525"/>
                  </a:moveTo>
                  <a:lnTo>
                    <a:pt x="6350" y="9525"/>
                  </a:lnTo>
                </a:path>
              </a:pathLst>
            </a:custGeom>
            <a:ln w="190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562727" y="3322278"/>
              <a:ext cx="160655" cy="275590"/>
            </a:xfrm>
            <a:custGeom>
              <a:avLst/>
              <a:gdLst/>
              <a:ahLst/>
              <a:cxnLst/>
              <a:rect l="l" t="t" r="r" b="b"/>
              <a:pathLst>
                <a:path w="160655" h="275589">
                  <a:moveTo>
                    <a:pt x="160261" y="275005"/>
                  </a:moveTo>
                  <a:lnTo>
                    <a:pt x="0" y="275005"/>
                  </a:lnTo>
                  <a:lnTo>
                    <a:pt x="0" y="0"/>
                  </a:lnTo>
                  <a:lnTo>
                    <a:pt x="160261" y="0"/>
                  </a:lnTo>
                  <a:lnTo>
                    <a:pt x="160261" y="27500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67432" y="2983297"/>
              <a:ext cx="0" cy="350520"/>
            </a:xfrm>
            <a:custGeom>
              <a:avLst/>
              <a:gdLst/>
              <a:ahLst/>
              <a:cxnLst/>
              <a:rect l="l" t="t" r="r" b="b"/>
              <a:pathLst>
                <a:path w="0" h="350520">
                  <a:moveTo>
                    <a:pt x="0" y="0"/>
                  </a:moveTo>
                  <a:lnTo>
                    <a:pt x="0" y="34999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615545" y="2156171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0"/>
                  </a:moveTo>
                  <a:lnTo>
                    <a:pt x="66027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615542" y="2156171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0"/>
                  </a:moveTo>
                  <a:lnTo>
                    <a:pt x="0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648554" y="2093031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4">
                  <a:moveTo>
                    <a:pt x="0" y="88138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615545" y="3355994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0"/>
                  </a:moveTo>
                  <a:lnTo>
                    <a:pt x="66027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15542" y="3355994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0"/>
                  </a:moveTo>
                  <a:lnTo>
                    <a:pt x="0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467717" y="3832392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0"/>
                  </a:moveTo>
                  <a:lnTo>
                    <a:pt x="0" y="11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05614" y="3531512"/>
              <a:ext cx="62230" cy="222885"/>
            </a:xfrm>
            <a:custGeom>
              <a:avLst/>
              <a:gdLst/>
              <a:ahLst/>
              <a:cxnLst/>
              <a:rect l="l" t="t" r="r" b="b"/>
              <a:pathLst>
                <a:path w="62229" h="222885">
                  <a:moveTo>
                    <a:pt x="62102" y="0"/>
                  </a:moveTo>
                  <a:lnTo>
                    <a:pt x="62102" y="103352"/>
                  </a:lnTo>
                  <a:lnTo>
                    <a:pt x="0" y="222656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434702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66014"/>
                  </a:moveTo>
                  <a:lnTo>
                    <a:pt x="66014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434705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14" y="6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144562" y="2937903"/>
              <a:ext cx="0" cy="395605"/>
            </a:xfrm>
            <a:custGeom>
              <a:avLst/>
              <a:gdLst/>
              <a:ahLst/>
              <a:cxnLst/>
              <a:rect l="l" t="t" r="r" b="b"/>
              <a:pathLst>
                <a:path w="0" h="395604">
                  <a:moveTo>
                    <a:pt x="0" y="0"/>
                  </a:moveTo>
                  <a:lnTo>
                    <a:pt x="0" y="39538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144848" y="3832392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0"/>
                  </a:moveTo>
                  <a:lnTo>
                    <a:pt x="0" y="11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082745" y="3531512"/>
              <a:ext cx="62230" cy="222885"/>
            </a:xfrm>
            <a:custGeom>
              <a:avLst/>
              <a:gdLst/>
              <a:ahLst/>
              <a:cxnLst/>
              <a:rect l="l" t="t" r="r" b="b"/>
              <a:pathLst>
                <a:path w="62229" h="222885">
                  <a:moveTo>
                    <a:pt x="62102" y="0"/>
                  </a:moveTo>
                  <a:lnTo>
                    <a:pt x="62102" y="103352"/>
                  </a:lnTo>
                  <a:lnTo>
                    <a:pt x="0" y="222656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111833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66014"/>
                  </a:moveTo>
                  <a:lnTo>
                    <a:pt x="66027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111835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6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39106" y="2733328"/>
              <a:ext cx="211199" cy="210926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818717" y="3259894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0"/>
                  </a:moveTo>
                  <a:lnTo>
                    <a:pt x="0" y="73406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818717" y="2932528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w="0" h="121919">
                  <a:moveTo>
                    <a:pt x="0" y="0"/>
                  </a:moveTo>
                  <a:lnTo>
                    <a:pt x="0" y="12139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818990" y="3832392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0"/>
                  </a:moveTo>
                  <a:lnTo>
                    <a:pt x="0" y="11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756899" y="3531512"/>
              <a:ext cx="62230" cy="222885"/>
            </a:xfrm>
            <a:custGeom>
              <a:avLst/>
              <a:gdLst/>
              <a:ahLst/>
              <a:cxnLst/>
              <a:rect l="l" t="t" r="r" b="b"/>
              <a:pathLst>
                <a:path w="62229" h="222885">
                  <a:moveTo>
                    <a:pt x="62090" y="0"/>
                  </a:moveTo>
                  <a:lnTo>
                    <a:pt x="62090" y="103352"/>
                  </a:lnTo>
                  <a:lnTo>
                    <a:pt x="0" y="222656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85988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66014"/>
                  </a:moveTo>
                  <a:lnTo>
                    <a:pt x="66014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785990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14" y="6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363860" y="2983297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49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389260" y="2935784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 h="0">
                  <a:moveTo>
                    <a:pt x="0" y="0"/>
                  </a:moveTo>
                  <a:lnTo>
                    <a:pt x="15269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86457" y="3440606"/>
              <a:ext cx="62230" cy="508000"/>
            </a:xfrm>
            <a:custGeom>
              <a:avLst/>
              <a:gdLst/>
              <a:ahLst/>
              <a:cxnLst/>
              <a:rect l="l" t="t" r="r" b="b"/>
              <a:pathLst>
                <a:path w="62230" h="508000">
                  <a:moveTo>
                    <a:pt x="62102" y="507809"/>
                  </a:moveTo>
                  <a:lnTo>
                    <a:pt x="62102" y="119303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586457" y="2212399"/>
              <a:ext cx="62230" cy="198755"/>
            </a:xfrm>
            <a:custGeom>
              <a:avLst/>
              <a:gdLst/>
              <a:ahLst/>
              <a:cxnLst/>
              <a:rect l="l" t="t" r="r" b="b"/>
              <a:pathLst>
                <a:path w="62230" h="198755">
                  <a:moveTo>
                    <a:pt x="62102" y="198399"/>
                  </a:moveTo>
                  <a:lnTo>
                    <a:pt x="62102" y="119316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13265" y="2733336"/>
              <a:ext cx="210908" cy="210921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493144" y="3832392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0"/>
                  </a:moveTo>
                  <a:lnTo>
                    <a:pt x="0" y="11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431041" y="2937903"/>
              <a:ext cx="62230" cy="816610"/>
            </a:xfrm>
            <a:custGeom>
              <a:avLst/>
              <a:gdLst/>
              <a:ahLst/>
              <a:cxnLst/>
              <a:rect l="l" t="t" r="r" b="b"/>
              <a:pathLst>
                <a:path w="62229" h="816610">
                  <a:moveTo>
                    <a:pt x="62102" y="0"/>
                  </a:moveTo>
                  <a:lnTo>
                    <a:pt x="62102" y="696950"/>
                  </a:lnTo>
                  <a:lnTo>
                    <a:pt x="0" y="81626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460129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0" y="66014"/>
                  </a:moveTo>
                  <a:lnTo>
                    <a:pt x="66014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460131" y="379234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40" h="66039">
                  <a:moveTo>
                    <a:pt x="66014" y="6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87407" y="2733336"/>
              <a:ext cx="210908" cy="210921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2022012" y="3948416"/>
              <a:ext cx="4625975" cy="0"/>
            </a:xfrm>
            <a:custGeom>
              <a:avLst/>
              <a:gdLst/>
              <a:ahLst/>
              <a:cxnLst/>
              <a:rect l="l" t="t" r="r" b="b"/>
              <a:pathLst>
                <a:path w="4625975" h="0">
                  <a:moveTo>
                    <a:pt x="0" y="0"/>
                  </a:moveTo>
                  <a:lnTo>
                    <a:pt x="4625975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348002" y="3955643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11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285899" y="4149881"/>
              <a:ext cx="62230" cy="343535"/>
            </a:xfrm>
            <a:custGeom>
              <a:avLst/>
              <a:gdLst/>
              <a:ahLst/>
              <a:cxnLst/>
              <a:rect l="l" t="t" r="r" b="b"/>
              <a:pathLst>
                <a:path w="62230" h="343535">
                  <a:moveTo>
                    <a:pt x="62102" y="343382"/>
                  </a:moveTo>
                  <a:lnTo>
                    <a:pt x="62102" y="119303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314986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0"/>
                  </a:moveTo>
                  <a:lnTo>
                    <a:pt x="66027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314990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0"/>
                  </a:moveTo>
                  <a:lnTo>
                    <a:pt x="0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011384" y="3955643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11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949281" y="4149875"/>
              <a:ext cx="62230" cy="242570"/>
            </a:xfrm>
            <a:custGeom>
              <a:avLst/>
              <a:gdLst/>
              <a:ahLst/>
              <a:cxnLst/>
              <a:rect l="l" t="t" r="r" b="b"/>
              <a:pathLst>
                <a:path w="62230" h="242570">
                  <a:moveTo>
                    <a:pt x="62102" y="242049"/>
                  </a:moveTo>
                  <a:lnTo>
                    <a:pt x="62102" y="119316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978369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0"/>
                  </a:moveTo>
                  <a:lnTo>
                    <a:pt x="66027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978365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0"/>
                  </a:moveTo>
                  <a:lnTo>
                    <a:pt x="0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776163" y="3955643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11601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714060" y="4149875"/>
              <a:ext cx="62230" cy="242570"/>
            </a:xfrm>
            <a:custGeom>
              <a:avLst/>
              <a:gdLst/>
              <a:ahLst/>
              <a:cxnLst/>
              <a:rect l="l" t="t" r="r" b="b"/>
              <a:pathLst>
                <a:path w="62229" h="242570">
                  <a:moveTo>
                    <a:pt x="62102" y="242049"/>
                  </a:moveTo>
                  <a:lnTo>
                    <a:pt x="62102" y="12252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743148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0" y="0"/>
                  </a:moveTo>
                  <a:lnTo>
                    <a:pt x="66027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743151" y="4045688"/>
              <a:ext cx="66040" cy="66040"/>
            </a:xfrm>
            <a:custGeom>
              <a:avLst/>
              <a:gdLst/>
              <a:ahLst/>
              <a:cxnLst/>
              <a:rect l="l" t="t" r="r" b="b"/>
              <a:pathLst>
                <a:path w="66039" h="66039">
                  <a:moveTo>
                    <a:pt x="66027" y="0"/>
                  </a:moveTo>
                  <a:lnTo>
                    <a:pt x="0" y="660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011384" y="443611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22480" y="4715514"/>
              <a:ext cx="177800" cy="27940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884384" y="4563114"/>
              <a:ext cx="254000" cy="317500"/>
            </a:xfrm>
            <a:custGeom>
              <a:avLst/>
              <a:gdLst/>
              <a:ahLst/>
              <a:cxnLst/>
              <a:rect l="l" t="t" r="r" b="b"/>
              <a:pathLst>
                <a:path w="254000" h="317500">
                  <a:moveTo>
                    <a:pt x="63500" y="317500"/>
                  </a:moveTo>
                  <a:lnTo>
                    <a:pt x="63500" y="254000"/>
                  </a:lnTo>
                  <a:lnTo>
                    <a:pt x="0" y="139700"/>
                  </a:lnTo>
                  <a:lnTo>
                    <a:pt x="0" y="127000"/>
                  </a:lnTo>
                  <a:lnTo>
                    <a:pt x="9980" y="77570"/>
                  </a:lnTo>
                  <a:lnTo>
                    <a:pt x="37196" y="37201"/>
                  </a:lnTo>
                  <a:lnTo>
                    <a:pt x="77565" y="9981"/>
                  </a:lnTo>
                  <a:lnTo>
                    <a:pt x="127000" y="0"/>
                  </a:lnTo>
                  <a:lnTo>
                    <a:pt x="176429" y="9981"/>
                  </a:lnTo>
                  <a:lnTo>
                    <a:pt x="216798" y="37201"/>
                  </a:lnTo>
                  <a:lnTo>
                    <a:pt x="244018" y="77570"/>
                  </a:lnTo>
                  <a:lnTo>
                    <a:pt x="254000" y="127000"/>
                  </a:lnTo>
                  <a:lnTo>
                    <a:pt x="254000" y="139700"/>
                  </a:lnTo>
                  <a:lnTo>
                    <a:pt x="190500" y="254000"/>
                  </a:lnTo>
                  <a:lnTo>
                    <a:pt x="190500" y="317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820884" y="449961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50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744684" y="4702814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138384" y="449961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63500"/>
                  </a:moveTo>
                  <a:lnTo>
                    <a:pt x="635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189184" y="4702814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463413" y="459413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52400" y="0"/>
                  </a:moveTo>
                  <a:lnTo>
                    <a:pt x="0" y="1524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463413" y="459413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52400" y="1524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539613" y="4548399"/>
              <a:ext cx="45720" cy="46355"/>
            </a:xfrm>
            <a:custGeom>
              <a:avLst/>
              <a:gdLst/>
              <a:ahLst/>
              <a:cxnLst/>
              <a:rect l="l" t="t" r="r" b="b"/>
              <a:pathLst>
                <a:path w="45720" h="46354">
                  <a:moveTo>
                    <a:pt x="0" y="45732"/>
                  </a:moveTo>
                  <a:lnTo>
                    <a:pt x="4572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417698" y="4624607"/>
              <a:ext cx="243840" cy="91440"/>
            </a:xfrm>
            <a:custGeom>
              <a:avLst/>
              <a:gdLst/>
              <a:ahLst/>
              <a:cxnLst/>
              <a:rect l="l" t="t" r="r" b="b"/>
              <a:pathLst>
                <a:path w="243839" h="91439">
                  <a:moveTo>
                    <a:pt x="0" y="91439"/>
                  </a:moveTo>
                  <a:lnTo>
                    <a:pt x="45720" y="45719"/>
                  </a:lnTo>
                  <a:lnTo>
                    <a:pt x="198120" y="45719"/>
                  </a:lnTo>
                  <a:lnTo>
                    <a:pt x="243827" y="0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417698" y="4624604"/>
              <a:ext cx="45720" cy="46355"/>
            </a:xfrm>
            <a:custGeom>
              <a:avLst/>
              <a:gdLst/>
              <a:ahLst/>
              <a:cxnLst/>
              <a:rect l="l" t="t" r="r" b="b"/>
              <a:pathLst>
                <a:path w="45720" h="46354">
                  <a:moveTo>
                    <a:pt x="0" y="0"/>
                  </a:moveTo>
                  <a:lnTo>
                    <a:pt x="45720" y="4573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615808" y="467032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45720" y="457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493898" y="4548407"/>
              <a:ext cx="45720" cy="243840"/>
            </a:xfrm>
            <a:custGeom>
              <a:avLst/>
              <a:gdLst/>
              <a:ahLst/>
              <a:cxnLst/>
              <a:rect l="l" t="t" r="r" b="b"/>
              <a:pathLst>
                <a:path w="45720" h="243839">
                  <a:moveTo>
                    <a:pt x="0" y="243839"/>
                  </a:moveTo>
                  <a:lnTo>
                    <a:pt x="45720" y="198119"/>
                  </a:lnTo>
                  <a:lnTo>
                    <a:pt x="45720" y="4571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539608" y="474652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45720" y="457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674226" y="4441736"/>
              <a:ext cx="203200" cy="533400"/>
            </a:xfrm>
            <a:custGeom>
              <a:avLst/>
              <a:gdLst/>
              <a:ahLst/>
              <a:cxnLst/>
              <a:rect l="l" t="t" r="r" b="b"/>
              <a:pathLst>
                <a:path w="203200" h="533400">
                  <a:moveTo>
                    <a:pt x="152450" y="343801"/>
                  </a:moveTo>
                  <a:lnTo>
                    <a:pt x="173180" y="359680"/>
                  </a:lnTo>
                  <a:lnTo>
                    <a:pt x="189203" y="380295"/>
                  </a:lnTo>
                  <a:lnTo>
                    <a:pt x="199537" y="404662"/>
                  </a:lnTo>
                  <a:lnTo>
                    <a:pt x="203200" y="431800"/>
                  </a:lnTo>
                  <a:lnTo>
                    <a:pt x="195217" y="471345"/>
                  </a:lnTo>
                  <a:lnTo>
                    <a:pt x="173445" y="503640"/>
                  </a:lnTo>
                  <a:lnTo>
                    <a:pt x="141151" y="525415"/>
                  </a:lnTo>
                  <a:lnTo>
                    <a:pt x="101600" y="533400"/>
                  </a:lnTo>
                  <a:lnTo>
                    <a:pt x="62054" y="525415"/>
                  </a:lnTo>
                  <a:lnTo>
                    <a:pt x="29759" y="503640"/>
                  </a:lnTo>
                  <a:lnTo>
                    <a:pt x="7984" y="471345"/>
                  </a:lnTo>
                  <a:lnTo>
                    <a:pt x="0" y="431800"/>
                  </a:lnTo>
                  <a:lnTo>
                    <a:pt x="3665" y="404655"/>
                  </a:lnTo>
                  <a:lnTo>
                    <a:pt x="14006" y="380284"/>
                  </a:lnTo>
                  <a:lnTo>
                    <a:pt x="30041" y="359667"/>
                  </a:lnTo>
                  <a:lnTo>
                    <a:pt x="50787" y="343789"/>
                  </a:lnTo>
                  <a:lnTo>
                    <a:pt x="50800" y="342900"/>
                  </a:lnTo>
                  <a:lnTo>
                    <a:pt x="50800" y="50800"/>
                  </a:lnTo>
                  <a:lnTo>
                    <a:pt x="54792" y="31021"/>
                  </a:lnTo>
                  <a:lnTo>
                    <a:pt x="65679" y="14874"/>
                  </a:lnTo>
                  <a:lnTo>
                    <a:pt x="81827" y="3990"/>
                  </a:lnTo>
                  <a:lnTo>
                    <a:pt x="101600" y="0"/>
                  </a:lnTo>
                  <a:lnTo>
                    <a:pt x="121378" y="3990"/>
                  </a:lnTo>
                  <a:lnTo>
                    <a:pt x="137525" y="14874"/>
                  </a:lnTo>
                  <a:lnTo>
                    <a:pt x="148409" y="31021"/>
                  </a:lnTo>
                  <a:lnTo>
                    <a:pt x="152400" y="50800"/>
                  </a:lnTo>
                  <a:lnTo>
                    <a:pt x="152400" y="342900"/>
                  </a:lnTo>
                  <a:lnTo>
                    <a:pt x="152450" y="343801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775828" y="4492532"/>
              <a:ext cx="0" cy="342900"/>
            </a:xfrm>
            <a:custGeom>
              <a:avLst/>
              <a:gdLst/>
              <a:ahLst/>
              <a:cxnLst/>
              <a:rect l="l" t="t" r="r" b="b"/>
              <a:pathLst>
                <a:path w="0" h="342900">
                  <a:moveTo>
                    <a:pt x="0" y="0"/>
                  </a:moveTo>
                  <a:lnTo>
                    <a:pt x="0" y="3429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5028" y="4822732"/>
              <a:ext cx="101600" cy="101600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224933" y="4601214"/>
              <a:ext cx="342900" cy="254000"/>
            </a:xfrm>
            <a:custGeom>
              <a:avLst/>
              <a:gdLst/>
              <a:ahLst/>
              <a:cxnLst/>
              <a:rect l="l" t="t" r="r" b="b"/>
              <a:pathLst>
                <a:path w="342900" h="254000">
                  <a:moveTo>
                    <a:pt x="304800" y="254000"/>
                  </a:moveTo>
                  <a:lnTo>
                    <a:pt x="0" y="254000"/>
                  </a:lnTo>
                  <a:lnTo>
                    <a:pt x="0" y="0"/>
                  </a:lnTo>
                  <a:lnTo>
                    <a:pt x="304800" y="0"/>
                  </a:lnTo>
                  <a:lnTo>
                    <a:pt x="342900" y="38100"/>
                  </a:lnTo>
                  <a:lnTo>
                    <a:pt x="342900" y="215900"/>
                  </a:lnTo>
                  <a:lnTo>
                    <a:pt x="304800" y="2540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288433" y="4550419"/>
              <a:ext cx="114300" cy="50800"/>
            </a:xfrm>
            <a:custGeom>
              <a:avLst/>
              <a:gdLst/>
              <a:ahLst/>
              <a:cxnLst/>
              <a:rect l="l" t="t" r="r" b="b"/>
              <a:pathLst>
                <a:path w="114300" h="50800">
                  <a:moveTo>
                    <a:pt x="114300" y="50800"/>
                  </a:moveTo>
                  <a:lnTo>
                    <a:pt x="0" y="50800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508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161433" y="4639319"/>
              <a:ext cx="63500" cy="177800"/>
            </a:xfrm>
            <a:custGeom>
              <a:avLst/>
              <a:gdLst/>
              <a:ahLst/>
              <a:cxnLst/>
              <a:rect l="l" t="t" r="r" b="b"/>
              <a:pathLst>
                <a:path w="63500" h="177800">
                  <a:moveTo>
                    <a:pt x="63500" y="177800"/>
                  </a:moveTo>
                  <a:lnTo>
                    <a:pt x="0" y="177800"/>
                  </a:lnTo>
                  <a:lnTo>
                    <a:pt x="0" y="0"/>
                  </a:lnTo>
                  <a:lnTo>
                    <a:pt x="63500" y="0"/>
                  </a:lnTo>
                  <a:lnTo>
                    <a:pt x="63500" y="1778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110633" y="4677419"/>
              <a:ext cx="50800" cy="101600"/>
            </a:xfrm>
            <a:custGeom>
              <a:avLst/>
              <a:gdLst/>
              <a:ahLst/>
              <a:cxnLst/>
              <a:rect l="l" t="t" r="r" b="b"/>
              <a:pathLst>
                <a:path w="50800" h="101600">
                  <a:moveTo>
                    <a:pt x="50800" y="101600"/>
                  </a:moveTo>
                  <a:lnTo>
                    <a:pt x="0" y="101600"/>
                  </a:lnTo>
                  <a:lnTo>
                    <a:pt x="0" y="0"/>
                  </a:lnTo>
                  <a:lnTo>
                    <a:pt x="50800" y="0"/>
                  </a:lnTo>
                  <a:lnTo>
                    <a:pt x="50800" y="101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034433" y="4702819"/>
              <a:ext cx="76200" cy="50800"/>
            </a:xfrm>
            <a:custGeom>
              <a:avLst/>
              <a:gdLst/>
              <a:ahLst/>
              <a:cxnLst/>
              <a:rect l="l" t="t" r="r" b="b"/>
              <a:pathLst>
                <a:path w="76200" h="50800">
                  <a:moveTo>
                    <a:pt x="76200" y="50800"/>
                  </a:moveTo>
                  <a:lnTo>
                    <a:pt x="0" y="50800"/>
                  </a:lnTo>
                  <a:lnTo>
                    <a:pt x="0" y="0"/>
                  </a:lnTo>
                  <a:lnTo>
                    <a:pt x="76200" y="0"/>
                  </a:lnTo>
                  <a:lnTo>
                    <a:pt x="76200" y="508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275733" y="4652014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275733" y="4804414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275733" y="4728214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237633" y="4931419"/>
              <a:ext cx="254000" cy="50800"/>
            </a:xfrm>
            <a:custGeom>
              <a:avLst/>
              <a:gdLst/>
              <a:ahLst/>
              <a:cxnLst/>
              <a:rect l="l" t="t" r="r" b="b"/>
              <a:pathLst>
                <a:path w="254000" h="50800">
                  <a:moveTo>
                    <a:pt x="254000" y="50800"/>
                  </a:moveTo>
                  <a:lnTo>
                    <a:pt x="0" y="50800"/>
                  </a:lnTo>
                  <a:lnTo>
                    <a:pt x="0" y="0"/>
                  </a:lnTo>
                  <a:lnTo>
                    <a:pt x="254000" y="0"/>
                  </a:lnTo>
                  <a:lnTo>
                    <a:pt x="254000" y="508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275733" y="485521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453533" y="485521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61975" y="3326946"/>
              <a:ext cx="210913" cy="210913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39101" y="3326946"/>
              <a:ext cx="210919" cy="210913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13534" y="3326946"/>
              <a:ext cx="210925" cy="210913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13534" y="3051454"/>
              <a:ext cx="210925" cy="210917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47702" y="3021674"/>
              <a:ext cx="203314" cy="203314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48555" y="2780822"/>
              <a:ext cx="469414" cy="205371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3111615" y="2883507"/>
              <a:ext cx="558165" cy="0"/>
            </a:xfrm>
            <a:custGeom>
              <a:avLst/>
              <a:gdLst/>
              <a:ahLst/>
              <a:cxnLst/>
              <a:rect l="l" t="t" r="r" b="b"/>
              <a:pathLst>
                <a:path w="558164" h="0">
                  <a:moveTo>
                    <a:pt x="55793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745563" y="3123325"/>
              <a:ext cx="924560" cy="0"/>
            </a:xfrm>
            <a:custGeom>
              <a:avLst/>
              <a:gdLst/>
              <a:ahLst/>
              <a:cxnLst/>
              <a:rect l="l" t="t" r="r" b="b"/>
              <a:pathLst>
                <a:path w="924560" h="0">
                  <a:moveTo>
                    <a:pt x="923988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669545" y="2868418"/>
              <a:ext cx="149225" cy="275590"/>
            </a:xfrm>
            <a:custGeom>
              <a:avLst/>
              <a:gdLst/>
              <a:ahLst/>
              <a:cxnLst/>
              <a:rect l="l" t="t" r="r" b="b"/>
              <a:pathLst>
                <a:path w="149225" h="275589">
                  <a:moveTo>
                    <a:pt x="148869" y="275005"/>
                  </a:moveTo>
                  <a:lnTo>
                    <a:pt x="0" y="275005"/>
                  </a:lnTo>
                  <a:lnTo>
                    <a:pt x="0" y="0"/>
                  </a:lnTo>
                  <a:lnTo>
                    <a:pt x="148869" y="0"/>
                  </a:lnTo>
                  <a:lnTo>
                    <a:pt x="148869" y="27500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633466" y="286841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80">
                  <a:moveTo>
                    <a:pt x="23431" y="0"/>
                  </a:moveTo>
                  <a:lnTo>
                    <a:pt x="6756" y="0"/>
                  </a:lnTo>
                  <a:lnTo>
                    <a:pt x="0" y="6756"/>
                  </a:lnTo>
                  <a:lnTo>
                    <a:pt x="0" y="15087"/>
                  </a:lnTo>
                  <a:lnTo>
                    <a:pt x="0" y="23418"/>
                  </a:lnTo>
                  <a:lnTo>
                    <a:pt x="6756" y="30175"/>
                  </a:lnTo>
                  <a:lnTo>
                    <a:pt x="23431" y="30175"/>
                  </a:lnTo>
                  <a:lnTo>
                    <a:pt x="30175" y="23418"/>
                  </a:lnTo>
                  <a:lnTo>
                    <a:pt x="30175" y="6756"/>
                  </a:lnTo>
                  <a:lnTo>
                    <a:pt x="2343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633466" y="286841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80">
                  <a:moveTo>
                    <a:pt x="0" y="15087"/>
                  </a:moveTo>
                  <a:lnTo>
                    <a:pt x="0" y="6756"/>
                  </a:lnTo>
                  <a:lnTo>
                    <a:pt x="6756" y="0"/>
                  </a:lnTo>
                  <a:lnTo>
                    <a:pt x="15087" y="0"/>
                  </a:lnTo>
                  <a:lnTo>
                    <a:pt x="23431" y="0"/>
                  </a:lnTo>
                  <a:lnTo>
                    <a:pt x="30175" y="6756"/>
                  </a:lnTo>
                  <a:lnTo>
                    <a:pt x="30175" y="15087"/>
                  </a:lnTo>
                  <a:lnTo>
                    <a:pt x="30175" y="23418"/>
                  </a:lnTo>
                  <a:lnTo>
                    <a:pt x="23431" y="30175"/>
                  </a:lnTo>
                  <a:lnTo>
                    <a:pt x="15087" y="30175"/>
                  </a:lnTo>
                  <a:lnTo>
                    <a:pt x="6756" y="30175"/>
                  </a:lnTo>
                  <a:lnTo>
                    <a:pt x="0" y="23418"/>
                  </a:lnTo>
                  <a:lnTo>
                    <a:pt x="0" y="15087"/>
                  </a:lnTo>
                  <a:close/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45868" y="2401713"/>
              <a:ext cx="205371" cy="363383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511051" y="1818001"/>
              <a:ext cx="275590" cy="275590"/>
            </a:xfrm>
            <a:custGeom>
              <a:avLst/>
              <a:gdLst/>
              <a:ahLst/>
              <a:cxnLst/>
              <a:rect l="l" t="t" r="r" b="b"/>
              <a:pathLst>
                <a:path w="275589" h="275589">
                  <a:moveTo>
                    <a:pt x="275018" y="275018"/>
                  </a:moveTo>
                  <a:lnTo>
                    <a:pt x="0" y="275018"/>
                  </a:lnTo>
                  <a:lnTo>
                    <a:pt x="0" y="0"/>
                  </a:lnTo>
                  <a:lnTo>
                    <a:pt x="275018" y="0"/>
                  </a:lnTo>
                  <a:lnTo>
                    <a:pt x="275018" y="27501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1653171" y="8160004"/>
            <a:ext cx="5363845" cy="1423670"/>
            <a:chOff x="1653171" y="8160004"/>
            <a:chExt cx="5363845" cy="1423670"/>
          </a:xfrm>
        </p:grpSpPr>
        <p:sp>
          <p:nvSpPr>
            <p:cNvPr id="106" name="object 106"/>
            <p:cNvSpPr/>
            <p:nvPr/>
          </p:nvSpPr>
          <p:spPr>
            <a:xfrm>
              <a:off x="1653171" y="8160004"/>
              <a:ext cx="5363845" cy="1423670"/>
            </a:xfrm>
            <a:custGeom>
              <a:avLst/>
              <a:gdLst/>
              <a:ahLst/>
              <a:cxnLst/>
              <a:rect l="l" t="t" r="r" b="b"/>
              <a:pathLst>
                <a:path w="5363845" h="1423670">
                  <a:moveTo>
                    <a:pt x="5363654" y="0"/>
                  </a:moveTo>
                  <a:lnTo>
                    <a:pt x="0" y="0"/>
                  </a:lnTo>
                  <a:lnTo>
                    <a:pt x="0" y="1423200"/>
                  </a:lnTo>
                  <a:lnTo>
                    <a:pt x="5363654" y="14232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196501" y="8497703"/>
              <a:ext cx="184150" cy="0"/>
            </a:xfrm>
            <a:custGeom>
              <a:avLst/>
              <a:gdLst/>
              <a:ahLst/>
              <a:cxnLst/>
              <a:rect l="l" t="t" r="r" b="b"/>
              <a:pathLst>
                <a:path w="184150" h="0">
                  <a:moveTo>
                    <a:pt x="0" y="0"/>
                  </a:moveTo>
                  <a:lnTo>
                    <a:pt x="183883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362774" y="8471880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19" h="52070">
                  <a:moveTo>
                    <a:pt x="0" y="0"/>
                  </a:moveTo>
                  <a:lnTo>
                    <a:pt x="0" y="51650"/>
                  </a:lnTo>
                  <a:lnTo>
                    <a:pt x="96367" y="25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813704" y="8497703"/>
              <a:ext cx="184150" cy="0"/>
            </a:xfrm>
            <a:custGeom>
              <a:avLst/>
              <a:gdLst/>
              <a:ahLst/>
              <a:cxnLst/>
              <a:rect l="l" t="t" r="r" b="b"/>
              <a:pathLst>
                <a:path w="184150" h="0">
                  <a:moveTo>
                    <a:pt x="0" y="0"/>
                  </a:moveTo>
                  <a:lnTo>
                    <a:pt x="183743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979834" y="8471880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19" h="52070">
                  <a:moveTo>
                    <a:pt x="0" y="0"/>
                  </a:moveTo>
                  <a:lnTo>
                    <a:pt x="0" y="51650"/>
                  </a:lnTo>
                  <a:lnTo>
                    <a:pt x="96380" y="25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839626" y="8497703"/>
              <a:ext cx="184150" cy="0"/>
            </a:xfrm>
            <a:custGeom>
              <a:avLst/>
              <a:gdLst/>
              <a:ahLst/>
              <a:cxnLst/>
              <a:rect l="l" t="t" r="r" b="b"/>
              <a:pathLst>
                <a:path w="184150" h="0">
                  <a:moveTo>
                    <a:pt x="0" y="0"/>
                  </a:moveTo>
                  <a:lnTo>
                    <a:pt x="183743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005755" y="8471880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20" h="52070">
                  <a:moveTo>
                    <a:pt x="0" y="0"/>
                  </a:moveTo>
                  <a:lnTo>
                    <a:pt x="0" y="51650"/>
                  </a:lnTo>
                  <a:lnTo>
                    <a:pt x="96380" y="25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874192" y="8497703"/>
              <a:ext cx="184150" cy="0"/>
            </a:xfrm>
            <a:custGeom>
              <a:avLst/>
              <a:gdLst/>
              <a:ahLst/>
              <a:cxnLst/>
              <a:rect l="l" t="t" r="r" b="b"/>
              <a:pathLst>
                <a:path w="184150" h="0">
                  <a:moveTo>
                    <a:pt x="0" y="0"/>
                  </a:moveTo>
                  <a:lnTo>
                    <a:pt x="183756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040323" y="8471880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20" h="52070">
                  <a:moveTo>
                    <a:pt x="0" y="0"/>
                  </a:moveTo>
                  <a:lnTo>
                    <a:pt x="0" y="51650"/>
                  </a:lnTo>
                  <a:lnTo>
                    <a:pt x="96380" y="25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780259" y="8291232"/>
              <a:ext cx="416559" cy="416559"/>
            </a:xfrm>
            <a:custGeom>
              <a:avLst/>
              <a:gdLst/>
              <a:ahLst/>
              <a:cxnLst/>
              <a:rect l="l" t="t" r="r" b="b"/>
              <a:pathLst>
                <a:path w="416560" h="416559">
                  <a:moveTo>
                    <a:pt x="416242" y="356781"/>
                  </a:moveTo>
                  <a:lnTo>
                    <a:pt x="356781" y="416242"/>
                  </a:lnTo>
                  <a:lnTo>
                    <a:pt x="57810" y="416242"/>
                  </a:lnTo>
                  <a:lnTo>
                    <a:pt x="0" y="356781"/>
                  </a:lnTo>
                  <a:lnTo>
                    <a:pt x="0" y="59461"/>
                  </a:lnTo>
                  <a:lnTo>
                    <a:pt x="57810" y="0"/>
                  </a:lnTo>
                  <a:lnTo>
                    <a:pt x="356781" y="0"/>
                  </a:lnTo>
                  <a:lnTo>
                    <a:pt x="416242" y="59461"/>
                  </a:lnTo>
                  <a:lnTo>
                    <a:pt x="416242" y="356781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867870" y="8287923"/>
              <a:ext cx="0" cy="418465"/>
            </a:xfrm>
            <a:custGeom>
              <a:avLst/>
              <a:gdLst/>
              <a:ahLst/>
              <a:cxnLst/>
              <a:rect l="l" t="t" r="r" b="b"/>
              <a:pathLst>
                <a:path w="0" h="418465">
                  <a:moveTo>
                    <a:pt x="0" y="0"/>
                  </a:moveTo>
                  <a:lnTo>
                    <a:pt x="0" y="41790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105586" y="8287923"/>
              <a:ext cx="0" cy="418465"/>
            </a:xfrm>
            <a:custGeom>
              <a:avLst/>
              <a:gdLst/>
              <a:ahLst/>
              <a:cxnLst/>
              <a:rect l="l" t="t" r="r" b="b"/>
              <a:pathLst>
                <a:path w="0" h="418465">
                  <a:moveTo>
                    <a:pt x="0" y="0"/>
                  </a:moveTo>
                  <a:lnTo>
                    <a:pt x="0" y="41790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466069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80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489346" y="8277193"/>
              <a:ext cx="301097" cy="444947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3089398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1" name="object 1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12668" y="8277193"/>
              <a:ext cx="301099" cy="444947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492000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" name="object 1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15261" y="8277193"/>
              <a:ext cx="301099" cy="444947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118568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5" name="object 1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41828" y="8277193"/>
              <a:ext cx="301097" cy="444947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4521158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7" name="object 12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44420" y="8277193"/>
              <a:ext cx="301110" cy="444947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4118568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9" name="object 1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41828" y="8816590"/>
              <a:ext cx="301097" cy="444953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4521158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1" name="object 13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44420" y="8816590"/>
              <a:ext cx="301110" cy="444953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5141705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" name="object 1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164972" y="8277193"/>
              <a:ext cx="301097" cy="444947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5544295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5" name="object 13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567564" y="8277193"/>
              <a:ext cx="301097" cy="444947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5141705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" name="object 13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164972" y="8816590"/>
              <a:ext cx="301097" cy="444953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5544295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9" name="object 1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567564" y="8816590"/>
              <a:ext cx="301097" cy="44495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6018094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" name="object 14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041370" y="8277193"/>
              <a:ext cx="301097" cy="444947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6420709" y="8253304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3" name="object 1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443963" y="8277193"/>
              <a:ext cx="301097" cy="444947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6018094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37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37" y="0"/>
                  </a:lnTo>
                  <a:lnTo>
                    <a:pt x="347637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5" name="object 14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41370" y="8816590"/>
              <a:ext cx="301097" cy="444953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6420709" y="8792699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" name="object 14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443963" y="8816590"/>
              <a:ext cx="301097" cy="444953"/>
            </a:xfrm>
            <a:prstGeom prst="rect">
              <a:avLst/>
            </a:prstGeom>
          </p:spPr>
        </p:pic>
      </p:grpSp>
      <p:sp>
        <p:nvSpPr>
          <p:cNvPr id="148" name="object 148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6955472" y="200361"/>
            <a:ext cx="768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637283" y="754567"/>
            <a:ext cx="5001895" cy="50101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73025" indent="-60960">
              <a:lnSpc>
                <a:spcPct val="100000"/>
              </a:lnSpc>
              <a:spcBef>
                <a:spcPts val="560"/>
              </a:spcBef>
              <a:buChar char="•"/>
              <a:tabLst>
                <a:tab pos="73660" algn="l"/>
              </a:tabLst>
            </a:pPr>
            <a:r>
              <a:rPr dirty="0" sz="750" spc="10" b="1">
                <a:latin typeface="Arial"/>
                <a:cs typeface="Arial"/>
              </a:rPr>
              <a:t>Sistema</a:t>
            </a:r>
            <a:r>
              <a:rPr dirty="0" sz="750" spc="-30" b="1">
                <a:latin typeface="Arial"/>
                <a:cs typeface="Arial"/>
              </a:rPr>
              <a:t> </a:t>
            </a:r>
            <a:r>
              <a:rPr dirty="0" sz="750" b="1">
                <a:latin typeface="Arial"/>
                <a:cs typeface="Arial"/>
              </a:rPr>
              <a:t>Solar</a:t>
            </a:r>
            <a:r>
              <a:rPr dirty="0" sz="750" spc="-3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Híbrido:</a:t>
            </a:r>
            <a:endParaRPr sz="750">
              <a:latin typeface="Arial"/>
              <a:cs typeface="Arial"/>
            </a:endParaRPr>
          </a:p>
          <a:p>
            <a:pPr marL="102235" marR="5080">
              <a:lnSpc>
                <a:spcPts val="1200"/>
              </a:lnSpc>
              <a:spcBef>
                <a:spcPts val="8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solares </a:t>
            </a:r>
            <a:r>
              <a:rPr dirty="0" sz="650" spc="25">
                <a:latin typeface="Microsoft Sans Serif"/>
                <a:cs typeface="Microsoft Sans Serif"/>
              </a:rPr>
              <a:t>híbridos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configurados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interruptor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desconexión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automático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activarse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desactivarse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requisitos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electricidad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microrred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donde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 spc="10">
                <a:latin typeface="Microsoft Sans Serif"/>
                <a:cs typeface="Microsoft Sans Serif"/>
              </a:rPr>
              <a:t> 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40000" y="1634082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2822175" y="1898566"/>
            <a:ext cx="222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Utilidad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760910" y="2241770"/>
            <a:ext cx="66040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general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(GD)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760931" y="2531507"/>
            <a:ext cx="6724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20">
                <a:latin typeface="Microsoft Sans Serif"/>
                <a:cs typeface="Microsoft Sans Serif"/>
              </a:rPr>
              <a:t>Transformador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MV/</a:t>
            </a:r>
            <a:r>
              <a:rPr dirty="0" sz="500" spc="-25">
                <a:latin typeface="Microsoft Sans Serif"/>
                <a:cs typeface="Microsoft Sans Serif"/>
              </a:rPr>
              <a:t>LV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893955" y="2721170"/>
            <a:ext cx="14287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Vermont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4343253" y="2608773"/>
            <a:ext cx="282575" cy="281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Energía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r>
              <a:rPr dirty="0" sz="250" spc="5">
                <a:latin typeface="Microsoft Sans Serif"/>
                <a:cs typeface="Microsoft Sans Serif"/>
              </a:rPr>
              <a:t>Almacenamiento</a:t>
            </a:r>
            <a:endParaRPr sz="250">
              <a:latin typeface="Microsoft Sans Serif"/>
              <a:cs typeface="Microsoft Sans Serif"/>
            </a:endParaRPr>
          </a:p>
          <a:p>
            <a:pPr marL="10795"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Sistema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4996821" y="2641895"/>
            <a:ext cx="29019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Planta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626425" y="2610112"/>
            <a:ext cx="39052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Planta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eólica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5773436" y="2818559"/>
            <a:ext cx="20002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-10">
                <a:latin typeface="Microsoft Sans Serif"/>
                <a:cs typeface="Microsoft Sans Serif"/>
              </a:rPr>
              <a:t>GRAMO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6353297" y="2635794"/>
            <a:ext cx="295275" cy="31750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145"/>
              </a:spcBef>
            </a:pPr>
            <a:r>
              <a:rPr dirty="0" sz="250" spc="10">
                <a:latin typeface="Microsoft Sans Serif"/>
                <a:cs typeface="Microsoft Sans Serif"/>
              </a:rPr>
              <a:t>Grupo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electrógeno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200">
              <a:latin typeface="Microsoft Sans Serif"/>
              <a:cs typeface="Microsoft Sans Serif"/>
            </a:endParaRPr>
          </a:p>
          <a:p>
            <a:pPr algn="ctr" marR="12065">
              <a:lnSpc>
                <a:spcPct val="100000"/>
              </a:lnSpc>
            </a:pPr>
            <a:r>
              <a:rPr dirty="0" sz="1400" spc="-315">
                <a:latin typeface="Lucida Sans Unicode"/>
                <a:cs typeface="Lucida Sans Unicode"/>
              </a:rPr>
              <a:t>∼</a:t>
            </a:r>
            <a:endParaRPr sz="1400">
              <a:latin typeface="Lucida Sans Unicode"/>
              <a:cs typeface="Lucida Sans Unicode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855773" y="2905242"/>
            <a:ext cx="361315" cy="200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655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Protección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715"/>
              </a:lnSpc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426446" y="3098976"/>
            <a:ext cx="19050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Connecticut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760910" y="3304861"/>
            <a:ext cx="883919" cy="203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59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Dispositivo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interfaz </a:t>
            </a:r>
            <a:r>
              <a:rPr dirty="0" sz="400" spc="-9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(IPD)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902498" y="5064314"/>
            <a:ext cx="220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latin typeface="Microsoft Sans Serif"/>
                <a:cs typeface="Microsoft Sans Serif"/>
              </a:rPr>
              <a:t>Cargas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650000" y="5848603"/>
            <a:ext cx="16510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650000" y="6121716"/>
            <a:ext cx="33540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50" spc="10" b="1">
                <a:latin typeface="Arial"/>
                <a:cs typeface="Arial"/>
              </a:rPr>
              <a:t>1.2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Componentes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15" b="1">
                <a:latin typeface="Arial"/>
                <a:cs typeface="Arial"/>
              </a:rPr>
              <a:t>principales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40" b="1">
                <a:latin typeface="Arial"/>
                <a:cs typeface="Arial"/>
              </a:rPr>
              <a:t>una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45" b="1">
                <a:latin typeface="Arial"/>
                <a:cs typeface="Arial"/>
              </a:rPr>
              <a:t>planta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fotovoltaica</a:t>
            </a:r>
            <a:endParaRPr sz="95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40000" y="605436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40000" y="6137959"/>
            <a:ext cx="763270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61836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TS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Energía  </a:t>
            </a:r>
            <a:r>
              <a:rPr dirty="0" sz="550" spc="15">
                <a:latin typeface="Microsoft Sans Serif"/>
                <a:cs typeface="Microsoft Sans Serif"/>
              </a:rPr>
              <a:t>solar </a:t>
            </a:r>
            <a:r>
              <a:rPr dirty="0" sz="550" spc="20">
                <a:latin typeface="Microsoft Sans Serif"/>
                <a:cs typeface="Microsoft Sans Serif"/>
              </a:rPr>
              <a:t>fotovoltaica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sistemas </a:t>
            </a:r>
            <a:r>
              <a:rPr dirty="0" sz="500" spc="-10">
                <a:latin typeface="Microsoft Sans Serif"/>
                <a:cs typeface="Microsoft Sans Serif"/>
              </a:rPr>
              <a:t>- </a:t>
            </a:r>
            <a:r>
              <a:rPr dirty="0" sz="500" spc="10">
                <a:latin typeface="Microsoft Sans Serif"/>
                <a:cs typeface="Microsoft Sans Serif"/>
              </a:rPr>
              <a:t>Términos, </a:t>
            </a:r>
            <a:r>
              <a:rPr dirty="0" sz="500" spc="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definiciones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símbolos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40000" y="666381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540000" y="6747406"/>
            <a:ext cx="888365" cy="114935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  <a:p>
            <a:pPr marR="113030">
              <a:lnSpc>
                <a:spcPts val="800"/>
              </a:lnSpc>
              <a:spcBef>
                <a:spcPts val="40"/>
              </a:spcBef>
            </a:pPr>
            <a:r>
              <a:rPr dirty="0" sz="550" spc="25">
                <a:latin typeface="Microsoft Sans Serif"/>
                <a:cs typeface="Microsoft Sans Serif"/>
              </a:rPr>
              <a:t>Módulo </a:t>
            </a:r>
            <a:r>
              <a:rPr dirty="0" sz="550" spc="-20">
                <a:latin typeface="Lucida Sans Unicode"/>
                <a:cs typeface="Lucida Sans Unicode"/>
              </a:rPr>
              <a:t>≠Panel; </a:t>
            </a:r>
            <a:r>
              <a:rPr dirty="0" sz="550" spc="-15">
                <a:latin typeface="Lucida Sans Unicode"/>
                <a:cs typeface="Lucida Sans Unicode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Módulos </a:t>
            </a:r>
            <a:r>
              <a:rPr dirty="0" sz="550" spc="15">
                <a:latin typeface="Microsoft Sans Serif"/>
                <a:cs typeface="Microsoft Sans Serif"/>
              </a:rPr>
              <a:t>fotovoltaicos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puede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ensamblar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paneles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fotovoltaicos;</a:t>
            </a:r>
            <a:endParaRPr sz="550">
              <a:latin typeface="Microsoft Sans Serif"/>
              <a:cs typeface="Microsoft Sans Serif"/>
            </a:endParaRPr>
          </a:p>
          <a:p>
            <a:pPr marR="113664">
              <a:lnSpc>
                <a:spcPts val="800"/>
              </a:lnSpc>
            </a:pPr>
            <a:r>
              <a:rPr dirty="0" sz="350" spc="-15">
                <a:latin typeface="Microsoft Sans Serif"/>
                <a:cs typeface="Microsoft Sans Serif"/>
              </a:rPr>
              <a:t>El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panel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está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compuesto </a:t>
            </a:r>
            <a:r>
              <a:rPr dirty="0" sz="350" spc="-80">
                <a:latin typeface="Microsoft Sans Serif"/>
                <a:cs typeface="Microsoft Sans Serif"/>
              </a:rPr>
              <a:t> </a:t>
            </a:r>
            <a:r>
              <a:rPr dirty="0" sz="350" spc="20">
                <a:latin typeface="Microsoft Sans Serif"/>
                <a:cs typeface="Microsoft Sans Serif"/>
              </a:rPr>
              <a:t>por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módulos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fotovoltaicos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550" spc="25">
                <a:latin typeface="Microsoft Sans Serif"/>
                <a:cs typeface="Microsoft Sans Serif"/>
              </a:rPr>
              <a:t>Integrado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mecánicamente,  </a:t>
            </a:r>
            <a:r>
              <a:rPr dirty="0" sz="550" spc="30">
                <a:latin typeface="Microsoft Sans Serif"/>
                <a:cs typeface="Microsoft Sans Serif"/>
              </a:rPr>
              <a:t>premontado</a:t>
            </a:r>
            <a:endParaRPr sz="550">
              <a:latin typeface="Microsoft Sans Serif"/>
              <a:cs typeface="Microsoft Sans Serif"/>
            </a:endParaRPr>
          </a:p>
          <a:p>
            <a:pPr marR="339090">
              <a:lnSpc>
                <a:spcPts val="800"/>
              </a:lnSpc>
            </a:pP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eléctricamente  </a:t>
            </a:r>
            <a:r>
              <a:rPr dirty="0" sz="550" spc="20">
                <a:latin typeface="Microsoft Sans Serif"/>
                <a:cs typeface="Microsoft Sans Serif"/>
              </a:rPr>
              <a:t>interconectado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637300" y="6553479"/>
            <a:ext cx="198310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5">
                <a:latin typeface="Microsoft Sans Serif"/>
                <a:cs typeface="Microsoft Sans Serif"/>
              </a:rPr>
              <a:t>1.2.1</a:t>
            </a:r>
            <a:r>
              <a:rPr dirty="0" sz="1150" spc="-3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Generador</a:t>
            </a:r>
            <a:r>
              <a:rPr dirty="0" sz="1150" spc="-30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fotovoltaico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637283" y="6947127"/>
            <a:ext cx="5254625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10">
                <a:latin typeface="Microsoft Sans Serif"/>
                <a:cs typeface="Microsoft Sans Serif"/>
              </a:rPr>
              <a:t>célula </a:t>
            </a:r>
            <a:r>
              <a:rPr dirty="0" sz="750" spc="25">
                <a:latin typeface="Microsoft Sans Serif"/>
                <a:cs typeface="Microsoft Sans Serif"/>
              </a:rPr>
              <a:t>fotovoltaica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dispositivo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20">
                <a:latin typeface="Microsoft Sans Serif"/>
                <a:cs typeface="Microsoft Sans Serif"/>
              </a:rPr>
              <a:t>más elemental.</a:t>
            </a:r>
            <a:r>
              <a:rPr dirty="0" sz="450" spc="20">
                <a:latin typeface="Microsoft Sans Serif"/>
                <a:cs typeface="Microsoft Sans Serif"/>
              </a:rPr>
              <a:t>1</a:t>
            </a:r>
            <a:r>
              <a:rPr dirty="0" sz="750" spc="20">
                <a:latin typeface="Microsoft Sans Serif"/>
                <a:cs typeface="Microsoft Sans Serif"/>
              </a:rPr>
              <a:t>Un </a:t>
            </a:r>
            <a:r>
              <a:rPr dirty="0" sz="750" spc="40">
                <a:latin typeface="Microsoft Sans Serif"/>
                <a:cs typeface="Microsoft Sans Serif"/>
              </a:rPr>
              <a:t>módulo </a:t>
            </a:r>
            <a:r>
              <a:rPr dirty="0" sz="750" spc="20">
                <a:latin typeface="Microsoft Sans Serif"/>
                <a:cs typeface="Microsoft Sans Serif"/>
              </a:rPr>
              <a:t>fotovoltaico</a:t>
            </a:r>
            <a:r>
              <a:rPr dirty="0" sz="450" spc="20">
                <a:latin typeface="Microsoft Sans Serif"/>
                <a:cs typeface="Microsoft Sans Serif"/>
              </a:rPr>
              <a:t>2</a:t>
            </a:r>
            <a:r>
              <a:rPr dirty="0" sz="750" spc="20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grupo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células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interconectadas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protegidas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medio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ambiente.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paneles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conjuntos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mecánicos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 spc="20">
                <a:latin typeface="Microsoft Sans Serif"/>
                <a:cs typeface="Microsoft Sans Serif"/>
              </a:rPr>
              <a:t>(un panel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15">
                <a:latin typeface="Microsoft Sans Serif"/>
                <a:cs typeface="Microsoft Sans Serif"/>
              </a:rPr>
              <a:t>incluye </a:t>
            </a:r>
            <a:r>
              <a:rPr dirty="0" sz="750" spc="30">
                <a:latin typeface="Microsoft Sans Serif"/>
                <a:cs typeface="Microsoft Sans Serif"/>
              </a:rPr>
              <a:t>todos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componentes </a:t>
            </a:r>
            <a:r>
              <a:rPr dirty="0" sz="750" spc="20">
                <a:latin typeface="Microsoft Sans Serif"/>
                <a:cs typeface="Microsoft Sans Serif"/>
              </a:rPr>
              <a:t>hasta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terminales de </a:t>
            </a:r>
            <a:r>
              <a:rPr dirty="0" sz="750" spc="30">
                <a:latin typeface="Microsoft Sans Serif"/>
                <a:cs typeface="Microsoft Sans Serif"/>
              </a:rPr>
              <a:t> entrada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45">
                <a:latin typeface="Microsoft Sans Serif"/>
                <a:cs typeface="Microsoft Sans Serif"/>
              </a:rPr>
              <a:t>u otro </a:t>
            </a:r>
            <a:r>
              <a:rPr dirty="0" sz="750" spc="30">
                <a:latin typeface="Microsoft Sans Serif"/>
                <a:cs typeface="Microsoft Sans Serif"/>
              </a:rPr>
              <a:t>equipo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25">
                <a:latin typeface="Microsoft Sans Serif"/>
                <a:cs typeface="Microsoft Sans Serif"/>
              </a:rPr>
              <a:t>de energía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10">
                <a:latin typeface="Microsoft Sans Serif"/>
                <a:cs typeface="Microsoft Sans Serif"/>
              </a:rPr>
              <a:t>cargas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45">
                <a:latin typeface="Microsoft Sans Serif"/>
                <a:cs typeface="Microsoft Sans Serif"/>
              </a:rPr>
              <a:t>CC).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generador fotovoltaico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efecto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convertir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electricidad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representado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panel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540000" y="8107882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780256" y="8804672"/>
            <a:ext cx="13081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b="1">
                <a:latin typeface="Arial"/>
                <a:cs typeface="Arial"/>
              </a:rPr>
              <a:t>Celúla</a:t>
            </a:r>
            <a:endParaRPr sz="3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2463030" y="8779272"/>
            <a:ext cx="252729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5" b="1">
                <a:latin typeface="Arial"/>
                <a:cs typeface="Arial"/>
              </a:rPr>
              <a:t>Módulo</a:t>
            </a:r>
            <a:endParaRPr sz="50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076181" y="8771537"/>
            <a:ext cx="647065" cy="2774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02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Panel</a:t>
            </a:r>
            <a:r>
              <a:rPr dirty="0" sz="500" spc="10">
                <a:latin typeface="Microsoft Sans Serif"/>
                <a:cs typeface="Microsoft Sans Serif"/>
              </a:rPr>
              <a:t>varios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módulos  </a:t>
            </a:r>
            <a:r>
              <a:rPr dirty="0" sz="500" spc="15">
                <a:latin typeface="Microsoft Sans Serif"/>
                <a:cs typeface="Microsoft Sans Serif"/>
              </a:rPr>
              <a:t>ensamblado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r>
              <a:rPr dirty="0" sz="500" spc="20">
                <a:latin typeface="Microsoft Sans Serif"/>
                <a:cs typeface="Microsoft Sans Serif"/>
              </a:rPr>
              <a:t>una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sola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estructura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102104" y="9316384"/>
            <a:ext cx="868680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224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Formación</a:t>
            </a:r>
            <a:r>
              <a:rPr dirty="0" sz="450" spc="10">
                <a:latin typeface="Microsoft Sans Serif"/>
                <a:cs typeface="Microsoft Sans Serif"/>
              </a:rPr>
              <a:t>Conjunto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paneles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conectados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serie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141692" y="9316384"/>
            <a:ext cx="1653539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224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Generador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15" b="1">
                <a:latin typeface="Arial"/>
                <a:cs typeface="Arial"/>
              </a:rPr>
              <a:t>fotovoltaico</a:t>
            </a:r>
            <a:r>
              <a:rPr dirty="0" sz="450" spc="15">
                <a:latin typeface="Microsoft Sans Serif"/>
                <a:cs typeface="Microsoft Sans Serif"/>
              </a:rPr>
              <a:t>Conjunto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matrices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conectadas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paralelo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obtener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potencia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requerida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361278" y="10356508"/>
            <a:ext cx="412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0">
                <a:latin typeface="Microsoft Sans Serif"/>
                <a:cs typeface="Microsoft Sans Serif"/>
              </a:rPr>
              <a:t>EN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0">
                <a:latin typeface="Microsoft Sans Serif"/>
                <a:cs typeface="Microsoft Sans Serif"/>
              </a:rPr>
              <a:t> </a:t>
            </a:r>
            <a:r>
              <a:rPr dirty="0" sz="800" spc="-300">
                <a:solidFill>
                  <a:srgbClr val="FFFFFF"/>
                </a:solidFill>
                <a:latin typeface="Microsoft Sans Serif"/>
                <a:cs typeface="Microsoft Sans Serif"/>
              </a:rPr>
              <a:t>A</a:t>
            </a:r>
            <a:r>
              <a:rPr dirty="0" sz="500" spc="-95">
                <a:latin typeface="Microsoft Sans Serif"/>
                <a:cs typeface="Microsoft Sans Serif"/>
              </a:rPr>
              <a:t>D</a:t>
            </a:r>
            <a:r>
              <a:rPr dirty="0" sz="800" spc="-480">
                <a:latin typeface="Microsoft Sans Serif"/>
                <a:cs typeface="Microsoft Sans Serif"/>
              </a:rPr>
              <a:t>Y</a:t>
            </a:r>
            <a:r>
              <a:rPr dirty="0" sz="300" spc="-30">
                <a:solidFill>
                  <a:srgbClr val="FFFFFF"/>
                </a:solidFill>
                <a:latin typeface="Microsoft Sans Serif"/>
                <a:cs typeface="Microsoft Sans Serif"/>
              </a:rPr>
              <a:t>R</a:t>
            </a:r>
            <a:r>
              <a:rPr dirty="0" sz="300" spc="10">
                <a:latin typeface="Microsoft Sans Serif"/>
                <a:cs typeface="Microsoft Sans Serif"/>
              </a:rPr>
              <a:t>in</a:t>
            </a:r>
            <a:r>
              <a:rPr dirty="0" sz="300" spc="-55">
                <a:latin typeface="Microsoft Sans Serif"/>
                <a:cs typeface="Microsoft Sans Serif"/>
              </a:rPr>
              <a:t>c</a:t>
            </a:r>
            <a:r>
              <a:rPr dirty="0" sz="800" spc="-360">
                <a:solidFill>
                  <a:srgbClr val="FFFFFF"/>
                </a:solidFill>
                <a:latin typeface="Microsoft Sans Serif"/>
                <a:cs typeface="Microsoft Sans Serif"/>
              </a:rPr>
              <a:t>y</a:t>
            </a:r>
            <a:r>
              <a:rPr dirty="0" sz="300" spc="10">
                <a:latin typeface="Microsoft Sans Serif"/>
                <a:cs typeface="Microsoft Sans Serif"/>
              </a:rPr>
              <a:t>ó</a:t>
            </a:r>
            <a:r>
              <a:rPr dirty="0" sz="300" spc="10">
                <a:latin typeface="Microsoft Sans Serif"/>
                <a:cs typeface="Microsoft Sans Serif"/>
              </a:rPr>
              <a:t>g</a:t>
            </a:r>
            <a:r>
              <a:rPr dirty="0" sz="800" spc="-45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r>
              <a:rPr dirty="0" sz="300" spc="10">
                <a:latin typeface="Microsoft Sans Serif"/>
                <a:cs typeface="Microsoft Sans Serif"/>
              </a:rPr>
              <a:t>nita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7441196"/>
            <a:ext cx="5370195" cy="2700020"/>
            <a:chOff x="1649996" y="7441196"/>
            <a:chExt cx="5370195" cy="2700020"/>
          </a:xfrm>
        </p:grpSpPr>
        <p:sp>
          <p:nvSpPr>
            <p:cNvPr id="4" name="object 4"/>
            <p:cNvSpPr/>
            <p:nvPr/>
          </p:nvSpPr>
          <p:spPr>
            <a:xfrm>
              <a:off x="1649996" y="7441196"/>
              <a:ext cx="5370195" cy="2700020"/>
            </a:xfrm>
            <a:custGeom>
              <a:avLst/>
              <a:gdLst/>
              <a:ahLst/>
              <a:cxnLst/>
              <a:rect l="l" t="t" r="r" b="b"/>
              <a:pathLst>
                <a:path w="5370195" h="2700020">
                  <a:moveTo>
                    <a:pt x="5370004" y="0"/>
                  </a:moveTo>
                  <a:lnTo>
                    <a:pt x="0" y="0"/>
                  </a:lnTo>
                  <a:lnTo>
                    <a:pt x="0" y="2700007"/>
                  </a:lnTo>
                  <a:lnTo>
                    <a:pt x="5370004" y="2700007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08225" y="9083596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913261" y="9083596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408225" y="8867250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913261" y="8867250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408225" y="8523537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913261" y="8523537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408225" y="830718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913261" y="8307185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08225" y="7964384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913261" y="7964384"/>
              <a:ext cx="133350" cy="0"/>
            </a:xfrm>
            <a:custGeom>
              <a:avLst/>
              <a:gdLst/>
              <a:ahLst/>
              <a:cxnLst/>
              <a:rect l="l" t="t" r="r" b="b"/>
              <a:pathLst>
                <a:path w="133350" h="0">
                  <a:moveTo>
                    <a:pt x="132994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407533" y="7748261"/>
              <a:ext cx="212090" cy="1570355"/>
            </a:xfrm>
            <a:custGeom>
              <a:avLst/>
              <a:gdLst/>
              <a:ahLst/>
              <a:cxnLst/>
              <a:rect l="l" t="t" r="r" b="b"/>
              <a:pathLst>
                <a:path w="212089" h="1570354">
                  <a:moveTo>
                    <a:pt x="131876" y="0"/>
                  </a:moveTo>
                  <a:lnTo>
                    <a:pt x="0" y="0"/>
                  </a:lnTo>
                  <a:lnTo>
                    <a:pt x="0" y="1570113"/>
                  </a:lnTo>
                  <a:lnTo>
                    <a:pt x="211518" y="157011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839966" y="7748261"/>
              <a:ext cx="208279" cy="1570355"/>
            </a:xfrm>
            <a:custGeom>
              <a:avLst/>
              <a:gdLst/>
              <a:ahLst/>
              <a:cxnLst/>
              <a:rect l="l" t="t" r="r" b="b"/>
              <a:pathLst>
                <a:path w="208279" h="1570354">
                  <a:moveTo>
                    <a:pt x="76225" y="0"/>
                  </a:moveTo>
                  <a:lnTo>
                    <a:pt x="208102" y="0"/>
                  </a:lnTo>
                  <a:lnTo>
                    <a:pt x="208102" y="1570113"/>
                  </a:lnTo>
                  <a:lnTo>
                    <a:pt x="0" y="157011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709406" y="8611470"/>
              <a:ext cx="413384" cy="97790"/>
            </a:xfrm>
            <a:custGeom>
              <a:avLst/>
              <a:gdLst/>
              <a:ahLst/>
              <a:cxnLst/>
              <a:rect l="l" t="t" r="r" b="b"/>
              <a:pathLst>
                <a:path w="413385" h="97790">
                  <a:moveTo>
                    <a:pt x="0" y="0"/>
                  </a:moveTo>
                  <a:lnTo>
                    <a:pt x="77546" y="0"/>
                  </a:lnTo>
                  <a:lnTo>
                    <a:pt x="77546" y="97624"/>
                  </a:lnTo>
                  <a:lnTo>
                    <a:pt x="412788" y="97624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712413" y="796380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945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184635" y="7964929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 h="0">
                  <a:moveTo>
                    <a:pt x="14886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184635" y="8179738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 h="0">
                  <a:moveTo>
                    <a:pt x="14886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717229" y="7964929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 h="0">
                  <a:moveTo>
                    <a:pt x="14886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717229" y="8179738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 h="0">
                  <a:moveTo>
                    <a:pt x="14886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244245" y="796380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315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712409" y="7747882"/>
              <a:ext cx="701040" cy="432434"/>
            </a:xfrm>
            <a:custGeom>
              <a:avLst/>
              <a:gdLst/>
              <a:ahLst/>
              <a:cxnLst/>
              <a:rect l="l" t="t" r="r" b="b"/>
              <a:pathLst>
                <a:path w="701039" h="432434">
                  <a:moveTo>
                    <a:pt x="700786" y="0"/>
                  </a:moveTo>
                  <a:lnTo>
                    <a:pt x="0" y="0"/>
                  </a:lnTo>
                  <a:lnTo>
                    <a:pt x="0" y="431850"/>
                  </a:lnTo>
                  <a:lnTo>
                    <a:pt x="96875" y="431850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37382" y="7747887"/>
              <a:ext cx="695325" cy="432434"/>
            </a:xfrm>
            <a:custGeom>
              <a:avLst/>
              <a:gdLst/>
              <a:ahLst/>
              <a:cxnLst/>
              <a:rect l="l" t="t" r="r" b="b"/>
              <a:pathLst>
                <a:path w="695325" h="432434">
                  <a:moveTo>
                    <a:pt x="604494" y="431850"/>
                  </a:moveTo>
                  <a:lnTo>
                    <a:pt x="695185" y="431850"/>
                  </a:lnTo>
                  <a:lnTo>
                    <a:pt x="695185" y="0"/>
                  </a:lnTo>
                  <a:lnTo>
                    <a:pt x="0" y="0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44630" y="7964924"/>
              <a:ext cx="144780" cy="433070"/>
            </a:xfrm>
            <a:custGeom>
              <a:avLst/>
              <a:gdLst/>
              <a:ahLst/>
              <a:cxnLst/>
              <a:rect l="l" t="t" r="r" b="b"/>
              <a:pathLst>
                <a:path w="144780" h="433070">
                  <a:moveTo>
                    <a:pt x="0" y="432587"/>
                  </a:moveTo>
                  <a:lnTo>
                    <a:pt x="144221" y="432587"/>
                  </a:lnTo>
                  <a:lnTo>
                    <a:pt x="144221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259072" y="7964929"/>
              <a:ext cx="154305" cy="433070"/>
            </a:xfrm>
            <a:custGeom>
              <a:avLst/>
              <a:gdLst/>
              <a:ahLst/>
              <a:cxnLst/>
              <a:rect l="l" t="t" r="r" b="b"/>
              <a:pathLst>
                <a:path w="154305" h="433070">
                  <a:moveTo>
                    <a:pt x="0" y="0"/>
                  </a:moveTo>
                  <a:lnTo>
                    <a:pt x="0" y="432587"/>
                  </a:lnTo>
                  <a:lnTo>
                    <a:pt x="154127" y="43258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806907" y="7881226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091"/>
                  </a:lnTo>
                  <a:lnTo>
                    <a:pt x="54013" y="378091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13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803911" y="8179738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30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806914" y="7963808"/>
              <a:ext cx="377190" cy="0"/>
            </a:xfrm>
            <a:custGeom>
              <a:avLst/>
              <a:gdLst/>
              <a:ahLst/>
              <a:cxnLst/>
              <a:rect l="l" t="t" r="r" b="b"/>
              <a:pathLst>
                <a:path w="377189" h="0">
                  <a:moveTo>
                    <a:pt x="0" y="0"/>
                  </a:moveTo>
                  <a:lnTo>
                    <a:pt x="3766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336500" y="7881226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091"/>
                  </a:lnTo>
                  <a:lnTo>
                    <a:pt x="54013" y="378091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13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333504" y="8179738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30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333504" y="7963808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30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866092" y="7881226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091"/>
                  </a:lnTo>
                  <a:lnTo>
                    <a:pt x="54025" y="378091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25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863096" y="8179738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30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863096" y="7963808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30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38175" y="7665952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104"/>
                  </a:lnTo>
                  <a:lnTo>
                    <a:pt x="54013" y="378104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13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535179" y="7964471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538181" y="7748540"/>
              <a:ext cx="377190" cy="0"/>
            </a:xfrm>
            <a:custGeom>
              <a:avLst/>
              <a:gdLst/>
              <a:ahLst/>
              <a:cxnLst/>
              <a:rect l="l" t="t" r="r" b="b"/>
              <a:pathLst>
                <a:path w="377189" h="0">
                  <a:moveTo>
                    <a:pt x="0" y="0"/>
                  </a:moveTo>
                  <a:lnTo>
                    <a:pt x="37659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538175" y="8225348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091"/>
                  </a:lnTo>
                  <a:lnTo>
                    <a:pt x="54013" y="378091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13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535179" y="8523860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535179" y="8307935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538175" y="8784737"/>
              <a:ext cx="378460" cy="378460"/>
            </a:xfrm>
            <a:custGeom>
              <a:avLst/>
              <a:gdLst/>
              <a:ahLst/>
              <a:cxnLst/>
              <a:rect l="l" t="t" r="r" b="b"/>
              <a:pathLst>
                <a:path w="378460" h="378459">
                  <a:moveTo>
                    <a:pt x="324091" y="0"/>
                  </a:moveTo>
                  <a:lnTo>
                    <a:pt x="378104" y="54013"/>
                  </a:lnTo>
                  <a:lnTo>
                    <a:pt x="378104" y="325589"/>
                  </a:lnTo>
                  <a:lnTo>
                    <a:pt x="324091" y="378104"/>
                  </a:lnTo>
                  <a:lnTo>
                    <a:pt x="54013" y="378104"/>
                  </a:lnTo>
                  <a:lnTo>
                    <a:pt x="0" y="325589"/>
                  </a:lnTo>
                  <a:lnTo>
                    <a:pt x="0" y="54013"/>
                  </a:lnTo>
                  <a:lnTo>
                    <a:pt x="54013" y="0"/>
                  </a:lnTo>
                  <a:lnTo>
                    <a:pt x="324091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535179" y="9083262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535179" y="8867324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 h="0">
                  <a:moveTo>
                    <a:pt x="0" y="0"/>
                  </a:moveTo>
                  <a:lnTo>
                    <a:pt x="3796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379159" y="7672819"/>
              <a:ext cx="2527935" cy="1946275"/>
            </a:xfrm>
            <a:custGeom>
              <a:avLst/>
              <a:gdLst/>
              <a:ahLst/>
              <a:cxnLst/>
              <a:rect l="l" t="t" r="r" b="b"/>
              <a:pathLst>
                <a:path w="2527934" h="1946275">
                  <a:moveTo>
                    <a:pt x="2527630" y="1945868"/>
                  </a:moveTo>
                  <a:lnTo>
                    <a:pt x="0" y="1945868"/>
                  </a:lnTo>
                  <a:lnTo>
                    <a:pt x="0" y="0"/>
                  </a:lnTo>
                  <a:lnTo>
                    <a:pt x="2527630" y="0"/>
                  </a:lnTo>
                  <a:lnTo>
                    <a:pt x="2527630" y="194586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331078" y="7893474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331078" y="8083552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331078" y="8273624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331078" y="8463696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331078" y="8653768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331078" y="8843847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331078" y="9033912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331078" y="9223989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331078" y="9414069"/>
              <a:ext cx="2571750" cy="0"/>
            </a:xfrm>
            <a:custGeom>
              <a:avLst/>
              <a:gdLst/>
              <a:ahLst/>
              <a:cxnLst/>
              <a:rect l="l" t="t" r="r" b="b"/>
              <a:pathLst>
                <a:path w="2571750" h="0">
                  <a:moveTo>
                    <a:pt x="257169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379159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800429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221700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642970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064241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485511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906794" y="7672811"/>
              <a:ext cx="0" cy="1998345"/>
            </a:xfrm>
            <a:custGeom>
              <a:avLst/>
              <a:gdLst/>
              <a:ahLst/>
              <a:cxnLst/>
              <a:rect l="l" t="t" r="r" b="b"/>
              <a:pathLst>
                <a:path w="0" h="1998345">
                  <a:moveTo>
                    <a:pt x="0" y="0"/>
                  </a:moveTo>
                  <a:lnTo>
                    <a:pt x="0" y="19979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331075" y="9618657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 h="0">
                  <a:moveTo>
                    <a:pt x="0" y="0"/>
                  </a:moveTo>
                  <a:lnTo>
                    <a:pt x="4808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377150" y="9014857"/>
              <a:ext cx="1669414" cy="601980"/>
            </a:xfrm>
            <a:custGeom>
              <a:avLst/>
              <a:gdLst/>
              <a:ahLst/>
              <a:cxnLst/>
              <a:rect l="l" t="t" r="r" b="b"/>
              <a:pathLst>
                <a:path w="1669414" h="601979">
                  <a:moveTo>
                    <a:pt x="0" y="6019"/>
                  </a:moveTo>
                  <a:lnTo>
                    <a:pt x="1147470" y="0"/>
                  </a:lnTo>
                  <a:lnTo>
                    <a:pt x="1416281" y="380"/>
                  </a:lnTo>
                  <a:lnTo>
                    <a:pt x="1560215" y="63196"/>
                  </a:lnTo>
                  <a:lnTo>
                    <a:pt x="1628171" y="244868"/>
                  </a:lnTo>
                  <a:lnTo>
                    <a:pt x="1669046" y="601814"/>
                  </a:lnTo>
                </a:path>
              </a:pathLst>
            </a:custGeom>
            <a:ln w="2539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081281" y="8999467"/>
              <a:ext cx="1805939" cy="619760"/>
            </a:xfrm>
            <a:custGeom>
              <a:avLst/>
              <a:gdLst/>
              <a:ahLst/>
              <a:cxnLst/>
              <a:rect l="l" t="t" r="r" b="b"/>
              <a:pathLst>
                <a:path w="1805940" h="619759">
                  <a:moveTo>
                    <a:pt x="0" y="21409"/>
                  </a:moveTo>
                  <a:lnTo>
                    <a:pt x="1047153" y="15389"/>
                  </a:lnTo>
                  <a:lnTo>
                    <a:pt x="1376091" y="0"/>
                  </a:lnTo>
                  <a:lnTo>
                    <a:pt x="1564725" y="57768"/>
                  </a:lnTo>
                  <a:lnTo>
                    <a:pt x="1684147" y="245302"/>
                  </a:lnTo>
                  <a:lnTo>
                    <a:pt x="1805444" y="619211"/>
                  </a:lnTo>
                </a:path>
              </a:pathLst>
            </a:custGeom>
            <a:ln w="2540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377150" y="8437118"/>
              <a:ext cx="839469" cy="1177925"/>
            </a:xfrm>
            <a:custGeom>
              <a:avLst/>
              <a:gdLst/>
              <a:ahLst/>
              <a:cxnLst/>
              <a:rect l="l" t="t" r="r" b="b"/>
              <a:pathLst>
                <a:path w="839470" h="1177925">
                  <a:moveTo>
                    <a:pt x="0" y="0"/>
                  </a:moveTo>
                  <a:lnTo>
                    <a:pt x="411251" y="0"/>
                  </a:lnTo>
                  <a:lnTo>
                    <a:pt x="655864" y="12004"/>
                  </a:lnTo>
                  <a:lnTo>
                    <a:pt x="780865" y="103562"/>
                  </a:lnTo>
                  <a:lnTo>
                    <a:pt x="825371" y="353472"/>
                  </a:lnTo>
                  <a:lnTo>
                    <a:pt x="828497" y="840536"/>
                  </a:lnTo>
                  <a:lnTo>
                    <a:pt x="839203" y="1177543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377150" y="7856303"/>
              <a:ext cx="839469" cy="1758950"/>
            </a:xfrm>
            <a:custGeom>
              <a:avLst/>
              <a:gdLst/>
              <a:ahLst/>
              <a:cxnLst/>
              <a:rect l="l" t="t" r="r" b="b"/>
              <a:pathLst>
                <a:path w="839470" h="1758950">
                  <a:moveTo>
                    <a:pt x="0" y="7082"/>
                  </a:moveTo>
                  <a:lnTo>
                    <a:pt x="453364" y="7082"/>
                  </a:lnTo>
                  <a:lnTo>
                    <a:pt x="656481" y="0"/>
                  </a:lnTo>
                  <a:lnTo>
                    <a:pt x="761801" y="85822"/>
                  </a:lnTo>
                  <a:lnTo>
                    <a:pt x="803177" y="343913"/>
                  </a:lnTo>
                  <a:lnTo>
                    <a:pt x="814463" y="853638"/>
                  </a:lnTo>
                  <a:lnTo>
                    <a:pt x="839203" y="175836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377151" y="9014856"/>
              <a:ext cx="839469" cy="600075"/>
            </a:xfrm>
            <a:custGeom>
              <a:avLst/>
              <a:gdLst/>
              <a:ahLst/>
              <a:cxnLst/>
              <a:rect l="l" t="t" r="r" b="b"/>
              <a:pathLst>
                <a:path w="839470" h="600075">
                  <a:moveTo>
                    <a:pt x="839203" y="599808"/>
                  </a:moveTo>
                  <a:lnTo>
                    <a:pt x="791977" y="243175"/>
                  </a:lnTo>
                  <a:lnTo>
                    <a:pt x="688079" y="66203"/>
                  </a:lnTo>
                  <a:lnTo>
                    <a:pt x="584182" y="6082"/>
                  </a:lnTo>
                  <a:lnTo>
                    <a:pt x="536956" y="0"/>
                  </a:lnTo>
                  <a:lnTo>
                    <a:pt x="0" y="601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403813" y="9978021"/>
              <a:ext cx="88265" cy="88265"/>
            </a:xfrm>
            <a:custGeom>
              <a:avLst/>
              <a:gdLst/>
              <a:ahLst/>
              <a:cxnLst/>
              <a:rect l="l" t="t" r="r" b="b"/>
              <a:pathLst>
                <a:path w="88264" h="88265">
                  <a:moveTo>
                    <a:pt x="88264" y="0"/>
                  </a:moveTo>
                  <a:lnTo>
                    <a:pt x="0" y="0"/>
                  </a:lnTo>
                  <a:lnTo>
                    <a:pt x="0" y="88265"/>
                  </a:lnTo>
                  <a:lnTo>
                    <a:pt x="88264" y="88265"/>
                  </a:lnTo>
                  <a:lnTo>
                    <a:pt x="8826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072951" y="9978021"/>
              <a:ext cx="88265" cy="88265"/>
            </a:xfrm>
            <a:custGeom>
              <a:avLst/>
              <a:gdLst/>
              <a:ahLst/>
              <a:cxnLst/>
              <a:rect l="l" t="t" r="r" b="b"/>
              <a:pathLst>
                <a:path w="88264" h="88265">
                  <a:moveTo>
                    <a:pt x="88264" y="0"/>
                  </a:moveTo>
                  <a:lnTo>
                    <a:pt x="0" y="0"/>
                  </a:lnTo>
                  <a:lnTo>
                    <a:pt x="0" y="88265"/>
                  </a:lnTo>
                  <a:lnTo>
                    <a:pt x="88264" y="88265"/>
                  </a:lnTo>
                  <a:lnTo>
                    <a:pt x="88264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803916" y="8626843"/>
              <a:ext cx="381635" cy="67310"/>
            </a:xfrm>
            <a:custGeom>
              <a:avLst/>
              <a:gdLst/>
              <a:ahLst/>
              <a:cxnLst/>
              <a:rect l="l" t="t" r="r" b="b"/>
              <a:pathLst>
                <a:path w="381635" h="67309">
                  <a:moveTo>
                    <a:pt x="381101" y="66992"/>
                  </a:moveTo>
                  <a:lnTo>
                    <a:pt x="0" y="66992"/>
                  </a:lnTo>
                  <a:lnTo>
                    <a:pt x="0" y="0"/>
                  </a:lnTo>
                  <a:lnTo>
                    <a:pt x="381101" y="0"/>
                  </a:lnTo>
                  <a:lnTo>
                    <a:pt x="381101" y="66992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867517" y="8611470"/>
              <a:ext cx="784860" cy="97790"/>
            </a:xfrm>
            <a:custGeom>
              <a:avLst/>
              <a:gdLst/>
              <a:ahLst/>
              <a:cxnLst/>
              <a:rect l="l" t="t" r="r" b="b"/>
              <a:pathLst>
                <a:path w="784860" h="97790">
                  <a:moveTo>
                    <a:pt x="0" y="0"/>
                  </a:moveTo>
                  <a:lnTo>
                    <a:pt x="449021" y="0"/>
                  </a:lnTo>
                  <a:lnTo>
                    <a:pt x="449021" y="97624"/>
                  </a:lnTo>
                  <a:lnTo>
                    <a:pt x="784263" y="9762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333506" y="8626843"/>
              <a:ext cx="381635" cy="67310"/>
            </a:xfrm>
            <a:custGeom>
              <a:avLst/>
              <a:gdLst/>
              <a:ahLst/>
              <a:cxnLst/>
              <a:rect l="l" t="t" r="r" b="b"/>
              <a:pathLst>
                <a:path w="381635" h="67309">
                  <a:moveTo>
                    <a:pt x="381101" y="66992"/>
                  </a:moveTo>
                  <a:lnTo>
                    <a:pt x="0" y="66992"/>
                  </a:lnTo>
                  <a:lnTo>
                    <a:pt x="0" y="0"/>
                  </a:lnTo>
                  <a:lnTo>
                    <a:pt x="381101" y="0"/>
                  </a:lnTo>
                  <a:lnTo>
                    <a:pt x="381101" y="66992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395609" y="8611470"/>
              <a:ext cx="784860" cy="97790"/>
            </a:xfrm>
            <a:custGeom>
              <a:avLst/>
              <a:gdLst/>
              <a:ahLst/>
              <a:cxnLst/>
              <a:rect l="l" t="t" r="r" b="b"/>
              <a:pathLst>
                <a:path w="784860" h="97790">
                  <a:moveTo>
                    <a:pt x="0" y="0"/>
                  </a:moveTo>
                  <a:lnTo>
                    <a:pt x="449021" y="0"/>
                  </a:lnTo>
                  <a:lnTo>
                    <a:pt x="449021" y="97624"/>
                  </a:lnTo>
                  <a:lnTo>
                    <a:pt x="784263" y="9762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863096" y="8626843"/>
              <a:ext cx="381635" cy="67310"/>
            </a:xfrm>
            <a:custGeom>
              <a:avLst/>
              <a:gdLst/>
              <a:ahLst/>
              <a:cxnLst/>
              <a:rect l="l" t="t" r="r" b="b"/>
              <a:pathLst>
                <a:path w="381635" h="67309">
                  <a:moveTo>
                    <a:pt x="381101" y="66992"/>
                  </a:moveTo>
                  <a:lnTo>
                    <a:pt x="0" y="66992"/>
                  </a:lnTo>
                  <a:lnTo>
                    <a:pt x="0" y="0"/>
                  </a:lnTo>
                  <a:lnTo>
                    <a:pt x="381101" y="0"/>
                  </a:lnTo>
                  <a:lnTo>
                    <a:pt x="381101" y="66992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925202" y="8611470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5" h="0">
                  <a:moveTo>
                    <a:pt x="0" y="0"/>
                  </a:moveTo>
                  <a:lnTo>
                    <a:pt x="41054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586499" y="774928"/>
            <a:ext cx="5353050" cy="2463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 marR="328930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comprender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mejor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comportamiento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composición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aclarar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comportamiento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interconexión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módulos.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celdas/módulos:</a:t>
            </a:r>
            <a:endParaRPr sz="750">
              <a:latin typeface="Microsoft Sans Serif"/>
              <a:cs typeface="Microsoft Sans Serif"/>
            </a:endParaRPr>
          </a:p>
          <a:p>
            <a:pPr marL="1276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282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voltajes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suman;</a:t>
            </a:r>
            <a:endParaRPr sz="800">
              <a:latin typeface="Microsoft Sans Serif"/>
              <a:cs typeface="Microsoft Sans Serif"/>
            </a:endParaRPr>
          </a:p>
          <a:p>
            <a:pPr marL="153035" marR="30480" indent="-90170">
              <a:lnSpc>
                <a:spcPct val="125000"/>
              </a:lnSpc>
              <a:spcBef>
                <a:spcPts val="5"/>
              </a:spcBef>
              <a:buChar char="•"/>
              <a:tabLst>
                <a:tab pos="1282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suma: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determinada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fotocorriente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cada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célula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solar.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total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células/módulos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solares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generada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sola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célula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solar.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har char="•"/>
            </a:pPr>
            <a:endParaRPr sz="1000">
              <a:latin typeface="Microsoft Sans Serif"/>
              <a:cs typeface="Microsoft Sans Serif"/>
            </a:endParaRPr>
          </a:p>
          <a:p>
            <a:pPr marL="63500" marR="297180">
              <a:lnSpc>
                <a:spcPct val="153900"/>
              </a:lnSpc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serie.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5">
                <a:latin typeface="Microsoft Sans Serif"/>
                <a:cs typeface="Microsoft Sans Serif"/>
              </a:rPr>
              <a:t>recinto </a:t>
            </a:r>
            <a:r>
              <a:rPr dirty="0" sz="650" spc="30">
                <a:latin typeface="Microsoft Sans Serif"/>
                <a:cs typeface="Microsoft Sans Serif"/>
              </a:rPr>
              <a:t>donde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conectan </a:t>
            </a:r>
            <a:r>
              <a:rPr dirty="0" sz="650" spc="20">
                <a:latin typeface="Microsoft Sans Serif"/>
                <a:cs typeface="Microsoft Sans Serif"/>
              </a:rPr>
              <a:t>eléctricamente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cadenas </a:t>
            </a:r>
            <a:r>
              <a:rPr dirty="0" sz="650" spc="20">
                <a:latin typeface="Microsoft Sans Serif"/>
                <a:cs typeface="Microsoft Sans Serif"/>
              </a:rPr>
              <a:t>fotovoltaicas en paralelo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30">
                <a:latin typeface="Microsoft Sans Serif"/>
                <a:cs typeface="Microsoft Sans Serif"/>
              </a:rPr>
              <a:t>donde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pueden </a:t>
            </a:r>
            <a:r>
              <a:rPr dirty="0" sz="650" spc="20">
                <a:latin typeface="Microsoft Sans Serif"/>
                <a:cs typeface="Microsoft Sans Serif"/>
              </a:rPr>
              <a:t>ubicar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3825" indent="-60960">
              <a:lnSpc>
                <a:spcPct val="100000"/>
              </a:lnSpc>
              <a:spcBef>
                <a:spcPts val="240"/>
              </a:spcBef>
              <a:buChar char="•"/>
              <a:tabLst>
                <a:tab pos="1244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 spc="340">
                <a:latin typeface="Microsoft Sans Serif"/>
                <a:cs typeface="Microsoft Sans Serif"/>
              </a:rPr>
              <a:t> </a:t>
            </a:r>
            <a:r>
              <a:rPr dirty="0" baseline="-33333" sz="750" spc="-67">
                <a:latin typeface="Microsoft Sans Serif"/>
                <a:cs typeface="Microsoft Sans Serif"/>
              </a:rPr>
              <a:t>jef</a:t>
            </a:r>
            <a:r>
              <a:rPr dirty="0" sz="800" spc="-45">
                <a:latin typeface="Microsoft Sans Serif"/>
                <a:cs typeface="Microsoft Sans Serif"/>
              </a:rPr>
              <a:t>)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baseline="-33333" sz="750" spc="37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5">
                <a:latin typeface="Microsoft Sans Serif"/>
                <a:cs typeface="Microsoft Sans Serif"/>
              </a:rPr>
              <a:t>0,6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V;</a:t>
            </a:r>
            <a:endParaRPr sz="8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285"/>
              </a:spcBef>
            </a:pP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entregará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(V</a:t>
            </a:r>
            <a:r>
              <a:rPr dirty="0" sz="700">
                <a:latin typeface="Microsoft Sans Serif"/>
                <a:cs typeface="Microsoft Sans Serif"/>
              </a:rPr>
              <a:t>  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baseline="-33333" sz="750" spc="7">
                <a:latin typeface="Microsoft Sans Serif"/>
                <a:cs typeface="Microsoft Sans Serif"/>
              </a:rPr>
              <a:t>je</a:t>
            </a:r>
            <a:r>
              <a:rPr dirty="0" baseline="-33333" sz="750" spc="30">
                <a:latin typeface="Microsoft Sans Serif"/>
                <a:cs typeface="Microsoft Sans Serif"/>
              </a:rPr>
              <a:t>f</a:t>
            </a:r>
            <a:r>
              <a:rPr dirty="0" sz="750" spc="-245">
                <a:latin typeface="Microsoft Sans Serif"/>
                <a:cs typeface="Microsoft Sans Serif"/>
              </a:rPr>
              <a:t>)</a:t>
            </a:r>
            <a:r>
              <a:rPr dirty="0" baseline="-33333" sz="750">
                <a:latin typeface="Microsoft Sans Serif"/>
                <a:cs typeface="Microsoft Sans Serif"/>
              </a:rPr>
              <a:t>e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1,8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1206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monocristalina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5">
                <a:latin typeface="Microsoft Sans Serif"/>
                <a:cs typeface="Microsoft Sans Serif"/>
              </a:rPr>
              <a:t>9,97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727276" y="3873779"/>
            <a:ext cx="468757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9,97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(I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9,97 </a:t>
            </a:r>
            <a:r>
              <a:rPr dirty="0" sz="650" spc="-15">
                <a:latin typeface="Microsoft Sans Serif"/>
                <a:cs typeface="Microsoft Sans Serif"/>
              </a:rPr>
              <a:t>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099997" y="32048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586508" y="3257829"/>
            <a:ext cx="5224145" cy="588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>
              <a:lnSpc>
                <a:spcPts val="81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entregará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9,97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endParaRPr sz="700">
              <a:latin typeface="Microsoft Sans Serif"/>
              <a:cs typeface="Microsoft Sans Serif"/>
            </a:endParaRPr>
          </a:p>
          <a:p>
            <a:pPr algn="ctr" marL="539750">
              <a:lnSpc>
                <a:spcPts val="210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200">
              <a:latin typeface="Microsoft Sans Serif"/>
              <a:cs typeface="Microsoft Sans Serif"/>
            </a:endParaRPr>
          </a:p>
          <a:p>
            <a:pPr marL="115570" indent="-52705">
              <a:lnSpc>
                <a:spcPct val="100000"/>
              </a:lnSpc>
              <a:buChar char="•"/>
              <a:tabLst>
                <a:tab pos="1162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0">
                <a:latin typeface="Microsoft Sans Serif"/>
                <a:cs typeface="Microsoft Sans Serif"/>
              </a:rPr>
              <a:t>un</a:t>
            </a:r>
            <a:r>
              <a:rPr dirty="0" baseline="-33333" sz="750" spc="-150">
                <a:latin typeface="Microsoft Sans Serif"/>
                <a:cs typeface="Microsoft Sans Serif"/>
              </a:rPr>
              <a:t>jef</a:t>
            </a:r>
            <a:r>
              <a:rPr dirty="0" sz="650" spc="-100">
                <a:latin typeface="Microsoft Sans Serif"/>
                <a:cs typeface="Microsoft Sans Serif"/>
              </a:rPr>
              <a:t>m</a:t>
            </a:r>
            <a:r>
              <a:rPr dirty="0" baseline="-33333" sz="750" spc="-150">
                <a:latin typeface="Microsoft Sans Serif"/>
                <a:cs typeface="Microsoft Sans Serif"/>
              </a:rPr>
              <a:t>e</a:t>
            </a:r>
            <a:r>
              <a:rPr dirty="0" baseline="-33333" sz="750" spc="-67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 spc="5">
                <a:latin typeface="Microsoft Sans Serif"/>
                <a:cs typeface="Microsoft Sans Serif"/>
              </a:rPr>
              <a:t> celdas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endParaRPr sz="65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420"/>
              </a:spcBef>
            </a:pP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39,4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20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65">
                <a:latin typeface="Microsoft Sans Serif"/>
                <a:cs typeface="Microsoft Sans Serif"/>
              </a:rPr>
              <a:t>de</a:t>
            </a:r>
            <a:r>
              <a:rPr dirty="0" baseline="-33333" sz="750" spc="-97">
                <a:latin typeface="Microsoft Sans Serif"/>
                <a:cs typeface="Microsoft Sans Serif"/>
              </a:rPr>
              <a:t>je</a:t>
            </a:r>
            <a:r>
              <a:rPr dirty="0" sz="650" spc="-65">
                <a:latin typeface="Microsoft Sans Serif"/>
                <a:cs typeface="Microsoft Sans Serif"/>
              </a:rPr>
              <a:t>7</a:t>
            </a:r>
            <a:r>
              <a:rPr dirty="0" baseline="-33333" sz="750" spc="-97">
                <a:latin typeface="Microsoft Sans Serif"/>
                <a:cs typeface="Microsoft Sans Serif"/>
              </a:rPr>
              <a:t>fe</a:t>
            </a:r>
            <a:r>
              <a:rPr dirty="0" sz="650" spc="-65">
                <a:latin typeface="Microsoft Sans Serif"/>
                <a:cs typeface="Microsoft Sans Serif"/>
              </a:rPr>
              <a:t>88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V.</a:t>
            </a:r>
            <a:endParaRPr sz="650">
              <a:latin typeface="Microsoft Sans Serif"/>
              <a:cs typeface="Microsoft Sans Serif"/>
            </a:endParaRPr>
          </a:p>
          <a:p>
            <a:pPr marL="115570" indent="-53340">
              <a:lnSpc>
                <a:spcPct val="100000"/>
              </a:lnSpc>
              <a:spcBef>
                <a:spcPts val="420"/>
              </a:spcBef>
              <a:buChar char="•"/>
              <a:tabLst>
                <a:tab pos="1162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99997" y="38144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194751" y="39668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586488" y="4126509"/>
            <a:ext cx="3728085" cy="124460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59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celdas/módulos:</a:t>
            </a:r>
            <a:endParaRPr sz="70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1206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todas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células/módulos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solares;</a:t>
            </a:r>
            <a:endParaRPr sz="70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120650" algn="l"/>
              </a:tabLst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20">
                <a:latin typeface="Microsoft Sans Serif"/>
                <a:cs typeface="Microsoft Sans Serif"/>
              </a:rPr>
              <a:t>células/módulos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suman.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Char char="•"/>
            </a:pPr>
            <a:endParaRPr sz="12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3825" indent="-60960">
              <a:lnSpc>
                <a:spcPct val="100000"/>
              </a:lnSpc>
              <a:spcBef>
                <a:spcPts val="240"/>
              </a:spcBef>
              <a:buChar char="•"/>
              <a:tabLst>
                <a:tab pos="1244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 spc="340">
                <a:latin typeface="Microsoft Sans Serif"/>
                <a:cs typeface="Microsoft Sans Serif"/>
              </a:rPr>
              <a:t> </a:t>
            </a:r>
            <a:r>
              <a:rPr dirty="0" baseline="-33333" sz="750" spc="-67">
                <a:latin typeface="Microsoft Sans Serif"/>
                <a:cs typeface="Microsoft Sans Serif"/>
              </a:rPr>
              <a:t>jef</a:t>
            </a:r>
            <a:r>
              <a:rPr dirty="0" sz="800" spc="-45">
                <a:latin typeface="Microsoft Sans Serif"/>
                <a:cs typeface="Microsoft Sans Serif"/>
              </a:rPr>
              <a:t>)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baseline="-33333" sz="750" spc="37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5">
                <a:latin typeface="Microsoft Sans Serif"/>
                <a:cs typeface="Microsoft Sans Serif"/>
              </a:rPr>
              <a:t>0,6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V;</a:t>
            </a:r>
            <a:endParaRPr sz="800">
              <a:latin typeface="Microsoft Sans Serif"/>
              <a:cs typeface="Microsoft Sans Serif"/>
            </a:endParaRPr>
          </a:p>
          <a:p>
            <a:pPr marL="153035">
              <a:lnSpc>
                <a:spcPct val="100000"/>
              </a:lnSpc>
              <a:spcBef>
                <a:spcPts val="24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entregará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 spc="215">
                <a:latin typeface="Microsoft Sans Serif"/>
                <a:cs typeface="Microsoft Sans Serif"/>
              </a:rPr>
              <a:t> </a:t>
            </a:r>
            <a:r>
              <a:rPr dirty="0" sz="750" spc="215">
                <a:latin typeface="Microsoft Sans Serif"/>
                <a:cs typeface="Microsoft Sans Serif"/>
              </a:rPr>
              <a:t> </a:t>
            </a:r>
            <a:r>
              <a:rPr dirty="0" baseline="-33333" sz="750" spc="-67">
                <a:latin typeface="Microsoft Sans Serif"/>
                <a:cs typeface="Microsoft Sans Serif"/>
              </a:rPr>
              <a:t>jef</a:t>
            </a:r>
            <a:r>
              <a:rPr dirty="0" sz="800" spc="-45">
                <a:latin typeface="Microsoft Sans Serif"/>
                <a:cs typeface="Microsoft Sans Serif"/>
              </a:rPr>
              <a:t>)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baseline="-33333" sz="750" spc="37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0,6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endParaRPr sz="80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1206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monocristalina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5">
                <a:latin typeface="Microsoft Sans Serif"/>
                <a:cs typeface="Microsoft Sans Serif"/>
              </a:rPr>
              <a:t>9,97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727276" y="6921779"/>
            <a:ext cx="501459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9,97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paralelo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 spc="5">
                <a:latin typeface="Microsoft Sans Serif"/>
                <a:cs typeface="Microsoft Sans Serif"/>
              </a:rPr>
              <a:t> cadenas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(I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727256" y="7061479"/>
            <a:ext cx="51752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4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29,91</a:t>
            </a:r>
            <a:r>
              <a:rPr dirty="0" sz="750" spc="-4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099997" y="53384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586524" y="5391429"/>
            <a:ext cx="4981575" cy="741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>
              <a:lnSpc>
                <a:spcPts val="81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entregará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29,91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endParaRPr sz="700">
              <a:latin typeface="Microsoft Sans Serif"/>
              <a:cs typeface="Microsoft Sans Serif"/>
            </a:endParaRPr>
          </a:p>
          <a:p>
            <a:pPr algn="ctr" marL="1138555">
              <a:lnSpc>
                <a:spcPts val="210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53035" marR="55880" indent="-90170">
              <a:lnSpc>
                <a:spcPct val="128200"/>
              </a:lnSpc>
              <a:spcBef>
                <a:spcPts val="5"/>
              </a:spcBef>
              <a:buChar char="•"/>
              <a:tabLst>
                <a:tab pos="1162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voltaje </a:t>
            </a:r>
            <a:r>
              <a:rPr dirty="0" sz="650" spc="20">
                <a:latin typeface="Microsoft Sans Serif"/>
                <a:cs typeface="Microsoft Sans Serif"/>
              </a:rPr>
              <a:t>de circuito </a:t>
            </a:r>
            <a:r>
              <a:rPr dirty="0" sz="650" spc="25">
                <a:latin typeface="Microsoft Sans Serif"/>
                <a:cs typeface="Microsoft Sans Serif"/>
              </a:rPr>
              <a:t>abierto </a:t>
            </a:r>
            <a:r>
              <a:rPr dirty="0" sz="650" spc="-35">
                <a:latin typeface="Microsoft Sans Serif"/>
                <a:cs typeface="Microsoft Sans Serif"/>
              </a:rPr>
              <a:t>(V </a:t>
            </a:r>
            <a:r>
              <a:rPr dirty="0" sz="650" spc="-25">
                <a:latin typeface="Microsoft Sans Serif"/>
                <a:cs typeface="Microsoft Sans Serif"/>
              </a:rPr>
              <a:t>)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00">
                <a:latin typeface="Microsoft Sans Serif"/>
                <a:cs typeface="Microsoft Sans Serif"/>
              </a:rPr>
              <a:t>un</a:t>
            </a:r>
            <a:r>
              <a:rPr dirty="0" baseline="-33333" sz="750" spc="-150">
                <a:latin typeface="Microsoft Sans Serif"/>
                <a:cs typeface="Microsoft Sans Serif"/>
              </a:rPr>
              <a:t>jef</a:t>
            </a:r>
            <a:r>
              <a:rPr dirty="0" sz="650" spc="-100">
                <a:latin typeface="Microsoft Sans Serif"/>
                <a:cs typeface="Microsoft Sans Serif"/>
              </a:rPr>
              <a:t>m</a:t>
            </a:r>
            <a:r>
              <a:rPr dirty="0" baseline="-33333" sz="750" spc="-150">
                <a:latin typeface="Microsoft Sans Serif"/>
                <a:cs typeface="Microsoft Sans Serif"/>
              </a:rPr>
              <a:t>e</a:t>
            </a:r>
            <a:r>
              <a:rPr dirty="0" baseline="-33333" sz="750" spc="-142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ódulo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</a:t>
            </a:r>
            <a:r>
              <a:rPr dirty="0" sz="650" spc="10">
                <a:latin typeface="Microsoft Sans Serif"/>
                <a:cs typeface="Microsoft Sans Serif"/>
              </a:rPr>
              <a:t>60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20">
                <a:latin typeface="Microsoft Sans Serif"/>
                <a:cs typeface="Microsoft Sans Serif"/>
              </a:rPr>
              <a:t>monocristalinas de </a:t>
            </a:r>
            <a:r>
              <a:rPr dirty="0" sz="650" spc="10">
                <a:latin typeface="Microsoft Sans Serif"/>
                <a:cs typeface="Microsoft Sans Serif"/>
              </a:rPr>
              <a:t>6”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20">
                <a:latin typeface="Microsoft Sans Serif"/>
                <a:cs typeface="Microsoft Sans Serif"/>
              </a:rPr>
              <a:t>potencia </a:t>
            </a:r>
            <a:r>
              <a:rPr dirty="0" sz="650" spc="30">
                <a:latin typeface="Microsoft Sans Serif"/>
                <a:cs typeface="Microsoft Sans Serif"/>
              </a:rPr>
              <a:t>nominal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39,4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paralelo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39,4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V.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baseline="-33333" sz="750" spc="-75">
                <a:latin typeface="Microsoft Sans Serif"/>
                <a:cs typeface="Microsoft Sans Serif"/>
              </a:rPr>
              <a:t>jef</a:t>
            </a:r>
            <a:r>
              <a:rPr dirty="0" sz="850" spc="-50">
                <a:latin typeface="Microsoft Sans Serif"/>
                <a:cs typeface="Microsoft Sans Serif"/>
              </a:rPr>
              <a:t>)</a:t>
            </a:r>
            <a:r>
              <a:rPr dirty="0" baseline="-33333" sz="750" spc="-75">
                <a:latin typeface="Microsoft Sans Serif"/>
                <a:cs typeface="Microsoft Sans Serif"/>
              </a:rPr>
              <a:t>e</a:t>
            </a:r>
            <a:endParaRPr baseline="-33333"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Char char="•"/>
            </a:pPr>
            <a:endParaRPr sz="1350">
              <a:latin typeface="Microsoft Sans Serif"/>
              <a:cs typeface="Microsoft Sans Serif"/>
            </a:endParaRPr>
          </a:p>
          <a:p>
            <a:pPr marL="119380" indent="-57150">
              <a:lnSpc>
                <a:spcPct val="100000"/>
              </a:lnSpc>
              <a:buChar char="•"/>
              <a:tabLst>
                <a:tab pos="120014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5">
                <a:latin typeface="Microsoft Sans Serif"/>
                <a:cs typeface="Microsoft Sans Serif"/>
              </a:rPr>
              <a:t> (I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 </a:t>
            </a:r>
            <a:r>
              <a:rPr dirty="0" sz="700" spc="20">
                <a:latin typeface="Microsoft Sans Serif"/>
                <a:cs typeface="Microsoft Sans Serif"/>
              </a:rPr>
              <a:t>monocristalinas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W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099997" y="61004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665135" y="62528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599126" y="6094078"/>
            <a:ext cx="5203190" cy="49530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140335">
              <a:lnSpc>
                <a:spcPct val="100000"/>
              </a:lnSpc>
              <a:spcBef>
                <a:spcPts val="415"/>
              </a:spcBef>
              <a:tabLst>
                <a:tab pos="514477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STC)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9,97 </a:t>
            </a:r>
            <a:r>
              <a:rPr dirty="0" sz="750" spc="-15">
                <a:latin typeface="Microsoft Sans Serif"/>
                <a:cs typeface="Microsoft Sans Serif"/>
              </a:rPr>
              <a:t>A;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entregará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	</a:t>
            </a:r>
            <a:r>
              <a:rPr dirty="0" sz="850" spc="-3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marL="140335">
              <a:lnSpc>
                <a:spcPct val="100000"/>
              </a:lnSpc>
              <a:spcBef>
                <a:spcPts val="280"/>
              </a:spcBef>
            </a:pPr>
            <a:r>
              <a:rPr dirty="0" sz="750" spc="5">
                <a:latin typeface="Microsoft Sans Serif"/>
                <a:cs typeface="Microsoft Sans Serif"/>
              </a:rPr>
              <a:t>29,91</a:t>
            </a:r>
            <a:r>
              <a:rPr dirty="0" sz="750" spc="-4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1035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un</a:t>
            </a:r>
            <a:r>
              <a:rPr dirty="0" baseline="-33333" sz="750" spc="-60">
                <a:latin typeface="Microsoft Sans Serif"/>
                <a:cs typeface="Microsoft Sans Serif"/>
              </a:rPr>
              <a:t>je</a:t>
            </a:r>
            <a:r>
              <a:rPr dirty="0" sz="650" spc="-40">
                <a:latin typeface="Microsoft Sans Serif"/>
                <a:cs typeface="Microsoft Sans Serif"/>
              </a:rPr>
              <a:t>a</a:t>
            </a:r>
            <a:r>
              <a:rPr dirty="0" baseline="-33333" sz="750" spc="-60">
                <a:latin typeface="Microsoft Sans Serif"/>
                <a:cs typeface="Microsoft Sans Serif"/>
              </a:rPr>
              <a:t>fe</a:t>
            </a:r>
            <a:r>
              <a:rPr dirty="0" sz="650" spc="-4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20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624650" y="6563665"/>
            <a:ext cx="5201920" cy="33020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14935">
              <a:lnSpc>
                <a:spcPct val="100000"/>
              </a:lnSpc>
              <a:spcBef>
                <a:spcPts val="520"/>
              </a:spcBef>
            </a:pP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788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paralelo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 spc="5">
                <a:latin typeface="Microsoft Sans Serif"/>
                <a:cs typeface="Microsoft Sans Serif"/>
              </a:rPr>
              <a:t> cadenas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10">
                <a:latin typeface="Microsoft Sans Serif"/>
                <a:cs typeface="Microsoft Sans Serif"/>
              </a:rPr>
              <a:t>(</a:t>
            </a:r>
            <a:r>
              <a:rPr dirty="0" baseline="-33333" sz="750" spc="-165">
                <a:latin typeface="Microsoft Sans Serif"/>
                <a:cs typeface="Microsoft Sans Serif"/>
              </a:rPr>
              <a:t>je</a:t>
            </a:r>
            <a:r>
              <a:rPr dirty="0" sz="650" spc="-110">
                <a:latin typeface="Microsoft Sans Serif"/>
                <a:cs typeface="Microsoft Sans Serif"/>
              </a:rPr>
              <a:t>V</a:t>
            </a:r>
            <a:r>
              <a:rPr dirty="0" baseline="-33333" sz="750" spc="-165">
                <a:latin typeface="Microsoft Sans Serif"/>
                <a:cs typeface="Microsoft Sans Serif"/>
              </a:rPr>
              <a:t>fe</a:t>
            </a:r>
            <a:r>
              <a:rPr dirty="0" sz="650" spc="-110">
                <a:latin typeface="Microsoft Sans Serif"/>
                <a:cs typeface="Microsoft Sans Serif"/>
              </a:rPr>
              <a:t>)</a:t>
            </a:r>
            <a:r>
              <a:rPr dirty="0" sz="650" spc="-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788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V.</a:t>
            </a:r>
            <a:endParaRPr sz="650">
              <a:latin typeface="Microsoft Sans Serif"/>
              <a:cs typeface="Microsoft Sans Serif"/>
            </a:endParaRPr>
          </a:p>
          <a:p>
            <a:pPr marL="77470" indent="-52705">
              <a:lnSpc>
                <a:spcPct val="100000"/>
              </a:lnSpc>
              <a:spcBef>
                <a:spcPts val="420"/>
              </a:spcBef>
              <a:buChar char="•"/>
              <a:tabLst>
                <a:tab pos="781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099998" y="68624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587411" y="7014851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40000" y="74070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40000" y="7515015"/>
            <a:ext cx="2667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709406" y="7496769"/>
            <a:ext cx="1270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latin typeface="Arial"/>
                <a:cs typeface="Arial"/>
              </a:rPr>
              <a:t>(a)</a:t>
            </a:r>
            <a:endParaRPr sz="7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496918" y="7496858"/>
            <a:ext cx="18478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(do)</a:t>
            </a:r>
            <a:endParaRPr sz="7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449423" y="7727174"/>
            <a:ext cx="16383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1,8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423714" y="7719962"/>
            <a:ext cx="1955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3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.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ISC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424552" y="8311998"/>
            <a:ext cx="123189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2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.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yo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434793" y="8372283"/>
            <a:ext cx="16383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0,6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542891" y="8360892"/>
            <a:ext cx="249554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Carolina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del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>
                <a:latin typeface="Microsoft Sans Serif"/>
                <a:cs typeface="Microsoft Sans Serif"/>
              </a:rPr>
              <a:t>Sur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709406" y="8458311"/>
            <a:ext cx="12953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(b)</a:t>
            </a:r>
            <a:endParaRPr sz="7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264577" y="7827622"/>
            <a:ext cx="62865" cy="1062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9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35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7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635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6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905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521403" y="8888857"/>
            <a:ext cx="1117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Isc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268920" y="8968184"/>
            <a:ext cx="62865" cy="493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35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635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644662" y="9290719"/>
            <a:ext cx="16383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0,6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996966" y="9532239"/>
            <a:ext cx="18986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Vocabulario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731991" y="9514141"/>
            <a:ext cx="23304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2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-5">
                <a:latin typeface="Microsoft Sans Serif"/>
                <a:cs typeface="Microsoft Sans Serif"/>
              </a:rPr>
              <a:t>.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Vocabulario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584365" y="9514141"/>
            <a:ext cx="23304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3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-5">
                <a:latin typeface="Microsoft Sans Serif"/>
                <a:cs typeface="Microsoft Sans Serif"/>
              </a:rPr>
              <a:t>.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Vocabulario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262748" y="9553704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356097" y="9665021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740145" y="9665021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0.3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163283" y="9654703"/>
            <a:ext cx="708660" cy="21209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80"/>
              </a:spcBef>
              <a:tabLst>
                <a:tab pos="422275" algn="l"/>
              </a:tabLst>
            </a:pPr>
            <a:r>
              <a:rPr dirty="0" sz="600">
                <a:latin typeface="Microsoft Sans Serif"/>
                <a:cs typeface="Microsoft Sans Serif"/>
              </a:rPr>
              <a:t>0.6	0.9</a:t>
            </a:r>
            <a:endParaRPr sz="600">
              <a:latin typeface="Microsoft Sans Serif"/>
              <a:cs typeface="Microsoft Sans Serif"/>
            </a:endParaRPr>
          </a:p>
          <a:p>
            <a:pPr marL="313690">
              <a:lnSpc>
                <a:spcPct val="100000"/>
              </a:lnSpc>
              <a:spcBef>
                <a:spcPts val="65"/>
              </a:spcBef>
            </a:pPr>
            <a:r>
              <a:rPr dirty="0" sz="500" spc="5">
                <a:latin typeface="Microsoft Sans Serif"/>
                <a:cs typeface="Microsoft Sans Serif"/>
              </a:rPr>
              <a:t>Tensión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V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(V)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025639" y="9665021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437576" y="9665021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6862315" y="9665021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518140" y="9969486"/>
            <a:ext cx="255904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Paralelo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187284" y="9969499"/>
            <a:ext cx="16192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latin typeface="Microsoft Sans Serif"/>
                <a:cs typeface="Microsoft Sans Serif"/>
              </a:rPr>
              <a:t>Serie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160880" y="8440995"/>
            <a:ext cx="112395" cy="44005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 spc="15">
                <a:latin typeface="Microsoft Sans Serif"/>
                <a:cs typeface="Microsoft Sans Serif"/>
              </a:rPr>
              <a:t>Corriente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I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(A)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1835404"/>
            <a:ext cx="5370195" cy="3657600"/>
            <a:chOff x="1649996" y="1835404"/>
            <a:chExt cx="5370195" cy="3657600"/>
          </a:xfrm>
        </p:grpSpPr>
        <p:sp>
          <p:nvSpPr>
            <p:cNvPr id="4" name="object 4"/>
            <p:cNvSpPr/>
            <p:nvPr/>
          </p:nvSpPr>
          <p:spPr>
            <a:xfrm>
              <a:off x="1649996" y="1835404"/>
              <a:ext cx="5370195" cy="3657600"/>
            </a:xfrm>
            <a:custGeom>
              <a:avLst/>
              <a:gdLst/>
              <a:ahLst/>
              <a:cxnLst/>
              <a:rect l="l" t="t" r="r" b="b"/>
              <a:pathLst>
                <a:path w="5370195" h="3657600">
                  <a:moveTo>
                    <a:pt x="5370004" y="0"/>
                  </a:moveTo>
                  <a:lnTo>
                    <a:pt x="0" y="0"/>
                  </a:lnTo>
                  <a:lnTo>
                    <a:pt x="0" y="3657600"/>
                  </a:lnTo>
                  <a:lnTo>
                    <a:pt x="5370004" y="3657600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836721" y="2015574"/>
              <a:ext cx="4995545" cy="3307715"/>
            </a:xfrm>
            <a:custGeom>
              <a:avLst/>
              <a:gdLst/>
              <a:ahLst/>
              <a:cxnLst/>
              <a:rect l="l" t="t" r="r" b="b"/>
              <a:pathLst>
                <a:path w="4995545" h="3307715">
                  <a:moveTo>
                    <a:pt x="4995468" y="3307321"/>
                  </a:moveTo>
                  <a:lnTo>
                    <a:pt x="4995468" y="0"/>
                  </a:lnTo>
                  <a:lnTo>
                    <a:pt x="0" y="0"/>
                  </a:lnTo>
                  <a:lnTo>
                    <a:pt x="0" y="3307321"/>
                  </a:lnTo>
                  <a:lnTo>
                    <a:pt x="2329053" y="3307321"/>
                  </a:lnTo>
                  <a:lnTo>
                    <a:pt x="4995468" y="330732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134096" y="4647927"/>
              <a:ext cx="1853564" cy="547370"/>
            </a:xfrm>
            <a:custGeom>
              <a:avLst/>
              <a:gdLst/>
              <a:ahLst/>
              <a:cxnLst/>
              <a:rect l="l" t="t" r="r" b="b"/>
              <a:pathLst>
                <a:path w="1853564" h="547370">
                  <a:moveTo>
                    <a:pt x="1832432" y="0"/>
                  </a:moveTo>
                  <a:lnTo>
                    <a:pt x="20739" y="0"/>
                  </a:lnTo>
                  <a:lnTo>
                    <a:pt x="12687" y="1634"/>
                  </a:lnTo>
                  <a:lnTo>
                    <a:pt x="6092" y="6086"/>
                  </a:lnTo>
                  <a:lnTo>
                    <a:pt x="1636" y="12676"/>
                  </a:lnTo>
                  <a:lnTo>
                    <a:pt x="0" y="20726"/>
                  </a:lnTo>
                  <a:lnTo>
                    <a:pt x="0" y="526351"/>
                  </a:lnTo>
                  <a:lnTo>
                    <a:pt x="1636" y="534397"/>
                  </a:lnTo>
                  <a:lnTo>
                    <a:pt x="6092" y="540993"/>
                  </a:lnTo>
                  <a:lnTo>
                    <a:pt x="12687" y="545452"/>
                  </a:lnTo>
                  <a:lnTo>
                    <a:pt x="20739" y="547090"/>
                  </a:lnTo>
                  <a:lnTo>
                    <a:pt x="1832432" y="547090"/>
                  </a:lnTo>
                  <a:lnTo>
                    <a:pt x="1840489" y="545452"/>
                  </a:lnTo>
                  <a:lnTo>
                    <a:pt x="1847083" y="540993"/>
                  </a:lnTo>
                  <a:lnTo>
                    <a:pt x="1851536" y="534397"/>
                  </a:lnTo>
                  <a:lnTo>
                    <a:pt x="1853171" y="526351"/>
                  </a:lnTo>
                  <a:lnTo>
                    <a:pt x="1853171" y="20726"/>
                  </a:lnTo>
                  <a:lnTo>
                    <a:pt x="1851536" y="12676"/>
                  </a:lnTo>
                  <a:lnTo>
                    <a:pt x="1847083" y="6086"/>
                  </a:lnTo>
                  <a:lnTo>
                    <a:pt x="1840489" y="1634"/>
                  </a:lnTo>
                  <a:lnTo>
                    <a:pt x="183243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909185" y="2819349"/>
              <a:ext cx="1679575" cy="1471930"/>
            </a:xfrm>
            <a:custGeom>
              <a:avLst/>
              <a:gdLst/>
              <a:ahLst/>
              <a:cxnLst/>
              <a:rect l="l" t="t" r="r" b="b"/>
              <a:pathLst>
                <a:path w="1679575" h="1471929">
                  <a:moveTo>
                    <a:pt x="604774" y="28803"/>
                  </a:moveTo>
                  <a:lnTo>
                    <a:pt x="602500" y="17614"/>
                  </a:lnTo>
                  <a:lnTo>
                    <a:pt x="596315" y="8458"/>
                  </a:lnTo>
                  <a:lnTo>
                    <a:pt x="587159" y="2273"/>
                  </a:lnTo>
                  <a:lnTo>
                    <a:pt x="575970" y="0"/>
                  </a:lnTo>
                  <a:lnTo>
                    <a:pt x="28790" y="0"/>
                  </a:lnTo>
                  <a:lnTo>
                    <a:pt x="17614" y="2273"/>
                  </a:lnTo>
                  <a:lnTo>
                    <a:pt x="8458" y="8458"/>
                  </a:lnTo>
                  <a:lnTo>
                    <a:pt x="2273" y="17614"/>
                  </a:lnTo>
                  <a:lnTo>
                    <a:pt x="0" y="28803"/>
                  </a:lnTo>
                  <a:lnTo>
                    <a:pt x="0" y="562216"/>
                  </a:lnTo>
                  <a:lnTo>
                    <a:pt x="2273" y="573405"/>
                  </a:lnTo>
                  <a:lnTo>
                    <a:pt x="8458" y="582561"/>
                  </a:lnTo>
                  <a:lnTo>
                    <a:pt x="17614" y="588746"/>
                  </a:lnTo>
                  <a:lnTo>
                    <a:pt x="28790" y="591019"/>
                  </a:lnTo>
                  <a:lnTo>
                    <a:pt x="575970" y="591019"/>
                  </a:lnTo>
                  <a:lnTo>
                    <a:pt x="587159" y="588746"/>
                  </a:lnTo>
                  <a:lnTo>
                    <a:pt x="596315" y="582561"/>
                  </a:lnTo>
                  <a:lnTo>
                    <a:pt x="602500" y="573405"/>
                  </a:lnTo>
                  <a:lnTo>
                    <a:pt x="604774" y="562216"/>
                  </a:lnTo>
                  <a:lnTo>
                    <a:pt x="604774" y="28803"/>
                  </a:lnTo>
                  <a:close/>
                </a:path>
                <a:path w="1679575" h="1471929">
                  <a:moveTo>
                    <a:pt x="1143279" y="28803"/>
                  </a:moveTo>
                  <a:lnTo>
                    <a:pt x="1141006" y="17614"/>
                  </a:lnTo>
                  <a:lnTo>
                    <a:pt x="1134808" y="8458"/>
                  </a:lnTo>
                  <a:lnTo>
                    <a:pt x="1125651" y="2273"/>
                  </a:lnTo>
                  <a:lnTo>
                    <a:pt x="1114463" y="0"/>
                  </a:lnTo>
                  <a:lnTo>
                    <a:pt x="775893" y="0"/>
                  </a:lnTo>
                  <a:lnTo>
                    <a:pt x="764705" y="2273"/>
                  </a:lnTo>
                  <a:lnTo>
                    <a:pt x="755561" y="8458"/>
                  </a:lnTo>
                  <a:lnTo>
                    <a:pt x="749376" y="17614"/>
                  </a:lnTo>
                  <a:lnTo>
                    <a:pt x="747102" y="28803"/>
                  </a:lnTo>
                  <a:lnTo>
                    <a:pt x="747102" y="562216"/>
                  </a:lnTo>
                  <a:lnTo>
                    <a:pt x="749376" y="573405"/>
                  </a:lnTo>
                  <a:lnTo>
                    <a:pt x="755561" y="582561"/>
                  </a:lnTo>
                  <a:lnTo>
                    <a:pt x="764705" y="588746"/>
                  </a:lnTo>
                  <a:lnTo>
                    <a:pt x="775893" y="591019"/>
                  </a:lnTo>
                  <a:lnTo>
                    <a:pt x="1114463" y="591019"/>
                  </a:lnTo>
                  <a:lnTo>
                    <a:pt x="1125651" y="588746"/>
                  </a:lnTo>
                  <a:lnTo>
                    <a:pt x="1134808" y="582561"/>
                  </a:lnTo>
                  <a:lnTo>
                    <a:pt x="1141006" y="573405"/>
                  </a:lnTo>
                  <a:lnTo>
                    <a:pt x="1143279" y="562216"/>
                  </a:lnTo>
                  <a:lnTo>
                    <a:pt x="1143279" y="28803"/>
                  </a:lnTo>
                  <a:close/>
                </a:path>
                <a:path w="1679575" h="1471929">
                  <a:moveTo>
                    <a:pt x="1679359" y="633768"/>
                  </a:moveTo>
                  <a:lnTo>
                    <a:pt x="1677085" y="622592"/>
                  </a:lnTo>
                  <a:lnTo>
                    <a:pt x="1670888" y="613422"/>
                  </a:lnTo>
                  <a:lnTo>
                    <a:pt x="1661731" y="607237"/>
                  </a:lnTo>
                  <a:lnTo>
                    <a:pt x="1650555" y="604964"/>
                  </a:lnTo>
                  <a:lnTo>
                    <a:pt x="1226794" y="604964"/>
                  </a:lnTo>
                  <a:lnTo>
                    <a:pt x="1215605" y="607237"/>
                  </a:lnTo>
                  <a:lnTo>
                    <a:pt x="1206449" y="613422"/>
                  </a:lnTo>
                  <a:lnTo>
                    <a:pt x="1200251" y="622592"/>
                  </a:lnTo>
                  <a:lnTo>
                    <a:pt x="1197991" y="633768"/>
                  </a:lnTo>
                  <a:lnTo>
                    <a:pt x="1197991" y="1442872"/>
                  </a:lnTo>
                  <a:lnTo>
                    <a:pt x="1200251" y="1454061"/>
                  </a:lnTo>
                  <a:lnTo>
                    <a:pt x="1206449" y="1463217"/>
                  </a:lnTo>
                  <a:lnTo>
                    <a:pt x="1215605" y="1469402"/>
                  </a:lnTo>
                  <a:lnTo>
                    <a:pt x="1226794" y="1471676"/>
                  </a:lnTo>
                  <a:lnTo>
                    <a:pt x="1650555" y="1471676"/>
                  </a:lnTo>
                  <a:lnTo>
                    <a:pt x="1661731" y="1469402"/>
                  </a:lnTo>
                  <a:lnTo>
                    <a:pt x="1670888" y="1463217"/>
                  </a:lnTo>
                  <a:lnTo>
                    <a:pt x="1677085" y="1454061"/>
                  </a:lnTo>
                  <a:lnTo>
                    <a:pt x="1679359" y="1442872"/>
                  </a:lnTo>
                  <a:lnTo>
                    <a:pt x="1679359" y="633768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024609" y="2326680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 h="0">
                  <a:moveTo>
                    <a:pt x="0" y="0"/>
                  </a:moveTo>
                  <a:lnTo>
                    <a:pt x="1828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024609" y="415042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 h="0">
                  <a:moveTo>
                    <a:pt x="0" y="0"/>
                  </a:moveTo>
                  <a:lnTo>
                    <a:pt x="1828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866284" y="2326680"/>
              <a:ext cx="608965" cy="0"/>
            </a:xfrm>
            <a:custGeom>
              <a:avLst/>
              <a:gdLst/>
              <a:ahLst/>
              <a:cxnLst/>
              <a:rect l="l" t="t" r="r" b="b"/>
              <a:pathLst>
                <a:path w="608964" h="0">
                  <a:moveTo>
                    <a:pt x="6088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967509" y="2261679"/>
              <a:ext cx="2789555" cy="1942464"/>
            </a:xfrm>
            <a:custGeom>
              <a:avLst/>
              <a:gdLst/>
              <a:ahLst/>
              <a:cxnLst/>
              <a:rect l="l" t="t" r="r" b="b"/>
              <a:pathLst>
                <a:path w="2789554" h="1942464">
                  <a:moveTo>
                    <a:pt x="249174" y="138861"/>
                  </a:moveTo>
                  <a:lnTo>
                    <a:pt x="246900" y="127673"/>
                  </a:lnTo>
                  <a:lnTo>
                    <a:pt x="240715" y="118516"/>
                  </a:lnTo>
                  <a:lnTo>
                    <a:pt x="231546" y="112331"/>
                  </a:lnTo>
                  <a:lnTo>
                    <a:pt x="220370" y="110058"/>
                  </a:lnTo>
                  <a:lnTo>
                    <a:pt x="28803" y="110058"/>
                  </a:lnTo>
                  <a:lnTo>
                    <a:pt x="17614" y="112331"/>
                  </a:lnTo>
                  <a:lnTo>
                    <a:pt x="8458" y="118516"/>
                  </a:lnTo>
                  <a:lnTo>
                    <a:pt x="2273" y="127673"/>
                  </a:lnTo>
                  <a:lnTo>
                    <a:pt x="0" y="138861"/>
                  </a:lnTo>
                  <a:lnTo>
                    <a:pt x="0" y="452907"/>
                  </a:lnTo>
                  <a:lnTo>
                    <a:pt x="2273" y="464096"/>
                  </a:lnTo>
                  <a:lnTo>
                    <a:pt x="8458" y="473252"/>
                  </a:lnTo>
                  <a:lnTo>
                    <a:pt x="17614" y="479437"/>
                  </a:lnTo>
                  <a:lnTo>
                    <a:pt x="28803" y="481711"/>
                  </a:lnTo>
                  <a:lnTo>
                    <a:pt x="220370" y="481711"/>
                  </a:lnTo>
                  <a:lnTo>
                    <a:pt x="231546" y="479437"/>
                  </a:lnTo>
                  <a:lnTo>
                    <a:pt x="240715" y="473252"/>
                  </a:lnTo>
                  <a:lnTo>
                    <a:pt x="246900" y="464096"/>
                  </a:lnTo>
                  <a:lnTo>
                    <a:pt x="249174" y="452907"/>
                  </a:lnTo>
                  <a:lnTo>
                    <a:pt x="249174" y="138861"/>
                  </a:lnTo>
                  <a:close/>
                </a:path>
                <a:path w="2789554" h="1942464">
                  <a:moveTo>
                    <a:pt x="463029" y="721334"/>
                  </a:moveTo>
                  <a:lnTo>
                    <a:pt x="460756" y="710158"/>
                  </a:lnTo>
                  <a:lnTo>
                    <a:pt x="454571" y="701001"/>
                  </a:lnTo>
                  <a:lnTo>
                    <a:pt x="445414" y="694817"/>
                  </a:lnTo>
                  <a:lnTo>
                    <a:pt x="434225" y="692543"/>
                  </a:lnTo>
                  <a:lnTo>
                    <a:pt x="242658" y="692543"/>
                  </a:lnTo>
                  <a:lnTo>
                    <a:pt x="231470" y="694817"/>
                  </a:lnTo>
                  <a:lnTo>
                    <a:pt x="222313" y="701001"/>
                  </a:lnTo>
                  <a:lnTo>
                    <a:pt x="216128" y="710158"/>
                  </a:lnTo>
                  <a:lnTo>
                    <a:pt x="213855" y="721334"/>
                  </a:lnTo>
                  <a:lnTo>
                    <a:pt x="213855" y="1035392"/>
                  </a:lnTo>
                  <a:lnTo>
                    <a:pt x="216128" y="1046581"/>
                  </a:lnTo>
                  <a:lnTo>
                    <a:pt x="222313" y="1055738"/>
                  </a:lnTo>
                  <a:lnTo>
                    <a:pt x="231470" y="1061923"/>
                  </a:lnTo>
                  <a:lnTo>
                    <a:pt x="242658" y="1064196"/>
                  </a:lnTo>
                  <a:lnTo>
                    <a:pt x="434225" y="1064196"/>
                  </a:lnTo>
                  <a:lnTo>
                    <a:pt x="445414" y="1061923"/>
                  </a:lnTo>
                  <a:lnTo>
                    <a:pt x="454571" y="1055738"/>
                  </a:lnTo>
                  <a:lnTo>
                    <a:pt x="460756" y="1046581"/>
                  </a:lnTo>
                  <a:lnTo>
                    <a:pt x="463029" y="1035392"/>
                  </a:lnTo>
                  <a:lnTo>
                    <a:pt x="463029" y="721334"/>
                  </a:lnTo>
                  <a:close/>
                </a:path>
                <a:path w="2789554" h="1942464">
                  <a:moveTo>
                    <a:pt x="1119212" y="37503"/>
                  </a:moveTo>
                  <a:lnTo>
                    <a:pt x="1116939" y="26327"/>
                  </a:lnTo>
                  <a:lnTo>
                    <a:pt x="1110754" y="17157"/>
                  </a:lnTo>
                  <a:lnTo>
                    <a:pt x="1101598" y="10972"/>
                  </a:lnTo>
                  <a:lnTo>
                    <a:pt x="1090409" y="8699"/>
                  </a:lnTo>
                  <a:lnTo>
                    <a:pt x="543242" y="8699"/>
                  </a:lnTo>
                  <a:lnTo>
                    <a:pt x="532066" y="10972"/>
                  </a:lnTo>
                  <a:lnTo>
                    <a:pt x="522909" y="17157"/>
                  </a:lnTo>
                  <a:lnTo>
                    <a:pt x="516712" y="26327"/>
                  </a:lnTo>
                  <a:lnTo>
                    <a:pt x="514438" y="37503"/>
                  </a:lnTo>
                  <a:lnTo>
                    <a:pt x="514438" y="563359"/>
                  </a:lnTo>
                  <a:lnTo>
                    <a:pt x="516712" y="574535"/>
                  </a:lnTo>
                  <a:lnTo>
                    <a:pt x="522909" y="583704"/>
                  </a:lnTo>
                  <a:lnTo>
                    <a:pt x="532066" y="589889"/>
                  </a:lnTo>
                  <a:lnTo>
                    <a:pt x="543242" y="592162"/>
                  </a:lnTo>
                  <a:lnTo>
                    <a:pt x="1090409" y="592162"/>
                  </a:lnTo>
                  <a:lnTo>
                    <a:pt x="1101598" y="589889"/>
                  </a:lnTo>
                  <a:lnTo>
                    <a:pt x="1110754" y="583704"/>
                  </a:lnTo>
                  <a:lnTo>
                    <a:pt x="1116939" y="574535"/>
                  </a:lnTo>
                  <a:lnTo>
                    <a:pt x="1119212" y="563359"/>
                  </a:lnTo>
                  <a:lnTo>
                    <a:pt x="1119212" y="37503"/>
                  </a:lnTo>
                  <a:close/>
                </a:path>
                <a:path w="2789554" h="1942464">
                  <a:moveTo>
                    <a:pt x="2057095" y="28803"/>
                  </a:moveTo>
                  <a:lnTo>
                    <a:pt x="2054821" y="17614"/>
                  </a:lnTo>
                  <a:lnTo>
                    <a:pt x="2048637" y="8458"/>
                  </a:lnTo>
                  <a:lnTo>
                    <a:pt x="2039467" y="2273"/>
                  </a:lnTo>
                  <a:lnTo>
                    <a:pt x="2028291" y="0"/>
                  </a:lnTo>
                  <a:lnTo>
                    <a:pt x="1531912" y="0"/>
                  </a:lnTo>
                  <a:lnTo>
                    <a:pt x="1520736" y="2273"/>
                  </a:lnTo>
                  <a:lnTo>
                    <a:pt x="1511579" y="8458"/>
                  </a:lnTo>
                  <a:lnTo>
                    <a:pt x="1505394" y="17614"/>
                  </a:lnTo>
                  <a:lnTo>
                    <a:pt x="1503121" y="28803"/>
                  </a:lnTo>
                  <a:lnTo>
                    <a:pt x="1503121" y="1913089"/>
                  </a:lnTo>
                  <a:lnTo>
                    <a:pt x="1505394" y="1924265"/>
                  </a:lnTo>
                  <a:lnTo>
                    <a:pt x="1511579" y="1933422"/>
                  </a:lnTo>
                  <a:lnTo>
                    <a:pt x="1520736" y="1939620"/>
                  </a:lnTo>
                  <a:lnTo>
                    <a:pt x="1531912" y="1941893"/>
                  </a:lnTo>
                  <a:lnTo>
                    <a:pt x="2028291" y="1941893"/>
                  </a:lnTo>
                  <a:lnTo>
                    <a:pt x="2039467" y="1939620"/>
                  </a:lnTo>
                  <a:lnTo>
                    <a:pt x="2048637" y="1933422"/>
                  </a:lnTo>
                  <a:lnTo>
                    <a:pt x="2054821" y="1924265"/>
                  </a:lnTo>
                  <a:lnTo>
                    <a:pt x="2057095" y="1913089"/>
                  </a:lnTo>
                  <a:lnTo>
                    <a:pt x="2057095" y="28803"/>
                  </a:lnTo>
                  <a:close/>
                </a:path>
                <a:path w="2789554" h="1942464">
                  <a:moveTo>
                    <a:pt x="2789237" y="28803"/>
                  </a:moveTo>
                  <a:lnTo>
                    <a:pt x="2786964" y="17614"/>
                  </a:lnTo>
                  <a:lnTo>
                    <a:pt x="2780779" y="8458"/>
                  </a:lnTo>
                  <a:lnTo>
                    <a:pt x="2771622" y="2273"/>
                  </a:lnTo>
                  <a:lnTo>
                    <a:pt x="2760434" y="0"/>
                  </a:lnTo>
                  <a:lnTo>
                    <a:pt x="2264054" y="0"/>
                  </a:lnTo>
                  <a:lnTo>
                    <a:pt x="2252878" y="2273"/>
                  </a:lnTo>
                  <a:lnTo>
                    <a:pt x="2243721" y="8458"/>
                  </a:lnTo>
                  <a:lnTo>
                    <a:pt x="2237536" y="17614"/>
                  </a:lnTo>
                  <a:lnTo>
                    <a:pt x="2235263" y="28803"/>
                  </a:lnTo>
                  <a:lnTo>
                    <a:pt x="2235263" y="1913089"/>
                  </a:lnTo>
                  <a:lnTo>
                    <a:pt x="2237536" y="1924265"/>
                  </a:lnTo>
                  <a:lnTo>
                    <a:pt x="2243721" y="1933422"/>
                  </a:lnTo>
                  <a:lnTo>
                    <a:pt x="2252878" y="1939620"/>
                  </a:lnTo>
                  <a:lnTo>
                    <a:pt x="2264054" y="1941893"/>
                  </a:lnTo>
                  <a:lnTo>
                    <a:pt x="2760434" y="1941893"/>
                  </a:lnTo>
                  <a:lnTo>
                    <a:pt x="2771622" y="1939620"/>
                  </a:lnTo>
                  <a:lnTo>
                    <a:pt x="2780779" y="1933422"/>
                  </a:lnTo>
                  <a:lnTo>
                    <a:pt x="2786964" y="1924265"/>
                  </a:lnTo>
                  <a:lnTo>
                    <a:pt x="2789237" y="1913089"/>
                  </a:lnTo>
                  <a:lnTo>
                    <a:pt x="2789237" y="28803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070277" y="2414663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0"/>
                  </a:moveTo>
                  <a:lnTo>
                    <a:pt x="0" y="0"/>
                  </a:lnTo>
                  <a:lnTo>
                    <a:pt x="0" y="120370"/>
                  </a:lnTo>
                  <a:lnTo>
                    <a:pt x="43637" y="120370"/>
                  </a:lnTo>
                  <a:lnTo>
                    <a:pt x="43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070280" y="2414670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070280" y="2585701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038605" y="2402000"/>
              <a:ext cx="104775" cy="116839"/>
            </a:xfrm>
            <a:custGeom>
              <a:avLst/>
              <a:gdLst/>
              <a:ahLst/>
              <a:cxnLst/>
              <a:rect l="l" t="t" r="r" b="b"/>
              <a:pathLst>
                <a:path w="104775" h="116839">
                  <a:moveTo>
                    <a:pt x="104178" y="0"/>
                  </a:moveTo>
                  <a:lnTo>
                    <a:pt x="104178" y="37312"/>
                  </a:lnTo>
                  <a:lnTo>
                    <a:pt x="0" y="116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092106" y="2396369"/>
              <a:ext cx="0" cy="398780"/>
            </a:xfrm>
            <a:custGeom>
              <a:avLst/>
              <a:gdLst/>
              <a:ahLst/>
              <a:cxnLst/>
              <a:rect l="l" t="t" r="r" b="b"/>
              <a:pathLst>
                <a:path w="0" h="398780">
                  <a:moveTo>
                    <a:pt x="0" y="0"/>
                  </a:moveTo>
                  <a:lnTo>
                    <a:pt x="0" y="39839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078023" y="278069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311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311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078023" y="278069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311" y="0"/>
                  </a:lnTo>
                  <a:lnTo>
                    <a:pt x="14084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84" y="28143"/>
                  </a:lnTo>
                  <a:lnTo>
                    <a:pt x="6311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078023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311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311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078023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311" y="0"/>
                  </a:lnTo>
                  <a:lnTo>
                    <a:pt x="14084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84" y="28155"/>
                  </a:lnTo>
                  <a:lnTo>
                    <a:pt x="6311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284145" y="2997149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0"/>
                  </a:moveTo>
                  <a:lnTo>
                    <a:pt x="0" y="0"/>
                  </a:lnTo>
                  <a:lnTo>
                    <a:pt x="0" y="120370"/>
                  </a:lnTo>
                  <a:lnTo>
                    <a:pt x="43637" y="120370"/>
                  </a:lnTo>
                  <a:lnTo>
                    <a:pt x="43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284148" y="2997155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284148" y="3168199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252464" y="2984488"/>
              <a:ext cx="104775" cy="116839"/>
            </a:xfrm>
            <a:custGeom>
              <a:avLst/>
              <a:gdLst/>
              <a:ahLst/>
              <a:cxnLst/>
              <a:rect l="l" t="t" r="r" b="b"/>
              <a:pathLst>
                <a:path w="104775" h="116839">
                  <a:moveTo>
                    <a:pt x="104178" y="0"/>
                  </a:moveTo>
                  <a:lnTo>
                    <a:pt x="104178" y="37312"/>
                  </a:lnTo>
                  <a:lnTo>
                    <a:pt x="0" y="116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305960" y="2978858"/>
              <a:ext cx="0" cy="398780"/>
            </a:xfrm>
            <a:custGeom>
              <a:avLst/>
              <a:gdLst/>
              <a:ahLst/>
              <a:cxnLst/>
              <a:rect l="l" t="t" r="r" b="b"/>
              <a:pathLst>
                <a:path w="0" h="398779">
                  <a:moveTo>
                    <a:pt x="0" y="0"/>
                  </a:moveTo>
                  <a:lnTo>
                    <a:pt x="0" y="39839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262676" y="3377166"/>
              <a:ext cx="86995" cy="0"/>
            </a:xfrm>
            <a:custGeom>
              <a:avLst/>
              <a:gdLst/>
              <a:ahLst/>
              <a:cxnLst/>
              <a:rect l="l" t="t" r="r" b="b"/>
              <a:pathLst>
                <a:path w="86994" h="0">
                  <a:moveTo>
                    <a:pt x="0" y="0"/>
                  </a:moveTo>
                  <a:lnTo>
                    <a:pt x="865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275376" y="3396756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4" h="0">
                  <a:moveTo>
                    <a:pt x="0" y="0"/>
                  </a:moveTo>
                  <a:lnTo>
                    <a:pt x="611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288076" y="341634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 h="0">
                  <a:moveTo>
                    <a:pt x="0" y="0"/>
                  </a:moveTo>
                  <a:lnTo>
                    <a:pt x="357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814567" y="2670047"/>
              <a:ext cx="69850" cy="118745"/>
            </a:xfrm>
            <a:custGeom>
              <a:avLst/>
              <a:gdLst/>
              <a:ahLst/>
              <a:cxnLst/>
              <a:rect l="l" t="t" r="r" b="b"/>
              <a:pathLst>
                <a:path w="69850" h="118744">
                  <a:moveTo>
                    <a:pt x="0" y="0"/>
                  </a:moveTo>
                  <a:lnTo>
                    <a:pt x="69824" y="69811"/>
                  </a:lnTo>
                  <a:lnTo>
                    <a:pt x="69824" y="1183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778812" y="2326680"/>
              <a:ext cx="106045" cy="351790"/>
            </a:xfrm>
            <a:custGeom>
              <a:avLst/>
              <a:gdLst/>
              <a:ahLst/>
              <a:cxnLst/>
              <a:rect l="l" t="t" r="r" b="b"/>
              <a:pathLst>
                <a:path w="106044" h="351789">
                  <a:moveTo>
                    <a:pt x="105575" y="0"/>
                  </a:moveTo>
                  <a:lnTo>
                    <a:pt x="105575" y="48564"/>
                  </a:lnTo>
                  <a:lnTo>
                    <a:pt x="0" y="154152"/>
                  </a:lnTo>
                  <a:lnTo>
                    <a:pt x="0" y="307594"/>
                  </a:lnTo>
                  <a:lnTo>
                    <a:pt x="43484" y="3512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81136" y="2435914"/>
              <a:ext cx="180870" cy="28183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489237" y="3353799"/>
              <a:ext cx="69850" cy="118745"/>
            </a:xfrm>
            <a:custGeom>
              <a:avLst/>
              <a:gdLst/>
              <a:ahLst/>
              <a:cxnLst/>
              <a:rect l="l" t="t" r="r" b="b"/>
              <a:pathLst>
                <a:path w="69850" h="118745">
                  <a:moveTo>
                    <a:pt x="0" y="0"/>
                  </a:moveTo>
                  <a:lnTo>
                    <a:pt x="69811" y="69824"/>
                  </a:lnTo>
                  <a:lnTo>
                    <a:pt x="69811" y="11838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453476" y="3010441"/>
              <a:ext cx="106045" cy="351790"/>
            </a:xfrm>
            <a:custGeom>
              <a:avLst/>
              <a:gdLst/>
              <a:ahLst/>
              <a:cxnLst/>
              <a:rect l="l" t="t" r="r" b="b"/>
              <a:pathLst>
                <a:path w="106045" h="351789">
                  <a:moveTo>
                    <a:pt x="105575" y="0"/>
                  </a:moveTo>
                  <a:lnTo>
                    <a:pt x="105575" y="48564"/>
                  </a:lnTo>
                  <a:lnTo>
                    <a:pt x="0" y="154152"/>
                  </a:lnTo>
                  <a:lnTo>
                    <a:pt x="0" y="307594"/>
                  </a:lnTo>
                  <a:lnTo>
                    <a:pt x="43484" y="3512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55805" y="3119675"/>
              <a:ext cx="180865" cy="28183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680307" y="3211873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680307" y="3273048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748942" y="327298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29">
                  <a:moveTo>
                    <a:pt x="0" y="0"/>
                  </a:moveTo>
                  <a:lnTo>
                    <a:pt x="0" y="2014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748942" y="301041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30">
                  <a:moveTo>
                    <a:pt x="0" y="0"/>
                  </a:moveTo>
                  <a:lnTo>
                    <a:pt x="0" y="2014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092106" y="2340763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96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294178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294178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308255" y="2340763"/>
              <a:ext cx="43815" cy="614045"/>
            </a:xfrm>
            <a:custGeom>
              <a:avLst/>
              <a:gdLst/>
              <a:ahLst/>
              <a:cxnLst/>
              <a:rect l="l" t="t" r="r" b="b"/>
              <a:pathLst>
                <a:path w="43814" h="614044">
                  <a:moveTo>
                    <a:pt x="0" y="0"/>
                  </a:moveTo>
                  <a:lnTo>
                    <a:pt x="0" y="410324"/>
                  </a:lnTo>
                  <a:lnTo>
                    <a:pt x="16998" y="413757"/>
                  </a:lnTo>
                  <a:lnTo>
                    <a:pt x="30881" y="423117"/>
                  </a:lnTo>
                  <a:lnTo>
                    <a:pt x="40242" y="437000"/>
                  </a:lnTo>
                  <a:lnTo>
                    <a:pt x="43675" y="453999"/>
                  </a:lnTo>
                  <a:lnTo>
                    <a:pt x="40242" y="470998"/>
                  </a:lnTo>
                  <a:lnTo>
                    <a:pt x="30881" y="484881"/>
                  </a:lnTo>
                  <a:lnTo>
                    <a:pt x="16998" y="494242"/>
                  </a:lnTo>
                  <a:lnTo>
                    <a:pt x="0" y="497674"/>
                  </a:lnTo>
                  <a:lnTo>
                    <a:pt x="0" y="6134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086727" y="2326680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20" h="0">
                  <a:moveTo>
                    <a:pt x="38855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229494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229494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086726" y="2340763"/>
              <a:ext cx="200660" cy="1341755"/>
            </a:xfrm>
            <a:custGeom>
              <a:avLst/>
              <a:gdLst/>
              <a:ahLst/>
              <a:cxnLst/>
              <a:rect l="l" t="t" r="r" b="b"/>
              <a:pathLst>
                <a:path w="200660" h="1341754">
                  <a:moveTo>
                    <a:pt x="156844" y="0"/>
                  </a:moveTo>
                  <a:lnTo>
                    <a:pt x="156844" y="410324"/>
                  </a:lnTo>
                  <a:lnTo>
                    <a:pt x="173841" y="413757"/>
                  </a:lnTo>
                  <a:lnTo>
                    <a:pt x="187720" y="423117"/>
                  </a:lnTo>
                  <a:lnTo>
                    <a:pt x="197076" y="437000"/>
                  </a:lnTo>
                  <a:lnTo>
                    <a:pt x="200507" y="453999"/>
                  </a:lnTo>
                  <a:lnTo>
                    <a:pt x="197076" y="470998"/>
                  </a:lnTo>
                  <a:lnTo>
                    <a:pt x="187720" y="484881"/>
                  </a:lnTo>
                  <a:lnTo>
                    <a:pt x="173841" y="494242"/>
                  </a:lnTo>
                  <a:lnTo>
                    <a:pt x="156844" y="497674"/>
                  </a:lnTo>
                  <a:lnTo>
                    <a:pt x="156844" y="1341589"/>
                  </a:lnTo>
                  <a:lnTo>
                    <a:pt x="0" y="134158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807159" y="2297112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807161" y="229711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866284" y="2794764"/>
              <a:ext cx="608965" cy="0"/>
            </a:xfrm>
            <a:custGeom>
              <a:avLst/>
              <a:gdLst/>
              <a:ahLst/>
              <a:cxnLst/>
              <a:rect l="l" t="t" r="r" b="b"/>
              <a:pathLst>
                <a:path w="608964" h="0">
                  <a:moveTo>
                    <a:pt x="6088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807159" y="276520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807161" y="276520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866284" y="3682356"/>
              <a:ext cx="608965" cy="0"/>
            </a:xfrm>
            <a:custGeom>
              <a:avLst/>
              <a:gdLst/>
              <a:ahLst/>
              <a:cxnLst/>
              <a:rect l="l" t="t" r="r" b="b"/>
              <a:pathLst>
                <a:path w="608964" h="0">
                  <a:moveTo>
                    <a:pt x="6088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967509" y="3626053"/>
              <a:ext cx="1119505" cy="1056005"/>
            </a:xfrm>
            <a:custGeom>
              <a:avLst/>
              <a:gdLst/>
              <a:ahLst/>
              <a:cxnLst/>
              <a:rect l="l" t="t" r="r" b="b"/>
              <a:pathLst>
                <a:path w="1119505" h="1056004">
                  <a:moveTo>
                    <a:pt x="249174" y="130149"/>
                  </a:moveTo>
                  <a:lnTo>
                    <a:pt x="246900" y="118960"/>
                  </a:lnTo>
                  <a:lnTo>
                    <a:pt x="240715" y="109804"/>
                  </a:lnTo>
                  <a:lnTo>
                    <a:pt x="231546" y="103619"/>
                  </a:lnTo>
                  <a:lnTo>
                    <a:pt x="220370" y="101346"/>
                  </a:lnTo>
                  <a:lnTo>
                    <a:pt x="28803" y="101346"/>
                  </a:lnTo>
                  <a:lnTo>
                    <a:pt x="17614" y="103619"/>
                  </a:lnTo>
                  <a:lnTo>
                    <a:pt x="8458" y="109804"/>
                  </a:lnTo>
                  <a:lnTo>
                    <a:pt x="2273" y="118960"/>
                  </a:lnTo>
                  <a:lnTo>
                    <a:pt x="0" y="130149"/>
                  </a:lnTo>
                  <a:lnTo>
                    <a:pt x="0" y="444195"/>
                  </a:lnTo>
                  <a:lnTo>
                    <a:pt x="2273" y="455383"/>
                  </a:lnTo>
                  <a:lnTo>
                    <a:pt x="8458" y="464540"/>
                  </a:lnTo>
                  <a:lnTo>
                    <a:pt x="17614" y="470725"/>
                  </a:lnTo>
                  <a:lnTo>
                    <a:pt x="28803" y="472998"/>
                  </a:lnTo>
                  <a:lnTo>
                    <a:pt x="220370" y="472998"/>
                  </a:lnTo>
                  <a:lnTo>
                    <a:pt x="231546" y="470725"/>
                  </a:lnTo>
                  <a:lnTo>
                    <a:pt x="240715" y="464540"/>
                  </a:lnTo>
                  <a:lnTo>
                    <a:pt x="246900" y="455383"/>
                  </a:lnTo>
                  <a:lnTo>
                    <a:pt x="249174" y="444195"/>
                  </a:lnTo>
                  <a:lnTo>
                    <a:pt x="249174" y="130149"/>
                  </a:lnTo>
                  <a:close/>
                </a:path>
                <a:path w="1119505" h="1056004">
                  <a:moveTo>
                    <a:pt x="463029" y="712635"/>
                  </a:moveTo>
                  <a:lnTo>
                    <a:pt x="460756" y="701459"/>
                  </a:lnTo>
                  <a:lnTo>
                    <a:pt x="454571" y="692302"/>
                  </a:lnTo>
                  <a:lnTo>
                    <a:pt x="445414" y="686117"/>
                  </a:lnTo>
                  <a:lnTo>
                    <a:pt x="434225" y="683844"/>
                  </a:lnTo>
                  <a:lnTo>
                    <a:pt x="242658" y="683844"/>
                  </a:lnTo>
                  <a:lnTo>
                    <a:pt x="231470" y="686117"/>
                  </a:lnTo>
                  <a:lnTo>
                    <a:pt x="222313" y="692302"/>
                  </a:lnTo>
                  <a:lnTo>
                    <a:pt x="216128" y="701459"/>
                  </a:lnTo>
                  <a:lnTo>
                    <a:pt x="213855" y="712635"/>
                  </a:lnTo>
                  <a:lnTo>
                    <a:pt x="213855" y="1026680"/>
                  </a:lnTo>
                  <a:lnTo>
                    <a:pt x="216128" y="1037882"/>
                  </a:lnTo>
                  <a:lnTo>
                    <a:pt x="222313" y="1047038"/>
                  </a:lnTo>
                  <a:lnTo>
                    <a:pt x="231470" y="1053223"/>
                  </a:lnTo>
                  <a:lnTo>
                    <a:pt x="242658" y="1055497"/>
                  </a:lnTo>
                  <a:lnTo>
                    <a:pt x="434225" y="1055497"/>
                  </a:lnTo>
                  <a:lnTo>
                    <a:pt x="445414" y="1053223"/>
                  </a:lnTo>
                  <a:lnTo>
                    <a:pt x="454571" y="1047038"/>
                  </a:lnTo>
                  <a:lnTo>
                    <a:pt x="460756" y="1037882"/>
                  </a:lnTo>
                  <a:lnTo>
                    <a:pt x="463029" y="1026680"/>
                  </a:lnTo>
                  <a:lnTo>
                    <a:pt x="463029" y="712635"/>
                  </a:lnTo>
                  <a:close/>
                </a:path>
                <a:path w="1119505" h="1056004">
                  <a:moveTo>
                    <a:pt x="1119212" y="28803"/>
                  </a:moveTo>
                  <a:lnTo>
                    <a:pt x="1116939" y="17614"/>
                  </a:lnTo>
                  <a:lnTo>
                    <a:pt x="1110754" y="8458"/>
                  </a:lnTo>
                  <a:lnTo>
                    <a:pt x="1101598" y="2273"/>
                  </a:lnTo>
                  <a:lnTo>
                    <a:pt x="1090409" y="0"/>
                  </a:lnTo>
                  <a:lnTo>
                    <a:pt x="543242" y="0"/>
                  </a:lnTo>
                  <a:lnTo>
                    <a:pt x="532066" y="2273"/>
                  </a:lnTo>
                  <a:lnTo>
                    <a:pt x="522909" y="8458"/>
                  </a:lnTo>
                  <a:lnTo>
                    <a:pt x="516712" y="17614"/>
                  </a:lnTo>
                  <a:lnTo>
                    <a:pt x="514438" y="28803"/>
                  </a:lnTo>
                  <a:lnTo>
                    <a:pt x="514438" y="554659"/>
                  </a:lnTo>
                  <a:lnTo>
                    <a:pt x="516712" y="565835"/>
                  </a:lnTo>
                  <a:lnTo>
                    <a:pt x="522909" y="574992"/>
                  </a:lnTo>
                  <a:lnTo>
                    <a:pt x="532066" y="581190"/>
                  </a:lnTo>
                  <a:lnTo>
                    <a:pt x="543242" y="583463"/>
                  </a:lnTo>
                  <a:lnTo>
                    <a:pt x="1090409" y="583463"/>
                  </a:lnTo>
                  <a:lnTo>
                    <a:pt x="1101598" y="581190"/>
                  </a:lnTo>
                  <a:lnTo>
                    <a:pt x="1110754" y="574992"/>
                  </a:lnTo>
                  <a:lnTo>
                    <a:pt x="1116939" y="565835"/>
                  </a:lnTo>
                  <a:lnTo>
                    <a:pt x="1119212" y="554659"/>
                  </a:lnTo>
                  <a:lnTo>
                    <a:pt x="1119212" y="28803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070277" y="3770325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0"/>
                  </a:moveTo>
                  <a:lnTo>
                    <a:pt x="0" y="0"/>
                  </a:lnTo>
                  <a:lnTo>
                    <a:pt x="0" y="120370"/>
                  </a:lnTo>
                  <a:lnTo>
                    <a:pt x="43637" y="120370"/>
                  </a:lnTo>
                  <a:lnTo>
                    <a:pt x="43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070280" y="3770331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070280" y="3941375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57"/>
                  </a:moveTo>
                  <a:lnTo>
                    <a:pt x="0" y="120357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038605" y="3757669"/>
              <a:ext cx="104775" cy="116839"/>
            </a:xfrm>
            <a:custGeom>
              <a:avLst/>
              <a:gdLst/>
              <a:ahLst/>
              <a:cxnLst/>
              <a:rect l="l" t="t" r="r" b="b"/>
              <a:pathLst>
                <a:path w="104775" h="116839">
                  <a:moveTo>
                    <a:pt x="104178" y="0"/>
                  </a:moveTo>
                  <a:lnTo>
                    <a:pt x="104178" y="37312"/>
                  </a:lnTo>
                  <a:lnTo>
                    <a:pt x="0" y="116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092106" y="3752038"/>
              <a:ext cx="0" cy="398780"/>
            </a:xfrm>
            <a:custGeom>
              <a:avLst/>
              <a:gdLst/>
              <a:ahLst/>
              <a:cxnLst/>
              <a:rect l="l" t="t" r="r" b="b"/>
              <a:pathLst>
                <a:path w="0" h="398779">
                  <a:moveTo>
                    <a:pt x="0" y="0"/>
                  </a:moveTo>
                  <a:lnTo>
                    <a:pt x="0" y="3983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078023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311" y="0"/>
                  </a:lnTo>
                  <a:lnTo>
                    <a:pt x="0" y="6311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311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078023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311"/>
                  </a:lnTo>
                  <a:lnTo>
                    <a:pt x="6311" y="0"/>
                  </a:lnTo>
                  <a:lnTo>
                    <a:pt x="14084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84" y="28155"/>
                  </a:lnTo>
                  <a:lnTo>
                    <a:pt x="6311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078023" y="366827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311" y="0"/>
                  </a:lnTo>
                  <a:lnTo>
                    <a:pt x="0" y="6311"/>
                  </a:lnTo>
                  <a:lnTo>
                    <a:pt x="0" y="14084"/>
                  </a:lnTo>
                  <a:lnTo>
                    <a:pt x="0" y="21856"/>
                  </a:lnTo>
                  <a:lnTo>
                    <a:pt x="6311" y="28155"/>
                  </a:lnTo>
                  <a:lnTo>
                    <a:pt x="21856" y="28155"/>
                  </a:lnTo>
                  <a:lnTo>
                    <a:pt x="28155" y="21856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078023" y="366827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84"/>
                  </a:moveTo>
                  <a:lnTo>
                    <a:pt x="0" y="6311"/>
                  </a:lnTo>
                  <a:lnTo>
                    <a:pt x="6311" y="0"/>
                  </a:lnTo>
                  <a:lnTo>
                    <a:pt x="14084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84"/>
                  </a:lnTo>
                  <a:lnTo>
                    <a:pt x="28155" y="21856"/>
                  </a:lnTo>
                  <a:lnTo>
                    <a:pt x="21856" y="28155"/>
                  </a:lnTo>
                  <a:lnTo>
                    <a:pt x="14084" y="28155"/>
                  </a:lnTo>
                  <a:lnTo>
                    <a:pt x="6311" y="28155"/>
                  </a:lnTo>
                  <a:lnTo>
                    <a:pt x="0" y="21856"/>
                  </a:lnTo>
                  <a:lnTo>
                    <a:pt x="0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284145" y="4352823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0"/>
                  </a:moveTo>
                  <a:lnTo>
                    <a:pt x="0" y="0"/>
                  </a:lnTo>
                  <a:lnTo>
                    <a:pt x="0" y="120357"/>
                  </a:lnTo>
                  <a:lnTo>
                    <a:pt x="43637" y="120357"/>
                  </a:lnTo>
                  <a:lnTo>
                    <a:pt x="43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284148" y="4352830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57"/>
                  </a:moveTo>
                  <a:lnTo>
                    <a:pt x="0" y="120357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284148" y="4523873"/>
              <a:ext cx="43815" cy="120650"/>
            </a:xfrm>
            <a:custGeom>
              <a:avLst/>
              <a:gdLst/>
              <a:ahLst/>
              <a:cxnLst/>
              <a:rect l="l" t="t" r="r" b="b"/>
              <a:pathLst>
                <a:path w="43814" h="120650">
                  <a:moveTo>
                    <a:pt x="43637" y="120370"/>
                  </a:moveTo>
                  <a:lnTo>
                    <a:pt x="0" y="120370"/>
                  </a:lnTo>
                  <a:lnTo>
                    <a:pt x="0" y="0"/>
                  </a:lnTo>
                  <a:lnTo>
                    <a:pt x="43637" y="0"/>
                  </a:lnTo>
                  <a:lnTo>
                    <a:pt x="43637" y="120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252464" y="4340157"/>
              <a:ext cx="104775" cy="116839"/>
            </a:xfrm>
            <a:custGeom>
              <a:avLst/>
              <a:gdLst/>
              <a:ahLst/>
              <a:cxnLst/>
              <a:rect l="l" t="t" r="r" b="b"/>
              <a:pathLst>
                <a:path w="104775" h="116839">
                  <a:moveTo>
                    <a:pt x="104178" y="0"/>
                  </a:moveTo>
                  <a:lnTo>
                    <a:pt x="104178" y="37312"/>
                  </a:lnTo>
                  <a:lnTo>
                    <a:pt x="0" y="116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305960" y="4334528"/>
              <a:ext cx="0" cy="398780"/>
            </a:xfrm>
            <a:custGeom>
              <a:avLst/>
              <a:gdLst/>
              <a:ahLst/>
              <a:cxnLst/>
              <a:rect l="l" t="t" r="r" b="b"/>
              <a:pathLst>
                <a:path w="0" h="398779">
                  <a:moveTo>
                    <a:pt x="0" y="0"/>
                  </a:moveTo>
                  <a:lnTo>
                    <a:pt x="0" y="39839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262676" y="4732841"/>
              <a:ext cx="86995" cy="0"/>
            </a:xfrm>
            <a:custGeom>
              <a:avLst/>
              <a:gdLst/>
              <a:ahLst/>
              <a:cxnLst/>
              <a:rect l="l" t="t" r="r" b="b"/>
              <a:pathLst>
                <a:path w="86994" h="0">
                  <a:moveTo>
                    <a:pt x="0" y="0"/>
                  </a:moveTo>
                  <a:lnTo>
                    <a:pt x="865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275376" y="4752425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4" h="0">
                  <a:moveTo>
                    <a:pt x="0" y="0"/>
                  </a:moveTo>
                  <a:lnTo>
                    <a:pt x="611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288076" y="477200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 h="0">
                  <a:moveTo>
                    <a:pt x="0" y="0"/>
                  </a:moveTo>
                  <a:lnTo>
                    <a:pt x="357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092106" y="3696433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w="0" h="31114">
                  <a:moveTo>
                    <a:pt x="0" y="0"/>
                  </a:moveTo>
                  <a:lnTo>
                    <a:pt x="0" y="3096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294178" y="366827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14084"/>
                  </a:lnTo>
                  <a:lnTo>
                    <a:pt x="0" y="21856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56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94178" y="366827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84"/>
                  </a:moveTo>
                  <a:lnTo>
                    <a:pt x="0" y="6311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84"/>
                  </a:lnTo>
                  <a:lnTo>
                    <a:pt x="28155" y="21856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56"/>
                  </a:lnTo>
                  <a:lnTo>
                    <a:pt x="0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308255" y="3696433"/>
              <a:ext cx="43815" cy="614045"/>
            </a:xfrm>
            <a:custGeom>
              <a:avLst/>
              <a:gdLst/>
              <a:ahLst/>
              <a:cxnLst/>
              <a:rect l="l" t="t" r="r" b="b"/>
              <a:pathLst>
                <a:path w="43814" h="614045">
                  <a:moveTo>
                    <a:pt x="0" y="0"/>
                  </a:moveTo>
                  <a:lnTo>
                    <a:pt x="0" y="410324"/>
                  </a:lnTo>
                  <a:lnTo>
                    <a:pt x="16998" y="413757"/>
                  </a:lnTo>
                  <a:lnTo>
                    <a:pt x="30881" y="423117"/>
                  </a:lnTo>
                  <a:lnTo>
                    <a:pt x="40242" y="437000"/>
                  </a:lnTo>
                  <a:lnTo>
                    <a:pt x="43675" y="453999"/>
                  </a:lnTo>
                  <a:lnTo>
                    <a:pt x="40242" y="470998"/>
                  </a:lnTo>
                  <a:lnTo>
                    <a:pt x="30881" y="484881"/>
                  </a:lnTo>
                  <a:lnTo>
                    <a:pt x="16998" y="494242"/>
                  </a:lnTo>
                  <a:lnTo>
                    <a:pt x="0" y="497674"/>
                  </a:lnTo>
                  <a:lnTo>
                    <a:pt x="0" y="6134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807159" y="365279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807161" y="365279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866284" y="4150427"/>
              <a:ext cx="608965" cy="0"/>
            </a:xfrm>
            <a:custGeom>
              <a:avLst/>
              <a:gdLst/>
              <a:ahLst/>
              <a:cxnLst/>
              <a:rect l="l" t="t" r="r" b="b"/>
              <a:pathLst>
                <a:path w="608964" h="0">
                  <a:moveTo>
                    <a:pt x="6088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807159" y="412088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59118" y="0"/>
                  </a:moveTo>
                  <a:lnTo>
                    <a:pt x="0" y="0"/>
                  </a:lnTo>
                  <a:lnTo>
                    <a:pt x="0" y="59118"/>
                  </a:lnTo>
                  <a:lnTo>
                    <a:pt x="59118" y="59118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807161" y="412087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18"/>
                  </a:lnTo>
                  <a:lnTo>
                    <a:pt x="0" y="59118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029862" y="2883391"/>
              <a:ext cx="40005" cy="466725"/>
            </a:xfrm>
            <a:custGeom>
              <a:avLst/>
              <a:gdLst/>
              <a:ahLst/>
              <a:cxnLst/>
              <a:rect l="l" t="t" r="r" b="b"/>
              <a:pathLst>
                <a:path w="40004" h="466725">
                  <a:moveTo>
                    <a:pt x="39420" y="0"/>
                  </a:moveTo>
                  <a:lnTo>
                    <a:pt x="39420" y="74320"/>
                  </a:lnTo>
                  <a:lnTo>
                    <a:pt x="24072" y="77418"/>
                  </a:lnTo>
                  <a:lnTo>
                    <a:pt x="11542" y="85867"/>
                  </a:lnTo>
                  <a:lnTo>
                    <a:pt x="3096" y="98398"/>
                  </a:lnTo>
                  <a:lnTo>
                    <a:pt x="0" y="113741"/>
                  </a:lnTo>
                  <a:lnTo>
                    <a:pt x="3096" y="129083"/>
                  </a:lnTo>
                  <a:lnTo>
                    <a:pt x="11542" y="141614"/>
                  </a:lnTo>
                  <a:lnTo>
                    <a:pt x="24072" y="150063"/>
                  </a:lnTo>
                  <a:lnTo>
                    <a:pt x="39420" y="153162"/>
                  </a:lnTo>
                  <a:lnTo>
                    <a:pt x="24072" y="156258"/>
                  </a:lnTo>
                  <a:lnTo>
                    <a:pt x="11542" y="164703"/>
                  </a:lnTo>
                  <a:lnTo>
                    <a:pt x="3096" y="177229"/>
                  </a:lnTo>
                  <a:lnTo>
                    <a:pt x="0" y="192570"/>
                  </a:lnTo>
                  <a:lnTo>
                    <a:pt x="3096" y="207912"/>
                  </a:lnTo>
                  <a:lnTo>
                    <a:pt x="11542" y="220443"/>
                  </a:lnTo>
                  <a:lnTo>
                    <a:pt x="24072" y="228892"/>
                  </a:lnTo>
                  <a:lnTo>
                    <a:pt x="39420" y="231990"/>
                  </a:lnTo>
                  <a:lnTo>
                    <a:pt x="24072" y="235087"/>
                  </a:lnTo>
                  <a:lnTo>
                    <a:pt x="11542" y="243533"/>
                  </a:lnTo>
                  <a:lnTo>
                    <a:pt x="3096" y="256063"/>
                  </a:lnTo>
                  <a:lnTo>
                    <a:pt x="0" y="271411"/>
                  </a:lnTo>
                  <a:lnTo>
                    <a:pt x="3096" y="286747"/>
                  </a:lnTo>
                  <a:lnTo>
                    <a:pt x="11542" y="299273"/>
                  </a:lnTo>
                  <a:lnTo>
                    <a:pt x="24072" y="307721"/>
                  </a:lnTo>
                  <a:lnTo>
                    <a:pt x="39420" y="310819"/>
                  </a:lnTo>
                  <a:lnTo>
                    <a:pt x="24072" y="313918"/>
                  </a:lnTo>
                  <a:lnTo>
                    <a:pt x="11542" y="322367"/>
                  </a:lnTo>
                  <a:lnTo>
                    <a:pt x="3096" y="334897"/>
                  </a:lnTo>
                  <a:lnTo>
                    <a:pt x="0" y="350240"/>
                  </a:lnTo>
                  <a:lnTo>
                    <a:pt x="3096" y="365583"/>
                  </a:lnTo>
                  <a:lnTo>
                    <a:pt x="11542" y="378113"/>
                  </a:lnTo>
                  <a:lnTo>
                    <a:pt x="24072" y="386562"/>
                  </a:lnTo>
                  <a:lnTo>
                    <a:pt x="39420" y="389661"/>
                  </a:lnTo>
                  <a:lnTo>
                    <a:pt x="39420" y="4667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086731" y="4150427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20" h="0">
                  <a:moveTo>
                    <a:pt x="0" y="0"/>
                  </a:moveTo>
                  <a:lnTo>
                    <a:pt x="3885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086731" y="2794764"/>
              <a:ext cx="269875" cy="1355725"/>
            </a:xfrm>
            <a:custGeom>
              <a:avLst/>
              <a:gdLst/>
              <a:ahLst/>
              <a:cxnLst/>
              <a:rect l="l" t="t" r="r" b="b"/>
              <a:pathLst>
                <a:path w="269875" h="1355725">
                  <a:moveTo>
                    <a:pt x="0" y="0"/>
                  </a:moveTo>
                  <a:lnTo>
                    <a:pt x="269659" y="0"/>
                  </a:lnTo>
                  <a:lnTo>
                    <a:pt x="269659" y="135566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342318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311" y="0"/>
                  </a:lnTo>
                  <a:lnTo>
                    <a:pt x="0" y="6311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311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342318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311"/>
                  </a:lnTo>
                  <a:lnTo>
                    <a:pt x="6311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311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107345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107345" y="231260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107345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43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107345" y="413635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311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756757" y="2915129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 h="0">
                  <a:moveTo>
                    <a:pt x="0" y="0"/>
                  </a:moveTo>
                  <a:lnTo>
                    <a:pt x="15243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821806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14084"/>
                  </a:lnTo>
                  <a:lnTo>
                    <a:pt x="0" y="21856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56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821806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84"/>
                  </a:moveTo>
                  <a:lnTo>
                    <a:pt x="0" y="6311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84"/>
                  </a:lnTo>
                  <a:lnTo>
                    <a:pt x="28155" y="21856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56"/>
                  </a:lnTo>
                  <a:lnTo>
                    <a:pt x="0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756757" y="3116760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 h="0">
                  <a:moveTo>
                    <a:pt x="0" y="0"/>
                  </a:moveTo>
                  <a:lnTo>
                    <a:pt x="15243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821806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821806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756757" y="3317510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 h="0">
                  <a:moveTo>
                    <a:pt x="0" y="0"/>
                  </a:moveTo>
                  <a:lnTo>
                    <a:pt x="15243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052467" y="2915129"/>
              <a:ext cx="749935" cy="0"/>
            </a:xfrm>
            <a:custGeom>
              <a:avLst/>
              <a:gdLst/>
              <a:ahLst/>
              <a:cxnLst/>
              <a:rect l="l" t="t" r="r" b="b"/>
              <a:pathLst>
                <a:path w="749934" h="0">
                  <a:moveTo>
                    <a:pt x="0" y="0"/>
                  </a:moveTo>
                  <a:lnTo>
                    <a:pt x="74946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052467" y="3116760"/>
              <a:ext cx="749935" cy="0"/>
            </a:xfrm>
            <a:custGeom>
              <a:avLst/>
              <a:gdLst/>
              <a:ahLst/>
              <a:cxnLst/>
              <a:rect l="l" t="t" r="r" b="b"/>
              <a:pathLst>
                <a:path w="749934" h="0">
                  <a:moveTo>
                    <a:pt x="0" y="0"/>
                  </a:moveTo>
                  <a:lnTo>
                    <a:pt x="74946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052467" y="3317510"/>
              <a:ext cx="749935" cy="0"/>
            </a:xfrm>
            <a:custGeom>
              <a:avLst/>
              <a:gdLst/>
              <a:ahLst/>
              <a:cxnLst/>
              <a:rect l="l" t="t" r="r" b="b"/>
              <a:pathLst>
                <a:path w="749934" h="0">
                  <a:moveTo>
                    <a:pt x="0" y="0"/>
                  </a:moveTo>
                  <a:lnTo>
                    <a:pt x="74946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821806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821806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513969" y="2915129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 h="0">
                  <a:moveTo>
                    <a:pt x="0" y="0"/>
                  </a:moveTo>
                  <a:lnTo>
                    <a:pt x="14231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569234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14084"/>
                  </a:lnTo>
                  <a:lnTo>
                    <a:pt x="0" y="21856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56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569234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84"/>
                  </a:moveTo>
                  <a:lnTo>
                    <a:pt x="0" y="6311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84"/>
                  </a:lnTo>
                  <a:lnTo>
                    <a:pt x="28155" y="21856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56"/>
                  </a:lnTo>
                  <a:lnTo>
                    <a:pt x="0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513969" y="3116760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 h="0">
                  <a:moveTo>
                    <a:pt x="0" y="0"/>
                  </a:moveTo>
                  <a:lnTo>
                    <a:pt x="14231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569234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569234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513969" y="3317510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 h="0">
                  <a:moveTo>
                    <a:pt x="0" y="0"/>
                  </a:moveTo>
                  <a:lnTo>
                    <a:pt x="14231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569234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569234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86982" y="2848542"/>
              <a:ext cx="323354" cy="486214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6801929" y="288555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6801932" y="288556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801929" y="3087192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801932" y="308719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6801929" y="328883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118" y="0"/>
                  </a:moveTo>
                  <a:lnTo>
                    <a:pt x="0" y="0"/>
                  </a:lnTo>
                  <a:lnTo>
                    <a:pt x="0" y="59118"/>
                  </a:lnTo>
                  <a:lnTo>
                    <a:pt x="59118" y="59118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6801932" y="328883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18"/>
                  </a:lnTo>
                  <a:lnTo>
                    <a:pt x="0" y="59118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6801929" y="349045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6801932" y="349046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6801929" y="369209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118" y="0"/>
                  </a:moveTo>
                  <a:lnTo>
                    <a:pt x="0" y="0"/>
                  </a:lnTo>
                  <a:lnTo>
                    <a:pt x="0" y="59131"/>
                  </a:lnTo>
                  <a:lnTo>
                    <a:pt x="59118" y="59131"/>
                  </a:lnTo>
                  <a:lnTo>
                    <a:pt x="59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6801932" y="369208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0"/>
                  </a:moveTo>
                  <a:lnTo>
                    <a:pt x="59118" y="0"/>
                  </a:lnTo>
                  <a:lnTo>
                    <a:pt x="59118" y="59131"/>
                  </a:lnTo>
                  <a:lnTo>
                    <a:pt x="0" y="5913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1" name="object 1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39433" y="3554476"/>
              <a:ext cx="110515" cy="139388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91833" y="3554476"/>
              <a:ext cx="110515" cy="139388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6348498" y="3490461"/>
              <a:ext cx="0" cy="601345"/>
            </a:xfrm>
            <a:custGeom>
              <a:avLst/>
              <a:gdLst/>
              <a:ahLst/>
              <a:cxnLst/>
              <a:rect l="l" t="t" r="r" b="b"/>
              <a:pathLst>
                <a:path w="0" h="601345">
                  <a:moveTo>
                    <a:pt x="0" y="0"/>
                  </a:moveTo>
                  <a:lnTo>
                    <a:pt x="0" y="60086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" name="object 1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444232" y="3554476"/>
              <a:ext cx="110515" cy="139388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6196098" y="3490461"/>
              <a:ext cx="304800" cy="436245"/>
            </a:xfrm>
            <a:custGeom>
              <a:avLst/>
              <a:gdLst/>
              <a:ahLst/>
              <a:cxnLst/>
              <a:rect l="l" t="t" r="r" b="b"/>
              <a:pathLst>
                <a:path w="304800" h="436245">
                  <a:moveTo>
                    <a:pt x="304800" y="0"/>
                  </a:moveTo>
                  <a:lnTo>
                    <a:pt x="304800" y="436143"/>
                  </a:lnTo>
                  <a:lnTo>
                    <a:pt x="0" y="43614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726212" y="3719825"/>
              <a:ext cx="76200" cy="124460"/>
            </a:xfrm>
            <a:custGeom>
              <a:avLst/>
              <a:gdLst/>
              <a:ahLst/>
              <a:cxnLst/>
              <a:rect l="l" t="t" r="r" b="b"/>
              <a:pathLst>
                <a:path w="76200" h="124460">
                  <a:moveTo>
                    <a:pt x="0" y="124040"/>
                  </a:moveTo>
                  <a:lnTo>
                    <a:pt x="0" y="0"/>
                  </a:lnTo>
                  <a:lnTo>
                    <a:pt x="7571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6682927" y="3843779"/>
              <a:ext cx="86995" cy="0"/>
            </a:xfrm>
            <a:custGeom>
              <a:avLst/>
              <a:gdLst/>
              <a:ahLst/>
              <a:cxnLst/>
              <a:rect l="l" t="t" r="r" b="b"/>
              <a:pathLst>
                <a:path w="86995" h="0">
                  <a:moveTo>
                    <a:pt x="0" y="0"/>
                  </a:moveTo>
                  <a:lnTo>
                    <a:pt x="865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695627" y="3863375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 h="0">
                  <a:moveTo>
                    <a:pt x="0" y="0"/>
                  </a:moveTo>
                  <a:lnTo>
                    <a:pt x="611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6708327" y="388295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0" y="0"/>
                  </a:moveTo>
                  <a:lnTo>
                    <a:pt x="3577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6279864" y="4089965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279864" y="4125734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348498" y="4125672"/>
              <a:ext cx="0" cy="118745"/>
            </a:xfrm>
            <a:custGeom>
              <a:avLst/>
              <a:gdLst/>
              <a:ahLst/>
              <a:cxnLst/>
              <a:rect l="l" t="t" r="r" b="b"/>
              <a:pathLst>
                <a:path w="0" h="118745">
                  <a:moveTo>
                    <a:pt x="0" y="0"/>
                  </a:moveTo>
                  <a:lnTo>
                    <a:pt x="0" y="1183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348498" y="4286455"/>
              <a:ext cx="0" cy="118745"/>
            </a:xfrm>
            <a:custGeom>
              <a:avLst/>
              <a:gdLst/>
              <a:ahLst/>
              <a:cxnLst/>
              <a:rect l="l" t="t" r="r" b="b"/>
              <a:pathLst>
                <a:path w="0" h="118745">
                  <a:moveTo>
                    <a:pt x="0" y="0"/>
                  </a:moveTo>
                  <a:lnTo>
                    <a:pt x="0" y="1183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348498" y="3888502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29">
                  <a:moveTo>
                    <a:pt x="0" y="0"/>
                  </a:moveTo>
                  <a:lnTo>
                    <a:pt x="0" y="2014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283521" y="3098070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283521" y="3133844"/>
              <a:ext cx="137795" cy="0"/>
            </a:xfrm>
            <a:custGeom>
              <a:avLst/>
              <a:gdLst/>
              <a:ahLst/>
              <a:cxnLst/>
              <a:rect l="l" t="t" r="r" b="b"/>
              <a:pathLst>
                <a:path w="137795" h="0">
                  <a:moveTo>
                    <a:pt x="0" y="0"/>
                  </a:moveTo>
                  <a:lnTo>
                    <a:pt x="1372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352143" y="3133776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5">
                  <a:moveTo>
                    <a:pt x="0" y="0"/>
                  </a:moveTo>
                  <a:lnTo>
                    <a:pt x="0" y="21634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352143" y="2883391"/>
              <a:ext cx="0" cy="215265"/>
            </a:xfrm>
            <a:custGeom>
              <a:avLst/>
              <a:gdLst/>
              <a:ahLst/>
              <a:cxnLst/>
              <a:rect l="l" t="t" r="r" b="b"/>
              <a:pathLst>
                <a:path w="0" h="215264">
                  <a:moveTo>
                    <a:pt x="0" y="0"/>
                  </a:moveTo>
                  <a:lnTo>
                    <a:pt x="0" y="21468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334422" y="391253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334422" y="391253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6258072" y="4018070"/>
              <a:ext cx="180975" cy="180975"/>
            </a:xfrm>
            <a:custGeom>
              <a:avLst/>
              <a:gdLst/>
              <a:ahLst/>
              <a:cxnLst/>
              <a:rect l="l" t="t" r="r" b="b"/>
              <a:pathLst>
                <a:path w="180975" h="180975">
                  <a:moveTo>
                    <a:pt x="0" y="90424"/>
                  </a:moveTo>
                  <a:lnTo>
                    <a:pt x="7106" y="55222"/>
                  </a:lnTo>
                  <a:lnTo>
                    <a:pt x="26485" y="26481"/>
                  </a:lnTo>
                  <a:lnTo>
                    <a:pt x="55228" y="7104"/>
                  </a:lnTo>
                  <a:lnTo>
                    <a:pt x="90424" y="0"/>
                  </a:lnTo>
                  <a:lnTo>
                    <a:pt x="125619" y="7104"/>
                  </a:lnTo>
                  <a:lnTo>
                    <a:pt x="154362" y="26481"/>
                  </a:lnTo>
                  <a:lnTo>
                    <a:pt x="173741" y="55222"/>
                  </a:lnTo>
                  <a:lnTo>
                    <a:pt x="180848" y="90424"/>
                  </a:lnTo>
                  <a:lnTo>
                    <a:pt x="173741" y="125617"/>
                  </a:lnTo>
                  <a:lnTo>
                    <a:pt x="154362" y="154355"/>
                  </a:lnTo>
                  <a:lnTo>
                    <a:pt x="125619" y="173730"/>
                  </a:lnTo>
                  <a:lnTo>
                    <a:pt x="90424" y="180835"/>
                  </a:lnTo>
                  <a:lnTo>
                    <a:pt x="55228" y="173730"/>
                  </a:lnTo>
                  <a:lnTo>
                    <a:pt x="26485" y="154355"/>
                  </a:lnTo>
                  <a:lnTo>
                    <a:pt x="7106" y="125617"/>
                  </a:lnTo>
                  <a:lnTo>
                    <a:pt x="0" y="9042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6305214" y="4403881"/>
              <a:ext cx="86995" cy="0"/>
            </a:xfrm>
            <a:custGeom>
              <a:avLst/>
              <a:gdLst/>
              <a:ahLst/>
              <a:cxnLst/>
              <a:rect l="l" t="t" r="r" b="b"/>
              <a:pathLst>
                <a:path w="86995" h="0">
                  <a:moveTo>
                    <a:pt x="0" y="0"/>
                  </a:moveTo>
                  <a:lnTo>
                    <a:pt x="8656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6317914" y="4423464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 h="0">
                  <a:moveTo>
                    <a:pt x="0" y="0"/>
                  </a:moveTo>
                  <a:lnTo>
                    <a:pt x="6116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6330614" y="444304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0" y="0"/>
                  </a:moveTo>
                  <a:lnTo>
                    <a:pt x="3576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6196086" y="2915129"/>
              <a:ext cx="43815" cy="509270"/>
            </a:xfrm>
            <a:custGeom>
              <a:avLst/>
              <a:gdLst/>
              <a:ahLst/>
              <a:cxnLst/>
              <a:rect l="l" t="t" r="r" b="b"/>
              <a:pathLst>
                <a:path w="43814" h="509270">
                  <a:moveTo>
                    <a:pt x="0" y="0"/>
                  </a:moveTo>
                  <a:lnTo>
                    <a:pt x="0" y="156235"/>
                  </a:lnTo>
                  <a:lnTo>
                    <a:pt x="16991" y="159668"/>
                  </a:lnTo>
                  <a:lnTo>
                    <a:pt x="30870" y="169029"/>
                  </a:lnTo>
                  <a:lnTo>
                    <a:pt x="40230" y="182911"/>
                  </a:lnTo>
                  <a:lnTo>
                    <a:pt x="43662" y="199910"/>
                  </a:lnTo>
                  <a:lnTo>
                    <a:pt x="40230" y="216909"/>
                  </a:lnTo>
                  <a:lnTo>
                    <a:pt x="30870" y="230792"/>
                  </a:lnTo>
                  <a:lnTo>
                    <a:pt x="16991" y="240153"/>
                  </a:lnTo>
                  <a:lnTo>
                    <a:pt x="0" y="243586"/>
                  </a:lnTo>
                  <a:lnTo>
                    <a:pt x="0" y="354647"/>
                  </a:lnTo>
                  <a:lnTo>
                    <a:pt x="16991" y="358080"/>
                  </a:lnTo>
                  <a:lnTo>
                    <a:pt x="30870" y="367441"/>
                  </a:lnTo>
                  <a:lnTo>
                    <a:pt x="40230" y="381324"/>
                  </a:lnTo>
                  <a:lnTo>
                    <a:pt x="43662" y="398322"/>
                  </a:lnTo>
                  <a:lnTo>
                    <a:pt x="40230" y="415321"/>
                  </a:lnTo>
                  <a:lnTo>
                    <a:pt x="30870" y="429204"/>
                  </a:lnTo>
                  <a:lnTo>
                    <a:pt x="16991" y="438565"/>
                  </a:lnTo>
                  <a:lnTo>
                    <a:pt x="0" y="441998"/>
                  </a:lnTo>
                  <a:lnTo>
                    <a:pt x="0" y="509181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6348486" y="3116760"/>
              <a:ext cx="43815" cy="307975"/>
            </a:xfrm>
            <a:custGeom>
              <a:avLst/>
              <a:gdLst/>
              <a:ahLst/>
              <a:cxnLst/>
              <a:rect l="l" t="t" r="r" b="b"/>
              <a:pathLst>
                <a:path w="43814" h="307975">
                  <a:moveTo>
                    <a:pt x="0" y="0"/>
                  </a:moveTo>
                  <a:lnTo>
                    <a:pt x="0" y="153022"/>
                  </a:lnTo>
                  <a:lnTo>
                    <a:pt x="16991" y="156453"/>
                  </a:lnTo>
                  <a:lnTo>
                    <a:pt x="30870" y="165811"/>
                  </a:lnTo>
                  <a:lnTo>
                    <a:pt x="40230" y="179693"/>
                  </a:lnTo>
                  <a:lnTo>
                    <a:pt x="43662" y="196697"/>
                  </a:lnTo>
                  <a:lnTo>
                    <a:pt x="40230" y="213694"/>
                  </a:lnTo>
                  <a:lnTo>
                    <a:pt x="30870" y="227572"/>
                  </a:lnTo>
                  <a:lnTo>
                    <a:pt x="16991" y="236929"/>
                  </a:lnTo>
                  <a:lnTo>
                    <a:pt x="0" y="240360"/>
                  </a:lnTo>
                  <a:lnTo>
                    <a:pt x="0" y="3075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6500898" y="3319119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w="0" h="105410">
                  <a:moveTo>
                    <a:pt x="0" y="10519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6182022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311"/>
                  </a:lnTo>
                  <a:lnTo>
                    <a:pt x="0" y="14084"/>
                  </a:lnTo>
                  <a:lnTo>
                    <a:pt x="0" y="21856"/>
                  </a:lnTo>
                  <a:lnTo>
                    <a:pt x="6299" y="28155"/>
                  </a:lnTo>
                  <a:lnTo>
                    <a:pt x="21856" y="28155"/>
                  </a:lnTo>
                  <a:lnTo>
                    <a:pt x="28155" y="21856"/>
                  </a:lnTo>
                  <a:lnTo>
                    <a:pt x="28155" y="6311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6182022" y="29010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84"/>
                  </a:moveTo>
                  <a:lnTo>
                    <a:pt x="0" y="6311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311"/>
                  </a:lnTo>
                  <a:lnTo>
                    <a:pt x="28155" y="14084"/>
                  </a:lnTo>
                  <a:lnTo>
                    <a:pt x="28155" y="21856"/>
                  </a:lnTo>
                  <a:lnTo>
                    <a:pt x="21856" y="28155"/>
                  </a:lnTo>
                  <a:lnTo>
                    <a:pt x="14071" y="28155"/>
                  </a:lnTo>
                  <a:lnTo>
                    <a:pt x="6299" y="28155"/>
                  </a:lnTo>
                  <a:lnTo>
                    <a:pt x="0" y="21856"/>
                  </a:lnTo>
                  <a:lnTo>
                    <a:pt x="0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6334422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6334422" y="310268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6486822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3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55" y="21843"/>
                  </a:lnTo>
                  <a:lnTo>
                    <a:pt x="28155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6486822" y="3303439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71" y="0"/>
                  </a:lnTo>
                  <a:lnTo>
                    <a:pt x="21856" y="0"/>
                  </a:lnTo>
                  <a:lnTo>
                    <a:pt x="28155" y="6299"/>
                  </a:lnTo>
                  <a:lnTo>
                    <a:pt x="28155" y="14071"/>
                  </a:lnTo>
                  <a:lnTo>
                    <a:pt x="28155" y="21843"/>
                  </a:lnTo>
                  <a:lnTo>
                    <a:pt x="21856" y="28143"/>
                  </a:lnTo>
                  <a:lnTo>
                    <a:pt x="14071" y="28143"/>
                  </a:lnTo>
                  <a:lnTo>
                    <a:pt x="6299" y="28143"/>
                  </a:lnTo>
                  <a:lnTo>
                    <a:pt x="0" y="21843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197599" y="4711427"/>
              <a:ext cx="435609" cy="420370"/>
            </a:xfrm>
            <a:custGeom>
              <a:avLst/>
              <a:gdLst/>
              <a:ahLst/>
              <a:cxnLst/>
              <a:rect l="l" t="t" r="r" b="b"/>
              <a:pathLst>
                <a:path w="435610" h="420370">
                  <a:moveTo>
                    <a:pt x="414705" y="0"/>
                  </a:moveTo>
                  <a:lnTo>
                    <a:pt x="20739" y="0"/>
                  </a:lnTo>
                  <a:lnTo>
                    <a:pt x="12687" y="1634"/>
                  </a:lnTo>
                  <a:lnTo>
                    <a:pt x="6092" y="6088"/>
                  </a:lnTo>
                  <a:lnTo>
                    <a:pt x="1636" y="12681"/>
                  </a:lnTo>
                  <a:lnTo>
                    <a:pt x="0" y="20739"/>
                  </a:lnTo>
                  <a:lnTo>
                    <a:pt x="0" y="399351"/>
                  </a:lnTo>
                  <a:lnTo>
                    <a:pt x="1636" y="407397"/>
                  </a:lnTo>
                  <a:lnTo>
                    <a:pt x="6092" y="413993"/>
                  </a:lnTo>
                  <a:lnTo>
                    <a:pt x="12687" y="418452"/>
                  </a:lnTo>
                  <a:lnTo>
                    <a:pt x="20739" y="420090"/>
                  </a:lnTo>
                  <a:lnTo>
                    <a:pt x="414705" y="420090"/>
                  </a:lnTo>
                  <a:lnTo>
                    <a:pt x="422755" y="418452"/>
                  </a:lnTo>
                  <a:lnTo>
                    <a:pt x="429345" y="413993"/>
                  </a:lnTo>
                  <a:lnTo>
                    <a:pt x="433797" y="407397"/>
                  </a:lnTo>
                  <a:lnTo>
                    <a:pt x="435432" y="399351"/>
                  </a:lnTo>
                  <a:lnTo>
                    <a:pt x="435432" y="20739"/>
                  </a:lnTo>
                  <a:lnTo>
                    <a:pt x="433797" y="12681"/>
                  </a:lnTo>
                  <a:lnTo>
                    <a:pt x="429345" y="6088"/>
                  </a:lnTo>
                  <a:lnTo>
                    <a:pt x="422755" y="1634"/>
                  </a:lnTo>
                  <a:lnTo>
                    <a:pt x="41470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488335" y="4711427"/>
              <a:ext cx="435609" cy="420370"/>
            </a:xfrm>
            <a:custGeom>
              <a:avLst/>
              <a:gdLst/>
              <a:ahLst/>
              <a:cxnLst/>
              <a:rect l="l" t="t" r="r" b="b"/>
              <a:pathLst>
                <a:path w="435610" h="420370">
                  <a:moveTo>
                    <a:pt x="414693" y="0"/>
                  </a:moveTo>
                  <a:lnTo>
                    <a:pt x="20739" y="0"/>
                  </a:lnTo>
                  <a:lnTo>
                    <a:pt x="12681" y="1634"/>
                  </a:lnTo>
                  <a:lnTo>
                    <a:pt x="6088" y="6088"/>
                  </a:lnTo>
                  <a:lnTo>
                    <a:pt x="1634" y="12681"/>
                  </a:lnTo>
                  <a:lnTo>
                    <a:pt x="0" y="20739"/>
                  </a:lnTo>
                  <a:lnTo>
                    <a:pt x="0" y="399351"/>
                  </a:lnTo>
                  <a:lnTo>
                    <a:pt x="1634" y="407397"/>
                  </a:lnTo>
                  <a:lnTo>
                    <a:pt x="6088" y="413993"/>
                  </a:lnTo>
                  <a:lnTo>
                    <a:pt x="12681" y="418452"/>
                  </a:lnTo>
                  <a:lnTo>
                    <a:pt x="20739" y="420090"/>
                  </a:lnTo>
                  <a:lnTo>
                    <a:pt x="414693" y="420090"/>
                  </a:lnTo>
                  <a:lnTo>
                    <a:pt x="422750" y="418452"/>
                  </a:lnTo>
                  <a:lnTo>
                    <a:pt x="429344" y="413993"/>
                  </a:lnTo>
                  <a:lnTo>
                    <a:pt x="433797" y="407397"/>
                  </a:lnTo>
                  <a:lnTo>
                    <a:pt x="435432" y="399351"/>
                  </a:lnTo>
                  <a:lnTo>
                    <a:pt x="435432" y="20739"/>
                  </a:lnTo>
                  <a:lnTo>
                    <a:pt x="433797" y="12681"/>
                  </a:lnTo>
                  <a:lnTo>
                    <a:pt x="429344" y="6088"/>
                  </a:lnTo>
                  <a:lnTo>
                    <a:pt x="422750" y="1634"/>
                  </a:lnTo>
                  <a:lnTo>
                    <a:pt x="414693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753457" y="4947488"/>
              <a:ext cx="618490" cy="0"/>
            </a:xfrm>
            <a:custGeom>
              <a:avLst/>
              <a:gdLst/>
              <a:ahLst/>
              <a:cxnLst/>
              <a:rect l="l" t="t" r="r" b="b"/>
              <a:pathLst>
                <a:path w="618489" h="0">
                  <a:moveTo>
                    <a:pt x="0" y="0"/>
                  </a:moveTo>
                  <a:lnTo>
                    <a:pt x="61793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697196" y="4929060"/>
              <a:ext cx="730885" cy="37465"/>
            </a:xfrm>
            <a:custGeom>
              <a:avLst/>
              <a:gdLst/>
              <a:ahLst/>
              <a:cxnLst/>
              <a:rect l="l" t="t" r="r" b="b"/>
              <a:pathLst>
                <a:path w="730885" h="37464">
                  <a:moveTo>
                    <a:pt x="68834" y="0"/>
                  </a:moveTo>
                  <a:lnTo>
                    <a:pt x="0" y="18440"/>
                  </a:lnTo>
                  <a:lnTo>
                    <a:pt x="68834" y="36893"/>
                  </a:lnTo>
                  <a:lnTo>
                    <a:pt x="68834" y="0"/>
                  </a:lnTo>
                  <a:close/>
                </a:path>
                <a:path w="730885" h="37464">
                  <a:moveTo>
                    <a:pt x="730453" y="18440"/>
                  </a:moveTo>
                  <a:lnTo>
                    <a:pt x="661606" y="0"/>
                  </a:lnTo>
                  <a:lnTo>
                    <a:pt x="661606" y="36893"/>
                  </a:lnTo>
                  <a:lnTo>
                    <a:pt x="730453" y="18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121396" y="492118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000098" y="4921182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 h="0">
                  <a:moveTo>
                    <a:pt x="9434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191422" y="4921182"/>
              <a:ext cx="795655" cy="0"/>
            </a:xfrm>
            <a:custGeom>
              <a:avLst/>
              <a:gdLst/>
              <a:ahLst/>
              <a:cxnLst/>
              <a:rect l="l" t="t" r="r" b="b"/>
              <a:pathLst>
                <a:path w="795654" h="0">
                  <a:moveTo>
                    <a:pt x="7951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3165250" y="49084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165250" y="4793046"/>
              <a:ext cx="0" cy="90170"/>
            </a:xfrm>
            <a:custGeom>
              <a:avLst/>
              <a:gdLst/>
              <a:ahLst/>
              <a:cxnLst/>
              <a:rect l="l" t="t" r="r" b="b"/>
              <a:pathLst>
                <a:path w="0" h="90170">
                  <a:moveTo>
                    <a:pt x="0" y="8977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165250" y="3253906"/>
              <a:ext cx="0" cy="1526540"/>
            </a:xfrm>
            <a:custGeom>
              <a:avLst/>
              <a:gdLst/>
              <a:ahLst/>
              <a:cxnLst/>
              <a:rect l="l" t="t" r="r" b="b"/>
              <a:pathLst>
                <a:path w="0" h="1526539">
                  <a:moveTo>
                    <a:pt x="0" y="152631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51128" y="2904635"/>
              <a:ext cx="417296" cy="339620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4122798" y="503201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009762" y="5032010"/>
              <a:ext cx="88265" cy="0"/>
            </a:xfrm>
            <a:custGeom>
              <a:avLst/>
              <a:gdLst/>
              <a:ahLst/>
              <a:cxnLst/>
              <a:rect l="l" t="t" r="r" b="b"/>
              <a:pathLst>
                <a:path w="88264" h="0">
                  <a:moveTo>
                    <a:pt x="8792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804059" y="5032010"/>
              <a:ext cx="1193165" cy="0"/>
            </a:xfrm>
            <a:custGeom>
              <a:avLst/>
              <a:gdLst/>
              <a:ahLst/>
              <a:cxnLst/>
              <a:rect l="l" t="t" r="r" b="b"/>
              <a:pathLst>
                <a:path w="1193164" h="0">
                  <a:moveTo>
                    <a:pt x="11931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778805" y="501931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778805" y="4912236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8328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778805" y="4341153"/>
              <a:ext cx="0" cy="559435"/>
            </a:xfrm>
            <a:custGeom>
              <a:avLst/>
              <a:gdLst/>
              <a:ahLst/>
              <a:cxnLst/>
              <a:rect l="l" t="t" r="r" b="b"/>
              <a:pathLst>
                <a:path w="0" h="559435">
                  <a:moveTo>
                    <a:pt x="0" y="55918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778805" y="431655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760361" y="426029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46"/>
                  </a:lnTo>
                  <a:lnTo>
                    <a:pt x="36893" y="68846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122798" y="481034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021460" y="481034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7881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751206" y="4810343"/>
              <a:ext cx="259079" cy="0"/>
            </a:xfrm>
            <a:custGeom>
              <a:avLst/>
              <a:gdLst/>
              <a:ahLst/>
              <a:cxnLst/>
              <a:rect l="l" t="t" r="r" b="b"/>
              <a:pathLst>
                <a:path w="259079" h="0">
                  <a:moveTo>
                    <a:pt x="2589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727263" y="479764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727263" y="4673654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w="0" h="96520">
                  <a:moveTo>
                    <a:pt x="0" y="964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727263" y="4343038"/>
              <a:ext cx="0" cy="316865"/>
            </a:xfrm>
            <a:custGeom>
              <a:avLst/>
              <a:gdLst/>
              <a:ahLst/>
              <a:cxnLst/>
              <a:rect l="l" t="t" r="r" b="b"/>
              <a:pathLst>
                <a:path w="0" h="316864">
                  <a:moveTo>
                    <a:pt x="0" y="31683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727263" y="431655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3708811" y="426029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46"/>
                  </a:lnTo>
                  <a:lnTo>
                    <a:pt x="36893" y="68846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454239" y="463522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454239" y="4510058"/>
              <a:ext cx="0" cy="97790"/>
            </a:xfrm>
            <a:custGeom>
              <a:avLst/>
              <a:gdLst/>
              <a:ahLst/>
              <a:cxnLst/>
              <a:rect l="l" t="t" r="r" b="b"/>
              <a:pathLst>
                <a:path w="0" h="97789">
                  <a:moveTo>
                    <a:pt x="0" y="9734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454239" y="4343158"/>
              <a:ext cx="0" cy="153035"/>
            </a:xfrm>
            <a:custGeom>
              <a:avLst/>
              <a:gdLst/>
              <a:ahLst/>
              <a:cxnLst/>
              <a:rect l="l" t="t" r="r" b="b"/>
              <a:pathLst>
                <a:path w="0" h="153035">
                  <a:moveTo>
                    <a:pt x="0" y="15298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454239" y="431655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435800" y="426029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46"/>
                  </a:lnTo>
                  <a:lnTo>
                    <a:pt x="36893" y="68846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854376" y="352412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854376" y="3563666"/>
              <a:ext cx="0" cy="93980"/>
            </a:xfrm>
            <a:custGeom>
              <a:avLst/>
              <a:gdLst/>
              <a:ahLst/>
              <a:cxnLst/>
              <a:rect l="l" t="t" r="r" b="b"/>
              <a:pathLst>
                <a:path w="0" h="93979">
                  <a:moveTo>
                    <a:pt x="0" y="0"/>
                  </a:moveTo>
                  <a:lnTo>
                    <a:pt x="0" y="93929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854376" y="3671015"/>
              <a:ext cx="0" cy="631190"/>
            </a:xfrm>
            <a:custGeom>
              <a:avLst/>
              <a:gdLst/>
              <a:ahLst/>
              <a:cxnLst/>
              <a:rect l="l" t="t" r="r" b="b"/>
              <a:pathLst>
                <a:path w="0" h="631189">
                  <a:moveTo>
                    <a:pt x="0" y="0"/>
                  </a:moveTo>
                  <a:lnTo>
                    <a:pt x="0" y="630669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841676" y="43151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750923" y="4327805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 h="0">
                  <a:moveTo>
                    <a:pt x="7058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629949" y="4327805"/>
              <a:ext cx="111125" cy="0"/>
            </a:xfrm>
            <a:custGeom>
              <a:avLst/>
              <a:gdLst/>
              <a:ahLst/>
              <a:cxnLst/>
              <a:rect l="l" t="t" r="r" b="b"/>
              <a:pathLst>
                <a:path w="111125" h="0">
                  <a:moveTo>
                    <a:pt x="11089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607147" y="4327805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12712" y="0"/>
                  </a:moveTo>
                  <a:lnTo>
                    <a:pt x="12" y="0"/>
                  </a:lnTo>
                  <a:lnTo>
                    <a:pt x="0" y="1270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607009" y="4367306"/>
              <a:ext cx="635" cy="93980"/>
            </a:xfrm>
            <a:custGeom>
              <a:avLst/>
              <a:gdLst/>
              <a:ahLst/>
              <a:cxnLst/>
              <a:rect l="l" t="t" r="r" b="b"/>
              <a:pathLst>
                <a:path w="635" h="93979">
                  <a:moveTo>
                    <a:pt x="101" y="0"/>
                  </a:moveTo>
                  <a:lnTo>
                    <a:pt x="0" y="93776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606821" y="4474475"/>
              <a:ext cx="635" cy="147955"/>
            </a:xfrm>
            <a:custGeom>
              <a:avLst/>
              <a:gdLst/>
              <a:ahLst/>
              <a:cxnLst/>
              <a:rect l="l" t="t" r="r" b="b"/>
              <a:pathLst>
                <a:path w="635" h="147954">
                  <a:moveTo>
                    <a:pt x="165" y="0"/>
                  </a:moveTo>
                  <a:lnTo>
                    <a:pt x="0" y="147358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606788" y="4635222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-3175" y="6350"/>
                  </a:moveTo>
                  <a:lnTo>
                    <a:pt x="3187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835921" y="346787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5744272" y="3520022"/>
              <a:ext cx="1057910" cy="1126490"/>
            </a:xfrm>
            <a:custGeom>
              <a:avLst/>
              <a:gdLst/>
              <a:ahLst/>
              <a:cxnLst/>
              <a:rect l="l" t="t" r="r" b="b"/>
              <a:pathLst>
                <a:path w="1057909" h="1126489">
                  <a:moveTo>
                    <a:pt x="1057655" y="0"/>
                  </a:moveTo>
                  <a:lnTo>
                    <a:pt x="897166" y="0"/>
                  </a:lnTo>
                  <a:lnTo>
                    <a:pt x="897166" y="997838"/>
                  </a:lnTo>
                  <a:lnTo>
                    <a:pt x="0" y="997838"/>
                  </a:lnTo>
                  <a:lnTo>
                    <a:pt x="0" y="112613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814567" y="4030261"/>
              <a:ext cx="69850" cy="118745"/>
            </a:xfrm>
            <a:custGeom>
              <a:avLst/>
              <a:gdLst/>
              <a:ahLst/>
              <a:cxnLst/>
              <a:rect l="l" t="t" r="r" b="b"/>
              <a:pathLst>
                <a:path w="69850" h="118745">
                  <a:moveTo>
                    <a:pt x="0" y="0"/>
                  </a:moveTo>
                  <a:lnTo>
                    <a:pt x="69824" y="69811"/>
                  </a:lnTo>
                  <a:lnTo>
                    <a:pt x="69824" y="1183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778812" y="3686901"/>
              <a:ext cx="106045" cy="351790"/>
            </a:xfrm>
            <a:custGeom>
              <a:avLst/>
              <a:gdLst/>
              <a:ahLst/>
              <a:cxnLst/>
              <a:rect l="l" t="t" r="r" b="b"/>
              <a:pathLst>
                <a:path w="106044" h="351789">
                  <a:moveTo>
                    <a:pt x="105575" y="0"/>
                  </a:moveTo>
                  <a:lnTo>
                    <a:pt x="105575" y="48564"/>
                  </a:lnTo>
                  <a:lnTo>
                    <a:pt x="0" y="154152"/>
                  </a:lnTo>
                  <a:lnTo>
                    <a:pt x="0" y="307594"/>
                  </a:lnTo>
                  <a:lnTo>
                    <a:pt x="43484" y="3512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0" name="object 20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81136" y="3796129"/>
              <a:ext cx="180870" cy="281837"/>
            </a:xfrm>
            <a:prstGeom prst="rect">
              <a:avLst/>
            </a:prstGeom>
          </p:spPr>
        </p:pic>
      </p:grpSp>
      <p:sp>
        <p:nvSpPr>
          <p:cNvPr id="201" name="object 201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692349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1637300" y="844804"/>
            <a:ext cx="5029200" cy="719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5">
                <a:latin typeface="Microsoft Sans Serif"/>
                <a:cs typeface="Microsoft Sans Serif"/>
              </a:rPr>
              <a:t>1.2.2</a:t>
            </a:r>
            <a:r>
              <a:rPr dirty="0" sz="1100" spc="-35">
                <a:latin typeface="Microsoft Sans Serif"/>
                <a:cs typeface="Microsoft Sans Serif"/>
              </a:rPr>
              <a:t> </a:t>
            </a:r>
            <a:r>
              <a:rPr dirty="0" sz="1100" spc="40">
                <a:latin typeface="Microsoft Sans Serif"/>
                <a:cs typeface="Microsoft Sans Serif"/>
              </a:rPr>
              <a:t>Inversor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equipo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convierte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alterna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30">
                <a:latin typeface="Microsoft Sans Serif"/>
                <a:cs typeface="Microsoft Sans Serif"/>
              </a:rPr>
              <a:t>controla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salida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entrega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540000" y="1783307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2629809" y="2015430"/>
            <a:ext cx="26543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25400">
              <a:lnSpc>
                <a:spcPct val="1212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MPPT1  </a:t>
            </a:r>
            <a:r>
              <a:rPr dirty="0" sz="550" spc="-20">
                <a:latin typeface="Microsoft Sans Serif"/>
                <a:cs typeface="Microsoft Sans Serif"/>
              </a:rPr>
              <a:t>(CC/</a:t>
            </a:r>
            <a:r>
              <a:rPr dirty="0" sz="550" spc="-40">
                <a:latin typeface="Microsoft Sans Serif"/>
                <a:cs typeface="Microsoft Sans Serif"/>
              </a:rPr>
              <a:t>CC)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310781" y="2015430"/>
            <a:ext cx="29718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8890">
              <a:lnSpc>
                <a:spcPct val="1212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Inversor  </a:t>
            </a:r>
            <a:r>
              <a:rPr dirty="0" sz="550" spc="-25">
                <a:latin typeface="Microsoft Sans Serif"/>
                <a:cs typeface="Microsoft Sans Serif"/>
              </a:rPr>
              <a:t>(CC/CA)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578651" y="2160158"/>
            <a:ext cx="31877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-5">
                <a:latin typeface="Microsoft Sans Serif"/>
                <a:cs typeface="Microsoft Sans Serif"/>
              </a:rPr>
              <a:t>Tapas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granel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747447" y="2172759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689764" y="2469405"/>
            <a:ext cx="1568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EN1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5637610" y="2600201"/>
            <a:ext cx="415925" cy="19685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175"/>
              </a:spcBef>
            </a:pPr>
            <a:r>
              <a:rPr dirty="0" sz="350" spc="5">
                <a:latin typeface="Microsoft Sans Serif"/>
                <a:cs typeface="Microsoft Sans Serif"/>
              </a:rPr>
              <a:t>Cuadrícula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paralela</a:t>
            </a:r>
            <a:endParaRPr sz="350">
              <a:latin typeface="Microsoft Sans Serif"/>
              <a:cs typeface="Microsoft Sans Serif"/>
            </a:endParaRPr>
          </a:p>
          <a:p>
            <a:pPr algn="ctr" marR="5715">
              <a:lnSpc>
                <a:spcPct val="100000"/>
              </a:lnSpc>
              <a:spcBef>
                <a:spcPts val="130"/>
              </a:spcBef>
            </a:pPr>
            <a:r>
              <a:rPr dirty="0" sz="600" spc="15">
                <a:latin typeface="Microsoft Sans Serif"/>
                <a:cs typeface="Microsoft Sans Serif"/>
              </a:rPr>
              <a:t>relé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5040354" y="2705041"/>
            <a:ext cx="33655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Filtro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línea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751257" y="2806286"/>
            <a:ext cx="50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20">
                <a:latin typeface="Microsoft Sans Serif"/>
                <a:cs typeface="Microsoft Sans Serif"/>
              </a:rPr>
              <a:t>–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6893462" y="2855816"/>
            <a:ext cx="99695" cy="520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75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  <a:p>
            <a:pPr marR="7620">
              <a:lnSpc>
                <a:spcPct val="220500"/>
              </a:lnSpc>
            </a:pPr>
            <a:r>
              <a:rPr dirty="0" sz="600" spc="-5">
                <a:latin typeface="Microsoft Sans Serif"/>
                <a:cs typeface="Microsoft Sans Serif"/>
              </a:rPr>
              <a:t>L2  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629809" y="3381620"/>
            <a:ext cx="280670" cy="228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22225">
              <a:lnSpc>
                <a:spcPct val="1212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MPPT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  </a:t>
            </a:r>
            <a:r>
              <a:rPr dirty="0" sz="550" spc="-30">
                <a:latin typeface="Microsoft Sans Serif"/>
                <a:cs typeface="Microsoft Sans Serif"/>
              </a:rPr>
              <a:t>(CC/CC)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747447" y="3527214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6889423" y="3505141"/>
            <a:ext cx="113030" cy="274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600" spc="-25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686945" y="3828890"/>
            <a:ext cx="1403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IN2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751257" y="4160740"/>
            <a:ext cx="50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20">
                <a:latin typeface="Microsoft Sans Serif"/>
                <a:cs typeface="Microsoft Sans Serif"/>
              </a:rPr>
              <a:t>–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4288190" y="4755248"/>
            <a:ext cx="21526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20">
                <a:latin typeface="Microsoft Sans Serif"/>
                <a:cs typeface="Microsoft Sans Serif"/>
              </a:rPr>
              <a:t>CC/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585245" y="4755248"/>
            <a:ext cx="551180" cy="311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25">
                <a:latin typeface="Microsoft Sans Serif"/>
                <a:cs typeface="Microsoft Sans Serif"/>
              </a:rPr>
              <a:t>CC/CA</a:t>
            </a:r>
            <a:endParaRPr sz="550">
              <a:latin typeface="Microsoft Sans Serif"/>
              <a:cs typeface="Microsoft Sans Serif"/>
            </a:endParaRPr>
          </a:p>
          <a:p>
            <a:pPr marL="47625">
              <a:lnSpc>
                <a:spcPct val="100000"/>
              </a:lnSpc>
              <a:spcBef>
                <a:spcPts val="439"/>
              </a:spcBef>
            </a:pPr>
            <a:r>
              <a:rPr dirty="0" sz="250" spc="5">
                <a:latin typeface="Microsoft Sans Serif"/>
                <a:cs typeface="Microsoft Sans Serif"/>
              </a:rPr>
              <a:t>Procesador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>
                <a:latin typeface="Microsoft Sans Serif"/>
                <a:cs typeface="Microsoft Sans Serif"/>
              </a:rPr>
              <a:t>señal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digital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-15">
                <a:latin typeface="Microsoft Sans Serif"/>
                <a:cs typeface="Microsoft Sans Serif"/>
              </a:rPr>
              <a:t>(DSP)</a:t>
            </a:r>
            <a:endParaRPr sz="250">
              <a:latin typeface="Microsoft Sans Serif"/>
              <a:cs typeface="Microsoft Sans Serif"/>
            </a:endParaRPr>
          </a:p>
          <a:p>
            <a:pPr marL="17780">
              <a:lnSpc>
                <a:spcPct val="100000"/>
              </a:lnSpc>
              <a:spcBef>
                <a:spcPts val="250"/>
              </a:spcBef>
            </a:pPr>
            <a:r>
              <a:rPr dirty="0" sz="500" spc="20">
                <a:latin typeface="Microsoft Sans Serif"/>
                <a:cs typeface="Microsoft Sans Serif"/>
              </a:rPr>
              <a:t>contra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312498" y="4824945"/>
            <a:ext cx="1002665" cy="241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94665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Circuito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control</a:t>
            </a:r>
            <a:endParaRPr sz="450">
              <a:latin typeface="Microsoft Sans Serif"/>
              <a:cs typeface="Microsoft Sans Serif"/>
            </a:endParaRPr>
          </a:p>
          <a:p>
            <a:pPr marL="29209">
              <a:lnSpc>
                <a:spcPct val="100000"/>
              </a:lnSpc>
              <a:spcBef>
                <a:spcPts val="10"/>
              </a:spcBef>
            </a:pPr>
            <a:r>
              <a:rPr dirty="0" sz="250" spc="5">
                <a:latin typeface="Microsoft Sans Serif"/>
                <a:cs typeface="Microsoft Sans Serif"/>
              </a:rPr>
              <a:t>Procesador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>
                <a:latin typeface="Microsoft Sans Serif"/>
                <a:cs typeface="Microsoft Sans Serif"/>
              </a:rPr>
              <a:t>señal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digital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-15">
                <a:latin typeface="Microsoft Sans Serif"/>
                <a:cs typeface="Microsoft Sans Serif"/>
              </a:rPr>
              <a:t>(DSP)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r>
              <a:rPr dirty="0" sz="500" spc="20">
                <a:latin typeface="Microsoft Sans Serif"/>
                <a:cs typeface="Microsoft Sans Serif"/>
              </a:rPr>
              <a:t>contra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637300" y="5726652"/>
            <a:ext cx="5376545" cy="444627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700" spc="-15" b="1">
                <a:latin typeface="Arial"/>
                <a:cs typeface="Arial"/>
              </a:rPr>
              <a:t>Las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partes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principales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que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componen</a:t>
            </a:r>
            <a:r>
              <a:rPr dirty="0" sz="700" spc="-10" b="1">
                <a:latin typeface="Arial"/>
                <a:cs typeface="Arial"/>
              </a:rPr>
              <a:t> los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inversores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-5" b="1">
                <a:latin typeface="Arial"/>
                <a:cs typeface="Arial"/>
              </a:rPr>
              <a:t>son </a:t>
            </a:r>
            <a:r>
              <a:rPr dirty="0" sz="700" spc="15" b="1">
                <a:latin typeface="Arial"/>
                <a:cs typeface="Arial"/>
              </a:rPr>
              <a:t>(Figura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6):</a:t>
            </a:r>
            <a:endParaRPr sz="700">
              <a:latin typeface="Arial"/>
              <a:cs typeface="Arial"/>
            </a:endParaRPr>
          </a:p>
          <a:p>
            <a:pPr marL="69850" marR="81915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5" b="1">
                <a:latin typeface="Arial"/>
                <a:cs typeface="Arial"/>
              </a:rPr>
              <a:t>Potencia </a:t>
            </a:r>
            <a:r>
              <a:rPr dirty="0" sz="700" spc="20" b="1">
                <a:latin typeface="Arial"/>
                <a:cs typeface="Arial"/>
              </a:rPr>
              <a:t>de </a:t>
            </a:r>
            <a:r>
              <a:rPr dirty="0" sz="700" spc="10" b="1">
                <a:latin typeface="Arial"/>
                <a:cs typeface="Arial"/>
              </a:rPr>
              <a:t>salida </a:t>
            </a:r>
            <a:r>
              <a:rPr dirty="0" sz="700" spc="35" b="1">
                <a:latin typeface="Arial"/>
                <a:cs typeface="Arial"/>
              </a:rPr>
              <a:t>máxima </a:t>
            </a:r>
            <a:r>
              <a:rPr dirty="0" sz="700" spc="5" b="1">
                <a:latin typeface="Arial"/>
                <a:cs typeface="Arial"/>
              </a:rPr>
              <a:t>(MPPT)</a:t>
            </a:r>
            <a:r>
              <a:rPr dirty="0" sz="700" spc="5">
                <a:latin typeface="Microsoft Sans Serif"/>
                <a:cs typeface="Microsoft Sans Serif"/>
              </a:rPr>
              <a:t>(Seguidor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punto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15">
                <a:latin typeface="Microsoft Sans Serif"/>
                <a:cs typeface="Microsoft Sans Serif"/>
              </a:rPr>
              <a:t>potencia):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circuito </a:t>
            </a:r>
            <a:r>
              <a:rPr dirty="0" sz="700" spc="30">
                <a:latin typeface="Microsoft Sans Serif"/>
                <a:cs typeface="Microsoft Sans Serif"/>
              </a:rPr>
              <a:t>(normalmente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convertidor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-50">
                <a:latin typeface="Microsoft Sans Serif"/>
                <a:cs typeface="Microsoft Sans Serif"/>
              </a:rPr>
              <a:t>CC) </a:t>
            </a:r>
            <a:r>
              <a:rPr dirty="0" sz="700" spc="25">
                <a:latin typeface="Microsoft Sans Serif"/>
                <a:cs typeface="Microsoft Sans Serif"/>
              </a:rPr>
              <a:t>empleado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25">
                <a:latin typeface="Microsoft Sans Serif"/>
                <a:cs typeface="Microsoft Sans Serif"/>
              </a:rPr>
              <a:t>para maximizar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disponible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generador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cualquier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5">
                <a:latin typeface="Microsoft Sans Serif"/>
                <a:cs typeface="Microsoft Sans Serif"/>
              </a:rPr>
              <a:t>momento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durante</a:t>
            </a:r>
            <a:r>
              <a:rPr dirty="0" sz="700" spc="10">
                <a:latin typeface="Microsoft Sans Serif"/>
                <a:cs typeface="Microsoft Sans Serif"/>
              </a:rPr>
              <a:t> su </a:t>
            </a:r>
            <a:r>
              <a:rPr dirty="0" sz="700" spc="25">
                <a:latin typeface="Microsoft Sans Serif"/>
                <a:cs typeface="Microsoft Sans Serif"/>
              </a:rPr>
              <a:t>funcionamiento.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suministrada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depende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funciona.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controladores </a:t>
            </a:r>
            <a:r>
              <a:rPr dirty="0" sz="700" spc="30">
                <a:latin typeface="Microsoft Sans Serif"/>
                <a:cs typeface="Microsoft Sans Serif"/>
              </a:rPr>
              <a:t>pueden </a:t>
            </a:r>
            <a:r>
              <a:rPr dirty="0" sz="700" spc="25">
                <a:latin typeface="Microsoft Sans Serif"/>
                <a:cs typeface="Microsoft Sans Serif"/>
              </a:rPr>
              <a:t>seguir </a:t>
            </a:r>
            <a:r>
              <a:rPr dirty="0" sz="700" spc="10">
                <a:latin typeface="Microsoft Sans Serif"/>
                <a:cs typeface="Microsoft Sans Serif"/>
              </a:rPr>
              <a:t>varias </a:t>
            </a:r>
            <a:r>
              <a:rPr dirty="0" sz="700" spc="20">
                <a:latin typeface="Microsoft Sans Serif"/>
                <a:cs typeface="Microsoft Sans Serif"/>
              </a:rPr>
              <a:t>estrategias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optimizar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potencia de </a:t>
            </a:r>
            <a:r>
              <a:rPr dirty="0" sz="700" spc="10">
                <a:latin typeface="Microsoft Sans Serif"/>
                <a:cs typeface="Microsoft Sans Serif"/>
              </a:rPr>
              <a:t>salida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generador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 </a:t>
            </a: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-20">
                <a:latin typeface="Microsoft Sans Serif"/>
                <a:cs typeface="Microsoft Sans Serif"/>
              </a:rPr>
              <a:t>MPPT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35">
                <a:latin typeface="Microsoft Sans Serif"/>
                <a:cs typeface="Microsoft Sans Serif"/>
              </a:rPr>
              <a:t>implementar </a:t>
            </a:r>
            <a:r>
              <a:rPr dirty="0" sz="700" spc="25">
                <a:latin typeface="Microsoft Sans Serif"/>
                <a:cs typeface="Microsoft Sans Serif"/>
              </a:rPr>
              <a:t>diferentes </a:t>
            </a:r>
            <a:r>
              <a:rPr dirty="0" sz="700" spc="30">
                <a:latin typeface="Microsoft Sans Serif"/>
                <a:cs typeface="Microsoft Sans Serif"/>
              </a:rPr>
              <a:t>algoritmos </a:t>
            </a:r>
            <a:r>
              <a:rPr dirty="0" sz="700" spc="25">
                <a:latin typeface="Microsoft Sans Serif"/>
                <a:cs typeface="Microsoft Sans Serif"/>
              </a:rPr>
              <a:t>(por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30">
                <a:latin typeface="Microsoft Sans Serif"/>
                <a:cs typeface="Microsoft Sans Serif"/>
              </a:rPr>
              <a:t>perturbación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observación, </a:t>
            </a:r>
            <a:r>
              <a:rPr dirty="0" sz="700" spc="35">
                <a:latin typeface="Microsoft Sans Serif"/>
                <a:cs typeface="Microsoft Sans Serif"/>
              </a:rPr>
              <a:t>barrido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corriente, </a:t>
            </a:r>
            <a:r>
              <a:rPr dirty="0" sz="700" spc="20">
                <a:latin typeface="Microsoft Sans Serif"/>
                <a:cs typeface="Microsoft Sans Serif"/>
              </a:rPr>
              <a:t>conductancia </a:t>
            </a:r>
            <a:r>
              <a:rPr dirty="0" sz="700" spc="25">
                <a:latin typeface="Microsoft Sans Serif"/>
                <a:cs typeface="Microsoft Sans Serif"/>
              </a:rPr>
              <a:t>incremental, </a:t>
            </a:r>
            <a:r>
              <a:rPr dirty="0" sz="700" spc="20">
                <a:latin typeface="Microsoft Sans Serif"/>
                <a:cs typeface="Microsoft Sans Serif"/>
              </a:rPr>
              <a:t>voltaje constante, </a:t>
            </a:r>
            <a:r>
              <a:rPr dirty="0" sz="700">
                <a:latin typeface="Microsoft Sans Serif"/>
                <a:cs typeface="Microsoft Sans Serif"/>
              </a:rPr>
              <a:t>etc.)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cambiar </a:t>
            </a:r>
            <a:r>
              <a:rPr dirty="0" sz="700" spc="30">
                <a:latin typeface="Microsoft Sans Serif"/>
                <a:cs typeface="Microsoft Sans Serif"/>
              </a:rPr>
              <a:t>entre </a:t>
            </a:r>
            <a:r>
              <a:rPr dirty="0" sz="700" spc="10">
                <a:latin typeface="Microsoft Sans Serif"/>
                <a:cs typeface="Microsoft Sans Serif"/>
              </a:rPr>
              <a:t>ellos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condiciones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endParaRPr sz="700">
              <a:latin typeface="Microsoft Sans Serif"/>
              <a:cs typeface="Microsoft Sans Serif"/>
            </a:endParaRPr>
          </a:p>
          <a:p>
            <a:pPr marL="65405" marR="200660" indent="-65405">
              <a:lnSpc>
                <a:spcPts val="12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 spc="5" b="1">
                <a:latin typeface="Arial"/>
                <a:cs typeface="Arial"/>
              </a:rPr>
              <a:t>Condensadores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a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granel</a:t>
            </a:r>
            <a:r>
              <a:rPr dirty="0" sz="650" spc="10">
                <a:latin typeface="Microsoft Sans Serif"/>
                <a:cs typeface="Microsoft Sans Serif"/>
              </a:rPr>
              <a:t>:Los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condensadores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granel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evitar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ondulación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lleguen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fuente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alimentación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suavizar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10">
                <a:latin typeface="Microsoft Sans Serif"/>
                <a:cs typeface="Microsoft Sans Serif"/>
              </a:rPr>
              <a:t>variaciones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bus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También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IGBT.</a:t>
            </a:r>
            <a:endParaRPr sz="650">
              <a:latin typeface="Microsoft Sans Serif"/>
              <a:cs typeface="Microsoft Sans Serif"/>
            </a:endParaRPr>
          </a:p>
          <a:p>
            <a:pPr marL="69850" marR="9525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20" b="1">
                <a:latin typeface="Arial"/>
                <a:cs typeface="Arial"/>
              </a:rPr>
              <a:t>Inversor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20" b="1">
                <a:latin typeface="Arial"/>
                <a:cs typeface="Arial"/>
              </a:rPr>
              <a:t>CC/CA</a:t>
            </a:r>
            <a:r>
              <a:rPr dirty="0" sz="700" spc="-20">
                <a:latin typeface="Microsoft Sans Serif"/>
                <a:cs typeface="Microsoft Sans Serif"/>
              </a:rPr>
              <a:t>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convierte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continua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alterna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5">
                <a:latin typeface="Microsoft Sans Serif"/>
                <a:cs typeface="Microsoft Sans Serif"/>
              </a:rPr>
              <a:t>frecuencia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salida</a:t>
            </a:r>
            <a:r>
              <a:rPr dirty="0" sz="700" spc="5">
                <a:latin typeface="Microsoft Sans Serif"/>
                <a:cs typeface="Microsoft Sans Serif"/>
              </a:rPr>
              <a:t> deseadas. </a:t>
            </a:r>
            <a:r>
              <a:rPr dirty="0" sz="700" spc="-10">
                <a:latin typeface="Microsoft Sans Serif"/>
                <a:cs typeface="Microsoft Sans Serif"/>
              </a:rPr>
              <a:t>Esta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conversión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lograr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encendido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apagado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controlados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IGBT).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forma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onda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salida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15">
                <a:latin typeface="Microsoft Sans Serif"/>
                <a:cs typeface="Microsoft Sans Serif"/>
              </a:rPr>
              <a:t>ideal </a:t>
            </a:r>
            <a:r>
              <a:rPr dirty="0" sz="700" spc="20">
                <a:latin typeface="Microsoft Sans Serif"/>
                <a:cs typeface="Microsoft Sans Serif"/>
              </a:rPr>
              <a:t>debería </a:t>
            </a:r>
            <a:r>
              <a:rPr dirty="0" sz="700" spc="15">
                <a:latin typeface="Microsoft Sans Serif"/>
                <a:cs typeface="Microsoft Sans Serif"/>
              </a:rPr>
              <a:t>ser sinusoidal. </a:t>
            </a:r>
            <a:r>
              <a:rPr dirty="0" sz="700" spc="-10">
                <a:latin typeface="Microsoft Sans Serif"/>
                <a:cs typeface="Microsoft Sans Serif"/>
              </a:rPr>
              <a:t>Sin </a:t>
            </a:r>
            <a:r>
              <a:rPr dirty="0" sz="700" spc="30">
                <a:latin typeface="Microsoft Sans Serif"/>
                <a:cs typeface="Microsoft Sans Serif"/>
              </a:rPr>
              <a:t>embargo,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30">
                <a:latin typeface="Microsoft Sans Serif"/>
                <a:cs typeface="Microsoft Sans Serif"/>
              </a:rPr>
              <a:t>formas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onda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25">
                <a:latin typeface="Microsoft Sans Serif"/>
                <a:cs typeface="Microsoft Sans Serif"/>
              </a:rPr>
              <a:t>perfectamente </a:t>
            </a:r>
            <a:r>
              <a:rPr dirty="0" sz="700" spc="15">
                <a:latin typeface="Microsoft Sans Serif"/>
                <a:cs typeface="Microsoft Sans Serif"/>
              </a:rPr>
              <a:t>sinusoidales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contienen </a:t>
            </a:r>
            <a:r>
              <a:rPr dirty="0" sz="700" spc="20">
                <a:latin typeface="Microsoft Sans Serif"/>
                <a:cs typeface="Microsoft Sans Serif"/>
              </a:rPr>
              <a:t>armónicos.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frecuencia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salida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30">
                <a:latin typeface="Microsoft Sans Serif"/>
                <a:cs typeface="Microsoft Sans Serif"/>
              </a:rPr>
              <a:t>determinada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velocidad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20">
                <a:latin typeface="Microsoft Sans Serif"/>
                <a:cs typeface="Microsoft Sans Serif"/>
              </a:rPr>
              <a:t>semiconductores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encienden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apagan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control </a:t>
            </a:r>
            <a:r>
              <a:rPr dirty="0" sz="700" spc="20">
                <a:latin typeface="Microsoft Sans Serif"/>
                <a:cs typeface="Microsoft Sans Serif"/>
              </a:rPr>
              <a:t>del inversor. </a:t>
            </a: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obtener una </a:t>
            </a:r>
            <a:r>
              <a:rPr dirty="0" sz="700" spc="40">
                <a:latin typeface="Microsoft Sans Serif"/>
                <a:cs typeface="Microsoft Sans Serif"/>
              </a:rPr>
              <a:t>forma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onda </a:t>
            </a:r>
            <a:r>
              <a:rPr dirty="0" sz="700" spc="25">
                <a:latin typeface="Microsoft Sans Serif"/>
                <a:cs typeface="Microsoft Sans Serif"/>
              </a:rPr>
              <a:t>lo </a:t>
            </a:r>
            <a:r>
              <a:rPr dirty="0" sz="700" spc="20">
                <a:latin typeface="Microsoft Sans Serif"/>
                <a:cs typeface="Microsoft Sans Serif"/>
              </a:rPr>
              <a:t>más </a:t>
            </a:r>
            <a:r>
              <a:rPr dirty="0" sz="700" spc="15">
                <a:latin typeface="Microsoft Sans Serif"/>
                <a:cs typeface="Microsoft Sans Serif"/>
              </a:rPr>
              <a:t>sinusoidal posible,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utiliza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técnica </a:t>
            </a:r>
            <a:r>
              <a:rPr dirty="0" sz="700" spc="20">
                <a:latin typeface="Microsoft Sans Serif"/>
                <a:cs typeface="Microsoft Sans Serif"/>
              </a:rPr>
              <a:t>más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sofisticada: la </a:t>
            </a:r>
            <a:r>
              <a:rPr dirty="0" sz="700" spc="25">
                <a:latin typeface="Microsoft Sans Serif"/>
                <a:cs typeface="Microsoft Sans Serif"/>
              </a:rPr>
              <a:t>modulación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0">
                <a:latin typeface="Microsoft Sans Serif"/>
                <a:cs typeface="Microsoft Sans Serif"/>
              </a:rPr>
              <a:t>ancho de </a:t>
            </a:r>
            <a:r>
              <a:rPr dirty="0" sz="700" spc="25">
                <a:latin typeface="Microsoft Sans Serif"/>
                <a:cs typeface="Microsoft Sans Serif"/>
              </a:rPr>
              <a:t>pulso </a:t>
            </a:r>
            <a:r>
              <a:rPr dirty="0" sz="700" spc="-10">
                <a:latin typeface="Microsoft Sans Serif"/>
                <a:cs typeface="Microsoft Sans Serif"/>
              </a:rPr>
              <a:t>(PWM); </a:t>
            </a:r>
            <a:r>
              <a:rPr dirty="0" sz="700" spc="10">
                <a:latin typeface="Microsoft Sans Serif"/>
                <a:cs typeface="Microsoft Sans Serif"/>
              </a:rPr>
              <a:t>la técnica </a:t>
            </a:r>
            <a:r>
              <a:rPr dirty="0" sz="700" spc="-5">
                <a:latin typeface="Microsoft Sans Serif"/>
                <a:cs typeface="Microsoft Sans Serif"/>
              </a:rPr>
              <a:t>PWM </a:t>
            </a:r>
            <a:r>
              <a:rPr dirty="0" sz="700" spc="35">
                <a:latin typeface="Microsoft Sans Serif"/>
                <a:cs typeface="Microsoft Sans Serif"/>
              </a:rPr>
              <a:t>permite lograr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regulación </a:t>
            </a:r>
            <a:r>
              <a:rPr dirty="0" sz="700" spc="35">
                <a:latin typeface="Microsoft Sans Serif"/>
                <a:cs typeface="Microsoft Sans Serif"/>
              </a:rPr>
              <a:t>tanto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frecuencia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eficaz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forma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onda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salida.</a:t>
            </a:r>
            <a:endParaRPr sz="700">
              <a:latin typeface="Microsoft Sans Serif"/>
              <a:cs typeface="Microsoft Sans Serif"/>
            </a:endParaRPr>
          </a:p>
          <a:p>
            <a:pPr marL="77470" marR="445134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20" b="1">
                <a:latin typeface="Arial"/>
                <a:cs typeface="Arial"/>
              </a:rPr>
              <a:t>Filtro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línea</a:t>
            </a:r>
            <a:r>
              <a:rPr dirty="0" sz="800" spc="30">
                <a:latin typeface="Microsoft Sans Serif"/>
                <a:cs typeface="Microsoft Sans Serif"/>
              </a:rPr>
              <a:t>:generalmente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filtro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LC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utilizado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controlar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salida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entrega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red;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uso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45">
                <a:latin typeface="Microsoft Sans Serif"/>
                <a:cs typeface="Microsoft Sans Serif"/>
              </a:rPr>
              <a:t>filtro </a:t>
            </a:r>
            <a:r>
              <a:rPr dirty="0" sz="800" spc="-50">
                <a:latin typeface="Microsoft Sans Serif"/>
                <a:cs typeface="Microsoft Sans Serif"/>
              </a:rPr>
              <a:t>LC </a:t>
            </a:r>
            <a:r>
              <a:rPr dirty="0" sz="800" spc="40">
                <a:latin typeface="Microsoft Sans Serif"/>
                <a:cs typeface="Microsoft Sans Serif"/>
              </a:rPr>
              <a:t>permite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generación de </a:t>
            </a:r>
            <a:r>
              <a:rPr dirty="0" sz="800" spc="15">
                <a:latin typeface="Microsoft Sans Serif"/>
                <a:cs typeface="Microsoft Sans Serif"/>
              </a:rPr>
              <a:t>voltajes sinusoidales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15">
                <a:latin typeface="Microsoft Sans Serif"/>
                <a:cs typeface="Microsoft Sans Serif"/>
              </a:rPr>
              <a:t>baja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distorsión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armónica.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 marR="78740">
              <a:lnSpc>
                <a:spcPct val="133400"/>
              </a:lnSpc>
            </a:pPr>
            <a:r>
              <a:rPr dirty="0" sz="750" spc="10">
                <a:latin typeface="Microsoft Sans Serif"/>
                <a:cs typeface="Microsoft Sans Serif"/>
              </a:rPr>
              <a:t>Además,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rendimientos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requeridos,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fuera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plantas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deberán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tener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diferentes:</a:t>
            </a:r>
            <a:endParaRPr sz="750">
              <a:latin typeface="Microsoft Sans Serif"/>
              <a:cs typeface="Microsoft Sans Serif"/>
            </a:endParaRPr>
          </a:p>
          <a:p>
            <a:pPr marL="69850" marR="147320" indent="-69850">
              <a:lnSpc>
                <a:spcPts val="1200"/>
              </a:lnSpc>
              <a:spcBef>
                <a:spcPts val="9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plantas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fuera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capaces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suministrar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constante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posible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variación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demanda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carga;</a:t>
            </a:r>
            <a:endParaRPr sz="70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reproducir,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exactitud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posible,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35">
                <a:latin typeface="Microsoft Sans Serif"/>
                <a:cs typeface="Microsoft Sans Serif"/>
              </a:rPr>
              <a:t>mismo </a:t>
            </a:r>
            <a:r>
              <a:rPr dirty="0" sz="700" spc="30">
                <a:latin typeface="Microsoft Sans Serif"/>
                <a:cs typeface="Microsoft Sans Serif"/>
              </a:rPr>
              <a:t>tiempo, </a:t>
            </a:r>
            <a:r>
              <a:rPr dirty="0" sz="700" spc="35">
                <a:latin typeface="Microsoft Sans Serif"/>
                <a:cs typeface="Microsoft Sans Serif"/>
              </a:rPr>
              <a:t>intentar </a:t>
            </a:r>
            <a:r>
              <a:rPr dirty="0" sz="700" spc="30">
                <a:latin typeface="Microsoft Sans Serif"/>
                <a:cs typeface="Microsoft Sans Serif"/>
              </a:rPr>
              <a:t>optimizar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maximizar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potencia de </a:t>
            </a:r>
            <a:r>
              <a:rPr dirty="0" sz="700" spc="10">
                <a:latin typeface="Microsoft Sans Serif"/>
                <a:cs typeface="Microsoft Sans Serif"/>
              </a:rPr>
              <a:t>salida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equipados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controlan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sincronización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parámetros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131707"/>
            <a:ext cx="5370195" cy="3187700"/>
            <a:chOff x="1649996" y="2131707"/>
            <a:chExt cx="5370195" cy="3187700"/>
          </a:xfrm>
        </p:grpSpPr>
        <p:sp>
          <p:nvSpPr>
            <p:cNvPr id="4" name="object 4"/>
            <p:cNvSpPr/>
            <p:nvPr/>
          </p:nvSpPr>
          <p:spPr>
            <a:xfrm>
              <a:off x="1649996" y="2131707"/>
              <a:ext cx="5370195" cy="3187700"/>
            </a:xfrm>
            <a:custGeom>
              <a:avLst/>
              <a:gdLst/>
              <a:ahLst/>
              <a:cxnLst/>
              <a:rect l="l" t="t" r="r" b="b"/>
              <a:pathLst>
                <a:path w="5370195" h="3187700">
                  <a:moveTo>
                    <a:pt x="5370004" y="0"/>
                  </a:moveTo>
                  <a:lnTo>
                    <a:pt x="0" y="0"/>
                  </a:lnTo>
                  <a:lnTo>
                    <a:pt x="0" y="3187293"/>
                  </a:lnTo>
                  <a:lnTo>
                    <a:pt x="5370004" y="3187293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860990" y="2477395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16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537531" y="2601648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537531" y="263824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0"/>
                  </a:moveTo>
                  <a:lnTo>
                    <a:pt x="0" y="8586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537531" y="2736382"/>
              <a:ext cx="0" cy="871219"/>
            </a:xfrm>
            <a:custGeom>
              <a:avLst/>
              <a:gdLst/>
              <a:ahLst/>
              <a:cxnLst/>
              <a:rect l="l" t="t" r="r" b="b"/>
              <a:pathLst>
                <a:path w="0" h="871220">
                  <a:moveTo>
                    <a:pt x="0" y="0"/>
                  </a:moveTo>
                  <a:lnTo>
                    <a:pt x="0" y="8709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37531" y="361961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72170" y="363167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62496" y="363167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610941" y="36196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5"/>
                  </a:moveTo>
                  <a:lnTo>
                    <a:pt x="12065" y="12065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622560" y="3517121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10">
                  <a:moveTo>
                    <a:pt x="304" y="79717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618912" y="2560514"/>
              <a:ext cx="3810" cy="945515"/>
            </a:xfrm>
            <a:custGeom>
              <a:avLst/>
              <a:gdLst/>
              <a:ahLst/>
              <a:cxnLst/>
              <a:rect l="l" t="t" r="r" b="b"/>
              <a:pathLst>
                <a:path w="3810" h="945514">
                  <a:moveTo>
                    <a:pt x="3606" y="945222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606763" y="2537067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03" y="12065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499321" y="2537071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5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639829" y="2537071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15822" y="2537071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6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125496" y="2981391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26"/>
                  </a:moveTo>
                  <a:lnTo>
                    <a:pt x="3175" y="6026"/>
                  </a:lnTo>
                </a:path>
              </a:pathLst>
            </a:custGeom>
            <a:ln w="12052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125496" y="3015669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5">
                  <a:moveTo>
                    <a:pt x="0" y="0"/>
                  </a:moveTo>
                  <a:lnTo>
                    <a:pt x="0" y="77787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125496" y="3104577"/>
              <a:ext cx="0" cy="522605"/>
            </a:xfrm>
            <a:custGeom>
              <a:avLst/>
              <a:gdLst/>
              <a:ahLst/>
              <a:cxnLst/>
              <a:rect l="l" t="t" r="r" b="b"/>
              <a:pathLst>
                <a:path w="0" h="522604">
                  <a:moveTo>
                    <a:pt x="0" y="0"/>
                  </a:moveTo>
                  <a:lnTo>
                    <a:pt x="0" y="52231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125496" y="36380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160681" y="3650070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 h="0">
                  <a:moveTo>
                    <a:pt x="0" y="0"/>
                  </a:moveTo>
                  <a:lnTo>
                    <a:pt x="80937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253177" y="3650070"/>
              <a:ext cx="1098550" cy="0"/>
            </a:xfrm>
            <a:custGeom>
              <a:avLst/>
              <a:gdLst/>
              <a:ahLst/>
              <a:cxnLst/>
              <a:rect l="l" t="t" r="r" b="b"/>
              <a:pathLst>
                <a:path w="1098550" h="0">
                  <a:moveTo>
                    <a:pt x="0" y="0"/>
                  </a:moveTo>
                  <a:lnTo>
                    <a:pt x="109838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363126" y="36380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5"/>
                  </a:moveTo>
                  <a:lnTo>
                    <a:pt x="12065" y="12065"/>
                  </a:lnTo>
                  <a:lnTo>
                    <a:pt x="1197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374386" y="3527991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558" y="8557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370527" y="2941261"/>
              <a:ext cx="3810" cy="574675"/>
            </a:xfrm>
            <a:custGeom>
              <a:avLst/>
              <a:gdLst/>
              <a:ahLst/>
              <a:cxnLst/>
              <a:rect l="l" t="t" r="r" b="b"/>
              <a:pathLst>
                <a:path w="3810" h="574675">
                  <a:moveTo>
                    <a:pt x="3771" y="57450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358301" y="291697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41" y="12065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248921" y="2916971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507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228009" y="2916971"/>
              <a:ext cx="1009015" cy="0"/>
            </a:xfrm>
            <a:custGeom>
              <a:avLst/>
              <a:gdLst/>
              <a:ahLst/>
              <a:cxnLst/>
              <a:rect l="l" t="t" r="r" b="b"/>
              <a:pathLst>
                <a:path w="1009014" h="0">
                  <a:moveTo>
                    <a:pt x="100876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203800" y="2916971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824647" y="2634932"/>
              <a:ext cx="570230" cy="738505"/>
            </a:xfrm>
            <a:custGeom>
              <a:avLst/>
              <a:gdLst/>
              <a:ahLst/>
              <a:cxnLst/>
              <a:rect l="l" t="t" r="r" b="b"/>
              <a:pathLst>
                <a:path w="570230" h="738504">
                  <a:moveTo>
                    <a:pt x="144767" y="210210"/>
                  </a:moveTo>
                  <a:lnTo>
                    <a:pt x="60680" y="210210"/>
                  </a:lnTo>
                  <a:lnTo>
                    <a:pt x="60680" y="238239"/>
                  </a:lnTo>
                  <a:lnTo>
                    <a:pt x="144767" y="238239"/>
                  </a:lnTo>
                  <a:lnTo>
                    <a:pt x="144767" y="210210"/>
                  </a:lnTo>
                  <a:close/>
                </a:path>
                <a:path w="570230" h="738504">
                  <a:moveTo>
                    <a:pt x="195732" y="115227"/>
                  </a:moveTo>
                  <a:lnTo>
                    <a:pt x="136283" y="55778"/>
                  </a:lnTo>
                  <a:lnTo>
                    <a:pt x="116459" y="75603"/>
                  </a:lnTo>
                  <a:lnTo>
                    <a:pt x="175920" y="135039"/>
                  </a:lnTo>
                  <a:lnTo>
                    <a:pt x="195732" y="115227"/>
                  </a:lnTo>
                  <a:close/>
                </a:path>
                <a:path w="570230" h="738504">
                  <a:moveTo>
                    <a:pt x="195757" y="333222"/>
                  </a:moveTo>
                  <a:lnTo>
                    <a:pt x="175945" y="313397"/>
                  </a:lnTo>
                  <a:lnTo>
                    <a:pt x="116459" y="372872"/>
                  </a:lnTo>
                  <a:lnTo>
                    <a:pt x="136283" y="392696"/>
                  </a:lnTo>
                  <a:lnTo>
                    <a:pt x="195757" y="333222"/>
                  </a:lnTo>
                  <a:close/>
                </a:path>
                <a:path w="570230" h="738504">
                  <a:moveTo>
                    <a:pt x="298958" y="0"/>
                  </a:moveTo>
                  <a:lnTo>
                    <a:pt x="270929" y="0"/>
                  </a:lnTo>
                  <a:lnTo>
                    <a:pt x="270929" y="84086"/>
                  </a:lnTo>
                  <a:lnTo>
                    <a:pt x="298958" y="84086"/>
                  </a:lnTo>
                  <a:lnTo>
                    <a:pt x="298958" y="0"/>
                  </a:lnTo>
                  <a:close/>
                </a:path>
                <a:path w="570230" h="738504">
                  <a:moveTo>
                    <a:pt x="322948" y="444309"/>
                  </a:moveTo>
                  <a:lnTo>
                    <a:pt x="312978" y="420420"/>
                  </a:lnTo>
                  <a:lnTo>
                    <a:pt x="263652" y="420420"/>
                  </a:lnTo>
                  <a:lnTo>
                    <a:pt x="308952" y="374408"/>
                  </a:lnTo>
                  <a:lnTo>
                    <a:pt x="288975" y="354761"/>
                  </a:lnTo>
                  <a:lnTo>
                    <a:pt x="220218" y="424611"/>
                  </a:lnTo>
                  <a:lnTo>
                    <a:pt x="230200" y="448449"/>
                  </a:lnTo>
                  <a:lnTo>
                    <a:pt x="279361" y="448449"/>
                  </a:lnTo>
                  <a:lnTo>
                    <a:pt x="233172" y="495096"/>
                  </a:lnTo>
                  <a:lnTo>
                    <a:pt x="253085" y="514832"/>
                  </a:lnTo>
                  <a:lnTo>
                    <a:pt x="322948" y="444309"/>
                  </a:lnTo>
                  <a:close/>
                </a:path>
                <a:path w="570230" h="738504">
                  <a:moveTo>
                    <a:pt x="397065" y="224231"/>
                  </a:moveTo>
                  <a:lnTo>
                    <a:pt x="388239" y="180632"/>
                  </a:lnTo>
                  <a:lnTo>
                    <a:pt x="369036" y="152184"/>
                  </a:lnTo>
                  <a:lnTo>
                    <a:pt x="369036" y="224231"/>
                  </a:lnTo>
                  <a:lnTo>
                    <a:pt x="362407" y="256921"/>
                  </a:lnTo>
                  <a:lnTo>
                    <a:pt x="344373" y="283654"/>
                  </a:lnTo>
                  <a:lnTo>
                    <a:pt x="317639" y="301688"/>
                  </a:lnTo>
                  <a:lnTo>
                    <a:pt x="284949" y="308305"/>
                  </a:lnTo>
                  <a:lnTo>
                    <a:pt x="252234" y="301688"/>
                  </a:lnTo>
                  <a:lnTo>
                    <a:pt x="225513" y="283654"/>
                  </a:lnTo>
                  <a:lnTo>
                    <a:pt x="207479" y="256921"/>
                  </a:lnTo>
                  <a:lnTo>
                    <a:pt x="200863" y="224231"/>
                  </a:lnTo>
                  <a:lnTo>
                    <a:pt x="207479" y="191528"/>
                  </a:lnTo>
                  <a:lnTo>
                    <a:pt x="225513" y="164795"/>
                  </a:lnTo>
                  <a:lnTo>
                    <a:pt x="252234" y="146761"/>
                  </a:lnTo>
                  <a:lnTo>
                    <a:pt x="284949" y="140144"/>
                  </a:lnTo>
                  <a:lnTo>
                    <a:pt x="317639" y="146761"/>
                  </a:lnTo>
                  <a:lnTo>
                    <a:pt x="344373" y="164795"/>
                  </a:lnTo>
                  <a:lnTo>
                    <a:pt x="362407" y="191528"/>
                  </a:lnTo>
                  <a:lnTo>
                    <a:pt x="369036" y="224231"/>
                  </a:lnTo>
                  <a:lnTo>
                    <a:pt x="369036" y="152184"/>
                  </a:lnTo>
                  <a:lnTo>
                    <a:pt x="364185" y="144995"/>
                  </a:lnTo>
                  <a:lnTo>
                    <a:pt x="356997" y="140144"/>
                  </a:lnTo>
                  <a:lnTo>
                    <a:pt x="328536" y="120942"/>
                  </a:lnTo>
                  <a:lnTo>
                    <a:pt x="284949" y="112115"/>
                  </a:lnTo>
                  <a:lnTo>
                    <a:pt x="241338" y="120942"/>
                  </a:lnTo>
                  <a:lnTo>
                    <a:pt x="205701" y="144995"/>
                  </a:lnTo>
                  <a:lnTo>
                    <a:pt x="181648" y="180632"/>
                  </a:lnTo>
                  <a:lnTo>
                    <a:pt x="172834" y="224231"/>
                  </a:lnTo>
                  <a:lnTo>
                    <a:pt x="181648" y="267830"/>
                  </a:lnTo>
                  <a:lnTo>
                    <a:pt x="205701" y="303466"/>
                  </a:lnTo>
                  <a:lnTo>
                    <a:pt x="241338" y="327507"/>
                  </a:lnTo>
                  <a:lnTo>
                    <a:pt x="284949" y="336334"/>
                  </a:lnTo>
                  <a:lnTo>
                    <a:pt x="328536" y="327507"/>
                  </a:lnTo>
                  <a:lnTo>
                    <a:pt x="357009" y="308305"/>
                  </a:lnTo>
                  <a:lnTo>
                    <a:pt x="364185" y="303466"/>
                  </a:lnTo>
                  <a:lnTo>
                    <a:pt x="388239" y="267830"/>
                  </a:lnTo>
                  <a:lnTo>
                    <a:pt x="397065" y="224231"/>
                  </a:lnTo>
                  <a:close/>
                </a:path>
                <a:path w="570230" h="738504">
                  <a:moveTo>
                    <a:pt x="453415" y="372884"/>
                  </a:moveTo>
                  <a:lnTo>
                    <a:pt x="393928" y="313410"/>
                  </a:lnTo>
                  <a:lnTo>
                    <a:pt x="374116" y="333235"/>
                  </a:lnTo>
                  <a:lnTo>
                    <a:pt x="433590" y="392709"/>
                  </a:lnTo>
                  <a:lnTo>
                    <a:pt x="453415" y="372884"/>
                  </a:lnTo>
                  <a:close/>
                </a:path>
                <a:path w="570230" h="738504">
                  <a:moveTo>
                    <a:pt x="453415" y="75577"/>
                  </a:moveTo>
                  <a:lnTo>
                    <a:pt x="433590" y="55765"/>
                  </a:lnTo>
                  <a:lnTo>
                    <a:pt x="374116" y="115227"/>
                  </a:lnTo>
                  <a:lnTo>
                    <a:pt x="393928" y="135051"/>
                  </a:lnTo>
                  <a:lnTo>
                    <a:pt x="453415" y="75577"/>
                  </a:lnTo>
                  <a:close/>
                </a:path>
                <a:path w="570230" h="738504">
                  <a:moveTo>
                    <a:pt x="509181" y="210210"/>
                  </a:moveTo>
                  <a:lnTo>
                    <a:pt x="425094" y="210210"/>
                  </a:lnTo>
                  <a:lnTo>
                    <a:pt x="425094" y="238239"/>
                  </a:lnTo>
                  <a:lnTo>
                    <a:pt x="509181" y="238239"/>
                  </a:lnTo>
                  <a:lnTo>
                    <a:pt x="509181" y="210210"/>
                  </a:lnTo>
                  <a:close/>
                </a:path>
                <a:path w="570230" h="738504">
                  <a:moveTo>
                    <a:pt x="569874" y="714133"/>
                  </a:moveTo>
                  <a:lnTo>
                    <a:pt x="567410" y="710031"/>
                  </a:lnTo>
                  <a:lnTo>
                    <a:pt x="526135" y="641489"/>
                  </a:lnTo>
                  <a:lnTo>
                    <a:pt x="526135" y="710031"/>
                  </a:lnTo>
                  <a:lnTo>
                    <a:pt x="43751" y="710031"/>
                  </a:lnTo>
                  <a:lnTo>
                    <a:pt x="122567" y="560565"/>
                  </a:lnTo>
                  <a:lnTo>
                    <a:pt x="447306" y="560565"/>
                  </a:lnTo>
                  <a:lnTo>
                    <a:pt x="526135" y="710031"/>
                  </a:lnTo>
                  <a:lnTo>
                    <a:pt x="526135" y="641489"/>
                  </a:lnTo>
                  <a:lnTo>
                    <a:pt x="477418" y="560565"/>
                  </a:lnTo>
                  <a:lnTo>
                    <a:pt x="463016" y="536651"/>
                  </a:lnTo>
                  <a:lnTo>
                    <a:pt x="453110" y="532536"/>
                  </a:lnTo>
                  <a:lnTo>
                    <a:pt x="116776" y="532536"/>
                  </a:lnTo>
                  <a:lnTo>
                    <a:pt x="106857" y="536651"/>
                  </a:lnTo>
                  <a:lnTo>
                    <a:pt x="0" y="714133"/>
                  </a:lnTo>
                  <a:lnTo>
                    <a:pt x="9906" y="738060"/>
                  </a:lnTo>
                  <a:lnTo>
                    <a:pt x="559968" y="738060"/>
                  </a:lnTo>
                  <a:lnTo>
                    <a:pt x="569874" y="7141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09599" y="3183605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902815" y="327023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622294" y="2770954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722071" y="2597024"/>
              <a:ext cx="461009" cy="733425"/>
            </a:xfrm>
            <a:custGeom>
              <a:avLst/>
              <a:gdLst/>
              <a:ahLst/>
              <a:cxnLst/>
              <a:rect l="l" t="t" r="r" b="b"/>
              <a:pathLst>
                <a:path w="461010" h="7334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733094"/>
                  </a:lnTo>
                  <a:lnTo>
                    <a:pt x="231140" y="733094"/>
                  </a:lnTo>
                  <a:lnTo>
                    <a:pt x="9042" y="5109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732316" y="2607321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09863" y="2773873"/>
              <a:ext cx="81178" cy="8116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427464" y="281444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622294" y="302747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729425" y="2851866"/>
              <a:ext cx="684530" cy="222250"/>
            </a:xfrm>
            <a:custGeom>
              <a:avLst/>
              <a:gdLst/>
              <a:ahLst/>
              <a:cxnLst/>
              <a:rect l="l" t="t" r="r" b="b"/>
              <a:pathLst>
                <a:path w="684529" h="222250">
                  <a:moveTo>
                    <a:pt x="0" y="0"/>
                  </a:moveTo>
                  <a:lnTo>
                    <a:pt x="222084" y="222122"/>
                  </a:lnTo>
                  <a:lnTo>
                    <a:pt x="684034" y="22212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732316" y="2854848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09863" y="3029992"/>
              <a:ext cx="81178" cy="8116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2433692" y="3073652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5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622294" y="328676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734009" y="3116711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4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11556" y="3291856"/>
              <a:ext cx="81178" cy="8116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2427460" y="333192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81627" y="2321845"/>
              <a:ext cx="158724" cy="158724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3430040" y="2477395"/>
              <a:ext cx="0" cy="568325"/>
            </a:xfrm>
            <a:custGeom>
              <a:avLst/>
              <a:gdLst/>
              <a:ahLst/>
              <a:cxnLst/>
              <a:rect l="l" t="t" r="r" b="b"/>
              <a:pathLst>
                <a:path w="0" h="568325">
                  <a:moveTo>
                    <a:pt x="0" y="0"/>
                  </a:moveTo>
                  <a:lnTo>
                    <a:pt x="0" y="56794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50677" y="2321845"/>
              <a:ext cx="158724" cy="158724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889920" y="2477395"/>
              <a:ext cx="0" cy="609600"/>
            </a:xfrm>
            <a:custGeom>
              <a:avLst/>
              <a:gdLst/>
              <a:ahLst/>
              <a:cxnLst/>
              <a:rect l="l" t="t" r="r" b="b"/>
              <a:pathLst>
                <a:path w="0" h="609600">
                  <a:moveTo>
                    <a:pt x="0" y="0"/>
                  </a:moveTo>
                  <a:lnTo>
                    <a:pt x="0" y="60926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10558" y="2321845"/>
              <a:ext cx="158724" cy="158724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5120851" y="2477395"/>
              <a:ext cx="0" cy="609600"/>
            </a:xfrm>
            <a:custGeom>
              <a:avLst/>
              <a:gdLst/>
              <a:ahLst/>
              <a:cxnLst/>
              <a:rect l="l" t="t" r="r" b="b"/>
              <a:pathLst>
                <a:path w="0" h="609600">
                  <a:moveTo>
                    <a:pt x="0" y="0"/>
                  </a:moveTo>
                  <a:lnTo>
                    <a:pt x="0" y="60926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41489" y="2321845"/>
              <a:ext cx="158737" cy="15872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5822012" y="2477395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w="0" h="473710">
                  <a:moveTo>
                    <a:pt x="0" y="0"/>
                  </a:moveTo>
                  <a:lnTo>
                    <a:pt x="0" y="47321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42649" y="2321845"/>
              <a:ext cx="158724" cy="15872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5658373" y="2976025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696458" y="3013570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22" y="45720"/>
                  </a:moveTo>
                  <a:lnTo>
                    <a:pt x="0" y="45720"/>
                  </a:lnTo>
                  <a:lnTo>
                    <a:pt x="0" y="59804"/>
                  </a:lnTo>
                  <a:lnTo>
                    <a:pt x="55422" y="59804"/>
                  </a:lnTo>
                  <a:lnTo>
                    <a:pt x="55422" y="45720"/>
                  </a:lnTo>
                  <a:close/>
                </a:path>
                <a:path w="247014" h="243204">
                  <a:moveTo>
                    <a:pt x="131622" y="45720"/>
                  </a:moveTo>
                  <a:lnTo>
                    <a:pt x="76200" y="45720"/>
                  </a:lnTo>
                  <a:lnTo>
                    <a:pt x="76200" y="59804"/>
                  </a:lnTo>
                  <a:lnTo>
                    <a:pt x="131622" y="59804"/>
                  </a:lnTo>
                  <a:lnTo>
                    <a:pt x="131622" y="45720"/>
                  </a:lnTo>
                  <a:close/>
                </a:path>
                <a:path w="247014" h="243204">
                  <a:moveTo>
                    <a:pt x="131622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22" y="14084"/>
                  </a:lnTo>
                  <a:lnTo>
                    <a:pt x="131622" y="0"/>
                  </a:lnTo>
                  <a:close/>
                </a:path>
                <a:path w="247014" h="243204">
                  <a:moveTo>
                    <a:pt x="246875" y="207975"/>
                  </a:moveTo>
                  <a:lnTo>
                    <a:pt x="231698" y="207975"/>
                  </a:lnTo>
                  <a:lnTo>
                    <a:pt x="231698" y="224129"/>
                  </a:lnTo>
                  <a:lnTo>
                    <a:pt x="228587" y="227368"/>
                  </a:lnTo>
                  <a:lnTo>
                    <a:pt x="220535" y="227368"/>
                  </a:lnTo>
                  <a:lnTo>
                    <a:pt x="218465" y="226783"/>
                  </a:lnTo>
                  <a:lnTo>
                    <a:pt x="213842" y="224472"/>
                  </a:lnTo>
                  <a:lnTo>
                    <a:pt x="209804" y="221945"/>
                  </a:lnTo>
                  <a:lnTo>
                    <a:pt x="204089" y="218033"/>
                  </a:lnTo>
                  <a:lnTo>
                    <a:pt x="198234" y="214020"/>
                  </a:lnTo>
                  <a:lnTo>
                    <a:pt x="193687" y="211340"/>
                  </a:lnTo>
                  <a:lnTo>
                    <a:pt x="187223" y="208648"/>
                  </a:lnTo>
                  <a:lnTo>
                    <a:pt x="183781" y="207975"/>
                  </a:lnTo>
                  <a:lnTo>
                    <a:pt x="173545" y="207975"/>
                  </a:lnTo>
                  <a:lnTo>
                    <a:pt x="168173" y="210058"/>
                  </a:lnTo>
                  <a:lnTo>
                    <a:pt x="159893" y="218351"/>
                  </a:lnTo>
                  <a:lnTo>
                    <a:pt x="157810" y="223774"/>
                  </a:lnTo>
                  <a:lnTo>
                    <a:pt x="157810" y="242912"/>
                  </a:lnTo>
                  <a:lnTo>
                    <a:pt x="172999" y="242912"/>
                  </a:lnTo>
                  <a:lnTo>
                    <a:pt x="172999" y="226758"/>
                  </a:lnTo>
                  <a:lnTo>
                    <a:pt x="176098" y="223532"/>
                  </a:lnTo>
                  <a:lnTo>
                    <a:pt x="184150" y="223532"/>
                  </a:lnTo>
                  <a:lnTo>
                    <a:pt x="186220" y="224104"/>
                  </a:lnTo>
                  <a:lnTo>
                    <a:pt x="190855" y="226428"/>
                  </a:lnTo>
                  <a:lnTo>
                    <a:pt x="194868" y="228955"/>
                  </a:lnTo>
                  <a:lnTo>
                    <a:pt x="206463" y="236880"/>
                  </a:lnTo>
                  <a:lnTo>
                    <a:pt x="210997" y="239560"/>
                  </a:lnTo>
                  <a:lnTo>
                    <a:pt x="217462" y="242239"/>
                  </a:lnTo>
                  <a:lnTo>
                    <a:pt x="220916" y="242912"/>
                  </a:lnTo>
                  <a:lnTo>
                    <a:pt x="231152" y="242912"/>
                  </a:lnTo>
                  <a:lnTo>
                    <a:pt x="236512" y="240830"/>
                  </a:lnTo>
                  <a:lnTo>
                    <a:pt x="244805" y="232549"/>
                  </a:lnTo>
                  <a:lnTo>
                    <a:pt x="246875" y="227177"/>
                  </a:lnTo>
                  <a:lnTo>
                    <a:pt x="246875" y="2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658369" y="2976015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259775" y="3275680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0"/>
                  </a:moveTo>
                  <a:lnTo>
                    <a:pt x="76860" y="0"/>
                  </a:lnTo>
                  <a:lnTo>
                    <a:pt x="76847" y="212597"/>
                  </a:lnTo>
                  <a:lnTo>
                    <a:pt x="0" y="212597"/>
                  </a:lnTo>
                  <a:lnTo>
                    <a:pt x="12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234368" y="3275670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298204" y="3488281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259768" y="3546447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272468" y="3562639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285168" y="357882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421346" y="3047958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417408" y="3047960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421346" y="4227328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0" y="26022"/>
                  </a:moveTo>
                  <a:lnTo>
                    <a:pt x="2044" y="15891"/>
                  </a:lnTo>
                  <a:lnTo>
                    <a:pt x="7621" y="7619"/>
                  </a:lnTo>
                  <a:lnTo>
                    <a:pt x="15896" y="2044"/>
                  </a:lnTo>
                  <a:lnTo>
                    <a:pt x="26034" y="0"/>
                  </a:lnTo>
                  <a:lnTo>
                    <a:pt x="36166" y="2044"/>
                  </a:lnTo>
                  <a:lnTo>
                    <a:pt x="44437" y="7619"/>
                  </a:lnTo>
                  <a:lnTo>
                    <a:pt x="50012" y="15891"/>
                  </a:lnTo>
                  <a:lnTo>
                    <a:pt x="52057" y="26022"/>
                  </a:lnTo>
                  <a:lnTo>
                    <a:pt x="50012" y="36160"/>
                  </a:lnTo>
                  <a:lnTo>
                    <a:pt x="44437" y="44435"/>
                  </a:lnTo>
                  <a:lnTo>
                    <a:pt x="36166" y="50012"/>
                  </a:lnTo>
                  <a:lnTo>
                    <a:pt x="26034" y="52057"/>
                  </a:lnTo>
                  <a:lnTo>
                    <a:pt x="15896" y="50012"/>
                  </a:lnTo>
                  <a:lnTo>
                    <a:pt x="7621" y="44435"/>
                  </a:lnTo>
                  <a:lnTo>
                    <a:pt x="2044" y="36160"/>
                  </a:lnTo>
                  <a:lnTo>
                    <a:pt x="0" y="260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417408" y="4227331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833446" y="3111520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0" y="7626"/>
                  </a:lnTo>
                  <a:lnTo>
                    <a:pt x="15891" y="2046"/>
                  </a:lnTo>
                  <a:lnTo>
                    <a:pt x="26022" y="0"/>
                  </a:lnTo>
                  <a:lnTo>
                    <a:pt x="36160" y="2046"/>
                  </a:lnTo>
                  <a:lnTo>
                    <a:pt x="44435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6"/>
                  </a:lnTo>
                  <a:lnTo>
                    <a:pt x="44435" y="44437"/>
                  </a:lnTo>
                  <a:lnTo>
                    <a:pt x="36160" y="50012"/>
                  </a:lnTo>
                  <a:lnTo>
                    <a:pt x="26022" y="52057"/>
                  </a:lnTo>
                  <a:lnTo>
                    <a:pt x="15891" y="50012"/>
                  </a:lnTo>
                  <a:lnTo>
                    <a:pt x="7619" y="44437"/>
                  </a:lnTo>
                  <a:lnTo>
                    <a:pt x="2044" y="36166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828454" y="3111523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040868" y="3109579"/>
              <a:ext cx="52069" cy="26034"/>
            </a:xfrm>
            <a:custGeom>
              <a:avLst/>
              <a:gdLst/>
              <a:ahLst/>
              <a:cxnLst/>
              <a:rect l="l" t="t" r="r" b="b"/>
              <a:pathLst>
                <a:path w="52070" h="26035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296218" y="3073997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29">
                  <a:moveTo>
                    <a:pt x="0" y="2016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4555" y="3137560"/>
              <a:ext cx="134023" cy="444439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3480487" y="3030533"/>
              <a:ext cx="825500" cy="43815"/>
            </a:xfrm>
            <a:custGeom>
              <a:avLst/>
              <a:gdLst/>
              <a:ahLst/>
              <a:cxnLst/>
              <a:rect l="l" t="t" r="r" b="b"/>
              <a:pathLst>
                <a:path w="825500" h="43814">
                  <a:moveTo>
                    <a:pt x="824953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885499" y="3094096"/>
              <a:ext cx="207645" cy="43815"/>
            </a:xfrm>
            <a:custGeom>
              <a:avLst/>
              <a:gdLst/>
              <a:ahLst/>
              <a:cxnLst/>
              <a:rect l="l" t="t" r="r" b="b"/>
              <a:pathLst>
                <a:path w="207645" h="43814">
                  <a:moveTo>
                    <a:pt x="207429" y="43459"/>
                  </a:moveTo>
                  <a:lnTo>
                    <a:pt x="49580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111450" y="3094096"/>
              <a:ext cx="547370" cy="43815"/>
            </a:xfrm>
            <a:custGeom>
              <a:avLst/>
              <a:gdLst/>
              <a:ahLst/>
              <a:cxnLst/>
              <a:rect l="l" t="t" r="r" b="b"/>
              <a:pathLst>
                <a:path w="547370" h="43814">
                  <a:moveTo>
                    <a:pt x="546912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537533" y="37167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537531" y="3751614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10">
                  <a:moveTo>
                    <a:pt x="0" y="0"/>
                  </a:moveTo>
                  <a:lnTo>
                    <a:pt x="0" y="79717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537531" y="3842715"/>
              <a:ext cx="0" cy="945515"/>
            </a:xfrm>
            <a:custGeom>
              <a:avLst/>
              <a:gdLst/>
              <a:ahLst/>
              <a:cxnLst/>
              <a:rect l="l" t="t" r="r" b="b"/>
              <a:pathLst>
                <a:path w="0" h="945514">
                  <a:moveTo>
                    <a:pt x="0" y="0"/>
                  </a:moveTo>
                  <a:lnTo>
                    <a:pt x="0" y="94521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537531" y="479932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572170" y="4811381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662496" y="4811381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610941" y="479932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622560" y="4696838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10">
                  <a:moveTo>
                    <a:pt x="304" y="7970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618912" y="3740226"/>
              <a:ext cx="3810" cy="945515"/>
            </a:xfrm>
            <a:custGeom>
              <a:avLst/>
              <a:gdLst/>
              <a:ahLst/>
              <a:cxnLst/>
              <a:rect l="l" t="t" r="r" b="b"/>
              <a:pathLst>
                <a:path w="3810" h="945514">
                  <a:moveTo>
                    <a:pt x="3606" y="94521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606763" y="3716771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03" y="12065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490730" y="371677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562474" y="3716775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824647" y="3814635"/>
              <a:ext cx="570230" cy="738505"/>
            </a:xfrm>
            <a:custGeom>
              <a:avLst/>
              <a:gdLst/>
              <a:ahLst/>
              <a:cxnLst/>
              <a:rect l="l" t="t" r="r" b="b"/>
              <a:pathLst>
                <a:path w="570230" h="738504">
                  <a:moveTo>
                    <a:pt x="144767" y="210223"/>
                  </a:moveTo>
                  <a:lnTo>
                    <a:pt x="60680" y="210223"/>
                  </a:lnTo>
                  <a:lnTo>
                    <a:pt x="60680" y="238252"/>
                  </a:lnTo>
                  <a:lnTo>
                    <a:pt x="144767" y="238252"/>
                  </a:lnTo>
                  <a:lnTo>
                    <a:pt x="144767" y="210223"/>
                  </a:lnTo>
                  <a:close/>
                </a:path>
                <a:path w="570230" h="738504">
                  <a:moveTo>
                    <a:pt x="195732" y="115239"/>
                  </a:moveTo>
                  <a:lnTo>
                    <a:pt x="136283" y="55791"/>
                  </a:lnTo>
                  <a:lnTo>
                    <a:pt x="116459" y="75615"/>
                  </a:lnTo>
                  <a:lnTo>
                    <a:pt x="175920" y="135051"/>
                  </a:lnTo>
                  <a:lnTo>
                    <a:pt x="195732" y="115239"/>
                  </a:lnTo>
                  <a:close/>
                </a:path>
                <a:path w="570230" h="738504">
                  <a:moveTo>
                    <a:pt x="195757" y="333222"/>
                  </a:moveTo>
                  <a:lnTo>
                    <a:pt x="175945" y="313397"/>
                  </a:lnTo>
                  <a:lnTo>
                    <a:pt x="116459" y="372872"/>
                  </a:lnTo>
                  <a:lnTo>
                    <a:pt x="136283" y="392696"/>
                  </a:lnTo>
                  <a:lnTo>
                    <a:pt x="195757" y="333222"/>
                  </a:lnTo>
                  <a:close/>
                </a:path>
                <a:path w="570230" h="738504">
                  <a:moveTo>
                    <a:pt x="298958" y="0"/>
                  </a:moveTo>
                  <a:lnTo>
                    <a:pt x="270929" y="0"/>
                  </a:lnTo>
                  <a:lnTo>
                    <a:pt x="270929" y="84086"/>
                  </a:lnTo>
                  <a:lnTo>
                    <a:pt x="298958" y="84086"/>
                  </a:lnTo>
                  <a:lnTo>
                    <a:pt x="298958" y="0"/>
                  </a:lnTo>
                  <a:close/>
                </a:path>
                <a:path w="570230" h="738504">
                  <a:moveTo>
                    <a:pt x="322948" y="444309"/>
                  </a:moveTo>
                  <a:lnTo>
                    <a:pt x="312978" y="420420"/>
                  </a:lnTo>
                  <a:lnTo>
                    <a:pt x="263652" y="420420"/>
                  </a:lnTo>
                  <a:lnTo>
                    <a:pt x="308952" y="374408"/>
                  </a:lnTo>
                  <a:lnTo>
                    <a:pt x="288975" y="354761"/>
                  </a:lnTo>
                  <a:lnTo>
                    <a:pt x="220218" y="424611"/>
                  </a:lnTo>
                  <a:lnTo>
                    <a:pt x="230200" y="448449"/>
                  </a:lnTo>
                  <a:lnTo>
                    <a:pt x="279361" y="448449"/>
                  </a:lnTo>
                  <a:lnTo>
                    <a:pt x="233172" y="495096"/>
                  </a:lnTo>
                  <a:lnTo>
                    <a:pt x="253085" y="514832"/>
                  </a:lnTo>
                  <a:lnTo>
                    <a:pt x="322948" y="444309"/>
                  </a:lnTo>
                  <a:close/>
                </a:path>
                <a:path w="570230" h="738504">
                  <a:moveTo>
                    <a:pt x="397065" y="224231"/>
                  </a:moveTo>
                  <a:lnTo>
                    <a:pt x="388239" y="180632"/>
                  </a:lnTo>
                  <a:lnTo>
                    <a:pt x="369036" y="152184"/>
                  </a:lnTo>
                  <a:lnTo>
                    <a:pt x="369036" y="224231"/>
                  </a:lnTo>
                  <a:lnTo>
                    <a:pt x="362407" y="256921"/>
                  </a:lnTo>
                  <a:lnTo>
                    <a:pt x="344373" y="283654"/>
                  </a:lnTo>
                  <a:lnTo>
                    <a:pt x="317639" y="301688"/>
                  </a:lnTo>
                  <a:lnTo>
                    <a:pt x="284949" y="308305"/>
                  </a:lnTo>
                  <a:lnTo>
                    <a:pt x="252234" y="301688"/>
                  </a:lnTo>
                  <a:lnTo>
                    <a:pt x="225513" y="283654"/>
                  </a:lnTo>
                  <a:lnTo>
                    <a:pt x="207479" y="256921"/>
                  </a:lnTo>
                  <a:lnTo>
                    <a:pt x="200863" y="224231"/>
                  </a:lnTo>
                  <a:lnTo>
                    <a:pt x="207479" y="191528"/>
                  </a:lnTo>
                  <a:lnTo>
                    <a:pt x="225513" y="164795"/>
                  </a:lnTo>
                  <a:lnTo>
                    <a:pt x="252234" y="146761"/>
                  </a:lnTo>
                  <a:lnTo>
                    <a:pt x="284949" y="140144"/>
                  </a:lnTo>
                  <a:lnTo>
                    <a:pt x="317639" y="146761"/>
                  </a:lnTo>
                  <a:lnTo>
                    <a:pt x="344373" y="164795"/>
                  </a:lnTo>
                  <a:lnTo>
                    <a:pt x="362407" y="191528"/>
                  </a:lnTo>
                  <a:lnTo>
                    <a:pt x="369036" y="224231"/>
                  </a:lnTo>
                  <a:lnTo>
                    <a:pt x="369036" y="152184"/>
                  </a:lnTo>
                  <a:lnTo>
                    <a:pt x="364185" y="144995"/>
                  </a:lnTo>
                  <a:lnTo>
                    <a:pt x="356997" y="140144"/>
                  </a:lnTo>
                  <a:lnTo>
                    <a:pt x="328536" y="120942"/>
                  </a:lnTo>
                  <a:lnTo>
                    <a:pt x="284949" y="112115"/>
                  </a:lnTo>
                  <a:lnTo>
                    <a:pt x="241338" y="120942"/>
                  </a:lnTo>
                  <a:lnTo>
                    <a:pt x="205701" y="144995"/>
                  </a:lnTo>
                  <a:lnTo>
                    <a:pt x="181648" y="180632"/>
                  </a:lnTo>
                  <a:lnTo>
                    <a:pt x="172834" y="224231"/>
                  </a:lnTo>
                  <a:lnTo>
                    <a:pt x="181648" y="267830"/>
                  </a:lnTo>
                  <a:lnTo>
                    <a:pt x="205701" y="303466"/>
                  </a:lnTo>
                  <a:lnTo>
                    <a:pt x="241338" y="327507"/>
                  </a:lnTo>
                  <a:lnTo>
                    <a:pt x="284949" y="336334"/>
                  </a:lnTo>
                  <a:lnTo>
                    <a:pt x="328536" y="327507"/>
                  </a:lnTo>
                  <a:lnTo>
                    <a:pt x="357009" y="308305"/>
                  </a:lnTo>
                  <a:lnTo>
                    <a:pt x="364185" y="303466"/>
                  </a:lnTo>
                  <a:lnTo>
                    <a:pt x="388239" y="267830"/>
                  </a:lnTo>
                  <a:lnTo>
                    <a:pt x="397065" y="224231"/>
                  </a:lnTo>
                  <a:close/>
                </a:path>
                <a:path w="570230" h="738504">
                  <a:moveTo>
                    <a:pt x="453415" y="372884"/>
                  </a:moveTo>
                  <a:lnTo>
                    <a:pt x="393928" y="313410"/>
                  </a:lnTo>
                  <a:lnTo>
                    <a:pt x="374116" y="333235"/>
                  </a:lnTo>
                  <a:lnTo>
                    <a:pt x="433590" y="392709"/>
                  </a:lnTo>
                  <a:lnTo>
                    <a:pt x="453415" y="372884"/>
                  </a:lnTo>
                  <a:close/>
                </a:path>
                <a:path w="570230" h="738504">
                  <a:moveTo>
                    <a:pt x="453415" y="75577"/>
                  </a:moveTo>
                  <a:lnTo>
                    <a:pt x="433590" y="55765"/>
                  </a:lnTo>
                  <a:lnTo>
                    <a:pt x="374116" y="115227"/>
                  </a:lnTo>
                  <a:lnTo>
                    <a:pt x="393928" y="135051"/>
                  </a:lnTo>
                  <a:lnTo>
                    <a:pt x="453415" y="75577"/>
                  </a:lnTo>
                  <a:close/>
                </a:path>
                <a:path w="570230" h="738504">
                  <a:moveTo>
                    <a:pt x="509181" y="210223"/>
                  </a:moveTo>
                  <a:lnTo>
                    <a:pt x="425094" y="210223"/>
                  </a:lnTo>
                  <a:lnTo>
                    <a:pt x="425094" y="238252"/>
                  </a:lnTo>
                  <a:lnTo>
                    <a:pt x="509181" y="238252"/>
                  </a:lnTo>
                  <a:lnTo>
                    <a:pt x="509181" y="210223"/>
                  </a:lnTo>
                  <a:close/>
                </a:path>
                <a:path w="570230" h="738504">
                  <a:moveTo>
                    <a:pt x="569874" y="714133"/>
                  </a:moveTo>
                  <a:lnTo>
                    <a:pt x="567410" y="710031"/>
                  </a:lnTo>
                  <a:lnTo>
                    <a:pt x="526135" y="641489"/>
                  </a:lnTo>
                  <a:lnTo>
                    <a:pt x="526135" y="710031"/>
                  </a:lnTo>
                  <a:lnTo>
                    <a:pt x="43751" y="710031"/>
                  </a:lnTo>
                  <a:lnTo>
                    <a:pt x="122567" y="560565"/>
                  </a:lnTo>
                  <a:lnTo>
                    <a:pt x="447306" y="560565"/>
                  </a:lnTo>
                  <a:lnTo>
                    <a:pt x="526135" y="710031"/>
                  </a:lnTo>
                  <a:lnTo>
                    <a:pt x="526135" y="641489"/>
                  </a:lnTo>
                  <a:lnTo>
                    <a:pt x="477418" y="560565"/>
                  </a:lnTo>
                  <a:lnTo>
                    <a:pt x="463016" y="536651"/>
                  </a:lnTo>
                  <a:lnTo>
                    <a:pt x="453110" y="532536"/>
                  </a:lnTo>
                  <a:lnTo>
                    <a:pt x="116776" y="532536"/>
                  </a:lnTo>
                  <a:lnTo>
                    <a:pt x="106857" y="536651"/>
                  </a:lnTo>
                  <a:lnTo>
                    <a:pt x="0" y="714133"/>
                  </a:lnTo>
                  <a:lnTo>
                    <a:pt x="9906" y="738060"/>
                  </a:lnTo>
                  <a:lnTo>
                    <a:pt x="559968" y="738060"/>
                  </a:lnTo>
                  <a:lnTo>
                    <a:pt x="569874" y="7141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109599" y="436331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902815" y="4449940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622294" y="395065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722071" y="3776728"/>
              <a:ext cx="461009" cy="733425"/>
            </a:xfrm>
            <a:custGeom>
              <a:avLst/>
              <a:gdLst/>
              <a:ahLst/>
              <a:cxnLst/>
              <a:rect l="l" t="t" r="r" b="b"/>
              <a:pathLst>
                <a:path w="461010" h="7334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733094"/>
                  </a:lnTo>
                  <a:lnTo>
                    <a:pt x="231140" y="733094"/>
                  </a:lnTo>
                  <a:lnTo>
                    <a:pt x="9042" y="5109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732316" y="3787027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4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09863" y="3953576"/>
              <a:ext cx="81178" cy="81165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427464" y="3994152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622294" y="420717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729425" y="4031571"/>
              <a:ext cx="684530" cy="222250"/>
            </a:xfrm>
            <a:custGeom>
              <a:avLst/>
              <a:gdLst/>
              <a:ahLst/>
              <a:cxnLst/>
              <a:rect l="l" t="t" r="r" b="b"/>
              <a:pathLst>
                <a:path w="684529" h="222250">
                  <a:moveTo>
                    <a:pt x="0" y="0"/>
                  </a:moveTo>
                  <a:lnTo>
                    <a:pt x="222084" y="222122"/>
                  </a:lnTo>
                  <a:lnTo>
                    <a:pt x="684034" y="22212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732316" y="4034552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4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09863" y="4209698"/>
              <a:ext cx="81178" cy="81165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433692" y="4253350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5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622294" y="446647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734009" y="4296415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4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11556" y="4471560"/>
              <a:ext cx="81178" cy="8116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2427460" y="451162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259775" y="4455372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234368" y="4455373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298204" y="4667984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259768" y="4726152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272468" y="4742337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285168" y="475853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296218" y="4253696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29">
                  <a:moveTo>
                    <a:pt x="0" y="2016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339657" y="302548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88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339657" y="302548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88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402762" y="303345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483851" y="303345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402762" y="316141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483851" y="316141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1" name="object 121"/>
          <p:cNvSpPr/>
          <p:nvPr/>
        </p:nvSpPr>
        <p:spPr>
          <a:xfrm>
            <a:off x="4329446" y="3030109"/>
            <a:ext cx="290195" cy="172085"/>
          </a:xfrm>
          <a:custGeom>
            <a:avLst/>
            <a:gdLst/>
            <a:ahLst/>
            <a:cxnLst/>
            <a:rect l="l" t="t" r="r" b="b"/>
            <a:pathLst>
              <a:path w="290195" h="172085">
                <a:moveTo>
                  <a:pt x="0" y="127965"/>
                </a:moveTo>
                <a:lnTo>
                  <a:pt x="48729" y="171856"/>
                </a:lnTo>
                <a:lnTo>
                  <a:pt x="85001" y="171856"/>
                </a:lnTo>
                <a:lnTo>
                  <a:pt x="94716" y="171856"/>
                </a:lnTo>
                <a:lnTo>
                  <a:pt x="96221" y="164400"/>
                </a:lnTo>
                <a:lnTo>
                  <a:pt x="100325" y="158313"/>
                </a:lnTo>
                <a:lnTo>
                  <a:pt x="106412" y="154209"/>
                </a:lnTo>
                <a:lnTo>
                  <a:pt x="113868" y="152704"/>
                </a:lnTo>
                <a:lnTo>
                  <a:pt x="121316" y="154209"/>
                </a:lnTo>
                <a:lnTo>
                  <a:pt x="127400" y="158313"/>
                </a:lnTo>
                <a:lnTo>
                  <a:pt x="131502" y="164400"/>
                </a:lnTo>
                <a:lnTo>
                  <a:pt x="133007" y="171856"/>
                </a:lnTo>
                <a:lnTo>
                  <a:pt x="175806" y="171856"/>
                </a:lnTo>
                <a:lnTo>
                  <a:pt x="177310" y="164400"/>
                </a:lnTo>
                <a:lnTo>
                  <a:pt x="181414" y="158313"/>
                </a:lnTo>
                <a:lnTo>
                  <a:pt x="187502" y="154209"/>
                </a:lnTo>
                <a:lnTo>
                  <a:pt x="194957" y="152704"/>
                </a:lnTo>
                <a:lnTo>
                  <a:pt x="202405" y="154209"/>
                </a:lnTo>
                <a:lnTo>
                  <a:pt x="208489" y="158313"/>
                </a:lnTo>
                <a:lnTo>
                  <a:pt x="212592" y="164400"/>
                </a:lnTo>
                <a:lnTo>
                  <a:pt x="214096" y="171856"/>
                </a:lnTo>
                <a:lnTo>
                  <a:pt x="290182" y="171856"/>
                </a:lnTo>
                <a:lnTo>
                  <a:pt x="290182" y="43878"/>
                </a:lnTo>
                <a:lnTo>
                  <a:pt x="214096" y="43878"/>
                </a:lnTo>
                <a:lnTo>
                  <a:pt x="212592" y="36430"/>
                </a:lnTo>
                <a:lnTo>
                  <a:pt x="208489" y="30346"/>
                </a:lnTo>
                <a:lnTo>
                  <a:pt x="202405" y="26244"/>
                </a:lnTo>
                <a:lnTo>
                  <a:pt x="194957" y="24739"/>
                </a:lnTo>
                <a:lnTo>
                  <a:pt x="187502" y="26244"/>
                </a:lnTo>
                <a:lnTo>
                  <a:pt x="181414" y="30346"/>
                </a:lnTo>
                <a:lnTo>
                  <a:pt x="177310" y="36430"/>
                </a:lnTo>
                <a:lnTo>
                  <a:pt x="175806" y="43878"/>
                </a:lnTo>
                <a:lnTo>
                  <a:pt x="133007" y="43878"/>
                </a:lnTo>
                <a:lnTo>
                  <a:pt x="131502" y="36430"/>
                </a:lnTo>
                <a:lnTo>
                  <a:pt x="127400" y="30346"/>
                </a:lnTo>
                <a:lnTo>
                  <a:pt x="121316" y="26244"/>
                </a:lnTo>
                <a:lnTo>
                  <a:pt x="113868" y="24739"/>
                </a:lnTo>
                <a:lnTo>
                  <a:pt x="106412" y="26244"/>
                </a:lnTo>
                <a:lnTo>
                  <a:pt x="100325" y="30346"/>
                </a:lnTo>
                <a:lnTo>
                  <a:pt x="96221" y="36430"/>
                </a:lnTo>
                <a:lnTo>
                  <a:pt x="94716" y="43878"/>
                </a:lnTo>
                <a:lnTo>
                  <a:pt x="85001" y="43878"/>
                </a:lnTo>
                <a:lnTo>
                  <a:pt x="48729" y="43878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2" name="object 122"/>
          <p:cNvGrpSpPr/>
          <p:nvPr/>
        </p:nvGrpSpPr>
        <p:grpSpPr>
          <a:xfrm>
            <a:off x="4284661" y="3049313"/>
            <a:ext cx="48895" cy="48895"/>
            <a:chOff x="4284661" y="3049313"/>
            <a:chExt cx="48895" cy="48895"/>
          </a:xfrm>
        </p:grpSpPr>
        <p:sp>
          <p:nvSpPr>
            <p:cNvPr id="123" name="object 123"/>
            <p:cNvSpPr/>
            <p:nvPr/>
          </p:nvSpPr>
          <p:spPr>
            <a:xfrm>
              <a:off x="4287836" y="30524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287837" y="30524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3477312" y="3149087"/>
            <a:ext cx="889635" cy="1108075"/>
            <a:chOff x="3477312" y="3149087"/>
            <a:chExt cx="889635" cy="1108075"/>
          </a:xfrm>
        </p:grpSpPr>
        <p:pic>
          <p:nvPicPr>
            <p:cNvPr id="126" name="object 1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84661" y="3149087"/>
              <a:ext cx="82059" cy="75631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480487" y="3201301"/>
              <a:ext cx="825500" cy="1052830"/>
            </a:xfrm>
            <a:custGeom>
              <a:avLst/>
              <a:gdLst/>
              <a:ahLst/>
              <a:cxnLst/>
              <a:rect l="l" t="t" r="r" b="b"/>
              <a:pathLst>
                <a:path w="825500" h="1052829">
                  <a:moveTo>
                    <a:pt x="824953" y="0"/>
                  </a:moveTo>
                  <a:lnTo>
                    <a:pt x="253911" y="0"/>
                  </a:lnTo>
                  <a:lnTo>
                    <a:pt x="253911" y="1052398"/>
                  </a:lnTo>
                  <a:lnTo>
                    <a:pt x="49568" y="1052398"/>
                  </a:lnTo>
                  <a:lnTo>
                    <a:pt x="0" y="100893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/>
          <p:cNvSpPr/>
          <p:nvPr/>
        </p:nvSpPr>
        <p:spPr>
          <a:xfrm>
            <a:off x="4619630" y="3137555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 h="0">
                <a:moveTo>
                  <a:pt x="0" y="0"/>
                </a:moveTo>
                <a:lnTo>
                  <a:pt x="206883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9" name="object 129"/>
          <p:cNvGrpSpPr/>
          <p:nvPr/>
        </p:nvGrpSpPr>
        <p:grpSpPr>
          <a:xfrm>
            <a:off x="5981444" y="3099369"/>
            <a:ext cx="125095" cy="76835"/>
            <a:chOff x="5981444" y="3099369"/>
            <a:chExt cx="125095" cy="76835"/>
          </a:xfrm>
        </p:grpSpPr>
        <p:sp>
          <p:nvSpPr>
            <p:cNvPr id="130" name="object 130"/>
            <p:cNvSpPr/>
            <p:nvPr/>
          </p:nvSpPr>
          <p:spPr>
            <a:xfrm>
              <a:off x="5981444" y="3137555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 h="0">
                  <a:moveTo>
                    <a:pt x="0" y="0"/>
                  </a:moveTo>
                  <a:lnTo>
                    <a:pt x="1219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103346" y="3099369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5">
                  <a:moveTo>
                    <a:pt x="0" y="0"/>
                  </a:moveTo>
                  <a:lnTo>
                    <a:pt x="0" y="763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" name="object 132"/>
          <p:cNvGrpSpPr/>
          <p:nvPr/>
        </p:nvGrpSpPr>
        <p:grpSpPr>
          <a:xfrm>
            <a:off x="3857976" y="3324522"/>
            <a:ext cx="271145" cy="1320165"/>
            <a:chOff x="3857976" y="3324522"/>
            <a:chExt cx="271145" cy="1320165"/>
          </a:xfrm>
        </p:grpSpPr>
        <p:sp>
          <p:nvSpPr>
            <p:cNvPr id="133" name="object 133"/>
            <p:cNvSpPr/>
            <p:nvPr/>
          </p:nvSpPr>
          <p:spPr>
            <a:xfrm>
              <a:off x="3861151" y="3327697"/>
              <a:ext cx="264795" cy="1137920"/>
            </a:xfrm>
            <a:custGeom>
              <a:avLst/>
              <a:gdLst/>
              <a:ahLst/>
              <a:cxnLst/>
              <a:rect l="l" t="t" r="r" b="b"/>
              <a:pathLst>
                <a:path w="264795" h="1137920">
                  <a:moveTo>
                    <a:pt x="0" y="1137373"/>
                  </a:moveTo>
                  <a:lnTo>
                    <a:pt x="0" y="0"/>
                  </a:lnTo>
                  <a:lnTo>
                    <a:pt x="26433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3988424" y="3454455"/>
              <a:ext cx="137160" cy="1010919"/>
            </a:xfrm>
            <a:custGeom>
              <a:avLst/>
              <a:gdLst/>
              <a:ahLst/>
              <a:cxnLst/>
              <a:rect l="l" t="t" r="r" b="b"/>
              <a:pathLst>
                <a:path w="137160" h="1010920">
                  <a:moveTo>
                    <a:pt x="0" y="1010615"/>
                  </a:moveTo>
                  <a:lnTo>
                    <a:pt x="0" y="0"/>
                  </a:lnTo>
                  <a:lnTo>
                    <a:pt x="13707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861151" y="447985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861151" y="4520410"/>
              <a:ext cx="0" cy="97790"/>
            </a:xfrm>
            <a:custGeom>
              <a:avLst/>
              <a:gdLst/>
              <a:ahLst/>
              <a:cxnLst/>
              <a:rect l="l" t="t" r="r" b="b"/>
              <a:pathLst>
                <a:path w="0" h="97789">
                  <a:moveTo>
                    <a:pt x="0" y="0"/>
                  </a:moveTo>
                  <a:lnTo>
                    <a:pt x="0" y="97523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3857976" y="4486205"/>
              <a:ext cx="133985" cy="152400"/>
            </a:xfrm>
            <a:custGeom>
              <a:avLst/>
              <a:gdLst/>
              <a:ahLst/>
              <a:cxnLst/>
              <a:rect l="l" t="t" r="r" b="b"/>
              <a:pathLst>
                <a:path w="133985" h="152400">
                  <a:moveTo>
                    <a:pt x="0" y="152002"/>
                  </a:moveTo>
                  <a:lnTo>
                    <a:pt x="6350" y="152002"/>
                  </a:lnTo>
                </a:path>
                <a:path w="133985" h="152400">
                  <a:moveTo>
                    <a:pt x="127273" y="0"/>
                  </a:moveTo>
                  <a:lnTo>
                    <a:pt x="13362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988424" y="4520410"/>
              <a:ext cx="0" cy="97790"/>
            </a:xfrm>
            <a:custGeom>
              <a:avLst/>
              <a:gdLst/>
              <a:ahLst/>
              <a:cxnLst/>
              <a:rect l="l" t="t" r="r" b="b"/>
              <a:pathLst>
                <a:path w="0" h="97789">
                  <a:moveTo>
                    <a:pt x="0" y="0"/>
                  </a:moveTo>
                  <a:lnTo>
                    <a:pt x="0" y="97523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3988424" y="46318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0" name="object 140"/>
          <p:cNvGrpSpPr/>
          <p:nvPr/>
        </p:nvGrpSpPr>
        <p:grpSpPr>
          <a:xfrm>
            <a:off x="4125266" y="3324521"/>
            <a:ext cx="165100" cy="6350"/>
            <a:chOff x="4125266" y="3324521"/>
            <a:chExt cx="165100" cy="6350"/>
          </a:xfrm>
        </p:grpSpPr>
        <p:sp>
          <p:nvSpPr>
            <p:cNvPr id="141" name="object 141"/>
            <p:cNvSpPr/>
            <p:nvPr/>
          </p:nvSpPr>
          <p:spPr>
            <a:xfrm>
              <a:off x="4277269" y="332769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151890" y="3327696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 h="0">
                  <a:moveTo>
                    <a:pt x="975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125266" y="332769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4" name="object 144"/>
          <p:cNvGrpSpPr/>
          <p:nvPr/>
        </p:nvGrpSpPr>
        <p:grpSpPr>
          <a:xfrm>
            <a:off x="4125266" y="3451277"/>
            <a:ext cx="165100" cy="6350"/>
            <a:chOff x="4125266" y="3451277"/>
            <a:chExt cx="165100" cy="6350"/>
          </a:xfrm>
        </p:grpSpPr>
        <p:sp>
          <p:nvSpPr>
            <p:cNvPr id="145" name="object 145"/>
            <p:cNvSpPr/>
            <p:nvPr/>
          </p:nvSpPr>
          <p:spPr>
            <a:xfrm>
              <a:off x="4277269" y="345445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151890" y="3454452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 h="0">
                  <a:moveTo>
                    <a:pt x="975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125266" y="345445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8" name="object 14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60276" y="2446100"/>
            <a:ext cx="158724" cy="158724"/>
          </a:xfrm>
          <a:prstGeom prst="rect">
            <a:avLst/>
          </a:prstGeom>
        </p:spPr>
      </p:pic>
      <p:pic>
        <p:nvPicPr>
          <p:cNvPr id="149" name="object 14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048241" y="2825827"/>
            <a:ext cx="158737" cy="158737"/>
          </a:xfrm>
          <a:prstGeom prst="rect">
            <a:avLst/>
          </a:prstGeom>
        </p:spPr>
      </p:pic>
      <p:grpSp>
        <p:nvGrpSpPr>
          <p:cNvPr id="150" name="object 150"/>
          <p:cNvGrpSpPr/>
          <p:nvPr/>
        </p:nvGrpSpPr>
        <p:grpSpPr>
          <a:xfrm>
            <a:off x="4782230" y="3378793"/>
            <a:ext cx="226060" cy="484505"/>
            <a:chOff x="4782230" y="3378793"/>
            <a:chExt cx="226060" cy="484505"/>
          </a:xfrm>
        </p:grpSpPr>
        <p:sp>
          <p:nvSpPr>
            <p:cNvPr id="151" name="object 151"/>
            <p:cNvSpPr/>
            <p:nvPr/>
          </p:nvSpPr>
          <p:spPr>
            <a:xfrm>
              <a:off x="4785405" y="3381968"/>
              <a:ext cx="143510" cy="325755"/>
            </a:xfrm>
            <a:custGeom>
              <a:avLst/>
              <a:gdLst/>
              <a:ahLst/>
              <a:cxnLst/>
              <a:rect l="l" t="t" r="r" b="b"/>
              <a:pathLst>
                <a:path w="143510" h="325754">
                  <a:moveTo>
                    <a:pt x="143154" y="325170"/>
                  </a:moveTo>
                  <a:lnTo>
                    <a:pt x="14315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2" name="object 1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49197" y="3703962"/>
              <a:ext cx="158724" cy="158724"/>
            </a:xfrm>
            <a:prstGeom prst="rect">
              <a:avLst/>
            </a:prstGeom>
          </p:spPr>
        </p:pic>
      </p:grpSp>
      <p:grpSp>
        <p:nvGrpSpPr>
          <p:cNvPr id="153" name="object 153"/>
          <p:cNvGrpSpPr/>
          <p:nvPr/>
        </p:nvGrpSpPr>
        <p:grpSpPr>
          <a:xfrm>
            <a:off x="3358862" y="4557660"/>
            <a:ext cx="226060" cy="484505"/>
            <a:chOff x="3358862" y="4557660"/>
            <a:chExt cx="226060" cy="484505"/>
          </a:xfrm>
        </p:grpSpPr>
        <p:sp>
          <p:nvSpPr>
            <p:cNvPr id="154" name="object 154"/>
            <p:cNvSpPr/>
            <p:nvPr/>
          </p:nvSpPr>
          <p:spPr>
            <a:xfrm>
              <a:off x="3362037" y="4560835"/>
              <a:ext cx="143510" cy="325755"/>
            </a:xfrm>
            <a:custGeom>
              <a:avLst/>
              <a:gdLst/>
              <a:ahLst/>
              <a:cxnLst/>
              <a:rect l="l" t="t" r="r" b="b"/>
              <a:pathLst>
                <a:path w="143510" h="325754">
                  <a:moveTo>
                    <a:pt x="143154" y="325170"/>
                  </a:moveTo>
                  <a:lnTo>
                    <a:pt x="14315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5" name="object 15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25829" y="4882832"/>
              <a:ext cx="158724" cy="158724"/>
            </a:xfrm>
            <a:prstGeom prst="rect">
              <a:avLst/>
            </a:prstGeom>
          </p:spPr>
        </p:pic>
      </p:grpSp>
      <p:grpSp>
        <p:nvGrpSpPr>
          <p:cNvPr id="156" name="object 156"/>
          <p:cNvGrpSpPr/>
          <p:nvPr/>
        </p:nvGrpSpPr>
        <p:grpSpPr>
          <a:xfrm>
            <a:off x="3655415" y="4287696"/>
            <a:ext cx="158750" cy="754380"/>
            <a:chOff x="3655415" y="4287696"/>
            <a:chExt cx="158750" cy="754380"/>
          </a:xfrm>
        </p:grpSpPr>
        <p:sp>
          <p:nvSpPr>
            <p:cNvPr id="157" name="object 157"/>
            <p:cNvSpPr/>
            <p:nvPr/>
          </p:nvSpPr>
          <p:spPr>
            <a:xfrm>
              <a:off x="3734777" y="4287696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w="0" h="598804">
                  <a:moveTo>
                    <a:pt x="0" y="59830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8" name="object 1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55415" y="4882832"/>
              <a:ext cx="158724" cy="158724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2974898" y="4574907"/>
            <a:ext cx="158750" cy="466725"/>
            <a:chOff x="2974898" y="4574907"/>
            <a:chExt cx="158750" cy="466725"/>
          </a:xfrm>
        </p:grpSpPr>
        <p:sp>
          <p:nvSpPr>
            <p:cNvPr id="160" name="object 160"/>
            <p:cNvSpPr/>
            <p:nvPr/>
          </p:nvSpPr>
          <p:spPr>
            <a:xfrm>
              <a:off x="3054262" y="4574907"/>
              <a:ext cx="0" cy="311150"/>
            </a:xfrm>
            <a:custGeom>
              <a:avLst/>
              <a:gdLst/>
              <a:ahLst/>
              <a:cxnLst/>
              <a:rect l="l" t="t" r="r" b="b"/>
              <a:pathLst>
                <a:path w="0" h="311150">
                  <a:moveTo>
                    <a:pt x="0" y="31109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1" name="object 16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974898" y="4882832"/>
              <a:ext cx="158724" cy="158724"/>
            </a:xfrm>
            <a:prstGeom prst="rect">
              <a:avLst/>
            </a:prstGeom>
          </p:spPr>
        </p:pic>
      </p:grpSp>
      <p:grpSp>
        <p:nvGrpSpPr>
          <p:cNvPr id="162" name="object 162"/>
          <p:cNvGrpSpPr/>
          <p:nvPr/>
        </p:nvGrpSpPr>
        <p:grpSpPr>
          <a:xfrm>
            <a:off x="4262864" y="3221541"/>
            <a:ext cx="158750" cy="641350"/>
            <a:chOff x="4262864" y="3221541"/>
            <a:chExt cx="158750" cy="641350"/>
          </a:xfrm>
        </p:grpSpPr>
        <p:sp>
          <p:nvSpPr>
            <p:cNvPr id="163" name="object 163"/>
            <p:cNvSpPr/>
            <p:nvPr/>
          </p:nvSpPr>
          <p:spPr>
            <a:xfrm>
              <a:off x="4342226" y="3221541"/>
              <a:ext cx="0" cy="485775"/>
            </a:xfrm>
            <a:custGeom>
              <a:avLst/>
              <a:gdLst/>
              <a:ahLst/>
              <a:cxnLst/>
              <a:rect l="l" t="t" r="r" b="b"/>
              <a:pathLst>
                <a:path w="0" h="485775">
                  <a:moveTo>
                    <a:pt x="0" y="4855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4" name="object 16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62864" y="3703962"/>
              <a:ext cx="158724" cy="158724"/>
            </a:xfrm>
            <a:prstGeom prst="rect">
              <a:avLst/>
            </a:prstGeom>
          </p:spPr>
        </p:pic>
      </p:grpSp>
      <p:sp>
        <p:nvSpPr>
          <p:cNvPr id="165" name="object 165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637299" y="806704"/>
            <a:ext cx="5341620" cy="9823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latin typeface="Arial"/>
                <a:cs typeface="Arial"/>
              </a:rPr>
              <a:t>1.2.2.1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Inversores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centralizados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  <a:spcBef>
                <a:spcPts val="5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centrales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hasta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5000</a:t>
            </a:r>
            <a:r>
              <a:rPr dirty="0" sz="650" spc="5">
                <a:latin typeface="Microsoft Sans Serif"/>
                <a:cs typeface="Microsoft Sans Serif"/>
              </a:rPr>
              <a:t> kW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(este </a:t>
            </a:r>
            <a:r>
              <a:rPr dirty="0" sz="650" spc="30">
                <a:latin typeface="Microsoft Sans Serif"/>
                <a:cs typeface="Microsoft Sans Serif"/>
              </a:rPr>
              <a:t>límite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aumenta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continuamente).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10">
                <a:latin typeface="Microsoft Sans Serif"/>
                <a:cs typeface="Microsoft Sans Serif"/>
              </a:rPr>
              <a:t> soluciones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centrales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edificios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comerciales</a:t>
            </a:r>
            <a:r>
              <a:rPr dirty="0" sz="650" spc="5">
                <a:latin typeface="Microsoft Sans Serif"/>
                <a:cs typeface="Microsoft Sans Serif"/>
              </a:rPr>
              <a:t> e </a:t>
            </a:r>
            <a:r>
              <a:rPr dirty="0" sz="650" spc="20">
                <a:latin typeface="Microsoft Sans Serif"/>
                <a:cs typeface="Microsoft Sans Serif"/>
              </a:rPr>
              <a:t>industriales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general,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aplicaciones </a:t>
            </a:r>
            <a:r>
              <a:rPr dirty="0" sz="650" spc="25">
                <a:latin typeface="Microsoft Sans Serif"/>
                <a:cs typeface="Microsoft Sans Serif"/>
              </a:rPr>
              <a:t>montadas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suelo.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arquitectura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planta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0">
                <a:latin typeface="Microsoft Sans Serif"/>
                <a:cs typeface="Microsoft Sans Serif"/>
              </a:rPr>
              <a:t>inversor </a:t>
            </a:r>
            <a:r>
              <a:rPr dirty="0" sz="650" spc="15">
                <a:latin typeface="Microsoft Sans Serif"/>
                <a:cs typeface="Microsoft Sans Serif"/>
              </a:rPr>
              <a:t>centralizado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describe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Figura </a:t>
            </a:r>
            <a:r>
              <a:rPr dirty="0" sz="650">
                <a:latin typeface="Microsoft Sans Serif"/>
                <a:cs typeface="Microsoft Sans Serif"/>
              </a:rPr>
              <a:t>7; </a:t>
            </a:r>
            <a:r>
              <a:rPr dirty="0" sz="650" spc="10">
                <a:latin typeface="Microsoft Sans Serif"/>
                <a:cs typeface="Microsoft Sans Serif"/>
              </a:rPr>
              <a:t>esta </a:t>
            </a:r>
            <a:r>
              <a:rPr dirty="0" sz="650" spc="25">
                <a:latin typeface="Microsoft Sans Serif"/>
                <a:cs typeface="Microsoft Sans Serif"/>
              </a:rPr>
              <a:t>arquitectura requiere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uso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cajas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paralelo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fotovoltaicas.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40000" y="2079613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832588" y="2317896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3401824" y="2317896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4859280" y="2317896"/>
            <a:ext cx="3282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05740" algn="l"/>
              </a:tabLst>
            </a:pPr>
            <a:r>
              <a:rPr dirty="0" sz="750" spc="10" b="1">
                <a:latin typeface="Arial"/>
                <a:cs typeface="Arial"/>
              </a:rPr>
              <a:t>9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771701" y="2317896"/>
            <a:ext cx="1219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11</a:t>
            </a:r>
            <a:endParaRPr sz="75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2513426" y="2442154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4100059" y="2821889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311257" y="3700012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898731" y="3700012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234321" y="4002347"/>
            <a:ext cx="1220470" cy="11163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0" indent="-127635">
              <a:lnSpc>
                <a:spcPts val="700"/>
              </a:lnSpc>
              <a:buSzPct val="150000"/>
              <a:buAutoNum type="arabicPlain"/>
              <a:tabLst>
                <a:tab pos="127635" algn="l"/>
              </a:tabLst>
            </a:pPr>
            <a:r>
              <a:rPr dirty="0" sz="400" spc="-5">
                <a:latin typeface="Microsoft Sans Serif"/>
                <a:cs typeface="Microsoft Sans Serif"/>
              </a:rPr>
              <a:t>Caja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combinadora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cadenas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71428"/>
              <a:buAutoNum type="arabicPlain"/>
              <a:tabLst>
                <a:tab pos="127635" algn="l"/>
              </a:tabLst>
            </a:pPr>
            <a:r>
              <a:rPr dirty="0" sz="350">
                <a:latin typeface="Microsoft Sans Serif"/>
                <a:cs typeface="Microsoft Sans Serif"/>
              </a:rPr>
              <a:t>Fusible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cadena</a:t>
            </a:r>
            <a:endParaRPr sz="35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20000"/>
              <a:buAutoNum type="arabicPlain"/>
              <a:tabLst>
                <a:tab pos="127635" algn="l"/>
              </a:tabLst>
            </a:pPr>
            <a:r>
              <a:rPr dirty="0" sz="500" spc="30">
                <a:latin typeface="Microsoft Sans Serif"/>
                <a:cs typeface="Microsoft Sans Serif"/>
              </a:rPr>
              <a:t>Interruptor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seccionador</a:t>
            </a:r>
            <a:endParaRPr sz="5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5">
                <a:latin typeface="Microsoft Sans Serif"/>
                <a:cs typeface="Microsoft Sans Serif"/>
              </a:rPr>
              <a:t>Sistema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medición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corriente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SPD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-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5">
                <a:latin typeface="Microsoft Sans Serif"/>
                <a:cs typeface="Microsoft Sans Serif"/>
              </a:rPr>
              <a:t>Dispositivos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contra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75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10">
                <a:latin typeface="Microsoft Sans Serif"/>
                <a:cs typeface="Microsoft Sans Serif"/>
              </a:rPr>
              <a:t>sobretensiones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Controlador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monitoreo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5">
                <a:latin typeface="Microsoft Sans Serif"/>
                <a:cs typeface="Microsoft Sans Serif"/>
              </a:rPr>
              <a:t>cadenas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Caja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recombinadora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25">
                <a:latin typeface="Microsoft Sans Serif"/>
                <a:cs typeface="Microsoft Sans Serif"/>
              </a:rPr>
              <a:t>Interruptor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automático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miniatura</a:t>
            </a:r>
            <a:endParaRPr sz="400">
              <a:latin typeface="Microsoft Sans Serif"/>
              <a:cs typeface="Microsoft Sans Serif"/>
            </a:endParaRPr>
          </a:p>
          <a:p>
            <a:pPr marL="127000" indent="-127635">
              <a:lnSpc>
                <a:spcPct val="100000"/>
              </a:lnSpc>
              <a:spcBef>
                <a:spcPts val="80"/>
              </a:spcBef>
              <a:buSzPct val="150000"/>
              <a:buAutoNum type="arabicPlain"/>
              <a:tabLst>
                <a:tab pos="127635" algn="l"/>
              </a:tabLst>
            </a:pPr>
            <a:r>
              <a:rPr dirty="0" sz="400" spc="25">
                <a:latin typeface="Microsoft Sans Serif"/>
                <a:cs typeface="Microsoft Sans Serif"/>
              </a:rPr>
              <a:t>Interruptor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-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seccionador</a:t>
            </a:r>
            <a:endParaRPr sz="400">
              <a:latin typeface="Microsoft Sans Serif"/>
              <a:cs typeface="Microsoft Sans Serif"/>
            </a:endParaRPr>
          </a:p>
          <a:p>
            <a:pPr marL="97790" indent="-98425">
              <a:lnSpc>
                <a:spcPct val="100000"/>
              </a:lnSpc>
              <a:spcBef>
                <a:spcPts val="130"/>
              </a:spcBef>
              <a:buAutoNum type="arabicPlain"/>
              <a:tabLst>
                <a:tab pos="9842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contactores</a:t>
            </a:r>
            <a:endParaRPr sz="550">
              <a:latin typeface="Microsoft Sans Serif"/>
              <a:cs typeface="Microsoft Sans Serif"/>
            </a:endParaRPr>
          </a:p>
          <a:p>
            <a:pPr marL="97790" indent="-98425">
              <a:lnSpc>
                <a:spcPct val="100000"/>
              </a:lnSpc>
              <a:spcBef>
                <a:spcPts val="140"/>
              </a:spcBef>
              <a:buAutoNum type="arabicPlain"/>
              <a:tabLst>
                <a:tab pos="98425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central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3022568" y="4878880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475364" y="4878880"/>
            <a:ext cx="2959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27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1637299" y="5598562"/>
            <a:ext cx="2611120" cy="61404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-15" b="1">
                <a:latin typeface="Arial"/>
                <a:cs typeface="Arial"/>
              </a:rPr>
              <a:t>Las </a:t>
            </a:r>
            <a:r>
              <a:rPr dirty="0" sz="650" spc="10" b="1">
                <a:latin typeface="Arial"/>
                <a:cs typeface="Arial"/>
              </a:rPr>
              <a:t>características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y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beneficios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los </a:t>
            </a:r>
            <a:r>
              <a:rPr dirty="0" sz="650" spc="10" b="1">
                <a:latin typeface="Arial"/>
                <a:cs typeface="Arial"/>
              </a:rPr>
              <a:t>inversores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centrales</a:t>
            </a:r>
            <a:r>
              <a:rPr dirty="0" sz="650" spc="-10" b="1">
                <a:latin typeface="Arial"/>
                <a:cs typeface="Arial"/>
              </a:rPr>
              <a:t> son:</a:t>
            </a:r>
            <a:endParaRPr sz="650">
              <a:latin typeface="Arial"/>
              <a:cs typeface="Arial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CAPEX;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reducido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inversores;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experiencia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aplicaciones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campo.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131707"/>
            <a:ext cx="5370195" cy="4042410"/>
            <a:chOff x="1649996" y="2131707"/>
            <a:chExt cx="5370195" cy="4042410"/>
          </a:xfrm>
        </p:grpSpPr>
        <p:sp>
          <p:nvSpPr>
            <p:cNvPr id="4" name="object 4"/>
            <p:cNvSpPr/>
            <p:nvPr/>
          </p:nvSpPr>
          <p:spPr>
            <a:xfrm>
              <a:off x="1649996" y="2131707"/>
              <a:ext cx="5370195" cy="4042410"/>
            </a:xfrm>
            <a:custGeom>
              <a:avLst/>
              <a:gdLst/>
              <a:ahLst/>
              <a:cxnLst/>
              <a:rect l="l" t="t" r="r" b="b"/>
              <a:pathLst>
                <a:path w="5370195" h="4042410">
                  <a:moveTo>
                    <a:pt x="5370004" y="0"/>
                  </a:moveTo>
                  <a:lnTo>
                    <a:pt x="0" y="0"/>
                  </a:lnTo>
                  <a:lnTo>
                    <a:pt x="0" y="4042295"/>
                  </a:lnTo>
                  <a:lnTo>
                    <a:pt x="5370004" y="4042295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835097" y="2253602"/>
              <a:ext cx="570230" cy="738505"/>
            </a:xfrm>
            <a:custGeom>
              <a:avLst/>
              <a:gdLst/>
              <a:ahLst/>
              <a:cxnLst/>
              <a:rect l="l" t="t" r="r" b="b"/>
              <a:pathLst>
                <a:path w="570229" h="738505">
                  <a:moveTo>
                    <a:pt x="144767" y="210210"/>
                  </a:moveTo>
                  <a:lnTo>
                    <a:pt x="60680" y="210210"/>
                  </a:lnTo>
                  <a:lnTo>
                    <a:pt x="60680" y="238239"/>
                  </a:lnTo>
                  <a:lnTo>
                    <a:pt x="144767" y="238239"/>
                  </a:lnTo>
                  <a:lnTo>
                    <a:pt x="144767" y="210210"/>
                  </a:lnTo>
                  <a:close/>
                </a:path>
                <a:path w="570229" h="738505">
                  <a:moveTo>
                    <a:pt x="195732" y="115239"/>
                  </a:moveTo>
                  <a:lnTo>
                    <a:pt x="136283" y="55791"/>
                  </a:lnTo>
                  <a:lnTo>
                    <a:pt x="116459" y="75615"/>
                  </a:lnTo>
                  <a:lnTo>
                    <a:pt x="175920" y="135064"/>
                  </a:lnTo>
                  <a:lnTo>
                    <a:pt x="195732" y="115239"/>
                  </a:lnTo>
                  <a:close/>
                </a:path>
                <a:path w="570229" h="738505">
                  <a:moveTo>
                    <a:pt x="195757" y="333222"/>
                  </a:moveTo>
                  <a:lnTo>
                    <a:pt x="175945" y="313410"/>
                  </a:lnTo>
                  <a:lnTo>
                    <a:pt x="116459" y="372872"/>
                  </a:lnTo>
                  <a:lnTo>
                    <a:pt x="136283" y="392696"/>
                  </a:lnTo>
                  <a:lnTo>
                    <a:pt x="195757" y="333222"/>
                  </a:lnTo>
                  <a:close/>
                </a:path>
                <a:path w="570229" h="738505">
                  <a:moveTo>
                    <a:pt x="298945" y="0"/>
                  </a:moveTo>
                  <a:lnTo>
                    <a:pt x="270929" y="0"/>
                  </a:lnTo>
                  <a:lnTo>
                    <a:pt x="270929" y="84086"/>
                  </a:lnTo>
                  <a:lnTo>
                    <a:pt x="298945" y="84086"/>
                  </a:lnTo>
                  <a:lnTo>
                    <a:pt x="298945" y="0"/>
                  </a:lnTo>
                  <a:close/>
                </a:path>
                <a:path w="570229" h="738505">
                  <a:moveTo>
                    <a:pt x="322922" y="444309"/>
                  </a:moveTo>
                  <a:lnTo>
                    <a:pt x="312966" y="420433"/>
                  </a:lnTo>
                  <a:lnTo>
                    <a:pt x="263639" y="420433"/>
                  </a:lnTo>
                  <a:lnTo>
                    <a:pt x="308940" y="374408"/>
                  </a:lnTo>
                  <a:lnTo>
                    <a:pt x="288963" y="354761"/>
                  </a:lnTo>
                  <a:lnTo>
                    <a:pt x="220205" y="424611"/>
                  </a:lnTo>
                  <a:lnTo>
                    <a:pt x="230187" y="448462"/>
                  </a:lnTo>
                  <a:lnTo>
                    <a:pt x="279349" y="448462"/>
                  </a:lnTo>
                  <a:lnTo>
                    <a:pt x="233159" y="495096"/>
                  </a:lnTo>
                  <a:lnTo>
                    <a:pt x="253072" y="514832"/>
                  </a:lnTo>
                  <a:lnTo>
                    <a:pt x="322922" y="444309"/>
                  </a:lnTo>
                  <a:close/>
                </a:path>
                <a:path w="570229" h="738505">
                  <a:moveTo>
                    <a:pt x="397052" y="224231"/>
                  </a:moveTo>
                  <a:lnTo>
                    <a:pt x="388226" y="180632"/>
                  </a:lnTo>
                  <a:lnTo>
                    <a:pt x="369023" y="152184"/>
                  </a:lnTo>
                  <a:lnTo>
                    <a:pt x="369023" y="224231"/>
                  </a:lnTo>
                  <a:lnTo>
                    <a:pt x="362394" y="256921"/>
                  </a:lnTo>
                  <a:lnTo>
                    <a:pt x="344360" y="283654"/>
                  </a:lnTo>
                  <a:lnTo>
                    <a:pt x="317627" y="301688"/>
                  </a:lnTo>
                  <a:lnTo>
                    <a:pt x="284937" y="308305"/>
                  </a:lnTo>
                  <a:lnTo>
                    <a:pt x="252222" y="301688"/>
                  </a:lnTo>
                  <a:lnTo>
                    <a:pt x="225501" y="283654"/>
                  </a:lnTo>
                  <a:lnTo>
                    <a:pt x="207467" y="256921"/>
                  </a:lnTo>
                  <a:lnTo>
                    <a:pt x="200850" y="224231"/>
                  </a:lnTo>
                  <a:lnTo>
                    <a:pt x="207467" y="191528"/>
                  </a:lnTo>
                  <a:lnTo>
                    <a:pt x="225501" y="164807"/>
                  </a:lnTo>
                  <a:lnTo>
                    <a:pt x="252222" y="146761"/>
                  </a:lnTo>
                  <a:lnTo>
                    <a:pt x="284937" y="140144"/>
                  </a:lnTo>
                  <a:lnTo>
                    <a:pt x="317627" y="146761"/>
                  </a:lnTo>
                  <a:lnTo>
                    <a:pt x="344360" y="164807"/>
                  </a:lnTo>
                  <a:lnTo>
                    <a:pt x="362394" y="191528"/>
                  </a:lnTo>
                  <a:lnTo>
                    <a:pt x="369023" y="224231"/>
                  </a:lnTo>
                  <a:lnTo>
                    <a:pt x="369023" y="152184"/>
                  </a:lnTo>
                  <a:lnTo>
                    <a:pt x="364172" y="144995"/>
                  </a:lnTo>
                  <a:lnTo>
                    <a:pt x="356984" y="140144"/>
                  </a:lnTo>
                  <a:lnTo>
                    <a:pt x="328523" y="120942"/>
                  </a:lnTo>
                  <a:lnTo>
                    <a:pt x="284937" y="112115"/>
                  </a:lnTo>
                  <a:lnTo>
                    <a:pt x="241325" y="120942"/>
                  </a:lnTo>
                  <a:lnTo>
                    <a:pt x="205689" y="144995"/>
                  </a:lnTo>
                  <a:lnTo>
                    <a:pt x="181635" y="180632"/>
                  </a:lnTo>
                  <a:lnTo>
                    <a:pt x="172821" y="224231"/>
                  </a:lnTo>
                  <a:lnTo>
                    <a:pt x="181635" y="267830"/>
                  </a:lnTo>
                  <a:lnTo>
                    <a:pt x="205689" y="303466"/>
                  </a:lnTo>
                  <a:lnTo>
                    <a:pt x="241325" y="327520"/>
                  </a:lnTo>
                  <a:lnTo>
                    <a:pt x="284937" y="336346"/>
                  </a:lnTo>
                  <a:lnTo>
                    <a:pt x="328523" y="327520"/>
                  </a:lnTo>
                  <a:lnTo>
                    <a:pt x="356997" y="308305"/>
                  </a:lnTo>
                  <a:lnTo>
                    <a:pt x="364172" y="303466"/>
                  </a:lnTo>
                  <a:lnTo>
                    <a:pt x="388226" y="267830"/>
                  </a:lnTo>
                  <a:lnTo>
                    <a:pt x="397052" y="224231"/>
                  </a:lnTo>
                  <a:close/>
                </a:path>
                <a:path w="570229" h="738505">
                  <a:moveTo>
                    <a:pt x="453415" y="372884"/>
                  </a:moveTo>
                  <a:lnTo>
                    <a:pt x="393928" y="313410"/>
                  </a:lnTo>
                  <a:lnTo>
                    <a:pt x="374116" y="333235"/>
                  </a:lnTo>
                  <a:lnTo>
                    <a:pt x="433590" y="392709"/>
                  </a:lnTo>
                  <a:lnTo>
                    <a:pt x="453415" y="372884"/>
                  </a:lnTo>
                  <a:close/>
                </a:path>
                <a:path w="570229" h="738505">
                  <a:moveTo>
                    <a:pt x="453415" y="75577"/>
                  </a:moveTo>
                  <a:lnTo>
                    <a:pt x="433590" y="55765"/>
                  </a:lnTo>
                  <a:lnTo>
                    <a:pt x="374116" y="115214"/>
                  </a:lnTo>
                  <a:lnTo>
                    <a:pt x="393928" y="135051"/>
                  </a:lnTo>
                  <a:lnTo>
                    <a:pt x="453415" y="75577"/>
                  </a:lnTo>
                  <a:close/>
                </a:path>
                <a:path w="570229" h="738505">
                  <a:moveTo>
                    <a:pt x="509168" y="210210"/>
                  </a:moveTo>
                  <a:lnTo>
                    <a:pt x="425081" y="210210"/>
                  </a:lnTo>
                  <a:lnTo>
                    <a:pt x="425081" y="238239"/>
                  </a:lnTo>
                  <a:lnTo>
                    <a:pt x="509168" y="238239"/>
                  </a:lnTo>
                  <a:lnTo>
                    <a:pt x="509168" y="210210"/>
                  </a:lnTo>
                  <a:close/>
                </a:path>
                <a:path w="570229" h="738505">
                  <a:moveTo>
                    <a:pt x="569874" y="714146"/>
                  </a:moveTo>
                  <a:lnTo>
                    <a:pt x="567397" y="710044"/>
                  </a:lnTo>
                  <a:lnTo>
                    <a:pt x="526135" y="641515"/>
                  </a:lnTo>
                  <a:lnTo>
                    <a:pt x="526135" y="710044"/>
                  </a:lnTo>
                  <a:lnTo>
                    <a:pt x="43738" y="710044"/>
                  </a:lnTo>
                  <a:lnTo>
                    <a:pt x="122567" y="560578"/>
                  </a:lnTo>
                  <a:lnTo>
                    <a:pt x="447306" y="560578"/>
                  </a:lnTo>
                  <a:lnTo>
                    <a:pt x="526135" y="710044"/>
                  </a:lnTo>
                  <a:lnTo>
                    <a:pt x="526135" y="641515"/>
                  </a:lnTo>
                  <a:lnTo>
                    <a:pt x="477418" y="560578"/>
                  </a:lnTo>
                  <a:lnTo>
                    <a:pt x="463016" y="536651"/>
                  </a:lnTo>
                  <a:lnTo>
                    <a:pt x="453110" y="532549"/>
                  </a:lnTo>
                  <a:lnTo>
                    <a:pt x="116763" y="532549"/>
                  </a:lnTo>
                  <a:lnTo>
                    <a:pt x="106857" y="536651"/>
                  </a:lnTo>
                  <a:lnTo>
                    <a:pt x="0" y="714146"/>
                  </a:lnTo>
                  <a:lnTo>
                    <a:pt x="9906" y="738073"/>
                  </a:lnTo>
                  <a:lnTo>
                    <a:pt x="559955" y="738073"/>
                  </a:lnTo>
                  <a:lnTo>
                    <a:pt x="569874" y="7141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20035" y="280228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913258" y="2888913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835097" y="3315715"/>
              <a:ext cx="570230" cy="738505"/>
            </a:xfrm>
            <a:custGeom>
              <a:avLst/>
              <a:gdLst/>
              <a:ahLst/>
              <a:cxnLst/>
              <a:rect l="l" t="t" r="r" b="b"/>
              <a:pathLst>
                <a:path w="570229" h="738504">
                  <a:moveTo>
                    <a:pt x="144767" y="210223"/>
                  </a:moveTo>
                  <a:lnTo>
                    <a:pt x="60680" y="210223"/>
                  </a:lnTo>
                  <a:lnTo>
                    <a:pt x="60680" y="238252"/>
                  </a:lnTo>
                  <a:lnTo>
                    <a:pt x="144767" y="238252"/>
                  </a:lnTo>
                  <a:lnTo>
                    <a:pt x="144767" y="210223"/>
                  </a:lnTo>
                  <a:close/>
                </a:path>
                <a:path w="570229" h="738504">
                  <a:moveTo>
                    <a:pt x="195732" y="115239"/>
                  </a:moveTo>
                  <a:lnTo>
                    <a:pt x="136283" y="55791"/>
                  </a:lnTo>
                  <a:lnTo>
                    <a:pt x="116459" y="75615"/>
                  </a:lnTo>
                  <a:lnTo>
                    <a:pt x="175920" y="135051"/>
                  </a:lnTo>
                  <a:lnTo>
                    <a:pt x="195732" y="115239"/>
                  </a:lnTo>
                  <a:close/>
                </a:path>
                <a:path w="570229" h="738504">
                  <a:moveTo>
                    <a:pt x="195757" y="333235"/>
                  </a:moveTo>
                  <a:lnTo>
                    <a:pt x="175945" y="313410"/>
                  </a:lnTo>
                  <a:lnTo>
                    <a:pt x="116459" y="372884"/>
                  </a:lnTo>
                  <a:lnTo>
                    <a:pt x="136283" y="392709"/>
                  </a:lnTo>
                  <a:lnTo>
                    <a:pt x="195757" y="333235"/>
                  </a:lnTo>
                  <a:close/>
                </a:path>
                <a:path w="570229" h="738504">
                  <a:moveTo>
                    <a:pt x="298945" y="0"/>
                  </a:moveTo>
                  <a:lnTo>
                    <a:pt x="270929" y="0"/>
                  </a:lnTo>
                  <a:lnTo>
                    <a:pt x="270929" y="84086"/>
                  </a:lnTo>
                  <a:lnTo>
                    <a:pt x="298945" y="84086"/>
                  </a:lnTo>
                  <a:lnTo>
                    <a:pt x="298945" y="0"/>
                  </a:lnTo>
                  <a:close/>
                </a:path>
                <a:path w="570229" h="738504">
                  <a:moveTo>
                    <a:pt x="322922" y="444322"/>
                  </a:moveTo>
                  <a:lnTo>
                    <a:pt x="312966" y="420433"/>
                  </a:lnTo>
                  <a:lnTo>
                    <a:pt x="263639" y="420433"/>
                  </a:lnTo>
                  <a:lnTo>
                    <a:pt x="308940" y="374421"/>
                  </a:lnTo>
                  <a:lnTo>
                    <a:pt x="288963" y="354774"/>
                  </a:lnTo>
                  <a:lnTo>
                    <a:pt x="220205" y="424624"/>
                  </a:lnTo>
                  <a:lnTo>
                    <a:pt x="230187" y="448462"/>
                  </a:lnTo>
                  <a:lnTo>
                    <a:pt x="279349" y="448462"/>
                  </a:lnTo>
                  <a:lnTo>
                    <a:pt x="233159" y="495109"/>
                  </a:lnTo>
                  <a:lnTo>
                    <a:pt x="253072" y="514845"/>
                  </a:lnTo>
                  <a:lnTo>
                    <a:pt x="322922" y="444322"/>
                  </a:lnTo>
                  <a:close/>
                </a:path>
                <a:path w="570229" h="738504">
                  <a:moveTo>
                    <a:pt x="397052" y="224256"/>
                  </a:moveTo>
                  <a:lnTo>
                    <a:pt x="388226" y="180644"/>
                  </a:lnTo>
                  <a:lnTo>
                    <a:pt x="369023" y="152196"/>
                  </a:lnTo>
                  <a:lnTo>
                    <a:pt x="369023" y="224256"/>
                  </a:lnTo>
                  <a:lnTo>
                    <a:pt x="362394" y="256946"/>
                  </a:lnTo>
                  <a:lnTo>
                    <a:pt x="344360" y="283667"/>
                  </a:lnTo>
                  <a:lnTo>
                    <a:pt x="317627" y="301713"/>
                  </a:lnTo>
                  <a:lnTo>
                    <a:pt x="284937" y="308330"/>
                  </a:lnTo>
                  <a:lnTo>
                    <a:pt x="252222" y="301713"/>
                  </a:lnTo>
                  <a:lnTo>
                    <a:pt x="225501" y="283667"/>
                  </a:lnTo>
                  <a:lnTo>
                    <a:pt x="207467" y="256946"/>
                  </a:lnTo>
                  <a:lnTo>
                    <a:pt x="200850" y="224256"/>
                  </a:lnTo>
                  <a:lnTo>
                    <a:pt x="207467" y="191541"/>
                  </a:lnTo>
                  <a:lnTo>
                    <a:pt x="225501" y="164807"/>
                  </a:lnTo>
                  <a:lnTo>
                    <a:pt x="252222" y="146773"/>
                  </a:lnTo>
                  <a:lnTo>
                    <a:pt x="284937" y="140157"/>
                  </a:lnTo>
                  <a:lnTo>
                    <a:pt x="317627" y="146773"/>
                  </a:lnTo>
                  <a:lnTo>
                    <a:pt x="344360" y="164807"/>
                  </a:lnTo>
                  <a:lnTo>
                    <a:pt x="362394" y="191541"/>
                  </a:lnTo>
                  <a:lnTo>
                    <a:pt x="369023" y="224256"/>
                  </a:lnTo>
                  <a:lnTo>
                    <a:pt x="369023" y="152196"/>
                  </a:lnTo>
                  <a:lnTo>
                    <a:pt x="364172" y="144995"/>
                  </a:lnTo>
                  <a:lnTo>
                    <a:pt x="356984" y="140157"/>
                  </a:lnTo>
                  <a:lnTo>
                    <a:pt x="328523" y="120942"/>
                  </a:lnTo>
                  <a:lnTo>
                    <a:pt x="284937" y="112128"/>
                  </a:lnTo>
                  <a:lnTo>
                    <a:pt x="241325" y="120942"/>
                  </a:lnTo>
                  <a:lnTo>
                    <a:pt x="205689" y="144995"/>
                  </a:lnTo>
                  <a:lnTo>
                    <a:pt x="181635" y="180644"/>
                  </a:lnTo>
                  <a:lnTo>
                    <a:pt x="172821" y="224256"/>
                  </a:lnTo>
                  <a:lnTo>
                    <a:pt x="181635" y="267843"/>
                  </a:lnTo>
                  <a:lnTo>
                    <a:pt x="205689" y="303479"/>
                  </a:lnTo>
                  <a:lnTo>
                    <a:pt x="241325" y="327533"/>
                  </a:lnTo>
                  <a:lnTo>
                    <a:pt x="284937" y="336359"/>
                  </a:lnTo>
                  <a:lnTo>
                    <a:pt x="328523" y="327533"/>
                  </a:lnTo>
                  <a:lnTo>
                    <a:pt x="356984" y="308330"/>
                  </a:lnTo>
                  <a:lnTo>
                    <a:pt x="364172" y="303479"/>
                  </a:lnTo>
                  <a:lnTo>
                    <a:pt x="388226" y="267843"/>
                  </a:lnTo>
                  <a:lnTo>
                    <a:pt x="397052" y="224256"/>
                  </a:lnTo>
                  <a:close/>
                </a:path>
                <a:path w="570229" h="738504">
                  <a:moveTo>
                    <a:pt x="453415" y="372897"/>
                  </a:moveTo>
                  <a:lnTo>
                    <a:pt x="393928" y="313423"/>
                  </a:lnTo>
                  <a:lnTo>
                    <a:pt x="374116" y="333248"/>
                  </a:lnTo>
                  <a:lnTo>
                    <a:pt x="433590" y="392722"/>
                  </a:lnTo>
                  <a:lnTo>
                    <a:pt x="453415" y="372897"/>
                  </a:lnTo>
                  <a:close/>
                </a:path>
                <a:path w="570229" h="738504">
                  <a:moveTo>
                    <a:pt x="453415" y="75577"/>
                  </a:moveTo>
                  <a:lnTo>
                    <a:pt x="433590" y="55765"/>
                  </a:lnTo>
                  <a:lnTo>
                    <a:pt x="374116" y="115227"/>
                  </a:lnTo>
                  <a:lnTo>
                    <a:pt x="393928" y="135051"/>
                  </a:lnTo>
                  <a:lnTo>
                    <a:pt x="453415" y="75577"/>
                  </a:lnTo>
                  <a:close/>
                </a:path>
                <a:path w="570229" h="738504">
                  <a:moveTo>
                    <a:pt x="509168" y="210223"/>
                  </a:moveTo>
                  <a:lnTo>
                    <a:pt x="425081" y="210223"/>
                  </a:lnTo>
                  <a:lnTo>
                    <a:pt x="425081" y="238252"/>
                  </a:lnTo>
                  <a:lnTo>
                    <a:pt x="509168" y="238252"/>
                  </a:lnTo>
                  <a:lnTo>
                    <a:pt x="509168" y="210223"/>
                  </a:lnTo>
                  <a:close/>
                </a:path>
                <a:path w="570229" h="738504">
                  <a:moveTo>
                    <a:pt x="569874" y="714146"/>
                  </a:moveTo>
                  <a:lnTo>
                    <a:pt x="567397" y="710044"/>
                  </a:lnTo>
                  <a:lnTo>
                    <a:pt x="526135" y="641515"/>
                  </a:lnTo>
                  <a:lnTo>
                    <a:pt x="526135" y="710044"/>
                  </a:lnTo>
                  <a:lnTo>
                    <a:pt x="43738" y="710044"/>
                  </a:lnTo>
                  <a:lnTo>
                    <a:pt x="122567" y="560578"/>
                  </a:lnTo>
                  <a:lnTo>
                    <a:pt x="447306" y="560578"/>
                  </a:lnTo>
                  <a:lnTo>
                    <a:pt x="526135" y="710044"/>
                  </a:lnTo>
                  <a:lnTo>
                    <a:pt x="526135" y="641515"/>
                  </a:lnTo>
                  <a:lnTo>
                    <a:pt x="477418" y="560578"/>
                  </a:lnTo>
                  <a:lnTo>
                    <a:pt x="463016" y="536663"/>
                  </a:lnTo>
                  <a:lnTo>
                    <a:pt x="453110" y="532549"/>
                  </a:lnTo>
                  <a:lnTo>
                    <a:pt x="116763" y="532549"/>
                  </a:lnTo>
                  <a:lnTo>
                    <a:pt x="106857" y="536663"/>
                  </a:lnTo>
                  <a:lnTo>
                    <a:pt x="0" y="714146"/>
                  </a:lnTo>
                  <a:lnTo>
                    <a:pt x="9906" y="738073"/>
                  </a:lnTo>
                  <a:lnTo>
                    <a:pt x="559955" y="738073"/>
                  </a:lnTo>
                  <a:lnTo>
                    <a:pt x="569874" y="7141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120035" y="386440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913258" y="3951031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835097" y="4246536"/>
              <a:ext cx="570230" cy="738505"/>
            </a:xfrm>
            <a:custGeom>
              <a:avLst/>
              <a:gdLst/>
              <a:ahLst/>
              <a:cxnLst/>
              <a:rect l="l" t="t" r="r" b="b"/>
              <a:pathLst>
                <a:path w="570229" h="738504">
                  <a:moveTo>
                    <a:pt x="144767" y="210223"/>
                  </a:moveTo>
                  <a:lnTo>
                    <a:pt x="60680" y="210223"/>
                  </a:lnTo>
                  <a:lnTo>
                    <a:pt x="60680" y="238252"/>
                  </a:lnTo>
                  <a:lnTo>
                    <a:pt x="144767" y="238252"/>
                  </a:lnTo>
                  <a:lnTo>
                    <a:pt x="144767" y="210223"/>
                  </a:lnTo>
                  <a:close/>
                </a:path>
                <a:path w="570229" h="738504">
                  <a:moveTo>
                    <a:pt x="195732" y="115239"/>
                  </a:moveTo>
                  <a:lnTo>
                    <a:pt x="136283" y="55791"/>
                  </a:lnTo>
                  <a:lnTo>
                    <a:pt x="116459" y="75615"/>
                  </a:lnTo>
                  <a:lnTo>
                    <a:pt x="175920" y="135051"/>
                  </a:lnTo>
                  <a:lnTo>
                    <a:pt x="195732" y="115239"/>
                  </a:lnTo>
                  <a:close/>
                </a:path>
                <a:path w="570229" h="738504">
                  <a:moveTo>
                    <a:pt x="195757" y="333235"/>
                  </a:moveTo>
                  <a:lnTo>
                    <a:pt x="175945" y="313410"/>
                  </a:lnTo>
                  <a:lnTo>
                    <a:pt x="116459" y="372884"/>
                  </a:lnTo>
                  <a:lnTo>
                    <a:pt x="136283" y="392709"/>
                  </a:lnTo>
                  <a:lnTo>
                    <a:pt x="195757" y="333235"/>
                  </a:lnTo>
                  <a:close/>
                </a:path>
                <a:path w="570229" h="738504">
                  <a:moveTo>
                    <a:pt x="298945" y="0"/>
                  </a:moveTo>
                  <a:lnTo>
                    <a:pt x="270929" y="0"/>
                  </a:lnTo>
                  <a:lnTo>
                    <a:pt x="270929" y="84086"/>
                  </a:lnTo>
                  <a:lnTo>
                    <a:pt x="298945" y="84086"/>
                  </a:lnTo>
                  <a:lnTo>
                    <a:pt x="298945" y="0"/>
                  </a:lnTo>
                  <a:close/>
                </a:path>
                <a:path w="570229" h="738504">
                  <a:moveTo>
                    <a:pt x="322922" y="444322"/>
                  </a:moveTo>
                  <a:lnTo>
                    <a:pt x="312966" y="420433"/>
                  </a:lnTo>
                  <a:lnTo>
                    <a:pt x="263639" y="420433"/>
                  </a:lnTo>
                  <a:lnTo>
                    <a:pt x="308940" y="374421"/>
                  </a:lnTo>
                  <a:lnTo>
                    <a:pt x="288963" y="354774"/>
                  </a:lnTo>
                  <a:lnTo>
                    <a:pt x="220205" y="424624"/>
                  </a:lnTo>
                  <a:lnTo>
                    <a:pt x="230187" y="448462"/>
                  </a:lnTo>
                  <a:lnTo>
                    <a:pt x="279349" y="448462"/>
                  </a:lnTo>
                  <a:lnTo>
                    <a:pt x="233159" y="495109"/>
                  </a:lnTo>
                  <a:lnTo>
                    <a:pt x="253072" y="514845"/>
                  </a:lnTo>
                  <a:lnTo>
                    <a:pt x="322922" y="444322"/>
                  </a:lnTo>
                  <a:close/>
                </a:path>
                <a:path w="570229" h="738504">
                  <a:moveTo>
                    <a:pt x="397052" y="224243"/>
                  </a:moveTo>
                  <a:lnTo>
                    <a:pt x="388226" y="180644"/>
                  </a:lnTo>
                  <a:lnTo>
                    <a:pt x="369023" y="152196"/>
                  </a:lnTo>
                  <a:lnTo>
                    <a:pt x="369023" y="224243"/>
                  </a:lnTo>
                  <a:lnTo>
                    <a:pt x="362394" y="256933"/>
                  </a:lnTo>
                  <a:lnTo>
                    <a:pt x="344360" y="283667"/>
                  </a:lnTo>
                  <a:lnTo>
                    <a:pt x="317627" y="301701"/>
                  </a:lnTo>
                  <a:lnTo>
                    <a:pt x="284937" y="308317"/>
                  </a:lnTo>
                  <a:lnTo>
                    <a:pt x="252222" y="301701"/>
                  </a:lnTo>
                  <a:lnTo>
                    <a:pt x="225501" y="283667"/>
                  </a:lnTo>
                  <a:lnTo>
                    <a:pt x="207467" y="256933"/>
                  </a:lnTo>
                  <a:lnTo>
                    <a:pt x="200850" y="224243"/>
                  </a:lnTo>
                  <a:lnTo>
                    <a:pt x="207467" y="191541"/>
                  </a:lnTo>
                  <a:lnTo>
                    <a:pt x="225501" y="164807"/>
                  </a:lnTo>
                  <a:lnTo>
                    <a:pt x="252222" y="146773"/>
                  </a:lnTo>
                  <a:lnTo>
                    <a:pt x="284937" y="140157"/>
                  </a:lnTo>
                  <a:lnTo>
                    <a:pt x="317627" y="146773"/>
                  </a:lnTo>
                  <a:lnTo>
                    <a:pt x="344360" y="164807"/>
                  </a:lnTo>
                  <a:lnTo>
                    <a:pt x="362394" y="191541"/>
                  </a:lnTo>
                  <a:lnTo>
                    <a:pt x="369023" y="224243"/>
                  </a:lnTo>
                  <a:lnTo>
                    <a:pt x="369023" y="152196"/>
                  </a:lnTo>
                  <a:lnTo>
                    <a:pt x="364172" y="144995"/>
                  </a:lnTo>
                  <a:lnTo>
                    <a:pt x="356984" y="140157"/>
                  </a:lnTo>
                  <a:lnTo>
                    <a:pt x="328523" y="120954"/>
                  </a:lnTo>
                  <a:lnTo>
                    <a:pt x="284937" y="112128"/>
                  </a:lnTo>
                  <a:lnTo>
                    <a:pt x="241325" y="120954"/>
                  </a:lnTo>
                  <a:lnTo>
                    <a:pt x="205689" y="144995"/>
                  </a:lnTo>
                  <a:lnTo>
                    <a:pt x="181635" y="180644"/>
                  </a:lnTo>
                  <a:lnTo>
                    <a:pt x="172821" y="224243"/>
                  </a:lnTo>
                  <a:lnTo>
                    <a:pt x="181635" y="267830"/>
                  </a:lnTo>
                  <a:lnTo>
                    <a:pt x="205689" y="303479"/>
                  </a:lnTo>
                  <a:lnTo>
                    <a:pt x="241325" y="327520"/>
                  </a:lnTo>
                  <a:lnTo>
                    <a:pt x="284937" y="336346"/>
                  </a:lnTo>
                  <a:lnTo>
                    <a:pt x="328523" y="327520"/>
                  </a:lnTo>
                  <a:lnTo>
                    <a:pt x="356984" y="308317"/>
                  </a:lnTo>
                  <a:lnTo>
                    <a:pt x="364172" y="303479"/>
                  </a:lnTo>
                  <a:lnTo>
                    <a:pt x="388226" y="267830"/>
                  </a:lnTo>
                  <a:lnTo>
                    <a:pt x="397052" y="224243"/>
                  </a:lnTo>
                  <a:close/>
                </a:path>
                <a:path w="570229" h="738504">
                  <a:moveTo>
                    <a:pt x="453415" y="372897"/>
                  </a:moveTo>
                  <a:lnTo>
                    <a:pt x="393928" y="313423"/>
                  </a:lnTo>
                  <a:lnTo>
                    <a:pt x="374116" y="333248"/>
                  </a:lnTo>
                  <a:lnTo>
                    <a:pt x="433590" y="392722"/>
                  </a:lnTo>
                  <a:lnTo>
                    <a:pt x="453415" y="372897"/>
                  </a:lnTo>
                  <a:close/>
                </a:path>
                <a:path w="570229" h="738504">
                  <a:moveTo>
                    <a:pt x="453415" y="75577"/>
                  </a:moveTo>
                  <a:lnTo>
                    <a:pt x="433590" y="55765"/>
                  </a:lnTo>
                  <a:lnTo>
                    <a:pt x="374116" y="115227"/>
                  </a:lnTo>
                  <a:lnTo>
                    <a:pt x="393928" y="135051"/>
                  </a:lnTo>
                  <a:lnTo>
                    <a:pt x="453415" y="75577"/>
                  </a:lnTo>
                  <a:close/>
                </a:path>
                <a:path w="570229" h="738504">
                  <a:moveTo>
                    <a:pt x="509168" y="210223"/>
                  </a:moveTo>
                  <a:lnTo>
                    <a:pt x="425081" y="210223"/>
                  </a:lnTo>
                  <a:lnTo>
                    <a:pt x="425081" y="238252"/>
                  </a:lnTo>
                  <a:lnTo>
                    <a:pt x="509168" y="238252"/>
                  </a:lnTo>
                  <a:lnTo>
                    <a:pt x="509168" y="210223"/>
                  </a:lnTo>
                  <a:close/>
                </a:path>
                <a:path w="570229" h="738504">
                  <a:moveTo>
                    <a:pt x="569874" y="714146"/>
                  </a:moveTo>
                  <a:lnTo>
                    <a:pt x="567397" y="710044"/>
                  </a:lnTo>
                  <a:lnTo>
                    <a:pt x="526135" y="641515"/>
                  </a:lnTo>
                  <a:lnTo>
                    <a:pt x="526135" y="710044"/>
                  </a:lnTo>
                  <a:lnTo>
                    <a:pt x="43738" y="710044"/>
                  </a:lnTo>
                  <a:lnTo>
                    <a:pt x="122567" y="560578"/>
                  </a:lnTo>
                  <a:lnTo>
                    <a:pt x="447306" y="560578"/>
                  </a:lnTo>
                  <a:lnTo>
                    <a:pt x="526135" y="710044"/>
                  </a:lnTo>
                  <a:lnTo>
                    <a:pt x="526135" y="641515"/>
                  </a:lnTo>
                  <a:lnTo>
                    <a:pt x="477418" y="560578"/>
                  </a:lnTo>
                  <a:lnTo>
                    <a:pt x="463016" y="536663"/>
                  </a:lnTo>
                  <a:lnTo>
                    <a:pt x="453110" y="532549"/>
                  </a:lnTo>
                  <a:lnTo>
                    <a:pt x="116763" y="532549"/>
                  </a:lnTo>
                  <a:lnTo>
                    <a:pt x="106857" y="536663"/>
                  </a:lnTo>
                  <a:lnTo>
                    <a:pt x="0" y="714146"/>
                  </a:lnTo>
                  <a:lnTo>
                    <a:pt x="9906" y="738073"/>
                  </a:lnTo>
                  <a:lnTo>
                    <a:pt x="559955" y="738073"/>
                  </a:lnTo>
                  <a:lnTo>
                    <a:pt x="569874" y="7141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20035" y="479522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913258" y="4881852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161833" y="2479846"/>
              <a:ext cx="0" cy="222885"/>
            </a:xfrm>
            <a:custGeom>
              <a:avLst/>
              <a:gdLst/>
              <a:ahLst/>
              <a:cxnLst/>
              <a:rect l="l" t="t" r="r" b="b"/>
              <a:pathLst>
                <a:path w="0" h="222885">
                  <a:moveTo>
                    <a:pt x="0" y="0"/>
                  </a:moveTo>
                  <a:lnTo>
                    <a:pt x="0" y="2227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085645" y="232747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48625" y="2529592"/>
              <a:ext cx="158737" cy="1587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475517" y="2680802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475517" y="2718008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475517" y="2755221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475517" y="2792429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475517" y="2829642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475517" y="2866849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475517" y="2904062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475517" y="2941269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475517" y="2978482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475517" y="3741431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75517" y="3778638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75517" y="3815845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75517" y="3853053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475517" y="3890271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475517" y="3927479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475517" y="3964686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475517" y="4001893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475517" y="4039113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475517" y="4666485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475517" y="4703692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475517" y="4740899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475517" y="4778106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475517" y="4815325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475517" y="4852533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475517" y="4889740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475517" y="4926947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475517" y="4964165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 h="0">
                  <a:moveTo>
                    <a:pt x="14528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169929" y="277551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88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169929" y="277551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88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233037" y="2783475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314126" y="2783475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098853" y="279822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098855" y="279822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944636" y="2820036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169929" y="383614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8"/>
                  </a:lnTo>
                  <a:lnTo>
                    <a:pt x="11950" y="23876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169929" y="383614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8"/>
                  </a:moveTo>
                  <a:lnTo>
                    <a:pt x="11950" y="23876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233037" y="38441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314126" y="38441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159723" y="3840763"/>
              <a:ext cx="426084" cy="44450"/>
            </a:xfrm>
            <a:custGeom>
              <a:avLst/>
              <a:gdLst/>
              <a:ahLst/>
              <a:cxnLst/>
              <a:rect l="l" t="t" r="r" b="b"/>
              <a:pathLst>
                <a:path w="426085" h="44450">
                  <a:moveTo>
                    <a:pt x="425729" y="43878"/>
                  </a:moveTo>
                  <a:lnTo>
                    <a:pt x="214096" y="43878"/>
                  </a:lnTo>
                  <a:lnTo>
                    <a:pt x="212591" y="36430"/>
                  </a:lnTo>
                  <a:lnTo>
                    <a:pt x="208487" y="30346"/>
                  </a:lnTo>
                  <a:lnTo>
                    <a:pt x="202400" y="26244"/>
                  </a:lnTo>
                  <a:lnTo>
                    <a:pt x="194944" y="24739"/>
                  </a:lnTo>
                  <a:lnTo>
                    <a:pt x="187496" y="26244"/>
                  </a:lnTo>
                  <a:lnTo>
                    <a:pt x="181413" y="30346"/>
                  </a:lnTo>
                  <a:lnTo>
                    <a:pt x="177310" y="36430"/>
                  </a:lnTo>
                  <a:lnTo>
                    <a:pt x="175806" y="43878"/>
                  </a:lnTo>
                  <a:lnTo>
                    <a:pt x="133007" y="43878"/>
                  </a:lnTo>
                  <a:lnTo>
                    <a:pt x="131502" y="36430"/>
                  </a:lnTo>
                  <a:lnTo>
                    <a:pt x="127398" y="30346"/>
                  </a:lnTo>
                  <a:lnTo>
                    <a:pt x="121310" y="26244"/>
                  </a:lnTo>
                  <a:lnTo>
                    <a:pt x="113855" y="24739"/>
                  </a:lnTo>
                  <a:lnTo>
                    <a:pt x="106407" y="26244"/>
                  </a:lnTo>
                  <a:lnTo>
                    <a:pt x="100323" y="30346"/>
                  </a:lnTo>
                  <a:lnTo>
                    <a:pt x="96221" y="36430"/>
                  </a:lnTo>
                  <a:lnTo>
                    <a:pt x="94716" y="43878"/>
                  </a:lnTo>
                  <a:lnTo>
                    <a:pt x="85001" y="43878"/>
                  </a:lnTo>
                  <a:lnTo>
                    <a:pt x="48729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098853" y="386350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098855" y="386350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944636" y="3885311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641720" y="3840763"/>
              <a:ext cx="359410" cy="44450"/>
            </a:xfrm>
            <a:custGeom>
              <a:avLst/>
              <a:gdLst/>
              <a:ahLst/>
              <a:cxnLst/>
              <a:rect l="l" t="t" r="r" b="b"/>
              <a:pathLst>
                <a:path w="359410" h="44450">
                  <a:moveTo>
                    <a:pt x="359397" y="43878"/>
                  </a:moveTo>
                  <a:lnTo>
                    <a:pt x="214096" y="43878"/>
                  </a:lnTo>
                  <a:lnTo>
                    <a:pt x="94716" y="43878"/>
                  </a:lnTo>
                  <a:lnTo>
                    <a:pt x="85013" y="43878"/>
                  </a:lnTo>
                  <a:lnTo>
                    <a:pt x="48742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979092" y="3884517"/>
              <a:ext cx="74930" cy="0"/>
            </a:xfrm>
            <a:custGeom>
              <a:avLst/>
              <a:gdLst/>
              <a:ahLst/>
              <a:cxnLst/>
              <a:rect l="l" t="t" r="r" b="b"/>
              <a:pathLst>
                <a:path w="74929" h="0">
                  <a:moveTo>
                    <a:pt x="0" y="0"/>
                  </a:moveTo>
                  <a:lnTo>
                    <a:pt x="74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169929" y="476119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7"/>
                  </a:lnTo>
                  <a:lnTo>
                    <a:pt x="11950" y="23875"/>
                  </a:lnTo>
                  <a:lnTo>
                    <a:pt x="23888" y="1193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169929" y="476119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7"/>
                  </a:moveTo>
                  <a:lnTo>
                    <a:pt x="11950" y="23875"/>
                  </a:lnTo>
                  <a:lnTo>
                    <a:pt x="0" y="11937"/>
                  </a:lnTo>
                  <a:lnTo>
                    <a:pt x="11950" y="0"/>
                  </a:lnTo>
                  <a:lnTo>
                    <a:pt x="23888" y="1193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233037" y="476915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314126" y="476915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159718" y="2780133"/>
              <a:ext cx="359410" cy="2030095"/>
            </a:xfrm>
            <a:custGeom>
              <a:avLst/>
              <a:gdLst/>
              <a:ahLst/>
              <a:cxnLst/>
              <a:rect l="l" t="t" r="r" b="b"/>
              <a:pathLst>
                <a:path w="359410" h="2030095">
                  <a:moveTo>
                    <a:pt x="0" y="1985683"/>
                  </a:moveTo>
                  <a:lnTo>
                    <a:pt x="48742" y="2029574"/>
                  </a:lnTo>
                  <a:lnTo>
                    <a:pt x="85001" y="2029574"/>
                  </a:lnTo>
                  <a:lnTo>
                    <a:pt x="94716" y="2029574"/>
                  </a:lnTo>
                  <a:lnTo>
                    <a:pt x="96221" y="2022118"/>
                  </a:lnTo>
                  <a:lnTo>
                    <a:pt x="100325" y="2016031"/>
                  </a:lnTo>
                  <a:lnTo>
                    <a:pt x="106412" y="2011927"/>
                  </a:lnTo>
                  <a:lnTo>
                    <a:pt x="113868" y="2010422"/>
                  </a:lnTo>
                  <a:lnTo>
                    <a:pt x="121318" y="2011927"/>
                  </a:lnTo>
                  <a:lnTo>
                    <a:pt x="127406" y="2016031"/>
                  </a:lnTo>
                  <a:lnTo>
                    <a:pt x="131513" y="2022118"/>
                  </a:lnTo>
                  <a:lnTo>
                    <a:pt x="133019" y="2029574"/>
                  </a:lnTo>
                  <a:lnTo>
                    <a:pt x="175806" y="2029574"/>
                  </a:lnTo>
                  <a:lnTo>
                    <a:pt x="177310" y="2022118"/>
                  </a:lnTo>
                  <a:lnTo>
                    <a:pt x="181414" y="2016031"/>
                  </a:lnTo>
                  <a:lnTo>
                    <a:pt x="187502" y="2011927"/>
                  </a:lnTo>
                  <a:lnTo>
                    <a:pt x="194957" y="2010422"/>
                  </a:lnTo>
                  <a:lnTo>
                    <a:pt x="202405" y="2011927"/>
                  </a:lnTo>
                  <a:lnTo>
                    <a:pt x="208489" y="2016031"/>
                  </a:lnTo>
                  <a:lnTo>
                    <a:pt x="212592" y="2022118"/>
                  </a:lnTo>
                  <a:lnTo>
                    <a:pt x="214096" y="2029574"/>
                  </a:lnTo>
                  <a:lnTo>
                    <a:pt x="359397" y="2029574"/>
                  </a:lnTo>
                  <a:lnTo>
                    <a:pt x="359397" y="43891"/>
                  </a:lnTo>
                  <a:lnTo>
                    <a:pt x="214096" y="43891"/>
                  </a:lnTo>
                  <a:lnTo>
                    <a:pt x="212592" y="36435"/>
                  </a:lnTo>
                  <a:lnTo>
                    <a:pt x="208489" y="30348"/>
                  </a:lnTo>
                  <a:lnTo>
                    <a:pt x="202405" y="26244"/>
                  </a:lnTo>
                  <a:lnTo>
                    <a:pt x="194957" y="24739"/>
                  </a:lnTo>
                  <a:lnTo>
                    <a:pt x="187502" y="26244"/>
                  </a:lnTo>
                  <a:lnTo>
                    <a:pt x="181414" y="30348"/>
                  </a:lnTo>
                  <a:lnTo>
                    <a:pt x="177310" y="36435"/>
                  </a:lnTo>
                  <a:lnTo>
                    <a:pt x="175806" y="43891"/>
                  </a:lnTo>
                  <a:lnTo>
                    <a:pt x="133019" y="43891"/>
                  </a:lnTo>
                  <a:lnTo>
                    <a:pt x="131513" y="36435"/>
                  </a:lnTo>
                  <a:lnTo>
                    <a:pt x="127406" y="30348"/>
                  </a:lnTo>
                  <a:lnTo>
                    <a:pt x="121318" y="26244"/>
                  </a:lnTo>
                  <a:lnTo>
                    <a:pt x="113868" y="24739"/>
                  </a:lnTo>
                  <a:lnTo>
                    <a:pt x="106412" y="26244"/>
                  </a:lnTo>
                  <a:lnTo>
                    <a:pt x="100325" y="30348"/>
                  </a:lnTo>
                  <a:lnTo>
                    <a:pt x="96221" y="36435"/>
                  </a:lnTo>
                  <a:lnTo>
                    <a:pt x="94716" y="43891"/>
                  </a:lnTo>
                  <a:lnTo>
                    <a:pt x="85001" y="43891"/>
                  </a:lnTo>
                  <a:lnTo>
                    <a:pt x="48742" y="43891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098853" y="478391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098855" y="478391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944636" y="4805714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0" y="0"/>
                  </a:moveTo>
                  <a:lnTo>
                    <a:pt x="175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839747" y="2609991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732658" y="2609991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28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018757" y="2609991"/>
              <a:ext cx="702310" cy="0"/>
            </a:xfrm>
            <a:custGeom>
              <a:avLst/>
              <a:gdLst/>
              <a:ahLst/>
              <a:cxnLst/>
              <a:rect l="l" t="t" r="r" b="b"/>
              <a:pathLst>
                <a:path w="702310" h="0">
                  <a:moveTo>
                    <a:pt x="70200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994806" y="260999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994804" y="2646708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0"/>
                  </a:moveTo>
                  <a:lnTo>
                    <a:pt x="0" y="8630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994804" y="2745350"/>
              <a:ext cx="0" cy="2207260"/>
            </a:xfrm>
            <a:custGeom>
              <a:avLst/>
              <a:gdLst/>
              <a:ahLst/>
              <a:cxnLst/>
              <a:rect l="l" t="t" r="r" b="b"/>
              <a:pathLst>
                <a:path w="0" h="2207260">
                  <a:moveTo>
                    <a:pt x="0" y="0"/>
                  </a:moveTo>
                  <a:lnTo>
                    <a:pt x="0" y="220712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994804" y="49647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032774" y="497686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703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136426" y="4976865"/>
              <a:ext cx="764540" cy="0"/>
            </a:xfrm>
            <a:custGeom>
              <a:avLst/>
              <a:gdLst/>
              <a:ahLst/>
              <a:cxnLst/>
              <a:rect l="l" t="t" r="r" b="b"/>
              <a:pathLst>
                <a:path w="764539" h="0">
                  <a:moveTo>
                    <a:pt x="0" y="0"/>
                  </a:moveTo>
                  <a:lnTo>
                    <a:pt x="764438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913818" y="49648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2052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925772" y="4857395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20">
                  <a:moveTo>
                    <a:pt x="76" y="835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923748" y="2709133"/>
              <a:ext cx="2540" cy="2136775"/>
            </a:xfrm>
            <a:custGeom>
              <a:avLst/>
              <a:gdLst/>
              <a:ahLst/>
              <a:cxnLst/>
              <a:rect l="l" t="t" r="r" b="b"/>
              <a:pathLst>
                <a:path w="2539" h="2136775">
                  <a:moveTo>
                    <a:pt x="2006" y="21363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923726" y="2685139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-3175" y="6032"/>
                  </a:moveTo>
                  <a:lnTo>
                    <a:pt x="3187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994804" y="52761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032774" y="528816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703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136426" y="5288165"/>
              <a:ext cx="764540" cy="0"/>
            </a:xfrm>
            <a:custGeom>
              <a:avLst/>
              <a:gdLst/>
              <a:ahLst/>
              <a:cxnLst/>
              <a:rect l="l" t="t" r="r" b="b"/>
              <a:pathLst>
                <a:path w="764539" h="0">
                  <a:moveTo>
                    <a:pt x="0" y="0"/>
                  </a:moveTo>
                  <a:lnTo>
                    <a:pt x="764438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913818" y="527611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5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924915" y="5183461"/>
              <a:ext cx="1270" cy="72390"/>
            </a:xfrm>
            <a:custGeom>
              <a:avLst/>
              <a:gdLst/>
              <a:ahLst/>
              <a:cxnLst/>
              <a:rect l="l" t="t" r="r" b="b"/>
              <a:pathLst>
                <a:path w="1270" h="72389">
                  <a:moveTo>
                    <a:pt x="660" y="7205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923763" y="5059938"/>
              <a:ext cx="1270" cy="113664"/>
            </a:xfrm>
            <a:custGeom>
              <a:avLst/>
              <a:gdLst/>
              <a:ahLst/>
              <a:cxnLst/>
              <a:rect l="l" t="t" r="r" b="b"/>
              <a:pathLst>
                <a:path w="1270" h="113664">
                  <a:moveTo>
                    <a:pt x="1054" y="113233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911511" y="503759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66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795196" y="503758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46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019777" y="5037588"/>
              <a:ext cx="762635" cy="0"/>
            </a:xfrm>
            <a:custGeom>
              <a:avLst/>
              <a:gdLst/>
              <a:ahLst/>
              <a:cxnLst/>
              <a:rect l="l" t="t" r="r" b="b"/>
              <a:pathLst>
                <a:path w="762635" h="0">
                  <a:moveTo>
                    <a:pt x="76249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994806" y="503758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994804" y="5070231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w="0" h="72389">
                  <a:moveTo>
                    <a:pt x="0" y="0"/>
                  </a:moveTo>
                  <a:lnTo>
                    <a:pt x="0" y="7205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994804" y="515258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w="0" h="113664">
                  <a:moveTo>
                    <a:pt x="0" y="0"/>
                  </a:moveTo>
                  <a:lnTo>
                    <a:pt x="0" y="11323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110039" y="383415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8"/>
                  </a:lnTo>
                  <a:lnTo>
                    <a:pt x="11950" y="23888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110039" y="383415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8"/>
                  </a:moveTo>
                  <a:lnTo>
                    <a:pt x="11950" y="23888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173154" y="384212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254231" y="384212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032538" y="51376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032541" y="51376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032538" y="386350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032541" y="386350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497316" y="5159428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5" h="0">
                  <a:moveTo>
                    <a:pt x="0" y="0"/>
                  </a:moveTo>
                  <a:lnTo>
                    <a:pt x="556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110039" y="51090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7"/>
                  </a:lnTo>
                  <a:lnTo>
                    <a:pt x="11950" y="23875"/>
                  </a:lnTo>
                  <a:lnTo>
                    <a:pt x="23888" y="1193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110039" y="51090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7"/>
                  </a:moveTo>
                  <a:lnTo>
                    <a:pt x="11950" y="23875"/>
                  </a:lnTo>
                  <a:lnTo>
                    <a:pt x="0" y="11937"/>
                  </a:lnTo>
                  <a:lnTo>
                    <a:pt x="11950" y="0"/>
                  </a:lnTo>
                  <a:lnTo>
                    <a:pt x="23888" y="1193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173154" y="511703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254231" y="511703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099824" y="5113702"/>
              <a:ext cx="321310" cy="44450"/>
            </a:xfrm>
            <a:custGeom>
              <a:avLst/>
              <a:gdLst/>
              <a:ahLst/>
              <a:cxnLst/>
              <a:rect l="l" t="t" r="r" b="b"/>
              <a:pathLst>
                <a:path w="321310" h="44450">
                  <a:moveTo>
                    <a:pt x="321297" y="43878"/>
                  </a:moveTo>
                  <a:lnTo>
                    <a:pt x="214109" y="43878"/>
                  </a:lnTo>
                  <a:lnTo>
                    <a:pt x="212602" y="36423"/>
                  </a:lnTo>
                  <a:lnTo>
                    <a:pt x="208495" y="30335"/>
                  </a:lnTo>
                  <a:lnTo>
                    <a:pt x="202407" y="26231"/>
                  </a:lnTo>
                  <a:lnTo>
                    <a:pt x="194957" y="24726"/>
                  </a:lnTo>
                  <a:lnTo>
                    <a:pt x="187502" y="26231"/>
                  </a:lnTo>
                  <a:lnTo>
                    <a:pt x="181414" y="30335"/>
                  </a:lnTo>
                  <a:lnTo>
                    <a:pt x="177310" y="36423"/>
                  </a:lnTo>
                  <a:lnTo>
                    <a:pt x="175806" y="43878"/>
                  </a:lnTo>
                  <a:lnTo>
                    <a:pt x="133019" y="43878"/>
                  </a:lnTo>
                  <a:lnTo>
                    <a:pt x="131515" y="36423"/>
                  </a:lnTo>
                  <a:lnTo>
                    <a:pt x="127411" y="30335"/>
                  </a:lnTo>
                  <a:lnTo>
                    <a:pt x="121323" y="26231"/>
                  </a:lnTo>
                  <a:lnTo>
                    <a:pt x="113868" y="24726"/>
                  </a:lnTo>
                  <a:lnTo>
                    <a:pt x="106414" y="26231"/>
                  </a:lnTo>
                  <a:lnTo>
                    <a:pt x="100331" y="30335"/>
                  </a:lnTo>
                  <a:lnTo>
                    <a:pt x="96232" y="36423"/>
                  </a:lnTo>
                  <a:lnTo>
                    <a:pt x="94729" y="43878"/>
                  </a:lnTo>
                  <a:lnTo>
                    <a:pt x="85013" y="43878"/>
                  </a:lnTo>
                  <a:lnTo>
                    <a:pt x="48742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994804" y="55874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032774" y="5599464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703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136426" y="5599464"/>
              <a:ext cx="764540" cy="0"/>
            </a:xfrm>
            <a:custGeom>
              <a:avLst/>
              <a:gdLst/>
              <a:ahLst/>
              <a:cxnLst/>
              <a:rect l="l" t="t" r="r" b="b"/>
              <a:pathLst>
                <a:path w="764539" h="0">
                  <a:moveTo>
                    <a:pt x="0" y="0"/>
                  </a:moveTo>
                  <a:lnTo>
                    <a:pt x="764438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913818" y="558741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5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924915" y="5494761"/>
              <a:ext cx="1270" cy="72390"/>
            </a:xfrm>
            <a:custGeom>
              <a:avLst/>
              <a:gdLst/>
              <a:ahLst/>
              <a:cxnLst/>
              <a:rect l="l" t="t" r="r" b="b"/>
              <a:pathLst>
                <a:path w="1270" h="72389">
                  <a:moveTo>
                    <a:pt x="660" y="7205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923763" y="5371236"/>
              <a:ext cx="1270" cy="113664"/>
            </a:xfrm>
            <a:custGeom>
              <a:avLst/>
              <a:gdLst/>
              <a:ahLst/>
              <a:cxnLst/>
              <a:rect l="l" t="t" r="r" b="b"/>
              <a:pathLst>
                <a:path w="1270" h="113664">
                  <a:moveTo>
                    <a:pt x="1054" y="113233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911511" y="534888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66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795196" y="534888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46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019777" y="5348887"/>
              <a:ext cx="762635" cy="0"/>
            </a:xfrm>
            <a:custGeom>
              <a:avLst/>
              <a:gdLst/>
              <a:ahLst/>
              <a:cxnLst/>
              <a:rect l="l" t="t" r="r" b="b"/>
              <a:pathLst>
                <a:path w="762635" h="0">
                  <a:moveTo>
                    <a:pt x="76249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994806" y="534888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994804" y="5381529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w="0" h="72389">
                  <a:moveTo>
                    <a:pt x="0" y="0"/>
                  </a:moveTo>
                  <a:lnTo>
                    <a:pt x="0" y="7205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994804" y="5463881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w="0" h="113664">
                  <a:moveTo>
                    <a:pt x="0" y="0"/>
                  </a:moveTo>
                  <a:lnTo>
                    <a:pt x="0" y="11323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032538" y="54489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032541" y="54489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497316" y="5470728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5" h="0">
                  <a:moveTo>
                    <a:pt x="0" y="0"/>
                  </a:moveTo>
                  <a:lnTo>
                    <a:pt x="556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110039" y="54203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7"/>
                  </a:lnTo>
                  <a:lnTo>
                    <a:pt x="11950" y="23875"/>
                  </a:lnTo>
                  <a:lnTo>
                    <a:pt x="23888" y="1193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110039" y="54203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7"/>
                  </a:moveTo>
                  <a:lnTo>
                    <a:pt x="11950" y="23875"/>
                  </a:lnTo>
                  <a:lnTo>
                    <a:pt x="0" y="11937"/>
                  </a:lnTo>
                  <a:lnTo>
                    <a:pt x="11950" y="0"/>
                  </a:lnTo>
                  <a:lnTo>
                    <a:pt x="23888" y="1193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173154" y="5428339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254231" y="5428339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099824" y="5425000"/>
              <a:ext cx="321310" cy="44450"/>
            </a:xfrm>
            <a:custGeom>
              <a:avLst/>
              <a:gdLst/>
              <a:ahLst/>
              <a:cxnLst/>
              <a:rect l="l" t="t" r="r" b="b"/>
              <a:pathLst>
                <a:path w="321310" h="44450">
                  <a:moveTo>
                    <a:pt x="321297" y="43878"/>
                  </a:moveTo>
                  <a:lnTo>
                    <a:pt x="214109" y="43878"/>
                  </a:lnTo>
                  <a:lnTo>
                    <a:pt x="212602" y="36430"/>
                  </a:lnTo>
                  <a:lnTo>
                    <a:pt x="208495" y="30346"/>
                  </a:lnTo>
                  <a:lnTo>
                    <a:pt x="202407" y="26244"/>
                  </a:lnTo>
                  <a:lnTo>
                    <a:pt x="194957" y="24739"/>
                  </a:lnTo>
                  <a:lnTo>
                    <a:pt x="187502" y="26244"/>
                  </a:lnTo>
                  <a:lnTo>
                    <a:pt x="181414" y="30346"/>
                  </a:lnTo>
                  <a:lnTo>
                    <a:pt x="177310" y="36430"/>
                  </a:lnTo>
                  <a:lnTo>
                    <a:pt x="175806" y="43878"/>
                  </a:lnTo>
                  <a:lnTo>
                    <a:pt x="133019" y="43878"/>
                  </a:lnTo>
                  <a:lnTo>
                    <a:pt x="131515" y="36430"/>
                  </a:lnTo>
                  <a:lnTo>
                    <a:pt x="127411" y="30346"/>
                  </a:lnTo>
                  <a:lnTo>
                    <a:pt x="121323" y="26244"/>
                  </a:lnTo>
                  <a:lnTo>
                    <a:pt x="113868" y="24739"/>
                  </a:lnTo>
                  <a:lnTo>
                    <a:pt x="106414" y="26244"/>
                  </a:lnTo>
                  <a:lnTo>
                    <a:pt x="100331" y="30346"/>
                  </a:lnTo>
                  <a:lnTo>
                    <a:pt x="96232" y="36430"/>
                  </a:lnTo>
                  <a:lnTo>
                    <a:pt x="94729" y="43878"/>
                  </a:lnTo>
                  <a:lnTo>
                    <a:pt x="85013" y="43878"/>
                  </a:lnTo>
                  <a:lnTo>
                    <a:pt x="48742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994804" y="58987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032774" y="591077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703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136426" y="5910775"/>
              <a:ext cx="764540" cy="0"/>
            </a:xfrm>
            <a:custGeom>
              <a:avLst/>
              <a:gdLst/>
              <a:ahLst/>
              <a:cxnLst/>
              <a:rect l="l" t="t" r="r" b="b"/>
              <a:pathLst>
                <a:path w="764539" h="0">
                  <a:moveTo>
                    <a:pt x="0" y="0"/>
                  </a:moveTo>
                  <a:lnTo>
                    <a:pt x="764438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913818" y="589871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195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924915" y="5806060"/>
              <a:ext cx="1270" cy="72390"/>
            </a:xfrm>
            <a:custGeom>
              <a:avLst/>
              <a:gdLst/>
              <a:ahLst/>
              <a:cxnLst/>
              <a:rect l="l" t="t" r="r" b="b"/>
              <a:pathLst>
                <a:path w="1270" h="72389">
                  <a:moveTo>
                    <a:pt x="660" y="7205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923763" y="5682547"/>
              <a:ext cx="1270" cy="113664"/>
            </a:xfrm>
            <a:custGeom>
              <a:avLst/>
              <a:gdLst/>
              <a:ahLst/>
              <a:cxnLst/>
              <a:rect l="l" t="t" r="r" b="b"/>
              <a:pathLst>
                <a:path w="1270" h="113664">
                  <a:moveTo>
                    <a:pt x="1054" y="113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911511" y="566018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66" y="12064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795196" y="566018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46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019777" y="5660185"/>
              <a:ext cx="762635" cy="0"/>
            </a:xfrm>
            <a:custGeom>
              <a:avLst/>
              <a:gdLst/>
              <a:ahLst/>
              <a:cxnLst/>
              <a:rect l="l" t="t" r="r" b="b"/>
              <a:pathLst>
                <a:path w="762635" h="0">
                  <a:moveTo>
                    <a:pt x="76249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3994806" y="566018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994804" y="5692841"/>
              <a:ext cx="0" cy="72390"/>
            </a:xfrm>
            <a:custGeom>
              <a:avLst/>
              <a:gdLst/>
              <a:ahLst/>
              <a:cxnLst/>
              <a:rect l="l" t="t" r="r" b="b"/>
              <a:pathLst>
                <a:path w="0" h="72389">
                  <a:moveTo>
                    <a:pt x="0" y="0"/>
                  </a:moveTo>
                  <a:lnTo>
                    <a:pt x="0" y="72047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3994804" y="5775180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w="0" h="113664">
                  <a:moveTo>
                    <a:pt x="0" y="0"/>
                  </a:moveTo>
                  <a:lnTo>
                    <a:pt x="0" y="11323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685711" y="3766273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6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979094" y="37662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52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979092" y="3802165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375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979092" y="3897465"/>
              <a:ext cx="0" cy="1989455"/>
            </a:xfrm>
            <a:custGeom>
              <a:avLst/>
              <a:gdLst/>
              <a:ahLst/>
              <a:cxnLst/>
              <a:rect l="l" t="t" r="r" b="b"/>
              <a:pathLst>
                <a:path w="0" h="1989454">
                  <a:moveTo>
                    <a:pt x="0" y="0"/>
                  </a:moveTo>
                  <a:lnTo>
                    <a:pt x="0" y="198934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979092" y="589870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013421" y="5910775"/>
              <a:ext cx="78105" cy="0"/>
            </a:xfrm>
            <a:custGeom>
              <a:avLst/>
              <a:gdLst/>
              <a:ahLst/>
              <a:cxnLst/>
              <a:rect l="l" t="t" r="r" b="b"/>
              <a:pathLst>
                <a:path w="78104" h="0">
                  <a:moveTo>
                    <a:pt x="0" y="0"/>
                  </a:moveTo>
                  <a:lnTo>
                    <a:pt x="779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102519" y="5910775"/>
              <a:ext cx="657225" cy="0"/>
            </a:xfrm>
            <a:custGeom>
              <a:avLst/>
              <a:gdLst/>
              <a:ahLst/>
              <a:cxnLst/>
              <a:rect l="l" t="t" r="r" b="b"/>
              <a:pathLst>
                <a:path w="657225" h="0">
                  <a:moveTo>
                    <a:pt x="0" y="0"/>
                  </a:moveTo>
                  <a:lnTo>
                    <a:pt x="65709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770751" y="589871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2039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782598" y="5788008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5" h="86360">
                  <a:moveTo>
                    <a:pt x="152" y="8610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779357" y="3869139"/>
              <a:ext cx="3810" cy="1906905"/>
            </a:xfrm>
            <a:custGeom>
              <a:avLst/>
              <a:gdLst/>
              <a:ahLst/>
              <a:cxnLst/>
              <a:rect l="l" t="t" r="r" b="b"/>
              <a:pathLst>
                <a:path w="3810" h="1906904">
                  <a:moveTo>
                    <a:pt x="3225" y="190656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779309" y="3844782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-3174" y="6026"/>
                  </a:moveTo>
                  <a:lnTo>
                    <a:pt x="3200" y="6026"/>
                  </a:lnTo>
                </a:path>
              </a:pathLst>
            </a:custGeom>
            <a:ln w="12052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032538" y="576022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032541" y="576022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497316" y="5782039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5" h="0">
                  <a:moveTo>
                    <a:pt x="0" y="0"/>
                  </a:moveTo>
                  <a:lnTo>
                    <a:pt x="5563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110039" y="57316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7"/>
                  </a:lnTo>
                  <a:lnTo>
                    <a:pt x="11950" y="23875"/>
                  </a:lnTo>
                  <a:lnTo>
                    <a:pt x="23888" y="11937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110039" y="57316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7"/>
                  </a:moveTo>
                  <a:lnTo>
                    <a:pt x="11950" y="23875"/>
                  </a:lnTo>
                  <a:lnTo>
                    <a:pt x="0" y="11937"/>
                  </a:lnTo>
                  <a:lnTo>
                    <a:pt x="11950" y="0"/>
                  </a:lnTo>
                  <a:lnTo>
                    <a:pt x="23888" y="1193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173154" y="573964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254231" y="573964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099828" y="3838792"/>
              <a:ext cx="321310" cy="1941830"/>
            </a:xfrm>
            <a:custGeom>
              <a:avLst/>
              <a:gdLst/>
              <a:ahLst/>
              <a:cxnLst/>
              <a:rect l="l" t="t" r="r" b="b"/>
              <a:pathLst>
                <a:path w="321310" h="1941829">
                  <a:moveTo>
                    <a:pt x="0" y="1897506"/>
                  </a:moveTo>
                  <a:lnTo>
                    <a:pt x="48742" y="1941398"/>
                  </a:lnTo>
                  <a:lnTo>
                    <a:pt x="85001" y="1941398"/>
                  </a:lnTo>
                  <a:lnTo>
                    <a:pt x="94716" y="1941398"/>
                  </a:lnTo>
                  <a:lnTo>
                    <a:pt x="96221" y="1933942"/>
                  </a:lnTo>
                  <a:lnTo>
                    <a:pt x="100325" y="1927855"/>
                  </a:lnTo>
                  <a:lnTo>
                    <a:pt x="106412" y="1923751"/>
                  </a:lnTo>
                  <a:lnTo>
                    <a:pt x="113868" y="1922246"/>
                  </a:lnTo>
                  <a:lnTo>
                    <a:pt x="121318" y="1923751"/>
                  </a:lnTo>
                  <a:lnTo>
                    <a:pt x="127406" y="1927855"/>
                  </a:lnTo>
                  <a:lnTo>
                    <a:pt x="131513" y="1933942"/>
                  </a:lnTo>
                  <a:lnTo>
                    <a:pt x="133019" y="1941398"/>
                  </a:lnTo>
                  <a:lnTo>
                    <a:pt x="175806" y="1941398"/>
                  </a:lnTo>
                  <a:lnTo>
                    <a:pt x="177310" y="1933942"/>
                  </a:lnTo>
                  <a:lnTo>
                    <a:pt x="181414" y="1927855"/>
                  </a:lnTo>
                  <a:lnTo>
                    <a:pt x="187502" y="1923751"/>
                  </a:lnTo>
                  <a:lnTo>
                    <a:pt x="194957" y="1922246"/>
                  </a:lnTo>
                  <a:lnTo>
                    <a:pt x="202405" y="1923751"/>
                  </a:lnTo>
                  <a:lnTo>
                    <a:pt x="208489" y="1927855"/>
                  </a:lnTo>
                  <a:lnTo>
                    <a:pt x="212592" y="1933942"/>
                  </a:lnTo>
                  <a:lnTo>
                    <a:pt x="214096" y="1941398"/>
                  </a:lnTo>
                  <a:lnTo>
                    <a:pt x="321297" y="1941398"/>
                  </a:lnTo>
                  <a:lnTo>
                    <a:pt x="321297" y="43878"/>
                  </a:lnTo>
                  <a:lnTo>
                    <a:pt x="214096" y="43878"/>
                  </a:lnTo>
                  <a:lnTo>
                    <a:pt x="212592" y="36423"/>
                  </a:lnTo>
                  <a:lnTo>
                    <a:pt x="208489" y="30335"/>
                  </a:lnTo>
                  <a:lnTo>
                    <a:pt x="202405" y="26231"/>
                  </a:lnTo>
                  <a:lnTo>
                    <a:pt x="194957" y="24726"/>
                  </a:lnTo>
                  <a:lnTo>
                    <a:pt x="187502" y="26231"/>
                  </a:lnTo>
                  <a:lnTo>
                    <a:pt x="181414" y="30335"/>
                  </a:lnTo>
                  <a:lnTo>
                    <a:pt x="177310" y="36423"/>
                  </a:lnTo>
                  <a:lnTo>
                    <a:pt x="175806" y="43878"/>
                  </a:lnTo>
                  <a:lnTo>
                    <a:pt x="133019" y="43878"/>
                  </a:lnTo>
                  <a:lnTo>
                    <a:pt x="131513" y="36423"/>
                  </a:lnTo>
                  <a:lnTo>
                    <a:pt x="127406" y="30335"/>
                  </a:lnTo>
                  <a:lnTo>
                    <a:pt x="121318" y="26231"/>
                  </a:lnTo>
                  <a:lnTo>
                    <a:pt x="113868" y="24726"/>
                  </a:lnTo>
                  <a:lnTo>
                    <a:pt x="106412" y="26231"/>
                  </a:lnTo>
                  <a:lnTo>
                    <a:pt x="100325" y="30335"/>
                  </a:lnTo>
                  <a:lnTo>
                    <a:pt x="96221" y="36423"/>
                  </a:lnTo>
                  <a:lnTo>
                    <a:pt x="94716" y="43878"/>
                  </a:lnTo>
                  <a:lnTo>
                    <a:pt x="85001" y="43878"/>
                  </a:lnTo>
                  <a:lnTo>
                    <a:pt x="48742" y="43878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421122" y="4589541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 h="0">
                  <a:moveTo>
                    <a:pt x="0" y="0"/>
                  </a:moveTo>
                  <a:lnTo>
                    <a:pt x="10746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612968" y="4543815"/>
              <a:ext cx="306070" cy="44450"/>
            </a:xfrm>
            <a:custGeom>
              <a:avLst/>
              <a:gdLst/>
              <a:ahLst/>
              <a:cxnLst/>
              <a:rect l="l" t="t" r="r" b="b"/>
              <a:pathLst>
                <a:path w="306070" h="44450">
                  <a:moveTo>
                    <a:pt x="305879" y="43878"/>
                  </a:moveTo>
                  <a:lnTo>
                    <a:pt x="85001" y="43878"/>
                  </a:lnTo>
                  <a:lnTo>
                    <a:pt x="48729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530554" y="4563506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0" y="26035"/>
                  </a:moveTo>
                  <a:lnTo>
                    <a:pt x="2044" y="15901"/>
                  </a:lnTo>
                  <a:lnTo>
                    <a:pt x="7620" y="7626"/>
                  </a:lnTo>
                  <a:lnTo>
                    <a:pt x="15891" y="2046"/>
                  </a:lnTo>
                  <a:lnTo>
                    <a:pt x="26022" y="0"/>
                  </a:lnTo>
                  <a:lnTo>
                    <a:pt x="36160" y="2046"/>
                  </a:lnTo>
                  <a:lnTo>
                    <a:pt x="44435" y="7626"/>
                  </a:lnTo>
                  <a:lnTo>
                    <a:pt x="50012" y="15901"/>
                  </a:lnTo>
                  <a:lnTo>
                    <a:pt x="52057" y="26035"/>
                  </a:lnTo>
                  <a:lnTo>
                    <a:pt x="50012" y="36168"/>
                  </a:lnTo>
                  <a:lnTo>
                    <a:pt x="44435" y="44443"/>
                  </a:lnTo>
                  <a:lnTo>
                    <a:pt x="36160" y="50023"/>
                  </a:lnTo>
                  <a:lnTo>
                    <a:pt x="26022" y="52070"/>
                  </a:lnTo>
                  <a:lnTo>
                    <a:pt x="15891" y="50023"/>
                  </a:lnTo>
                  <a:lnTo>
                    <a:pt x="7619" y="44443"/>
                  </a:lnTo>
                  <a:lnTo>
                    <a:pt x="2044" y="36168"/>
                  </a:lnTo>
                  <a:lnTo>
                    <a:pt x="0" y="260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5525562" y="4563508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3" name="object 1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94601" y="3689230"/>
              <a:ext cx="158724" cy="158724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4585453" y="3858482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580468" y="385848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680896" y="38750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846" y="0"/>
                  </a:moveTo>
                  <a:lnTo>
                    <a:pt x="4279" y="0"/>
                  </a:lnTo>
                  <a:lnTo>
                    <a:pt x="0" y="4292"/>
                  </a:lnTo>
                  <a:lnTo>
                    <a:pt x="0" y="9563"/>
                  </a:lnTo>
                  <a:lnTo>
                    <a:pt x="0" y="14846"/>
                  </a:lnTo>
                  <a:lnTo>
                    <a:pt x="4279" y="19138"/>
                  </a:lnTo>
                  <a:lnTo>
                    <a:pt x="14846" y="19138"/>
                  </a:lnTo>
                  <a:lnTo>
                    <a:pt x="19126" y="14846"/>
                  </a:lnTo>
                  <a:lnTo>
                    <a:pt x="19126" y="4292"/>
                  </a:lnTo>
                  <a:lnTo>
                    <a:pt x="148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680896" y="387507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0" y="9563"/>
                  </a:moveTo>
                  <a:lnTo>
                    <a:pt x="0" y="4292"/>
                  </a:lnTo>
                  <a:lnTo>
                    <a:pt x="4279" y="0"/>
                  </a:lnTo>
                  <a:lnTo>
                    <a:pt x="9563" y="0"/>
                  </a:lnTo>
                  <a:lnTo>
                    <a:pt x="14846" y="0"/>
                  </a:lnTo>
                  <a:lnTo>
                    <a:pt x="19126" y="4292"/>
                  </a:lnTo>
                  <a:lnTo>
                    <a:pt x="19126" y="9563"/>
                  </a:lnTo>
                  <a:lnTo>
                    <a:pt x="19126" y="14846"/>
                  </a:lnTo>
                  <a:lnTo>
                    <a:pt x="14846" y="19138"/>
                  </a:lnTo>
                  <a:lnTo>
                    <a:pt x="9563" y="19138"/>
                  </a:lnTo>
                  <a:lnTo>
                    <a:pt x="4279" y="19138"/>
                  </a:lnTo>
                  <a:lnTo>
                    <a:pt x="0" y="14846"/>
                  </a:lnTo>
                  <a:lnTo>
                    <a:pt x="0" y="956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5649537" y="4578130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846" y="0"/>
                  </a:moveTo>
                  <a:lnTo>
                    <a:pt x="4279" y="0"/>
                  </a:lnTo>
                  <a:lnTo>
                    <a:pt x="0" y="4279"/>
                  </a:lnTo>
                  <a:lnTo>
                    <a:pt x="0" y="9563"/>
                  </a:lnTo>
                  <a:lnTo>
                    <a:pt x="0" y="14846"/>
                  </a:lnTo>
                  <a:lnTo>
                    <a:pt x="4279" y="19126"/>
                  </a:lnTo>
                  <a:lnTo>
                    <a:pt x="14846" y="19126"/>
                  </a:lnTo>
                  <a:lnTo>
                    <a:pt x="19126" y="14846"/>
                  </a:lnTo>
                  <a:lnTo>
                    <a:pt x="19126" y="4279"/>
                  </a:lnTo>
                  <a:lnTo>
                    <a:pt x="148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649537" y="4578130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0" y="9563"/>
                  </a:moveTo>
                  <a:lnTo>
                    <a:pt x="0" y="4279"/>
                  </a:lnTo>
                  <a:lnTo>
                    <a:pt x="4279" y="0"/>
                  </a:lnTo>
                  <a:lnTo>
                    <a:pt x="9563" y="0"/>
                  </a:lnTo>
                  <a:lnTo>
                    <a:pt x="14846" y="0"/>
                  </a:lnTo>
                  <a:lnTo>
                    <a:pt x="19126" y="4279"/>
                  </a:lnTo>
                  <a:lnTo>
                    <a:pt x="19126" y="9563"/>
                  </a:lnTo>
                  <a:lnTo>
                    <a:pt x="19126" y="14846"/>
                  </a:lnTo>
                  <a:lnTo>
                    <a:pt x="14846" y="19126"/>
                  </a:lnTo>
                  <a:lnTo>
                    <a:pt x="9563" y="19126"/>
                  </a:lnTo>
                  <a:lnTo>
                    <a:pt x="4279" y="19126"/>
                  </a:lnTo>
                  <a:lnTo>
                    <a:pt x="0" y="14846"/>
                  </a:lnTo>
                  <a:lnTo>
                    <a:pt x="0" y="956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621189" y="2667727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659276" y="2705277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5">
                  <a:moveTo>
                    <a:pt x="55435" y="45720"/>
                  </a:moveTo>
                  <a:lnTo>
                    <a:pt x="0" y="45720"/>
                  </a:lnTo>
                  <a:lnTo>
                    <a:pt x="0" y="59804"/>
                  </a:lnTo>
                  <a:lnTo>
                    <a:pt x="55435" y="59804"/>
                  </a:lnTo>
                  <a:lnTo>
                    <a:pt x="55435" y="45720"/>
                  </a:lnTo>
                  <a:close/>
                </a:path>
                <a:path w="247014" h="243205">
                  <a:moveTo>
                    <a:pt x="131635" y="45720"/>
                  </a:moveTo>
                  <a:lnTo>
                    <a:pt x="76200" y="45720"/>
                  </a:lnTo>
                  <a:lnTo>
                    <a:pt x="76200" y="59804"/>
                  </a:lnTo>
                  <a:lnTo>
                    <a:pt x="131635" y="59804"/>
                  </a:lnTo>
                  <a:lnTo>
                    <a:pt x="131635" y="45720"/>
                  </a:lnTo>
                  <a:close/>
                </a:path>
                <a:path w="247014" h="243205">
                  <a:moveTo>
                    <a:pt x="131635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35" y="14084"/>
                  </a:lnTo>
                  <a:lnTo>
                    <a:pt x="131635" y="0"/>
                  </a:lnTo>
                  <a:close/>
                </a:path>
                <a:path w="247014" h="243205">
                  <a:moveTo>
                    <a:pt x="246875" y="207975"/>
                  </a:moveTo>
                  <a:lnTo>
                    <a:pt x="231698" y="207975"/>
                  </a:lnTo>
                  <a:lnTo>
                    <a:pt x="231698" y="224129"/>
                  </a:lnTo>
                  <a:lnTo>
                    <a:pt x="228600" y="227368"/>
                  </a:lnTo>
                  <a:lnTo>
                    <a:pt x="220535" y="227368"/>
                  </a:lnTo>
                  <a:lnTo>
                    <a:pt x="218478" y="226783"/>
                  </a:lnTo>
                  <a:lnTo>
                    <a:pt x="213842" y="224472"/>
                  </a:lnTo>
                  <a:lnTo>
                    <a:pt x="209816" y="221945"/>
                  </a:lnTo>
                  <a:lnTo>
                    <a:pt x="204089" y="218033"/>
                  </a:lnTo>
                  <a:lnTo>
                    <a:pt x="198234" y="214020"/>
                  </a:lnTo>
                  <a:lnTo>
                    <a:pt x="193700" y="211340"/>
                  </a:lnTo>
                  <a:lnTo>
                    <a:pt x="187223" y="208648"/>
                  </a:lnTo>
                  <a:lnTo>
                    <a:pt x="183794" y="207975"/>
                  </a:lnTo>
                  <a:lnTo>
                    <a:pt x="173545" y="207975"/>
                  </a:lnTo>
                  <a:lnTo>
                    <a:pt x="168173" y="210058"/>
                  </a:lnTo>
                  <a:lnTo>
                    <a:pt x="159893" y="218338"/>
                  </a:lnTo>
                  <a:lnTo>
                    <a:pt x="157822" y="223774"/>
                  </a:lnTo>
                  <a:lnTo>
                    <a:pt x="157822" y="242900"/>
                  </a:lnTo>
                  <a:lnTo>
                    <a:pt x="172999" y="242900"/>
                  </a:lnTo>
                  <a:lnTo>
                    <a:pt x="172999" y="226758"/>
                  </a:lnTo>
                  <a:lnTo>
                    <a:pt x="176098" y="223520"/>
                  </a:lnTo>
                  <a:lnTo>
                    <a:pt x="184150" y="223520"/>
                  </a:lnTo>
                  <a:lnTo>
                    <a:pt x="186220" y="224104"/>
                  </a:lnTo>
                  <a:lnTo>
                    <a:pt x="190855" y="226415"/>
                  </a:lnTo>
                  <a:lnTo>
                    <a:pt x="194881" y="228942"/>
                  </a:lnTo>
                  <a:lnTo>
                    <a:pt x="206463" y="236867"/>
                  </a:lnTo>
                  <a:lnTo>
                    <a:pt x="210997" y="239547"/>
                  </a:lnTo>
                  <a:lnTo>
                    <a:pt x="217462" y="242239"/>
                  </a:lnTo>
                  <a:lnTo>
                    <a:pt x="220916" y="242900"/>
                  </a:lnTo>
                  <a:lnTo>
                    <a:pt x="231152" y="242900"/>
                  </a:lnTo>
                  <a:lnTo>
                    <a:pt x="236524" y="240830"/>
                  </a:lnTo>
                  <a:lnTo>
                    <a:pt x="244817" y="232549"/>
                  </a:lnTo>
                  <a:lnTo>
                    <a:pt x="246875" y="227177"/>
                  </a:lnTo>
                  <a:lnTo>
                    <a:pt x="246875" y="2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621182" y="2667724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621189" y="3728368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659276" y="3765905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35" y="45720"/>
                  </a:moveTo>
                  <a:lnTo>
                    <a:pt x="0" y="45720"/>
                  </a:lnTo>
                  <a:lnTo>
                    <a:pt x="0" y="59804"/>
                  </a:lnTo>
                  <a:lnTo>
                    <a:pt x="55435" y="59804"/>
                  </a:lnTo>
                  <a:lnTo>
                    <a:pt x="55435" y="45720"/>
                  </a:lnTo>
                  <a:close/>
                </a:path>
                <a:path w="247014" h="243204">
                  <a:moveTo>
                    <a:pt x="131635" y="45720"/>
                  </a:moveTo>
                  <a:lnTo>
                    <a:pt x="76200" y="45720"/>
                  </a:lnTo>
                  <a:lnTo>
                    <a:pt x="76200" y="59804"/>
                  </a:lnTo>
                  <a:lnTo>
                    <a:pt x="131635" y="59804"/>
                  </a:lnTo>
                  <a:lnTo>
                    <a:pt x="131635" y="45720"/>
                  </a:lnTo>
                  <a:close/>
                </a:path>
                <a:path w="247014" h="243204">
                  <a:moveTo>
                    <a:pt x="131635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35" y="14084"/>
                  </a:lnTo>
                  <a:lnTo>
                    <a:pt x="131635" y="0"/>
                  </a:lnTo>
                  <a:close/>
                </a:path>
                <a:path w="247014" h="243204">
                  <a:moveTo>
                    <a:pt x="246875" y="207987"/>
                  </a:moveTo>
                  <a:lnTo>
                    <a:pt x="231698" y="207987"/>
                  </a:lnTo>
                  <a:lnTo>
                    <a:pt x="231698" y="224129"/>
                  </a:lnTo>
                  <a:lnTo>
                    <a:pt x="228600" y="227368"/>
                  </a:lnTo>
                  <a:lnTo>
                    <a:pt x="220535" y="227368"/>
                  </a:lnTo>
                  <a:lnTo>
                    <a:pt x="218478" y="226783"/>
                  </a:lnTo>
                  <a:lnTo>
                    <a:pt x="213842" y="224472"/>
                  </a:lnTo>
                  <a:lnTo>
                    <a:pt x="209816" y="221945"/>
                  </a:lnTo>
                  <a:lnTo>
                    <a:pt x="204089" y="218033"/>
                  </a:lnTo>
                  <a:lnTo>
                    <a:pt x="198234" y="214020"/>
                  </a:lnTo>
                  <a:lnTo>
                    <a:pt x="193700" y="211340"/>
                  </a:lnTo>
                  <a:lnTo>
                    <a:pt x="187223" y="208661"/>
                  </a:lnTo>
                  <a:lnTo>
                    <a:pt x="183794" y="207987"/>
                  </a:lnTo>
                  <a:lnTo>
                    <a:pt x="173545" y="207987"/>
                  </a:lnTo>
                  <a:lnTo>
                    <a:pt x="168173" y="210058"/>
                  </a:lnTo>
                  <a:lnTo>
                    <a:pt x="159893" y="218338"/>
                  </a:lnTo>
                  <a:lnTo>
                    <a:pt x="157822" y="223774"/>
                  </a:lnTo>
                  <a:lnTo>
                    <a:pt x="157822" y="242912"/>
                  </a:lnTo>
                  <a:lnTo>
                    <a:pt x="172999" y="242912"/>
                  </a:lnTo>
                  <a:lnTo>
                    <a:pt x="172999" y="226758"/>
                  </a:lnTo>
                  <a:lnTo>
                    <a:pt x="176098" y="223532"/>
                  </a:lnTo>
                  <a:lnTo>
                    <a:pt x="184150" y="223532"/>
                  </a:lnTo>
                  <a:lnTo>
                    <a:pt x="186220" y="224116"/>
                  </a:lnTo>
                  <a:lnTo>
                    <a:pt x="190855" y="226415"/>
                  </a:lnTo>
                  <a:lnTo>
                    <a:pt x="194881" y="228942"/>
                  </a:lnTo>
                  <a:lnTo>
                    <a:pt x="206463" y="236867"/>
                  </a:lnTo>
                  <a:lnTo>
                    <a:pt x="210997" y="239547"/>
                  </a:lnTo>
                  <a:lnTo>
                    <a:pt x="217462" y="242239"/>
                  </a:lnTo>
                  <a:lnTo>
                    <a:pt x="220916" y="242912"/>
                  </a:lnTo>
                  <a:lnTo>
                    <a:pt x="231152" y="242912"/>
                  </a:lnTo>
                  <a:lnTo>
                    <a:pt x="236524" y="240842"/>
                  </a:lnTo>
                  <a:lnTo>
                    <a:pt x="244817" y="232549"/>
                  </a:lnTo>
                  <a:lnTo>
                    <a:pt x="246875" y="227190"/>
                  </a:lnTo>
                  <a:lnTo>
                    <a:pt x="246875" y="2079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621182" y="3728359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621189" y="4653791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659276" y="4691329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35" y="45720"/>
                  </a:moveTo>
                  <a:lnTo>
                    <a:pt x="0" y="45720"/>
                  </a:lnTo>
                  <a:lnTo>
                    <a:pt x="0" y="59804"/>
                  </a:lnTo>
                  <a:lnTo>
                    <a:pt x="55435" y="59804"/>
                  </a:lnTo>
                  <a:lnTo>
                    <a:pt x="55435" y="45720"/>
                  </a:lnTo>
                  <a:close/>
                </a:path>
                <a:path w="247014" h="243204">
                  <a:moveTo>
                    <a:pt x="131635" y="45720"/>
                  </a:moveTo>
                  <a:lnTo>
                    <a:pt x="76200" y="45720"/>
                  </a:lnTo>
                  <a:lnTo>
                    <a:pt x="76200" y="59804"/>
                  </a:lnTo>
                  <a:lnTo>
                    <a:pt x="131635" y="59804"/>
                  </a:lnTo>
                  <a:lnTo>
                    <a:pt x="131635" y="45720"/>
                  </a:lnTo>
                  <a:close/>
                </a:path>
                <a:path w="247014" h="243204">
                  <a:moveTo>
                    <a:pt x="131635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35" y="14084"/>
                  </a:lnTo>
                  <a:lnTo>
                    <a:pt x="131635" y="0"/>
                  </a:lnTo>
                  <a:close/>
                </a:path>
                <a:path w="247014" h="243204">
                  <a:moveTo>
                    <a:pt x="246875" y="207987"/>
                  </a:moveTo>
                  <a:lnTo>
                    <a:pt x="231698" y="207987"/>
                  </a:lnTo>
                  <a:lnTo>
                    <a:pt x="231698" y="224129"/>
                  </a:lnTo>
                  <a:lnTo>
                    <a:pt x="228600" y="227368"/>
                  </a:lnTo>
                  <a:lnTo>
                    <a:pt x="220535" y="227368"/>
                  </a:lnTo>
                  <a:lnTo>
                    <a:pt x="218478" y="226783"/>
                  </a:lnTo>
                  <a:lnTo>
                    <a:pt x="213842" y="224472"/>
                  </a:lnTo>
                  <a:lnTo>
                    <a:pt x="209816" y="221945"/>
                  </a:lnTo>
                  <a:lnTo>
                    <a:pt x="204089" y="218033"/>
                  </a:lnTo>
                  <a:lnTo>
                    <a:pt x="198234" y="214020"/>
                  </a:lnTo>
                  <a:lnTo>
                    <a:pt x="193700" y="211340"/>
                  </a:lnTo>
                  <a:lnTo>
                    <a:pt x="187223" y="208661"/>
                  </a:lnTo>
                  <a:lnTo>
                    <a:pt x="183794" y="207987"/>
                  </a:lnTo>
                  <a:lnTo>
                    <a:pt x="173545" y="207987"/>
                  </a:lnTo>
                  <a:lnTo>
                    <a:pt x="168173" y="210058"/>
                  </a:lnTo>
                  <a:lnTo>
                    <a:pt x="159893" y="218351"/>
                  </a:lnTo>
                  <a:lnTo>
                    <a:pt x="157822" y="223774"/>
                  </a:lnTo>
                  <a:lnTo>
                    <a:pt x="157822" y="242912"/>
                  </a:lnTo>
                  <a:lnTo>
                    <a:pt x="172999" y="242912"/>
                  </a:lnTo>
                  <a:lnTo>
                    <a:pt x="172999" y="226758"/>
                  </a:lnTo>
                  <a:lnTo>
                    <a:pt x="176098" y="223532"/>
                  </a:lnTo>
                  <a:lnTo>
                    <a:pt x="184150" y="223532"/>
                  </a:lnTo>
                  <a:lnTo>
                    <a:pt x="186220" y="224116"/>
                  </a:lnTo>
                  <a:lnTo>
                    <a:pt x="190855" y="226428"/>
                  </a:lnTo>
                  <a:lnTo>
                    <a:pt x="194881" y="228955"/>
                  </a:lnTo>
                  <a:lnTo>
                    <a:pt x="206463" y="236880"/>
                  </a:lnTo>
                  <a:lnTo>
                    <a:pt x="210997" y="239560"/>
                  </a:lnTo>
                  <a:lnTo>
                    <a:pt x="217462" y="242239"/>
                  </a:lnTo>
                  <a:lnTo>
                    <a:pt x="220916" y="242912"/>
                  </a:lnTo>
                  <a:lnTo>
                    <a:pt x="231152" y="242912"/>
                  </a:lnTo>
                  <a:lnTo>
                    <a:pt x="236524" y="240842"/>
                  </a:lnTo>
                  <a:lnTo>
                    <a:pt x="244817" y="232549"/>
                  </a:lnTo>
                  <a:lnTo>
                    <a:pt x="246875" y="227190"/>
                  </a:lnTo>
                  <a:lnTo>
                    <a:pt x="246875" y="2079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621182" y="4653785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" name="object 179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912579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637300" y="813054"/>
            <a:ext cx="5278755" cy="8235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5" b="1">
                <a:latin typeface="Arial"/>
                <a:cs typeface="Arial"/>
              </a:rPr>
              <a:t>1.2.2.2</a:t>
            </a:r>
            <a:r>
              <a:rPr dirty="0" sz="750" spc="-1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Inversores</a:t>
            </a:r>
            <a:r>
              <a:rPr dirty="0" sz="750" spc="-15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cadena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  <a:spcBef>
                <a:spcPts val="63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string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1,2</a:t>
            </a:r>
            <a:r>
              <a:rPr dirty="0" sz="650" spc="5">
                <a:latin typeface="Microsoft Sans Serif"/>
                <a:cs typeface="Microsoft Sans Serif"/>
              </a:rPr>
              <a:t> kW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175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kW.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soluciones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string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normalmente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energía fotovoltaica de </a:t>
            </a:r>
            <a:r>
              <a:rPr dirty="0" sz="650" spc="15">
                <a:latin typeface="Microsoft Sans Serif"/>
                <a:cs typeface="Microsoft Sans Serif"/>
              </a:rPr>
              <a:t>edificios </a:t>
            </a:r>
            <a:r>
              <a:rPr dirty="0" sz="650" spc="10">
                <a:latin typeface="Microsoft Sans Serif"/>
                <a:cs typeface="Microsoft Sans Serif"/>
              </a:rPr>
              <a:t>residenciales, comerciales </a:t>
            </a:r>
            <a:r>
              <a:rPr dirty="0" sz="650" spc="5">
                <a:latin typeface="Microsoft Sans Serif"/>
                <a:cs typeface="Microsoft Sans Serif"/>
              </a:rPr>
              <a:t>e </a:t>
            </a:r>
            <a:r>
              <a:rPr dirty="0" sz="650" spc="15">
                <a:latin typeface="Microsoft Sans Serif"/>
                <a:cs typeface="Microsoft Sans Serif"/>
              </a:rPr>
              <a:t>industriales, </a:t>
            </a:r>
            <a:r>
              <a:rPr dirty="0" sz="650">
                <a:latin typeface="Microsoft Sans Serif"/>
                <a:cs typeface="Microsoft Sans Serif"/>
              </a:rPr>
              <a:t>así </a:t>
            </a:r>
            <a:r>
              <a:rPr dirty="0" sz="650" spc="25">
                <a:latin typeface="Microsoft Sans Serif"/>
                <a:cs typeface="Microsoft Sans Serif"/>
              </a:rPr>
              <a:t>como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aplicaciones </a:t>
            </a:r>
            <a:r>
              <a:rPr dirty="0" sz="650" spc="25">
                <a:latin typeface="Microsoft Sans Serif"/>
                <a:cs typeface="Microsoft Sans Serif"/>
              </a:rPr>
              <a:t>montadas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suelo.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string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15">
                <a:latin typeface="Microsoft Sans Serif"/>
                <a:cs typeface="Microsoft Sans Serif"/>
              </a:rPr>
              <a:t>describe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Figura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8.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40000" y="209759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40000" y="2205521"/>
            <a:ext cx="2667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649996" y="2131707"/>
            <a:ext cx="5370195" cy="4042410"/>
          </a:xfrm>
          <a:prstGeom prst="rect">
            <a:avLst/>
          </a:prstGeom>
        </p:spPr>
        <p:txBody>
          <a:bodyPr wrap="square" lIns="0" tIns="38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1350">
              <a:latin typeface="Times New Roman"/>
              <a:cs typeface="Times New Roman"/>
            </a:endParaRPr>
          </a:p>
          <a:p>
            <a:pPr algn="ctr" marR="340995">
              <a:lnSpc>
                <a:spcPct val="100000"/>
              </a:lnSpc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  <a:p>
            <a:pPr algn="ctr" marL="1187450">
              <a:lnSpc>
                <a:spcPct val="100000"/>
              </a:lnSpc>
              <a:spcBef>
                <a:spcPts val="72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Arial"/>
              <a:cs typeface="Arial"/>
            </a:endParaRPr>
          </a:p>
          <a:p>
            <a:pPr marL="3352800">
              <a:lnSpc>
                <a:spcPct val="100000"/>
              </a:lnSpc>
              <a:tabLst>
                <a:tab pos="4032250" algn="l"/>
              </a:tabLst>
            </a:pP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750">
                <a:latin typeface="Times New Roman"/>
                <a:cs typeface="Times New Roman"/>
              </a:rPr>
              <a:t>  </a:t>
            </a:r>
            <a:r>
              <a:rPr dirty="0" sz="750" spc="-65">
                <a:latin typeface="Times New Roman"/>
                <a:cs typeface="Times New Roman"/>
              </a:rPr>
              <a:t> </a:t>
            </a: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marL="290830" indent="-127635">
              <a:lnSpc>
                <a:spcPct val="100000"/>
              </a:lnSpc>
              <a:buSzPct val="150000"/>
              <a:buAutoNum type="arabicPlain"/>
              <a:tabLst>
                <a:tab pos="291465" algn="l"/>
              </a:tabLst>
            </a:pPr>
            <a:r>
              <a:rPr dirty="0" sz="400" spc="-5">
                <a:latin typeface="Microsoft Sans Serif"/>
                <a:cs typeface="Microsoft Sans Serif"/>
              </a:rPr>
              <a:t>Caja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combinadora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CA</a:t>
            </a:r>
            <a:endParaRPr sz="400">
              <a:latin typeface="Microsoft Sans Serif"/>
              <a:cs typeface="Microsoft Sans Serif"/>
            </a:endParaRPr>
          </a:p>
          <a:p>
            <a:pPr marL="290830" indent="-127635">
              <a:lnSpc>
                <a:spcPct val="100000"/>
              </a:lnSpc>
              <a:spcBef>
                <a:spcPts val="80"/>
              </a:spcBef>
              <a:buSzPct val="120000"/>
              <a:buAutoNum type="arabicPlain"/>
              <a:tabLst>
                <a:tab pos="291465" algn="l"/>
              </a:tabLst>
            </a:pPr>
            <a:r>
              <a:rPr dirty="0" sz="500" spc="-10">
                <a:latin typeface="Microsoft Sans Serif"/>
                <a:cs typeface="Microsoft Sans Serif"/>
              </a:rPr>
              <a:t>Caja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recombinadora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CA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</a:t>
            </a:r>
            <a:endParaRPr sz="500">
              <a:latin typeface="Microsoft Sans Serif"/>
              <a:cs typeface="Microsoft Sans Serif"/>
            </a:endParaRPr>
          </a:p>
          <a:p>
            <a:pPr marL="290830" indent="-127635">
              <a:lnSpc>
                <a:spcPct val="100000"/>
              </a:lnSpc>
              <a:spcBef>
                <a:spcPts val="80"/>
              </a:spcBef>
              <a:buSzPct val="120000"/>
              <a:buAutoNum type="arabicPlain"/>
              <a:tabLst>
                <a:tab pos="291465" algn="l"/>
              </a:tabLst>
            </a:pPr>
            <a:r>
              <a:rPr dirty="0" sz="500" spc="20">
                <a:latin typeface="Microsoft Sans Serif"/>
                <a:cs typeface="Microsoft Sans Serif"/>
              </a:rPr>
              <a:t>disyuntor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miniatura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637300" y="6344271"/>
            <a:ext cx="4321175" cy="200152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600" spc="-15" b="1">
                <a:latin typeface="Arial"/>
                <a:cs typeface="Arial"/>
              </a:rPr>
              <a:t>Las </a:t>
            </a:r>
            <a:r>
              <a:rPr dirty="0" sz="600" spc="10" b="1">
                <a:latin typeface="Arial"/>
                <a:cs typeface="Arial"/>
              </a:rPr>
              <a:t>características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y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beneficios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-5" b="1">
                <a:latin typeface="Arial"/>
                <a:cs typeface="Arial"/>
              </a:rPr>
              <a:t>los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inversores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cadenas</a:t>
            </a:r>
            <a:r>
              <a:rPr dirty="0" sz="600" spc="-10" b="1">
                <a:latin typeface="Arial"/>
                <a:cs typeface="Arial"/>
              </a:rPr>
              <a:t> son:</a:t>
            </a:r>
            <a:endParaRPr sz="600">
              <a:latin typeface="Arial"/>
              <a:cs typeface="Arial"/>
            </a:endParaRPr>
          </a:p>
          <a:p>
            <a:pPr marL="64769" indent="-52705">
              <a:lnSpc>
                <a:spcPct val="100000"/>
              </a:lnSpc>
              <a:spcBef>
                <a:spcPts val="43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diseño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todo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uno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configurable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entrada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integrados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25">
                <a:latin typeface="Microsoft Sans Serif"/>
                <a:cs typeface="Microsoft Sans Serif"/>
              </a:rPr>
              <a:t>monitoreados;</a:t>
            </a:r>
            <a:endParaRPr sz="6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61594" algn="l"/>
              </a:tabLst>
            </a:pPr>
            <a:r>
              <a:rPr dirty="0" sz="600" spc="25">
                <a:latin typeface="Microsoft Sans Serif"/>
                <a:cs typeface="Microsoft Sans Serif"/>
              </a:rPr>
              <a:t>amplio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rango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entrada;</a:t>
            </a:r>
            <a:endParaRPr sz="6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30"/>
              </a:spcBef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múltiples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entradas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MPPT;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alta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eficiencia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total;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funciones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avanzadas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soporte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Interfaz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usuario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segura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intuitiva;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adecuado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exteriores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interiores;</a:t>
            </a:r>
            <a:endParaRPr sz="7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09"/>
              </a:spcBef>
              <a:buChar char="•"/>
              <a:tabLst>
                <a:tab pos="57150" algn="l"/>
              </a:tabLst>
            </a:pPr>
            <a:r>
              <a:rPr dirty="0" sz="550" spc="30">
                <a:latin typeface="Microsoft Sans Serif"/>
                <a:cs typeface="Microsoft Sans Serif"/>
              </a:rPr>
              <a:t>mínima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pérdida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mantenimiento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(máximo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tiempo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funcionamiento);</a:t>
            </a:r>
            <a:endParaRPr sz="5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4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detección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sencilla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fallos;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5"/>
              </a:spcBef>
              <a:buChar char="•"/>
              <a:tabLst>
                <a:tab pos="774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mejor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OPEX;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logística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sencilla;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Conexión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directa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dentro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140204"/>
            <a:ext cx="5370195" cy="4500245"/>
            <a:chOff x="1649996" y="2140204"/>
            <a:chExt cx="5370195" cy="4500245"/>
          </a:xfrm>
        </p:grpSpPr>
        <p:sp>
          <p:nvSpPr>
            <p:cNvPr id="4" name="object 4"/>
            <p:cNvSpPr/>
            <p:nvPr/>
          </p:nvSpPr>
          <p:spPr>
            <a:xfrm>
              <a:off x="1649996" y="2140204"/>
              <a:ext cx="5370195" cy="4500245"/>
            </a:xfrm>
            <a:custGeom>
              <a:avLst/>
              <a:gdLst/>
              <a:ahLst/>
              <a:cxnLst/>
              <a:rect l="l" t="t" r="r" b="b"/>
              <a:pathLst>
                <a:path w="5370195" h="4500245">
                  <a:moveTo>
                    <a:pt x="5370004" y="0"/>
                  </a:moveTo>
                  <a:lnTo>
                    <a:pt x="0" y="0"/>
                  </a:lnTo>
                  <a:lnTo>
                    <a:pt x="0" y="4500003"/>
                  </a:lnTo>
                  <a:lnTo>
                    <a:pt x="5370004" y="4500003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817252" y="3679873"/>
              <a:ext cx="894715" cy="0"/>
            </a:xfrm>
            <a:custGeom>
              <a:avLst/>
              <a:gdLst/>
              <a:ahLst/>
              <a:cxnLst/>
              <a:rect l="l" t="t" r="r" b="b"/>
              <a:pathLst>
                <a:path w="894715" h="0">
                  <a:moveTo>
                    <a:pt x="0" y="0"/>
                  </a:moveTo>
                  <a:lnTo>
                    <a:pt x="89467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618124" y="3679873"/>
              <a:ext cx="2820035" cy="621665"/>
            </a:xfrm>
            <a:custGeom>
              <a:avLst/>
              <a:gdLst/>
              <a:ahLst/>
              <a:cxnLst/>
              <a:rect l="l" t="t" r="r" b="b"/>
              <a:pathLst>
                <a:path w="2820035" h="621664">
                  <a:moveTo>
                    <a:pt x="2819654" y="0"/>
                  </a:moveTo>
                  <a:lnTo>
                    <a:pt x="295198" y="0"/>
                  </a:lnTo>
                  <a:lnTo>
                    <a:pt x="295198" y="621423"/>
                  </a:lnTo>
                  <a:lnTo>
                    <a:pt x="0" y="62142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435809" y="3400124"/>
              <a:ext cx="1144905" cy="207010"/>
            </a:xfrm>
            <a:custGeom>
              <a:avLst/>
              <a:gdLst/>
              <a:ahLst/>
              <a:cxnLst/>
              <a:rect l="l" t="t" r="r" b="b"/>
              <a:pathLst>
                <a:path w="1144904" h="207010">
                  <a:moveTo>
                    <a:pt x="0" y="87922"/>
                  </a:moveTo>
                  <a:lnTo>
                    <a:pt x="0" y="206756"/>
                  </a:lnTo>
                  <a:lnTo>
                    <a:pt x="427647" y="206756"/>
                  </a:lnTo>
                  <a:lnTo>
                    <a:pt x="495287" y="0"/>
                  </a:lnTo>
                  <a:lnTo>
                    <a:pt x="562914" y="206756"/>
                  </a:lnTo>
                  <a:lnTo>
                    <a:pt x="1144524" y="206756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564646" y="3400124"/>
              <a:ext cx="873125" cy="207010"/>
            </a:xfrm>
            <a:custGeom>
              <a:avLst/>
              <a:gdLst/>
              <a:ahLst/>
              <a:cxnLst/>
              <a:rect l="l" t="t" r="r" b="b"/>
              <a:pathLst>
                <a:path w="873125" h="207010">
                  <a:moveTo>
                    <a:pt x="0" y="87922"/>
                  </a:moveTo>
                  <a:lnTo>
                    <a:pt x="0" y="206756"/>
                  </a:lnTo>
                  <a:lnTo>
                    <a:pt x="427647" y="206756"/>
                  </a:lnTo>
                  <a:lnTo>
                    <a:pt x="495287" y="0"/>
                  </a:lnTo>
                  <a:lnTo>
                    <a:pt x="562914" y="206756"/>
                  </a:lnTo>
                  <a:lnTo>
                    <a:pt x="873125" y="206756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817252" y="3400124"/>
              <a:ext cx="889635" cy="207010"/>
            </a:xfrm>
            <a:custGeom>
              <a:avLst/>
              <a:gdLst/>
              <a:ahLst/>
              <a:cxnLst/>
              <a:rect l="l" t="t" r="r" b="b"/>
              <a:pathLst>
                <a:path w="889634" h="207010">
                  <a:moveTo>
                    <a:pt x="0" y="87922"/>
                  </a:moveTo>
                  <a:lnTo>
                    <a:pt x="0" y="206756"/>
                  </a:lnTo>
                  <a:lnTo>
                    <a:pt x="427647" y="206756"/>
                  </a:lnTo>
                  <a:lnTo>
                    <a:pt x="495287" y="0"/>
                  </a:lnTo>
                  <a:lnTo>
                    <a:pt x="562902" y="206756"/>
                  </a:lnTo>
                  <a:lnTo>
                    <a:pt x="889165" y="206756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607460" y="3194017"/>
              <a:ext cx="260350" cy="46355"/>
            </a:xfrm>
            <a:custGeom>
              <a:avLst/>
              <a:gdLst/>
              <a:ahLst/>
              <a:cxnLst/>
              <a:rect l="l" t="t" r="r" b="b"/>
              <a:pathLst>
                <a:path w="260350" h="46355">
                  <a:moveTo>
                    <a:pt x="0" y="0"/>
                  </a:moveTo>
                  <a:lnTo>
                    <a:pt x="259994" y="0"/>
                  </a:lnTo>
                </a:path>
                <a:path w="260350" h="46355">
                  <a:moveTo>
                    <a:pt x="0" y="45733"/>
                  </a:moveTo>
                  <a:lnTo>
                    <a:pt x="259994" y="4573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959749" y="3578110"/>
              <a:ext cx="716280" cy="1348105"/>
            </a:xfrm>
            <a:custGeom>
              <a:avLst/>
              <a:gdLst/>
              <a:ahLst/>
              <a:cxnLst/>
              <a:rect l="l" t="t" r="r" b="b"/>
              <a:pathLst>
                <a:path w="716280" h="1348104">
                  <a:moveTo>
                    <a:pt x="716165" y="0"/>
                  </a:moveTo>
                  <a:lnTo>
                    <a:pt x="0" y="0"/>
                  </a:lnTo>
                  <a:lnTo>
                    <a:pt x="0" y="1347876"/>
                  </a:lnTo>
                  <a:lnTo>
                    <a:pt x="716165" y="1347876"/>
                  </a:lnTo>
                  <a:lnTo>
                    <a:pt x="71616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959747" y="3578108"/>
              <a:ext cx="716280" cy="1348105"/>
            </a:xfrm>
            <a:custGeom>
              <a:avLst/>
              <a:gdLst/>
              <a:ahLst/>
              <a:cxnLst/>
              <a:rect l="l" t="t" r="r" b="b"/>
              <a:pathLst>
                <a:path w="716280" h="1348104">
                  <a:moveTo>
                    <a:pt x="716165" y="1347876"/>
                  </a:moveTo>
                  <a:lnTo>
                    <a:pt x="0" y="1347876"/>
                  </a:lnTo>
                  <a:lnTo>
                    <a:pt x="0" y="0"/>
                  </a:lnTo>
                  <a:lnTo>
                    <a:pt x="716165" y="0"/>
                  </a:lnTo>
                  <a:lnTo>
                    <a:pt x="716165" y="134787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264166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264164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349980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349978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435807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435804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521633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521631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264166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264164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349980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349978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435807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435804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521633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521631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264166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264164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49980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349978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435807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435804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521633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521631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264166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264164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349980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349978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435807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435804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521633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521631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264166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264164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349980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349978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435807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435804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521633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521631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264166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264164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349980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349978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435807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435804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521633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521631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264166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264164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349980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349978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435807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435804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521633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521631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69065" y="3623409"/>
              <a:ext cx="233210" cy="8164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56479" y="3173842"/>
              <a:ext cx="165849" cy="86105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2022335" y="3841432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022332" y="3841430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118548" y="3849393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118548" y="3849393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059051" y="3841423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031889" y="386547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216045" y="3849395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022335" y="3907117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022332" y="3907113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118548" y="3915088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118548" y="3915088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059051" y="3907119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031889" y="393116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216045" y="3915090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022335" y="3972826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022332" y="397282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118548" y="3980800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118548" y="3980800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059051" y="3972821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031889" y="39968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49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216045" y="398079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022335" y="403852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022332" y="4038520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118548" y="4046497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118548" y="4046497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059051" y="4038516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031889" y="40625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52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52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216045" y="4046486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022335" y="4104208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022332" y="410420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118548" y="4112181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118548" y="4112181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059051" y="4104212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031889" y="41282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216045" y="4112180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022335" y="4169905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022332" y="4169903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118548" y="4177878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118548" y="4177878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58"/>
                  </a:moveTo>
                  <a:lnTo>
                    <a:pt x="0" y="49758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059051" y="4169906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031889" y="41939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216045" y="4177877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022335" y="4235602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022332" y="4235598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118548" y="4243588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118548" y="4243588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059051" y="4235602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031889" y="42596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49"/>
                  </a:lnTo>
                  <a:lnTo>
                    <a:pt x="0" y="8801"/>
                  </a:lnTo>
                  <a:lnTo>
                    <a:pt x="0" y="13665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39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216045" y="4243577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022335" y="4301312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022332" y="4301309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65697"/>
                  </a:moveTo>
                  <a:lnTo>
                    <a:pt x="0" y="65697"/>
                  </a:lnTo>
                  <a:lnTo>
                    <a:pt x="0" y="0"/>
                  </a:lnTo>
                  <a:lnTo>
                    <a:pt x="289839" y="0"/>
                  </a:lnTo>
                  <a:lnTo>
                    <a:pt x="289839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118548" y="4309285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108572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108572" y="0"/>
                  </a:lnTo>
                  <a:lnTo>
                    <a:pt x="108572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118548" y="4309285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65697" y="49745"/>
                  </a:moveTo>
                  <a:lnTo>
                    <a:pt x="0" y="49745"/>
                  </a:lnTo>
                  <a:lnTo>
                    <a:pt x="0" y="0"/>
                  </a:lnTo>
                  <a:lnTo>
                    <a:pt x="65697" y="0"/>
                  </a:lnTo>
                  <a:lnTo>
                    <a:pt x="65697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059051" y="4301303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031889" y="432535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8801"/>
                  </a:lnTo>
                  <a:lnTo>
                    <a:pt x="0" y="13652"/>
                  </a:lnTo>
                  <a:lnTo>
                    <a:pt x="3949" y="17602"/>
                  </a:lnTo>
                  <a:lnTo>
                    <a:pt x="13665" y="17602"/>
                  </a:lnTo>
                  <a:lnTo>
                    <a:pt x="17602" y="13652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216045" y="4309273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324493" y="3841432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324491" y="3841430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409543" y="3849393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58"/>
                  </a:moveTo>
                  <a:lnTo>
                    <a:pt x="108572" y="49758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452418" y="3849393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58"/>
                  </a:moveTo>
                  <a:lnTo>
                    <a:pt x="65697" y="49758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577611" y="3841423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587164" y="386547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420616" y="3849395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324493" y="3907117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324491" y="3907113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409543" y="3915088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58"/>
                  </a:moveTo>
                  <a:lnTo>
                    <a:pt x="108572" y="49758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452418" y="3915088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58"/>
                  </a:moveTo>
                  <a:lnTo>
                    <a:pt x="65697" y="49758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577611" y="3907119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587164" y="3931168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420616" y="3915090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324493" y="3972826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324491" y="397282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409543" y="3980800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45"/>
                  </a:moveTo>
                  <a:lnTo>
                    <a:pt x="108572" y="49745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452418" y="3980800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45"/>
                  </a:moveTo>
                  <a:lnTo>
                    <a:pt x="65697" y="49745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577611" y="3972821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587164" y="39968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49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420616" y="398079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324493" y="403852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324491" y="4038520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409543" y="4046497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45"/>
                  </a:moveTo>
                  <a:lnTo>
                    <a:pt x="108572" y="49745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452418" y="4046497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45"/>
                  </a:moveTo>
                  <a:lnTo>
                    <a:pt x="65697" y="49745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577611" y="4038516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587164" y="406256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52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52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420616" y="4046486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324493" y="4104208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324491" y="4104204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409543" y="4112181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58"/>
                  </a:moveTo>
                  <a:lnTo>
                    <a:pt x="108572" y="49758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452418" y="4112181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58"/>
                  </a:moveTo>
                  <a:lnTo>
                    <a:pt x="65697" y="49758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577611" y="4104212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587164" y="41282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420616" y="4112180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324493" y="4169905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324491" y="4169903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409543" y="4177878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58"/>
                  </a:moveTo>
                  <a:lnTo>
                    <a:pt x="108572" y="49758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452418" y="4177878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58"/>
                  </a:moveTo>
                  <a:lnTo>
                    <a:pt x="65697" y="49758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577611" y="4169906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587164" y="41939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420616" y="4177877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324493" y="4366996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289839" y="0"/>
                  </a:moveTo>
                  <a:lnTo>
                    <a:pt x="0" y="0"/>
                  </a:lnTo>
                  <a:lnTo>
                    <a:pt x="0" y="65697"/>
                  </a:lnTo>
                  <a:lnTo>
                    <a:pt x="289839" y="65697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324491" y="4366993"/>
              <a:ext cx="290195" cy="66040"/>
            </a:xfrm>
            <a:custGeom>
              <a:avLst/>
              <a:gdLst/>
              <a:ahLst/>
              <a:cxnLst/>
              <a:rect l="l" t="t" r="r" b="b"/>
              <a:pathLst>
                <a:path w="290194" h="66039">
                  <a:moveTo>
                    <a:pt x="0" y="65697"/>
                  </a:moveTo>
                  <a:lnTo>
                    <a:pt x="289839" y="65697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656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409543" y="4374969"/>
              <a:ext cx="108585" cy="50165"/>
            </a:xfrm>
            <a:custGeom>
              <a:avLst/>
              <a:gdLst/>
              <a:ahLst/>
              <a:cxnLst/>
              <a:rect l="l" t="t" r="r" b="b"/>
              <a:pathLst>
                <a:path w="108585" h="50164">
                  <a:moveTo>
                    <a:pt x="0" y="49758"/>
                  </a:moveTo>
                  <a:lnTo>
                    <a:pt x="108572" y="49758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452418" y="4374969"/>
              <a:ext cx="66040" cy="50165"/>
            </a:xfrm>
            <a:custGeom>
              <a:avLst/>
              <a:gdLst/>
              <a:ahLst/>
              <a:cxnLst/>
              <a:rect l="l" t="t" r="r" b="b"/>
              <a:pathLst>
                <a:path w="66039" h="50164">
                  <a:moveTo>
                    <a:pt x="0" y="49758"/>
                  </a:moveTo>
                  <a:lnTo>
                    <a:pt x="65697" y="49758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497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577611" y="4366999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587164" y="439104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420616" y="4374967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w="0" h="50164">
                  <a:moveTo>
                    <a:pt x="0" y="0"/>
                  </a:moveTo>
                  <a:lnTo>
                    <a:pt x="0" y="497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324493" y="4235615"/>
              <a:ext cx="290195" cy="131445"/>
            </a:xfrm>
            <a:custGeom>
              <a:avLst/>
              <a:gdLst/>
              <a:ahLst/>
              <a:cxnLst/>
              <a:rect l="l" t="t" r="r" b="b"/>
              <a:pathLst>
                <a:path w="290194" h="131445">
                  <a:moveTo>
                    <a:pt x="289839" y="0"/>
                  </a:moveTo>
                  <a:lnTo>
                    <a:pt x="0" y="0"/>
                  </a:lnTo>
                  <a:lnTo>
                    <a:pt x="0" y="131394"/>
                  </a:lnTo>
                  <a:lnTo>
                    <a:pt x="289839" y="131394"/>
                  </a:lnTo>
                  <a:lnTo>
                    <a:pt x="289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324491" y="4235612"/>
              <a:ext cx="290195" cy="131445"/>
            </a:xfrm>
            <a:custGeom>
              <a:avLst/>
              <a:gdLst/>
              <a:ahLst/>
              <a:cxnLst/>
              <a:rect l="l" t="t" r="r" b="b"/>
              <a:pathLst>
                <a:path w="290194" h="131445">
                  <a:moveTo>
                    <a:pt x="0" y="131394"/>
                  </a:moveTo>
                  <a:lnTo>
                    <a:pt x="289839" y="131394"/>
                  </a:lnTo>
                  <a:lnTo>
                    <a:pt x="289839" y="0"/>
                  </a:lnTo>
                  <a:lnTo>
                    <a:pt x="0" y="0"/>
                  </a:lnTo>
                  <a:lnTo>
                    <a:pt x="0" y="13139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409543" y="4274728"/>
              <a:ext cx="108585" cy="53340"/>
            </a:xfrm>
            <a:custGeom>
              <a:avLst/>
              <a:gdLst/>
              <a:ahLst/>
              <a:cxnLst/>
              <a:rect l="l" t="t" r="r" b="b"/>
              <a:pathLst>
                <a:path w="108585" h="53339">
                  <a:moveTo>
                    <a:pt x="0" y="53136"/>
                  </a:moveTo>
                  <a:lnTo>
                    <a:pt x="108572" y="53136"/>
                  </a:lnTo>
                  <a:lnTo>
                    <a:pt x="108572" y="0"/>
                  </a:lnTo>
                  <a:lnTo>
                    <a:pt x="0" y="0"/>
                  </a:lnTo>
                  <a:lnTo>
                    <a:pt x="0" y="53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452418" y="4274728"/>
              <a:ext cx="66040" cy="53340"/>
            </a:xfrm>
            <a:custGeom>
              <a:avLst/>
              <a:gdLst/>
              <a:ahLst/>
              <a:cxnLst/>
              <a:rect l="l" t="t" r="r" b="b"/>
              <a:pathLst>
                <a:path w="66039" h="53339">
                  <a:moveTo>
                    <a:pt x="0" y="53136"/>
                  </a:moveTo>
                  <a:lnTo>
                    <a:pt x="65697" y="53136"/>
                  </a:lnTo>
                  <a:lnTo>
                    <a:pt x="65697" y="0"/>
                  </a:lnTo>
                  <a:lnTo>
                    <a:pt x="0" y="0"/>
                  </a:lnTo>
                  <a:lnTo>
                    <a:pt x="0" y="53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577611" y="4301303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587164" y="432535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36"/>
                  </a:lnTo>
                  <a:lnTo>
                    <a:pt x="0" y="13652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52"/>
                  </a:lnTo>
                  <a:lnTo>
                    <a:pt x="17602" y="8801"/>
                  </a:lnTo>
                  <a:lnTo>
                    <a:pt x="17602" y="3936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420616" y="4274733"/>
              <a:ext cx="0" cy="53340"/>
            </a:xfrm>
            <a:custGeom>
              <a:avLst/>
              <a:gdLst/>
              <a:ahLst/>
              <a:cxnLst/>
              <a:rect l="l" t="t" r="r" b="b"/>
              <a:pathLst>
                <a:path w="0" h="53339">
                  <a:moveTo>
                    <a:pt x="0" y="0"/>
                  </a:moveTo>
                  <a:lnTo>
                    <a:pt x="0" y="5313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577611" y="4235602"/>
              <a:ext cx="0" cy="66040"/>
            </a:xfrm>
            <a:custGeom>
              <a:avLst/>
              <a:gdLst/>
              <a:ahLst/>
              <a:cxnLst/>
              <a:rect l="l" t="t" r="r" b="b"/>
              <a:pathLst>
                <a:path w="0" h="66039">
                  <a:moveTo>
                    <a:pt x="0" y="656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587164" y="425965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665" y="0"/>
                  </a:moveTo>
                  <a:lnTo>
                    <a:pt x="3936" y="0"/>
                  </a:lnTo>
                  <a:lnTo>
                    <a:pt x="0" y="3949"/>
                  </a:lnTo>
                  <a:lnTo>
                    <a:pt x="0" y="13665"/>
                  </a:lnTo>
                  <a:lnTo>
                    <a:pt x="3936" y="17602"/>
                  </a:lnTo>
                  <a:lnTo>
                    <a:pt x="13665" y="17602"/>
                  </a:lnTo>
                  <a:lnTo>
                    <a:pt x="17602" y="13665"/>
                  </a:lnTo>
                  <a:lnTo>
                    <a:pt x="17602" y="8801"/>
                  </a:lnTo>
                  <a:lnTo>
                    <a:pt x="17602" y="3949"/>
                  </a:lnTo>
                  <a:lnTo>
                    <a:pt x="136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227110" y="3663658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4" h="175895">
                  <a:moveTo>
                    <a:pt x="175882" y="0"/>
                  </a:moveTo>
                  <a:lnTo>
                    <a:pt x="0" y="0"/>
                  </a:lnTo>
                  <a:lnTo>
                    <a:pt x="0" y="175882"/>
                  </a:lnTo>
                  <a:lnTo>
                    <a:pt x="175882" y="175882"/>
                  </a:lnTo>
                  <a:lnTo>
                    <a:pt x="1758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227107" y="3663655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4" h="175895">
                  <a:moveTo>
                    <a:pt x="175882" y="175882"/>
                  </a:moveTo>
                  <a:lnTo>
                    <a:pt x="0" y="175882"/>
                  </a:lnTo>
                  <a:lnTo>
                    <a:pt x="0" y="0"/>
                  </a:lnTo>
                  <a:lnTo>
                    <a:pt x="175882" y="0"/>
                  </a:lnTo>
                  <a:lnTo>
                    <a:pt x="175882" y="175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259810" y="3732045"/>
              <a:ext cx="110489" cy="77470"/>
            </a:xfrm>
            <a:custGeom>
              <a:avLst/>
              <a:gdLst/>
              <a:ahLst/>
              <a:cxnLst/>
              <a:rect l="l" t="t" r="r" b="b"/>
              <a:pathLst>
                <a:path w="110489" h="77470">
                  <a:moveTo>
                    <a:pt x="110477" y="77177"/>
                  </a:moveTo>
                  <a:lnTo>
                    <a:pt x="0" y="77177"/>
                  </a:lnTo>
                  <a:lnTo>
                    <a:pt x="0" y="0"/>
                  </a:lnTo>
                  <a:lnTo>
                    <a:pt x="110477" y="0"/>
                  </a:lnTo>
                  <a:lnTo>
                    <a:pt x="110477" y="7717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259812" y="3744315"/>
              <a:ext cx="110489" cy="30480"/>
            </a:xfrm>
            <a:custGeom>
              <a:avLst/>
              <a:gdLst/>
              <a:ahLst/>
              <a:cxnLst/>
              <a:rect l="l" t="t" r="r" b="b"/>
              <a:pathLst>
                <a:path w="110489" h="30479">
                  <a:moveTo>
                    <a:pt x="110477" y="0"/>
                  </a:moveTo>
                  <a:lnTo>
                    <a:pt x="0" y="0"/>
                  </a:lnTo>
                  <a:lnTo>
                    <a:pt x="0" y="30124"/>
                  </a:lnTo>
                  <a:lnTo>
                    <a:pt x="110477" y="30124"/>
                  </a:lnTo>
                  <a:lnTo>
                    <a:pt x="110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259810" y="3744313"/>
              <a:ext cx="110489" cy="30480"/>
            </a:xfrm>
            <a:custGeom>
              <a:avLst/>
              <a:gdLst/>
              <a:ahLst/>
              <a:cxnLst/>
              <a:rect l="l" t="t" r="r" b="b"/>
              <a:pathLst>
                <a:path w="110489" h="30479">
                  <a:moveTo>
                    <a:pt x="110477" y="30124"/>
                  </a:moveTo>
                  <a:lnTo>
                    <a:pt x="0" y="30124"/>
                  </a:lnTo>
                  <a:lnTo>
                    <a:pt x="0" y="0"/>
                  </a:lnTo>
                  <a:lnTo>
                    <a:pt x="110477" y="0"/>
                  </a:lnTo>
                  <a:lnTo>
                    <a:pt x="110477" y="3012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259813" y="368233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5">
                  <a:moveTo>
                    <a:pt x="17995" y="0"/>
                  </a:moveTo>
                  <a:lnTo>
                    <a:pt x="5194" y="0"/>
                  </a:lnTo>
                  <a:lnTo>
                    <a:pt x="0" y="5194"/>
                  </a:lnTo>
                  <a:lnTo>
                    <a:pt x="0" y="11595"/>
                  </a:lnTo>
                  <a:lnTo>
                    <a:pt x="0" y="17995"/>
                  </a:lnTo>
                  <a:lnTo>
                    <a:pt x="5194" y="23190"/>
                  </a:lnTo>
                  <a:lnTo>
                    <a:pt x="17995" y="23190"/>
                  </a:lnTo>
                  <a:lnTo>
                    <a:pt x="23190" y="17995"/>
                  </a:lnTo>
                  <a:lnTo>
                    <a:pt x="23190" y="5194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259813" y="368233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5">
                  <a:moveTo>
                    <a:pt x="0" y="11595"/>
                  </a:moveTo>
                  <a:lnTo>
                    <a:pt x="0" y="5194"/>
                  </a:lnTo>
                  <a:lnTo>
                    <a:pt x="5194" y="0"/>
                  </a:lnTo>
                  <a:lnTo>
                    <a:pt x="11595" y="0"/>
                  </a:lnTo>
                  <a:lnTo>
                    <a:pt x="17995" y="0"/>
                  </a:lnTo>
                  <a:lnTo>
                    <a:pt x="23190" y="5194"/>
                  </a:lnTo>
                  <a:lnTo>
                    <a:pt x="23190" y="11595"/>
                  </a:lnTo>
                  <a:lnTo>
                    <a:pt x="23190" y="17995"/>
                  </a:lnTo>
                  <a:lnTo>
                    <a:pt x="17995" y="23190"/>
                  </a:lnTo>
                  <a:lnTo>
                    <a:pt x="11595" y="23190"/>
                  </a:lnTo>
                  <a:lnTo>
                    <a:pt x="5194" y="23190"/>
                  </a:lnTo>
                  <a:lnTo>
                    <a:pt x="0" y="17995"/>
                  </a:lnTo>
                  <a:lnTo>
                    <a:pt x="0" y="1159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347102" y="368233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5">
                  <a:moveTo>
                    <a:pt x="17995" y="0"/>
                  </a:moveTo>
                  <a:lnTo>
                    <a:pt x="5194" y="0"/>
                  </a:lnTo>
                  <a:lnTo>
                    <a:pt x="0" y="5194"/>
                  </a:lnTo>
                  <a:lnTo>
                    <a:pt x="0" y="11595"/>
                  </a:lnTo>
                  <a:lnTo>
                    <a:pt x="0" y="17995"/>
                  </a:lnTo>
                  <a:lnTo>
                    <a:pt x="5194" y="23190"/>
                  </a:lnTo>
                  <a:lnTo>
                    <a:pt x="17995" y="23190"/>
                  </a:lnTo>
                  <a:lnTo>
                    <a:pt x="23190" y="17995"/>
                  </a:lnTo>
                  <a:lnTo>
                    <a:pt x="23190" y="5194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347102" y="368233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5">
                  <a:moveTo>
                    <a:pt x="0" y="11595"/>
                  </a:moveTo>
                  <a:lnTo>
                    <a:pt x="0" y="5194"/>
                  </a:lnTo>
                  <a:lnTo>
                    <a:pt x="5194" y="0"/>
                  </a:lnTo>
                  <a:lnTo>
                    <a:pt x="11595" y="0"/>
                  </a:lnTo>
                  <a:lnTo>
                    <a:pt x="17995" y="0"/>
                  </a:lnTo>
                  <a:lnTo>
                    <a:pt x="23190" y="5194"/>
                  </a:lnTo>
                  <a:lnTo>
                    <a:pt x="23190" y="11595"/>
                  </a:lnTo>
                  <a:lnTo>
                    <a:pt x="23190" y="17995"/>
                  </a:lnTo>
                  <a:lnTo>
                    <a:pt x="17995" y="23190"/>
                  </a:lnTo>
                  <a:lnTo>
                    <a:pt x="11595" y="23190"/>
                  </a:lnTo>
                  <a:lnTo>
                    <a:pt x="5194" y="23190"/>
                  </a:lnTo>
                  <a:lnTo>
                    <a:pt x="0" y="17995"/>
                  </a:lnTo>
                  <a:lnTo>
                    <a:pt x="0" y="1159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183155" y="3116211"/>
              <a:ext cx="264160" cy="285750"/>
            </a:xfrm>
            <a:custGeom>
              <a:avLst/>
              <a:gdLst/>
              <a:ahLst/>
              <a:cxnLst/>
              <a:rect l="l" t="t" r="r" b="b"/>
              <a:pathLst>
                <a:path w="264160" h="285750">
                  <a:moveTo>
                    <a:pt x="263804" y="0"/>
                  </a:moveTo>
                  <a:lnTo>
                    <a:pt x="0" y="0"/>
                  </a:lnTo>
                  <a:lnTo>
                    <a:pt x="0" y="285305"/>
                  </a:lnTo>
                  <a:lnTo>
                    <a:pt x="263804" y="285305"/>
                  </a:lnTo>
                  <a:lnTo>
                    <a:pt x="263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183152" y="3116209"/>
              <a:ext cx="264160" cy="285750"/>
            </a:xfrm>
            <a:custGeom>
              <a:avLst/>
              <a:gdLst/>
              <a:ahLst/>
              <a:cxnLst/>
              <a:rect l="l" t="t" r="r" b="b"/>
              <a:pathLst>
                <a:path w="264160" h="285750">
                  <a:moveTo>
                    <a:pt x="263804" y="285305"/>
                  </a:moveTo>
                  <a:lnTo>
                    <a:pt x="0" y="285305"/>
                  </a:lnTo>
                  <a:lnTo>
                    <a:pt x="0" y="0"/>
                  </a:lnTo>
                  <a:lnTo>
                    <a:pt x="263804" y="0"/>
                  </a:lnTo>
                  <a:lnTo>
                    <a:pt x="263804" y="2853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513126" y="4609744"/>
              <a:ext cx="36195" cy="244475"/>
            </a:xfrm>
            <a:custGeom>
              <a:avLst/>
              <a:gdLst/>
              <a:ahLst/>
              <a:cxnLst/>
              <a:rect l="l" t="t" r="r" b="b"/>
              <a:pathLst>
                <a:path w="36194" h="244475">
                  <a:moveTo>
                    <a:pt x="36068" y="0"/>
                  </a:moveTo>
                  <a:lnTo>
                    <a:pt x="0" y="0"/>
                  </a:lnTo>
                  <a:lnTo>
                    <a:pt x="0" y="244411"/>
                  </a:lnTo>
                  <a:lnTo>
                    <a:pt x="36068" y="244411"/>
                  </a:lnTo>
                  <a:lnTo>
                    <a:pt x="36068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513124" y="4609742"/>
              <a:ext cx="36195" cy="244475"/>
            </a:xfrm>
            <a:custGeom>
              <a:avLst/>
              <a:gdLst/>
              <a:ahLst/>
              <a:cxnLst/>
              <a:rect l="l" t="t" r="r" b="b"/>
              <a:pathLst>
                <a:path w="36194" h="244475">
                  <a:moveTo>
                    <a:pt x="36068" y="244411"/>
                  </a:moveTo>
                  <a:lnTo>
                    <a:pt x="0" y="244411"/>
                  </a:lnTo>
                  <a:lnTo>
                    <a:pt x="0" y="0"/>
                  </a:lnTo>
                  <a:lnTo>
                    <a:pt x="36068" y="0"/>
                  </a:lnTo>
                  <a:lnTo>
                    <a:pt x="36068" y="24441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517320" y="462285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488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488"/>
                  </a:lnTo>
                  <a:lnTo>
                    <a:pt x="0" y="13842"/>
                  </a:lnTo>
                  <a:lnTo>
                    <a:pt x="0" y="6197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97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520800" y="462633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517320" y="466123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501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501"/>
                  </a:lnTo>
                  <a:lnTo>
                    <a:pt x="0" y="13842"/>
                  </a:lnTo>
                  <a:lnTo>
                    <a:pt x="0" y="6197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97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520800" y="4664712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517320" y="469960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501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501"/>
                  </a:lnTo>
                  <a:lnTo>
                    <a:pt x="0" y="13842"/>
                  </a:lnTo>
                  <a:lnTo>
                    <a:pt x="0" y="6197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97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520800" y="4703092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517320" y="473799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488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488"/>
                  </a:lnTo>
                  <a:lnTo>
                    <a:pt x="0" y="13842"/>
                  </a:lnTo>
                  <a:lnTo>
                    <a:pt x="0" y="6184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84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520800" y="474146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517320" y="4776360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488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488"/>
                  </a:lnTo>
                  <a:lnTo>
                    <a:pt x="0" y="13842"/>
                  </a:lnTo>
                  <a:lnTo>
                    <a:pt x="0" y="6184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84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520800" y="477983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517320" y="481473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686" y="13842"/>
                  </a:moveTo>
                  <a:lnTo>
                    <a:pt x="27686" y="21488"/>
                  </a:lnTo>
                  <a:lnTo>
                    <a:pt x="21488" y="27685"/>
                  </a:lnTo>
                  <a:lnTo>
                    <a:pt x="13843" y="27685"/>
                  </a:lnTo>
                  <a:lnTo>
                    <a:pt x="6197" y="27685"/>
                  </a:lnTo>
                  <a:lnTo>
                    <a:pt x="0" y="21488"/>
                  </a:lnTo>
                  <a:lnTo>
                    <a:pt x="0" y="13842"/>
                  </a:lnTo>
                  <a:lnTo>
                    <a:pt x="0" y="6197"/>
                  </a:lnTo>
                  <a:lnTo>
                    <a:pt x="6197" y="0"/>
                  </a:lnTo>
                  <a:lnTo>
                    <a:pt x="13843" y="0"/>
                  </a:lnTo>
                  <a:lnTo>
                    <a:pt x="21488" y="0"/>
                  </a:lnTo>
                  <a:lnTo>
                    <a:pt x="27686" y="6197"/>
                  </a:lnTo>
                  <a:lnTo>
                    <a:pt x="27686" y="138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520800" y="4818209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726" y="0"/>
                  </a:moveTo>
                  <a:lnTo>
                    <a:pt x="0" y="207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183149" y="3345258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80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3870957" y="3136605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263525" y="263525"/>
                  </a:moveTo>
                  <a:lnTo>
                    <a:pt x="0" y="263525"/>
                  </a:lnTo>
                  <a:lnTo>
                    <a:pt x="0" y="0"/>
                  </a:lnTo>
                  <a:lnTo>
                    <a:pt x="263525" y="0"/>
                  </a:lnTo>
                  <a:lnTo>
                    <a:pt x="263525" y="2635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3870946" y="3136600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0" y="263525"/>
                  </a:moveTo>
                  <a:lnTo>
                    <a:pt x="263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3891931" y="3192640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3891931" y="3238374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25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013351" y="3337895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20">
                  <a:moveTo>
                    <a:pt x="87909" y="0"/>
                  </a:moveTo>
                  <a:lnTo>
                    <a:pt x="78447" y="0"/>
                  </a:lnTo>
                  <a:lnTo>
                    <a:pt x="78447" y="18478"/>
                  </a:lnTo>
                  <a:lnTo>
                    <a:pt x="74675" y="22313"/>
                  </a:lnTo>
                  <a:lnTo>
                    <a:pt x="65341" y="22313"/>
                  </a:lnTo>
                  <a:lnTo>
                    <a:pt x="63614" y="22034"/>
                  </a:lnTo>
                  <a:lnTo>
                    <a:pt x="39319" y="7188"/>
                  </a:lnTo>
                  <a:lnTo>
                    <a:pt x="34366" y="4165"/>
                  </a:lnTo>
                  <a:lnTo>
                    <a:pt x="27444" y="1143"/>
                  </a:lnTo>
                  <a:lnTo>
                    <a:pt x="24015" y="381"/>
                  </a:lnTo>
                  <a:lnTo>
                    <a:pt x="14439" y="381"/>
                  </a:lnTo>
                  <a:lnTo>
                    <a:pt x="9448" y="2311"/>
                  </a:lnTo>
                  <a:lnTo>
                    <a:pt x="1892" y="9994"/>
                  </a:lnTo>
                  <a:lnTo>
                    <a:pt x="0" y="14998"/>
                  </a:lnTo>
                  <a:lnTo>
                    <a:pt x="0" y="32512"/>
                  </a:lnTo>
                  <a:lnTo>
                    <a:pt x="9448" y="32512"/>
                  </a:lnTo>
                  <a:lnTo>
                    <a:pt x="9448" y="14058"/>
                  </a:lnTo>
                  <a:lnTo>
                    <a:pt x="13233" y="10210"/>
                  </a:lnTo>
                  <a:lnTo>
                    <a:pt x="22555" y="10210"/>
                  </a:lnTo>
                  <a:lnTo>
                    <a:pt x="24295" y="10502"/>
                  </a:lnTo>
                  <a:lnTo>
                    <a:pt x="27698" y="11633"/>
                  </a:lnTo>
                  <a:lnTo>
                    <a:pt x="29616" y="12534"/>
                  </a:lnTo>
                  <a:lnTo>
                    <a:pt x="33896" y="15074"/>
                  </a:lnTo>
                  <a:lnTo>
                    <a:pt x="48590" y="25336"/>
                  </a:lnTo>
                  <a:lnTo>
                    <a:pt x="53517" y="28359"/>
                  </a:lnTo>
                  <a:lnTo>
                    <a:pt x="60464" y="31381"/>
                  </a:lnTo>
                  <a:lnTo>
                    <a:pt x="63893" y="32143"/>
                  </a:lnTo>
                  <a:lnTo>
                    <a:pt x="73469" y="32143"/>
                  </a:lnTo>
                  <a:lnTo>
                    <a:pt x="78447" y="30226"/>
                  </a:lnTo>
                  <a:lnTo>
                    <a:pt x="86017" y="22529"/>
                  </a:lnTo>
                  <a:lnTo>
                    <a:pt x="87909" y="17526"/>
                  </a:lnTo>
                  <a:lnTo>
                    <a:pt x="879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6" name="object 2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62240" y="3196256"/>
              <a:ext cx="82723" cy="171183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4998031" y="3136605"/>
              <a:ext cx="264160" cy="263525"/>
            </a:xfrm>
            <a:custGeom>
              <a:avLst/>
              <a:gdLst/>
              <a:ahLst/>
              <a:cxnLst/>
              <a:rect l="l" t="t" r="r" b="b"/>
              <a:pathLst>
                <a:path w="264160" h="263525">
                  <a:moveTo>
                    <a:pt x="263537" y="263525"/>
                  </a:moveTo>
                  <a:lnTo>
                    <a:pt x="0" y="263525"/>
                  </a:lnTo>
                  <a:lnTo>
                    <a:pt x="0" y="0"/>
                  </a:lnTo>
                  <a:lnTo>
                    <a:pt x="263537" y="0"/>
                  </a:lnTo>
                  <a:lnTo>
                    <a:pt x="263537" y="2635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998034" y="3136600"/>
              <a:ext cx="264160" cy="263525"/>
            </a:xfrm>
            <a:custGeom>
              <a:avLst/>
              <a:gdLst/>
              <a:ahLst/>
              <a:cxnLst/>
              <a:rect l="l" t="t" r="r" b="b"/>
              <a:pathLst>
                <a:path w="264160" h="263525">
                  <a:moveTo>
                    <a:pt x="0" y="263525"/>
                  </a:moveTo>
                  <a:lnTo>
                    <a:pt x="26353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019019" y="3192640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3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019019" y="3238374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38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140444" y="3337895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20">
                  <a:moveTo>
                    <a:pt x="87896" y="0"/>
                  </a:moveTo>
                  <a:lnTo>
                    <a:pt x="78447" y="0"/>
                  </a:lnTo>
                  <a:lnTo>
                    <a:pt x="78447" y="18478"/>
                  </a:lnTo>
                  <a:lnTo>
                    <a:pt x="74663" y="22313"/>
                  </a:lnTo>
                  <a:lnTo>
                    <a:pt x="65328" y="22313"/>
                  </a:lnTo>
                  <a:lnTo>
                    <a:pt x="63601" y="22034"/>
                  </a:lnTo>
                  <a:lnTo>
                    <a:pt x="39319" y="7188"/>
                  </a:lnTo>
                  <a:lnTo>
                    <a:pt x="34366" y="4165"/>
                  </a:lnTo>
                  <a:lnTo>
                    <a:pt x="27431" y="1143"/>
                  </a:lnTo>
                  <a:lnTo>
                    <a:pt x="24015" y="381"/>
                  </a:lnTo>
                  <a:lnTo>
                    <a:pt x="14427" y="381"/>
                  </a:lnTo>
                  <a:lnTo>
                    <a:pt x="9448" y="2311"/>
                  </a:lnTo>
                  <a:lnTo>
                    <a:pt x="1892" y="9994"/>
                  </a:lnTo>
                  <a:lnTo>
                    <a:pt x="0" y="14998"/>
                  </a:lnTo>
                  <a:lnTo>
                    <a:pt x="0" y="32512"/>
                  </a:lnTo>
                  <a:lnTo>
                    <a:pt x="9448" y="32512"/>
                  </a:lnTo>
                  <a:lnTo>
                    <a:pt x="9448" y="14058"/>
                  </a:lnTo>
                  <a:lnTo>
                    <a:pt x="13233" y="10210"/>
                  </a:lnTo>
                  <a:lnTo>
                    <a:pt x="22555" y="10210"/>
                  </a:lnTo>
                  <a:lnTo>
                    <a:pt x="24282" y="10502"/>
                  </a:lnTo>
                  <a:lnTo>
                    <a:pt x="27685" y="11633"/>
                  </a:lnTo>
                  <a:lnTo>
                    <a:pt x="29616" y="12534"/>
                  </a:lnTo>
                  <a:lnTo>
                    <a:pt x="33896" y="15074"/>
                  </a:lnTo>
                  <a:lnTo>
                    <a:pt x="48590" y="25336"/>
                  </a:lnTo>
                  <a:lnTo>
                    <a:pt x="53517" y="28359"/>
                  </a:lnTo>
                  <a:lnTo>
                    <a:pt x="60451" y="31381"/>
                  </a:lnTo>
                  <a:lnTo>
                    <a:pt x="63893" y="32143"/>
                  </a:lnTo>
                  <a:lnTo>
                    <a:pt x="73469" y="32143"/>
                  </a:lnTo>
                  <a:lnTo>
                    <a:pt x="78447" y="30226"/>
                  </a:lnTo>
                  <a:lnTo>
                    <a:pt x="86004" y="22529"/>
                  </a:lnTo>
                  <a:lnTo>
                    <a:pt x="87896" y="17526"/>
                  </a:lnTo>
                  <a:lnTo>
                    <a:pt x="878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2" name="object 2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89334" y="3196256"/>
              <a:ext cx="82718" cy="171183"/>
            </a:xfrm>
            <a:prstGeom prst="rect">
              <a:avLst/>
            </a:prstGeom>
          </p:spPr>
        </p:pic>
        <p:sp>
          <p:nvSpPr>
            <p:cNvPr id="223" name="object 223"/>
            <p:cNvSpPr/>
            <p:nvPr/>
          </p:nvSpPr>
          <p:spPr>
            <a:xfrm>
              <a:off x="4085662" y="3400126"/>
              <a:ext cx="0" cy="226695"/>
            </a:xfrm>
            <a:custGeom>
              <a:avLst/>
              <a:gdLst/>
              <a:ahLst/>
              <a:cxnLst/>
              <a:rect l="l" t="t" r="r" b="b"/>
              <a:pathLst>
                <a:path w="0" h="226695">
                  <a:moveTo>
                    <a:pt x="0" y="226453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736300" y="3194017"/>
              <a:ext cx="260350" cy="46355"/>
            </a:xfrm>
            <a:custGeom>
              <a:avLst/>
              <a:gdLst/>
              <a:ahLst/>
              <a:cxnLst/>
              <a:rect l="l" t="t" r="r" b="b"/>
              <a:pathLst>
                <a:path w="260350" h="46355">
                  <a:moveTo>
                    <a:pt x="0" y="0"/>
                  </a:moveTo>
                  <a:lnTo>
                    <a:pt x="259991" y="0"/>
                  </a:lnTo>
                </a:path>
                <a:path w="260350" h="46355">
                  <a:moveTo>
                    <a:pt x="0" y="45733"/>
                  </a:moveTo>
                  <a:lnTo>
                    <a:pt x="259991" y="4573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392993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392990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478820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478817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564646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564644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650473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650470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392993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392990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478820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478817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564646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564644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650473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650470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392993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392990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478820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478817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564646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564644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650473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650470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392993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392990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478820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478817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564646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564644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650473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650470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392993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392990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478820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478817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564646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564644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650473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650470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392993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392990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478820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478817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564646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564644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650473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650470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392993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392990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478820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478817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564646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564644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650473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650470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1" name="object 28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97891" y="3623409"/>
              <a:ext cx="233210" cy="81648"/>
            </a:xfrm>
            <a:prstGeom prst="rect">
              <a:avLst/>
            </a:prstGeom>
          </p:spPr>
        </p:pic>
        <p:pic>
          <p:nvPicPr>
            <p:cNvPr id="282" name="object 2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85306" y="3173842"/>
              <a:ext cx="165862" cy="86105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6248905" y="3136605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263525" y="263525"/>
                  </a:moveTo>
                  <a:lnTo>
                    <a:pt x="0" y="263525"/>
                  </a:lnTo>
                  <a:lnTo>
                    <a:pt x="0" y="0"/>
                  </a:lnTo>
                  <a:lnTo>
                    <a:pt x="263525" y="0"/>
                  </a:lnTo>
                  <a:lnTo>
                    <a:pt x="263525" y="2635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248897" y="3136600"/>
              <a:ext cx="263525" cy="263525"/>
            </a:xfrm>
            <a:custGeom>
              <a:avLst/>
              <a:gdLst/>
              <a:ahLst/>
              <a:cxnLst/>
              <a:rect l="l" t="t" r="r" b="b"/>
              <a:pathLst>
                <a:path w="263525" h="263525">
                  <a:moveTo>
                    <a:pt x="0" y="263525"/>
                  </a:moveTo>
                  <a:lnTo>
                    <a:pt x="263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6269882" y="3192640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6269882" y="3238374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115925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6391301" y="3337895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20">
                  <a:moveTo>
                    <a:pt x="87909" y="0"/>
                  </a:moveTo>
                  <a:lnTo>
                    <a:pt x="78447" y="0"/>
                  </a:lnTo>
                  <a:lnTo>
                    <a:pt x="78447" y="18478"/>
                  </a:lnTo>
                  <a:lnTo>
                    <a:pt x="74675" y="22313"/>
                  </a:lnTo>
                  <a:lnTo>
                    <a:pt x="65341" y="22313"/>
                  </a:lnTo>
                  <a:lnTo>
                    <a:pt x="63601" y="22034"/>
                  </a:lnTo>
                  <a:lnTo>
                    <a:pt x="39319" y="7188"/>
                  </a:lnTo>
                  <a:lnTo>
                    <a:pt x="34366" y="4165"/>
                  </a:lnTo>
                  <a:lnTo>
                    <a:pt x="27444" y="1143"/>
                  </a:lnTo>
                  <a:lnTo>
                    <a:pt x="24015" y="381"/>
                  </a:lnTo>
                  <a:lnTo>
                    <a:pt x="14439" y="381"/>
                  </a:lnTo>
                  <a:lnTo>
                    <a:pt x="9448" y="2311"/>
                  </a:lnTo>
                  <a:lnTo>
                    <a:pt x="1892" y="9994"/>
                  </a:lnTo>
                  <a:lnTo>
                    <a:pt x="0" y="14998"/>
                  </a:lnTo>
                  <a:lnTo>
                    <a:pt x="0" y="32512"/>
                  </a:lnTo>
                  <a:lnTo>
                    <a:pt x="9448" y="32512"/>
                  </a:lnTo>
                  <a:lnTo>
                    <a:pt x="9448" y="14058"/>
                  </a:lnTo>
                  <a:lnTo>
                    <a:pt x="13233" y="10210"/>
                  </a:lnTo>
                  <a:lnTo>
                    <a:pt x="22555" y="10210"/>
                  </a:lnTo>
                  <a:lnTo>
                    <a:pt x="24295" y="10502"/>
                  </a:lnTo>
                  <a:lnTo>
                    <a:pt x="27698" y="11633"/>
                  </a:lnTo>
                  <a:lnTo>
                    <a:pt x="29616" y="12534"/>
                  </a:lnTo>
                  <a:lnTo>
                    <a:pt x="33896" y="15074"/>
                  </a:lnTo>
                  <a:lnTo>
                    <a:pt x="48590" y="25336"/>
                  </a:lnTo>
                  <a:lnTo>
                    <a:pt x="53517" y="28359"/>
                  </a:lnTo>
                  <a:lnTo>
                    <a:pt x="60464" y="31381"/>
                  </a:lnTo>
                  <a:lnTo>
                    <a:pt x="63893" y="32143"/>
                  </a:lnTo>
                  <a:lnTo>
                    <a:pt x="73469" y="32143"/>
                  </a:lnTo>
                  <a:lnTo>
                    <a:pt x="78447" y="30226"/>
                  </a:lnTo>
                  <a:lnTo>
                    <a:pt x="86017" y="22529"/>
                  </a:lnTo>
                  <a:lnTo>
                    <a:pt x="87909" y="17526"/>
                  </a:lnTo>
                  <a:lnTo>
                    <a:pt x="879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" name="object 2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540191" y="3196256"/>
              <a:ext cx="82723" cy="171183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5214498" y="3400126"/>
              <a:ext cx="0" cy="226695"/>
            </a:xfrm>
            <a:custGeom>
              <a:avLst/>
              <a:gdLst/>
              <a:ahLst/>
              <a:cxnLst/>
              <a:rect l="l" t="t" r="r" b="b"/>
              <a:pathLst>
                <a:path w="0" h="226695">
                  <a:moveTo>
                    <a:pt x="0" y="226453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988900" y="3194017"/>
              <a:ext cx="260350" cy="46355"/>
            </a:xfrm>
            <a:custGeom>
              <a:avLst/>
              <a:gdLst/>
              <a:ahLst/>
              <a:cxnLst/>
              <a:rect l="l" t="t" r="r" b="b"/>
              <a:pathLst>
                <a:path w="260350" h="46355">
                  <a:moveTo>
                    <a:pt x="0" y="0"/>
                  </a:moveTo>
                  <a:lnTo>
                    <a:pt x="260003" y="0"/>
                  </a:lnTo>
                </a:path>
                <a:path w="260350" h="46355">
                  <a:moveTo>
                    <a:pt x="0" y="45733"/>
                  </a:moveTo>
                  <a:lnTo>
                    <a:pt x="260003" y="4573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645607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645604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5731433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5731431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5817247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5817245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5903074" y="291583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903071" y="291582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645607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645604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5731433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5731431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817247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817245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5903074" y="300165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903071" y="300165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5645607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5645604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731433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731431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817247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817245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903074" y="3087484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5903071" y="308748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645607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645604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731433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731431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817247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817245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903074" y="317331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5903071" y="3173307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5645607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5645604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5731433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5731431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5817247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5817245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903074" y="325912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5903071" y="3259122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645607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5645604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5731433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5731431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5817247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5817245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5903074" y="3344951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5903071" y="3344949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5645607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5645604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5731433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5731431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5817247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5817245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5903074" y="3430778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0"/>
                  </a:moveTo>
                  <a:lnTo>
                    <a:pt x="0" y="0"/>
                  </a:lnTo>
                  <a:lnTo>
                    <a:pt x="0" y="85826"/>
                  </a:lnTo>
                  <a:lnTo>
                    <a:pt x="85826" y="85826"/>
                  </a:lnTo>
                  <a:lnTo>
                    <a:pt x="8582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5903071" y="3430775"/>
              <a:ext cx="86360" cy="86360"/>
            </a:xfrm>
            <a:custGeom>
              <a:avLst/>
              <a:gdLst/>
              <a:ahLst/>
              <a:cxnLst/>
              <a:rect l="l" t="t" r="r" b="b"/>
              <a:pathLst>
                <a:path w="86360" h="86360">
                  <a:moveTo>
                    <a:pt x="85826" y="85826"/>
                  </a:moveTo>
                  <a:lnTo>
                    <a:pt x="0" y="85826"/>
                  </a:lnTo>
                  <a:lnTo>
                    <a:pt x="0" y="0"/>
                  </a:lnTo>
                  <a:lnTo>
                    <a:pt x="85826" y="0"/>
                  </a:lnTo>
                  <a:lnTo>
                    <a:pt x="85826" y="8582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403124" y="3662858"/>
              <a:ext cx="128270" cy="34290"/>
            </a:xfrm>
            <a:custGeom>
              <a:avLst/>
              <a:gdLst/>
              <a:ahLst/>
              <a:cxnLst/>
              <a:rect l="l" t="t" r="r" b="b"/>
              <a:pathLst>
                <a:path w="128270" h="34289">
                  <a:moveTo>
                    <a:pt x="127977" y="0"/>
                  </a:moveTo>
                  <a:lnTo>
                    <a:pt x="0" y="0"/>
                  </a:lnTo>
                  <a:lnTo>
                    <a:pt x="0" y="34035"/>
                  </a:lnTo>
                  <a:lnTo>
                    <a:pt x="127977" y="34035"/>
                  </a:lnTo>
                  <a:lnTo>
                    <a:pt x="127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403121" y="3662854"/>
              <a:ext cx="128270" cy="34290"/>
            </a:xfrm>
            <a:custGeom>
              <a:avLst/>
              <a:gdLst/>
              <a:ahLst/>
              <a:cxnLst/>
              <a:rect l="l" t="t" r="r" b="b"/>
              <a:pathLst>
                <a:path w="128270" h="34289">
                  <a:moveTo>
                    <a:pt x="127977" y="34035"/>
                  </a:moveTo>
                  <a:lnTo>
                    <a:pt x="0" y="34035"/>
                  </a:lnTo>
                  <a:lnTo>
                    <a:pt x="0" y="0"/>
                  </a:lnTo>
                  <a:lnTo>
                    <a:pt x="127977" y="0"/>
                  </a:lnTo>
                  <a:lnTo>
                    <a:pt x="127977" y="340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353682" y="3667328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33667" y="0"/>
                  </a:moveTo>
                  <a:lnTo>
                    <a:pt x="0" y="0"/>
                  </a:lnTo>
                  <a:lnTo>
                    <a:pt x="0" y="25095"/>
                  </a:lnTo>
                  <a:lnTo>
                    <a:pt x="33667" y="25095"/>
                  </a:lnTo>
                  <a:lnTo>
                    <a:pt x="336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353680" y="3667325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0" y="25095"/>
                  </a:moveTo>
                  <a:lnTo>
                    <a:pt x="33667" y="25095"/>
                  </a:lnTo>
                  <a:lnTo>
                    <a:pt x="33667" y="0"/>
                  </a:lnTo>
                  <a:lnTo>
                    <a:pt x="0" y="0"/>
                  </a:lnTo>
                  <a:lnTo>
                    <a:pt x="0" y="2509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546862" y="3667328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33667" y="0"/>
                  </a:moveTo>
                  <a:lnTo>
                    <a:pt x="0" y="0"/>
                  </a:lnTo>
                  <a:lnTo>
                    <a:pt x="0" y="25095"/>
                  </a:lnTo>
                  <a:lnTo>
                    <a:pt x="33667" y="25095"/>
                  </a:lnTo>
                  <a:lnTo>
                    <a:pt x="336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546859" y="3667325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0" y="25095"/>
                  </a:moveTo>
                  <a:lnTo>
                    <a:pt x="33667" y="25095"/>
                  </a:lnTo>
                  <a:lnTo>
                    <a:pt x="33667" y="0"/>
                  </a:lnTo>
                  <a:lnTo>
                    <a:pt x="0" y="0"/>
                  </a:lnTo>
                  <a:lnTo>
                    <a:pt x="0" y="2509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531101" y="3657854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15760" y="0"/>
                  </a:moveTo>
                  <a:lnTo>
                    <a:pt x="0" y="0"/>
                  </a:lnTo>
                  <a:lnTo>
                    <a:pt x="0" y="44030"/>
                  </a:lnTo>
                  <a:lnTo>
                    <a:pt x="15760" y="44030"/>
                  </a:lnTo>
                  <a:lnTo>
                    <a:pt x="15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531099" y="3657851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44030"/>
                  </a:moveTo>
                  <a:lnTo>
                    <a:pt x="15760" y="44030"/>
                  </a:lnTo>
                  <a:lnTo>
                    <a:pt x="15760" y="0"/>
                  </a:lnTo>
                  <a:lnTo>
                    <a:pt x="0" y="0"/>
                  </a:lnTo>
                  <a:lnTo>
                    <a:pt x="0" y="44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387350" y="3657854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15760" y="0"/>
                  </a:moveTo>
                  <a:lnTo>
                    <a:pt x="0" y="0"/>
                  </a:lnTo>
                  <a:lnTo>
                    <a:pt x="0" y="44030"/>
                  </a:lnTo>
                  <a:lnTo>
                    <a:pt x="15760" y="44030"/>
                  </a:lnTo>
                  <a:lnTo>
                    <a:pt x="15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387348" y="3657851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44030"/>
                  </a:moveTo>
                  <a:lnTo>
                    <a:pt x="15760" y="44030"/>
                  </a:lnTo>
                  <a:lnTo>
                    <a:pt x="15760" y="0"/>
                  </a:lnTo>
                  <a:lnTo>
                    <a:pt x="0" y="0"/>
                  </a:lnTo>
                  <a:lnTo>
                    <a:pt x="0" y="44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444411" y="3626586"/>
              <a:ext cx="45720" cy="36830"/>
            </a:xfrm>
            <a:custGeom>
              <a:avLst/>
              <a:gdLst/>
              <a:ahLst/>
              <a:cxnLst/>
              <a:rect l="l" t="t" r="r" b="b"/>
              <a:pathLst>
                <a:path w="45720" h="36829">
                  <a:moveTo>
                    <a:pt x="45402" y="0"/>
                  </a:moveTo>
                  <a:lnTo>
                    <a:pt x="0" y="0"/>
                  </a:lnTo>
                  <a:lnTo>
                    <a:pt x="0" y="36271"/>
                  </a:lnTo>
                  <a:lnTo>
                    <a:pt x="45402" y="36271"/>
                  </a:lnTo>
                  <a:lnTo>
                    <a:pt x="45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444409" y="3626584"/>
              <a:ext cx="45720" cy="36830"/>
            </a:xfrm>
            <a:custGeom>
              <a:avLst/>
              <a:gdLst/>
              <a:ahLst/>
              <a:cxnLst/>
              <a:rect l="l" t="t" r="r" b="b"/>
              <a:pathLst>
                <a:path w="45720" h="36829">
                  <a:moveTo>
                    <a:pt x="45402" y="36271"/>
                  </a:moveTo>
                  <a:lnTo>
                    <a:pt x="0" y="36271"/>
                  </a:lnTo>
                  <a:lnTo>
                    <a:pt x="0" y="0"/>
                  </a:lnTo>
                  <a:lnTo>
                    <a:pt x="45402" y="0"/>
                  </a:lnTo>
                  <a:lnTo>
                    <a:pt x="45402" y="362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9" name="object 3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37907" y="3173842"/>
              <a:ext cx="165862" cy="86105"/>
            </a:xfrm>
            <a:prstGeom prst="rect">
              <a:avLst/>
            </a:prstGeom>
          </p:spPr>
        </p:pic>
        <p:sp>
          <p:nvSpPr>
            <p:cNvPr id="360" name="object 360"/>
            <p:cNvSpPr/>
            <p:nvPr/>
          </p:nvSpPr>
          <p:spPr>
            <a:xfrm>
              <a:off x="2531170" y="4828573"/>
              <a:ext cx="241300" cy="276225"/>
            </a:xfrm>
            <a:custGeom>
              <a:avLst/>
              <a:gdLst/>
              <a:ahLst/>
              <a:cxnLst/>
              <a:rect l="l" t="t" r="r" b="b"/>
              <a:pathLst>
                <a:path w="241300" h="276225">
                  <a:moveTo>
                    <a:pt x="241058" y="275932"/>
                  </a:moveTo>
                  <a:lnTo>
                    <a:pt x="241058" y="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700928" y="5104357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 h="0">
                  <a:moveTo>
                    <a:pt x="0" y="0"/>
                  </a:moveTo>
                  <a:lnTo>
                    <a:pt x="142608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721851" y="5136626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 h="0">
                  <a:moveTo>
                    <a:pt x="0" y="0"/>
                  </a:moveTo>
                  <a:lnTo>
                    <a:pt x="100761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742766" y="5168886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5" h="0">
                  <a:moveTo>
                    <a:pt x="0" y="0"/>
                  </a:moveTo>
                  <a:lnTo>
                    <a:pt x="58927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271410" y="3401509"/>
              <a:ext cx="41275" cy="292735"/>
            </a:xfrm>
            <a:custGeom>
              <a:avLst/>
              <a:gdLst/>
              <a:ahLst/>
              <a:cxnLst/>
              <a:rect l="l" t="t" r="r" b="b"/>
              <a:pathLst>
                <a:path w="41275" h="292735">
                  <a:moveTo>
                    <a:pt x="40767" y="0"/>
                  </a:moveTo>
                  <a:lnTo>
                    <a:pt x="40767" y="135915"/>
                  </a:lnTo>
                  <a:lnTo>
                    <a:pt x="0" y="135915"/>
                  </a:lnTo>
                  <a:lnTo>
                    <a:pt x="0" y="29241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1988238" y="3609552"/>
              <a:ext cx="2556510" cy="1835785"/>
            </a:xfrm>
            <a:custGeom>
              <a:avLst/>
              <a:gdLst/>
              <a:ahLst/>
              <a:cxnLst/>
              <a:rect l="l" t="t" r="r" b="b"/>
              <a:pathLst>
                <a:path w="2556510" h="1835785">
                  <a:moveTo>
                    <a:pt x="283171" y="0"/>
                  </a:moveTo>
                  <a:lnTo>
                    <a:pt x="0" y="0"/>
                  </a:lnTo>
                  <a:lnTo>
                    <a:pt x="0" y="921689"/>
                  </a:lnTo>
                  <a:lnTo>
                    <a:pt x="928941" y="921689"/>
                  </a:lnTo>
                  <a:lnTo>
                    <a:pt x="928941" y="1835226"/>
                  </a:lnTo>
                  <a:lnTo>
                    <a:pt x="2556014" y="1835226"/>
                  </a:lnTo>
                  <a:lnTo>
                    <a:pt x="2556014" y="168579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3802944" y="4556225"/>
              <a:ext cx="960119" cy="746125"/>
            </a:xfrm>
            <a:custGeom>
              <a:avLst/>
              <a:gdLst/>
              <a:ahLst/>
              <a:cxnLst/>
              <a:rect l="l" t="t" r="r" b="b"/>
              <a:pathLst>
                <a:path w="960120" h="746125">
                  <a:moveTo>
                    <a:pt x="900645" y="0"/>
                  </a:moveTo>
                  <a:lnTo>
                    <a:pt x="59296" y="0"/>
                  </a:lnTo>
                  <a:lnTo>
                    <a:pt x="36272" y="4678"/>
                  </a:lnTo>
                  <a:lnTo>
                    <a:pt x="17418" y="17418"/>
                  </a:lnTo>
                  <a:lnTo>
                    <a:pt x="4678" y="36272"/>
                  </a:lnTo>
                  <a:lnTo>
                    <a:pt x="0" y="59296"/>
                  </a:lnTo>
                  <a:lnTo>
                    <a:pt x="0" y="686739"/>
                  </a:lnTo>
                  <a:lnTo>
                    <a:pt x="4678" y="709763"/>
                  </a:lnTo>
                  <a:lnTo>
                    <a:pt x="17418" y="728618"/>
                  </a:lnTo>
                  <a:lnTo>
                    <a:pt x="36272" y="741357"/>
                  </a:lnTo>
                  <a:lnTo>
                    <a:pt x="59296" y="746036"/>
                  </a:lnTo>
                  <a:lnTo>
                    <a:pt x="900645" y="746036"/>
                  </a:lnTo>
                  <a:lnTo>
                    <a:pt x="923669" y="741357"/>
                  </a:lnTo>
                  <a:lnTo>
                    <a:pt x="942524" y="728618"/>
                  </a:lnTo>
                  <a:lnTo>
                    <a:pt x="955263" y="709763"/>
                  </a:lnTo>
                  <a:lnTo>
                    <a:pt x="959942" y="686739"/>
                  </a:lnTo>
                  <a:lnTo>
                    <a:pt x="959942" y="59296"/>
                  </a:lnTo>
                  <a:lnTo>
                    <a:pt x="955263" y="36272"/>
                  </a:lnTo>
                  <a:lnTo>
                    <a:pt x="942524" y="17418"/>
                  </a:lnTo>
                  <a:lnTo>
                    <a:pt x="923669" y="4678"/>
                  </a:lnTo>
                  <a:lnTo>
                    <a:pt x="90064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3802944" y="4556225"/>
              <a:ext cx="960119" cy="746125"/>
            </a:xfrm>
            <a:custGeom>
              <a:avLst/>
              <a:gdLst/>
              <a:ahLst/>
              <a:cxnLst/>
              <a:rect l="l" t="t" r="r" b="b"/>
              <a:pathLst>
                <a:path w="960120" h="746125">
                  <a:moveTo>
                    <a:pt x="959942" y="686739"/>
                  </a:moveTo>
                  <a:lnTo>
                    <a:pt x="955263" y="709763"/>
                  </a:lnTo>
                  <a:lnTo>
                    <a:pt x="942524" y="728618"/>
                  </a:lnTo>
                  <a:lnTo>
                    <a:pt x="923669" y="741357"/>
                  </a:lnTo>
                  <a:lnTo>
                    <a:pt x="900645" y="746036"/>
                  </a:lnTo>
                  <a:lnTo>
                    <a:pt x="59296" y="746036"/>
                  </a:lnTo>
                  <a:lnTo>
                    <a:pt x="36272" y="741357"/>
                  </a:lnTo>
                  <a:lnTo>
                    <a:pt x="17418" y="728618"/>
                  </a:lnTo>
                  <a:lnTo>
                    <a:pt x="4678" y="709763"/>
                  </a:lnTo>
                  <a:lnTo>
                    <a:pt x="0" y="686739"/>
                  </a:lnTo>
                  <a:lnTo>
                    <a:pt x="0" y="59296"/>
                  </a:lnTo>
                  <a:lnTo>
                    <a:pt x="4678" y="36272"/>
                  </a:lnTo>
                  <a:lnTo>
                    <a:pt x="17418" y="17418"/>
                  </a:lnTo>
                  <a:lnTo>
                    <a:pt x="36272" y="4678"/>
                  </a:lnTo>
                  <a:lnTo>
                    <a:pt x="59296" y="0"/>
                  </a:lnTo>
                  <a:lnTo>
                    <a:pt x="900645" y="0"/>
                  </a:lnTo>
                  <a:lnTo>
                    <a:pt x="923669" y="4678"/>
                  </a:lnTo>
                  <a:lnTo>
                    <a:pt x="942524" y="17418"/>
                  </a:lnTo>
                  <a:lnTo>
                    <a:pt x="955263" y="36272"/>
                  </a:lnTo>
                  <a:lnTo>
                    <a:pt x="959942" y="59296"/>
                  </a:lnTo>
                  <a:lnTo>
                    <a:pt x="959942" y="68673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114228" y="4811865"/>
              <a:ext cx="356870" cy="88900"/>
            </a:xfrm>
            <a:custGeom>
              <a:avLst/>
              <a:gdLst/>
              <a:ahLst/>
              <a:cxnLst/>
              <a:rect l="l" t="t" r="r" b="b"/>
              <a:pathLst>
                <a:path w="356870" h="88900">
                  <a:moveTo>
                    <a:pt x="356501" y="0"/>
                  </a:moveTo>
                  <a:lnTo>
                    <a:pt x="0" y="0"/>
                  </a:lnTo>
                  <a:lnTo>
                    <a:pt x="0" y="88684"/>
                  </a:lnTo>
                  <a:lnTo>
                    <a:pt x="356501" y="88684"/>
                  </a:lnTo>
                  <a:lnTo>
                    <a:pt x="356501" y="0"/>
                  </a:lnTo>
                  <a:close/>
                </a:path>
              </a:pathLst>
            </a:custGeom>
            <a:solidFill>
              <a:srgbClr val="56565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114226" y="4811862"/>
              <a:ext cx="356870" cy="88900"/>
            </a:xfrm>
            <a:custGeom>
              <a:avLst/>
              <a:gdLst/>
              <a:ahLst/>
              <a:cxnLst/>
              <a:rect l="l" t="t" r="r" b="b"/>
              <a:pathLst>
                <a:path w="356870" h="88900">
                  <a:moveTo>
                    <a:pt x="356501" y="88684"/>
                  </a:moveTo>
                  <a:lnTo>
                    <a:pt x="0" y="88684"/>
                  </a:lnTo>
                  <a:lnTo>
                    <a:pt x="0" y="0"/>
                  </a:lnTo>
                  <a:lnTo>
                    <a:pt x="356501" y="0"/>
                  </a:lnTo>
                  <a:lnTo>
                    <a:pt x="356501" y="886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080323" y="474142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948" y="0"/>
                  </a:moveTo>
                  <a:lnTo>
                    <a:pt x="6616" y="0"/>
                  </a:lnTo>
                  <a:lnTo>
                    <a:pt x="0" y="6616"/>
                  </a:lnTo>
                  <a:lnTo>
                    <a:pt x="0" y="14782"/>
                  </a:lnTo>
                  <a:lnTo>
                    <a:pt x="0" y="22948"/>
                  </a:lnTo>
                  <a:lnTo>
                    <a:pt x="6616" y="29565"/>
                  </a:lnTo>
                  <a:lnTo>
                    <a:pt x="22948" y="29565"/>
                  </a:lnTo>
                  <a:lnTo>
                    <a:pt x="29565" y="22948"/>
                  </a:lnTo>
                  <a:lnTo>
                    <a:pt x="29565" y="6616"/>
                  </a:lnTo>
                  <a:lnTo>
                    <a:pt x="22948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080323" y="474142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14782"/>
                  </a:moveTo>
                  <a:lnTo>
                    <a:pt x="0" y="6616"/>
                  </a:lnTo>
                  <a:lnTo>
                    <a:pt x="6616" y="0"/>
                  </a:lnTo>
                  <a:lnTo>
                    <a:pt x="14782" y="0"/>
                  </a:lnTo>
                  <a:lnTo>
                    <a:pt x="22948" y="0"/>
                  </a:lnTo>
                  <a:lnTo>
                    <a:pt x="29565" y="6616"/>
                  </a:lnTo>
                  <a:lnTo>
                    <a:pt x="29565" y="14782"/>
                  </a:lnTo>
                  <a:lnTo>
                    <a:pt x="29565" y="22948"/>
                  </a:lnTo>
                  <a:lnTo>
                    <a:pt x="22948" y="29565"/>
                  </a:lnTo>
                  <a:lnTo>
                    <a:pt x="14782" y="29565"/>
                  </a:lnTo>
                  <a:lnTo>
                    <a:pt x="6616" y="29565"/>
                  </a:lnTo>
                  <a:lnTo>
                    <a:pt x="0" y="22948"/>
                  </a:lnTo>
                  <a:lnTo>
                    <a:pt x="0" y="14782"/>
                  </a:lnTo>
                  <a:close/>
                </a:path>
              </a:pathLst>
            </a:custGeom>
            <a:ln w="635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576818" y="4784612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06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576818" y="4887799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06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576818" y="4990974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06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576818" y="5094161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06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576818" y="4943038"/>
              <a:ext cx="59690" cy="38100"/>
            </a:xfrm>
            <a:custGeom>
              <a:avLst/>
              <a:gdLst/>
              <a:ahLst/>
              <a:cxnLst/>
              <a:rect l="l" t="t" r="r" b="b"/>
              <a:pathLst>
                <a:path w="59689" h="38100">
                  <a:moveTo>
                    <a:pt x="50317" y="11163"/>
                  </a:moveTo>
                  <a:lnTo>
                    <a:pt x="35064" y="11163"/>
                  </a:lnTo>
                  <a:lnTo>
                    <a:pt x="35064" y="0"/>
                  </a:lnTo>
                  <a:lnTo>
                    <a:pt x="0" y="17221"/>
                  </a:lnTo>
                  <a:lnTo>
                    <a:pt x="35064" y="35077"/>
                  </a:lnTo>
                  <a:lnTo>
                    <a:pt x="35064" y="23914"/>
                  </a:lnTo>
                  <a:lnTo>
                    <a:pt x="50317" y="23914"/>
                  </a:lnTo>
                  <a:lnTo>
                    <a:pt x="50317" y="37477"/>
                  </a:lnTo>
                  <a:lnTo>
                    <a:pt x="59296" y="37477"/>
                  </a:lnTo>
                  <a:lnTo>
                    <a:pt x="59296" y="23914"/>
                  </a:lnTo>
                  <a:lnTo>
                    <a:pt x="59296" y="11163"/>
                  </a:lnTo>
                  <a:lnTo>
                    <a:pt x="50317" y="1116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580624" y="4842271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64" y="0"/>
                  </a:moveTo>
                  <a:lnTo>
                    <a:pt x="17208" y="35064"/>
                  </a:lnTo>
                  <a:lnTo>
                    <a:pt x="0" y="0"/>
                  </a:lnTo>
                  <a:lnTo>
                    <a:pt x="35064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580620" y="504863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0"/>
                  </a:moveTo>
                  <a:lnTo>
                    <a:pt x="35064" y="17843"/>
                  </a:lnTo>
                  <a:lnTo>
                    <a:pt x="0" y="3507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580620" y="473908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35077"/>
                  </a:moveTo>
                  <a:lnTo>
                    <a:pt x="17856" y="0"/>
                  </a:lnTo>
                  <a:lnTo>
                    <a:pt x="35064" y="35077"/>
                  </a:lnTo>
                  <a:lnTo>
                    <a:pt x="0" y="3507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0" name="object 3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48535" y="4310521"/>
              <a:ext cx="203873" cy="248876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13747" y="4310521"/>
              <a:ext cx="203885" cy="248876"/>
            </a:xfrm>
            <a:prstGeom prst="rect">
              <a:avLst/>
            </a:prstGeom>
          </p:spPr>
        </p:pic>
        <p:sp>
          <p:nvSpPr>
            <p:cNvPr id="382" name="object 382"/>
            <p:cNvSpPr/>
            <p:nvPr/>
          </p:nvSpPr>
          <p:spPr>
            <a:xfrm>
              <a:off x="5449374" y="3606877"/>
              <a:ext cx="368300" cy="0"/>
            </a:xfrm>
            <a:custGeom>
              <a:avLst/>
              <a:gdLst/>
              <a:ahLst/>
              <a:cxnLst/>
              <a:rect l="l" t="t" r="r" b="b"/>
              <a:pathLst>
                <a:path w="368300" h="0">
                  <a:moveTo>
                    <a:pt x="0" y="0"/>
                  </a:moveTo>
                  <a:lnTo>
                    <a:pt x="367880" y="0"/>
                  </a:lnTo>
                </a:path>
              </a:pathLst>
            </a:custGeom>
            <a:ln w="12700">
              <a:solidFill>
                <a:srgbClr val="007E2F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449374" y="3679873"/>
              <a:ext cx="368300" cy="0"/>
            </a:xfrm>
            <a:custGeom>
              <a:avLst/>
              <a:gdLst/>
              <a:ahLst/>
              <a:cxnLst/>
              <a:rect l="l" t="t" r="r" b="b"/>
              <a:pathLst>
                <a:path w="368300" h="0">
                  <a:moveTo>
                    <a:pt x="0" y="0"/>
                  </a:moveTo>
                  <a:lnTo>
                    <a:pt x="36788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4" name="object 38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08239" y="3636096"/>
              <a:ext cx="110845" cy="87541"/>
            </a:xfrm>
            <a:prstGeom prst="rect">
              <a:avLst/>
            </a:prstGeom>
          </p:spPr>
        </p:pic>
        <p:sp>
          <p:nvSpPr>
            <p:cNvPr id="385" name="object 385"/>
            <p:cNvSpPr/>
            <p:nvPr/>
          </p:nvSpPr>
          <p:spPr>
            <a:xfrm>
              <a:off x="2545006" y="3606877"/>
              <a:ext cx="915035" cy="1068705"/>
            </a:xfrm>
            <a:custGeom>
              <a:avLst/>
              <a:gdLst/>
              <a:ahLst/>
              <a:cxnLst/>
              <a:rect l="l" t="t" r="r" b="b"/>
              <a:pathLst>
                <a:path w="915035" h="1068704">
                  <a:moveTo>
                    <a:pt x="914615" y="0"/>
                  </a:moveTo>
                  <a:lnTo>
                    <a:pt x="451535" y="0"/>
                  </a:lnTo>
                  <a:lnTo>
                    <a:pt x="451535" y="1068197"/>
                  </a:lnTo>
                  <a:lnTo>
                    <a:pt x="0" y="1068197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735288" y="4644407"/>
              <a:ext cx="31750" cy="294005"/>
            </a:xfrm>
            <a:custGeom>
              <a:avLst/>
              <a:gdLst/>
              <a:ahLst/>
              <a:cxnLst/>
              <a:rect l="l" t="t" r="r" b="b"/>
              <a:pathLst>
                <a:path w="31750" h="294004">
                  <a:moveTo>
                    <a:pt x="15798" y="0"/>
                  </a:moveTo>
                  <a:lnTo>
                    <a:pt x="0" y="293433"/>
                  </a:lnTo>
                  <a:lnTo>
                    <a:pt x="31610" y="293433"/>
                  </a:lnTo>
                  <a:lnTo>
                    <a:pt x="26555" y="23393"/>
                  </a:lnTo>
                  <a:lnTo>
                    <a:pt x="15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735288" y="4644407"/>
              <a:ext cx="31750" cy="294005"/>
            </a:xfrm>
            <a:custGeom>
              <a:avLst/>
              <a:gdLst/>
              <a:ahLst/>
              <a:cxnLst/>
              <a:rect l="l" t="t" r="r" b="b"/>
              <a:pathLst>
                <a:path w="31750" h="294004">
                  <a:moveTo>
                    <a:pt x="31610" y="293433"/>
                  </a:moveTo>
                  <a:lnTo>
                    <a:pt x="26555" y="23393"/>
                  </a:lnTo>
                  <a:lnTo>
                    <a:pt x="15798" y="0"/>
                  </a:lnTo>
                  <a:lnTo>
                    <a:pt x="11617" y="1837"/>
                  </a:lnTo>
                  <a:lnTo>
                    <a:pt x="8202" y="6848"/>
                  </a:lnTo>
                  <a:lnTo>
                    <a:pt x="5899" y="14283"/>
                  </a:lnTo>
                  <a:lnTo>
                    <a:pt x="5054" y="23393"/>
                  </a:lnTo>
                  <a:lnTo>
                    <a:pt x="0" y="293433"/>
                  </a:lnTo>
                  <a:lnTo>
                    <a:pt x="31610" y="29343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8" name="object 38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49151" y="4537056"/>
              <a:ext cx="203885" cy="97878"/>
            </a:xfrm>
            <a:prstGeom prst="rect">
              <a:avLst/>
            </a:prstGeom>
          </p:spPr>
        </p:pic>
        <p:sp>
          <p:nvSpPr>
            <p:cNvPr id="389" name="object 389"/>
            <p:cNvSpPr/>
            <p:nvPr/>
          </p:nvSpPr>
          <p:spPr>
            <a:xfrm>
              <a:off x="6250779" y="4644407"/>
              <a:ext cx="31750" cy="294005"/>
            </a:xfrm>
            <a:custGeom>
              <a:avLst/>
              <a:gdLst/>
              <a:ahLst/>
              <a:cxnLst/>
              <a:rect l="l" t="t" r="r" b="b"/>
              <a:pathLst>
                <a:path w="31750" h="294004">
                  <a:moveTo>
                    <a:pt x="15811" y="0"/>
                  </a:moveTo>
                  <a:lnTo>
                    <a:pt x="0" y="293433"/>
                  </a:lnTo>
                  <a:lnTo>
                    <a:pt x="31623" y="293433"/>
                  </a:lnTo>
                  <a:lnTo>
                    <a:pt x="26568" y="2339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250779" y="4644407"/>
              <a:ext cx="31750" cy="294005"/>
            </a:xfrm>
            <a:custGeom>
              <a:avLst/>
              <a:gdLst/>
              <a:ahLst/>
              <a:cxnLst/>
              <a:rect l="l" t="t" r="r" b="b"/>
              <a:pathLst>
                <a:path w="31750" h="294004">
                  <a:moveTo>
                    <a:pt x="31623" y="293433"/>
                  </a:moveTo>
                  <a:lnTo>
                    <a:pt x="26568" y="23393"/>
                  </a:lnTo>
                  <a:lnTo>
                    <a:pt x="15811" y="0"/>
                  </a:lnTo>
                  <a:lnTo>
                    <a:pt x="11630" y="1837"/>
                  </a:lnTo>
                  <a:lnTo>
                    <a:pt x="8215" y="6848"/>
                  </a:lnTo>
                  <a:lnTo>
                    <a:pt x="5912" y="14283"/>
                  </a:lnTo>
                  <a:lnTo>
                    <a:pt x="5067" y="23393"/>
                  </a:lnTo>
                  <a:lnTo>
                    <a:pt x="0" y="293433"/>
                  </a:lnTo>
                  <a:lnTo>
                    <a:pt x="31623" y="29343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1" name="object 39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64654" y="4537056"/>
              <a:ext cx="203873" cy="97878"/>
            </a:xfrm>
            <a:prstGeom prst="rect">
              <a:avLst/>
            </a:prstGeom>
          </p:spPr>
        </p:pic>
        <p:sp>
          <p:nvSpPr>
            <p:cNvPr id="392" name="object 392"/>
            <p:cNvSpPr/>
            <p:nvPr/>
          </p:nvSpPr>
          <p:spPr>
            <a:xfrm>
              <a:off x="5652352" y="4868122"/>
              <a:ext cx="713105" cy="127635"/>
            </a:xfrm>
            <a:custGeom>
              <a:avLst/>
              <a:gdLst/>
              <a:ahLst/>
              <a:cxnLst/>
              <a:rect l="l" t="t" r="r" b="b"/>
              <a:pathLst>
                <a:path w="713104" h="127635">
                  <a:moveTo>
                    <a:pt x="693242" y="0"/>
                  </a:moveTo>
                  <a:lnTo>
                    <a:pt x="19773" y="0"/>
                  </a:lnTo>
                  <a:lnTo>
                    <a:pt x="12097" y="1558"/>
                  </a:lnTo>
                  <a:lnTo>
                    <a:pt x="5810" y="5802"/>
                  </a:lnTo>
                  <a:lnTo>
                    <a:pt x="1560" y="12081"/>
                  </a:lnTo>
                  <a:lnTo>
                    <a:pt x="0" y="19748"/>
                  </a:lnTo>
                  <a:lnTo>
                    <a:pt x="0" y="107759"/>
                  </a:lnTo>
                  <a:lnTo>
                    <a:pt x="1560" y="115428"/>
                  </a:lnTo>
                  <a:lnTo>
                    <a:pt x="5810" y="121712"/>
                  </a:lnTo>
                  <a:lnTo>
                    <a:pt x="12097" y="125959"/>
                  </a:lnTo>
                  <a:lnTo>
                    <a:pt x="19773" y="127520"/>
                  </a:lnTo>
                  <a:lnTo>
                    <a:pt x="693242" y="127520"/>
                  </a:lnTo>
                  <a:lnTo>
                    <a:pt x="700916" y="125959"/>
                  </a:lnTo>
                  <a:lnTo>
                    <a:pt x="707199" y="121712"/>
                  </a:lnTo>
                  <a:lnTo>
                    <a:pt x="711444" y="115428"/>
                  </a:lnTo>
                  <a:lnTo>
                    <a:pt x="713003" y="107759"/>
                  </a:lnTo>
                  <a:lnTo>
                    <a:pt x="713003" y="19748"/>
                  </a:lnTo>
                  <a:lnTo>
                    <a:pt x="711444" y="12081"/>
                  </a:lnTo>
                  <a:lnTo>
                    <a:pt x="707199" y="5802"/>
                  </a:lnTo>
                  <a:lnTo>
                    <a:pt x="700916" y="1558"/>
                  </a:lnTo>
                  <a:lnTo>
                    <a:pt x="693242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5652352" y="4868122"/>
              <a:ext cx="713105" cy="127635"/>
            </a:xfrm>
            <a:custGeom>
              <a:avLst/>
              <a:gdLst/>
              <a:ahLst/>
              <a:cxnLst/>
              <a:rect l="l" t="t" r="r" b="b"/>
              <a:pathLst>
                <a:path w="713104" h="127635">
                  <a:moveTo>
                    <a:pt x="713003" y="107759"/>
                  </a:moveTo>
                  <a:lnTo>
                    <a:pt x="711444" y="115428"/>
                  </a:lnTo>
                  <a:lnTo>
                    <a:pt x="707199" y="121712"/>
                  </a:lnTo>
                  <a:lnTo>
                    <a:pt x="700916" y="125959"/>
                  </a:lnTo>
                  <a:lnTo>
                    <a:pt x="693242" y="127520"/>
                  </a:lnTo>
                  <a:lnTo>
                    <a:pt x="19773" y="127520"/>
                  </a:lnTo>
                  <a:lnTo>
                    <a:pt x="12097" y="125959"/>
                  </a:lnTo>
                  <a:lnTo>
                    <a:pt x="5810" y="121712"/>
                  </a:lnTo>
                  <a:lnTo>
                    <a:pt x="1560" y="115428"/>
                  </a:lnTo>
                  <a:lnTo>
                    <a:pt x="0" y="107759"/>
                  </a:lnTo>
                  <a:lnTo>
                    <a:pt x="0" y="19748"/>
                  </a:lnTo>
                  <a:lnTo>
                    <a:pt x="1560" y="12081"/>
                  </a:lnTo>
                  <a:lnTo>
                    <a:pt x="5810" y="5802"/>
                  </a:lnTo>
                  <a:lnTo>
                    <a:pt x="12097" y="1558"/>
                  </a:lnTo>
                  <a:lnTo>
                    <a:pt x="19773" y="0"/>
                  </a:lnTo>
                  <a:lnTo>
                    <a:pt x="693242" y="0"/>
                  </a:lnTo>
                  <a:lnTo>
                    <a:pt x="700916" y="1558"/>
                  </a:lnTo>
                  <a:lnTo>
                    <a:pt x="707199" y="5802"/>
                  </a:lnTo>
                  <a:lnTo>
                    <a:pt x="711444" y="12081"/>
                  </a:lnTo>
                  <a:lnTo>
                    <a:pt x="713003" y="19748"/>
                  </a:lnTo>
                  <a:lnTo>
                    <a:pt x="713003" y="1077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5779078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5836519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5893967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5951415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008856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066303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123745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181193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238641" y="4910831"/>
              <a:ext cx="0" cy="42545"/>
            </a:xfrm>
            <a:custGeom>
              <a:avLst/>
              <a:gdLst/>
              <a:ahLst/>
              <a:cxnLst/>
              <a:rect l="l" t="t" r="r" b="b"/>
              <a:pathLst>
                <a:path w="0" h="42545">
                  <a:moveTo>
                    <a:pt x="0" y="0"/>
                  </a:moveTo>
                  <a:lnTo>
                    <a:pt x="0" y="4208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878760" y="4943039"/>
              <a:ext cx="649605" cy="0"/>
            </a:xfrm>
            <a:custGeom>
              <a:avLst/>
              <a:gdLst/>
              <a:ahLst/>
              <a:cxnLst/>
              <a:rect l="l" t="t" r="r" b="b"/>
              <a:pathLst>
                <a:path w="649604" h="0">
                  <a:moveTo>
                    <a:pt x="0" y="0"/>
                  </a:moveTo>
                  <a:lnTo>
                    <a:pt x="6494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822507" y="4924602"/>
              <a:ext cx="762000" cy="37465"/>
            </a:xfrm>
            <a:custGeom>
              <a:avLst/>
              <a:gdLst/>
              <a:ahLst/>
              <a:cxnLst/>
              <a:rect l="l" t="t" r="r" b="b"/>
              <a:pathLst>
                <a:path w="762000" h="37464">
                  <a:moveTo>
                    <a:pt x="68834" y="0"/>
                  </a:moveTo>
                  <a:lnTo>
                    <a:pt x="0" y="18440"/>
                  </a:lnTo>
                  <a:lnTo>
                    <a:pt x="68834" y="36893"/>
                  </a:lnTo>
                  <a:lnTo>
                    <a:pt x="68834" y="0"/>
                  </a:lnTo>
                  <a:close/>
                </a:path>
                <a:path w="762000" h="37464">
                  <a:moveTo>
                    <a:pt x="761923" y="18440"/>
                  </a:moveTo>
                  <a:lnTo>
                    <a:pt x="693089" y="0"/>
                  </a:lnTo>
                  <a:lnTo>
                    <a:pt x="693089" y="36893"/>
                  </a:lnTo>
                  <a:lnTo>
                    <a:pt x="761923" y="18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467104" y="3400126"/>
              <a:ext cx="0" cy="226695"/>
            </a:xfrm>
            <a:custGeom>
              <a:avLst/>
              <a:gdLst/>
              <a:ahLst/>
              <a:cxnLst/>
              <a:rect l="l" t="t" r="r" b="b"/>
              <a:pathLst>
                <a:path w="0" h="226695">
                  <a:moveTo>
                    <a:pt x="0" y="226453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2315544" y="2986817"/>
              <a:ext cx="0" cy="133350"/>
            </a:xfrm>
            <a:custGeom>
              <a:avLst/>
              <a:gdLst/>
              <a:ahLst/>
              <a:cxnLst/>
              <a:rect l="l" t="t" r="r" b="b"/>
              <a:pathLst>
                <a:path w="0" h="133350">
                  <a:moveTo>
                    <a:pt x="0" y="0"/>
                  </a:moveTo>
                  <a:lnTo>
                    <a:pt x="0" y="13331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2299072" y="310365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2023400" y="2545212"/>
              <a:ext cx="0" cy="1032510"/>
            </a:xfrm>
            <a:custGeom>
              <a:avLst/>
              <a:gdLst/>
              <a:ahLst/>
              <a:cxnLst/>
              <a:rect l="l" t="t" r="r" b="b"/>
              <a:pathLst>
                <a:path w="0" h="1032510">
                  <a:moveTo>
                    <a:pt x="0" y="0"/>
                  </a:moveTo>
                  <a:lnTo>
                    <a:pt x="0" y="103249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1891167" y="4104213"/>
              <a:ext cx="433705" cy="1198245"/>
            </a:xfrm>
            <a:custGeom>
              <a:avLst/>
              <a:gdLst/>
              <a:ahLst/>
              <a:cxnLst/>
              <a:rect l="l" t="t" r="r" b="b"/>
              <a:pathLst>
                <a:path w="433705" h="1198245">
                  <a:moveTo>
                    <a:pt x="0" y="1197724"/>
                  </a:moveTo>
                  <a:lnTo>
                    <a:pt x="0" y="0"/>
                  </a:lnTo>
                  <a:lnTo>
                    <a:pt x="43332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2468365" y="4731938"/>
              <a:ext cx="43180" cy="1294765"/>
            </a:xfrm>
            <a:custGeom>
              <a:avLst/>
              <a:gdLst/>
              <a:ahLst/>
              <a:cxnLst/>
              <a:rect l="l" t="t" r="r" b="b"/>
              <a:pathLst>
                <a:path w="43180" h="1294764">
                  <a:moveTo>
                    <a:pt x="0" y="1294358"/>
                  </a:moveTo>
                  <a:lnTo>
                    <a:pt x="0" y="0"/>
                  </a:lnTo>
                  <a:lnTo>
                    <a:pt x="4291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630241" y="4828570"/>
              <a:ext cx="0" cy="955675"/>
            </a:xfrm>
            <a:custGeom>
              <a:avLst/>
              <a:gdLst/>
              <a:ahLst/>
              <a:cxnLst/>
              <a:rect l="l" t="t" r="r" b="b"/>
              <a:pathLst>
                <a:path w="0" h="955675">
                  <a:moveTo>
                    <a:pt x="0" y="95540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006929" y="35612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310554" y="2545212"/>
              <a:ext cx="0" cy="1056005"/>
            </a:xfrm>
            <a:custGeom>
              <a:avLst/>
              <a:gdLst/>
              <a:ahLst/>
              <a:cxnLst/>
              <a:rect l="l" t="t" r="r" b="b"/>
              <a:pathLst>
                <a:path w="0" h="1056004">
                  <a:moveTo>
                    <a:pt x="0" y="0"/>
                  </a:moveTo>
                  <a:lnTo>
                    <a:pt x="0" y="105573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294082" y="358448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5502308" y="2545212"/>
              <a:ext cx="143510" cy="671195"/>
            </a:xfrm>
            <a:custGeom>
              <a:avLst/>
              <a:gdLst/>
              <a:ahLst/>
              <a:cxnLst/>
              <a:rect l="l" t="t" r="r" b="b"/>
              <a:pathLst>
                <a:path w="143510" h="671194">
                  <a:moveTo>
                    <a:pt x="0" y="0"/>
                  </a:moveTo>
                  <a:lnTo>
                    <a:pt x="0" y="671004"/>
                  </a:lnTo>
                  <a:lnTo>
                    <a:pt x="143294" y="671004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5629132" y="319974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108385" y="2545212"/>
              <a:ext cx="140970" cy="591820"/>
            </a:xfrm>
            <a:custGeom>
              <a:avLst/>
              <a:gdLst/>
              <a:ahLst/>
              <a:cxnLst/>
              <a:rect l="l" t="t" r="r" b="b"/>
              <a:pathLst>
                <a:path w="140970" h="591819">
                  <a:moveTo>
                    <a:pt x="0" y="0"/>
                  </a:moveTo>
                  <a:lnTo>
                    <a:pt x="0" y="591375"/>
                  </a:lnTo>
                  <a:lnTo>
                    <a:pt x="140512" y="59137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232425" y="312012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2402991" y="2545212"/>
              <a:ext cx="356235" cy="1214755"/>
            </a:xfrm>
            <a:custGeom>
              <a:avLst/>
              <a:gdLst/>
              <a:ahLst/>
              <a:cxnLst/>
              <a:rect l="l" t="t" r="r" b="b"/>
              <a:pathLst>
                <a:path w="356235" h="1214754">
                  <a:moveTo>
                    <a:pt x="355688" y="0"/>
                  </a:moveTo>
                  <a:lnTo>
                    <a:pt x="355688" y="1214170"/>
                  </a:lnTo>
                  <a:lnTo>
                    <a:pt x="0" y="12141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2308009" y="3742905"/>
              <a:ext cx="339090" cy="1102360"/>
            </a:xfrm>
            <a:custGeom>
              <a:avLst/>
              <a:gdLst/>
              <a:ahLst/>
              <a:cxnLst/>
              <a:rect l="l" t="t" r="r" b="b"/>
              <a:pathLst>
                <a:path w="339089" h="1102360">
                  <a:moveTo>
                    <a:pt x="32943" y="352221"/>
                  </a:moveTo>
                  <a:lnTo>
                    <a:pt x="25565" y="344843"/>
                  </a:lnTo>
                  <a:lnTo>
                    <a:pt x="7378" y="344843"/>
                  </a:lnTo>
                  <a:lnTo>
                    <a:pt x="0" y="352221"/>
                  </a:lnTo>
                  <a:lnTo>
                    <a:pt x="0" y="370408"/>
                  </a:lnTo>
                  <a:lnTo>
                    <a:pt x="7378" y="377786"/>
                  </a:lnTo>
                  <a:lnTo>
                    <a:pt x="16471" y="377786"/>
                  </a:lnTo>
                  <a:lnTo>
                    <a:pt x="25565" y="377786"/>
                  </a:lnTo>
                  <a:lnTo>
                    <a:pt x="32943" y="370408"/>
                  </a:lnTo>
                  <a:lnTo>
                    <a:pt x="32943" y="352221"/>
                  </a:lnTo>
                  <a:close/>
                </a:path>
                <a:path w="339089" h="1102360">
                  <a:moveTo>
                    <a:pt x="111455" y="7378"/>
                  </a:moveTo>
                  <a:lnTo>
                    <a:pt x="104076" y="0"/>
                  </a:lnTo>
                  <a:lnTo>
                    <a:pt x="85890" y="0"/>
                  </a:lnTo>
                  <a:lnTo>
                    <a:pt x="78511" y="7378"/>
                  </a:lnTo>
                  <a:lnTo>
                    <a:pt x="78511" y="25565"/>
                  </a:lnTo>
                  <a:lnTo>
                    <a:pt x="85890" y="32943"/>
                  </a:lnTo>
                  <a:lnTo>
                    <a:pt x="94983" y="32943"/>
                  </a:lnTo>
                  <a:lnTo>
                    <a:pt x="104076" y="32943"/>
                  </a:lnTo>
                  <a:lnTo>
                    <a:pt x="111455" y="25565"/>
                  </a:lnTo>
                  <a:lnTo>
                    <a:pt x="111455" y="7378"/>
                  </a:lnTo>
                  <a:close/>
                </a:path>
                <a:path w="339089" h="1102360">
                  <a:moveTo>
                    <a:pt x="219735" y="979944"/>
                  </a:moveTo>
                  <a:lnTo>
                    <a:pt x="212356" y="972566"/>
                  </a:lnTo>
                  <a:lnTo>
                    <a:pt x="194170" y="972566"/>
                  </a:lnTo>
                  <a:lnTo>
                    <a:pt x="186791" y="979944"/>
                  </a:lnTo>
                  <a:lnTo>
                    <a:pt x="186791" y="998143"/>
                  </a:lnTo>
                  <a:lnTo>
                    <a:pt x="194170" y="1005522"/>
                  </a:lnTo>
                  <a:lnTo>
                    <a:pt x="203263" y="1005522"/>
                  </a:lnTo>
                  <a:lnTo>
                    <a:pt x="212356" y="1005522"/>
                  </a:lnTo>
                  <a:lnTo>
                    <a:pt x="219735" y="998143"/>
                  </a:lnTo>
                  <a:lnTo>
                    <a:pt x="219735" y="979944"/>
                  </a:lnTo>
                  <a:close/>
                </a:path>
                <a:path w="339089" h="1102360">
                  <a:moveTo>
                    <a:pt x="338696" y="1076579"/>
                  </a:moveTo>
                  <a:lnTo>
                    <a:pt x="331317" y="1069200"/>
                  </a:lnTo>
                  <a:lnTo>
                    <a:pt x="313131" y="1069200"/>
                  </a:lnTo>
                  <a:lnTo>
                    <a:pt x="305752" y="1076579"/>
                  </a:lnTo>
                  <a:lnTo>
                    <a:pt x="305752" y="1094765"/>
                  </a:lnTo>
                  <a:lnTo>
                    <a:pt x="313131" y="1102144"/>
                  </a:lnTo>
                  <a:lnTo>
                    <a:pt x="322224" y="1102144"/>
                  </a:lnTo>
                  <a:lnTo>
                    <a:pt x="331317" y="1102144"/>
                  </a:lnTo>
                  <a:lnTo>
                    <a:pt x="338696" y="1094765"/>
                  </a:lnTo>
                  <a:lnTo>
                    <a:pt x="338696" y="1076579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660653" y="5312072"/>
              <a:ext cx="0" cy="472440"/>
            </a:xfrm>
            <a:custGeom>
              <a:avLst/>
              <a:gdLst/>
              <a:ahLst/>
              <a:cxnLst/>
              <a:rect l="l" t="t" r="r" b="b"/>
              <a:pathLst>
                <a:path w="0" h="472439">
                  <a:moveTo>
                    <a:pt x="0" y="47190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644181" y="528753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77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77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000193" y="4998306"/>
              <a:ext cx="0" cy="786130"/>
            </a:xfrm>
            <a:custGeom>
              <a:avLst/>
              <a:gdLst/>
              <a:ahLst/>
              <a:cxnLst/>
              <a:rect l="l" t="t" r="r" b="b"/>
              <a:pathLst>
                <a:path w="0" h="786129">
                  <a:moveTo>
                    <a:pt x="0" y="78567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5983721" y="497376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65" y="0"/>
                  </a:moveTo>
                  <a:lnTo>
                    <a:pt x="7378" y="0"/>
                  </a:lnTo>
                  <a:lnTo>
                    <a:pt x="0" y="7365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65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5216396" y="3700488"/>
              <a:ext cx="0" cy="448945"/>
            </a:xfrm>
            <a:custGeom>
              <a:avLst/>
              <a:gdLst/>
              <a:ahLst/>
              <a:cxnLst/>
              <a:rect l="l" t="t" r="r" b="b"/>
              <a:pathLst>
                <a:path w="0" h="448945">
                  <a:moveTo>
                    <a:pt x="0" y="4486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5199925" y="36759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565" y="0"/>
                  </a:moveTo>
                  <a:lnTo>
                    <a:pt x="7378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378" y="32943"/>
                  </a:lnTo>
                  <a:lnTo>
                    <a:pt x="16471" y="32943"/>
                  </a:lnTo>
                  <a:lnTo>
                    <a:pt x="25565" y="32943"/>
                  </a:lnTo>
                  <a:lnTo>
                    <a:pt x="32943" y="25565"/>
                  </a:lnTo>
                  <a:lnTo>
                    <a:pt x="32943" y="7378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7" name="object 42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1637299" y="800354"/>
            <a:ext cx="126428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 b="1">
                <a:latin typeface="Arial"/>
                <a:cs typeface="Arial"/>
              </a:rPr>
              <a:t>1.2.2.3</a:t>
            </a:r>
            <a:r>
              <a:rPr dirty="0" sz="850" spc="-45" b="1">
                <a:latin typeface="Arial"/>
                <a:cs typeface="Arial"/>
              </a:rPr>
              <a:t> </a:t>
            </a:r>
            <a:r>
              <a:rPr dirty="0" sz="850" spc="15" b="1">
                <a:latin typeface="Arial"/>
                <a:cs typeface="Arial"/>
              </a:rPr>
              <a:t>Microinversores</a:t>
            </a:r>
            <a:endParaRPr sz="85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1637299" y="1213104"/>
            <a:ext cx="5154295" cy="422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microinversores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instalan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detrás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uno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varios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convierten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  <a:p>
            <a:pPr marL="12700" marR="34290">
              <a:lnSpc>
                <a:spcPct val="166700"/>
              </a:lnSpc>
            </a:pP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alterna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compatible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directamente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módulo.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Las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soluciones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microinversores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pueden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utilizar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plantas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energía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edificios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residenciales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comerciales.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arquitectura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microinversor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describe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Figura</a:t>
            </a:r>
            <a:r>
              <a:rPr dirty="0" sz="600">
                <a:latin typeface="Microsoft Sans Serif"/>
                <a:cs typeface="Microsoft Sans Serif"/>
              </a:rPr>
              <a:t> 9.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540000" y="2088107"/>
            <a:ext cx="26670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2058276" y="2489020"/>
            <a:ext cx="492125" cy="20701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95"/>
              </a:spcBef>
            </a:pPr>
            <a:r>
              <a:rPr dirty="0" sz="600" spc="-25">
                <a:latin typeface="Microsoft Sans Serif"/>
                <a:cs typeface="Microsoft Sans Serif"/>
              </a:rPr>
              <a:t>C.A.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combinadora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2793542" y="2523615"/>
            <a:ext cx="436880" cy="16954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dirty="0" sz="250" spc="5">
                <a:latin typeface="Microsoft Sans Serif"/>
                <a:cs typeface="Microsoft Sans Serif"/>
              </a:rPr>
              <a:t>Aire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acondicionado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principal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350" spc="15">
                <a:latin typeface="Microsoft Sans Serif"/>
                <a:cs typeface="Microsoft Sans Serif"/>
              </a:rPr>
              <a:t>disyuntor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carga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4345416" y="2507360"/>
            <a:ext cx="358775" cy="2724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R="5080">
              <a:lnSpc>
                <a:spcPts val="640"/>
              </a:lnSpc>
              <a:spcBef>
                <a:spcPts val="135"/>
              </a:spcBef>
            </a:pPr>
            <a:r>
              <a:rPr dirty="0" sz="550" spc="10">
                <a:latin typeface="Microsoft Sans Serif"/>
                <a:cs typeface="Microsoft Sans Serif"/>
              </a:rPr>
              <a:t>Equipo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Suelo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537183" y="2507360"/>
            <a:ext cx="19494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R="5080">
              <a:lnSpc>
                <a:spcPts val="64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Solar  </a:t>
            </a:r>
            <a:r>
              <a:rPr dirty="0" sz="550">
                <a:latin typeface="Microsoft Sans Serif"/>
                <a:cs typeface="Microsoft Sans Serif"/>
              </a:rPr>
              <a:t>Panel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6143260" y="2503057"/>
            <a:ext cx="262890" cy="1936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10">
                <a:latin typeface="Microsoft Sans Serif"/>
                <a:cs typeface="Microsoft Sans Serif"/>
              </a:rPr>
              <a:t>MICRO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r>
              <a:rPr dirty="0" sz="500" spc="20">
                <a:latin typeface="Microsoft Sans Serif"/>
                <a:cs typeface="Microsoft Sans Serif"/>
              </a:rPr>
              <a:t>Inversor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2273221" y="2948964"/>
            <a:ext cx="284480" cy="352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550" spc="30">
                <a:latin typeface="Microsoft Sans Serif"/>
                <a:cs typeface="Microsoft Sans Serif"/>
              </a:rPr>
              <a:t>Metro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750" spc="-30">
                <a:latin typeface="Microsoft Sans Serif"/>
                <a:cs typeface="Microsoft Sans Serif"/>
              </a:rPr>
              <a:t>EN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5250177" y="3825174"/>
            <a:ext cx="718185" cy="351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20320">
              <a:lnSpc>
                <a:spcPct val="118700"/>
              </a:lnSpc>
              <a:spcBef>
                <a:spcPts val="100"/>
              </a:spcBef>
            </a:pPr>
            <a:r>
              <a:rPr dirty="0" sz="450" spc="-25">
                <a:latin typeface="Microsoft Sans Serif"/>
                <a:cs typeface="Microsoft Sans Serif"/>
              </a:rPr>
              <a:t>Se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debe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abrir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disyuntor  </a:t>
            </a:r>
            <a:r>
              <a:rPr dirty="0" sz="450" spc="15">
                <a:latin typeface="Microsoft Sans Serif"/>
                <a:cs typeface="Microsoft Sans Serif"/>
              </a:rPr>
              <a:t>principal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CA.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550" spc="10">
                <a:latin typeface="Microsoft Sans Serif"/>
                <a:cs typeface="Microsoft Sans Serif"/>
              </a:rPr>
              <a:t>Antes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desconectar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r>
              <a:rPr dirty="0" sz="450" spc="5">
                <a:latin typeface="Microsoft Sans Serif"/>
                <a:cs typeface="Microsoft Sans Serif"/>
              </a:rPr>
              <a:t>Conectores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5052133" y="4729313"/>
            <a:ext cx="296545" cy="1911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R="5080">
              <a:lnSpc>
                <a:spcPts val="640"/>
              </a:lnSpc>
              <a:spcBef>
                <a:spcPts val="135"/>
              </a:spcBef>
            </a:pPr>
            <a:r>
              <a:rPr dirty="0" sz="550" spc="-10">
                <a:latin typeface="Microsoft Sans Serif"/>
                <a:cs typeface="Microsoft Sans Serif"/>
              </a:rPr>
              <a:t>WiFi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Ethernet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1924969" y="5038839"/>
            <a:ext cx="486409" cy="278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705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20A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635"/>
              </a:lnSpc>
            </a:pPr>
            <a:r>
              <a:rPr dirty="0" sz="550" spc="20">
                <a:latin typeface="Microsoft Sans Serif"/>
                <a:cs typeface="Microsoft Sans Serif"/>
              </a:rPr>
              <a:t>Disyuntor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650"/>
              </a:lnSpc>
            </a:pP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AC-</a:t>
            </a:r>
            <a:r>
              <a:rPr dirty="0" sz="550" spc="-20">
                <a:latin typeface="Microsoft Sans Serif"/>
                <a:cs typeface="Microsoft Sans Serif"/>
              </a:rPr>
              <a:t>TRUNK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2664049" y="5556786"/>
            <a:ext cx="365125" cy="253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Toma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endParaRPr sz="400">
              <a:latin typeface="Microsoft Sans Serif"/>
              <a:cs typeface="Microsoft Sans Serif"/>
            </a:endParaRPr>
          </a:p>
          <a:p>
            <a:pPr marR="10795">
              <a:lnSpc>
                <a:spcPts val="640"/>
              </a:lnSpc>
              <a:spcBef>
                <a:spcPts val="45"/>
              </a:spcBef>
            </a:pPr>
            <a:r>
              <a:rPr dirty="0" sz="550" spc="10">
                <a:latin typeface="Microsoft Sans Serif"/>
                <a:cs typeface="Microsoft Sans Serif"/>
              </a:rPr>
              <a:t>Electrodo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4694456" y="5716801"/>
            <a:ext cx="883919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Controlador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micro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inversores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6034002" y="5729501"/>
            <a:ext cx="22479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Enrutador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2502168" y="5950101"/>
            <a:ext cx="40640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latin typeface="Microsoft Sans Serif"/>
                <a:cs typeface="Microsoft Sans Serif"/>
              </a:rPr>
              <a:t>BUS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1755009" y="6343748"/>
            <a:ext cx="4709795" cy="220979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85"/>
              </a:spcBef>
            </a:pPr>
            <a:r>
              <a:rPr dirty="0" sz="450" spc="10">
                <a:latin typeface="Microsoft Sans Serif"/>
                <a:cs typeface="Microsoft Sans Serif"/>
              </a:rPr>
              <a:t>Nota: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Todos los </a:t>
            </a:r>
            <a:r>
              <a:rPr dirty="0" sz="450" spc="20">
                <a:latin typeface="Microsoft Sans Serif"/>
                <a:cs typeface="Microsoft Sans Serif"/>
              </a:rPr>
              <a:t>números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son</a:t>
            </a:r>
            <a:r>
              <a:rPr dirty="0" sz="450" spc="5">
                <a:latin typeface="Microsoft Sans Serif"/>
                <a:cs typeface="Microsoft Sans Serif"/>
              </a:rPr>
              <a:t> clasificaciones, especificaciones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fabricante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nominales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menos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que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se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especifique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contrario.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r>
              <a:rPr dirty="0" sz="500" spc="-30">
                <a:latin typeface="Microsoft Sans Serif"/>
                <a:cs typeface="Microsoft Sans Serif"/>
              </a:rPr>
              <a:t>Se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utilizaron</a:t>
            </a:r>
            <a:r>
              <a:rPr dirty="0" sz="500" spc="5">
                <a:latin typeface="Microsoft Sans Serif"/>
                <a:cs typeface="Microsoft Sans Serif"/>
              </a:rPr>
              <a:t> clips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puesta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WEEB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entre</a:t>
            </a:r>
            <a:r>
              <a:rPr dirty="0" sz="500" spc="5">
                <a:latin typeface="Microsoft Sans Serif"/>
                <a:cs typeface="Microsoft Sans Serif"/>
              </a:rPr>
              <a:t> los </a:t>
            </a:r>
            <a:r>
              <a:rPr dirty="0" sz="500" spc="20">
                <a:latin typeface="Microsoft Sans Serif"/>
                <a:cs typeface="Microsoft Sans Serif"/>
              </a:rPr>
              <a:t>módulos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 los rieles; el </a:t>
            </a:r>
            <a:r>
              <a:rPr dirty="0" sz="500" spc="15">
                <a:latin typeface="Microsoft Sans Serif"/>
                <a:cs typeface="Microsoft Sans Serif"/>
              </a:rPr>
              <a:t>único</a:t>
            </a:r>
            <a:r>
              <a:rPr dirty="0" sz="500" spc="5">
                <a:latin typeface="Microsoft Sans Serif"/>
                <a:cs typeface="Microsoft Sans Serif"/>
              </a:rPr>
              <a:t> cable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r>
              <a:rPr dirty="0" sz="500" spc="5">
                <a:latin typeface="Microsoft Sans Serif"/>
                <a:cs typeface="Microsoft Sans Serif"/>
              </a:rPr>
              <a:t> está </a:t>
            </a:r>
            <a:r>
              <a:rPr dirty="0" sz="500" spc="20">
                <a:latin typeface="Microsoft Sans Serif"/>
                <a:cs typeface="Microsoft Sans Serif"/>
              </a:rPr>
              <a:t>entre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los </a:t>
            </a:r>
            <a:r>
              <a:rPr dirty="0" sz="500" spc="10">
                <a:latin typeface="Microsoft Sans Serif"/>
                <a:cs typeface="Microsoft Sans Serif"/>
              </a:rPr>
              <a:t>rieles</a:t>
            </a:r>
            <a:r>
              <a:rPr dirty="0" sz="500" spc="5">
                <a:latin typeface="Microsoft Sans Serif"/>
                <a:cs typeface="Microsoft Sans Serif"/>
              </a:rPr>
              <a:t> y </a:t>
            </a:r>
            <a:r>
              <a:rPr dirty="0" sz="500" spc="10">
                <a:latin typeface="Microsoft Sans Serif"/>
                <a:cs typeface="Microsoft Sans Serif"/>
              </a:rPr>
              <a:t>desde</a:t>
            </a:r>
            <a:r>
              <a:rPr dirty="0" sz="500" spc="5">
                <a:latin typeface="Microsoft Sans Serif"/>
                <a:cs typeface="Microsoft Sans Serif"/>
              </a:rPr>
              <a:t> los </a:t>
            </a:r>
            <a:r>
              <a:rPr dirty="0" sz="500" spc="10">
                <a:latin typeface="Microsoft Sans Serif"/>
                <a:cs typeface="Microsoft Sans Serif"/>
              </a:rPr>
              <a:t>rieles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hasta</a:t>
            </a:r>
            <a:r>
              <a:rPr dirty="0" sz="500" spc="5">
                <a:latin typeface="Microsoft Sans Serif"/>
                <a:cs typeface="Microsoft Sans Serif"/>
              </a:rPr>
              <a:t> la </a:t>
            </a:r>
            <a:r>
              <a:rPr dirty="0" sz="500" spc="10">
                <a:latin typeface="Microsoft Sans Serif"/>
                <a:cs typeface="Microsoft Sans Serif"/>
              </a:rPr>
              <a:t>varilla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tierra.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1637299" y="6832930"/>
            <a:ext cx="4784090" cy="13557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5" b="1">
                <a:latin typeface="Arial"/>
                <a:cs typeface="Arial"/>
              </a:rPr>
              <a:t>Las</a:t>
            </a:r>
            <a:r>
              <a:rPr dirty="0" sz="750" spc="-2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ventajas</a:t>
            </a:r>
            <a:r>
              <a:rPr dirty="0" sz="750" spc="-2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20" b="1">
                <a:latin typeface="Arial"/>
                <a:cs typeface="Arial"/>
              </a:rPr>
              <a:t> </a:t>
            </a:r>
            <a:r>
              <a:rPr dirty="0" sz="750" spc="-10" b="1">
                <a:latin typeface="Arial"/>
                <a:cs typeface="Arial"/>
              </a:rPr>
              <a:t>los</a:t>
            </a:r>
            <a:r>
              <a:rPr dirty="0" sz="750" spc="-2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microinversores</a:t>
            </a:r>
            <a:r>
              <a:rPr dirty="0" sz="750" spc="-20" b="1">
                <a:latin typeface="Arial"/>
                <a:cs typeface="Arial"/>
              </a:rPr>
              <a:t> </a:t>
            </a:r>
            <a:r>
              <a:rPr dirty="0" sz="750" spc="-10" b="1">
                <a:latin typeface="Arial"/>
                <a:cs typeface="Arial"/>
              </a:rPr>
              <a:t>son:</a:t>
            </a:r>
            <a:endParaRPr sz="750">
              <a:latin typeface="Arial"/>
              <a:cs typeface="Arial"/>
            </a:endParaRPr>
          </a:p>
          <a:p>
            <a:pPr marL="60960" indent="-48895">
              <a:lnSpc>
                <a:spcPct val="100000"/>
              </a:lnSpc>
              <a:spcBef>
                <a:spcPts val="450"/>
              </a:spcBef>
              <a:buChar char="•"/>
              <a:tabLst>
                <a:tab pos="61594" algn="l"/>
              </a:tabLst>
            </a:pPr>
            <a:r>
              <a:rPr dirty="0" sz="600" spc="25">
                <a:latin typeface="Microsoft Sans Serif"/>
                <a:cs typeface="Microsoft Sans Serif"/>
              </a:rPr>
              <a:t>reducir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pérdida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potencia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caso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sombra;</a:t>
            </a:r>
            <a:endParaRPr sz="6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30"/>
              </a:spcBef>
              <a:buChar char="•"/>
              <a:tabLst>
                <a:tab pos="65405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mantenimiento;</a:t>
            </a:r>
            <a:endParaRPr sz="6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61594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monitorización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rendimiento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fotovoltaico;</a:t>
            </a:r>
            <a:endParaRPr sz="600">
              <a:latin typeface="Microsoft Sans Serif"/>
              <a:cs typeface="Microsoft Sans Serif"/>
            </a:endParaRPr>
          </a:p>
          <a:p>
            <a:pPr marL="65405" marR="5080" indent="-65405">
              <a:lnSpc>
                <a:spcPct val="153900"/>
              </a:lnSpc>
              <a:spcBef>
                <a:spcPts val="1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Tamaño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pequeño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(dado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convierte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>
                <a:latin typeface="Microsoft Sans Serif"/>
                <a:cs typeface="Microsoft Sans Serif"/>
              </a:rPr>
              <a:t> (230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V)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parte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posterior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panel,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menor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diámetro).</a:t>
            </a:r>
            <a:endParaRPr sz="6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20"/>
              </a:spcBef>
              <a:buChar char="•"/>
              <a:tabLst>
                <a:tab pos="5715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Planta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alta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modularidad;</a:t>
            </a:r>
            <a:endParaRPr sz="5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90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Apagado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automático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caso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emergencia.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 spc="-10">
                <a:latin typeface="Microsoft Sans Serif"/>
                <a:cs typeface="Microsoft Sans Serif"/>
              </a:rPr>
              <a:t>Sin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embargo,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 </a:t>
            </a:r>
            <a:r>
              <a:rPr dirty="0" sz="600" spc="15">
                <a:latin typeface="Microsoft Sans Serif"/>
                <a:cs typeface="Microsoft Sans Serif"/>
              </a:rPr>
              <a:t>plantas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arquitectura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microinversores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tienen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coste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inicial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más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elevado.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1147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819404"/>
            <a:ext cx="5349875" cy="4780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1.2.2.4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-5" b="1">
                <a:latin typeface="Arial"/>
                <a:cs typeface="Arial"/>
              </a:rPr>
              <a:t>Elección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la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arquitectura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del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inversor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 marR="69215">
              <a:lnSpc>
                <a:spcPct val="153900"/>
              </a:lnSpc>
              <a:spcBef>
                <a:spcPts val="755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influye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costes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últimos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años,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costes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centrales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han reducido </a:t>
            </a:r>
            <a:r>
              <a:rPr dirty="0" sz="650" spc="20">
                <a:latin typeface="Microsoft Sans Serif"/>
                <a:cs typeface="Microsoft Sans Serif"/>
              </a:rPr>
              <a:t>drásticamente.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10">
                <a:latin typeface="Microsoft Sans Serif"/>
                <a:cs typeface="Microsoft Sans Serif"/>
              </a:rPr>
              <a:t>coste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15">
                <a:latin typeface="Microsoft Sans Serif"/>
                <a:cs typeface="Microsoft Sans Serif"/>
              </a:rPr>
              <a:t>sigue </a:t>
            </a:r>
            <a:r>
              <a:rPr dirty="0" sz="650" spc="20">
                <a:latin typeface="Microsoft Sans Serif"/>
                <a:cs typeface="Microsoft Sans Serif"/>
              </a:rPr>
              <a:t>siendo </a:t>
            </a:r>
            <a:r>
              <a:rPr dirty="0" sz="650" spc="25">
                <a:latin typeface="Microsoft Sans Serif"/>
                <a:cs typeface="Microsoft Sans Serif"/>
              </a:rPr>
              <a:t>superior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centrales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(análisis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materiales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CAPEX).</a:t>
            </a:r>
            <a:endParaRPr sz="650">
              <a:latin typeface="Microsoft Sans Serif"/>
              <a:cs typeface="Microsoft Sans Serif"/>
            </a:endParaRPr>
          </a:p>
          <a:p>
            <a:pPr marL="12700" marR="26670">
              <a:lnSpc>
                <a:spcPct val="133400"/>
              </a:lnSpc>
              <a:spcBef>
                <a:spcPts val="2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también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factor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determinante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arquitectura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mecánica, la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15">
                <a:latin typeface="Microsoft Sans Serif"/>
                <a:cs typeface="Microsoft Sans Serif"/>
              </a:rPr>
              <a:t>eléctrica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puesta </a:t>
            </a:r>
            <a:r>
              <a:rPr dirty="0" sz="750" spc="25">
                <a:latin typeface="Microsoft Sans Serif"/>
                <a:cs typeface="Microsoft Sans Serif"/>
              </a:rPr>
              <a:t>en marcha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35">
                <a:latin typeface="Microsoft Sans Serif"/>
                <a:cs typeface="Microsoft Sans Serif"/>
              </a:rPr>
              <a:t>string </a:t>
            </a:r>
            <a:r>
              <a:rPr dirty="0" sz="750" spc="20">
                <a:latin typeface="Microsoft Sans Serif"/>
                <a:cs typeface="Microsoft Sans Serif"/>
              </a:rPr>
              <a:t>son más </a:t>
            </a:r>
            <a:r>
              <a:rPr dirty="0" sz="750" spc="5">
                <a:latin typeface="Microsoft Sans Serif"/>
                <a:cs typeface="Microsoft Sans Serif"/>
              </a:rPr>
              <a:t>caras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inversores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centrales.</a:t>
            </a:r>
            <a:endParaRPr sz="750">
              <a:latin typeface="Microsoft Sans Serif"/>
              <a:cs typeface="Microsoft Sans Serif"/>
            </a:endParaRPr>
          </a:p>
          <a:p>
            <a:pPr marL="12700" marR="252729">
              <a:lnSpc>
                <a:spcPct val="133400"/>
              </a:lnSpc>
            </a:pPr>
            <a:r>
              <a:rPr dirty="0" sz="750" spc="-35">
                <a:latin typeface="Microsoft Sans Serif"/>
                <a:cs typeface="Microsoft Sans Serif"/>
              </a:rPr>
              <a:t>El BOS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más caro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arquitectura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inversores </a:t>
            </a:r>
            <a:r>
              <a:rPr dirty="0" sz="750" spc="15">
                <a:latin typeface="Microsoft Sans Serif"/>
                <a:cs typeface="Microsoft Sans Serif"/>
              </a:rPr>
              <a:t>centrales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35">
                <a:latin typeface="Microsoft Sans Serif"/>
                <a:cs typeface="Microsoft Sans Serif"/>
              </a:rPr>
              <a:t>BOS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45">
                <a:latin typeface="Microsoft Sans Serif"/>
                <a:cs typeface="Microsoft Sans Serif"/>
              </a:rPr>
              <a:t>CA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más caro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arquitectura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string.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mundial,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string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superior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centralizados.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b="1">
                <a:latin typeface="Arial"/>
                <a:cs typeface="Arial"/>
              </a:rPr>
              <a:t>La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principal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diferencia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35" b="1">
                <a:latin typeface="Arial"/>
                <a:cs typeface="Arial"/>
              </a:rPr>
              <a:t>entre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los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inversores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centrales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y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los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cadena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se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origina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en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los</a:t>
            </a:r>
            <a:r>
              <a:rPr dirty="0" sz="700" spc="-5" b="1">
                <a:latin typeface="Arial"/>
                <a:cs typeface="Arial"/>
              </a:rPr>
              <a:t> costes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operativos:</a:t>
            </a:r>
            <a:endParaRPr sz="700">
              <a:latin typeface="Arial"/>
              <a:cs typeface="Arial"/>
            </a:endParaRPr>
          </a:p>
          <a:p>
            <a:pPr marL="69850" marR="88900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gran</a:t>
            </a:r>
            <a:r>
              <a:rPr dirty="0" sz="700" spc="10">
                <a:latin typeface="Microsoft Sans Serif"/>
                <a:cs typeface="Microsoft Sans Serif"/>
              </a:rPr>
              <a:t> capacidad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centrales</a:t>
            </a:r>
            <a:r>
              <a:rPr dirty="0" sz="700" spc="5">
                <a:latin typeface="Microsoft Sans Serif"/>
                <a:cs typeface="Microsoft Sans Serif"/>
              </a:rPr>
              <a:t> hace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enfriamiento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activo.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 spc="10">
                <a:latin typeface="Microsoft Sans Serif"/>
                <a:cs typeface="Microsoft Sans Serif"/>
              </a:rPr>
              <a:t> capacidad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string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elimina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necesidad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enfriamiento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activo.</a:t>
            </a:r>
            <a:endParaRPr sz="700">
              <a:latin typeface="Microsoft Sans Serif"/>
              <a:cs typeface="Microsoft Sans Serif"/>
            </a:endParaRPr>
          </a:p>
          <a:p>
            <a:pPr marL="65405" marR="5080" indent="-65405">
              <a:lnSpc>
                <a:spcPts val="12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 spc="-5">
                <a:latin typeface="Microsoft Sans Serif"/>
                <a:cs typeface="Microsoft Sans Serif"/>
              </a:rPr>
              <a:t>Los </a:t>
            </a:r>
            <a:r>
              <a:rPr dirty="0" sz="650" spc="25">
                <a:latin typeface="Microsoft Sans Serif"/>
                <a:cs typeface="Microsoft Sans Serif"/>
              </a:rPr>
              <a:t>armarios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inversores centrales están </a:t>
            </a:r>
            <a:r>
              <a:rPr dirty="0" sz="650" spc="20">
                <a:latin typeface="Microsoft Sans Serif"/>
                <a:cs typeface="Microsoft Sans Serif"/>
              </a:rPr>
              <a:t>construidos </a:t>
            </a:r>
            <a:r>
              <a:rPr dirty="0" sz="650" spc="15">
                <a:latin typeface="Microsoft Sans Serif"/>
                <a:cs typeface="Microsoft Sans Serif"/>
              </a:rPr>
              <a:t>con ventiladores, </a:t>
            </a:r>
            <a:r>
              <a:rPr dirty="0" sz="650" spc="25">
                <a:latin typeface="Microsoft Sans Serif"/>
                <a:cs typeface="Microsoft Sans Serif"/>
              </a:rPr>
              <a:t>filtros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5">
                <a:latin typeface="Microsoft Sans Serif"/>
                <a:cs typeface="Microsoft Sans Serif"/>
              </a:rPr>
              <a:t>rejillas </a:t>
            </a:r>
            <a:r>
              <a:rPr dirty="0" sz="650" spc="20">
                <a:latin typeface="Microsoft Sans Serif"/>
                <a:cs typeface="Microsoft Sans Serif"/>
              </a:rPr>
              <a:t>de ventilación para </a:t>
            </a:r>
            <a:r>
              <a:rPr dirty="0" sz="650" spc="35">
                <a:latin typeface="Microsoft Sans Serif"/>
                <a:cs typeface="Microsoft Sans Serif"/>
              </a:rPr>
              <a:t>permitir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refrigeración: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estos </a:t>
            </a:r>
            <a:r>
              <a:rPr dirty="0" sz="650" spc="25">
                <a:latin typeface="Microsoft Sans Serif"/>
                <a:cs typeface="Microsoft Sans Serif"/>
              </a:rPr>
              <a:t>componentes requieren </a:t>
            </a:r>
            <a:r>
              <a:rPr dirty="0" sz="650" spc="30">
                <a:latin typeface="Microsoft Sans Serif"/>
                <a:cs typeface="Microsoft Sans Serif"/>
              </a:rPr>
              <a:t>mantenimiento. </a:t>
            </a:r>
            <a:r>
              <a:rPr dirty="0" sz="650" spc="10">
                <a:latin typeface="Microsoft Sans Serif"/>
                <a:cs typeface="Microsoft Sans Serif"/>
              </a:rPr>
              <a:t>Además, la </a:t>
            </a:r>
            <a:r>
              <a:rPr dirty="0" sz="650" spc="25">
                <a:latin typeface="Microsoft Sans Serif"/>
                <a:cs typeface="Microsoft Sans Serif"/>
              </a:rPr>
              <a:t>unidad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conversión </a:t>
            </a:r>
            <a:r>
              <a:rPr dirty="0" sz="650" spc="20">
                <a:latin typeface="Microsoft Sans Serif"/>
                <a:cs typeface="Microsoft Sans Serif"/>
              </a:rPr>
              <a:t>de potencia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placas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control </a:t>
            </a:r>
            <a:r>
              <a:rPr dirty="0" sz="650" spc="25">
                <a:latin typeface="Microsoft Sans Serif"/>
                <a:cs typeface="Microsoft Sans Serif"/>
              </a:rPr>
              <a:t>pueden </a:t>
            </a:r>
            <a:r>
              <a:rPr dirty="0" sz="650" spc="15">
                <a:latin typeface="Microsoft Sans Serif"/>
                <a:cs typeface="Microsoft Sans Serif"/>
              </a:rPr>
              <a:t>necesitar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reemplazadas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durante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útil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esperada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central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diseñado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recibir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servicio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caso, </a:t>
            </a:r>
            <a:r>
              <a:rPr dirty="0" sz="650" spc="10">
                <a:latin typeface="Microsoft Sans Serif"/>
                <a:cs typeface="Microsoft Sans Serif"/>
              </a:rPr>
              <a:t>los costos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mantenimiento </a:t>
            </a:r>
            <a:r>
              <a:rPr dirty="0" sz="650" spc="15">
                <a:latin typeface="Microsoft Sans Serif"/>
                <a:cs typeface="Microsoft Sans Serif"/>
              </a:rPr>
              <a:t>son </a:t>
            </a:r>
            <a:r>
              <a:rPr dirty="0" sz="650" spc="10">
                <a:latin typeface="Microsoft Sans Serif"/>
                <a:cs typeface="Microsoft Sans Serif"/>
              </a:rPr>
              <a:t>considerables. </a:t>
            </a:r>
            <a:r>
              <a:rPr dirty="0" sz="650" spc="-5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5">
                <a:latin typeface="Microsoft Sans Serif"/>
                <a:cs typeface="Microsoft Sans Serif"/>
              </a:rPr>
              <a:t>lo </a:t>
            </a:r>
            <a:r>
              <a:rPr dirty="0" sz="650" spc="20">
                <a:latin typeface="Microsoft Sans Serif"/>
                <a:cs typeface="Microsoft Sans Serif"/>
              </a:rPr>
              <a:t>general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15">
                <a:latin typeface="Microsoft Sans Serif"/>
                <a:cs typeface="Microsoft Sans Serif"/>
              </a:rPr>
              <a:t>están diseñados </a:t>
            </a:r>
            <a:r>
              <a:rPr dirty="0" sz="650" spc="20">
                <a:latin typeface="Microsoft Sans Serif"/>
                <a:cs typeface="Microsoft Sans Serif"/>
              </a:rPr>
              <a:t>para recibir </a:t>
            </a:r>
            <a:r>
              <a:rPr dirty="0" sz="650" spc="10">
                <a:latin typeface="Microsoft Sans Serif"/>
                <a:cs typeface="Microsoft Sans Serif"/>
              </a:rPr>
              <a:t>servicio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ese </a:t>
            </a:r>
            <a:r>
              <a:rPr dirty="0" sz="650">
                <a:latin typeface="Microsoft Sans Serif"/>
                <a:cs typeface="Microsoft Sans Serif"/>
              </a:rPr>
              <a:t>caso,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costos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bajos.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Char char="•"/>
            </a:pPr>
            <a:endParaRPr sz="1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50" spc="5" b="1">
                <a:latin typeface="Arial"/>
                <a:cs typeface="Arial"/>
              </a:rPr>
              <a:t>Desde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el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punto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vista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rendimiento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la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planta:</a:t>
            </a:r>
            <a:endParaRPr sz="650">
              <a:latin typeface="Arial"/>
              <a:cs typeface="Arial"/>
            </a:endParaRPr>
          </a:p>
          <a:p>
            <a:pPr marL="73660" marR="74930" indent="-73660">
              <a:lnSpc>
                <a:spcPct val="133400"/>
              </a:lnSpc>
              <a:spcBef>
                <a:spcPts val="20"/>
              </a:spcBef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arquitectura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múltiples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MPPT: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rendimiento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paneles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varía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sombreado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35">
                <a:latin typeface="Microsoft Sans Serif"/>
                <a:cs typeface="Microsoft Sans Serif"/>
              </a:rPr>
              <a:t>uniforme, </a:t>
            </a:r>
            <a:r>
              <a:rPr dirty="0" sz="750" spc="15">
                <a:latin typeface="Microsoft Sans Serif"/>
                <a:cs typeface="Microsoft Sans Serif"/>
              </a:rPr>
              <a:t>paneles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diferentes ángulos de </a:t>
            </a:r>
            <a:r>
              <a:rPr dirty="0" sz="750" spc="20">
                <a:latin typeface="Microsoft Sans Serif"/>
                <a:cs typeface="Microsoft Sans Serif"/>
              </a:rPr>
              <a:t>inclinación </a:t>
            </a:r>
            <a:r>
              <a:rPr dirty="0" sz="750" spc="45">
                <a:latin typeface="Microsoft Sans Serif"/>
                <a:cs typeface="Microsoft Sans Serif"/>
              </a:rPr>
              <a:t>u </a:t>
            </a:r>
            <a:r>
              <a:rPr dirty="0" sz="750" spc="20">
                <a:latin typeface="Microsoft Sans Serif"/>
                <a:cs typeface="Microsoft Sans Serif"/>
              </a:rPr>
              <a:t>orientaciones </a:t>
            </a:r>
            <a:r>
              <a:rPr dirty="0" sz="750" spc="35">
                <a:latin typeface="Microsoft Sans Serif"/>
                <a:cs typeface="Microsoft Sans Serif"/>
              </a:rPr>
              <a:t>o módulos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dañados,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rendimiento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cada </a:t>
            </a:r>
            <a:r>
              <a:rPr dirty="0" sz="750" spc="30">
                <a:latin typeface="Microsoft Sans Serif"/>
                <a:cs typeface="Microsoft Sans Serif"/>
              </a:rPr>
              <a:t>generador fotovoltaico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0">
                <a:latin typeface="Microsoft Sans Serif"/>
                <a:cs typeface="Microsoft Sans Serif"/>
              </a:rPr>
              <a:t>optimizar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0">
                <a:latin typeface="Microsoft Sans Serif"/>
                <a:cs typeface="Microsoft Sans Serif"/>
              </a:rPr>
              <a:t>nivel del panel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5">
                <a:latin typeface="Microsoft Sans Serif"/>
                <a:cs typeface="Microsoft Sans Serif"/>
              </a:rPr>
              <a:t>modo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maximice </a:t>
            </a:r>
            <a:r>
              <a:rPr dirty="0" sz="750" spc="10">
                <a:latin typeface="Microsoft Sans Serif"/>
                <a:cs typeface="Microsoft Sans Serif"/>
              </a:rPr>
              <a:t>la salida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5">
                <a:latin typeface="Microsoft Sans Serif"/>
                <a:cs typeface="Microsoft Sans Serif"/>
              </a:rPr>
              <a:t>sistema. 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20">
                <a:latin typeface="Microsoft Sans Serif"/>
                <a:cs typeface="Microsoft Sans Serif"/>
              </a:rPr>
              <a:t>general,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arquitectura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20">
                <a:latin typeface="Microsoft Sans Serif"/>
                <a:cs typeface="Microsoft Sans Serif"/>
              </a:rPr>
              <a:t>centralizado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caracteriza </a:t>
            </a:r>
            <a:r>
              <a:rPr dirty="0" sz="750" spc="45">
                <a:latin typeface="Microsoft Sans Serif"/>
                <a:cs typeface="Microsoft Sans Serif"/>
              </a:rPr>
              <a:t>por un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MPPT.</a:t>
            </a:r>
            <a:endParaRPr sz="750">
              <a:latin typeface="Microsoft Sans Serif"/>
              <a:cs typeface="Microsoft Sans Serif"/>
            </a:endParaRPr>
          </a:p>
          <a:p>
            <a:pPr marL="65405" marR="203200" indent="-65405">
              <a:lnSpc>
                <a:spcPts val="1200"/>
              </a:lnSpc>
              <a:spcBef>
                <a:spcPts val="80"/>
              </a:spcBef>
              <a:buChar char="•"/>
              <a:tabLst>
                <a:tab pos="654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disponibilidad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“tiempo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actividad”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central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menor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cadena:</a:t>
            </a:r>
            <a:r>
              <a:rPr dirty="0" sz="650">
                <a:latin typeface="Microsoft Sans Serif"/>
                <a:cs typeface="Microsoft Sans Serif"/>
              </a:rPr>
              <a:t> si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central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desconecta,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pierde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parte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significativa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hasta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restablece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funcionalidad. </a:t>
            </a:r>
            <a:r>
              <a:rPr dirty="0" sz="650" spc="25">
                <a:latin typeface="Microsoft Sans Serif"/>
                <a:cs typeface="Microsoft Sans Serif"/>
              </a:rPr>
              <a:t>Mientras tanto,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naturaleza </a:t>
            </a:r>
            <a:r>
              <a:rPr dirty="0" sz="650" spc="25">
                <a:latin typeface="Microsoft Sans Serif"/>
                <a:cs typeface="Microsoft Sans Serif"/>
              </a:rPr>
              <a:t>distribuida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arquitectura </a:t>
            </a:r>
            <a:r>
              <a:rPr dirty="0" sz="650" spc="20">
                <a:latin typeface="Microsoft Sans Serif"/>
                <a:cs typeface="Microsoft Sans Serif"/>
              </a:rPr>
              <a:t>de inversor 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20">
                <a:latin typeface="Microsoft Sans Serif"/>
                <a:cs typeface="Microsoft Sans Serif"/>
              </a:rPr>
              <a:t>da </a:t>
            </a:r>
            <a:r>
              <a:rPr dirty="0" sz="650" spc="25">
                <a:latin typeface="Microsoft Sans Serif"/>
                <a:cs typeface="Microsoft Sans Serif"/>
              </a:rPr>
              <a:t>como resultado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pequeña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cantidad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conjuntos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desconecten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desconecta.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3672001"/>
            <a:ext cx="5370195" cy="1440180"/>
            <a:chOff x="1649996" y="3672001"/>
            <a:chExt cx="5370195" cy="1440180"/>
          </a:xfrm>
        </p:grpSpPr>
        <p:sp>
          <p:nvSpPr>
            <p:cNvPr id="4" name="object 4"/>
            <p:cNvSpPr/>
            <p:nvPr/>
          </p:nvSpPr>
          <p:spPr>
            <a:xfrm>
              <a:off x="1649996" y="3672001"/>
              <a:ext cx="5370195" cy="1440180"/>
            </a:xfrm>
            <a:custGeom>
              <a:avLst/>
              <a:gdLst/>
              <a:ahLst/>
              <a:cxnLst/>
              <a:rect l="l" t="t" r="r" b="b"/>
              <a:pathLst>
                <a:path w="5370195" h="1440179">
                  <a:moveTo>
                    <a:pt x="5370004" y="0"/>
                  </a:moveTo>
                  <a:lnTo>
                    <a:pt x="0" y="0"/>
                  </a:lnTo>
                  <a:lnTo>
                    <a:pt x="0" y="1440002"/>
                  </a:lnTo>
                  <a:lnTo>
                    <a:pt x="5370004" y="1440002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277771" y="3899402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31824" y="0"/>
                  </a:moveTo>
                  <a:lnTo>
                    <a:pt x="50850" y="0"/>
                  </a:lnTo>
                  <a:lnTo>
                    <a:pt x="0" y="50838"/>
                  </a:lnTo>
                  <a:lnTo>
                    <a:pt x="0" y="930363"/>
                  </a:lnTo>
                  <a:lnTo>
                    <a:pt x="50850" y="981214"/>
                  </a:lnTo>
                  <a:lnTo>
                    <a:pt x="931824" y="981214"/>
                  </a:lnTo>
                  <a:lnTo>
                    <a:pt x="982675" y="930363"/>
                  </a:lnTo>
                  <a:lnTo>
                    <a:pt x="982675" y="50838"/>
                  </a:lnTo>
                  <a:lnTo>
                    <a:pt x="93182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277771" y="3899402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82675" y="50838"/>
                  </a:moveTo>
                  <a:lnTo>
                    <a:pt x="931824" y="0"/>
                  </a:lnTo>
                  <a:lnTo>
                    <a:pt x="50850" y="0"/>
                  </a:lnTo>
                  <a:lnTo>
                    <a:pt x="0" y="50838"/>
                  </a:lnTo>
                  <a:lnTo>
                    <a:pt x="0" y="930363"/>
                  </a:lnTo>
                  <a:lnTo>
                    <a:pt x="50850" y="981214"/>
                  </a:lnTo>
                  <a:lnTo>
                    <a:pt x="931824" y="981214"/>
                  </a:lnTo>
                  <a:lnTo>
                    <a:pt x="982675" y="930363"/>
                  </a:lnTo>
                  <a:lnTo>
                    <a:pt x="982675" y="50838"/>
                  </a:lnTo>
                  <a:close/>
                </a:path>
              </a:pathLst>
            </a:custGeom>
            <a:ln w="1269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277781" y="3912742"/>
              <a:ext cx="982980" cy="955040"/>
            </a:xfrm>
            <a:custGeom>
              <a:avLst/>
              <a:gdLst/>
              <a:ahLst/>
              <a:cxnLst/>
              <a:rect l="l" t="t" r="r" b="b"/>
              <a:pathLst>
                <a:path w="982979" h="955039">
                  <a:moveTo>
                    <a:pt x="954024" y="945667"/>
                  </a:moveTo>
                  <a:lnTo>
                    <a:pt x="28613" y="945667"/>
                  </a:lnTo>
                  <a:lnTo>
                    <a:pt x="37490" y="954532"/>
                  </a:lnTo>
                  <a:lnTo>
                    <a:pt x="945146" y="954532"/>
                  </a:lnTo>
                  <a:lnTo>
                    <a:pt x="954024" y="945667"/>
                  </a:lnTo>
                  <a:close/>
                </a:path>
                <a:path w="982979" h="955039">
                  <a:moveTo>
                    <a:pt x="954024" y="8877"/>
                  </a:moveTo>
                  <a:lnTo>
                    <a:pt x="945121" y="0"/>
                  </a:lnTo>
                  <a:lnTo>
                    <a:pt x="37503" y="0"/>
                  </a:lnTo>
                  <a:lnTo>
                    <a:pt x="28613" y="8877"/>
                  </a:lnTo>
                  <a:lnTo>
                    <a:pt x="954024" y="8877"/>
                  </a:lnTo>
                  <a:close/>
                </a:path>
                <a:path w="982979" h="955039">
                  <a:moveTo>
                    <a:pt x="974598" y="925106"/>
                  </a:moveTo>
                  <a:lnTo>
                    <a:pt x="8064" y="925106"/>
                  </a:lnTo>
                  <a:lnTo>
                    <a:pt x="16941" y="933983"/>
                  </a:lnTo>
                  <a:lnTo>
                    <a:pt x="965708" y="933983"/>
                  </a:lnTo>
                  <a:lnTo>
                    <a:pt x="974598" y="925106"/>
                  </a:lnTo>
                  <a:close/>
                </a:path>
                <a:path w="982979" h="955039">
                  <a:moveTo>
                    <a:pt x="974598" y="29438"/>
                  </a:moveTo>
                  <a:lnTo>
                    <a:pt x="965695" y="20561"/>
                  </a:lnTo>
                  <a:lnTo>
                    <a:pt x="16941" y="20561"/>
                  </a:lnTo>
                  <a:lnTo>
                    <a:pt x="8051" y="29438"/>
                  </a:lnTo>
                  <a:lnTo>
                    <a:pt x="974598" y="29438"/>
                  </a:lnTo>
                  <a:close/>
                </a:path>
                <a:path w="982979" h="955039">
                  <a:moveTo>
                    <a:pt x="982675" y="904557"/>
                  </a:moveTo>
                  <a:lnTo>
                    <a:pt x="0" y="904557"/>
                  </a:lnTo>
                  <a:lnTo>
                    <a:pt x="0" y="913434"/>
                  </a:lnTo>
                  <a:lnTo>
                    <a:pt x="982675" y="913434"/>
                  </a:lnTo>
                  <a:lnTo>
                    <a:pt x="982675" y="904557"/>
                  </a:lnTo>
                  <a:close/>
                </a:path>
                <a:path w="982979" h="955039">
                  <a:moveTo>
                    <a:pt x="982675" y="883996"/>
                  </a:moveTo>
                  <a:lnTo>
                    <a:pt x="0" y="883996"/>
                  </a:lnTo>
                  <a:lnTo>
                    <a:pt x="0" y="892873"/>
                  </a:lnTo>
                  <a:lnTo>
                    <a:pt x="982675" y="892873"/>
                  </a:lnTo>
                  <a:lnTo>
                    <a:pt x="982675" y="883996"/>
                  </a:lnTo>
                  <a:close/>
                </a:path>
                <a:path w="982979" h="955039">
                  <a:moveTo>
                    <a:pt x="982675" y="863409"/>
                  </a:moveTo>
                  <a:lnTo>
                    <a:pt x="0" y="863409"/>
                  </a:lnTo>
                  <a:lnTo>
                    <a:pt x="0" y="872299"/>
                  </a:lnTo>
                  <a:lnTo>
                    <a:pt x="982675" y="872299"/>
                  </a:lnTo>
                  <a:lnTo>
                    <a:pt x="982675" y="863409"/>
                  </a:lnTo>
                  <a:close/>
                </a:path>
                <a:path w="982979" h="955039">
                  <a:moveTo>
                    <a:pt x="982675" y="842860"/>
                  </a:moveTo>
                  <a:lnTo>
                    <a:pt x="0" y="842860"/>
                  </a:lnTo>
                  <a:lnTo>
                    <a:pt x="0" y="851738"/>
                  </a:lnTo>
                  <a:lnTo>
                    <a:pt x="982675" y="851738"/>
                  </a:lnTo>
                  <a:lnTo>
                    <a:pt x="982675" y="842860"/>
                  </a:lnTo>
                  <a:close/>
                </a:path>
                <a:path w="982979" h="955039">
                  <a:moveTo>
                    <a:pt x="982675" y="822312"/>
                  </a:moveTo>
                  <a:lnTo>
                    <a:pt x="0" y="822312"/>
                  </a:lnTo>
                  <a:lnTo>
                    <a:pt x="0" y="831176"/>
                  </a:lnTo>
                  <a:lnTo>
                    <a:pt x="982675" y="831176"/>
                  </a:lnTo>
                  <a:lnTo>
                    <a:pt x="982675" y="822312"/>
                  </a:lnTo>
                  <a:close/>
                </a:path>
                <a:path w="982979" h="955039">
                  <a:moveTo>
                    <a:pt x="982675" y="801751"/>
                  </a:moveTo>
                  <a:lnTo>
                    <a:pt x="0" y="801751"/>
                  </a:lnTo>
                  <a:lnTo>
                    <a:pt x="0" y="810641"/>
                  </a:lnTo>
                  <a:lnTo>
                    <a:pt x="982675" y="810641"/>
                  </a:lnTo>
                  <a:lnTo>
                    <a:pt x="982675" y="801751"/>
                  </a:lnTo>
                  <a:close/>
                </a:path>
                <a:path w="982979" h="955039">
                  <a:moveTo>
                    <a:pt x="982675" y="781189"/>
                  </a:moveTo>
                  <a:lnTo>
                    <a:pt x="0" y="781189"/>
                  </a:lnTo>
                  <a:lnTo>
                    <a:pt x="0" y="790079"/>
                  </a:lnTo>
                  <a:lnTo>
                    <a:pt x="982675" y="790079"/>
                  </a:lnTo>
                  <a:lnTo>
                    <a:pt x="982675" y="781189"/>
                  </a:lnTo>
                  <a:close/>
                </a:path>
                <a:path w="982979" h="955039">
                  <a:moveTo>
                    <a:pt x="982675" y="760641"/>
                  </a:moveTo>
                  <a:lnTo>
                    <a:pt x="0" y="760641"/>
                  </a:lnTo>
                  <a:lnTo>
                    <a:pt x="0" y="769531"/>
                  </a:lnTo>
                  <a:lnTo>
                    <a:pt x="982675" y="769531"/>
                  </a:lnTo>
                  <a:lnTo>
                    <a:pt x="982675" y="760641"/>
                  </a:lnTo>
                  <a:close/>
                </a:path>
                <a:path w="982979" h="955039">
                  <a:moveTo>
                    <a:pt x="982675" y="740067"/>
                  </a:moveTo>
                  <a:lnTo>
                    <a:pt x="0" y="740067"/>
                  </a:lnTo>
                  <a:lnTo>
                    <a:pt x="0" y="748957"/>
                  </a:lnTo>
                  <a:lnTo>
                    <a:pt x="982675" y="748957"/>
                  </a:lnTo>
                  <a:lnTo>
                    <a:pt x="982675" y="740067"/>
                  </a:lnTo>
                  <a:close/>
                </a:path>
                <a:path w="982979" h="955039">
                  <a:moveTo>
                    <a:pt x="982675" y="719505"/>
                  </a:moveTo>
                  <a:lnTo>
                    <a:pt x="0" y="719505"/>
                  </a:lnTo>
                  <a:lnTo>
                    <a:pt x="0" y="728383"/>
                  </a:lnTo>
                  <a:lnTo>
                    <a:pt x="982675" y="728383"/>
                  </a:lnTo>
                  <a:lnTo>
                    <a:pt x="982675" y="719505"/>
                  </a:lnTo>
                  <a:close/>
                </a:path>
                <a:path w="982979" h="955039">
                  <a:moveTo>
                    <a:pt x="982675" y="698957"/>
                  </a:moveTo>
                  <a:lnTo>
                    <a:pt x="0" y="698957"/>
                  </a:lnTo>
                  <a:lnTo>
                    <a:pt x="0" y="707834"/>
                  </a:lnTo>
                  <a:lnTo>
                    <a:pt x="982675" y="707834"/>
                  </a:lnTo>
                  <a:lnTo>
                    <a:pt x="982675" y="698957"/>
                  </a:lnTo>
                  <a:close/>
                </a:path>
                <a:path w="982979" h="955039">
                  <a:moveTo>
                    <a:pt x="982675" y="678395"/>
                  </a:moveTo>
                  <a:lnTo>
                    <a:pt x="0" y="678395"/>
                  </a:lnTo>
                  <a:lnTo>
                    <a:pt x="0" y="687273"/>
                  </a:lnTo>
                  <a:lnTo>
                    <a:pt x="982675" y="687273"/>
                  </a:lnTo>
                  <a:lnTo>
                    <a:pt x="982675" y="678395"/>
                  </a:lnTo>
                  <a:close/>
                </a:path>
                <a:path w="982979" h="955039">
                  <a:moveTo>
                    <a:pt x="982675" y="657847"/>
                  </a:moveTo>
                  <a:lnTo>
                    <a:pt x="0" y="657847"/>
                  </a:lnTo>
                  <a:lnTo>
                    <a:pt x="0" y="666737"/>
                  </a:lnTo>
                  <a:lnTo>
                    <a:pt x="982675" y="666737"/>
                  </a:lnTo>
                  <a:lnTo>
                    <a:pt x="982675" y="657847"/>
                  </a:lnTo>
                  <a:close/>
                </a:path>
                <a:path w="982979" h="955039">
                  <a:moveTo>
                    <a:pt x="982675" y="637286"/>
                  </a:moveTo>
                  <a:lnTo>
                    <a:pt x="0" y="637286"/>
                  </a:lnTo>
                  <a:lnTo>
                    <a:pt x="0" y="646176"/>
                  </a:lnTo>
                  <a:lnTo>
                    <a:pt x="982675" y="646176"/>
                  </a:lnTo>
                  <a:lnTo>
                    <a:pt x="982675" y="637286"/>
                  </a:lnTo>
                  <a:close/>
                </a:path>
                <a:path w="982979" h="955039">
                  <a:moveTo>
                    <a:pt x="982675" y="616737"/>
                  </a:moveTo>
                  <a:lnTo>
                    <a:pt x="0" y="616737"/>
                  </a:lnTo>
                  <a:lnTo>
                    <a:pt x="0" y="625627"/>
                  </a:lnTo>
                  <a:lnTo>
                    <a:pt x="982675" y="625627"/>
                  </a:lnTo>
                  <a:lnTo>
                    <a:pt x="982675" y="616737"/>
                  </a:lnTo>
                  <a:close/>
                </a:path>
                <a:path w="982979" h="955039">
                  <a:moveTo>
                    <a:pt x="982675" y="596163"/>
                  </a:moveTo>
                  <a:lnTo>
                    <a:pt x="0" y="596163"/>
                  </a:lnTo>
                  <a:lnTo>
                    <a:pt x="0" y="605053"/>
                  </a:lnTo>
                  <a:lnTo>
                    <a:pt x="982675" y="605053"/>
                  </a:lnTo>
                  <a:lnTo>
                    <a:pt x="982675" y="596163"/>
                  </a:lnTo>
                  <a:close/>
                </a:path>
                <a:path w="982979" h="955039">
                  <a:moveTo>
                    <a:pt x="982675" y="575640"/>
                  </a:moveTo>
                  <a:lnTo>
                    <a:pt x="0" y="575640"/>
                  </a:lnTo>
                  <a:lnTo>
                    <a:pt x="0" y="584492"/>
                  </a:lnTo>
                  <a:lnTo>
                    <a:pt x="982675" y="584492"/>
                  </a:lnTo>
                  <a:lnTo>
                    <a:pt x="982675" y="575640"/>
                  </a:lnTo>
                  <a:close/>
                </a:path>
                <a:path w="982979" h="955039">
                  <a:moveTo>
                    <a:pt x="982675" y="555053"/>
                  </a:moveTo>
                  <a:lnTo>
                    <a:pt x="0" y="555053"/>
                  </a:lnTo>
                  <a:lnTo>
                    <a:pt x="0" y="563930"/>
                  </a:lnTo>
                  <a:lnTo>
                    <a:pt x="982675" y="563930"/>
                  </a:lnTo>
                  <a:lnTo>
                    <a:pt x="982675" y="555053"/>
                  </a:lnTo>
                  <a:close/>
                </a:path>
                <a:path w="982979" h="955039">
                  <a:moveTo>
                    <a:pt x="982675" y="534492"/>
                  </a:moveTo>
                  <a:lnTo>
                    <a:pt x="0" y="534492"/>
                  </a:lnTo>
                  <a:lnTo>
                    <a:pt x="0" y="543369"/>
                  </a:lnTo>
                  <a:lnTo>
                    <a:pt x="982675" y="543369"/>
                  </a:lnTo>
                  <a:lnTo>
                    <a:pt x="982675" y="534492"/>
                  </a:lnTo>
                  <a:close/>
                </a:path>
                <a:path w="982979" h="955039">
                  <a:moveTo>
                    <a:pt x="982675" y="513943"/>
                  </a:moveTo>
                  <a:lnTo>
                    <a:pt x="0" y="513943"/>
                  </a:lnTo>
                  <a:lnTo>
                    <a:pt x="0" y="522833"/>
                  </a:lnTo>
                  <a:lnTo>
                    <a:pt x="982675" y="522833"/>
                  </a:lnTo>
                  <a:lnTo>
                    <a:pt x="982675" y="513943"/>
                  </a:lnTo>
                  <a:close/>
                </a:path>
                <a:path w="982979" h="955039">
                  <a:moveTo>
                    <a:pt x="982675" y="493395"/>
                  </a:moveTo>
                  <a:lnTo>
                    <a:pt x="0" y="493395"/>
                  </a:lnTo>
                  <a:lnTo>
                    <a:pt x="0" y="502272"/>
                  </a:lnTo>
                  <a:lnTo>
                    <a:pt x="982675" y="502272"/>
                  </a:lnTo>
                  <a:lnTo>
                    <a:pt x="982675" y="493395"/>
                  </a:lnTo>
                  <a:close/>
                </a:path>
                <a:path w="982979" h="955039">
                  <a:moveTo>
                    <a:pt x="982675" y="472833"/>
                  </a:moveTo>
                  <a:lnTo>
                    <a:pt x="0" y="472833"/>
                  </a:lnTo>
                  <a:lnTo>
                    <a:pt x="0" y="481711"/>
                  </a:lnTo>
                  <a:lnTo>
                    <a:pt x="982675" y="481711"/>
                  </a:lnTo>
                  <a:lnTo>
                    <a:pt x="982675" y="472833"/>
                  </a:lnTo>
                  <a:close/>
                </a:path>
                <a:path w="982979" h="955039">
                  <a:moveTo>
                    <a:pt x="982675" y="452272"/>
                  </a:moveTo>
                  <a:lnTo>
                    <a:pt x="0" y="452272"/>
                  </a:lnTo>
                  <a:lnTo>
                    <a:pt x="0" y="461162"/>
                  </a:lnTo>
                  <a:lnTo>
                    <a:pt x="982675" y="461162"/>
                  </a:lnTo>
                  <a:lnTo>
                    <a:pt x="982675" y="452272"/>
                  </a:lnTo>
                  <a:close/>
                </a:path>
                <a:path w="982979" h="955039">
                  <a:moveTo>
                    <a:pt x="982675" y="431698"/>
                  </a:moveTo>
                  <a:lnTo>
                    <a:pt x="0" y="431698"/>
                  </a:lnTo>
                  <a:lnTo>
                    <a:pt x="0" y="440588"/>
                  </a:lnTo>
                  <a:lnTo>
                    <a:pt x="982675" y="440588"/>
                  </a:lnTo>
                  <a:lnTo>
                    <a:pt x="982675" y="431698"/>
                  </a:lnTo>
                  <a:close/>
                </a:path>
                <a:path w="982979" h="955039">
                  <a:moveTo>
                    <a:pt x="982675" y="411149"/>
                  </a:moveTo>
                  <a:lnTo>
                    <a:pt x="0" y="411149"/>
                  </a:lnTo>
                  <a:lnTo>
                    <a:pt x="0" y="420027"/>
                  </a:lnTo>
                  <a:lnTo>
                    <a:pt x="982675" y="420027"/>
                  </a:lnTo>
                  <a:lnTo>
                    <a:pt x="982675" y="411149"/>
                  </a:lnTo>
                  <a:close/>
                </a:path>
                <a:path w="982979" h="955039">
                  <a:moveTo>
                    <a:pt x="982675" y="390588"/>
                  </a:moveTo>
                  <a:lnTo>
                    <a:pt x="0" y="390588"/>
                  </a:lnTo>
                  <a:lnTo>
                    <a:pt x="0" y="399465"/>
                  </a:lnTo>
                  <a:lnTo>
                    <a:pt x="982675" y="399465"/>
                  </a:lnTo>
                  <a:lnTo>
                    <a:pt x="982675" y="390588"/>
                  </a:lnTo>
                  <a:close/>
                </a:path>
                <a:path w="982979" h="955039">
                  <a:moveTo>
                    <a:pt x="982675" y="370039"/>
                  </a:moveTo>
                  <a:lnTo>
                    <a:pt x="0" y="370039"/>
                  </a:lnTo>
                  <a:lnTo>
                    <a:pt x="0" y="378929"/>
                  </a:lnTo>
                  <a:lnTo>
                    <a:pt x="982675" y="378929"/>
                  </a:lnTo>
                  <a:lnTo>
                    <a:pt x="982675" y="370039"/>
                  </a:lnTo>
                  <a:close/>
                </a:path>
                <a:path w="982979" h="955039">
                  <a:moveTo>
                    <a:pt x="982675" y="349478"/>
                  </a:moveTo>
                  <a:lnTo>
                    <a:pt x="0" y="349478"/>
                  </a:lnTo>
                  <a:lnTo>
                    <a:pt x="0" y="358368"/>
                  </a:lnTo>
                  <a:lnTo>
                    <a:pt x="982675" y="358368"/>
                  </a:lnTo>
                  <a:lnTo>
                    <a:pt x="982675" y="349478"/>
                  </a:lnTo>
                  <a:close/>
                </a:path>
                <a:path w="982979" h="955039">
                  <a:moveTo>
                    <a:pt x="982675" y="328930"/>
                  </a:moveTo>
                  <a:lnTo>
                    <a:pt x="0" y="328930"/>
                  </a:lnTo>
                  <a:lnTo>
                    <a:pt x="0" y="337807"/>
                  </a:lnTo>
                  <a:lnTo>
                    <a:pt x="982675" y="337807"/>
                  </a:lnTo>
                  <a:lnTo>
                    <a:pt x="982675" y="328930"/>
                  </a:lnTo>
                  <a:close/>
                </a:path>
                <a:path w="982979" h="955039">
                  <a:moveTo>
                    <a:pt x="982675" y="308368"/>
                  </a:moveTo>
                  <a:lnTo>
                    <a:pt x="0" y="308368"/>
                  </a:lnTo>
                  <a:lnTo>
                    <a:pt x="0" y="317258"/>
                  </a:lnTo>
                  <a:lnTo>
                    <a:pt x="982675" y="317258"/>
                  </a:lnTo>
                  <a:lnTo>
                    <a:pt x="982675" y="308368"/>
                  </a:lnTo>
                  <a:close/>
                </a:path>
                <a:path w="982979" h="955039">
                  <a:moveTo>
                    <a:pt x="982675" y="287794"/>
                  </a:moveTo>
                  <a:lnTo>
                    <a:pt x="0" y="287794"/>
                  </a:lnTo>
                  <a:lnTo>
                    <a:pt x="0" y="296684"/>
                  </a:lnTo>
                  <a:lnTo>
                    <a:pt x="982675" y="296684"/>
                  </a:lnTo>
                  <a:lnTo>
                    <a:pt x="982675" y="287794"/>
                  </a:lnTo>
                  <a:close/>
                </a:path>
                <a:path w="982979" h="955039">
                  <a:moveTo>
                    <a:pt x="982675" y="267258"/>
                  </a:moveTo>
                  <a:lnTo>
                    <a:pt x="0" y="267258"/>
                  </a:lnTo>
                  <a:lnTo>
                    <a:pt x="0" y="276123"/>
                  </a:lnTo>
                  <a:lnTo>
                    <a:pt x="982675" y="276123"/>
                  </a:lnTo>
                  <a:lnTo>
                    <a:pt x="982675" y="267258"/>
                  </a:lnTo>
                  <a:close/>
                </a:path>
                <a:path w="982979" h="955039">
                  <a:moveTo>
                    <a:pt x="982675" y="246684"/>
                  </a:moveTo>
                  <a:lnTo>
                    <a:pt x="0" y="246684"/>
                  </a:lnTo>
                  <a:lnTo>
                    <a:pt x="0" y="255562"/>
                  </a:lnTo>
                  <a:lnTo>
                    <a:pt x="982675" y="255562"/>
                  </a:lnTo>
                  <a:lnTo>
                    <a:pt x="982675" y="246684"/>
                  </a:lnTo>
                  <a:close/>
                </a:path>
                <a:path w="982979" h="955039">
                  <a:moveTo>
                    <a:pt x="982675" y="226148"/>
                  </a:moveTo>
                  <a:lnTo>
                    <a:pt x="0" y="226148"/>
                  </a:lnTo>
                  <a:lnTo>
                    <a:pt x="0" y="235026"/>
                  </a:lnTo>
                  <a:lnTo>
                    <a:pt x="982675" y="235026"/>
                  </a:lnTo>
                  <a:lnTo>
                    <a:pt x="982675" y="226148"/>
                  </a:lnTo>
                  <a:close/>
                </a:path>
                <a:path w="982979" h="955039">
                  <a:moveTo>
                    <a:pt x="982675" y="205574"/>
                  </a:moveTo>
                  <a:lnTo>
                    <a:pt x="0" y="205574"/>
                  </a:lnTo>
                  <a:lnTo>
                    <a:pt x="0" y="214464"/>
                  </a:lnTo>
                  <a:lnTo>
                    <a:pt x="982675" y="214464"/>
                  </a:lnTo>
                  <a:lnTo>
                    <a:pt x="982675" y="205574"/>
                  </a:lnTo>
                  <a:close/>
                </a:path>
                <a:path w="982979" h="955039">
                  <a:moveTo>
                    <a:pt x="982675" y="185013"/>
                  </a:moveTo>
                  <a:lnTo>
                    <a:pt x="0" y="185013"/>
                  </a:lnTo>
                  <a:lnTo>
                    <a:pt x="0" y="193903"/>
                  </a:lnTo>
                  <a:lnTo>
                    <a:pt x="982675" y="193903"/>
                  </a:lnTo>
                  <a:lnTo>
                    <a:pt x="982675" y="185013"/>
                  </a:lnTo>
                  <a:close/>
                </a:path>
                <a:path w="982979" h="955039">
                  <a:moveTo>
                    <a:pt x="982675" y="164452"/>
                  </a:moveTo>
                  <a:lnTo>
                    <a:pt x="0" y="164452"/>
                  </a:lnTo>
                  <a:lnTo>
                    <a:pt x="0" y="173355"/>
                  </a:lnTo>
                  <a:lnTo>
                    <a:pt x="982675" y="173355"/>
                  </a:lnTo>
                  <a:lnTo>
                    <a:pt x="982675" y="164452"/>
                  </a:lnTo>
                  <a:close/>
                </a:path>
                <a:path w="982979" h="955039">
                  <a:moveTo>
                    <a:pt x="982675" y="143891"/>
                  </a:moveTo>
                  <a:lnTo>
                    <a:pt x="0" y="143891"/>
                  </a:lnTo>
                  <a:lnTo>
                    <a:pt x="0" y="152781"/>
                  </a:lnTo>
                  <a:lnTo>
                    <a:pt x="982675" y="152781"/>
                  </a:lnTo>
                  <a:lnTo>
                    <a:pt x="982675" y="143891"/>
                  </a:lnTo>
                  <a:close/>
                </a:path>
                <a:path w="982979" h="955039">
                  <a:moveTo>
                    <a:pt x="982675" y="123355"/>
                  </a:moveTo>
                  <a:lnTo>
                    <a:pt x="0" y="123355"/>
                  </a:lnTo>
                  <a:lnTo>
                    <a:pt x="0" y="132219"/>
                  </a:lnTo>
                  <a:lnTo>
                    <a:pt x="982675" y="132219"/>
                  </a:lnTo>
                  <a:lnTo>
                    <a:pt x="982675" y="123355"/>
                  </a:lnTo>
                  <a:close/>
                </a:path>
                <a:path w="982979" h="955039">
                  <a:moveTo>
                    <a:pt x="982675" y="102781"/>
                  </a:moveTo>
                  <a:lnTo>
                    <a:pt x="0" y="102781"/>
                  </a:lnTo>
                  <a:lnTo>
                    <a:pt x="0" y="111658"/>
                  </a:lnTo>
                  <a:lnTo>
                    <a:pt x="982675" y="111658"/>
                  </a:lnTo>
                  <a:lnTo>
                    <a:pt x="982675" y="102781"/>
                  </a:lnTo>
                  <a:close/>
                </a:path>
                <a:path w="982979" h="955039">
                  <a:moveTo>
                    <a:pt x="982675" y="82245"/>
                  </a:moveTo>
                  <a:lnTo>
                    <a:pt x="0" y="82245"/>
                  </a:lnTo>
                  <a:lnTo>
                    <a:pt x="0" y="91109"/>
                  </a:lnTo>
                  <a:lnTo>
                    <a:pt x="982675" y="91109"/>
                  </a:lnTo>
                  <a:lnTo>
                    <a:pt x="982675" y="82245"/>
                  </a:lnTo>
                  <a:close/>
                </a:path>
                <a:path w="982979" h="955039">
                  <a:moveTo>
                    <a:pt x="982675" y="61671"/>
                  </a:moveTo>
                  <a:lnTo>
                    <a:pt x="0" y="61671"/>
                  </a:lnTo>
                  <a:lnTo>
                    <a:pt x="0" y="70561"/>
                  </a:lnTo>
                  <a:lnTo>
                    <a:pt x="982675" y="70561"/>
                  </a:lnTo>
                  <a:lnTo>
                    <a:pt x="982675" y="61671"/>
                  </a:lnTo>
                  <a:close/>
                </a:path>
                <a:path w="982979" h="955039">
                  <a:moveTo>
                    <a:pt x="982675" y="41109"/>
                  </a:moveTo>
                  <a:lnTo>
                    <a:pt x="0" y="41109"/>
                  </a:lnTo>
                  <a:lnTo>
                    <a:pt x="0" y="49999"/>
                  </a:lnTo>
                  <a:lnTo>
                    <a:pt x="982675" y="49999"/>
                  </a:lnTo>
                  <a:lnTo>
                    <a:pt x="982675" y="41109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396856" y="3925379"/>
              <a:ext cx="755015" cy="937894"/>
            </a:xfrm>
            <a:custGeom>
              <a:avLst/>
              <a:gdLst/>
              <a:ahLst/>
              <a:cxnLst/>
              <a:rect l="l" t="t" r="r" b="b"/>
              <a:pathLst>
                <a:path w="755014" h="937895">
                  <a:moveTo>
                    <a:pt x="7988" y="864755"/>
                  </a:moveTo>
                  <a:lnTo>
                    <a:pt x="0" y="864755"/>
                  </a:lnTo>
                  <a:lnTo>
                    <a:pt x="0" y="937488"/>
                  </a:lnTo>
                  <a:lnTo>
                    <a:pt x="7988" y="937488"/>
                  </a:lnTo>
                  <a:lnTo>
                    <a:pt x="7988" y="864755"/>
                  </a:lnTo>
                  <a:close/>
                </a:path>
                <a:path w="755014" h="937895">
                  <a:moveTo>
                    <a:pt x="7988" y="756640"/>
                  </a:moveTo>
                  <a:lnTo>
                    <a:pt x="0" y="756640"/>
                  </a:lnTo>
                  <a:lnTo>
                    <a:pt x="0" y="829373"/>
                  </a:lnTo>
                  <a:lnTo>
                    <a:pt x="7988" y="829373"/>
                  </a:lnTo>
                  <a:lnTo>
                    <a:pt x="7988" y="756640"/>
                  </a:lnTo>
                  <a:close/>
                </a:path>
                <a:path w="755014" h="937895">
                  <a:moveTo>
                    <a:pt x="7988" y="648550"/>
                  </a:moveTo>
                  <a:lnTo>
                    <a:pt x="0" y="648550"/>
                  </a:lnTo>
                  <a:lnTo>
                    <a:pt x="0" y="721296"/>
                  </a:lnTo>
                  <a:lnTo>
                    <a:pt x="7988" y="721296"/>
                  </a:lnTo>
                  <a:lnTo>
                    <a:pt x="7988" y="648550"/>
                  </a:lnTo>
                  <a:close/>
                </a:path>
                <a:path w="755014" h="937895">
                  <a:moveTo>
                    <a:pt x="7988" y="540486"/>
                  </a:moveTo>
                  <a:lnTo>
                    <a:pt x="0" y="540486"/>
                  </a:lnTo>
                  <a:lnTo>
                    <a:pt x="0" y="613206"/>
                  </a:lnTo>
                  <a:lnTo>
                    <a:pt x="7988" y="613206"/>
                  </a:lnTo>
                  <a:lnTo>
                    <a:pt x="7988" y="540486"/>
                  </a:lnTo>
                  <a:close/>
                </a:path>
                <a:path w="755014" h="937895">
                  <a:moveTo>
                    <a:pt x="7988" y="432384"/>
                  </a:moveTo>
                  <a:lnTo>
                    <a:pt x="0" y="432384"/>
                  </a:lnTo>
                  <a:lnTo>
                    <a:pt x="0" y="505104"/>
                  </a:lnTo>
                  <a:lnTo>
                    <a:pt x="7988" y="505104"/>
                  </a:lnTo>
                  <a:lnTo>
                    <a:pt x="7988" y="432384"/>
                  </a:lnTo>
                  <a:close/>
                </a:path>
                <a:path w="755014" h="937895">
                  <a:moveTo>
                    <a:pt x="7988" y="324281"/>
                  </a:moveTo>
                  <a:lnTo>
                    <a:pt x="0" y="324281"/>
                  </a:lnTo>
                  <a:lnTo>
                    <a:pt x="0" y="397027"/>
                  </a:lnTo>
                  <a:lnTo>
                    <a:pt x="7988" y="397027"/>
                  </a:lnTo>
                  <a:lnTo>
                    <a:pt x="7988" y="324281"/>
                  </a:lnTo>
                  <a:close/>
                </a:path>
                <a:path w="755014" h="937895">
                  <a:moveTo>
                    <a:pt x="7988" y="216217"/>
                  </a:moveTo>
                  <a:lnTo>
                    <a:pt x="0" y="216217"/>
                  </a:lnTo>
                  <a:lnTo>
                    <a:pt x="0" y="288937"/>
                  </a:lnTo>
                  <a:lnTo>
                    <a:pt x="7988" y="288937"/>
                  </a:lnTo>
                  <a:lnTo>
                    <a:pt x="7988" y="216217"/>
                  </a:lnTo>
                  <a:close/>
                </a:path>
                <a:path w="755014" h="937895">
                  <a:moveTo>
                    <a:pt x="7988" y="108102"/>
                  </a:moveTo>
                  <a:lnTo>
                    <a:pt x="0" y="108102"/>
                  </a:lnTo>
                  <a:lnTo>
                    <a:pt x="0" y="180835"/>
                  </a:lnTo>
                  <a:lnTo>
                    <a:pt x="7988" y="180835"/>
                  </a:lnTo>
                  <a:lnTo>
                    <a:pt x="7988" y="108102"/>
                  </a:lnTo>
                  <a:close/>
                </a:path>
                <a:path w="755014" h="937895">
                  <a:moveTo>
                    <a:pt x="7988" y="0"/>
                  </a:moveTo>
                  <a:lnTo>
                    <a:pt x="0" y="0"/>
                  </a:lnTo>
                  <a:lnTo>
                    <a:pt x="0" y="72732"/>
                  </a:lnTo>
                  <a:lnTo>
                    <a:pt x="7988" y="72732"/>
                  </a:lnTo>
                  <a:lnTo>
                    <a:pt x="7988" y="0"/>
                  </a:lnTo>
                  <a:close/>
                </a:path>
                <a:path w="755014" h="937895">
                  <a:moveTo>
                    <a:pt x="256946" y="864755"/>
                  </a:moveTo>
                  <a:lnTo>
                    <a:pt x="248958" y="864755"/>
                  </a:lnTo>
                  <a:lnTo>
                    <a:pt x="248958" y="937488"/>
                  </a:lnTo>
                  <a:lnTo>
                    <a:pt x="256946" y="937488"/>
                  </a:lnTo>
                  <a:lnTo>
                    <a:pt x="256946" y="864755"/>
                  </a:lnTo>
                  <a:close/>
                </a:path>
                <a:path w="755014" h="937895">
                  <a:moveTo>
                    <a:pt x="256946" y="756640"/>
                  </a:moveTo>
                  <a:lnTo>
                    <a:pt x="248958" y="756640"/>
                  </a:lnTo>
                  <a:lnTo>
                    <a:pt x="248958" y="829373"/>
                  </a:lnTo>
                  <a:lnTo>
                    <a:pt x="256946" y="829373"/>
                  </a:lnTo>
                  <a:lnTo>
                    <a:pt x="256946" y="756640"/>
                  </a:lnTo>
                  <a:close/>
                </a:path>
                <a:path w="755014" h="937895">
                  <a:moveTo>
                    <a:pt x="256946" y="648550"/>
                  </a:moveTo>
                  <a:lnTo>
                    <a:pt x="248958" y="648550"/>
                  </a:lnTo>
                  <a:lnTo>
                    <a:pt x="248958" y="721296"/>
                  </a:lnTo>
                  <a:lnTo>
                    <a:pt x="256946" y="721296"/>
                  </a:lnTo>
                  <a:lnTo>
                    <a:pt x="256946" y="648550"/>
                  </a:lnTo>
                  <a:close/>
                </a:path>
                <a:path w="755014" h="937895">
                  <a:moveTo>
                    <a:pt x="256946" y="540486"/>
                  </a:moveTo>
                  <a:lnTo>
                    <a:pt x="248958" y="540486"/>
                  </a:lnTo>
                  <a:lnTo>
                    <a:pt x="248958" y="613206"/>
                  </a:lnTo>
                  <a:lnTo>
                    <a:pt x="256946" y="613206"/>
                  </a:lnTo>
                  <a:lnTo>
                    <a:pt x="256946" y="540486"/>
                  </a:lnTo>
                  <a:close/>
                </a:path>
                <a:path w="755014" h="937895">
                  <a:moveTo>
                    <a:pt x="256946" y="432384"/>
                  </a:moveTo>
                  <a:lnTo>
                    <a:pt x="248958" y="432384"/>
                  </a:lnTo>
                  <a:lnTo>
                    <a:pt x="248958" y="505104"/>
                  </a:lnTo>
                  <a:lnTo>
                    <a:pt x="256946" y="505104"/>
                  </a:lnTo>
                  <a:lnTo>
                    <a:pt x="256946" y="432384"/>
                  </a:lnTo>
                  <a:close/>
                </a:path>
                <a:path w="755014" h="937895">
                  <a:moveTo>
                    <a:pt x="256946" y="324281"/>
                  </a:moveTo>
                  <a:lnTo>
                    <a:pt x="248958" y="324281"/>
                  </a:lnTo>
                  <a:lnTo>
                    <a:pt x="248958" y="397027"/>
                  </a:lnTo>
                  <a:lnTo>
                    <a:pt x="256946" y="397027"/>
                  </a:lnTo>
                  <a:lnTo>
                    <a:pt x="256946" y="324281"/>
                  </a:lnTo>
                  <a:close/>
                </a:path>
                <a:path w="755014" h="937895">
                  <a:moveTo>
                    <a:pt x="256946" y="216217"/>
                  </a:moveTo>
                  <a:lnTo>
                    <a:pt x="248958" y="216217"/>
                  </a:lnTo>
                  <a:lnTo>
                    <a:pt x="248958" y="288937"/>
                  </a:lnTo>
                  <a:lnTo>
                    <a:pt x="256946" y="288937"/>
                  </a:lnTo>
                  <a:lnTo>
                    <a:pt x="256946" y="216217"/>
                  </a:lnTo>
                  <a:close/>
                </a:path>
                <a:path w="755014" h="937895">
                  <a:moveTo>
                    <a:pt x="256946" y="108102"/>
                  </a:moveTo>
                  <a:lnTo>
                    <a:pt x="248958" y="108102"/>
                  </a:lnTo>
                  <a:lnTo>
                    <a:pt x="248958" y="180835"/>
                  </a:lnTo>
                  <a:lnTo>
                    <a:pt x="256946" y="180835"/>
                  </a:lnTo>
                  <a:lnTo>
                    <a:pt x="256946" y="108102"/>
                  </a:lnTo>
                  <a:close/>
                </a:path>
                <a:path w="755014" h="937895">
                  <a:moveTo>
                    <a:pt x="256946" y="0"/>
                  </a:moveTo>
                  <a:lnTo>
                    <a:pt x="248958" y="0"/>
                  </a:lnTo>
                  <a:lnTo>
                    <a:pt x="248958" y="72732"/>
                  </a:lnTo>
                  <a:lnTo>
                    <a:pt x="256946" y="72732"/>
                  </a:lnTo>
                  <a:lnTo>
                    <a:pt x="256946" y="0"/>
                  </a:lnTo>
                  <a:close/>
                </a:path>
                <a:path w="755014" h="937895">
                  <a:moveTo>
                    <a:pt x="505904" y="864755"/>
                  </a:moveTo>
                  <a:lnTo>
                    <a:pt x="497928" y="864755"/>
                  </a:lnTo>
                  <a:lnTo>
                    <a:pt x="497928" y="937488"/>
                  </a:lnTo>
                  <a:lnTo>
                    <a:pt x="505904" y="937488"/>
                  </a:lnTo>
                  <a:lnTo>
                    <a:pt x="505904" y="864755"/>
                  </a:lnTo>
                  <a:close/>
                </a:path>
                <a:path w="755014" h="937895">
                  <a:moveTo>
                    <a:pt x="505904" y="756640"/>
                  </a:moveTo>
                  <a:lnTo>
                    <a:pt x="497928" y="756640"/>
                  </a:lnTo>
                  <a:lnTo>
                    <a:pt x="497928" y="829373"/>
                  </a:lnTo>
                  <a:lnTo>
                    <a:pt x="505904" y="829373"/>
                  </a:lnTo>
                  <a:lnTo>
                    <a:pt x="505904" y="756640"/>
                  </a:lnTo>
                  <a:close/>
                </a:path>
                <a:path w="755014" h="937895">
                  <a:moveTo>
                    <a:pt x="505904" y="648550"/>
                  </a:moveTo>
                  <a:lnTo>
                    <a:pt x="497928" y="648550"/>
                  </a:lnTo>
                  <a:lnTo>
                    <a:pt x="497928" y="721296"/>
                  </a:lnTo>
                  <a:lnTo>
                    <a:pt x="505904" y="721296"/>
                  </a:lnTo>
                  <a:lnTo>
                    <a:pt x="505904" y="648550"/>
                  </a:lnTo>
                  <a:close/>
                </a:path>
                <a:path w="755014" h="937895">
                  <a:moveTo>
                    <a:pt x="505904" y="540486"/>
                  </a:moveTo>
                  <a:lnTo>
                    <a:pt x="497928" y="540486"/>
                  </a:lnTo>
                  <a:lnTo>
                    <a:pt x="497928" y="613206"/>
                  </a:lnTo>
                  <a:lnTo>
                    <a:pt x="505904" y="613206"/>
                  </a:lnTo>
                  <a:lnTo>
                    <a:pt x="505904" y="540486"/>
                  </a:lnTo>
                  <a:close/>
                </a:path>
                <a:path w="755014" h="937895">
                  <a:moveTo>
                    <a:pt x="505904" y="432384"/>
                  </a:moveTo>
                  <a:lnTo>
                    <a:pt x="497928" y="432384"/>
                  </a:lnTo>
                  <a:lnTo>
                    <a:pt x="497928" y="505104"/>
                  </a:lnTo>
                  <a:lnTo>
                    <a:pt x="505904" y="505104"/>
                  </a:lnTo>
                  <a:lnTo>
                    <a:pt x="505904" y="432384"/>
                  </a:lnTo>
                  <a:close/>
                </a:path>
                <a:path w="755014" h="937895">
                  <a:moveTo>
                    <a:pt x="505904" y="324281"/>
                  </a:moveTo>
                  <a:lnTo>
                    <a:pt x="497928" y="324281"/>
                  </a:lnTo>
                  <a:lnTo>
                    <a:pt x="497928" y="397027"/>
                  </a:lnTo>
                  <a:lnTo>
                    <a:pt x="505904" y="397027"/>
                  </a:lnTo>
                  <a:lnTo>
                    <a:pt x="505904" y="324281"/>
                  </a:lnTo>
                  <a:close/>
                </a:path>
                <a:path w="755014" h="937895">
                  <a:moveTo>
                    <a:pt x="505904" y="216217"/>
                  </a:moveTo>
                  <a:lnTo>
                    <a:pt x="497928" y="216217"/>
                  </a:lnTo>
                  <a:lnTo>
                    <a:pt x="497928" y="288937"/>
                  </a:lnTo>
                  <a:lnTo>
                    <a:pt x="505904" y="288937"/>
                  </a:lnTo>
                  <a:lnTo>
                    <a:pt x="505904" y="216217"/>
                  </a:lnTo>
                  <a:close/>
                </a:path>
                <a:path w="755014" h="937895">
                  <a:moveTo>
                    <a:pt x="505904" y="108102"/>
                  </a:moveTo>
                  <a:lnTo>
                    <a:pt x="497928" y="108102"/>
                  </a:lnTo>
                  <a:lnTo>
                    <a:pt x="497928" y="180835"/>
                  </a:lnTo>
                  <a:lnTo>
                    <a:pt x="505904" y="180835"/>
                  </a:lnTo>
                  <a:lnTo>
                    <a:pt x="505904" y="108102"/>
                  </a:lnTo>
                  <a:close/>
                </a:path>
                <a:path w="755014" h="937895">
                  <a:moveTo>
                    <a:pt x="505904" y="0"/>
                  </a:moveTo>
                  <a:lnTo>
                    <a:pt x="497928" y="0"/>
                  </a:lnTo>
                  <a:lnTo>
                    <a:pt x="497928" y="72732"/>
                  </a:lnTo>
                  <a:lnTo>
                    <a:pt x="505904" y="72732"/>
                  </a:lnTo>
                  <a:lnTo>
                    <a:pt x="505904" y="0"/>
                  </a:lnTo>
                  <a:close/>
                </a:path>
                <a:path w="755014" h="937895">
                  <a:moveTo>
                    <a:pt x="754875" y="864755"/>
                  </a:moveTo>
                  <a:lnTo>
                    <a:pt x="746887" y="864755"/>
                  </a:lnTo>
                  <a:lnTo>
                    <a:pt x="746887" y="937488"/>
                  </a:lnTo>
                  <a:lnTo>
                    <a:pt x="754875" y="937488"/>
                  </a:lnTo>
                  <a:lnTo>
                    <a:pt x="754875" y="864755"/>
                  </a:lnTo>
                  <a:close/>
                </a:path>
                <a:path w="755014" h="937895">
                  <a:moveTo>
                    <a:pt x="754875" y="756640"/>
                  </a:moveTo>
                  <a:lnTo>
                    <a:pt x="746887" y="756640"/>
                  </a:lnTo>
                  <a:lnTo>
                    <a:pt x="746887" y="829373"/>
                  </a:lnTo>
                  <a:lnTo>
                    <a:pt x="754875" y="829373"/>
                  </a:lnTo>
                  <a:lnTo>
                    <a:pt x="754875" y="756640"/>
                  </a:lnTo>
                  <a:close/>
                </a:path>
                <a:path w="755014" h="937895">
                  <a:moveTo>
                    <a:pt x="754875" y="648550"/>
                  </a:moveTo>
                  <a:lnTo>
                    <a:pt x="746887" y="648550"/>
                  </a:lnTo>
                  <a:lnTo>
                    <a:pt x="746887" y="721296"/>
                  </a:lnTo>
                  <a:lnTo>
                    <a:pt x="754875" y="721296"/>
                  </a:lnTo>
                  <a:lnTo>
                    <a:pt x="754875" y="648550"/>
                  </a:lnTo>
                  <a:close/>
                </a:path>
                <a:path w="755014" h="937895">
                  <a:moveTo>
                    <a:pt x="754875" y="540486"/>
                  </a:moveTo>
                  <a:lnTo>
                    <a:pt x="746887" y="540486"/>
                  </a:lnTo>
                  <a:lnTo>
                    <a:pt x="746887" y="613206"/>
                  </a:lnTo>
                  <a:lnTo>
                    <a:pt x="754875" y="613206"/>
                  </a:lnTo>
                  <a:lnTo>
                    <a:pt x="754875" y="540486"/>
                  </a:lnTo>
                  <a:close/>
                </a:path>
                <a:path w="755014" h="937895">
                  <a:moveTo>
                    <a:pt x="754875" y="432384"/>
                  </a:moveTo>
                  <a:lnTo>
                    <a:pt x="746887" y="432384"/>
                  </a:lnTo>
                  <a:lnTo>
                    <a:pt x="746887" y="505104"/>
                  </a:lnTo>
                  <a:lnTo>
                    <a:pt x="754875" y="505104"/>
                  </a:lnTo>
                  <a:lnTo>
                    <a:pt x="754875" y="432384"/>
                  </a:lnTo>
                  <a:close/>
                </a:path>
                <a:path w="755014" h="937895">
                  <a:moveTo>
                    <a:pt x="754875" y="324281"/>
                  </a:moveTo>
                  <a:lnTo>
                    <a:pt x="746887" y="324281"/>
                  </a:lnTo>
                  <a:lnTo>
                    <a:pt x="746887" y="397027"/>
                  </a:lnTo>
                  <a:lnTo>
                    <a:pt x="754875" y="397027"/>
                  </a:lnTo>
                  <a:lnTo>
                    <a:pt x="754875" y="324281"/>
                  </a:lnTo>
                  <a:close/>
                </a:path>
                <a:path w="755014" h="937895">
                  <a:moveTo>
                    <a:pt x="754875" y="216217"/>
                  </a:moveTo>
                  <a:lnTo>
                    <a:pt x="746887" y="216217"/>
                  </a:lnTo>
                  <a:lnTo>
                    <a:pt x="746887" y="288937"/>
                  </a:lnTo>
                  <a:lnTo>
                    <a:pt x="754875" y="288937"/>
                  </a:lnTo>
                  <a:lnTo>
                    <a:pt x="754875" y="216217"/>
                  </a:lnTo>
                  <a:close/>
                </a:path>
                <a:path w="755014" h="937895">
                  <a:moveTo>
                    <a:pt x="754875" y="108102"/>
                  </a:moveTo>
                  <a:lnTo>
                    <a:pt x="746887" y="108102"/>
                  </a:lnTo>
                  <a:lnTo>
                    <a:pt x="746887" y="180835"/>
                  </a:lnTo>
                  <a:lnTo>
                    <a:pt x="754875" y="180835"/>
                  </a:lnTo>
                  <a:lnTo>
                    <a:pt x="754875" y="108102"/>
                  </a:lnTo>
                  <a:close/>
                </a:path>
                <a:path w="755014" h="937895">
                  <a:moveTo>
                    <a:pt x="754875" y="0"/>
                  </a:moveTo>
                  <a:lnTo>
                    <a:pt x="746887" y="0"/>
                  </a:lnTo>
                  <a:lnTo>
                    <a:pt x="746887" y="72732"/>
                  </a:lnTo>
                  <a:lnTo>
                    <a:pt x="754875" y="72732"/>
                  </a:lnTo>
                  <a:lnTo>
                    <a:pt x="7548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409656" y="3899408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82573" y="0"/>
                  </a:moveTo>
                  <a:lnTo>
                    <a:pt x="0" y="0"/>
                  </a:lnTo>
                  <a:lnTo>
                    <a:pt x="0" y="981227"/>
                  </a:lnTo>
                  <a:lnTo>
                    <a:pt x="982573" y="981227"/>
                  </a:lnTo>
                  <a:lnTo>
                    <a:pt x="98257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409654" y="3899402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82573" y="0"/>
                  </a:moveTo>
                  <a:lnTo>
                    <a:pt x="0" y="0"/>
                  </a:lnTo>
                  <a:lnTo>
                    <a:pt x="0" y="981227"/>
                  </a:lnTo>
                  <a:lnTo>
                    <a:pt x="982573" y="981227"/>
                  </a:lnTo>
                  <a:lnTo>
                    <a:pt x="982573" y="0"/>
                  </a:lnTo>
                  <a:close/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409656" y="3912730"/>
              <a:ext cx="982980" cy="955040"/>
            </a:xfrm>
            <a:custGeom>
              <a:avLst/>
              <a:gdLst/>
              <a:ahLst/>
              <a:cxnLst/>
              <a:rect l="l" t="t" r="r" b="b"/>
              <a:pathLst>
                <a:path w="982979" h="955039">
                  <a:moveTo>
                    <a:pt x="982573" y="945680"/>
                  </a:moveTo>
                  <a:lnTo>
                    <a:pt x="0" y="945680"/>
                  </a:lnTo>
                  <a:lnTo>
                    <a:pt x="0" y="954557"/>
                  </a:lnTo>
                  <a:lnTo>
                    <a:pt x="982573" y="954557"/>
                  </a:lnTo>
                  <a:lnTo>
                    <a:pt x="982573" y="945680"/>
                  </a:lnTo>
                  <a:close/>
                </a:path>
                <a:path w="982979" h="955039">
                  <a:moveTo>
                    <a:pt x="982573" y="925118"/>
                  </a:moveTo>
                  <a:lnTo>
                    <a:pt x="0" y="925118"/>
                  </a:lnTo>
                  <a:lnTo>
                    <a:pt x="0" y="934008"/>
                  </a:lnTo>
                  <a:lnTo>
                    <a:pt x="982573" y="934008"/>
                  </a:lnTo>
                  <a:lnTo>
                    <a:pt x="982573" y="925118"/>
                  </a:lnTo>
                  <a:close/>
                </a:path>
                <a:path w="982979" h="955039">
                  <a:moveTo>
                    <a:pt x="982573" y="904570"/>
                  </a:moveTo>
                  <a:lnTo>
                    <a:pt x="0" y="904570"/>
                  </a:lnTo>
                  <a:lnTo>
                    <a:pt x="0" y="913447"/>
                  </a:lnTo>
                  <a:lnTo>
                    <a:pt x="982573" y="913447"/>
                  </a:lnTo>
                  <a:lnTo>
                    <a:pt x="982573" y="904570"/>
                  </a:lnTo>
                  <a:close/>
                </a:path>
                <a:path w="982979" h="955039">
                  <a:moveTo>
                    <a:pt x="982573" y="884008"/>
                  </a:moveTo>
                  <a:lnTo>
                    <a:pt x="0" y="884008"/>
                  </a:lnTo>
                  <a:lnTo>
                    <a:pt x="0" y="892886"/>
                  </a:lnTo>
                  <a:lnTo>
                    <a:pt x="982573" y="892886"/>
                  </a:lnTo>
                  <a:lnTo>
                    <a:pt x="982573" y="884008"/>
                  </a:lnTo>
                  <a:close/>
                </a:path>
                <a:path w="982979" h="955039">
                  <a:moveTo>
                    <a:pt x="982573" y="863422"/>
                  </a:moveTo>
                  <a:lnTo>
                    <a:pt x="0" y="863422"/>
                  </a:lnTo>
                  <a:lnTo>
                    <a:pt x="0" y="872312"/>
                  </a:lnTo>
                  <a:lnTo>
                    <a:pt x="982573" y="872312"/>
                  </a:lnTo>
                  <a:lnTo>
                    <a:pt x="982573" y="863422"/>
                  </a:lnTo>
                  <a:close/>
                </a:path>
                <a:path w="982979" h="955039">
                  <a:moveTo>
                    <a:pt x="982573" y="842873"/>
                  </a:moveTo>
                  <a:lnTo>
                    <a:pt x="0" y="842873"/>
                  </a:lnTo>
                  <a:lnTo>
                    <a:pt x="0" y="851750"/>
                  </a:lnTo>
                  <a:lnTo>
                    <a:pt x="982573" y="851750"/>
                  </a:lnTo>
                  <a:lnTo>
                    <a:pt x="982573" y="842873"/>
                  </a:lnTo>
                  <a:close/>
                </a:path>
                <a:path w="982979" h="955039">
                  <a:moveTo>
                    <a:pt x="982573" y="822325"/>
                  </a:moveTo>
                  <a:lnTo>
                    <a:pt x="0" y="822325"/>
                  </a:lnTo>
                  <a:lnTo>
                    <a:pt x="0" y="831189"/>
                  </a:lnTo>
                  <a:lnTo>
                    <a:pt x="982573" y="831189"/>
                  </a:lnTo>
                  <a:lnTo>
                    <a:pt x="982573" y="822325"/>
                  </a:lnTo>
                  <a:close/>
                </a:path>
                <a:path w="982979" h="955039">
                  <a:moveTo>
                    <a:pt x="982573" y="801763"/>
                  </a:moveTo>
                  <a:lnTo>
                    <a:pt x="0" y="801763"/>
                  </a:lnTo>
                  <a:lnTo>
                    <a:pt x="0" y="810653"/>
                  </a:lnTo>
                  <a:lnTo>
                    <a:pt x="982573" y="810653"/>
                  </a:lnTo>
                  <a:lnTo>
                    <a:pt x="982573" y="801763"/>
                  </a:lnTo>
                  <a:close/>
                </a:path>
                <a:path w="982979" h="955039">
                  <a:moveTo>
                    <a:pt x="982573" y="781202"/>
                  </a:moveTo>
                  <a:lnTo>
                    <a:pt x="0" y="781202"/>
                  </a:lnTo>
                  <a:lnTo>
                    <a:pt x="0" y="790092"/>
                  </a:lnTo>
                  <a:lnTo>
                    <a:pt x="982573" y="790092"/>
                  </a:lnTo>
                  <a:lnTo>
                    <a:pt x="982573" y="781202"/>
                  </a:lnTo>
                  <a:close/>
                </a:path>
                <a:path w="982979" h="955039">
                  <a:moveTo>
                    <a:pt x="982573" y="760653"/>
                  </a:moveTo>
                  <a:lnTo>
                    <a:pt x="0" y="760653"/>
                  </a:lnTo>
                  <a:lnTo>
                    <a:pt x="0" y="769543"/>
                  </a:lnTo>
                  <a:lnTo>
                    <a:pt x="982573" y="769543"/>
                  </a:lnTo>
                  <a:lnTo>
                    <a:pt x="982573" y="760653"/>
                  </a:lnTo>
                  <a:close/>
                </a:path>
                <a:path w="982979" h="955039">
                  <a:moveTo>
                    <a:pt x="982573" y="740079"/>
                  </a:moveTo>
                  <a:lnTo>
                    <a:pt x="0" y="740079"/>
                  </a:lnTo>
                  <a:lnTo>
                    <a:pt x="0" y="748969"/>
                  </a:lnTo>
                  <a:lnTo>
                    <a:pt x="982573" y="748969"/>
                  </a:lnTo>
                  <a:lnTo>
                    <a:pt x="982573" y="740079"/>
                  </a:lnTo>
                  <a:close/>
                </a:path>
                <a:path w="982979" h="955039">
                  <a:moveTo>
                    <a:pt x="982573" y="719518"/>
                  </a:moveTo>
                  <a:lnTo>
                    <a:pt x="0" y="719518"/>
                  </a:lnTo>
                  <a:lnTo>
                    <a:pt x="0" y="728395"/>
                  </a:lnTo>
                  <a:lnTo>
                    <a:pt x="982573" y="728395"/>
                  </a:lnTo>
                  <a:lnTo>
                    <a:pt x="982573" y="719518"/>
                  </a:lnTo>
                  <a:close/>
                </a:path>
                <a:path w="982979" h="955039">
                  <a:moveTo>
                    <a:pt x="982573" y="698969"/>
                  </a:moveTo>
                  <a:lnTo>
                    <a:pt x="0" y="698969"/>
                  </a:lnTo>
                  <a:lnTo>
                    <a:pt x="0" y="707847"/>
                  </a:lnTo>
                  <a:lnTo>
                    <a:pt x="982573" y="707847"/>
                  </a:lnTo>
                  <a:lnTo>
                    <a:pt x="982573" y="698969"/>
                  </a:lnTo>
                  <a:close/>
                </a:path>
                <a:path w="982979" h="955039">
                  <a:moveTo>
                    <a:pt x="982573" y="678408"/>
                  </a:moveTo>
                  <a:lnTo>
                    <a:pt x="0" y="678408"/>
                  </a:lnTo>
                  <a:lnTo>
                    <a:pt x="0" y="687285"/>
                  </a:lnTo>
                  <a:lnTo>
                    <a:pt x="982573" y="687285"/>
                  </a:lnTo>
                  <a:lnTo>
                    <a:pt x="982573" y="678408"/>
                  </a:lnTo>
                  <a:close/>
                </a:path>
                <a:path w="982979" h="955039">
                  <a:moveTo>
                    <a:pt x="982573" y="657860"/>
                  </a:moveTo>
                  <a:lnTo>
                    <a:pt x="0" y="657860"/>
                  </a:lnTo>
                  <a:lnTo>
                    <a:pt x="0" y="666750"/>
                  </a:lnTo>
                  <a:lnTo>
                    <a:pt x="982573" y="666750"/>
                  </a:lnTo>
                  <a:lnTo>
                    <a:pt x="982573" y="657860"/>
                  </a:lnTo>
                  <a:close/>
                </a:path>
                <a:path w="982979" h="955039">
                  <a:moveTo>
                    <a:pt x="982573" y="637298"/>
                  </a:moveTo>
                  <a:lnTo>
                    <a:pt x="0" y="637298"/>
                  </a:lnTo>
                  <a:lnTo>
                    <a:pt x="0" y="646188"/>
                  </a:lnTo>
                  <a:lnTo>
                    <a:pt x="982573" y="646188"/>
                  </a:lnTo>
                  <a:lnTo>
                    <a:pt x="982573" y="637298"/>
                  </a:lnTo>
                  <a:close/>
                </a:path>
                <a:path w="982979" h="955039">
                  <a:moveTo>
                    <a:pt x="982573" y="616750"/>
                  </a:moveTo>
                  <a:lnTo>
                    <a:pt x="0" y="616750"/>
                  </a:lnTo>
                  <a:lnTo>
                    <a:pt x="0" y="625640"/>
                  </a:lnTo>
                  <a:lnTo>
                    <a:pt x="982573" y="625640"/>
                  </a:lnTo>
                  <a:lnTo>
                    <a:pt x="982573" y="616750"/>
                  </a:lnTo>
                  <a:close/>
                </a:path>
                <a:path w="982979" h="955039">
                  <a:moveTo>
                    <a:pt x="982573" y="596176"/>
                  </a:moveTo>
                  <a:lnTo>
                    <a:pt x="0" y="596176"/>
                  </a:lnTo>
                  <a:lnTo>
                    <a:pt x="0" y="605066"/>
                  </a:lnTo>
                  <a:lnTo>
                    <a:pt x="982573" y="605066"/>
                  </a:lnTo>
                  <a:lnTo>
                    <a:pt x="982573" y="596176"/>
                  </a:lnTo>
                  <a:close/>
                </a:path>
                <a:path w="982979" h="955039">
                  <a:moveTo>
                    <a:pt x="982573" y="575652"/>
                  </a:moveTo>
                  <a:lnTo>
                    <a:pt x="0" y="575652"/>
                  </a:lnTo>
                  <a:lnTo>
                    <a:pt x="0" y="584504"/>
                  </a:lnTo>
                  <a:lnTo>
                    <a:pt x="982573" y="584504"/>
                  </a:lnTo>
                  <a:lnTo>
                    <a:pt x="982573" y="575652"/>
                  </a:lnTo>
                  <a:close/>
                </a:path>
                <a:path w="982979" h="955039">
                  <a:moveTo>
                    <a:pt x="982573" y="555066"/>
                  </a:moveTo>
                  <a:lnTo>
                    <a:pt x="0" y="555066"/>
                  </a:lnTo>
                  <a:lnTo>
                    <a:pt x="0" y="563943"/>
                  </a:lnTo>
                  <a:lnTo>
                    <a:pt x="982573" y="563943"/>
                  </a:lnTo>
                  <a:lnTo>
                    <a:pt x="982573" y="555066"/>
                  </a:lnTo>
                  <a:close/>
                </a:path>
                <a:path w="982979" h="955039">
                  <a:moveTo>
                    <a:pt x="982573" y="534504"/>
                  </a:moveTo>
                  <a:lnTo>
                    <a:pt x="0" y="534504"/>
                  </a:lnTo>
                  <a:lnTo>
                    <a:pt x="0" y="543382"/>
                  </a:lnTo>
                  <a:lnTo>
                    <a:pt x="982573" y="543382"/>
                  </a:lnTo>
                  <a:lnTo>
                    <a:pt x="982573" y="534504"/>
                  </a:lnTo>
                  <a:close/>
                </a:path>
                <a:path w="982979" h="955039">
                  <a:moveTo>
                    <a:pt x="982573" y="513956"/>
                  </a:moveTo>
                  <a:lnTo>
                    <a:pt x="0" y="513956"/>
                  </a:lnTo>
                  <a:lnTo>
                    <a:pt x="0" y="522846"/>
                  </a:lnTo>
                  <a:lnTo>
                    <a:pt x="982573" y="522846"/>
                  </a:lnTo>
                  <a:lnTo>
                    <a:pt x="982573" y="513956"/>
                  </a:lnTo>
                  <a:close/>
                </a:path>
                <a:path w="982979" h="955039">
                  <a:moveTo>
                    <a:pt x="982573" y="493407"/>
                  </a:moveTo>
                  <a:lnTo>
                    <a:pt x="0" y="493407"/>
                  </a:lnTo>
                  <a:lnTo>
                    <a:pt x="0" y="502285"/>
                  </a:lnTo>
                  <a:lnTo>
                    <a:pt x="982573" y="502285"/>
                  </a:lnTo>
                  <a:lnTo>
                    <a:pt x="982573" y="493407"/>
                  </a:lnTo>
                  <a:close/>
                </a:path>
                <a:path w="982979" h="955039">
                  <a:moveTo>
                    <a:pt x="982573" y="472846"/>
                  </a:moveTo>
                  <a:lnTo>
                    <a:pt x="0" y="472846"/>
                  </a:lnTo>
                  <a:lnTo>
                    <a:pt x="0" y="481723"/>
                  </a:lnTo>
                  <a:lnTo>
                    <a:pt x="982573" y="481723"/>
                  </a:lnTo>
                  <a:lnTo>
                    <a:pt x="982573" y="472846"/>
                  </a:lnTo>
                  <a:close/>
                </a:path>
                <a:path w="982979" h="955039">
                  <a:moveTo>
                    <a:pt x="982573" y="452285"/>
                  </a:moveTo>
                  <a:lnTo>
                    <a:pt x="0" y="452285"/>
                  </a:lnTo>
                  <a:lnTo>
                    <a:pt x="0" y="461175"/>
                  </a:lnTo>
                  <a:lnTo>
                    <a:pt x="982573" y="461175"/>
                  </a:lnTo>
                  <a:lnTo>
                    <a:pt x="982573" y="452285"/>
                  </a:lnTo>
                  <a:close/>
                </a:path>
                <a:path w="982979" h="955039">
                  <a:moveTo>
                    <a:pt x="982573" y="431711"/>
                  </a:moveTo>
                  <a:lnTo>
                    <a:pt x="0" y="431711"/>
                  </a:lnTo>
                  <a:lnTo>
                    <a:pt x="0" y="440601"/>
                  </a:lnTo>
                  <a:lnTo>
                    <a:pt x="982573" y="440601"/>
                  </a:lnTo>
                  <a:lnTo>
                    <a:pt x="982573" y="431711"/>
                  </a:lnTo>
                  <a:close/>
                </a:path>
                <a:path w="982979" h="955039">
                  <a:moveTo>
                    <a:pt x="982573" y="411162"/>
                  </a:moveTo>
                  <a:lnTo>
                    <a:pt x="0" y="411162"/>
                  </a:lnTo>
                  <a:lnTo>
                    <a:pt x="0" y="420039"/>
                  </a:lnTo>
                  <a:lnTo>
                    <a:pt x="982573" y="420039"/>
                  </a:lnTo>
                  <a:lnTo>
                    <a:pt x="982573" y="411162"/>
                  </a:lnTo>
                  <a:close/>
                </a:path>
                <a:path w="982979" h="955039">
                  <a:moveTo>
                    <a:pt x="982573" y="390601"/>
                  </a:moveTo>
                  <a:lnTo>
                    <a:pt x="0" y="390601"/>
                  </a:lnTo>
                  <a:lnTo>
                    <a:pt x="0" y="399478"/>
                  </a:lnTo>
                  <a:lnTo>
                    <a:pt x="982573" y="399478"/>
                  </a:lnTo>
                  <a:lnTo>
                    <a:pt x="982573" y="390601"/>
                  </a:lnTo>
                  <a:close/>
                </a:path>
                <a:path w="982979" h="955039">
                  <a:moveTo>
                    <a:pt x="982573" y="370052"/>
                  </a:moveTo>
                  <a:lnTo>
                    <a:pt x="0" y="370052"/>
                  </a:lnTo>
                  <a:lnTo>
                    <a:pt x="0" y="378942"/>
                  </a:lnTo>
                  <a:lnTo>
                    <a:pt x="982573" y="378942"/>
                  </a:lnTo>
                  <a:lnTo>
                    <a:pt x="982573" y="370052"/>
                  </a:lnTo>
                  <a:close/>
                </a:path>
                <a:path w="982979" h="955039">
                  <a:moveTo>
                    <a:pt x="982573" y="349491"/>
                  </a:moveTo>
                  <a:lnTo>
                    <a:pt x="0" y="349491"/>
                  </a:lnTo>
                  <a:lnTo>
                    <a:pt x="0" y="358381"/>
                  </a:lnTo>
                  <a:lnTo>
                    <a:pt x="982573" y="358381"/>
                  </a:lnTo>
                  <a:lnTo>
                    <a:pt x="982573" y="349491"/>
                  </a:lnTo>
                  <a:close/>
                </a:path>
                <a:path w="982979" h="955039">
                  <a:moveTo>
                    <a:pt x="982573" y="328942"/>
                  </a:moveTo>
                  <a:lnTo>
                    <a:pt x="0" y="328942"/>
                  </a:lnTo>
                  <a:lnTo>
                    <a:pt x="0" y="337820"/>
                  </a:lnTo>
                  <a:lnTo>
                    <a:pt x="982573" y="337820"/>
                  </a:lnTo>
                  <a:lnTo>
                    <a:pt x="982573" y="328942"/>
                  </a:lnTo>
                  <a:close/>
                </a:path>
                <a:path w="982979" h="955039">
                  <a:moveTo>
                    <a:pt x="982573" y="308381"/>
                  </a:moveTo>
                  <a:lnTo>
                    <a:pt x="0" y="308381"/>
                  </a:lnTo>
                  <a:lnTo>
                    <a:pt x="0" y="317271"/>
                  </a:lnTo>
                  <a:lnTo>
                    <a:pt x="982573" y="317271"/>
                  </a:lnTo>
                  <a:lnTo>
                    <a:pt x="982573" y="308381"/>
                  </a:lnTo>
                  <a:close/>
                </a:path>
                <a:path w="982979" h="955039">
                  <a:moveTo>
                    <a:pt x="982573" y="287807"/>
                  </a:moveTo>
                  <a:lnTo>
                    <a:pt x="0" y="287807"/>
                  </a:lnTo>
                  <a:lnTo>
                    <a:pt x="0" y="296697"/>
                  </a:lnTo>
                  <a:lnTo>
                    <a:pt x="982573" y="296697"/>
                  </a:lnTo>
                  <a:lnTo>
                    <a:pt x="982573" y="287807"/>
                  </a:lnTo>
                  <a:close/>
                </a:path>
                <a:path w="982979" h="955039">
                  <a:moveTo>
                    <a:pt x="982573" y="267271"/>
                  </a:moveTo>
                  <a:lnTo>
                    <a:pt x="0" y="267271"/>
                  </a:lnTo>
                  <a:lnTo>
                    <a:pt x="0" y="276136"/>
                  </a:lnTo>
                  <a:lnTo>
                    <a:pt x="982573" y="276136"/>
                  </a:lnTo>
                  <a:lnTo>
                    <a:pt x="982573" y="267271"/>
                  </a:lnTo>
                  <a:close/>
                </a:path>
                <a:path w="982979" h="955039">
                  <a:moveTo>
                    <a:pt x="982573" y="246697"/>
                  </a:moveTo>
                  <a:lnTo>
                    <a:pt x="0" y="246697"/>
                  </a:lnTo>
                  <a:lnTo>
                    <a:pt x="0" y="255574"/>
                  </a:lnTo>
                  <a:lnTo>
                    <a:pt x="982573" y="255574"/>
                  </a:lnTo>
                  <a:lnTo>
                    <a:pt x="982573" y="246697"/>
                  </a:lnTo>
                  <a:close/>
                </a:path>
                <a:path w="982979" h="955039">
                  <a:moveTo>
                    <a:pt x="982573" y="226161"/>
                  </a:moveTo>
                  <a:lnTo>
                    <a:pt x="0" y="226161"/>
                  </a:lnTo>
                  <a:lnTo>
                    <a:pt x="0" y="235038"/>
                  </a:lnTo>
                  <a:lnTo>
                    <a:pt x="982573" y="235038"/>
                  </a:lnTo>
                  <a:lnTo>
                    <a:pt x="982573" y="226161"/>
                  </a:lnTo>
                  <a:close/>
                </a:path>
                <a:path w="982979" h="955039">
                  <a:moveTo>
                    <a:pt x="982573" y="205587"/>
                  </a:moveTo>
                  <a:lnTo>
                    <a:pt x="0" y="205587"/>
                  </a:lnTo>
                  <a:lnTo>
                    <a:pt x="0" y="214477"/>
                  </a:lnTo>
                  <a:lnTo>
                    <a:pt x="982573" y="214477"/>
                  </a:lnTo>
                  <a:lnTo>
                    <a:pt x="982573" y="205587"/>
                  </a:lnTo>
                  <a:close/>
                </a:path>
                <a:path w="982979" h="955039">
                  <a:moveTo>
                    <a:pt x="982573" y="185026"/>
                  </a:moveTo>
                  <a:lnTo>
                    <a:pt x="0" y="185026"/>
                  </a:lnTo>
                  <a:lnTo>
                    <a:pt x="0" y="193916"/>
                  </a:lnTo>
                  <a:lnTo>
                    <a:pt x="982573" y="193916"/>
                  </a:lnTo>
                  <a:lnTo>
                    <a:pt x="982573" y="185026"/>
                  </a:lnTo>
                  <a:close/>
                </a:path>
                <a:path w="982979" h="955039">
                  <a:moveTo>
                    <a:pt x="982573" y="164465"/>
                  </a:moveTo>
                  <a:lnTo>
                    <a:pt x="0" y="164465"/>
                  </a:lnTo>
                  <a:lnTo>
                    <a:pt x="0" y="173367"/>
                  </a:lnTo>
                  <a:lnTo>
                    <a:pt x="982573" y="173367"/>
                  </a:lnTo>
                  <a:lnTo>
                    <a:pt x="982573" y="164465"/>
                  </a:lnTo>
                  <a:close/>
                </a:path>
                <a:path w="982979" h="955039">
                  <a:moveTo>
                    <a:pt x="982573" y="143903"/>
                  </a:moveTo>
                  <a:lnTo>
                    <a:pt x="0" y="143903"/>
                  </a:lnTo>
                  <a:lnTo>
                    <a:pt x="0" y="152793"/>
                  </a:lnTo>
                  <a:lnTo>
                    <a:pt x="982573" y="152793"/>
                  </a:lnTo>
                  <a:lnTo>
                    <a:pt x="982573" y="143903"/>
                  </a:lnTo>
                  <a:close/>
                </a:path>
                <a:path w="982979" h="955039">
                  <a:moveTo>
                    <a:pt x="982573" y="123367"/>
                  </a:moveTo>
                  <a:lnTo>
                    <a:pt x="0" y="123367"/>
                  </a:lnTo>
                  <a:lnTo>
                    <a:pt x="0" y="132232"/>
                  </a:lnTo>
                  <a:lnTo>
                    <a:pt x="982573" y="132232"/>
                  </a:lnTo>
                  <a:lnTo>
                    <a:pt x="982573" y="123367"/>
                  </a:lnTo>
                  <a:close/>
                </a:path>
                <a:path w="982979" h="955039">
                  <a:moveTo>
                    <a:pt x="982573" y="102793"/>
                  </a:moveTo>
                  <a:lnTo>
                    <a:pt x="0" y="102793"/>
                  </a:lnTo>
                  <a:lnTo>
                    <a:pt x="0" y="111671"/>
                  </a:lnTo>
                  <a:lnTo>
                    <a:pt x="982573" y="111671"/>
                  </a:lnTo>
                  <a:lnTo>
                    <a:pt x="982573" y="102793"/>
                  </a:lnTo>
                  <a:close/>
                </a:path>
                <a:path w="982979" h="955039">
                  <a:moveTo>
                    <a:pt x="982573" y="82257"/>
                  </a:moveTo>
                  <a:lnTo>
                    <a:pt x="0" y="82257"/>
                  </a:lnTo>
                  <a:lnTo>
                    <a:pt x="0" y="91122"/>
                  </a:lnTo>
                  <a:lnTo>
                    <a:pt x="982573" y="91122"/>
                  </a:lnTo>
                  <a:lnTo>
                    <a:pt x="982573" y="82257"/>
                  </a:lnTo>
                  <a:close/>
                </a:path>
                <a:path w="982979" h="955039">
                  <a:moveTo>
                    <a:pt x="982573" y="61683"/>
                  </a:moveTo>
                  <a:lnTo>
                    <a:pt x="0" y="61683"/>
                  </a:lnTo>
                  <a:lnTo>
                    <a:pt x="0" y="70573"/>
                  </a:lnTo>
                  <a:lnTo>
                    <a:pt x="982573" y="70573"/>
                  </a:lnTo>
                  <a:lnTo>
                    <a:pt x="982573" y="61683"/>
                  </a:lnTo>
                  <a:close/>
                </a:path>
                <a:path w="982979" h="955039">
                  <a:moveTo>
                    <a:pt x="982573" y="41122"/>
                  </a:moveTo>
                  <a:lnTo>
                    <a:pt x="0" y="41122"/>
                  </a:lnTo>
                  <a:lnTo>
                    <a:pt x="0" y="50012"/>
                  </a:lnTo>
                  <a:lnTo>
                    <a:pt x="982573" y="50012"/>
                  </a:lnTo>
                  <a:lnTo>
                    <a:pt x="982573" y="41122"/>
                  </a:lnTo>
                  <a:close/>
                </a:path>
                <a:path w="982979" h="955039">
                  <a:moveTo>
                    <a:pt x="982573" y="20561"/>
                  </a:moveTo>
                  <a:lnTo>
                    <a:pt x="0" y="20561"/>
                  </a:lnTo>
                  <a:lnTo>
                    <a:pt x="0" y="29451"/>
                  </a:lnTo>
                  <a:lnTo>
                    <a:pt x="982573" y="29451"/>
                  </a:lnTo>
                  <a:lnTo>
                    <a:pt x="982573" y="20561"/>
                  </a:lnTo>
                  <a:close/>
                </a:path>
                <a:path w="982979" h="955039">
                  <a:moveTo>
                    <a:pt x="982573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982573" y="8890"/>
                  </a:lnTo>
                  <a:lnTo>
                    <a:pt x="982573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528693" y="3925379"/>
              <a:ext cx="755015" cy="937894"/>
            </a:xfrm>
            <a:custGeom>
              <a:avLst/>
              <a:gdLst/>
              <a:ahLst/>
              <a:cxnLst/>
              <a:rect l="l" t="t" r="r" b="b"/>
              <a:pathLst>
                <a:path w="755014" h="937895">
                  <a:moveTo>
                    <a:pt x="7988" y="864755"/>
                  </a:moveTo>
                  <a:lnTo>
                    <a:pt x="0" y="864755"/>
                  </a:lnTo>
                  <a:lnTo>
                    <a:pt x="0" y="937488"/>
                  </a:lnTo>
                  <a:lnTo>
                    <a:pt x="7988" y="937488"/>
                  </a:lnTo>
                  <a:lnTo>
                    <a:pt x="7988" y="864755"/>
                  </a:lnTo>
                  <a:close/>
                </a:path>
                <a:path w="755014" h="937895">
                  <a:moveTo>
                    <a:pt x="7988" y="756640"/>
                  </a:moveTo>
                  <a:lnTo>
                    <a:pt x="0" y="756640"/>
                  </a:lnTo>
                  <a:lnTo>
                    <a:pt x="0" y="829373"/>
                  </a:lnTo>
                  <a:lnTo>
                    <a:pt x="7988" y="829373"/>
                  </a:lnTo>
                  <a:lnTo>
                    <a:pt x="7988" y="756640"/>
                  </a:lnTo>
                  <a:close/>
                </a:path>
                <a:path w="755014" h="937895">
                  <a:moveTo>
                    <a:pt x="7988" y="648550"/>
                  </a:moveTo>
                  <a:lnTo>
                    <a:pt x="0" y="648550"/>
                  </a:lnTo>
                  <a:lnTo>
                    <a:pt x="0" y="721296"/>
                  </a:lnTo>
                  <a:lnTo>
                    <a:pt x="7988" y="721296"/>
                  </a:lnTo>
                  <a:lnTo>
                    <a:pt x="7988" y="648550"/>
                  </a:lnTo>
                  <a:close/>
                </a:path>
                <a:path w="755014" h="937895">
                  <a:moveTo>
                    <a:pt x="7988" y="540486"/>
                  </a:moveTo>
                  <a:lnTo>
                    <a:pt x="0" y="540486"/>
                  </a:lnTo>
                  <a:lnTo>
                    <a:pt x="0" y="613206"/>
                  </a:lnTo>
                  <a:lnTo>
                    <a:pt x="7988" y="613206"/>
                  </a:lnTo>
                  <a:lnTo>
                    <a:pt x="7988" y="540486"/>
                  </a:lnTo>
                  <a:close/>
                </a:path>
                <a:path w="755014" h="937895">
                  <a:moveTo>
                    <a:pt x="7988" y="432384"/>
                  </a:moveTo>
                  <a:lnTo>
                    <a:pt x="0" y="432384"/>
                  </a:lnTo>
                  <a:lnTo>
                    <a:pt x="0" y="505104"/>
                  </a:lnTo>
                  <a:lnTo>
                    <a:pt x="7988" y="505104"/>
                  </a:lnTo>
                  <a:lnTo>
                    <a:pt x="7988" y="432384"/>
                  </a:lnTo>
                  <a:close/>
                </a:path>
                <a:path w="755014" h="937895">
                  <a:moveTo>
                    <a:pt x="7988" y="324281"/>
                  </a:moveTo>
                  <a:lnTo>
                    <a:pt x="0" y="324281"/>
                  </a:lnTo>
                  <a:lnTo>
                    <a:pt x="0" y="397027"/>
                  </a:lnTo>
                  <a:lnTo>
                    <a:pt x="7988" y="397027"/>
                  </a:lnTo>
                  <a:lnTo>
                    <a:pt x="7988" y="324281"/>
                  </a:lnTo>
                  <a:close/>
                </a:path>
                <a:path w="755014" h="937895">
                  <a:moveTo>
                    <a:pt x="7988" y="216217"/>
                  </a:moveTo>
                  <a:lnTo>
                    <a:pt x="0" y="216217"/>
                  </a:lnTo>
                  <a:lnTo>
                    <a:pt x="0" y="288937"/>
                  </a:lnTo>
                  <a:lnTo>
                    <a:pt x="7988" y="288937"/>
                  </a:lnTo>
                  <a:lnTo>
                    <a:pt x="7988" y="216217"/>
                  </a:lnTo>
                  <a:close/>
                </a:path>
                <a:path w="755014" h="937895">
                  <a:moveTo>
                    <a:pt x="7988" y="108102"/>
                  </a:moveTo>
                  <a:lnTo>
                    <a:pt x="0" y="108102"/>
                  </a:lnTo>
                  <a:lnTo>
                    <a:pt x="0" y="180835"/>
                  </a:lnTo>
                  <a:lnTo>
                    <a:pt x="7988" y="180835"/>
                  </a:lnTo>
                  <a:lnTo>
                    <a:pt x="7988" y="108102"/>
                  </a:lnTo>
                  <a:close/>
                </a:path>
                <a:path w="755014" h="937895">
                  <a:moveTo>
                    <a:pt x="7988" y="0"/>
                  </a:moveTo>
                  <a:lnTo>
                    <a:pt x="0" y="0"/>
                  </a:lnTo>
                  <a:lnTo>
                    <a:pt x="0" y="72732"/>
                  </a:lnTo>
                  <a:lnTo>
                    <a:pt x="7988" y="72732"/>
                  </a:lnTo>
                  <a:lnTo>
                    <a:pt x="7988" y="0"/>
                  </a:lnTo>
                  <a:close/>
                </a:path>
                <a:path w="755014" h="937895">
                  <a:moveTo>
                    <a:pt x="256921" y="864755"/>
                  </a:moveTo>
                  <a:lnTo>
                    <a:pt x="248958" y="864755"/>
                  </a:lnTo>
                  <a:lnTo>
                    <a:pt x="248958" y="937488"/>
                  </a:lnTo>
                  <a:lnTo>
                    <a:pt x="256921" y="937488"/>
                  </a:lnTo>
                  <a:lnTo>
                    <a:pt x="256921" y="864755"/>
                  </a:lnTo>
                  <a:close/>
                </a:path>
                <a:path w="755014" h="937895">
                  <a:moveTo>
                    <a:pt x="256921" y="756640"/>
                  </a:moveTo>
                  <a:lnTo>
                    <a:pt x="248958" y="756640"/>
                  </a:lnTo>
                  <a:lnTo>
                    <a:pt x="248958" y="829373"/>
                  </a:lnTo>
                  <a:lnTo>
                    <a:pt x="256921" y="829373"/>
                  </a:lnTo>
                  <a:lnTo>
                    <a:pt x="256921" y="756640"/>
                  </a:lnTo>
                  <a:close/>
                </a:path>
                <a:path w="755014" h="937895">
                  <a:moveTo>
                    <a:pt x="256921" y="648550"/>
                  </a:moveTo>
                  <a:lnTo>
                    <a:pt x="248958" y="648550"/>
                  </a:lnTo>
                  <a:lnTo>
                    <a:pt x="248958" y="721296"/>
                  </a:lnTo>
                  <a:lnTo>
                    <a:pt x="256921" y="721296"/>
                  </a:lnTo>
                  <a:lnTo>
                    <a:pt x="256921" y="648550"/>
                  </a:lnTo>
                  <a:close/>
                </a:path>
                <a:path w="755014" h="937895">
                  <a:moveTo>
                    <a:pt x="256921" y="540486"/>
                  </a:moveTo>
                  <a:lnTo>
                    <a:pt x="248958" y="540486"/>
                  </a:lnTo>
                  <a:lnTo>
                    <a:pt x="248958" y="613206"/>
                  </a:lnTo>
                  <a:lnTo>
                    <a:pt x="256921" y="613206"/>
                  </a:lnTo>
                  <a:lnTo>
                    <a:pt x="256921" y="540486"/>
                  </a:lnTo>
                  <a:close/>
                </a:path>
                <a:path w="755014" h="937895">
                  <a:moveTo>
                    <a:pt x="256921" y="432384"/>
                  </a:moveTo>
                  <a:lnTo>
                    <a:pt x="248958" y="432384"/>
                  </a:lnTo>
                  <a:lnTo>
                    <a:pt x="248958" y="505104"/>
                  </a:lnTo>
                  <a:lnTo>
                    <a:pt x="256921" y="505104"/>
                  </a:lnTo>
                  <a:lnTo>
                    <a:pt x="256921" y="432384"/>
                  </a:lnTo>
                  <a:close/>
                </a:path>
                <a:path w="755014" h="937895">
                  <a:moveTo>
                    <a:pt x="256921" y="324281"/>
                  </a:moveTo>
                  <a:lnTo>
                    <a:pt x="248958" y="324281"/>
                  </a:lnTo>
                  <a:lnTo>
                    <a:pt x="248958" y="397027"/>
                  </a:lnTo>
                  <a:lnTo>
                    <a:pt x="256921" y="397027"/>
                  </a:lnTo>
                  <a:lnTo>
                    <a:pt x="256921" y="324281"/>
                  </a:lnTo>
                  <a:close/>
                </a:path>
                <a:path w="755014" h="937895">
                  <a:moveTo>
                    <a:pt x="256921" y="216217"/>
                  </a:moveTo>
                  <a:lnTo>
                    <a:pt x="248958" y="216217"/>
                  </a:lnTo>
                  <a:lnTo>
                    <a:pt x="248958" y="288937"/>
                  </a:lnTo>
                  <a:lnTo>
                    <a:pt x="256921" y="288937"/>
                  </a:lnTo>
                  <a:lnTo>
                    <a:pt x="256921" y="216217"/>
                  </a:lnTo>
                  <a:close/>
                </a:path>
                <a:path w="755014" h="937895">
                  <a:moveTo>
                    <a:pt x="256921" y="108102"/>
                  </a:moveTo>
                  <a:lnTo>
                    <a:pt x="248958" y="108102"/>
                  </a:lnTo>
                  <a:lnTo>
                    <a:pt x="248958" y="180835"/>
                  </a:lnTo>
                  <a:lnTo>
                    <a:pt x="256921" y="180835"/>
                  </a:lnTo>
                  <a:lnTo>
                    <a:pt x="256921" y="108102"/>
                  </a:lnTo>
                  <a:close/>
                </a:path>
                <a:path w="755014" h="937895">
                  <a:moveTo>
                    <a:pt x="256921" y="0"/>
                  </a:moveTo>
                  <a:lnTo>
                    <a:pt x="248958" y="0"/>
                  </a:lnTo>
                  <a:lnTo>
                    <a:pt x="248958" y="72732"/>
                  </a:lnTo>
                  <a:lnTo>
                    <a:pt x="256921" y="72732"/>
                  </a:lnTo>
                  <a:lnTo>
                    <a:pt x="256921" y="0"/>
                  </a:lnTo>
                  <a:close/>
                </a:path>
                <a:path w="755014" h="937895">
                  <a:moveTo>
                    <a:pt x="505891" y="864755"/>
                  </a:moveTo>
                  <a:lnTo>
                    <a:pt x="497916" y="864755"/>
                  </a:lnTo>
                  <a:lnTo>
                    <a:pt x="497916" y="937488"/>
                  </a:lnTo>
                  <a:lnTo>
                    <a:pt x="505891" y="937488"/>
                  </a:lnTo>
                  <a:lnTo>
                    <a:pt x="505891" y="864755"/>
                  </a:lnTo>
                  <a:close/>
                </a:path>
                <a:path w="755014" h="937895">
                  <a:moveTo>
                    <a:pt x="505891" y="756640"/>
                  </a:moveTo>
                  <a:lnTo>
                    <a:pt x="497916" y="756640"/>
                  </a:lnTo>
                  <a:lnTo>
                    <a:pt x="497916" y="829373"/>
                  </a:lnTo>
                  <a:lnTo>
                    <a:pt x="505891" y="829373"/>
                  </a:lnTo>
                  <a:lnTo>
                    <a:pt x="505891" y="756640"/>
                  </a:lnTo>
                  <a:close/>
                </a:path>
                <a:path w="755014" h="937895">
                  <a:moveTo>
                    <a:pt x="505891" y="648550"/>
                  </a:moveTo>
                  <a:lnTo>
                    <a:pt x="497916" y="648550"/>
                  </a:lnTo>
                  <a:lnTo>
                    <a:pt x="497916" y="721296"/>
                  </a:lnTo>
                  <a:lnTo>
                    <a:pt x="505891" y="721296"/>
                  </a:lnTo>
                  <a:lnTo>
                    <a:pt x="505891" y="648550"/>
                  </a:lnTo>
                  <a:close/>
                </a:path>
                <a:path w="755014" h="937895">
                  <a:moveTo>
                    <a:pt x="505891" y="540486"/>
                  </a:moveTo>
                  <a:lnTo>
                    <a:pt x="497916" y="540486"/>
                  </a:lnTo>
                  <a:lnTo>
                    <a:pt x="497916" y="613206"/>
                  </a:lnTo>
                  <a:lnTo>
                    <a:pt x="505891" y="613206"/>
                  </a:lnTo>
                  <a:lnTo>
                    <a:pt x="505891" y="540486"/>
                  </a:lnTo>
                  <a:close/>
                </a:path>
                <a:path w="755014" h="937895">
                  <a:moveTo>
                    <a:pt x="505891" y="432384"/>
                  </a:moveTo>
                  <a:lnTo>
                    <a:pt x="497916" y="432384"/>
                  </a:lnTo>
                  <a:lnTo>
                    <a:pt x="497916" y="505104"/>
                  </a:lnTo>
                  <a:lnTo>
                    <a:pt x="505891" y="505104"/>
                  </a:lnTo>
                  <a:lnTo>
                    <a:pt x="505891" y="432384"/>
                  </a:lnTo>
                  <a:close/>
                </a:path>
                <a:path w="755014" h="937895">
                  <a:moveTo>
                    <a:pt x="505891" y="324281"/>
                  </a:moveTo>
                  <a:lnTo>
                    <a:pt x="497916" y="324281"/>
                  </a:lnTo>
                  <a:lnTo>
                    <a:pt x="497916" y="397027"/>
                  </a:lnTo>
                  <a:lnTo>
                    <a:pt x="505891" y="397027"/>
                  </a:lnTo>
                  <a:lnTo>
                    <a:pt x="505891" y="324281"/>
                  </a:lnTo>
                  <a:close/>
                </a:path>
                <a:path w="755014" h="937895">
                  <a:moveTo>
                    <a:pt x="505891" y="216217"/>
                  </a:moveTo>
                  <a:lnTo>
                    <a:pt x="497916" y="216217"/>
                  </a:lnTo>
                  <a:lnTo>
                    <a:pt x="497916" y="288937"/>
                  </a:lnTo>
                  <a:lnTo>
                    <a:pt x="505891" y="288937"/>
                  </a:lnTo>
                  <a:lnTo>
                    <a:pt x="505891" y="216217"/>
                  </a:lnTo>
                  <a:close/>
                </a:path>
                <a:path w="755014" h="937895">
                  <a:moveTo>
                    <a:pt x="505891" y="108102"/>
                  </a:moveTo>
                  <a:lnTo>
                    <a:pt x="497916" y="108102"/>
                  </a:lnTo>
                  <a:lnTo>
                    <a:pt x="497916" y="180835"/>
                  </a:lnTo>
                  <a:lnTo>
                    <a:pt x="505891" y="180835"/>
                  </a:lnTo>
                  <a:lnTo>
                    <a:pt x="505891" y="108102"/>
                  </a:lnTo>
                  <a:close/>
                </a:path>
                <a:path w="755014" h="937895">
                  <a:moveTo>
                    <a:pt x="505891" y="0"/>
                  </a:moveTo>
                  <a:lnTo>
                    <a:pt x="497916" y="0"/>
                  </a:lnTo>
                  <a:lnTo>
                    <a:pt x="497916" y="72732"/>
                  </a:lnTo>
                  <a:lnTo>
                    <a:pt x="505891" y="72732"/>
                  </a:lnTo>
                  <a:lnTo>
                    <a:pt x="505891" y="0"/>
                  </a:lnTo>
                  <a:close/>
                </a:path>
                <a:path w="755014" h="937895">
                  <a:moveTo>
                    <a:pt x="754862" y="864755"/>
                  </a:moveTo>
                  <a:lnTo>
                    <a:pt x="746874" y="864755"/>
                  </a:lnTo>
                  <a:lnTo>
                    <a:pt x="746874" y="937488"/>
                  </a:lnTo>
                  <a:lnTo>
                    <a:pt x="754862" y="937488"/>
                  </a:lnTo>
                  <a:lnTo>
                    <a:pt x="754862" y="864755"/>
                  </a:lnTo>
                  <a:close/>
                </a:path>
                <a:path w="755014" h="937895">
                  <a:moveTo>
                    <a:pt x="754862" y="756640"/>
                  </a:moveTo>
                  <a:lnTo>
                    <a:pt x="746874" y="756640"/>
                  </a:lnTo>
                  <a:lnTo>
                    <a:pt x="746874" y="829373"/>
                  </a:lnTo>
                  <a:lnTo>
                    <a:pt x="754862" y="829373"/>
                  </a:lnTo>
                  <a:lnTo>
                    <a:pt x="754862" y="756640"/>
                  </a:lnTo>
                  <a:close/>
                </a:path>
                <a:path w="755014" h="937895">
                  <a:moveTo>
                    <a:pt x="754862" y="648550"/>
                  </a:moveTo>
                  <a:lnTo>
                    <a:pt x="746874" y="648550"/>
                  </a:lnTo>
                  <a:lnTo>
                    <a:pt x="746874" y="721296"/>
                  </a:lnTo>
                  <a:lnTo>
                    <a:pt x="754862" y="721296"/>
                  </a:lnTo>
                  <a:lnTo>
                    <a:pt x="754862" y="648550"/>
                  </a:lnTo>
                  <a:close/>
                </a:path>
                <a:path w="755014" h="937895">
                  <a:moveTo>
                    <a:pt x="754862" y="540486"/>
                  </a:moveTo>
                  <a:lnTo>
                    <a:pt x="746874" y="540486"/>
                  </a:lnTo>
                  <a:lnTo>
                    <a:pt x="746874" y="613206"/>
                  </a:lnTo>
                  <a:lnTo>
                    <a:pt x="754862" y="613206"/>
                  </a:lnTo>
                  <a:lnTo>
                    <a:pt x="754862" y="540486"/>
                  </a:lnTo>
                  <a:close/>
                </a:path>
                <a:path w="755014" h="937895">
                  <a:moveTo>
                    <a:pt x="754862" y="432384"/>
                  </a:moveTo>
                  <a:lnTo>
                    <a:pt x="746874" y="432384"/>
                  </a:lnTo>
                  <a:lnTo>
                    <a:pt x="746874" y="505104"/>
                  </a:lnTo>
                  <a:lnTo>
                    <a:pt x="754862" y="505104"/>
                  </a:lnTo>
                  <a:lnTo>
                    <a:pt x="754862" y="432384"/>
                  </a:lnTo>
                  <a:close/>
                </a:path>
                <a:path w="755014" h="937895">
                  <a:moveTo>
                    <a:pt x="754862" y="324281"/>
                  </a:moveTo>
                  <a:lnTo>
                    <a:pt x="746874" y="324281"/>
                  </a:lnTo>
                  <a:lnTo>
                    <a:pt x="746874" y="397027"/>
                  </a:lnTo>
                  <a:lnTo>
                    <a:pt x="754862" y="397027"/>
                  </a:lnTo>
                  <a:lnTo>
                    <a:pt x="754862" y="324281"/>
                  </a:lnTo>
                  <a:close/>
                </a:path>
                <a:path w="755014" h="937895">
                  <a:moveTo>
                    <a:pt x="754862" y="216217"/>
                  </a:moveTo>
                  <a:lnTo>
                    <a:pt x="746874" y="216217"/>
                  </a:lnTo>
                  <a:lnTo>
                    <a:pt x="746874" y="288937"/>
                  </a:lnTo>
                  <a:lnTo>
                    <a:pt x="754862" y="288937"/>
                  </a:lnTo>
                  <a:lnTo>
                    <a:pt x="754862" y="216217"/>
                  </a:lnTo>
                  <a:close/>
                </a:path>
                <a:path w="755014" h="937895">
                  <a:moveTo>
                    <a:pt x="754862" y="108102"/>
                  </a:moveTo>
                  <a:lnTo>
                    <a:pt x="746874" y="108102"/>
                  </a:lnTo>
                  <a:lnTo>
                    <a:pt x="746874" y="180835"/>
                  </a:lnTo>
                  <a:lnTo>
                    <a:pt x="754862" y="180835"/>
                  </a:lnTo>
                  <a:lnTo>
                    <a:pt x="754862" y="108102"/>
                  </a:lnTo>
                  <a:close/>
                </a:path>
                <a:path w="755014" h="937895">
                  <a:moveTo>
                    <a:pt x="754862" y="0"/>
                  </a:moveTo>
                  <a:lnTo>
                    <a:pt x="746874" y="0"/>
                  </a:lnTo>
                  <a:lnTo>
                    <a:pt x="746874" y="72732"/>
                  </a:lnTo>
                  <a:lnTo>
                    <a:pt x="754862" y="72732"/>
                  </a:lnTo>
                  <a:lnTo>
                    <a:pt x="7548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1649996" y="5937605"/>
            <a:ext cx="5370195" cy="1440180"/>
          </a:xfrm>
          <a:custGeom>
            <a:avLst/>
            <a:gdLst/>
            <a:ahLst/>
            <a:cxnLst/>
            <a:rect l="l" t="t" r="r" b="b"/>
            <a:pathLst>
              <a:path w="5370195" h="1440179">
                <a:moveTo>
                  <a:pt x="5370004" y="0"/>
                </a:moveTo>
                <a:lnTo>
                  <a:pt x="0" y="0"/>
                </a:lnTo>
                <a:lnTo>
                  <a:pt x="0" y="1440002"/>
                </a:lnTo>
                <a:lnTo>
                  <a:pt x="5370004" y="1440002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649996" y="8330400"/>
            <a:ext cx="5370195" cy="1440180"/>
          </a:xfrm>
          <a:custGeom>
            <a:avLst/>
            <a:gdLst/>
            <a:ahLst/>
            <a:cxnLst/>
            <a:rect l="l" t="t" r="r" b="b"/>
            <a:pathLst>
              <a:path w="5370195" h="1440179">
                <a:moveTo>
                  <a:pt x="5370004" y="0"/>
                </a:moveTo>
                <a:lnTo>
                  <a:pt x="0" y="0"/>
                </a:lnTo>
                <a:lnTo>
                  <a:pt x="0" y="1440002"/>
                </a:lnTo>
                <a:lnTo>
                  <a:pt x="5370004" y="1440002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2084148" y="6406247"/>
            <a:ext cx="806450" cy="784860"/>
            <a:chOff x="2084148" y="6406247"/>
            <a:chExt cx="806450" cy="784860"/>
          </a:xfrm>
        </p:grpSpPr>
        <p:sp>
          <p:nvSpPr>
            <p:cNvPr id="16" name="object 16"/>
            <p:cNvSpPr/>
            <p:nvPr/>
          </p:nvSpPr>
          <p:spPr>
            <a:xfrm>
              <a:off x="2087323" y="6409422"/>
              <a:ext cx="800100" cy="778510"/>
            </a:xfrm>
            <a:custGeom>
              <a:avLst/>
              <a:gdLst/>
              <a:ahLst/>
              <a:cxnLst/>
              <a:rect l="l" t="t" r="r" b="b"/>
              <a:pathLst>
                <a:path w="800100" h="778509">
                  <a:moveTo>
                    <a:pt x="656018" y="0"/>
                  </a:moveTo>
                  <a:lnTo>
                    <a:pt x="144018" y="0"/>
                  </a:lnTo>
                  <a:lnTo>
                    <a:pt x="93604" y="24773"/>
                  </a:lnTo>
                  <a:lnTo>
                    <a:pt x="61798" y="47356"/>
                  </a:lnTo>
                  <a:lnTo>
                    <a:pt x="35097" y="80644"/>
                  </a:lnTo>
                  <a:lnTo>
                    <a:pt x="0" y="137528"/>
                  </a:lnTo>
                  <a:lnTo>
                    <a:pt x="0" y="640930"/>
                  </a:lnTo>
                  <a:lnTo>
                    <a:pt x="47138" y="703471"/>
                  </a:lnTo>
                  <a:lnTo>
                    <a:pt x="93906" y="746185"/>
                  </a:lnTo>
                  <a:lnTo>
                    <a:pt x="129726" y="770654"/>
                  </a:lnTo>
                  <a:lnTo>
                    <a:pt x="144018" y="778459"/>
                  </a:lnTo>
                  <a:lnTo>
                    <a:pt x="656018" y="778459"/>
                  </a:lnTo>
                  <a:lnTo>
                    <a:pt x="706439" y="753686"/>
                  </a:lnTo>
                  <a:lnTo>
                    <a:pt x="738247" y="731102"/>
                  </a:lnTo>
                  <a:lnTo>
                    <a:pt x="764946" y="697815"/>
                  </a:lnTo>
                  <a:lnTo>
                    <a:pt x="800036" y="640930"/>
                  </a:lnTo>
                  <a:lnTo>
                    <a:pt x="800036" y="137528"/>
                  </a:lnTo>
                  <a:lnTo>
                    <a:pt x="752903" y="74987"/>
                  </a:lnTo>
                  <a:lnTo>
                    <a:pt x="706134" y="32273"/>
                  </a:lnTo>
                  <a:lnTo>
                    <a:pt x="670311" y="7804"/>
                  </a:lnTo>
                  <a:lnTo>
                    <a:pt x="656018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087323" y="6409422"/>
              <a:ext cx="800100" cy="778510"/>
            </a:xfrm>
            <a:custGeom>
              <a:avLst/>
              <a:gdLst/>
              <a:ahLst/>
              <a:cxnLst/>
              <a:rect l="l" t="t" r="r" b="b"/>
              <a:pathLst>
                <a:path w="800100" h="778509">
                  <a:moveTo>
                    <a:pt x="800036" y="137528"/>
                  </a:moveTo>
                  <a:lnTo>
                    <a:pt x="752903" y="74987"/>
                  </a:lnTo>
                  <a:lnTo>
                    <a:pt x="706134" y="32273"/>
                  </a:lnTo>
                  <a:lnTo>
                    <a:pt x="670311" y="7804"/>
                  </a:lnTo>
                  <a:lnTo>
                    <a:pt x="656018" y="0"/>
                  </a:lnTo>
                  <a:lnTo>
                    <a:pt x="144018" y="0"/>
                  </a:lnTo>
                  <a:lnTo>
                    <a:pt x="93604" y="24773"/>
                  </a:lnTo>
                  <a:lnTo>
                    <a:pt x="61798" y="47356"/>
                  </a:lnTo>
                  <a:lnTo>
                    <a:pt x="35097" y="80644"/>
                  </a:lnTo>
                  <a:lnTo>
                    <a:pt x="0" y="137528"/>
                  </a:lnTo>
                  <a:lnTo>
                    <a:pt x="0" y="640930"/>
                  </a:lnTo>
                  <a:lnTo>
                    <a:pt x="47138" y="703471"/>
                  </a:lnTo>
                  <a:lnTo>
                    <a:pt x="93906" y="746185"/>
                  </a:lnTo>
                  <a:lnTo>
                    <a:pt x="129726" y="770654"/>
                  </a:lnTo>
                  <a:lnTo>
                    <a:pt x="144018" y="778459"/>
                  </a:lnTo>
                  <a:lnTo>
                    <a:pt x="656018" y="778459"/>
                  </a:lnTo>
                  <a:lnTo>
                    <a:pt x="706439" y="753686"/>
                  </a:lnTo>
                  <a:lnTo>
                    <a:pt x="738247" y="731102"/>
                  </a:lnTo>
                  <a:lnTo>
                    <a:pt x="764946" y="697815"/>
                  </a:lnTo>
                  <a:lnTo>
                    <a:pt x="800036" y="640930"/>
                  </a:lnTo>
                  <a:lnTo>
                    <a:pt x="800036" y="13752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099039" y="6421125"/>
              <a:ext cx="777240" cy="755650"/>
            </a:xfrm>
            <a:custGeom>
              <a:avLst/>
              <a:gdLst/>
              <a:ahLst/>
              <a:cxnLst/>
              <a:rect l="l" t="t" r="r" b="b"/>
              <a:pathLst>
                <a:path w="777239" h="755650">
                  <a:moveTo>
                    <a:pt x="641527" y="0"/>
                  </a:moveTo>
                  <a:lnTo>
                    <a:pt x="135077" y="0"/>
                  </a:lnTo>
                  <a:lnTo>
                    <a:pt x="115419" y="11514"/>
                  </a:lnTo>
                  <a:lnTo>
                    <a:pt x="81449" y="36244"/>
                  </a:lnTo>
                  <a:lnTo>
                    <a:pt x="40524" y="75125"/>
                  </a:lnTo>
                  <a:lnTo>
                    <a:pt x="0" y="129095"/>
                  </a:lnTo>
                  <a:lnTo>
                    <a:pt x="0" y="625957"/>
                  </a:lnTo>
                  <a:lnTo>
                    <a:pt x="40524" y="679927"/>
                  </a:lnTo>
                  <a:lnTo>
                    <a:pt x="81449" y="718808"/>
                  </a:lnTo>
                  <a:lnTo>
                    <a:pt x="115419" y="743538"/>
                  </a:lnTo>
                  <a:lnTo>
                    <a:pt x="135077" y="755053"/>
                  </a:lnTo>
                  <a:lnTo>
                    <a:pt x="641527" y="755053"/>
                  </a:lnTo>
                  <a:lnTo>
                    <a:pt x="661192" y="743538"/>
                  </a:lnTo>
                  <a:lnTo>
                    <a:pt x="695166" y="718808"/>
                  </a:lnTo>
                  <a:lnTo>
                    <a:pt x="736093" y="679927"/>
                  </a:lnTo>
                  <a:lnTo>
                    <a:pt x="776617" y="625957"/>
                  </a:lnTo>
                  <a:lnTo>
                    <a:pt x="776617" y="129095"/>
                  </a:lnTo>
                  <a:lnTo>
                    <a:pt x="736093" y="75125"/>
                  </a:lnTo>
                  <a:lnTo>
                    <a:pt x="695166" y="36244"/>
                  </a:lnTo>
                  <a:lnTo>
                    <a:pt x="661192" y="11514"/>
                  </a:lnTo>
                  <a:lnTo>
                    <a:pt x="64152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099039" y="6421125"/>
              <a:ext cx="777240" cy="755650"/>
            </a:xfrm>
            <a:custGeom>
              <a:avLst/>
              <a:gdLst/>
              <a:ahLst/>
              <a:cxnLst/>
              <a:rect l="l" t="t" r="r" b="b"/>
              <a:pathLst>
                <a:path w="777239" h="755650">
                  <a:moveTo>
                    <a:pt x="135077" y="755053"/>
                  </a:moveTo>
                  <a:lnTo>
                    <a:pt x="641527" y="755053"/>
                  </a:lnTo>
                  <a:lnTo>
                    <a:pt x="661192" y="743538"/>
                  </a:lnTo>
                  <a:lnTo>
                    <a:pt x="695166" y="718808"/>
                  </a:lnTo>
                  <a:lnTo>
                    <a:pt x="736093" y="679927"/>
                  </a:lnTo>
                  <a:lnTo>
                    <a:pt x="776617" y="625957"/>
                  </a:lnTo>
                  <a:lnTo>
                    <a:pt x="776617" y="129095"/>
                  </a:lnTo>
                  <a:lnTo>
                    <a:pt x="736093" y="75125"/>
                  </a:lnTo>
                  <a:lnTo>
                    <a:pt x="695166" y="36244"/>
                  </a:lnTo>
                  <a:lnTo>
                    <a:pt x="661192" y="11514"/>
                  </a:lnTo>
                  <a:lnTo>
                    <a:pt x="641527" y="0"/>
                  </a:lnTo>
                  <a:lnTo>
                    <a:pt x="135077" y="0"/>
                  </a:lnTo>
                  <a:lnTo>
                    <a:pt x="115419" y="11514"/>
                  </a:lnTo>
                  <a:lnTo>
                    <a:pt x="81449" y="36244"/>
                  </a:lnTo>
                  <a:lnTo>
                    <a:pt x="40524" y="75125"/>
                  </a:lnTo>
                  <a:lnTo>
                    <a:pt x="0" y="129095"/>
                  </a:lnTo>
                  <a:lnTo>
                    <a:pt x="0" y="625957"/>
                  </a:lnTo>
                  <a:lnTo>
                    <a:pt x="40524" y="679927"/>
                  </a:lnTo>
                  <a:lnTo>
                    <a:pt x="81449" y="718808"/>
                  </a:lnTo>
                  <a:lnTo>
                    <a:pt x="115419" y="743538"/>
                  </a:lnTo>
                  <a:lnTo>
                    <a:pt x="135077" y="7550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099043" y="6432829"/>
              <a:ext cx="776605" cy="732155"/>
            </a:xfrm>
            <a:custGeom>
              <a:avLst/>
              <a:gdLst/>
              <a:ahLst/>
              <a:cxnLst/>
              <a:rect l="l" t="t" r="r" b="b"/>
              <a:pathLst>
                <a:path w="776605" h="732154">
                  <a:moveTo>
                    <a:pt x="669493" y="5854"/>
                  </a:moveTo>
                  <a:lnTo>
                    <a:pt x="661441" y="0"/>
                  </a:lnTo>
                  <a:lnTo>
                    <a:pt x="115150" y="0"/>
                  </a:lnTo>
                  <a:lnTo>
                    <a:pt x="107111" y="5854"/>
                  </a:lnTo>
                  <a:lnTo>
                    <a:pt x="669493" y="5854"/>
                  </a:lnTo>
                  <a:close/>
                </a:path>
                <a:path w="776605" h="732154">
                  <a:moveTo>
                    <a:pt x="669505" y="725792"/>
                  </a:moveTo>
                  <a:lnTo>
                    <a:pt x="107099" y="725792"/>
                  </a:lnTo>
                  <a:lnTo>
                    <a:pt x="115138" y="731647"/>
                  </a:lnTo>
                  <a:lnTo>
                    <a:pt x="661454" y="731647"/>
                  </a:lnTo>
                  <a:lnTo>
                    <a:pt x="669505" y="725792"/>
                  </a:lnTo>
                  <a:close/>
                </a:path>
                <a:path w="776605" h="732154">
                  <a:moveTo>
                    <a:pt x="704862" y="697890"/>
                  </a:moveTo>
                  <a:lnTo>
                    <a:pt x="71729" y="697890"/>
                  </a:lnTo>
                  <a:lnTo>
                    <a:pt x="77876" y="703732"/>
                  </a:lnTo>
                  <a:lnTo>
                    <a:pt x="698715" y="703732"/>
                  </a:lnTo>
                  <a:lnTo>
                    <a:pt x="704862" y="697890"/>
                  </a:lnTo>
                  <a:close/>
                </a:path>
                <a:path w="776605" h="732154">
                  <a:moveTo>
                    <a:pt x="704888" y="33782"/>
                  </a:moveTo>
                  <a:lnTo>
                    <a:pt x="698728" y="27927"/>
                  </a:lnTo>
                  <a:lnTo>
                    <a:pt x="77863" y="27927"/>
                  </a:lnTo>
                  <a:lnTo>
                    <a:pt x="71704" y="33782"/>
                  </a:lnTo>
                  <a:lnTo>
                    <a:pt x="704888" y="33782"/>
                  </a:lnTo>
                  <a:close/>
                </a:path>
                <a:path w="776605" h="732154">
                  <a:moveTo>
                    <a:pt x="734263" y="669963"/>
                  </a:moveTo>
                  <a:lnTo>
                    <a:pt x="42341" y="669963"/>
                  </a:lnTo>
                  <a:lnTo>
                    <a:pt x="48501" y="675817"/>
                  </a:lnTo>
                  <a:lnTo>
                    <a:pt x="728091" y="675817"/>
                  </a:lnTo>
                  <a:lnTo>
                    <a:pt x="734263" y="669963"/>
                  </a:lnTo>
                  <a:close/>
                </a:path>
                <a:path w="776605" h="732154">
                  <a:moveTo>
                    <a:pt x="734263" y="61683"/>
                  </a:moveTo>
                  <a:lnTo>
                    <a:pt x="728103" y="55829"/>
                  </a:lnTo>
                  <a:lnTo>
                    <a:pt x="48501" y="55829"/>
                  </a:lnTo>
                  <a:lnTo>
                    <a:pt x="42341" y="61683"/>
                  </a:lnTo>
                  <a:lnTo>
                    <a:pt x="734263" y="61683"/>
                  </a:lnTo>
                  <a:close/>
                </a:path>
                <a:path w="776605" h="732154">
                  <a:moveTo>
                    <a:pt x="755726" y="642073"/>
                  </a:moveTo>
                  <a:lnTo>
                    <a:pt x="20866" y="642073"/>
                  </a:lnTo>
                  <a:lnTo>
                    <a:pt x="25247" y="647903"/>
                  </a:lnTo>
                  <a:lnTo>
                    <a:pt x="751344" y="647903"/>
                  </a:lnTo>
                  <a:lnTo>
                    <a:pt x="755726" y="642073"/>
                  </a:lnTo>
                  <a:close/>
                </a:path>
                <a:path w="776605" h="732154">
                  <a:moveTo>
                    <a:pt x="755751" y="89611"/>
                  </a:moveTo>
                  <a:lnTo>
                    <a:pt x="751357" y="83756"/>
                  </a:lnTo>
                  <a:lnTo>
                    <a:pt x="25247" y="83756"/>
                  </a:lnTo>
                  <a:lnTo>
                    <a:pt x="20840" y="89611"/>
                  </a:lnTo>
                  <a:lnTo>
                    <a:pt x="755751" y="89611"/>
                  </a:lnTo>
                  <a:close/>
                </a:path>
                <a:path w="776605" h="732154">
                  <a:moveTo>
                    <a:pt x="776605" y="614133"/>
                  </a:moveTo>
                  <a:lnTo>
                    <a:pt x="0" y="614133"/>
                  </a:lnTo>
                  <a:lnTo>
                    <a:pt x="0" y="614260"/>
                  </a:lnTo>
                  <a:lnTo>
                    <a:pt x="4292" y="619988"/>
                  </a:lnTo>
                  <a:lnTo>
                    <a:pt x="772299" y="619988"/>
                  </a:lnTo>
                  <a:lnTo>
                    <a:pt x="776605" y="614260"/>
                  </a:lnTo>
                  <a:lnTo>
                    <a:pt x="776605" y="614133"/>
                  </a:lnTo>
                  <a:close/>
                </a:path>
                <a:path w="776605" h="732154">
                  <a:moveTo>
                    <a:pt x="776605" y="586244"/>
                  </a:moveTo>
                  <a:lnTo>
                    <a:pt x="0" y="586244"/>
                  </a:lnTo>
                  <a:lnTo>
                    <a:pt x="0" y="592074"/>
                  </a:lnTo>
                  <a:lnTo>
                    <a:pt x="776605" y="592074"/>
                  </a:lnTo>
                  <a:lnTo>
                    <a:pt x="776605" y="586244"/>
                  </a:lnTo>
                  <a:close/>
                </a:path>
                <a:path w="776605" h="732154">
                  <a:moveTo>
                    <a:pt x="776605" y="558304"/>
                  </a:moveTo>
                  <a:lnTo>
                    <a:pt x="0" y="558304"/>
                  </a:lnTo>
                  <a:lnTo>
                    <a:pt x="0" y="564159"/>
                  </a:lnTo>
                  <a:lnTo>
                    <a:pt x="776605" y="564159"/>
                  </a:lnTo>
                  <a:lnTo>
                    <a:pt x="776605" y="558304"/>
                  </a:lnTo>
                  <a:close/>
                </a:path>
                <a:path w="776605" h="732154">
                  <a:moveTo>
                    <a:pt x="776605" y="530390"/>
                  </a:moveTo>
                  <a:lnTo>
                    <a:pt x="0" y="530390"/>
                  </a:lnTo>
                  <a:lnTo>
                    <a:pt x="0" y="536244"/>
                  </a:lnTo>
                  <a:lnTo>
                    <a:pt x="776605" y="536244"/>
                  </a:lnTo>
                  <a:lnTo>
                    <a:pt x="776605" y="530390"/>
                  </a:lnTo>
                  <a:close/>
                </a:path>
                <a:path w="776605" h="732154">
                  <a:moveTo>
                    <a:pt x="776605" y="502475"/>
                  </a:moveTo>
                  <a:lnTo>
                    <a:pt x="0" y="502475"/>
                  </a:lnTo>
                  <a:lnTo>
                    <a:pt x="0" y="508330"/>
                  </a:lnTo>
                  <a:lnTo>
                    <a:pt x="776605" y="508330"/>
                  </a:lnTo>
                  <a:lnTo>
                    <a:pt x="776605" y="502475"/>
                  </a:lnTo>
                  <a:close/>
                </a:path>
                <a:path w="776605" h="732154">
                  <a:moveTo>
                    <a:pt x="776605" y="474560"/>
                  </a:moveTo>
                  <a:lnTo>
                    <a:pt x="0" y="474560"/>
                  </a:lnTo>
                  <a:lnTo>
                    <a:pt x="0" y="480415"/>
                  </a:lnTo>
                  <a:lnTo>
                    <a:pt x="776605" y="480415"/>
                  </a:lnTo>
                  <a:lnTo>
                    <a:pt x="776605" y="474560"/>
                  </a:lnTo>
                  <a:close/>
                </a:path>
                <a:path w="776605" h="732154">
                  <a:moveTo>
                    <a:pt x="776605" y="446646"/>
                  </a:moveTo>
                  <a:lnTo>
                    <a:pt x="0" y="446646"/>
                  </a:lnTo>
                  <a:lnTo>
                    <a:pt x="0" y="452501"/>
                  </a:lnTo>
                  <a:lnTo>
                    <a:pt x="776605" y="452501"/>
                  </a:lnTo>
                  <a:lnTo>
                    <a:pt x="776605" y="446646"/>
                  </a:lnTo>
                  <a:close/>
                </a:path>
                <a:path w="776605" h="732154">
                  <a:moveTo>
                    <a:pt x="776605" y="418731"/>
                  </a:moveTo>
                  <a:lnTo>
                    <a:pt x="0" y="418731"/>
                  </a:lnTo>
                  <a:lnTo>
                    <a:pt x="0" y="424586"/>
                  </a:lnTo>
                  <a:lnTo>
                    <a:pt x="776605" y="424586"/>
                  </a:lnTo>
                  <a:lnTo>
                    <a:pt x="776605" y="418731"/>
                  </a:lnTo>
                  <a:close/>
                </a:path>
                <a:path w="776605" h="732154">
                  <a:moveTo>
                    <a:pt x="776605" y="390817"/>
                  </a:moveTo>
                  <a:lnTo>
                    <a:pt x="0" y="390817"/>
                  </a:lnTo>
                  <a:lnTo>
                    <a:pt x="0" y="396671"/>
                  </a:lnTo>
                  <a:lnTo>
                    <a:pt x="776605" y="396671"/>
                  </a:lnTo>
                  <a:lnTo>
                    <a:pt x="776605" y="390817"/>
                  </a:lnTo>
                  <a:close/>
                </a:path>
                <a:path w="776605" h="732154">
                  <a:moveTo>
                    <a:pt x="776605" y="362902"/>
                  </a:moveTo>
                  <a:lnTo>
                    <a:pt x="0" y="362902"/>
                  </a:lnTo>
                  <a:lnTo>
                    <a:pt x="0" y="368757"/>
                  </a:lnTo>
                  <a:lnTo>
                    <a:pt x="776605" y="368757"/>
                  </a:lnTo>
                  <a:lnTo>
                    <a:pt x="776605" y="362902"/>
                  </a:lnTo>
                  <a:close/>
                </a:path>
                <a:path w="776605" h="732154">
                  <a:moveTo>
                    <a:pt x="776605" y="334987"/>
                  </a:moveTo>
                  <a:lnTo>
                    <a:pt x="0" y="334987"/>
                  </a:lnTo>
                  <a:lnTo>
                    <a:pt x="0" y="340829"/>
                  </a:lnTo>
                  <a:lnTo>
                    <a:pt x="776605" y="340829"/>
                  </a:lnTo>
                  <a:lnTo>
                    <a:pt x="776605" y="334987"/>
                  </a:lnTo>
                  <a:close/>
                </a:path>
                <a:path w="776605" h="732154">
                  <a:moveTo>
                    <a:pt x="776605" y="307073"/>
                  </a:moveTo>
                  <a:lnTo>
                    <a:pt x="0" y="307073"/>
                  </a:lnTo>
                  <a:lnTo>
                    <a:pt x="0" y="312928"/>
                  </a:lnTo>
                  <a:lnTo>
                    <a:pt x="776605" y="312928"/>
                  </a:lnTo>
                  <a:lnTo>
                    <a:pt x="776605" y="307073"/>
                  </a:lnTo>
                  <a:close/>
                </a:path>
                <a:path w="776605" h="732154">
                  <a:moveTo>
                    <a:pt x="776605" y="279158"/>
                  </a:moveTo>
                  <a:lnTo>
                    <a:pt x="0" y="279158"/>
                  </a:lnTo>
                  <a:lnTo>
                    <a:pt x="0" y="285000"/>
                  </a:lnTo>
                  <a:lnTo>
                    <a:pt x="776605" y="285000"/>
                  </a:lnTo>
                  <a:lnTo>
                    <a:pt x="776605" y="279158"/>
                  </a:lnTo>
                  <a:close/>
                </a:path>
                <a:path w="776605" h="732154">
                  <a:moveTo>
                    <a:pt x="776605" y="251244"/>
                  </a:moveTo>
                  <a:lnTo>
                    <a:pt x="0" y="251244"/>
                  </a:lnTo>
                  <a:lnTo>
                    <a:pt x="0" y="257098"/>
                  </a:lnTo>
                  <a:lnTo>
                    <a:pt x="776605" y="257098"/>
                  </a:lnTo>
                  <a:lnTo>
                    <a:pt x="776605" y="251244"/>
                  </a:lnTo>
                  <a:close/>
                </a:path>
                <a:path w="776605" h="732154">
                  <a:moveTo>
                    <a:pt x="776605" y="223342"/>
                  </a:moveTo>
                  <a:lnTo>
                    <a:pt x="0" y="223342"/>
                  </a:lnTo>
                  <a:lnTo>
                    <a:pt x="0" y="229171"/>
                  </a:lnTo>
                  <a:lnTo>
                    <a:pt x="776605" y="229171"/>
                  </a:lnTo>
                  <a:lnTo>
                    <a:pt x="776605" y="223342"/>
                  </a:lnTo>
                  <a:close/>
                </a:path>
                <a:path w="776605" h="732154">
                  <a:moveTo>
                    <a:pt x="776605" y="195414"/>
                  </a:moveTo>
                  <a:lnTo>
                    <a:pt x="0" y="195414"/>
                  </a:lnTo>
                  <a:lnTo>
                    <a:pt x="0" y="201269"/>
                  </a:lnTo>
                  <a:lnTo>
                    <a:pt x="776605" y="201269"/>
                  </a:lnTo>
                  <a:lnTo>
                    <a:pt x="776605" y="195414"/>
                  </a:lnTo>
                  <a:close/>
                </a:path>
                <a:path w="776605" h="732154">
                  <a:moveTo>
                    <a:pt x="776605" y="167487"/>
                  </a:moveTo>
                  <a:lnTo>
                    <a:pt x="0" y="167487"/>
                  </a:lnTo>
                  <a:lnTo>
                    <a:pt x="0" y="173342"/>
                  </a:lnTo>
                  <a:lnTo>
                    <a:pt x="776605" y="173342"/>
                  </a:lnTo>
                  <a:lnTo>
                    <a:pt x="776605" y="167487"/>
                  </a:lnTo>
                  <a:close/>
                </a:path>
                <a:path w="776605" h="732154">
                  <a:moveTo>
                    <a:pt x="776605" y="139585"/>
                  </a:moveTo>
                  <a:lnTo>
                    <a:pt x="0" y="139585"/>
                  </a:lnTo>
                  <a:lnTo>
                    <a:pt x="0" y="145440"/>
                  </a:lnTo>
                  <a:lnTo>
                    <a:pt x="776605" y="145440"/>
                  </a:lnTo>
                  <a:lnTo>
                    <a:pt x="776605" y="139585"/>
                  </a:lnTo>
                  <a:close/>
                </a:path>
                <a:path w="776605" h="732154">
                  <a:moveTo>
                    <a:pt x="776605" y="117386"/>
                  </a:moveTo>
                  <a:lnTo>
                    <a:pt x="772299" y="111658"/>
                  </a:lnTo>
                  <a:lnTo>
                    <a:pt x="4292" y="111658"/>
                  </a:lnTo>
                  <a:lnTo>
                    <a:pt x="0" y="117386"/>
                  </a:lnTo>
                  <a:lnTo>
                    <a:pt x="0" y="117513"/>
                  </a:lnTo>
                  <a:lnTo>
                    <a:pt x="776605" y="117513"/>
                  </a:lnTo>
                  <a:lnTo>
                    <a:pt x="776605" y="117386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099039" y="6421125"/>
              <a:ext cx="777240" cy="755650"/>
            </a:xfrm>
            <a:custGeom>
              <a:avLst/>
              <a:gdLst/>
              <a:ahLst/>
              <a:cxnLst/>
              <a:rect l="l" t="t" r="r" b="b"/>
              <a:pathLst>
                <a:path w="777239" h="755650">
                  <a:moveTo>
                    <a:pt x="135077" y="755053"/>
                  </a:moveTo>
                  <a:lnTo>
                    <a:pt x="641527" y="755053"/>
                  </a:lnTo>
                  <a:lnTo>
                    <a:pt x="661192" y="743538"/>
                  </a:lnTo>
                  <a:lnTo>
                    <a:pt x="695166" y="718808"/>
                  </a:lnTo>
                  <a:lnTo>
                    <a:pt x="736093" y="679927"/>
                  </a:lnTo>
                  <a:lnTo>
                    <a:pt x="776617" y="625957"/>
                  </a:lnTo>
                  <a:lnTo>
                    <a:pt x="776617" y="129095"/>
                  </a:lnTo>
                  <a:lnTo>
                    <a:pt x="736093" y="75125"/>
                  </a:lnTo>
                  <a:lnTo>
                    <a:pt x="695166" y="36244"/>
                  </a:lnTo>
                  <a:lnTo>
                    <a:pt x="661192" y="11514"/>
                  </a:lnTo>
                  <a:lnTo>
                    <a:pt x="641527" y="0"/>
                  </a:lnTo>
                  <a:lnTo>
                    <a:pt x="135077" y="0"/>
                  </a:lnTo>
                  <a:lnTo>
                    <a:pt x="115419" y="11514"/>
                  </a:lnTo>
                  <a:lnTo>
                    <a:pt x="81449" y="36244"/>
                  </a:lnTo>
                  <a:lnTo>
                    <a:pt x="40524" y="75125"/>
                  </a:lnTo>
                  <a:lnTo>
                    <a:pt x="0" y="129095"/>
                  </a:lnTo>
                  <a:lnTo>
                    <a:pt x="0" y="625957"/>
                  </a:lnTo>
                  <a:lnTo>
                    <a:pt x="40524" y="679927"/>
                  </a:lnTo>
                  <a:lnTo>
                    <a:pt x="81449" y="718808"/>
                  </a:lnTo>
                  <a:lnTo>
                    <a:pt x="115419" y="743538"/>
                  </a:lnTo>
                  <a:lnTo>
                    <a:pt x="135077" y="7550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683662" y="6409423"/>
              <a:ext cx="12065" cy="778510"/>
            </a:xfrm>
            <a:custGeom>
              <a:avLst/>
              <a:gdLst/>
              <a:ahLst/>
              <a:cxnLst/>
              <a:rect l="l" t="t" r="r" b="b"/>
              <a:pathLst>
                <a:path w="12064" h="778509">
                  <a:moveTo>
                    <a:pt x="11709" y="0"/>
                  </a:moveTo>
                  <a:lnTo>
                    <a:pt x="0" y="0"/>
                  </a:lnTo>
                  <a:lnTo>
                    <a:pt x="0" y="778446"/>
                  </a:lnTo>
                  <a:lnTo>
                    <a:pt x="11709" y="778446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83657" y="6409419"/>
              <a:ext cx="12065" cy="778510"/>
            </a:xfrm>
            <a:custGeom>
              <a:avLst/>
              <a:gdLst/>
              <a:ahLst/>
              <a:cxnLst/>
              <a:rect l="l" t="t" r="r" b="b"/>
              <a:pathLst>
                <a:path w="12064" h="778509">
                  <a:moveTo>
                    <a:pt x="11709" y="778459"/>
                  </a:moveTo>
                  <a:lnTo>
                    <a:pt x="0" y="778459"/>
                  </a:lnTo>
                  <a:lnTo>
                    <a:pt x="0" y="0"/>
                  </a:lnTo>
                  <a:lnTo>
                    <a:pt x="11709" y="0"/>
                  </a:lnTo>
                  <a:lnTo>
                    <a:pt x="11709" y="7784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279319" y="6409423"/>
              <a:ext cx="12065" cy="778510"/>
            </a:xfrm>
            <a:custGeom>
              <a:avLst/>
              <a:gdLst/>
              <a:ahLst/>
              <a:cxnLst/>
              <a:rect l="l" t="t" r="r" b="b"/>
              <a:pathLst>
                <a:path w="12064" h="778509">
                  <a:moveTo>
                    <a:pt x="11722" y="0"/>
                  </a:moveTo>
                  <a:lnTo>
                    <a:pt x="0" y="0"/>
                  </a:lnTo>
                  <a:lnTo>
                    <a:pt x="0" y="778446"/>
                  </a:lnTo>
                  <a:lnTo>
                    <a:pt x="11722" y="778446"/>
                  </a:lnTo>
                  <a:lnTo>
                    <a:pt x="117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279327" y="6409419"/>
              <a:ext cx="12065" cy="778510"/>
            </a:xfrm>
            <a:custGeom>
              <a:avLst/>
              <a:gdLst/>
              <a:ahLst/>
              <a:cxnLst/>
              <a:rect l="l" t="t" r="r" b="b"/>
              <a:pathLst>
                <a:path w="12064" h="778509">
                  <a:moveTo>
                    <a:pt x="11709" y="778459"/>
                  </a:moveTo>
                  <a:lnTo>
                    <a:pt x="0" y="778459"/>
                  </a:lnTo>
                  <a:lnTo>
                    <a:pt x="0" y="0"/>
                  </a:lnTo>
                  <a:lnTo>
                    <a:pt x="11709" y="0"/>
                  </a:lnTo>
                  <a:lnTo>
                    <a:pt x="11709" y="7784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1972059" y="6313089"/>
            <a:ext cx="916305" cy="216535"/>
            <a:chOff x="1972059" y="6313089"/>
            <a:chExt cx="916305" cy="216535"/>
          </a:xfrm>
        </p:grpSpPr>
        <p:sp>
          <p:nvSpPr>
            <p:cNvPr id="27" name="object 27"/>
            <p:cNvSpPr/>
            <p:nvPr/>
          </p:nvSpPr>
          <p:spPr>
            <a:xfrm>
              <a:off x="2087323" y="6332212"/>
              <a:ext cx="800100" cy="0"/>
            </a:xfrm>
            <a:custGeom>
              <a:avLst/>
              <a:gdLst/>
              <a:ahLst/>
              <a:cxnLst/>
              <a:rect l="l" t="t" r="r" b="b"/>
              <a:pathLst>
                <a:path w="800100" h="0">
                  <a:moveTo>
                    <a:pt x="80003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087334" y="6326670"/>
              <a:ext cx="800100" cy="11430"/>
            </a:xfrm>
            <a:custGeom>
              <a:avLst/>
              <a:gdLst/>
              <a:ahLst/>
              <a:cxnLst/>
              <a:rect l="l" t="t" r="r" b="b"/>
              <a:pathLst>
                <a:path w="800100" h="11429">
                  <a:moveTo>
                    <a:pt x="20650" y="12"/>
                  </a:moveTo>
                  <a:lnTo>
                    <a:pt x="0" y="5549"/>
                  </a:lnTo>
                  <a:lnTo>
                    <a:pt x="20650" y="11087"/>
                  </a:lnTo>
                  <a:lnTo>
                    <a:pt x="20650" y="12"/>
                  </a:lnTo>
                  <a:close/>
                </a:path>
                <a:path w="800100" h="11429">
                  <a:moveTo>
                    <a:pt x="800023" y="5537"/>
                  </a:moveTo>
                  <a:lnTo>
                    <a:pt x="779373" y="0"/>
                  </a:lnTo>
                  <a:lnTo>
                    <a:pt x="779373" y="11074"/>
                  </a:lnTo>
                  <a:lnTo>
                    <a:pt x="800023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087328" y="6313089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4">
                  <a:moveTo>
                    <a:pt x="0" y="216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87360" y="6313089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4">
                  <a:moveTo>
                    <a:pt x="0" y="216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972059" y="6409421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4" h="0">
                  <a:moveTo>
                    <a:pt x="220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/>
          <p:cNvGrpSpPr/>
          <p:nvPr/>
        </p:nvGrpSpPr>
        <p:grpSpPr>
          <a:xfrm>
            <a:off x="1972059" y="6409426"/>
            <a:ext cx="220345" cy="779780"/>
            <a:chOff x="1972059" y="6409426"/>
            <a:chExt cx="220345" cy="779780"/>
          </a:xfrm>
        </p:grpSpPr>
        <p:sp>
          <p:nvSpPr>
            <p:cNvPr id="33" name="object 33"/>
            <p:cNvSpPr/>
            <p:nvPr/>
          </p:nvSpPr>
          <p:spPr>
            <a:xfrm>
              <a:off x="1972059" y="7187879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4" h="0">
                  <a:moveTo>
                    <a:pt x="220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004170" y="6409427"/>
              <a:ext cx="0" cy="778510"/>
            </a:xfrm>
            <a:custGeom>
              <a:avLst/>
              <a:gdLst/>
              <a:ahLst/>
              <a:cxnLst/>
              <a:rect l="l" t="t" r="r" b="b"/>
              <a:pathLst>
                <a:path w="0" h="778509">
                  <a:moveTo>
                    <a:pt x="0" y="0"/>
                  </a:moveTo>
                  <a:lnTo>
                    <a:pt x="0" y="77844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004171" y="6426303"/>
              <a:ext cx="0" cy="744855"/>
            </a:xfrm>
            <a:custGeom>
              <a:avLst/>
              <a:gdLst/>
              <a:ahLst/>
              <a:cxnLst/>
              <a:rect l="l" t="t" r="r" b="b"/>
              <a:pathLst>
                <a:path w="0" h="744854">
                  <a:moveTo>
                    <a:pt x="0" y="7447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998637" y="6409436"/>
              <a:ext cx="11430" cy="778510"/>
            </a:xfrm>
            <a:custGeom>
              <a:avLst/>
              <a:gdLst/>
              <a:ahLst/>
              <a:cxnLst/>
              <a:rect l="l" t="t" r="r" b="b"/>
              <a:pathLst>
                <a:path w="11430" h="778509">
                  <a:moveTo>
                    <a:pt x="11074" y="757796"/>
                  </a:moveTo>
                  <a:lnTo>
                    <a:pt x="0" y="757796"/>
                  </a:lnTo>
                  <a:lnTo>
                    <a:pt x="5537" y="778446"/>
                  </a:lnTo>
                  <a:lnTo>
                    <a:pt x="11074" y="757796"/>
                  </a:lnTo>
                  <a:close/>
                </a:path>
                <a:path w="11430" h="778509">
                  <a:moveTo>
                    <a:pt x="11074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3355270" y="6406247"/>
            <a:ext cx="806450" cy="784860"/>
            <a:chOff x="3355270" y="6406247"/>
            <a:chExt cx="806450" cy="784860"/>
          </a:xfrm>
        </p:grpSpPr>
        <p:sp>
          <p:nvSpPr>
            <p:cNvPr id="38" name="object 38"/>
            <p:cNvSpPr/>
            <p:nvPr/>
          </p:nvSpPr>
          <p:spPr>
            <a:xfrm>
              <a:off x="3358445" y="6409422"/>
              <a:ext cx="800100" cy="778510"/>
            </a:xfrm>
            <a:custGeom>
              <a:avLst/>
              <a:gdLst/>
              <a:ahLst/>
              <a:cxnLst/>
              <a:rect l="l" t="t" r="r" b="b"/>
              <a:pathLst>
                <a:path w="800100" h="778509">
                  <a:moveTo>
                    <a:pt x="656005" y="0"/>
                  </a:moveTo>
                  <a:lnTo>
                    <a:pt x="144018" y="0"/>
                  </a:lnTo>
                  <a:lnTo>
                    <a:pt x="93597" y="24773"/>
                  </a:lnTo>
                  <a:lnTo>
                    <a:pt x="61788" y="47356"/>
                  </a:lnTo>
                  <a:lnTo>
                    <a:pt x="35090" y="80644"/>
                  </a:lnTo>
                  <a:lnTo>
                    <a:pt x="0" y="137528"/>
                  </a:lnTo>
                  <a:lnTo>
                    <a:pt x="0" y="640930"/>
                  </a:lnTo>
                  <a:lnTo>
                    <a:pt x="47132" y="703471"/>
                  </a:lnTo>
                  <a:lnTo>
                    <a:pt x="93902" y="746185"/>
                  </a:lnTo>
                  <a:lnTo>
                    <a:pt x="129725" y="770654"/>
                  </a:lnTo>
                  <a:lnTo>
                    <a:pt x="144018" y="778459"/>
                  </a:lnTo>
                  <a:lnTo>
                    <a:pt x="656005" y="778459"/>
                  </a:lnTo>
                  <a:lnTo>
                    <a:pt x="706426" y="753686"/>
                  </a:lnTo>
                  <a:lnTo>
                    <a:pt x="738235" y="731102"/>
                  </a:lnTo>
                  <a:lnTo>
                    <a:pt x="764933" y="697815"/>
                  </a:lnTo>
                  <a:lnTo>
                    <a:pt x="800023" y="640930"/>
                  </a:lnTo>
                  <a:lnTo>
                    <a:pt x="800023" y="137528"/>
                  </a:lnTo>
                  <a:lnTo>
                    <a:pt x="752891" y="74987"/>
                  </a:lnTo>
                  <a:lnTo>
                    <a:pt x="706121" y="32273"/>
                  </a:lnTo>
                  <a:lnTo>
                    <a:pt x="670298" y="7804"/>
                  </a:lnTo>
                  <a:lnTo>
                    <a:pt x="6560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358445" y="6409422"/>
              <a:ext cx="800100" cy="778510"/>
            </a:xfrm>
            <a:custGeom>
              <a:avLst/>
              <a:gdLst/>
              <a:ahLst/>
              <a:cxnLst/>
              <a:rect l="l" t="t" r="r" b="b"/>
              <a:pathLst>
                <a:path w="800100" h="778509">
                  <a:moveTo>
                    <a:pt x="800023" y="137528"/>
                  </a:moveTo>
                  <a:lnTo>
                    <a:pt x="752891" y="74987"/>
                  </a:lnTo>
                  <a:lnTo>
                    <a:pt x="706121" y="32273"/>
                  </a:lnTo>
                  <a:lnTo>
                    <a:pt x="670298" y="7804"/>
                  </a:lnTo>
                  <a:lnTo>
                    <a:pt x="656005" y="0"/>
                  </a:lnTo>
                  <a:lnTo>
                    <a:pt x="144018" y="0"/>
                  </a:lnTo>
                  <a:lnTo>
                    <a:pt x="93597" y="24773"/>
                  </a:lnTo>
                  <a:lnTo>
                    <a:pt x="61788" y="47356"/>
                  </a:lnTo>
                  <a:lnTo>
                    <a:pt x="35090" y="80644"/>
                  </a:lnTo>
                  <a:lnTo>
                    <a:pt x="0" y="137528"/>
                  </a:lnTo>
                  <a:lnTo>
                    <a:pt x="0" y="640930"/>
                  </a:lnTo>
                  <a:lnTo>
                    <a:pt x="47132" y="703471"/>
                  </a:lnTo>
                  <a:lnTo>
                    <a:pt x="93902" y="746185"/>
                  </a:lnTo>
                  <a:lnTo>
                    <a:pt x="129725" y="770654"/>
                  </a:lnTo>
                  <a:lnTo>
                    <a:pt x="144018" y="778459"/>
                  </a:lnTo>
                  <a:lnTo>
                    <a:pt x="656005" y="778459"/>
                  </a:lnTo>
                  <a:lnTo>
                    <a:pt x="706426" y="753686"/>
                  </a:lnTo>
                  <a:lnTo>
                    <a:pt x="738235" y="731102"/>
                  </a:lnTo>
                  <a:lnTo>
                    <a:pt x="764933" y="697815"/>
                  </a:lnTo>
                  <a:lnTo>
                    <a:pt x="800023" y="640930"/>
                  </a:lnTo>
                  <a:lnTo>
                    <a:pt x="800023" y="13752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/>
          <p:nvPr/>
        </p:nvSpPr>
        <p:spPr>
          <a:xfrm>
            <a:off x="1931944" y="6258918"/>
            <a:ext cx="155575" cy="145415"/>
          </a:xfrm>
          <a:custGeom>
            <a:avLst/>
            <a:gdLst/>
            <a:ahLst/>
            <a:cxnLst/>
            <a:rect l="l" t="t" r="r" b="b"/>
            <a:pathLst>
              <a:path w="155575" h="145414">
                <a:moveTo>
                  <a:pt x="155384" y="1453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" name="object 41"/>
          <p:cNvGrpSpPr/>
          <p:nvPr/>
        </p:nvGrpSpPr>
        <p:grpSpPr>
          <a:xfrm>
            <a:off x="3363878" y="6407833"/>
            <a:ext cx="789305" cy="781685"/>
            <a:chOff x="3363878" y="6407833"/>
            <a:chExt cx="789305" cy="781685"/>
          </a:xfrm>
        </p:grpSpPr>
        <p:sp>
          <p:nvSpPr>
            <p:cNvPr id="42" name="object 42"/>
            <p:cNvSpPr/>
            <p:nvPr/>
          </p:nvSpPr>
          <p:spPr>
            <a:xfrm>
              <a:off x="3365465" y="6416452"/>
              <a:ext cx="786130" cy="764540"/>
            </a:xfrm>
            <a:custGeom>
              <a:avLst/>
              <a:gdLst/>
              <a:ahLst/>
              <a:cxnLst/>
              <a:rect l="l" t="t" r="r" b="b"/>
              <a:pathLst>
                <a:path w="786129" h="764540">
                  <a:moveTo>
                    <a:pt x="647357" y="0"/>
                  </a:moveTo>
                  <a:lnTo>
                    <a:pt x="138633" y="0"/>
                  </a:lnTo>
                  <a:lnTo>
                    <a:pt x="119734" y="10881"/>
                  </a:lnTo>
                  <a:lnTo>
                    <a:pt x="84904" y="35882"/>
                  </a:lnTo>
                  <a:lnTo>
                    <a:pt x="42280" y="76054"/>
                  </a:lnTo>
                  <a:lnTo>
                    <a:pt x="0" y="132448"/>
                  </a:lnTo>
                  <a:lnTo>
                    <a:pt x="0" y="631952"/>
                  </a:lnTo>
                  <a:lnTo>
                    <a:pt x="42322" y="688417"/>
                  </a:lnTo>
                  <a:lnTo>
                    <a:pt x="84940" y="728584"/>
                  </a:lnTo>
                  <a:lnTo>
                    <a:pt x="119743" y="753547"/>
                  </a:lnTo>
                  <a:lnTo>
                    <a:pt x="138620" y="764400"/>
                  </a:lnTo>
                  <a:lnTo>
                    <a:pt x="647344" y="764400"/>
                  </a:lnTo>
                  <a:lnTo>
                    <a:pt x="666239" y="753524"/>
                  </a:lnTo>
                  <a:lnTo>
                    <a:pt x="701074" y="728522"/>
                  </a:lnTo>
                  <a:lnTo>
                    <a:pt x="743706" y="688347"/>
                  </a:lnTo>
                  <a:lnTo>
                    <a:pt x="785990" y="631952"/>
                  </a:lnTo>
                  <a:lnTo>
                    <a:pt x="785990" y="132448"/>
                  </a:lnTo>
                  <a:lnTo>
                    <a:pt x="743663" y="75975"/>
                  </a:lnTo>
                  <a:lnTo>
                    <a:pt x="701038" y="35806"/>
                  </a:lnTo>
                  <a:lnTo>
                    <a:pt x="666230" y="10845"/>
                  </a:lnTo>
                  <a:lnTo>
                    <a:pt x="64735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365465" y="6416452"/>
              <a:ext cx="786130" cy="764540"/>
            </a:xfrm>
            <a:custGeom>
              <a:avLst/>
              <a:gdLst/>
              <a:ahLst/>
              <a:cxnLst/>
              <a:rect l="l" t="t" r="r" b="b"/>
              <a:pathLst>
                <a:path w="786129" h="764540">
                  <a:moveTo>
                    <a:pt x="138620" y="764400"/>
                  </a:moveTo>
                  <a:lnTo>
                    <a:pt x="647344" y="764400"/>
                  </a:lnTo>
                  <a:lnTo>
                    <a:pt x="666239" y="753524"/>
                  </a:lnTo>
                  <a:lnTo>
                    <a:pt x="701074" y="728522"/>
                  </a:lnTo>
                  <a:lnTo>
                    <a:pt x="743706" y="688347"/>
                  </a:lnTo>
                  <a:lnTo>
                    <a:pt x="785990" y="631952"/>
                  </a:lnTo>
                  <a:lnTo>
                    <a:pt x="785990" y="132448"/>
                  </a:lnTo>
                  <a:lnTo>
                    <a:pt x="743663" y="75975"/>
                  </a:lnTo>
                  <a:lnTo>
                    <a:pt x="701038" y="35806"/>
                  </a:lnTo>
                  <a:lnTo>
                    <a:pt x="666230" y="10845"/>
                  </a:lnTo>
                  <a:lnTo>
                    <a:pt x="647357" y="0"/>
                  </a:lnTo>
                  <a:lnTo>
                    <a:pt x="138633" y="0"/>
                  </a:lnTo>
                  <a:lnTo>
                    <a:pt x="119734" y="10881"/>
                  </a:lnTo>
                  <a:lnTo>
                    <a:pt x="84904" y="35882"/>
                  </a:lnTo>
                  <a:lnTo>
                    <a:pt x="42280" y="76054"/>
                  </a:lnTo>
                  <a:lnTo>
                    <a:pt x="0" y="132448"/>
                  </a:lnTo>
                  <a:lnTo>
                    <a:pt x="0" y="631952"/>
                  </a:lnTo>
                  <a:lnTo>
                    <a:pt x="42322" y="688417"/>
                  </a:lnTo>
                  <a:lnTo>
                    <a:pt x="84940" y="728584"/>
                  </a:lnTo>
                  <a:lnTo>
                    <a:pt x="119743" y="753547"/>
                  </a:lnTo>
                  <a:lnTo>
                    <a:pt x="138620" y="76440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550432" y="6409420"/>
              <a:ext cx="29845" cy="778510"/>
            </a:xfrm>
            <a:custGeom>
              <a:avLst/>
              <a:gdLst/>
              <a:ahLst/>
              <a:cxnLst/>
              <a:rect l="l" t="t" r="r" b="b"/>
              <a:pathLst>
                <a:path w="29845" h="778509">
                  <a:moveTo>
                    <a:pt x="29273" y="0"/>
                  </a:moveTo>
                  <a:lnTo>
                    <a:pt x="11709" y="0"/>
                  </a:lnTo>
                  <a:lnTo>
                    <a:pt x="0" y="0"/>
                  </a:lnTo>
                  <a:lnTo>
                    <a:pt x="0" y="778459"/>
                  </a:lnTo>
                  <a:lnTo>
                    <a:pt x="29273" y="778459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550432" y="6409420"/>
              <a:ext cx="29845" cy="778510"/>
            </a:xfrm>
            <a:custGeom>
              <a:avLst/>
              <a:gdLst/>
              <a:ahLst/>
              <a:cxnLst/>
              <a:rect l="l" t="t" r="r" b="b"/>
              <a:pathLst>
                <a:path w="29845" h="778509">
                  <a:moveTo>
                    <a:pt x="11709" y="0"/>
                  </a:moveTo>
                  <a:lnTo>
                    <a:pt x="8039" y="0"/>
                  </a:lnTo>
                  <a:lnTo>
                    <a:pt x="0" y="0"/>
                  </a:lnTo>
                  <a:lnTo>
                    <a:pt x="0" y="778459"/>
                  </a:lnTo>
                  <a:lnTo>
                    <a:pt x="8039" y="778459"/>
                  </a:lnTo>
                  <a:lnTo>
                    <a:pt x="11709" y="778459"/>
                  </a:lnTo>
                  <a:lnTo>
                    <a:pt x="29273" y="778459"/>
                  </a:lnTo>
                  <a:lnTo>
                    <a:pt x="29273" y="0"/>
                  </a:lnTo>
                  <a:lnTo>
                    <a:pt x="117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37209" y="6409420"/>
              <a:ext cx="29845" cy="778510"/>
            </a:xfrm>
            <a:custGeom>
              <a:avLst/>
              <a:gdLst/>
              <a:ahLst/>
              <a:cxnLst/>
              <a:rect l="l" t="t" r="r" b="b"/>
              <a:pathLst>
                <a:path w="29845" h="778509">
                  <a:moveTo>
                    <a:pt x="29273" y="0"/>
                  </a:moveTo>
                  <a:lnTo>
                    <a:pt x="11709" y="0"/>
                  </a:lnTo>
                  <a:lnTo>
                    <a:pt x="0" y="0"/>
                  </a:lnTo>
                  <a:lnTo>
                    <a:pt x="0" y="778459"/>
                  </a:lnTo>
                  <a:lnTo>
                    <a:pt x="29273" y="778459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937209" y="6409420"/>
              <a:ext cx="29845" cy="778510"/>
            </a:xfrm>
            <a:custGeom>
              <a:avLst/>
              <a:gdLst/>
              <a:ahLst/>
              <a:cxnLst/>
              <a:rect l="l" t="t" r="r" b="b"/>
              <a:pathLst>
                <a:path w="29845" h="778509">
                  <a:moveTo>
                    <a:pt x="11709" y="0"/>
                  </a:moveTo>
                  <a:lnTo>
                    <a:pt x="8039" y="0"/>
                  </a:lnTo>
                  <a:lnTo>
                    <a:pt x="0" y="0"/>
                  </a:lnTo>
                  <a:lnTo>
                    <a:pt x="0" y="778459"/>
                  </a:lnTo>
                  <a:lnTo>
                    <a:pt x="8039" y="778459"/>
                  </a:lnTo>
                  <a:lnTo>
                    <a:pt x="11709" y="778459"/>
                  </a:lnTo>
                  <a:lnTo>
                    <a:pt x="29273" y="778459"/>
                  </a:lnTo>
                  <a:lnTo>
                    <a:pt x="29273" y="0"/>
                  </a:lnTo>
                  <a:lnTo>
                    <a:pt x="1170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3243163" y="6313089"/>
            <a:ext cx="916305" cy="216535"/>
            <a:chOff x="3243163" y="6313089"/>
            <a:chExt cx="916305" cy="216535"/>
          </a:xfrm>
        </p:grpSpPr>
        <p:sp>
          <p:nvSpPr>
            <p:cNvPr id="49" name="object 49"/>
            <p:cNvSpPr/>
            <p:nvPr/>
          </p:nvSpPr>
          <p:spPr>
            <a:xfrm>
              <a:off x="3358445" y="6332211"/>
              <a:ext cx="800100" cy="0"/>
            </a:xfrm>
            <a:custGeom>
              <a:avLst/>
              <a:gdLst/>
              <a:ahLst/>
              <a:cxnLst/>
              <a:rect l="l" t="t" r="r" b="b"/>
              <a:pathLst>
                <a:path w="800100" h="0">
                  <a:moveTo>
                    <a:pt x="80002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358438" y="6326682"/>
              <a:ext cx="800100" cy="11430"/>
            </a:xfrm>
            <a:custGeom>
              <a:avLst/>
              <a:gdLst/>
              <a:ahLst/>
              <a:cxnLst/>
              <a:rect l="l" t="t" r="r" b="b"/>
              <a:pathLst>
                <a:path w="800100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800100" h="11429">
                  <a:moveTo>
                    <a:pt x="800023" y="5537"/>
                  </a:moveTo>
                  <a:lnTo>
                    <a:pt x="779373" y="0"/>
                  </a:lnTo>
                  <a:lnTo>
                    <a:pt x="779373" y="11074"/>
                  </a:lnTo>
                  <a:lnTo>
                    <a:pt x="800023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358445" y="6313089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4">
                  <a:moveTo>
                    <a:pt x="0" y="216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158468" y="6313089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w="0" h="216534">
                  <a:moveTo>
                    <a:pt x="0" y="2163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243163" y="6409421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 h="0">
                  <a:moveTo>
                    <a:pt x="2202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3202108" y="6257965"/>
            <a:ext cx="261620" cy="930910"/>
            <a:chOff x="3202108" y="6257965"/>
            <a:chExt cx="261620" cy="930910"/>
          </a:xfrm>
        </p:grpSpPr>
        <p:sp>
          <p:nvSpPr>
            <p:cNvPr id="55" name="object 55"/>
            <p:cNvSpPr/>
            <p:nvPr/>
          </p:nvSpPr>
          <p:spPr>
            <a:xfrm>
              <a:off x="3243163" y="7187878"/>
              <a:ext cx="220345" cy="0"/>
            </a:xfrm>
            <a:custGeom>
              <a:avLst/>
              <a:gdLst/>
              <a:ahLst/>
              <a:cxnLst/>
              <a:rect l="l" t="t" r="r" b="b"/>
              <a:pathLst>
                <a:path w="220345" h="0">
                  <a:moveTo>
                    <a:pt x="2202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275289" y="6409427"/>
              <a:ext cx="0" cy="778510"/>
            </a:xfrm>
            <a:custGeom>
              <a:avLst/>
              <a:gdLst/>
              <a:ahLst/>
              <a:cxnLst/>
              <a:rect l="l" t="t" r="r" b="b"/>
              <a:pathLst>
                <a:path w="0" h="778509">
                  <a:moveTo>
                    <a:pt x="0" y="0"/>
                  </a:moveTo>
                  <a:lnTo>
                    <a:pt x="0" y="77844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275285" y="6426302"/>
              <a:ext cx="0" cy="744855"/>
            </a:xfrm>
            <a:custGeom>
              <a:avLst/>
              <a:gdLst/>
              <a:ahLst/>
              <a:cxnLst/>
              <a:rect l="l" t="t" r="r" b="b"/>
              <a:pathLst>
                <a:path w="0" h="744854">
                  <a:moveTo>
                    <a:pt x="0" y="7447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269742" y="6409435"/>
              <a:ext cx="11430" cy="778510"/>
            </a:xfrm>
            <a:custGeom>
              <a:avLst/>
              <a:gdLst/>
              <a:ahLst/>
              <a:cxnLst/>
              <a:rect l="l" t="t" r="r" b="b"/>
              <a:pathLst>
                <a:path w="11429" h="778509">
                  <a:moveTo>
                    <a:pt x="11074" y="757796"/>
                  </a:moveTo>
                  <a:lnTo>
                    <a:pt x="0" y="757796"/>
                  </a:lnTo>
                  <a:lnTo>
                    <a:pt x="5537" y="778446"/>
                  </a:lnTo>
                  <a:lnTo>
                    <a:pt x="11074" y="757796"/>
                  </a:lnTo>
                  <a:close/>
                </a:path>
                <a:path w="11429" h="778509">
                  <a:moveTo>
                    <a:pt x="11074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203060" y="6258918"/>
              <a:ext cx="155575" cy="145415"/>
            </a:xfrm>
            <a:custGeom>
              <a:avLst/>
              <a:gdLst/>
              <a:ahLst/>
              <a:cxnLst/>
              <a:rect l="l" t="t" r="r" b="b"/>
              <a:pathLst>
                <a:path w="155575" h="145414">
                  <a:moveTo>
                    <a:pt x="155384" y="1453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4559931" y="6290279"/>
            <a:ext cx="925830" cy="901065"/>
            <a:chOff x="4559931" y="6290279"/>
            <a:chExt cx="925830" cy="901065"/>
          </a:xfrm>
        </p:grpSpPr>
        <p:sp>
          <p:nvSpPr>
            <p:cNvPr id="61" name="object 61"/>
            <p:cNvSpPr/>
            <p:nvPr/>
          </p:nvSpPr>
          <p:spPr>
            <a:xfrm>
              <a:off x="4562566" y="6292919"/>
              <a:ext cx="920115" cy="895350"/>
            </a:xfrm>
            <a:custGeom>
              <a:avLst/>
              <a:gdLst/>
              <a:ahLst/>
              <a:cxnLst/>
              <a:rect l="l" t="t" r="r" b="b"/>
              <a:pathLst>
                <a:path w="920114" h="895350">
                  <a:moveTo>
                    <a:pt x="754405" y="0"/>
                  </a:moveTo>
                  <a:lnTo>
                    <a:pt x="165607" y="0"/>
                  </a:lnTo>
                  <a:lnTo>
                    <a:pt x="107627" y="28488"/>
                  </a:lnTo>
                  <a:lnTo>
                    <a:pt x="71050" y="54459"/>
                  </a:lnTo>
                  <a:lnTo>
                    <a:pt x="40349" y="92738"/>
                  </a:lnTo>
                  <a:lnTo>
                    <a:pt x="0" y="158153"/>
                  </a:lnTo>
                  <a:lnTo>
                    <a:pt x="0" y="737069"/>
                  </a:lnTo>
                  <a:lnTo>
                    <a:pt x="54197" y="808994"/>
                  </a:lnTo>
                  <a:lnTo>
                    <a:pt x="107978" y="858113"/>
                  </a:lnTo>
                  <a:lnTo>
                    <a:pt x="149172" y="886249"/>
                  </a:lnTo>
                  <a:lnTo>
                    <a:pt x="165607" y="895222"/>
                  </a:lnTo>
                  <a:lnTo>
                    <a:pt x="754405" y="895222"/>
                  </a:lnTo>
                  <a:lnTo>
                    <a:pt x="812385" y="866741"/>
                  </a:lnTo>
                  <a:lnTo>
                    <a:pt x="848964" y="840773"/>
                  </a:lnTo>
                  <a:lnTo>
                    <a:pt x="879669" y="802491"/>
                  </a:lnTo>
                  <a:lnTo>
                    <a:pt x="920026" y="737069"/>
                  </a:lnTo>
                  <a:lnTo>
                    <a:pt x="920026" y="158153"/>
                  </a:lnTo>
                  <a:lnTo>
                    <a:pt x="865821" y="86233"/>
                  </a:lnTo>
                  <a:lnTo>
                    <a:pt x="812036" y="37114"/>
                  </a:lnTo>
                  <a:lnTo>
                    <a:pt x="770841" y="8975"/>
                  </a:lnTo>
                  <a:lnTo>
                    <a:pt x="7544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559931" y="6290279"/>
              <a:ext cx="925830" cy="901065"/>
            </a:xfrm>
            <a:custGeom>
              <a:avLst/>
              <a:gdLst/>
              <a:ahLst/>
              <a:cxnLst/>
              <a:rect l="l" t="t" r="r" b="b"/>
              <a:pathLst>
                <a:path w="925829" h="901065">
                  <a:moveTo>
                    <a:pt x="757631" y="0"/>
                  </a:moveTo>
                  <a:lnTo>
                    <a:pt x="168249" y="0"/>
                  </a:lnTo>
                  <a:lnTo>
                    <a:pt x="167131" y="253"/>
                  </a:lnTo>
                  <a:lnTo>
                    <a:pt x="127238" y="24428"/>
                  </a:lnTo>
                  <a:lnTo>
                    <a:pt x="87636" y="55452"/>
                  </a:lnTo>
                  <a:lnTo>
                    <a:pt x="43263" y="100184"/>
                  </a:lnTo>
                  <a:lnTo>
                    <a:pt x="368" y="159435"/>
                  </a:lnTo>
                  <a:lnTo>
                    <a:pt x="0" y="160070"/>
                  </a:lnTo>
                  <a:lnTo>
                    <a:pt x="0" y="740448"/>
                  </a:lnTo>
                  <a:lnTo>
                    <a:pt x="43263" y="800313"/>
                  </a:lnTo>
                  <a:lnTo>
                    <a:pt x="87636" y="845047"/>
                  </a:lnTo>
                  <a:lnTo>
                    <a:pt x="127238" y="876071"/>
                  </a:lnTo>
                  <a:lnTo>
                    <a:pt x="167131" y="900252"/>
                  </a:lnTo>
                  <a:lnTo>
                    <a:pt x="757631" y="900506"/>
                  </a:lnTo>
                  <a:lnTo>
                    <a:pt x="758164" y="900252"/>
                  </a:lnTo>
                  <a:lnTo>
                    <a:pt x="767542" y="895235"/>
                  </a:lnTo>
                  <a:lnTo>
                    <a:pt x="168859" y="895235"/>
                  </a:lnTo>
                  <a:lnTo>
                    <a:pt x="154954" y="887625"/>
                  </a:lnTo>
                  <a:lnTo>
                    <a:pt x="126189" y="868905"/>
                  </a:lnTo>
                  <a:lnTo>
                    <a:pt x="88018" y="838365"/>
                  </a:lnTo>
                  <a:lnTo>
                    <a:pt x="45893" y="795292"/>
                  </a:lnTo>
                  <a:lnTo>
                    <a:pt x="5270" y="738974"/>
                  </a:lnTo>
                  <a:lnTo>
                    <a:pt x="5270" y="161531"/>
                  </a:lnTo>
                  <a:lnTo>
                    <a:pt x="45917" y="105189"/>
                  </a:lnTo>
                  <a:lnTo>
                    <a:pt x="88052" y="62113"/>
                  </a:lnTo>
                  <a:lnTo>
                    <a:pt x="126217" y="31582"/>
                  </a:lnTo>
                  <a:lnTo>
                    <a:pt x="168859" y="5270"/>
                  </a:lnTo>
                  <a:lnTo>
                    <a:pt x="767550" y="5270"/>
                  </a:lnTo>
                  <a:lnTo>
                    <a:pt x="758164" y="253"/>
                  </a:lnTo>
                  <a:lnTo>
                    <a:pt x="757631" y="0"/>
                  </a:lnTo>
                  <a:close/>
                </a:path>
                <a:path w="925829" h="901065">
                  <a:moveTo>
                    <a:pt x="767550" y="5270"/>
                  </a:moveTo>
                  <a:lnTo>
                    <a:pt x="756437" y="5270"/>
                  </a:lnTo>
                  <a:lnTo>
                    <a:pt x="770346" y="12881"/>
                  </a:lnTo>
                  <a:lnTo>
                    <a:pt x="799114" y="31600"/>
                  </a:lnTo>
                  <a:lnTo>
                    <a:pt x="837283" y="62140"/>
                  </a:lnTo>
                  <a:lnTo>
                    <a:pt x="879401" y="105213"/>
                  </a:lnTo>
                  <a:lnTo>
                    <a:pt x="920026" y="161531"/>
                  </a:lnTo>
                  <a:lnTo>
                    <a:pt x="920026" y="738974"/>
                  </a:lnTo>
                  <a:lnTo>
                    <a:pt x="879398" y="795292"/>
                  </a:lnTo>
                  <a:lnTo>
                    <a:pt x="837273" y="838365"/>
                  </a:lnTo>
                  <a:lnTo>
                    <a:pt x="799103" y="868905"/>
                  </a:lnTo>
                  <a:lnTo>
                    <a:pt x="756437" y="895235"/>
                  </a:lnTo>
                  <a:lnTo>
                    <a:pt x="767542" y="895235"/>
                  </a:lnTo>
                  <a:lnTo>
                    <a:pt x="837654" y="845047"/>
                  </a:lnTo>
                  <a:lnTo>
                    <a:pt x="882028" y="800313"/>
                  </a:lnTo>
                  <a:lnTo>
                    <a:pt x="924928" y="741057"/>
                  </a:lnTo>
                  <a:lnTo>
                    <a:pt x="925309" y="740448"/>
                  </a:lnTo>
                  <a:lnTo>
                    <a:pt x="925309" y="160070"/>
                  </a:lnTo>
                  <a:lnTo>
                    <a:pt x="882028" y="100184"/>
                  </a:lnTo>
                  <a:lnTo>
                    <a:pt x="837654" y="55452"/>
                  </a:lnTo>
                  <a:lnTo>
                    <a:pt x="798054" y="24428"/>
                  </a:lnTo>
                  <a:lnTo>
                    <a:pt x="769475" y="6299"/>
                  </a:lnTo>
                  <a:lnTo>
                    <a:pt x="767550" y="5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573107" y="6303462"/>
              <a:ext cx="899160" cy="874394"/>
            </a:xfrm>
            <a:custGeom>
              <a:avLst/>
              <a:gdLst/>
              <a:ahLst/>
              <a:cxnLst/>
              <a:rect l="l" t="t" r="r" b="b"/>
              <a:pathLst>
                <a:path w="899160" h="874395">
                  <a:moveTo>
                    <a:pt x="741387" y="0"/>
                  </a:moveTo>
                  <a:lnTo>
                    <a:pt x="157556" y="0"/>
                  </a:lnTo>
                  <a:lnTo>
                    <a:pt x="135361" y="12887"/>
                  </a:lnTo>
                  <a:lnTo>
                    <a:pt x="95756" y="41513"/>
                  </a:lnTo>
                  <a:lnTo>
                    <a:pt x="47662" y="87021"/>
                  </a:lnTo>
                  <a:lnTo>
                    <a:pt x="0" y="150558"/>
                  </a:lnTo>
                  <a:lnTo>
                    <a:pt x="0" y="723595"/>
                  </a:lnTo>
                  <a:lnTo>
                    <a:pt x="47662" y="787126"/>
                  </a:lnTo>
                  <a:lnTo>
                    <a:pt x="95756" y="832634"/>
                  </a:lnTo>
                  <a:lnTo>
                    <a:pt x="135361" y="861258"/>
                  </a:lnTo>
                  <a:lnTo>
                    <a:pt x="157556" y="874140"/>
                  </a:lnTo>
                  <a:lnTo>
                    <a:pt x="741387" y="874140"/>
                  </a:lnTo>
                  <a:lnTo>
                    <a:pt x="763587" y="861258"/>
                  </a:lnTo>
                  <a:lnTo>
                    <a:pt x="803192" y="832634"/>
                  </a:lnTo>
                  <a:lnTo>
                    <a:pt x="851283" y="787126"/>
                  </a:lnTo>
                  <a:lnTo>
                    <a:pt x="898944" y="723595"/>
                  </a:lnTo>
                  <a:lnTo>
                    <a:pt x="898944" y="150558"/>
                  </a:lnTo>
                  <a:lnTo>
                    <a:pt x="851283" y="87021"/>
                  </a:lnTo>
                  <a:lnTo>
                    <a:pt x="803192" y="41513"/>
                  </a:lnTo>
                  <a:lnTo>
                    <a:pt x="763587" y="12887"/>
                  </a:lnTo>
                  <a:lnTo>
                    <a:pt x="74138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573107" y="6303462"/>
              <a:ext cx="899160" cy="874394"/>
            </a:xfrm>
            <a:custGeom>
              <a:avLst/>
              <a:gdLst/>
              <a:ahLst/>
              <a:cxnLst/>
              <a:rect l="l" t="t" r="r" b="b"/>
              <a:pathLst>
                <a:path w="899160" h="874395">
                  <a:moveTo>
                    <a:pt x="157556" y="874140"/>
                  </a:moveTo>
                  <a:lnTo>
                    <a:pt x="741387" y="874140"/>
                  </a:lnTo>
                  <a:lnTo>
                    <a:pt x="763587" y="861258"/>
                  </a:lnTo>
                  <a:lnTo>
                    <a:pt x="803192" y="832634"/>
                  </a:lnTo>
                  <a:lnTo>
                    <a:pt x="851283" y="787126"/>
                  </a:lnTo>
                  <a:lnTo>
                    <a:pt x="898944" y="723595"/>
                  </a:lnTo>
                  <a:lnTo>
                    <a:pt x="898944" y="150558"/>
                  </a:lnTo>
                  <a:lnTo>
                    <a:pt x="851283" y="87021"/>
                  </a:lnTo>
                  <a:lnTo>
                    <a:pt x="803192" y="41513"/>
                  </a:lnTo>
                  <a:lnTo>
                    <a:pt x="763587" y="12887"/>
                  </a:lnTo>
                  <a:lnTo>
                    <a:pt x="741387" y="0"/>
                  </a:lnTo>
                  <a:lnTo>
                    <a:pt x="157556" y="0"/>
                  </a:lnTo>
                  <a:lnTo>
                    <a:pt x="135361" y="12887"/>
                  </a:lnTo>
                  <a:lnTo>
                    <a:pt x="95756" y="41513"/>
                  </a:lnTo>
                  <a:lnTo>
                    <a:pt x="47662" y="87021"/>
                  </a:lnTo>
                  <a:lnTo>
                    <a:pt x="0" y="150558"/>
                  </a:lnTo>
                  <a:lnTo>
                    <a:pt x="0" y="723595"/>
                  </a:lnTo>
                  <a:lnTo>
                    <a:pt x="47662" y="787126"/>
                  </a:lnTo>
                  <a:lnTo>
                    <a:pt x="95756" y="832634"/>
                  </a:lnTo>
                  <a:lnTo>
                    <a:pt x="135361" y="861258"/>
                  </a:lnTo>
                  <a:lnTo>
                    <a:pt x="157556" y="8741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576026" y="6319837"/>
              <a:ext cx="893444" cy="842010"/>
            </a:xfrm>
            <a:custGeom>
              <a:avLst/>
              <a:gdLst/>
              <a:ahLst/>
              <a:cxnLst/>
              <a:rect l="l" t="t" r="r" b="b"/>
              <a:pathLst>
                <a:path w="893445" h="842009">
                  <a:moveTo>
                    <a:pt x="769899" y="834669"/>
                  </a:moveTo>
                  <a:lnTo>
                    <a:pt x="123190" y="834669"/>
                  </a:lnTo>
                  <a:lnTo>
                    <a:pt x="132410" y="841387"/>
                  </a:lnTo>
                  <a:lnTo>
                    <a:pt x="760666" y="841387"/>
                  </a:lnTo>
                  <a:lnTo>
                    <a:pt x="769899" y="834669"/>
                  </a:lnTo>
                  <a:close/>
                </a:path>
                <a:path w="893445" h="842009">
                  <a:moveTo>
                    <a:pt x="769899" y="6731"/>
                  </a:moveTo>
                  <a:lnTo>
                    <a:pt x="760653" y="0"/>
                  </a:lnTo>
                  <a:lnTo>
                    <a:pt x="132422" y="0"/>
                  </a:lnTo>
                  <a:lnTo>
                    <a:pt x="123177" y="6731"/>
                  </a:lnTo>
                  <a:lnTo>
                    <a:pt x="769899" y="6731"/>
                  </a:lnTo>
                  <a:close/>
                </a:path>
                <a:path w="893445" h="842009">
                  <a:moveTo>
                    <a:pt x="810602" y="38836"/>
                  </a:moveTo>
                  <a:lnTo>
                    <a:pt x="803516" y="32118"/>
                  </a:lnTo>
                  <a:lnTo>
                    <a:pt x="89573" y="32118"/>
                  </a:lnTo>
                  <a:lnTo>
                    <a:pt x="82486" y="38836"/>
                  </a:lnTo>
                  <a:lnTo>
                    <a:pt x="810602" y="38836"/>
                  </a:lnTo>
                  <a:close/>
                </a:path>
                <a:path w="893445" h="842009">
                  <a:moveTo>
                    <a:pt x="810615" y="802563"/>
                  </a:moveTo>
                  <a:lnTo>
                    <a:pt x="82473" y="802563"/>
                  </a:lnTo>
                  <a:lnTo>
                    <a:pt x="89560" y="809282"/>
                  </a:lnTo>
                  <a:lnTo>
                    <a:pt x="803529" y="809282"/>
                  </a:lnTo>
                  <a:lnTo>
                    <a:pt x="810615" y="802563"/>
                  </a:lnTo>
                  <a:close/>
                </a:path>
                <a:path w="893445" h="842009">
                  <a:moveTo>
                    <a:pt x="844397" y="770458"/>
                  </a:moveTo>
                  <a:lnTo>
                    <a:pt x="48691" y="770458"/>
                  </a:lnTo>
                  <a:lnTo>
                    <a:pt x="55778" y="777189"/>
                  </a:lnTo>
                  <a:lnTo>
                    <a:pt x="837311" y="777189"/>
                  </a:lnTo>
                  <a:lnTo>
                    <a:pt x="844397" y="770458"/>
                  </a:lnTo>
                  <a:close/>
                </a:path>
                <a:path w="893445" h="842009">
                  <a:moveTo>
                    <a:pt x="844397" y="70942"/>
                  </a:moveTo>
                  <a:lnTo>
                    <a:pt x="837311" y="64223"/>
                  </a:lnTo>
                  <a:lnTo>
                    <a:pt x="55778" y="64223"/>
                  </a:lnTo>
                  <a:lnTo>
                    <a:pt x="48691" y="70942"/>
                  </a:lnTo>
                  <a:lnTo>
                    <a:pt x="844397" y="70942"/>
                  </a:lnTo>
                  <a:close/>
                </a:path>
                <a:path w="893445" h="842009">
                  <a:moveTo>
                    <a:pt x="869099" y="738365"/>
                  </a:moveTo>
                  <a:lnTo>
                    <a:pt x="23990" y="738365"/>
                  </a:lnTo>
                  <a:lnTo>
                    <a:pt x="29032" y="745083"/>
                  </a:lnTo>
                  <a:lnTo>
                    <a:pt x="864057" y="745083"/>
                  </a:lnTo>
                  <a:lnTo>
                    <a:pt x="869099" y="738365"/>
                  </a:lnTo>
                  <a:close/>
                </a:path>
                <a:path w="893445" h="842009">
                  <a:moveTo>
                    <a:pt x="869111" y="103035"/>
                  </a:moveTo>
                  <a:lnTo>
                    <a:pt x="864057" y="96316"/>
                  </a:lnTo>
                  <a:lnTo>
                    <a:pt x="29044" y="96316"/>
                  </a:lnTo>
                  <a:lnTo>
                    <a:pt x="23990" y="103035"/>
                  </a:lnTo>
                  <a:lnTo>
                    <a:pt x="869111" y="103035"/>
                  </a:lnTo>
                  <a:close/>
                </a:path>
                <a:path w="893445" h="842009">
                  <a:moveTo>
                    <a:pt x="893114" y="705675"/>
                  </a:moveTo>
                  <a:lnTo>
                    <a:pt x="0" y="705675"/>
                  </a:lnTo>
                  <a:lnTo>
                    <a:pt x="0" y="706945"/>
                  </a:lnTo>
                  <a:lnTo>
                    <a:pt x="2781" y="706945"/>
                  </a:lnTo>
                  <a:lnTo>
                    <a:pt x="2781" y="713295"/>
                  </a:lnTo>
                  <a:lnTo>
                    <a:pt x="890308" y="713295"/>
                  </a:lnTo>
                  <a:lnTo>
                    <a:pt x="890308" y="706945"/>
                  </a:lnTo>
                  <a:lnTo>
                    <a:pt x="893114" y="706945"/>
                  </a:lnTo>
                  <a:lnTo>
                    <a:pt x="893114" y="705675"/>
                  </a:lnTo>
                  <a:close/>
                </a:path>
                <a:path w="893445" h="842009">
                  <a:moveTo>
                    <a:pt x="893114" y="674154"/>
                  </a:moveTo>
                  <a:lnTo>
                    <a:pt x="0" y="674154"/>
                  </a:lnTo>
                  <a:lnTo>
                    <a:pt x="0" y="680872"/>
                  </a:lnTo>
                  <a:lnTo>
                    <a:pt x="893114" y="680872"/>
                  </a:lnTo>
                  <a:lnTo>
                    <a:pt x="893114" y="674154"/>
                  </a:lnTo>
                  <a:close/>
                </a:path>
                <a:path w="893445" h="842009">
                  <a:moveTo>
                    <a:pt x="893114" y="642048"/>
                  </a:moveTo>
                  <a:lnTo>
                    <a:pt x="0" y="642048"/>
                  </a:lnTo>
                  <a:lnTo>
                    <a:pt x="0" y="648779"/>
                  </a:lnTo>
                  <a:lnTo>
                    <a:pt x="893114" y="648779"/>
                  </a:lnTo>
                  <a:lnTo>
                    <a:pt x="893114" y="642048"/>
                  </a:lnTo>
                  <a:close/>
                </a:path>
                <a:path w="893445" h="842009">
                  <a:moveTo>
                    <a:pt x="893114" y="609942"/>
                  </a:moveTo>
                  <a:lnTo>
                    <a:pt x="0" y="609942"/>
                  </a:lnTo>
                  <a:lnTo>
                    <a:pt x="0" y="616673"/>
                  </a:lnTo>
                  <a:lnTo>
                    <a:pt x="893114" y="616673"/>
                  </a:lnTo>
                  <a:lnTo>
                    <a:pt x="893114" y="609942"/>
                  </a:lnTo>
                  <a:close/>
                </a:path>
                <a:path w="893445" h="842009">
                  <a:moveTo>
                    <a:pt x="893114" y="577850"/>
                  </a:moveTo>
                  <a:lnTo>
                    <a:pt x="0" y="577850"/>
                  </a:lnTo>
                  <a:lnTo>
                    <a:pt x="0" y="584568"/>
                  </a:lnTo>
                  <a:lnTo>
                    <a:pt x="893114" y="584568"/>
                  </a:lnTo>
                  <a:lnTo>
                    <a:pt x="893114" y="577850"/>
                  </a:lnTo>
                  <a:close/>
                </a:path>
                <a:path w="893445" h="842009">
                  <a:moveTo>
                    <a:pt x="893114" y="545757"/>
                  </a:moveTo>
                  <a:lnTo>
                    <a:pt x="0" y="545757"/>
                  </a:lnTo>
                  <a:lnTo>
                    <a:pt x="0" y="552475"/>
                  </a:lnTo>
                  <a:lnTo>
                    <a:pt x="893114" y="552475"/>
                  </a:lnTo>
                  <a:lnTo>
                    <a:pt x="893114" y="545757"/>
                  </a:lnTo>
                  <a:close/>
                </a:path>
                <a:path w="893445" h="842009">
                  <a:moveTo>
                    <a:pt x="893114" y="513651"/>
                  </a:moveTo>
                  <a:lnTo>
                    <a:pt x="0" y="513651"/>
                  </a:lnTo>
                  <a:lnTo>
                    <a:pt x="0" y="520369"/>
                  </a:lnTo>
                  <a:lnTo>
                    <a:pt x="893114" y="520369"/>
                  </a:lnTo>
                  <a:lnTo>
                    <a:pt x="893114" y="513651"/>
                  </a:lnTo>
                  <a:close/>
                </a:path>
                <a:path w="893445" h="842009">
                  <a:moveTo>
                    <a:pt x="893114" y="481545"/>
                  </a:moveTo>
                  <a:lnTo>
                    <a:pt x="0" y="481545"/>
                  </a:lnTo>
                  <a:lnTo>
                    <a:pt x="0" y="488264"/>
                  </a:lnTo>
                  <a:lnTo>
                    <a:pt x="893114" y="488264"/>
                  </a:lnTo>
                  <a:lnTo>
                    <a:pt x="893114" y="481545"/>
                  </a:lnTo>
                  <a:close/>
                </a:path>
                <a:path w="893445" h="842009">
                  <a:moveTo>
                    <a:pt x="893114" y="449440"/>
                  </a:moveTo>
                  <a:lnTo>
                    <a:pt x="0" y="449440"/>
                  </a:lnTo>
                  <a:lnTo>
                    <a:pt x="0" y="456171"/>
                  </a:lnTo>
                  <a:lnTo>
                    <a:pt x="893114" y="456171"/>
                  </a:lnTo>
                  <a:lnTo>
                    <a:pt x="893114" y="449440"/>
                  </a:lnTo>
                  <a:close/>
                </a:path>
                <a:path w="893445" h="842009">
                  <a:moveTo>
                    <a:pt x="893114" y="417334"/>
                  </a:moveTo>
                  <a:lnTo>
                    <a:pt x="0" y="417334"/>
                  </a:lnTo>
                  <a:lnTo>
                    <a:pt x="0" y="424053"/>
                  </a:lnTo>
                  <a:lnTo>
                    <a:pt x="893114" y="424053"/>
                  </a:lnTo>
                  <a:lnTo>
                    <a:pt x="893114" y="417334"/>
                  </a:lnTo>
                  <a:close/>
                </a:path>
                <a:path w="893445" h="842009">
                  <a:moveTo>
                    <a:pt x="893114" y="385241"/>
                  </a:moveTo>
                  <a:lnTo>
                    <a:pt x="0" y="385241"/>
                  </a:lnTo>
                  <a:lnTo>
                    <a:pt x="0" y="391960"/>
                  </a:lnTo>
                  <a:lnTo>
                    <a:pt x="893114" y="391960"/>
                  </a:lnTo>
                  <a:lnTo>
                    <a:pt x="893114" y="385241"/>
                  </a:lnTo>
                  <a:close/>
                </a:path>
                <a:path w="893445" h="842009">
                  <a:moveTo>
                    <a:pt x="893114" y="353148"/>
                  </a:moveTo>
                  <a:lnTo>
                    <a:pt x="0" y="353148"/>
                  </a:lnTo>
                  <a:lnTo>
                    <a:pt x="0" y="359867"/>
                  </a:lnTo>
                  <a:lnTo>
                    <a:pt x="893114" y="359867"/>
                  </a:lnTo>
                  <a:lnTo>
                    <a:pt x="893114" y="353148"/>
                  </a:lnTo>
                  <a:close/>
                </a:path>
                <a:path w="893445" h="842009">
                  <a:moveTo>
                    <a:pt x="893114" y="321030"/>
                  </a:moveTo>
                  <a:lnTo>
                    <a:pt x="0" y="321030"/>
                  </a:lnTo>
                  <a:lnTo>
                    <a:pt x="0" y="327748"/>
                  </a:lnTo>
                  <a:lnTo>
                    <a:pt x="893114" y="327748"/>
                  </a:lnTo>
                  <a:lnTo>
                    <a:pt x="893114" y="321030"/>
                  </a:lnTo>
                  <a:close/>
                </a:path>
                <a:path w="893445" h="842009">
                  <a:moveTo>
                    <a:pt x="893114" y="288925"/>
                  </a:moveTo>
                  <a:lnTo>
                    <a:pt x="0" y="288925"/>
                  </a:lnTo>
                  <a:lnTo>
                    <a:pt x="0" y="295656"/>
                  </a:lnTo>
                  <a:lnTo>
                    <a:pt x="893114" y="295656"/>
                  </a:lnTo>
                  <a:lnTo>
                    <a:pt x="893114" y="288925"/>
                  </a:lnTo>
                  <a:close/>
                </a:path>
                <a:path w="893445" h="842009">
                  <a:moveTo>
                    <a:pt x="893114" y="256832"/>
                  </a:moveTo>
                  <a:lnTo>
                    <a:pt x="0" y="256832"/>
                  </a:lnTo>
                  <a:lnTo>
                    <a:pt x="0" y="263550"/>
                  </a:lnTo>
                  <a:lnTo>
                    <a:pt x="893114" y="263550"/>
                  </a:lnTo>
                  <a:lnTo>
                    <a:pt x="893114" y="256832"/>
                  </a:lnTo>
                  <a:close/>
                </a:path>
                <a:path w="893445" h="842009">
                  <a:moveTo>
                    <a:pt x="893114" y="224726"/>
                  </a:moveTo>
                  <a:lnTo>
                    <a:pt x="0" y="224726"/>
                  </a:lnTo>
                  <a:lnTo>
                    <a:pt x="0" y="231444"/>
                  </a:lnTo>
                  <a:lnTo>
                    <a:pt x="893114" y="231444"/>
                  </a:lnTo>
                  <a:lnTo>
                    <a:pt x="893114" y="224726"/>
                  </a:lnTo>
                  <a:close/>
                </a:path>
                <a:path w="893445" h="842009">
                  <a:moveTo>
                    <a:pt x="893114" y="192608"/>
                  </a:moveTo>
                  <a:lnTo>
                    <a:pt x="0" y="192608"/>
                  </a:lnTo>
                  <a:lnTo>
                    <a:pt x="0" y="199339"/>
                  </a:lnTo>
                  <a:lnTo>
                    <a:pt x="893114" y="199339"/>
                  </a:lnTo>
                  <a:lnTo>
                    <a:pt x="893114" y="192608"/>
                  </a:lnTo>
                  <a:close/>
                </a:path>
                <a:path w="893445" h="842009">
                  <a:moveTo>
                    <a:pt x="893114" y="160515"/>
                  </a:moveTo>
                  <a:lnTo>
                    <a:pt x="0" y="160515"/>
                  </a:lnTo>
                  <a:lnTo>
                    <a:pt x="0" y="167246"/>
                  </a:lnTo>
                  <a:lnTo>
                    <a:pt x="893114" y="167246"/>
                  </a:lnTo>
                  <a:lnTo>
                    <a:pt x="893114" y="160515"/>
                  </a:lnTo>
                  <a:close/>
                </a:path>
                <a:path w="893445" h="842009">
                  <a:moveTo>
                    <a:pt x="893114" y="134988"/>
                  </a:moveTo>
                  <a:lnTo>
                    <a:pt x="888161" y="128409"/>
                  </a:lnTo>
                  <a:lnTo>
                    <a:pt x="4927" y="128409"/>
                  </a:lnTo>
                  <a:lnTo>
                    <a:pt x="0" y="134988"/>
                  </a:lnTo>
                  <a:lnTo>
                    <a:pt x="0" y="135140"/>
                  </a:lnTo>
                  <a:lnTo>
                    <a:pt x="893114" y="135140"/>
                  </a:lnTo>
                  <a:lnTo>
                    <a:pt x="893114" y="134988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783353" y="6292926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0"/>
                  </a:moveTo>
                  <a:lnTo>
                    <a:pt x="0" y="0"/>
                  </a:lnTo>
                  <a:lnTo>
                    <a:pt x="0" y="895223"/>
                  </a:lnTo>
                  <a:lnTo>
                    <a:pt x="20383" y="895223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783349" y="6292925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895223"/>
                  </a:moveTo>
                  <a:lnTo>
                    <a:pt x="0" y="895223"/>
                  </a:lnTo>
                  <a:lnTo>
                    <a:pt x="0" y="0"/>
                  </a:lnTo>
                  <a:lnTo>
                    <a:pt x="20383" y="0"/>
                  </a:lnTo>
                  <a:lnTo>
                    <a:pt x="20383" y="8952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241429" y="6292926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0"/>
                  </a:moveTo>
                  <a:lnTo>
                    <a:pt x="0" y="0"/>
                  </a:lnTo>
                  <a:lnTo>
                    <a:pt x="0" y="895223"/>
                  </a:lnTo>
                  <a:lnTo>
                    <a:pt x="20383" y="895223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241426" y="6292925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895223"/>
                  </a:moveTo>
                  <a:lnTo>
                    <a:pt x="0" y="895223"/>
                  </a:lnTo>
                  <a:lnTo>
                    <a:pt x="0" y="0"/>
                  </a:lnTo>
                  <a:lnTo>
                    <a:pt x="20383" y="0"/>
                  </a:lnTo>
                  <a:lnTo>
                    <a:pt x="20383" y="8952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4447773" y="6195467"/>
            <a:ext cx="1036319" cy="235585"/>
            <a:chOff x="4447773" y="6195467"/>
            <a:chExt cx="1036319" cy="235585"/>
          </a:xfrm>
        </p:grpSpPr>
        <p:sp>
          <p:nvSpPr>
            <p:cNvPr id="71" name="object 71"/>
            <p:cNvSpPr/>
            <p:nvPr/>
          </p:nvSpPr>
          <p:spPr>
            <a:xfrm>
              <a:off x="4562559" y="6217466"/>
              <a:ext cx="920115" cy="0"/>
            </a:xfrm>
            <a:custGeom>
              <a:avLst/>
              <a:gdLst/>
              <a:ahLst/>
              <a:cxnLst/>
              <a:rect l="l" t="t" r="r" b="b"/>
              <a:pathLst>
                <a:path w="920114" h="0">
                  <a:moveTo>
                    <a:pt x="92003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562551" y="6211925"/>
              <a:ext cx="920115" cy="11430"/>
            </a:xfrm>
            <a:custGeom>
              <a:avLst/>
              <a:gdLst/>
              <a:ahLst/>
              <a:cxnLst/>
              <a:rect l="l" t="t" r="r" b="b"/>
              <a:pathLst>
                <a:path w="920114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920114" h="11429">
                  <a:moveTo>
                    <a:pt x="920038" y="5537"/>
                  </a:moveTo>
                  <a:lnTo>
                    <a:pt x="899388" y="0"/>
                  </a:lnTo>
                  <a:lnTo>
                    <a:pt x="899388" y="11074"/>
                  </a:lnTo>
                  <a:lnTo>
                    <a:pt x="920038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562562" y="6195467"/>
              <a:ext cx="0" cy="235585"/>
            </a:xfrm>
            <a:custGeom>
              <a:avLst/>
              <a:gdLst/>
              <a:ahLst/>
              <a:cxnLst/>
              <a:rect l="l" t="t" r="r" b="b"/>
              <a:pathLst>
                <a:path w="0" h="235585">
                  <a:moveTo>
                    <a:pt x="0" y="2354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482592" y="6195467"/>
              <a:ext cx="0" cy="235585"/>
            </a:xfrm>
            <a:custGeom>
              <a:avLst/>
              <a:gdLst/>
              <a:ahLst/>
              <a:cxnLst/>
              <a:rect l="l" t="t" r="r" b="b"/>
              <a:pathLst>
                <a:path w="0" h="235585">
                  <a:moveTo>
                    <a:pt x="0" y="2354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447773" y="6292918"/>
              <a:ext cx="235585" cy="0"/>
            </a:xfrm>
            <a:custGeom>
              <a:avLst/>
              <a:gdLst/>
              <a:ahLst/>
              <a:cxnLst/>
              <a:rect l="l" t="t" r="r" b="b"/>
              <a:pathLst>
                <a:path w="235585" h="0">
                  <a:moveTo>
                    <a:pt x="2354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" name="object 76"/>
          <p:cNvGrpSpPr/>
          <p:nvPr/>
        </p:nvGrpSpPr>
        <p:grpSpPr>
          <a:xfrm>
            <a:off x="4447773" y="6292912"/>
            <a:ext cx="235585" cy="896619"/>
            <a:chOff x="4447773" y="6292912"/>
            <a:chExt cx="235585" cy="896619"/>
          </a:xfrm>
        </p:grpSpPr>
        <p:sp>
          <p:nvSpPr>
            <p:cNvPr id="77" name="object 77"/>
            <p:cNvSpPr/>
            <p:nvPr/>
          </p:nvSpPr>
          <p:spPr>
            <a:xfrm>
              <a:off x="4447773" y="7188144"/>
              <a:ext cx="235585" cy="0"/>
            </a:xfrm>
            <a:custGeom>
              <a:avLst/>
              <a:gdLst/>
              <a:ahLst/>
              <a:cxnLst/>
              <a:rect l="l" t="t" r="r" b="b"/>
              <a:pathLst>
                <a:path w="235585" h="0">
                  <a:moveTo>
                    <a:pt x="2354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484709" y="6292912"/>
              <a:ext cx="0" cy="895350"/>
            </a:xfrm>
            <a:custGeom>
              <a:avLst/>
              <a:gdLst/>
              <a:ahLst/>
              <a:cxnLst/>
              <a:rect l="l" t="t" r="r" b="b"/>
              <a:pathLst>
                <a:path w="0" h="895350">
                  <a:moveTo>
                    <a:pt x="0" y="0"/>
                  </a:moveTo>
                  <a:lnTo>
                    <a:pt x="0" y="89523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484706" y="6309785"/>
              <a:ext cx="0" cy="861694"/>
            </a:xfrm>
            <a:custGeom>
              <a:avLst/>
              <a:gdLst/>
              <a:ahLst/>
              <a:cxnLst/>
              <a:rect l="l" t="t" r="r" b="b"/>
              <a:pathLst>
                <a:path w="0" h="861695">
                  <a:moveTo>
                    <a:pt x="0" y="86147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479163" y="6292926"/>
              <a:ext cx="11430" cy="895350"/>
            </a:xfrm>
            <a:custGeom>
              <a:avLst/>
              <a:gdLst/>
              <a:ahLst/>
              <a:cxnLst/>
              <a:rect l="l" t="t" r="r" b="b"/>
              <a:pathLst>
                <a:path w="11429" h="895350">
                  <a:moveTo>
                    <a:pt x="11074" y="874572"/>
                  </a:moveTo>
                  <a:lnTo>
                    <a:pt x="0" y="874572"/>
                  </a:lnTo>
                  <a:lnTo>
                    <a:pt x="5537" y="895223"/>
                  </a:lnTo>
                  <a:lnTo>
                    <a:pt x="11074" y="874572"/>
                  </a:lnTo>
                  <a:close/>
                </a:path>
                <a:path w="11429" h="895350">
                  <a:moveTo>
                    <a:pt x="11074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" name="object 81"/>
          <p:cNvGrpSpPr/>
          <p:nvPr/>
        </p:nvGrpSpPr>
        <p:grpSpPr>
          <a:xfrm>
            <a:off x="5819364" y="6290279"/>
            <a:ext cx="925830" cy="901065"/>
            <a:chOff x="5819364" y="6290279"/>
            <a:chExt cx="925830" cy="901065"/>
          </a:xfrm>
        </p:grpSpPr>
        <p:sp>
          <p:nvSpPr>
            <p:cNvPr id="82" name="object 82"/>
            <p:cNvSpPr/>
            <p:nvPr/>
          </p:nvSpPr>
          <p:spPr>
            <a:xfrm>
              <a:off x="5822012" y="6292919"/>
              <a:ext cx="920115" cy="895350"/>
            </a:xfrm>
            <a:custGeom>
              <a:avLst/>
              <a:gdLst/>
              <a:ahLst/>
              <a:cxnLst/>
              <a:rect l="l" t="t" r="r" b="b"/>
              <a:pathLst>
                <a:path w="920115" h="895350">
                  <a:moveTo>
                    <a:pt x="754405" y="0"/>
                  </a:moveTo>
                  <a:lnTo>
                    <a:pt x="165607" y="0"/>
                  </a:lnTo>
                  <a:lnTo>
                    <a:pt x="107627" y="28488"/>
                  </a:lnTo>
                  <a:lnTo>
                    <a:pt x="71050" y="54459"/>
                  </a:lnTo>
                  <a:lnTo>
                    <a:pt x="40349" y="92738"/>
                  </a:lnTo>
                  <a:lnTo>
                    <a:pt x="0" y="158153"/>
                  </a:lnTo>
                  <a:lnTo>
                    <a:pt x="0" y="737069"/>
                  </a:lnTo>
                  <a:lnTo>
                    <a:pt x="54197" y="808994"/>
                  </a:lnTo>
                  <a:lnTo>
                    <a:pt x="107978" y="858113"/>
                  </a:lnTo>
                  <a:lnTo>
                    <a:pt x="149172" y="886249"/>
                  </a:lnTo>
                  <a:lnTo>
                    <a:pt x="165607" y="895222"/>
                  </a:lnTo>
                  <a:lnTo>
                    <a:pt x="754405" y="895222"/>
                  </a:lnTo>
                  <a:lnTo>
                    <a:pt x="812385" y="866741"/>
                  </a:lnTo>
                  <a:lnTo>
                    <a:pt x="848964" y="840773"/>
                  </a:lnTo>
                  <a:lnTo>
                    <a:pt x="879669" y="802491"/>
                  </a:lnTo>
                  <a:lnTo>
                    <a:pt x="920026" y="737069"/>
                  </a:lnTo>
                  <a:lnTo>
                    <a:pt x="920026" y="158153"/>
                  </a:lnTo>
                  <a:lnTo>
                    <a:pt x="865821" y="86233"/>
                  </a:lnTo>
                  <a:lnTo>
                    <a:pt x="812036" y="37114"/>
                  </a:lnTo>
                  <a:lnTo>
                    <a:pt x="770841" y="8975"/>
                  </a:lnTo>
                  <a:lnTo>
                    <a:pt x="7544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819364" y="6290279"/>
              <a:ext cx="925830" cy="901065"/>
            </a:xfrm>
            <a:custGeom>
              <a:avLst/>
              <a:gdLst/>
              <a:ahLst/>
              <a:cxnLst/>
              <a:rect l="l" t="t" r="r" b="b"/>
              <a:pathLst>
                <a:path w="925829" h="901065">
                  <a:moveTo>
                    <a:pt x="757643" y="0"/>
                  </a:moveTo>
                  <a:lnTo>
                    <a:pt x="168262" y="0"/>
                  </a:lnTo>
                  <a:lnTo>
                    <a:pt x="167132" y="253"/>
                  </a:lnTo>
                  <a:lnTo>
                    <a:pt x="127242" y="24428"/>
                  </a:lnTo>
                  <a:lnTo>
                    <a:pt x="87642" y="55452"/>
                  </a:lnTo>
                  <a:lnTo>
                    <a:pt x="43268" y="100184"/>
                  </a:lnTo>
                  <a:lnTo>
                    <a:pt x="368" y="159435"/>
                  </a:lnTo>
                  <a:lnTo>
                    <a:pt x="0" y="160070"/>
                  </a:lnTo>
                  <a:lnTo>
                    <a:pt x="0" y="740448"/>
                  </a:lnTo>
                  <a:lnTo>
                    <a:pt x="43268" y="800313"/>
                  </a:lnTo>
                  <a:lnTo>
                    <a:pt x="87642" y="845047"/>
                  </a:lnTo>
                  <a:lnTo>
                    <a:pt x="127242" y="876071"/>
                  </a:lnTo>
                  <a:lnTo>
                    <a:pt x="167132" y="900252"/>
                  </a:lnTo>
                  <a:lnTo>
                    <a:pt x="757643" y="900506"/>
                  </a:lnTo>
                  <a:lnTo>
                    <a:pt x="758177" y="900252"/>
                  </a:lnTo>
                  <a:lnTo>
                    <a:pt x="767555" y="895235"/>
                  </a:lnTo>
                  <a:lnTo>
                    <a:pt x="168871" y="895235"/>
                  </a:lnTo>
                  <a:lnTo>
                    <a:pt x="154966" y="887625"/>
                  </a:lnTo>
                  <a:lnTo>
                    <a:pt x="126198" y="868905"/>
                  </a:lnTo>
                  <a:lnTo>
                    <a:pt x="88022" y="838365"/>
                  </a:lnTo>
                  <a:lnTo>
                    <a:pt x="45894" y="795292"/>
                  </a:lnTo>
                  <a:lnTo>
                    <a:pt x="5270" y="738974"/>
                  </a:lnTo>
                  <a:lnTo>
                    <a:pt x="5270" y="161531"/>
                  </a:lnTo>
                  <a:lnTo>
                    <a:pt x="45918" y="105189"/>
                  </a:lnTo>
                  <a:lnTo>
                    <a:pt x="88056" y="62113"/>
                  </a:lnTo>
                  <a:lnTo>
                    <a:pt x="126226" y="31582"/>
                  </a:lnTo>
                  <a:lnTo>
                    <a:pt x="168871" y="5270"/>
                  </a:lnTo>
                  <a:lnTo>
                    <a:pt x="767563" y="5270"/>
                  </a:lnTo>
                  <a:lnTo>
                    <a:pt x="758177" y="253"/>
                  </a:lnTo>
                  <a:lnTo>
                    <a:pt x="757643" y="0"/>
                  </a:lnTo>
                  <a:close/>
                </a:path>
                <a:path w="925829" h="901065">
                  <a:moveTo>
                    <a:pt x="767563" y="5270"/>
                  </a:moveTo>
                  <a:lnTo>
                    <a:pt x="756462" y="5270"/>
                  </a:lnTo>
                  <a:lnTo>
                    <a:pt x="770370" y="12881"/>
                  </a:lnTo>
                  <a:lnTo>
                    <a:pt x="799135" y="31600"/>
                  </a:lnTo>
                  <a:lnTo>
                    <a:pt x="837300" y="62140"/>
                  </a:lnTo>
                  <a:lnTo>
                    <a:pt x="879415" y="105213"/>
                  </a:lnTo>
                  <a:lnTo>
                    <a:pt x="920038" y="161531"/>
                  </a:lnTo>
                  <a:lnTo>
                    <a:pt x="920038" y="738974"/>
                  </a:lnTo>
                  <a:lnTo>
                    <a:pt x="879410" y="795292"/>
                  </a:lnTo>
                  <a:lnTo>
                    <a:pt x="837286" y="838365"/>
                  </a:lnTo>
                  <a:lnTo>
                    <a:pt x="799118" y="868905"/>
                  </a:lnTo>
                  <a:lnTo>
                    <a:pt x="756462" y="895235"/>
                  </a:lnTo>
                  <a:lnTo>
                    <a:pt x="767555" y="895235"/>
                  </a:lnTo>
                  <a:lnTo>
                    <a:pt x="837667" y="845047"/>
                  </a:lnTo>
                  <a:lnTo>
                    <a:pt x="882040" y="800313"/>
                  </a:lnTo>
                  <a:lnTo>
                    <a:pt x="924941" y="741057"/>
                  </a:lnTo>
                  <a:lnTo>
                    <a:pt x="925322" y="740448"/>
                  </a:lnTo>
                  <a:lnTo>
                    <a:pt x="925322" y="160070"/>
                  </a:lnTo>
                  <a:lnTo>
                    <a:pt x="882040" y="100184"/>
                  </a:lnTo>
                  <a:lnTo>
                    <a:pt x="837667" y="55452"/>
                  </a:lnTo>
                  <a:lnTo>
                    <a:pt x="798067" y="24428"/>
                  </a:lnTo>
                  <a:lnTo>
                    <a:pt x="769488" y="6299"/>
                  </a:lnTo>
                  <a:lnTo>
                    <a:pt x="767563" y="5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/>
          <p:cNvSpPr/>
          <p:nvPr/>
        </p:nvSpPr>
        <p:spPr>
          <a:xfrm>
            <a:off x="4383861" y="6119840"/>
            <a:ext cx="179070" cy="167640"/>
          </a:xfrm>
          <a:custGeom>
            <a:avLst/>
            <a:gdLst/>
            <a:ahLst/>
            <a:cxnLst/>
            <a:rect l="l" t="t" r="r" b="b"/>
            <a:pathLst>
              <a:path w="179070" h="167639">
                <a:moveTo>
                  <a:pt x="178701" y="1671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5" name="object 85"/>
          <p:cNvGrpSpPr/>
          <p:nvPr/>
        </p:nvGrpSpPr>
        <p:grpSpPr>
          <a:xfrm>
            <a:off x="5830965" y="6291337"/>
            <a:ext cx="902335" cy="898525"/>
            <a:chOff x="5830965" y="6291337"/>
            <a:chExt cx="902335" cy="898525"/>
          </a:xfrm>
        </p:grpSpPr>
        <p:sp>
          <p:nvSpPr>
            <p:cNvPr id="86" name="object 86"/>
            <p:cNvSpPr/>
            <p:nvPr/>
          </p:nvSpPr>
          <p:spPr>
            <a:xfrm>
              <a:off x="5832552" y="6303462"/>
              <a:ext cx="899160" cy="874394"/>
            </a:xfrm>
            <a:custGeom>
              <a:avLst/>
              <a:gdLst/>
              <a:ahLst/>
              <a:cxnLst/>
              <a:rect l="l" t="t" r="r" b="b"/>
              <a:pathLst>
                <a:path w="899159" h="874395">
                  <a:moveTo>
                    <a:pt x="741387" y="0"/>
                  </a:moveTo>
                  <a:lnTo>
                    <a:pt x="157556" y="0"/>
                  </a:lnTo>
                  <a:lnTo>
                    <a:pt x="135361" y="12887"/>
                  </a:lnTo>
                  <a:lnTo>
                    <a:pt x="95756" y="41513"/>
                  </a:lnTo>
                  <a:lnTo>
                    <a:pt x="47662" y="87021"/>
                  </a:lnTo>
                  <a:lnTo>
                    <a:pt x="0" y="150558"/>
                  </a:lnTo>
                  <a:lnTo>
                    <a:pt x="0" y="723595"/>
                  </a:lnTo>
                  <a:lnTo>
                    <a:pt x="47662" y="787126"/>
                  </a:lnTo>
                  <a:lnTo>
                    <a:pt x="95756" y="832634"/>
                  </a:lnTo>
                  <a:lnTo>
                    <a:pt x="135361" y="861258"/>
                  </a:lnTo>
                  <a:lnTo>
                    <a:pt x="157556" y="874140"/>
                  </a:lnTo>
                  <a:lnTo>
                    <a:pt x="741387" y="874140"/>
                  </a:lnTo>
                  <a:lnTo>
                    <a:pt x="763580" y="861258"/>
                  </a:lnTo>
                  <a:lnTo>
                    <a:pt x="803182" y="832634"/>
                  </a:lnTo>
                  <a:lnTo>
                    <a:pt x="851276" y="787126"/>
                  </a:lnTo>
                  <a:lnTo>
                    <a:pt x="898944" y="723595"/>
                  </a:lnTo>
                  <a:lnTo>
                    <a:pt x="898944" y="150558"/>
                  </a:lnTo>
                  <a:lnTo>
                    <a:pt x="851276" y="87021"/>
                  </a:lnTo>
                  <a:lnTo>
                    <a:pt x="803182" y="41513"/>
                  </a:lnTo>
                  <a:lnTo>
                    <a:pt x="763580" y="12887"/>
                  </a:lnTo>
                  <a:lnTo>
                    <a:pt x="74138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832552" y="6303462"/>
              <a:ext cx="899160" cy="874394"/>
            </a:xfrm>
            <a:custGeom>
              <a:avLst/>
              <a:gdLst/>
              <a:ahLst/>
              <a:cxnLst/>
              <a:rect l="l" t="t" r="r" b="b"/>
              <a:pathLst>
                <a:path w="899159" h="874395">
                  <a:moveTo>
                    <a:pt x="157556" y="874140"/>
                  </a:moveTo>
                  <a:lnTo>
                    <a:pt x="741387" y="874140"/>
                  </a:lnTo>
                  <a:lnTo>
                    <a:pt x="763580" y="861258"/>
                  </a:lnTo>
                  <a:lnTo>
                    <a:pt x="803182" y="832634"/>
                  </a:lnTo>
                  <a:lnTo>
                    <a:pt x="851276" y="787126"/>
                  </a:lnTo>
                  <a:lnTo>
                    <a:pt x="898944" y="723595"/>
                  </a:lnTo>
                  <a:lnTo>
                    <a:pt x="898944" y="150558"/>
                  </a:lnTo>
                  <a:lnTo>
                    <a:pt x="851276" y="87021"/>
                  </a:lnTo>
                  <a:lnTo>
                    <a:pt x="803182" y="41513"/>
                  </a:lnTo>
                  <a:lnTo>
                    <a:pt x="763580" y="12887"/>
                  </a:lnTo>
                  <a:lnTo>
                    <a:pt x="741387" y="0"/>
                  </a:lnTo>
                  <a:lnTo>
                    <a:pt x="157556" y="0"/>
                  </a:lnTo>
                  <a:lnTo>
                    <a:pt x="135361" y="12887"/>
                  </a:lnTo>
                  <a:lnTo>
                    <a:pt x="95756" y="41513"/>
                  </a:lnTo>
                  <a:lnTo>
                    <a:pt x="47662" y="87021"/>
                  </a:lnTo>
                  <a:lnTo>
                    <a:pt x="0" y="150558"/>
                  </a:lnTo>
                  <a:lnTo>
                    <a:pt x="0" y="723595"/>
                  </a:lnTo>
                  <a:lnTo>
                    <a:pt x="47662" y="787126"/>
                  </a:lnTo>
                  <a:lnTo>
                    <a:pt x="95756" y="832634"/>
                  </a:lnTo>
                  <a:lnTo>
                    <a:pt x="135361" y="861258"/>
                  </a:lnTo>
                  <a:lnTo>
                    <a:pt x="157556" y="8741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042799" y="6292926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0"/>
                  </a:moveTo>
                  <a:lnTo>
                    <a:pt x="0" y="0"/>
                  </a:lnTo>
                  <a:lnTo>
                    <a:pt x="0" y="895223"/>
                  </a:lnTo>
                  <a:lnTo>
                    <a:pt x="20383" y="895223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042795" y="6292925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895223"/>
                  </a:moveTo>
                  <a:lnTo>
                    <a:pt x="0" y="895223"/>
                  </a:lnTo>
                  <a:lnTo>
                    <a:pt x="0" y="0"/>
                  </a:lnTo>
                  <a:lnTo>
                    <a:pt x="20383" y="0"/>
                  </a:lnTo>
                  <a:lnTo>
                    <a:pt x="20383" y="8952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500876" y="6292926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0"/>
                  </a:moveTo>
                  <a:lnTo>
                    <a:pt x="0" y="0"/>
                  </a:lnTo>
                  <a:lnTo>
                    <a:pt x="0" y="895223"/>
                  </a:lnTo>
                  <a:lnTo>
                    <a:pt x="20383" y="895223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500872" y="6292925"/>
              <a:ext cx="20955" cy="895350"/>
            </a:xfrm>
            <a:custGeom>
              <a:avLst/>
              <a:gdLst/>
              <a:ahLst/>
              <a:cxnLst/>
              <a:rect l="l" t="t" r="r" b="b"/>
              <a:pathLst>
                <a:path w="20954" h="895350">
                  <a:moveTo>
                    <a:pt x="20383" y="895223"/>
                  </a:moveTo>
                  <a:lnTo>
                    <a:pt x="0" y="895223"/>
                  </a:lnTo>
                  <a:lnTo>
                    <a:pt x="0" y="0"/>
                  </a:lnTo>
                  <a:lnTo>
                    <a:pt x="20383" y="0"/>
                  </a:lnTo>
                  <a:lnTo>
                    <a:pt x="20383" y="8952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5707224" y="6195467"/>
            <a:ext cx="1036319" cy="235585"/>
            <a:chOff x="5707224" y="6195467"/>
            <a:chExt cx="1036319" cy="235585"/>
          </a:xfrm>
        </p:grpSpPr>
        <p:sp>
          <p:nvSpPr>
            <p:cNvPr id="93" name="object 93"/>
            <p:cNvSpPr/>
            <p:nvPr/>
          </p:nvSpPr>
          <p:spPr>
            <a:xfrm>
              <a:off x="5822007" y="6217463"/>
              <a:ext cx="920115" cy="0"/>
            </a:xfrm>
            <a:custGeom>
              <a:avLst/>
              <a:gdLst/>
              <a:ahLst/>
              <a:cxnLst/>
              <a:rect l="l" t="t" r="r" b="b"/>
              <a:pathLst>
                <a:path w="920115" h="0">
                  <a:moveTo>
                    <a:pt x="92002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821997" y="6211925"/>
              <a:ext cx="920115" cy="11430"/>
            </a:xfrm>
            <a:custGeom>
              <a:avLst/>
              <a:gdLst/>
              <a:ahLst/>
              <a:cxnLst/>
              <a:rect l="l" t="t" r="r" b="b"/>
              <a:pathLst>
                <a:path w="920115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920115" h="11429">
                  <a:moveTo>
                    <a:pt x="920038" y="5537"/>
                  </a:moveTo>
                  <a:lnTo>
                    <a:pt x="899388" y="0"/>
                  </a:lnTo>
                  <a:lnTo>
                    <a:pt x="899388" y="11074"/>
                  </a:lnTo>
                  <a:lnTo>
                    <a:pt x="920038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822007" y="6195467"/>
              <a:ext cx="0" cy="235585"/>
            </a:xfrm>
            <a:custGeom>
              <a:avLst/>
              <a:gdLst/>
              <a:ahLst/>
              <a:cxnLst/>
              <a:rect l="l" t="t" r="r" b="b"/>
              <a:pathLst>
                <a:path w="0" h="235585">
                  <a:moveTo>
                    <a:pt x="0" y="2354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742038" y="6195467"/>
              <a:ext cx="0" cy="235585"/>
            </a:xfrm>
            <a:custGeom>
              <a:avLst/>
              <a:gdLst/>
              <a:ahLst/>
              <a:cxnLst/>
              <a:rect l="l" t="t" r="r" b="b"/>
              <a:pathLst>
                <a:path w="0" h="235585">
                  <a:moveTo>
                    <a:pt x="0" y="2354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707224" y="6292918"/>
              <a:ext cx="235585" cy="0"/>
            </a:xfrm>
            <a:custGeom>
              <a:avLst/>
              <a:gdLst/>
              <a:ahLst/>
              <a:cxnLst/>
              <a:rect l="l" t="t" r="r" b="b"/>
              <a:pathLst>
                <a:path w="235585" h="0">
                  <a:moveTo>
                    <a:pt x="2354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" name="object 98"/>
          <p:cNvGrpSpPr/>
          <p:nvPr/>
        </p:nvGrpSpPr>
        <p:grpSpPr>
          <a:xfrm>
            <a:off x="5707224" y="6292912"/>
            <a:ext cx="235585" cy="896619"/>
            <a:chOff x="5707224" y="6292912"/>
            <a:chExt cx="235585" cy="896619"/>
          </a:xfrm>
        </p:grpSpPr>
        <p:sp>
          <p:nvSpPr>
            <p:cNvPr id="99" name="object 99"/>
            <p:cNvSpPr/>
            <p:nvPr/>
          </p:nvSpPr>
          <p:spPr>
            <a:xfrm>
              <a:off x="5707224" y="7188144"/>
              <a:ext cx="235585" cy="0"/>
            </a:xfrm>
            <a:custGeom>
              <a:avLst/>
              <a:gdLst/>
              <a:ahLst/>
              <a:cxnLst/>
              <a:rect l="l" t="t" r="r" b="b"/>
              <a:pathLst>
                <a:path w="235585" h="0">
                  <a:moveTo>
                    <a:pt x="2354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744146" y="6292912"/>
              <a:ext cx="0" cy="895350"/>
            </a:xfrm>
            <a:custGeom>
              <a:avLst/>
              <a:gdLst/>
              <a:ahLst/>
              <a:cxnLst/>
              <a:rect l="l" t="t" r="r" b="b"/>
              <a:pathLst>
                <a:path w="0" h="895350">
                  <a:moveTo>
                    <a:pt x="0" y="0"/>
                  </a:moveTo>
                  <a:lnTo>
                    <a:pt x="0" y="89523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744146" y="6309785"/>
              <a:ext cx="0" cy="861694"/>
            </a:xfrm>
            <a:custGeom>
              <a:avLst/>
              <a:gdLst/>
              <a:ahLst/>
              <a:cxnLst/>
              <a:rect l="l" t="t" r="r" b="b"/>
              <a:pathLst>
                <a:path w="0" h="861695">
                  <a:moveTo>
                    <a:pt x="0" y="86147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738609" y="6292926"/>
              <a:ext cx="11430" cy="895350"/>
            </a:xfrm>
            <a:custGeom>
              <a:avLst/>
              <a:gdLst/>
              <a:ahLst/>
              <a:cxnLst/>
              <a:rect l="l" t="t" r="r" b="b"/>
              <a:pathLst>
                <a:path w="11429" h="895350">
                  <a:moveTo>
                    <a:pt x="11074" y="874572"/>
                  </a:moveTo>
                  <a:lnTo>
                    <a:pt x="0" y="874572"/>
                  </a:lnTo>
                  <a:lnTo>
                    <a:pt x="5524" y="895223"/>
                  </a:lnTo>
                  <a:lnTo>
                    <a:pt x="11074" y="874572"/>
                  </a:lnTo>
                  <a:close/>
                </a:path>
                <a:path w="11429" h="895350">
                  <a:moveTo>
                    <a:pt x="11074" y="20650"/>
                  </a:moveTo>
                  <a:lnTo>
                    <a:pt x="5524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" name="object 103"/>
          <p:cNvGrpSpPr/>
          <p:nvPr/>
        </p:nvGrpSpPr>
        <p:grpSpPr>
          <a:xfrm>
            <a:off x="6041200" y="6291331"/>
            <a:ext cx="37465" cy="898525"/>
            <a:chOff x="6041200" y="6291331"/>
            <a:chExt cx="37465" cy="898525"/>
          </a:xfrm>
        </p:grpSpPr>
        <p:sp>
          <p:nvSpPr>
            <p:cNvPr id="104" name="object 104"/>
            <p:cNvSpPr/>
            <p:nvPr/>
          </p:nvSpPr>
          <p:spPr>
            <a:xfrm>
              <a:off x="6042788" y="6292918"/>
              <a:ext cx="34290" cy="895350"/>
            </a:xfrm>
            <a:custGeom>
              <a:avLst/>
              <a:gdLst/>
              <a:ahLst/>
              <a:cxnLst/>
              <a:rect l="l" t="t" r="r" b="b"/>
              <a:pathLst>
                <a:path w="34289" h="895350">
                  <a:moveTo>
                    <a:pt x="33667" y="0"/>
                  </a:moveTo>
                  <a:lnTo>
                    <a:pt x="13462" y="0"/>
                  </a:lnTo>
                  <a:lnTo>
                    <a:pt x="0" y="0"/>
                  </a:lnTo>
                  <a:lnTo>
                    <a:pt x="0" y="895222"/>
                  </a:lnTo>
                  <a:lnTo>
                    <a:pt x="33667" y="895222"/>
                  </a:lnTo>
                  <a:lnTo>
                    <a:pt x="336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042788" y="6292918"/>
              <a:ext cx="34290" cy="895350"/>
            </a:xfrm>
            <a:custGeom>
              <a:avLst/>
              <a:gdLst/>
              <a:ahLst/>
              <a:cxnLst/>
              <a:rect l="l" t="t" r="r" b="b"/>
              <a:pathLst>
                <a:path w="34289" h="895350">
                  <a:moveTo>
                    <a:pt x="13462" y="0"/>
                  </a:moveTo>
                  <a:lnTo>
                    <a:pt x="9245" y="0"/>
                  </a:lnTo>
                  <a:lnTo>
                    <a:pt x="0" y="0"/>
                  </a:lnTo>
                  <a:lnTo>
                    <a:pt x="0" y="895222"/>
                  </a:lnTo>
                  <a:lnTo>
                    <a:pt x="9245" y="895222"/>
                  </a:lnTo>
                  <a:lnTo>
                    <a:pt x="13462" y="895222"/>
                  </a:lnTo>
                  <a:lnTo>
                    <a:pt x="33667" y="895222"/>
                  </a:lnTo>
                  <a:lnTo>
                    <a:pt x="33667" y="0"/>
                  </a:lnTo>
                  <a:lnTo>
                    <a:pt x="13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" name="object 106"/>
          <p:cNvSpPr/>
          <p:nvPr/>
        </p:nvSpPr>
        <p:spPr>
          <a:xfrm>
            <a:off x="5643305" y="6119840"/>
            <a:ext cx="179070" cy="167640"/>
          </a:xfrm>
          <a:custGeom>
            <a:avLst/>
            <a:gdLst/>
            <a:ahLst/>
            <a:cxnLst/>
            <a:rect l="l" t="t" r="r" b="b"/>
            <a:pathLst>
              <a:path w="179070" h="167639">
                <a:moveTo>
                  <a:pt x="178701" y="1671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7" name="object 107"/>
          <p:cNvGrpSpPr/>
          <p:nvPr/>
        </p:nvGrpSpPr>
        <p:grpSpPr>
          <a:xfrm>
            <a:off x="6485999" y="6291331"/>
            <a:ext cx="37465" cy="898525"/>
            <a:chOff x="6485999" y="6291331"/>
            <a:chExt cx="37465" cy="898525"/>
          </a:xfrm>
        </p:grpSpPr>
        <p:sp>
          <p:nvSpPr>
            <p:cNvPr id="108" name="object 108"/>
            <p:cNvSpPr/>
            <p:nvPr/>
          </p:nvSpPr>
          <p:spPr>
            <a:xfrm>
              <a:off x="6487586" y="6292918"/>
              <a:ext cx="34290" cy="895350"/>
            </a:xfrm>
            <a:custGeom>
              <a:avLst/>
              <a:gdLst/>
              <a:ahLst/>
              <a:cxnLst/>
              <a:rect l="l" t="t" r="r" b="b"/>
              <a:pathLst>
                <a:path w="34290" h="895350">
                  <a:moveTo>
                    <a:pt x="33667" y="0"/>
                  </a:moveTo>
                  <a:lnTo>
                    <a:pt x="13462" y="0"/>
                  </a:lnTo>
                  <a:lnTo>
                    <a:pt x="0" y="0"/>
                  </a:lnTo>
                  <a:lnTo>
                    <a:pt x="0" y="895222"/>
                  </a:lnTo>
                  <a:lnTo>
                    <a:pt x="33667" y="895222"/>
                  </a:lnTo>
                  <a:lnTo>
                    <a:pt x="336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6487586" y="6292918"/>
              <a:ext cx="34290" cy="895350"/>
            </a:xfrm>
            <a:custGeom>
              <a:avLst/>
              <a:gdLst/>
              <a:ahLst/>
              <a:cxnLst/>
              <a:rect l="l" t="t" r="r" b="b"/>
              <a:pathLst>
                <a:path w="34290" h="895350">
                  <a:moveTo>
                    <a:pt x="13462" y="0"/>
                  </a:moveTo>
                  <a:lnTo>
                    <a:pt x="9245" y="0"/>
                  </a:lnTo>
                  <a:lnTo>
                    <a:pt x="0" y="0"/>
                  </a:lnTo>
                  <a:lnTo>
                    <a:pt x="0" y="895222"/>
                  </a:lnTo>
                  <a:lnTo>
                    <a:pt x="9245" y="895222"/>
                  </a:lnTo>
                  <a:lnTo>
                    <a:pt x="13462" y="895222"/>
                  </a:lnTo>
                  <a:lnTo>
                    <a:pt x="33667" y="895222"/>
                  </a:lnTo>
                  <a:lnTo>
                    <a:pt x="33667" y="0"/>
                  </a:lnTo>
                  <a:lnTo>
                    <a:pt x="13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3267401" y="8660386"/>
            <a:ext cx="981075" cy="954405"/>
            <a:chOff x="3267401" y="8660386"/>
            <a:chExt cx="981075" cy="954405"/>
          </a:xfrm>
        </p:grpSpPr>
        <p:sp>
          <p:nvSpPr>
            <p:cNvPr id="111" name="object 111"/>
            <p:cNvSpPr/>
            <p:nvPr/>
          </p:nvSpPr>
          <p:spPr>
            <a:xfrm>
              <a:off x="3270192" y="8663180"/>
              <a:ext cx="975360" cy="949325"/>
            </a:xfrm>
            <a:custGeom>
              <a:avLst/>
              <a:gdLst/>
              <a:ahLst/>
              <a:cxnLst/>
              <a:rect l="l" t="t" r="r" b="b"/>
              <a:pathLst>
                <a:path w="975360" h="949325">
                  <a:moveTo>
                    <a:pt x="799579" y="0"/>
                  </a:moveTo>
                  <a:lnTo>
                    <a:pt x="175539" y="0"/>
                  </a:lnTo>
                  <a:lnTo>
                    <a:pt x="114082" y="30194"/>
                  </a:lnTo>
                  <a:lnTo>
                    <a:pt x="75311" y="57719"/>
                  </a:lnTo>
                  <a:lnTo>
                    <a:pt x="42769" y="98292"/>
                  </a:lnTo>
                  <a:lnTo>
                    <a:pt x="0" y="167627"/>
                  </a:lnTo>
                  <a:lnTo>
                    <a:pt x="0" y="781202"/>
                  </a:lnTo>
                  <a:lnTo>
                    <a:pt x="57447" y="857423"/>
                  </a:lnTo>
                  <a:lnTo>
                    <a:pt x="114453" y="909481"/>
                  </a:lnTo>
                  <a:lnTo>
                    <a:pt x="158117" y="939304"/>
                  </a:lnTo>
                  <a:lnTo>
                    <a:pt x="175539" y="948817"/>
                  </a:lnTo>
                  <a:lnTo>
                    <a:pt x="799579" y="948817"/>
                  </a:lnTo>
                  <a:lnTo>
                    <a:pt x="861022" y="918623"/>
                  </a:lnTo>
                  <a:lnTo>
                    <a:pt x="899787" y="891098"/>
                  </a:lnTo>
                  <a:lnTo>
                    <a:pt x="932329" y="850529"/>
                  </a:lnTo>
                  <a:lnTo>
                    <a:pt x="975106" y="781202"/>
                  </a:lnTo>
                  <a:lnTo>
                    <a:pt x="975106" y="167627"/>
                  </a:lnTo>
                  <a:lnTo>
                    <a:pt x="917654" y="91398"/>
                  </a:lnTo>
                  <a:lnTo>
                    <a:pt x="860653" y="39336"/>
                  </a:lnTo>
                  <a:lnTo>
                    <a:pt x="816996" y="9512"/>
                  </a:lnTo>
                  <a:lnTo>
                    <a:pt x="799579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267401" y="8660386"/>
              <a:ext cx="981075" cy="954405"/>
            </a:xfrm>
            <a:custGeom>
              <a:avLst/>
              <a:gdLst/>
              <a:ahLst/>
              <a:cxnLst/>
              <a:rect l="l" t="t" r="r" b="b"/>
              <a:pathLst>
                <a:path w="981075" h="954404">
                  <a:moveTo>
                    <a:pt x="802995" y="0"/>
                  </a:moveTo>
                  <a:lnTo>
                    <a:pt x="178320" y="0"/>
                  </a:lnTo>
                  <a:lnTo>
                    <a:pt x="177126" y="266"/>
                  </a:lnTo>
                  <a:lnTo>
                    <a:pt x="134854" y="25894"/>
                  </a:lnTo>
                  <a:lnTo>
                    <a:pt x="92885" y="58776"/>
                  </a:lnTo>
                  <a:lnTo>
                    <a:pt x="45857" y="106186"/>
                  </a:lnTo>
                  <a:lnTo>
                    <a:pt x="393" y="168986"/>
                  </a:lnTo>
                  <a:lnTo>
                    <a:pt x="0" y="169646"/>
                  </a:lnTo>
                  <a:lnTo>
                    <a:pt x="0" y="784771"/>
                  </a:lnTo>
                  <a:lnTo>
                    <a:pt x="45857" y="848218"/>
                  </a:lnTo>
                  <a:lnTo>
                    <a:pt x="92885" y="895628"/>
                  </a:lnTo>
                  <a:lnTo>
                    <a:pt x="134854" y="928510"/>
                  </a:lnTo>
                  <a:lnTo>
                    <a:pt x="177126" y="954138"/>
                  </a:lnTo>
                  <a:lnTo>
                    <a:pt x="802995" y="954404"/>
                  </a:lnTo>
                  <a:lnTo>
                    <a:pt x="803554" y="954138"/>
                  </a:lnTo>
                  <a:lnTo>
                    <a:pt x="813504" y="948816"/>
                  </a:lnTo>
                  <a:lnTo>
                    <a:pt x="178968" y="948816"/>
                  </a:lnTo>
                  <a:lnTo>
                    <a:pt x="164234" y="940757"/>
                  </a:lnTo>
                  <a:lnTo>
                    <a:pt x="133748" y="920921"/>
                  </a:lnTo>
                  <a:lnTo>
                    <a:pt x="93290" y="888554"/>
                  </a:lnTo>
                  <a:lnTo>
                    <a:pt x="48643" y="842901"/>
                  </a:lnTo>
                  <a:lnTo>
                    <a:pt x="5587" y="783208"/>
                  </a:lnTo>
                  <a:lnTo>
                    <a:pt x="5587" y="171195"/>
                  </a:lnTo>
                  <a:lnTo>
                    <a:pt x="48667" y="111483"/>
                  </a:lnTo>
                  <a:lnTo>
                    <a:pt x="93325" y="65828"/>
                  </a:lnTo>
                  <a:lnTo>
                    <a:pt x="133776" y="33469"/>
                  </a:lnTo>
                  <a:lnTo>
                    <a:pt x="178968" y="5587"/>
                  </a:lnTo>
                  <a:lnTo>
                    <a:pt x="813504" y="5587"/>
                  </a:lnTo>
                  <a:lnTo>
                    <a:pt x="803554" y="266"/>
                  </a:lnTo>
                  <a:lnTo>
                    <a:pt x="802995" y="0"/>
                  </a:lnTo>
                  <a:close/>
                </a:path>
                <a:path w="981075" h="954404">
                  <a:moveTo>
                    <a:pt x="813504" y="5587"/>
                  </a:moveTo>
                  <a:lnTo>
                    <a:pt x="801725" y="5587"/>
                  </a:lnTo>
                  <a:lnTo>
                    <a:pt x="816468" y="13648"/>
                  </a:lnTo>
                  <a:lnTo>
                    <a:pt x="846959" y="33487"/>
                  </a:lnTo>
                  <a:lnTo>
                    <a:pt x="887411" y="65856"/>
                  </a:lnTo>
                  <a:lnTo>
                    <a:pt x="932049" y="111508"/>
                  </a:lnTo>
                  <a:lnTo>
                    <a:pt x="975105" y="171195"/>
                  </a:lnTo>
                  <a:lnTo>
                    <a:pt x="975105" y="783208"/>
                  </a:lnTo>
                  <a:lnTo>
                    <a:pt x="932045" y="842901"/>
                  </a:lnTo>
                  <a:lnTo>
                    <a:pt x="887397" y="888554"/>
                  </a:lnTo>
                  <a:lnTo>
                    <a:pt x="846941" y="920921"/>
                  </a:lnTo>
                  <a:lnTo>
                    <a:pt x="801725" y="948816"/>
                  </a:lnTo>
                  <a:lnTo>
                    <a:pt x="813504" y="948816"/>
                  </a:lnTo>
                  <a:lnTo>
                    <a:pt x="845833" y="928510"/>
                  </a:lnTo>
                  <a:lnTo>
                    <a:pt x="887802" y="895628"/>
                  </a:lnTo>
                  <a:lnTo>
                    <a:pt x="934831" y="848218"/>
                  </a:lnTo>
                  <a:lnTo>
                    <a:pt x="980300" y="785418"/>
                  </a:lnTo>
                  <a:lnTo>
                    <a:pt x="980693" y="784771"/>
                  </a:lnTo>
                  <a:lnTo>
                    <a:pt x="980693" y="169646"/>
                  </a:lnTo>
                  <a:lnTo>
                    <a:pt x="934831" y="106186"/>
                  </a:lnTo>
                  <a:lnTo>
                    <a:pt x="887802" y="58776"/>
                  </a:lnTo>
                  <a:lnTo>
                    <a:pt x="845833" y="25894"/>
                  </a:lnTo>
                  <a:lnTo>
                    <a:pt x="815543" y="6678"/>
                  </a:lnTo>
                  <a:lnTo>
                    <a:pt x="813504" y="55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281373" y="8674361"/>
              <a:ext cx="953135" cy="926465"/>
            </a:xfrm>
            <a:custGeom>
              <a:avLst/>
              <a:gdLst/>
              <a:ahLst/>
              <a:cxnLst/>
              <a:rect l="l" t="t" r="r" b="b"/>
              <a:pathLst>
                <a:path w="953135" h="926465">
                  <a:moveTo>
                    <a:pt x="785761" y="0"/>
                  </a:moveTo>
                  <a:lnTo>
                    <a:pt x="166979" y="0"/>
                  </a:lnTo>
                  <a:lnTo>
                    <a:pt x="149940" y="9628"/>
                  </a:lnTo>
                  <a:lnTo>
                    <a:pt x="119881" y="29780"/>
                  </a:lnTo>
                  <a:lnTo>
                    <a:pt x="81644" y="61074"/>
                  </a:lnTo>
                  <a:lnTo>
                    <a:pt x="40069" y="104129"/>
                  </a:lnTo>
                  <a:lnTo>
                    <a:pt x="0" y="159562"/>
                  </a:lnTo>
                  <a:lnTo>
                    <a:pt x="0" y="766902"/>
                  </a:lnTo>
                  <a:lnTo>
                    <a:pt x="40069" y="822334"/>
                  </a:lnTo>
                  <a:lnTo>
                    <a:pt x="81644" y="865386"/>
                  </a:lnTo>
                  <a:lnTo>
                    <a:pt x="119881" y="896679"/>
                  </a:lnTo>
                  <a:lnTo>
                    <a:pt x="166979" y="926465"/>
                  </a:lnTo>
                  <a:lnTo>
                    <a:pt x="785761" y="926465"/>
                  </a:lnTo>
                  <a:lnTo>
                    <a:pt x="832862" y="896679"/>
                  </a:lnTo>
                  <a:lnTo>
                    <a:pt x="871098" y="865386"/>
                  </a:lnTo>
                  <a:lnTo>
                    <a:pt x="912674" y="822334"/>
                  </a:lnTo>
                  <a:lnTo>
                    <a:pt x="952754" y="766902"/>
                  </a:lnTo>
                  <a:lnTo>
                    <a:pt x="952754" y="159562"/>
                  </a:lnTo>
                  <a:lnTo>
                    <a:pt x="912674" y="104129"/>
                  </a:lnTo>
                  <a:lnTo>
                    <a:pt x="871098" y="61074"/>
                  </a:lnTo>
                  <a:lnTo>
                    <a:pt x="832862" y="29780"/>
                  </a:lnTo>
                  <a:lnTo>
                    <a:pt x="785761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281373" y="8674361"/>
              <a:ext cx="953135" cy="926465"/>
            </a:xfrm>
            <a:custGeom>
              <a:avLst/>
              <a:gdLst/>
              <a:ahLst/>
              <a:cxnLst/>
              <a:rect l="l" t="t" r="r" b="b"/>
              <a:pathLst>
                <a:path w="953135" h="926465">
                  <a:moveTo>
                    <a:pt x="166979" y="926465"/>
                  </a:moveTo>
                  <a:lnTo>
                    <a:pt x="785761" y="926465"/>
                  </a:lnTo>
                  <a:lnTo>
                    <a:pt x="802804" y="916832"/>
                  </a:lnTo>
                  <a:lnTo>
                    <a:pt x="832862" y="896679"/>
                  </a:lnTo>
                  <a:lnTo>
                    <a:pt x="871098" y="865386"/>
                  </a:lnTo>
                  <a:lnTo>
                    <a:pt x="912674" y="822334"/>
                  </a:lnTo>
                  <a:lnTo>
                    <a:pt x="952754" y="766902"/>
                  </a:lnTo>
                  <a:lnTo>
                    <a:pt x="952754" y="159562"/>
                  </a:lnTo>
                  <a:lnTo>
                    <a:pt x="912674" y="104129"/>
                  </a:lnTo>
                  <a:lnTo>
                    <a:pt x="871098" y="61074"/>
                  </a:lnTo>
                  <a:lnTo>
                    <a:pt x="832862" y="29780"/>
                  </a:lnTo>
                  <a:lnTo>
                    <a:pt x="785761" y="0"/>
                  </a:lnTo>
                  <a:lnTo>
                    <a:pt x="166979" y="0"/>
                  </a:lnTo>
                  <a:lnTo>
                    <a:pt x="119881" y="29780"/>
                  </a:lnTo>
                  <a:lnTo>
                    <a:pt x="81644" y="61074"/>
                  </a:lnTo>
                  <a:lnTo>
                    <a:pt x="40069" y="104129"/>
                  </a:lnTo>
                  <a:lnTo>
                    <a:pt x="0" y="159562"/>
                  </a:lnTo>
                  <a:lnTo>
                    <a:pt x="0" y="766902"/>
                  </a:lnTo>
                  <a:lnTo>
                    <a:pt x="40069" y="822334"/>
                  </a:lnTo>
                  <a:lnTo>
                    <a:pt x="81644" y="865386"/>
                  </a:lnTo>
                  <a:lnTo>
                    <a:pt x="119881" y="896679"/>
                  </a:lnTo>
                  <a:lnTo>
                    <a:pt x="166979" y="9264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281362" y="8691143"/>
              <a:ext cx="946785" cy="898525"/>
            </a:xfrm>
            <a:custGeom>
              <a:avLst/>
              <a:gdLst/>
              <a:ahLst/>
              <a:cxnLst/>
              <a:rect l="l" t="t" r="r" b="b"/>
              <a:pathLst>
                <a:path w="946785" h="898525">
                  <a:moveTo>
                    <a:pt x="799477" y="895946"/>
                  </a:moveTo>
                  <a:lnTo>
                    <a:pt x="147091" y="895946"/>
                  </a:lnTo>
                  <a:lnTo>
                    <a:pt x="147091" y="897216"/>
                  </a:lnTo>
                  <a:lnTo>
                    <a:pt x="149301" y="897216"/>
                  </a:lnTo>
                  <a:lnTo>
                    <a:pt x="149301" y="898486"/>
                  </a:lnTo>
                  <a:lnTo>
                    <a:pt x="797267" y="898486"/>
                  </a:lnTo>
                  <a:lnTo>
                    <a:pt x="797267" y="897216"/>
                  </a:lnTo>
                  <a:lnTo>
                    <a:pt x="799477" y="897216"/>
                  </a:lnTo>
                  <a:lnTo>
                    <a:pt x="799477" y="895946"/>
                  </a:lnTo>
                  <a:close/>
                </a:path>
                <a:path w="946785" h="898525">
                  <a:moveTo>
                    <a:pt x="809599" y="3175"/>
                  </a:moveTo>
                  <a:lnTo>
                    <a:pt x="804900" y="0"/>
                  </a:lnTo>
                  <a:lnTo>
                    <a:pt x="141668" y="0"/>
                  </a:lnTo>
                  <a:lnTo>
                    <a:pt x="136969" y="3175"/>
                  </a:lnTo>
                  <a:lnTo>
                    <a:pt x="809599" y="3175"/>
                  </a:lnTo>
                  <a:close/>
                </a:path>
                <a:path w="946785" h="898525">
                  <a:moveTo>
                    <a:pt x="824547" y="879627"/>
                  </a:moveTo>
                  <a:lnTo>
                    <a:pt x="122021" y="879627"/>
                  </a:lnTo>
                  <a:lnTo>
                    <a:pt x="126720" y="882802"/>
                  </a:lnTo>
                  <a:lnTo>
                    <a:pt x="819861" y="882802"/>
                  </a:lnTo>
                  <a:lnTo>
                    <a:pt x="824547" y="879627"/>
                  </a:lnTo>
                  <a:close/>
                </a:path>
                <a:path w="946785" h="898525">
                  <a:moveTo>
                    <a:pt x="832535" y="19164"/>
                  </a:moveTo>
                  <a:lnTo>
                    <a:pt x="829208" y="16433"/>
                  </a:lnTo>
                  <a:lnTo>
                    <a:pt x="828573" y="15989"/>
                  </a:lnTo>
                  <a:lnTo>
                    <a:pt x="117995" y="15989"/>
                  </a:lnTo>
                  <a:lnTo>
                    <a:pt x="117360" y="16433"/>
                  </a:lnTo>
                  <a:lnTo>
                    <a:pt x="114033" y="19164"/>
                  </a:lnTo>
                  <a:lnTo>
                    <a:pt x="832535" y="19164"/>
                  </a:lnTo>
                  <a:close/>
                </a:path>
                <a:path w="946785" h="898525">
                  <a:moveTo>
                    <a:pt x="844816" y="863638"/>
                  </a:moveTo>
                  <a:lnTo>
                    <a:pt x="101752" y="863638"/>
                  </a:lnTo>
                  <a:lnTo>
                    <a:pt x="105613" y="866813"/>
                  </a:lnTo>
                  <a:lnTo>
                    <a:pt x="840955" y="866813"/>
                  </a:lnTo>
                  <a:lnTo>
                    <a:pt x="844816" y="863638"/>
                  </a:lnTo>
                  <a:close/>
                </a:path>
                <a:path w="946785" h="898525">
                  <a:moveTo>
                    <a:pt x="851966" y="35166"/>
                  </a:moveTo>
                  <a:lnTo>
                    <a:pt x="848118" y="31991"/>
                  </a:lnTo>
                  <a:lnTo>
                    <a:pt x="98463" y="31991"/>
                  </a:lnTo>
                  <a:lnTo>
                    <a:pt x="94602" y="35166"/>
                  </a:lnTo>
                  <a:lnTo>
                    <a:pt x="851966" y="35166"/>
                  </a:lnTo>
                  <a:close/>
                </a:path>
                <a:path w="946785" h="898525">
                  <a:moveTo>
                    <a:pt x="864247" y="847648"/>
                  </a:moveTo>
                  <a:lnTo>
                    <a:pt x="82334" y="847648"/>
                  </a:lnTo>
                  <a:lnTo>
                    <a:pt x="86194" y="850823"/>
                  </a:lnTo>
                  <a:lnTo>
                    <a:pt x="860386" y="850823"/>
                  </a:lnTo>
                  <a:lnTo>
                    <a:pt x="864247" y="847648"/>
                  </a:lnTo>
                  <a:close/>
                </a:path>
                <a:path w="946785" h="898525">
                  <a:moveTo>
                    <a:pt x="870432" y="51155"/>
                  </a:moveTo>
                  <a:lnTo>
                    <a:pt x="867371" y="47980"/>
                  </a:lnTo>
                  <a:lnTo>
                    <a:pt x="79197" y="47980"/>
                  </a:lnTo>
                  <a:lnTo>
                    <a:pt x="76136" y="51155"/>
                  </a:lnTo>
                  <a:lnTo>
                    <a:pt x="870432" y="51155"/>
                  </a:lnTo>
                  <a:close/>
                </a:path>
                <a:path w="946785" h="898525">
                  <a:moveTo>
                    <a:pt x="880160" y="831646"/>
                  </a:moveTo>
                  <a:lnTo>
                    <a:pt x="66421" y="831646"/>
                  </a:lnTo>
                  <a:lnTo>
                    <a:pt x="69469" y="834821"/>
                  </a:lnTo>
                  <a:lnTo>
                    <a:pt x="877100" y="834821"/>
                  </a:lnTo>
                  <a:lnTo>
                    <a:pt x="880160" y="831646"/>
                  </a:lnTo>
                  <a:close/>
                </a:path>
                <a:path w="946785" h="898525">
                  <a:moveTo>
                    <a:pt x="885837" y="67144"/>
                  </a:moveTo>
                  <a:lnTo>
                    <a:pt x="882777" y="63969"/>
                  </a:lnTo>
                  <a:lnTo>
                    <a:pt x="63792" y="63969"/>
                  </a:lnTo>
                  <a:lnTo>
                    <a:pt x="60744" y="67144"/>
                  </a:lnTo>
                  <a:lnTo>
                    <a:pt x="885837" y="67144"/>
                  </a:lnTo>
                  <a:close/>
                </a:path>
                <a:path w="946785" h="898525">
                  <a:moveTo>
                    <a:pt x="895553" y="815657"/>
                  </a:moveTo>
                  <a:lnTo>
                    <a:pt x="51015" y="815657"/>
                  </a:lnTo>
                  <a:lnTo>
                    <a:pt x="54076" y="818832"/>
                  </a:lnTo>
                  <a:lnTo>
                    <a:pt x="892492" y="818832"/>
                  </a:lnTo>
                  <a:lnTo>
                    <a:pt x="895553" y="815657"/>
                  </a:lnTo>
                  <a:close/>
                </a:path>
                <a:path w="946785" h="898525">
                  <a:moveTo>
                    <a:pt x="901230" y="83134"/>
                  </a:moveTo>
                  <a:lnTo>
                    <a:pt x="898182" y="79959"/>
                  </a:lnTo>
                  <a:lnTo>
                    <a:pt x="48399" y="79959"/>
                  </a:lnTo>
                  <a:lnTo>
                    <a:pt x="45339" y="83134"/>
                  </a:lnTo>
                  <a:lnTo>
                    <a:pt x="901230" y="83134"/>
                  </a:lnTo>
                  <a:close/>
                </a:path>
                <a:path w="946785" h="898525">
                  <a:moveTo>
                    <a:pt x="910069" y="799668"/>
                  </a:moveTo>
                  <a:lnTo>
                    <a:pt x="36512" y="799668"/>
                  </a:lnTo>
                  <a:lnTo>
                    <a:pt x="38811" y="802843"/>
                  </a:lnTo>
                  <a:lnTo>
                    <a:pt x="907770" y="802843"/>
                  </a:lnTo>
                  <a:lnTo>
                    <a:pt x="910069" y="799668"/>
                  </a:lnTo>
                  <a:close/>
                </a:path>
                <a:path w="946785" h="898525">
                  <a:moveTo>
                    <a:pt x="914336" y="99136"/>
                  </a:moveTo>
                  <a:lnTo>
                    <a:pt x="912037" y="95961"/>
                  </a:lnTo>
                  <a:lnTo>
                    <a:pt x="34531" y="95961"/>
                  </a:lnTo>
                  <a:lnTo>
                    <a:pt x="32232" y="99136"/>
                  </a:lnTo>
                  <a:lnTo>
                    <a:pt x="914336" y="99136"/>
                  </a:lnTo>
                  <a:close/>
                </a:path>
                <a:path w="946785" h="898525">
                  <a:moveTo>
                    <a:pt x="921651" y="783678"/>
                  </a:moveTo>
                  <a:lnTo>
                    <a:pt x="24930" y="783678"/>
                  </a:lnTo>
                  <a:lnTo>
                    <a:pt x="27228" y="786853"/>
                  </a:lnTo>
                  <a:lnTo>
                    <a:pt x="919353" y="786853"/>
                  </a:lnTo>
                  <a:lnTo>
                    <a:pt x="921651" y="783678"/>
                  </a:lnTo>
                  <a:close/>
                </a:path>
                <a:path w="946785" h="898525">
                  <a:moveTo>
                    <a:pt x="925918" y="115138"/>
                  </a:moveTo>
                  <a:lnTo>
                    <a:pt x="923620" y="111963"/>
                  </a:lnTo>
                  <a:lnTo>
                    <a:pt x="22948" y="111963"/>
                  </a:lnTo>
                  <a:lnTo>
                    <a:pt x="20650" y="115138"/>
                  </a:lnTo>
                  <a:lnTo>
                    <a:pt x="925918" y="115138"/>
                  </a:lnTo>
                  <a:close/>
                </a:path>
                <a:path w="946785" h="898525">
                  <a:moveTo>
                    <a:pt x="933221" y="767676"/>
                  </a:moveTo>
                  <a:lnTo>
                    <a:pt x="13360" y="767676"/>
                  </a:lnTo>
                  <a:lnTo>
                    <a:pt x="15659" y="770851"/>
                  </a:lnTo>
                  <a:lnTo>
                    <a:pt x="930922" y="770851"/>
                  </a:lnTo>
                  <a:lnTo>
                    <a:pt x="933221" y="767676"/>
                  </a:lnTo>
                  <a:close/>
                </a:path>
                <a:path w="946785" h="898525">
                  <a:moveTo>
                    <a:pt x="937501" y="131127"/>
                  </a:moveTo>
                  <a:lnTo>
                    <a:pt x="935202" y="127952"/>
                  </a:lnTo>
                  <a:lnTo>
                    <a:pt x="11379" y="127952"/>
                  </a:lnTo>
                  <a:lnTo>
                    <a:pt x="9080" y="131127"/>
                  </a:lnTo>
                  <a:lnTo>
                    <a:pt x="937501" y="131127"/>
                  </a:lnTo>
                  <a:close/>
                </a:path>
                <a:path w="946785" h="898525">
                  <a:moveTo>
                    <a:pt x="944803" y="751687"/>
                  </a:moveTo>
                  <a:lnTo>
                    <a:pt x="1778" y="751687"/>
                  </a:lnTo>
                  <a:lnTo>
                    <a:pt x="4076" y="754862"/>
                  </a:lnTo>
                  <a:lnTo>
                    <a:pt x="942505" y="754862"/>
                  </a:lnTo>
                  <a:lnTo>
                    <a:pt x="944803" y="751687"/>
                  </a:lnTo>
                  <a:close/>
                </a:path>
                <a:path w="946785" h="898525">
                  <a:moveTo>
                    <a:pt x="946569" y="735698"/>
                  </a:moveTo>
                  <a:lnTo>
                    <a:pt x="0" y="735698"/>
                  </a:lnTo>
                  <a:lnTo>
                    <a:pt x="0" y="738873"/>
                  </a:lnTo>
                  <a:lnTo>
                    <a:pt x="946569" y="738873"/>
                  </a:lnTo>
                  <a:lnTo>
                    <a:pt x="946569" y="735698"/>
                  </a:lnTo>
                  <a:close/>
                </a:path>
                <a:path w="946785" h="898525">
                  <a:moveTo>
                    <a:pt x="946569" y="719709"/>
                  </a:moveTo>
                  <a:lnTo>
                    <a:pt x="0" y="719709"/>
                  </a:lnTo>
                  <a:lnTo>
                    <a:pt x="0" y="722884"/>
                  </a:lnTo>
                  <a:lnTo>
                    <a:pt x="946569" y="722884"/>
                  </a:lnTo>
                  <a:lnTo>
                    <a:pt x="946569" y="719709"/>
                  </a:lnTo>
                  <a:close/>
                </a:path>
                <a:path w="946785" h="898525">
                  <a:moveTo>
                    <a:pt x="946569" y="703707"/>
                  </a:moveTo>
                  <a:lnTo>
                    <a:pt x="0" y="703707"/>
                  </a:lnTo>
                  <a:lnTo>
                    <a:pt x="0" y="706882"/>
                  </a:lnTo>
                  <a:lnTo>
                    <a:pt x="946569" y="706882"/>
                  </a:lnTo>
                  <a:lnTo>
                    <a:pt x="946569" y="703707"/>
                  </a:lnTo>
                  <a:close/>
                </a:path>
                <a:path w="946785" h="898525">
                  <a:moveTo>
                    <a:pt x="946569" y="687717"/>
                  </a:moveTo>
                  <a:lnTo>
                    <a:pt x="0" y="687717"/>
                  </a:lnTo>
                  <a:lnTo>
                    <a:pt x="0" y="690892"/>
                  </a:lnTo>
                  <a:lnTo>
                    <a:pt x="946569" y="690892"/>
                  </a:lnTo>
                  <a:lnTo>
                    <a:pt x="946569" y="687717"/>
                  </a:lnTo>
                  <a:close/>
                </a:path>
                <a:path w="946785" h="898525">
                  <a:moveTo>
                    <a:pt x="946569" y="671715"/>
                  </a:moveTo>
                  <a:lnTo>
                    <a:pt x="0" y="671715"/>
                  </a:lnTo>
                  <a:lnTo>
                    <a:pt x="0" y="674890"/>
                  </a:lnTo>
                  <a:lnTo>
                    <a:pt x="946569" y="674890"/>
                  </a:lnTo>
                  <a:lnTo>
                    <a:pt x="946569" y="671715"/>
                  </a:lnTo>
                  <a:close/>
                </a:path>
                <a:path w="946785" h="898525">
                  <a:moveTo>
                    <a:pt x="946569" y="655726"/>
                  </a:moveTo>
                  <a:lnTo>
                    <a:pt x="0" y="655726"/>
                  </a:lnTo>
                  <a:lnTo>
                    <a:pt x="0" y="658901"/>
                  </a:lnTo>
                  <a:lnTo>
                    <a:pt x="946569" y="658901"/>
                  </a:lnTo>
                  <a:lnTo>
                    <a:pt x="946569" y="655726"/>
                  </a:lnTo>
                  <a:close/>
                </a:path>
                <a:path w="946785" h="898525">
                  <a:moveTo>
                    <a:pt x="946569" y="639737"/>
                  </a:moveTo>
                  <a:lnTo>
                    <a:pt x="0" y="639737"/>
                  </a:lnTo>
                  <a:lnTo>
                    <a:pt x="0" y="642912"/>
                  </a:lnTo>
                  <a:lnTo>
                    <a:pt x="946569" y="642912"/>
                  </a:lnTo>
                  <a:lnTo>
                    <a:pt x="946569" y="639737"/>
                  </a:lnTo>
                  <a:close/>
                </a:path>
                <a:path w="946785" h="898525">
                  <a:moveTo>
                    <a:pt x="946569" y="623735"/>
                  </a:moveTo>
                  <a:lnTo>
                    <a:pt x="0" y="623735"/>
                  </a:lnTo>
                  <a:lnTo>
                    <a:pt x="0" y="626910"/>
                  </a:lnTo>
                  <a:lnTo>
                    <a:pt x="946569" y="626910"/>
                  </a:lnTo>
                  <a:lnTo>
                    <a:pt x="946569" y="623735"/>
                  </a:lnTo>
                  <a:close/>
                </a:path>
                <a:path w="946785" h="898525">
                  <a:moveTo>
                    <a:pt x="946569" y="607745"/>
                  </a:moveTo>
                  <a:lnTo>
                    <a:pt x="0" y="607745"/>
                  </a:lnTo>
                  <a:lnTo>
                    <a:pt x="0" y="610920"/>
                  </a:lnTo>
                  <a:lnTo>
                    <a:pt x="946569" y="610920"/>
                  </a:lnTo>
                  <a:lnTo>
                    <a:pt x="946569" y="607745"/>
                  </a:lnTo>
                  <a:close/>
                </a:path>
                <a:path w="946785" h="898525">
                  <a:moveTo>
                    <a:pt x="946569" y="591756"/>
                  </a:moveTo>
                  <a:lnTo>
                    <a:pt x="0" y="591756"/>
                  </a:lnTo>
                  <a:lnTo>
                    <a:pt x="0" y="594931"/>
                  </a:lnTo>
                  <a:lnTo>
                    <a:pt x="946569" y="594931"/>
                  </a:lnTo>
                  <a:lnTo>
                    <a:pt x="946569" y="591756"/>
                  </a:lnTo>
                  <a:close/>
                </a:path>
                <a:path w="946785" h="898525">
                  <a:moveTo>
                    <a:pt x="946569" y="575767"/>
                  </a:moveTo>
                  <a:lnTo>
                    <a:pt x="0" y="575767"/>
                  </a:lnTo>
                  <a:lnTo>
                    <a:pt x="0" y="578942"/>
                  </a:lnTo>
                  <a:lnTo>
                    <a:pt x="946569" y="578942"/>
                  </a:lnTo>
                  <a:lnTo>
                    <a:pt x="946569" y="575767"/>
                  </a:lnTo>
                  <a:close/>
                </a:path>
                <a:path w="946785" h="898525">
                  <a:moveTo>
                    <a:pt x="946569" y="559765"/>
                  </a:moveTo>
                  <a:lnTo>
                    <a:pt x="0" y="559765"/>
                  </a:lnTo>
                  <a:lnTo>
                    <a:pt x="0" y="562940"/>
                  </a:lnTo>
                  <a:lnTo>
                    <a:pt x="946569" y="562940"/>
                  </a:lnTo>
                  <a:lnTo>
                    <a:pt x="946569" y="559765"/>
                  </a:lnTo>
                  <a:close/>
                </a:path>
                <a:path w="946785" h="898525">
                  <a:moveTo>
                    <a:pt x="946569" y="543775"/>
                  </a:moveTo>
                  <a:lnTo>
                    <a:pt x="0" y="543775"/>
                  </a:lnTo>
                  <a:lnTo>
                    <a:pt x="0" y="546950"/>
                  </a:lnTo>
                  <a:lnTo>
                    <a:pt x="946569" y="546950"/>
                  </a:lnTo>
                  <a:lnTo>
                    <a:pt x="946569" y="543775"/>
                  </a:lnTo>
                  <a:close/>
                </a:path>
                <a:path w="946785" h="898525">
                  <a:moveTo>
                    <a:pt x="946569" y="527786"/>
                  </a:moveTo>
                  <a:lnTo>
                    <a:pt x="0" y="527786"/>
                  </a:lnTo>
                  <a:lnTo>
                    <a:pt x="0" y="530961"/>
                  </a:lnTo>
                  <a:lnTo>
                    <a:pt x="946569" y="530961"/>
                  </a:lnTo>
                  <a:lnTo>
                    <a:pt x="946569" y="527786"/>
                  </a:lnTo>
                  <a:close/>
                </a:path>
                <a:path w="946785" h="898525">
                  <a:moveTo>
                    <a:pt x="946569" y="511784"/>
                  </a:moveTo>
                  <a:lnTo>
                    <a:pt x="0" y="511784"/>
                  </a:lnTo>
                  <a:lnTo>
                    <a:pt x="0" y="514959"/>
                  </a:lnTo>
                  <a:lnTo>
                    <a:pt x="946569" y="514959"/>
                  </a:lnTo>
                  <a:lnTo>
                    <a:pt x="946569" y="511784"/>
                  </a:lnTo>
                  <a:close/>
                </a:path>
                <a:path w="946785" h="898525">
                  <a:moveTo>
                    <a:pt x="946569" y="495795"/>
                  </a:moveTo>
                  <a:lnTo>
                    <a:pt x="0" y="495795"/>
                  </a:lnTo>
                  <a:lnTo>
                    <a:pt x="0" y="498970"/>
                  </a:lnTo>
                  <a:lnTo>
                    <a:pt x="946569" y="498970"/>
                  </a:lnTo>
                  <a:lnTo>
                    <a:pt x="946569" y="495795"/>
                  </a:lnTo>
                  <a:close/>
                </a:path>
                <a:path w="946785" h="898525">
                  <a:moveTo>
                    <a:pt x="946569" y="479793"/>
                  </a:moveTo>
                  <a:lnTo>
                    <a:pt x="0" y="479793"/>
                  </a:lnTo>
                  <a:lnTo>
                    <a:pt x="0" y="482968"/>
                  </a:lnTo>
                  <a:lnTo>
                    <a:pt x="946569" y="482968"/>
                  </a:lnTo>
                  <a:lnTo>
                    <a:pt x="946569" y="479793"/>
                  </a:lnTo>
                  <a:close/>
                </a:path>
                <a:path w="946785" h="898525">
                  <a:moveTo>
                    <a:pt x="946569" y="463804"/>
                  </a:moveTo>
                  <a:lnTo>
                    <a:pt x="0" y="463804"/>
                  </a:lnTo>
                  <a:lnTo>
                    <a:pt x="0" y="466979"/>
                  </a:lnTo>
                  <a:lnTo>
                    <a:pt x="946569" y="466979"/>
                  </a:lnTo>
                  <a:lnTo>
                    <a:pt x="946569" y="463804"/>
                  </a:lnTo>
                  <a:close/>
                </a:path>
                <a:path w="946785" h="898525">
                  <a:moveTo>
                    <a:pt x="946569" y="447814"/>
                  </a:moveTo>
                  <a:lnTo>
                    <a:pt x="0" y="447814"/>
                  </a:lnTo>
                  <a:lnTo>
                    <a:pt x="0" y="450989"/>
                  </a:lnTo>
                  <a:lnTo>
                    <a:pt x="946569" y="450989"/>
                  </a:lnTo>
                  <a:lnTo>
                    <a:pt x="946569" y="447814"/>
                  </a:lnTo>
                  <a:close/>
                </a:path>
                <a:path w="946785" h="898525">
                  <a:moveTo>
                    <a:pt x="946569" y="431825"/>
                  </a:moveTo>
                  <a:lnTo>
                    <a:pt x="0" y="431825"/>
                  </a:lnTo>
                  <a:lnTo>
                    <a:pt x="0" y="435000"/>
                  </a:lnTo>
                  <a:lnTo>
                    <a:pt x="946569" y="435000"/>
                  </a:lnTo>
                  <a:lnTo>
                    <a:pt x="946569" y="431825"/>
                  </a:lnTo>
                  <a:close/>
                </a:path>
                <a:path w="946785" h="898525">
                  <a:moveTo>
                    <a:pt x="946569" y="415823"/>
                  </a:moveTo>
                  <a:lnTo>
                    <a:pt x="0" y="415823"/>
                  </a:lnTo>
                  <a:lnTo>
                    <a:pt x="0" y="418998"/>
                  </a:lnTo>
                  <a:lnTo>
                    <a:pt x="946569" y="418998"/>
                  </a:lnTo>
                  <a:lnTo>
                    <a:pt x="946569" y="415823"/>
                  </a:lnTo>
                  <a:close/>
                </a:path>
                <a:path w="946785" h="898525">
                  <a:moveTo>
                    <a:pt x="946569" y="399834"/>
                  </a:moveTo>
                  <a:lnTo>
                    <a:pt x="0" y="399834"/>
                  </a:lnTo>
                  <a:lnTo>
                    <a:pt x="0" y="403009"/>
                  </a:lnTo>
                  <a:lnTo>
                    <a:pt x="946569" y="403009"/>
                  </a:lnTo>
                  <a:lnTo>
                    <a:pt x="946569" y="399834"/>
                  </a:lnTo>
                  <a:close/>
                </a:path>
                <a:path w="946785" h="898525">
                  <a:moveTo>
                    <a:pt x="946569" y="383844"/>
                  </a:moveTo>
                  <a:lnTo>
                    <a:pt x="0" y="383844"/>
                  </a:lnTo>
                  <a:lnTo>
                    <a:pt x="0" y="387019"/>
                  </a:lnTo>
                  <a:lnTo>
                    <a:pt x="946569" y="387019"/>
                  </a:lnTo>
                  <a:lnTo>
                    <a:pt x="946569" y="383844"/>
                  </a:lnTo>
                  <a:close/>
                </a:path>
                <a:path w="946785" h="898525">
                  <a:moveTo>
                    <a:pt x="946569" y="367842"/>
                  </a:moveTo>
                  <a:lnTo>
                    <a:pt x="0" y="367842"/>
                  </a:lnTo>
                  <a:lnTo>
                    <a:pt x="0" y="371017"/>
                  </a:lnTo>
                  <a:lnTo>
                    <a:pt x="946569" y="371017"/>
                  </a:lnTo>
                  <a:lnTo>
                    <a:pt x="946569" y="367842"/>
                  </a:lnTo>
                  <a:close/>
                </a:path>
                <a:path w="946785" h="898525">
                  <a:moveTo>
                    <a:pt x="946569" y="351853"/>
                  </a:moveTo>
                  <a:lnTo>
                    <a:pt x="0" y="351853"/>
                  </a:lnTo>
                  <a:lnTo>
                    <a:pt x="0" y="355028"/>
                  </a:lnTo>
                  <a:lnTo>
                    <a:pt x="946569" y="355028"/>
                  </a:lnTo>
                  <a:lnTo>
                    <a:pt x="946569" y="351853"/>
                  </a:lnTo>
                  <a:close/>
                </a:path>
                <a:path w="946785" h="898525">
                  <a:moveTo>
                    <a:pt x="946569" y="335864"/>
                  </a:moveTo>
                  <a:lnTo>
                    <a:pt x="0" y="335864"/>
                  </a:lnTo>
                  <a:lnTo>
                    <a:pt x="0" y="339039"/>
                  </a:lnTo>
                  <a:lnTo>
                    <a:pt x="946569" y="339039"/>
                  </a:lnTo>
                  <a:lnTo>
                    <a:pt x="946569" y="335864"/>
                  </a:lnTo>
                  <a:close/>
                </a:path>
                <a:path w="946785" h="898525">
                  <a:moveTo>
                    <a:pt x="946569" y="319874"/>
                  </a:moveTo>
                  <a:lnTo>
                    <a:pt x="0" y="319874"/>
                  </a:lnTo>
                  <a:lnTo>
                    <a:pt x="0" y="323049"/>
                  </a:lnTo>
                  <a:lnTo>
                    <a:pt x="946569" y="323049"/>
                  </a:lnTo>
                  <a:lnTo>
                    <a:pt x="946569" y="319874"/>
                  </a:lnTo>
                  <a:close/>
                </a:path>
                <a:path w="946785" h="898525">
                  <a:moveTo>
                    <a:pt x="946569" y="303872"/>
                  </a:moveTo>
                  <a:lnTo>
                    <a:pt x="0" y="303872"/>
                  </a:lnTo>
                  <a:lnTo>
                    <a:pt x="0" y="307047"/>
                  </a:lnTo>
                  <a:lnTo>
                    <a:pt x="946569" y="307047"/>
                  </a:lnTo>
                  <a:lnTo>
                    <a:pt x="946569" y="303872"/>
                  </a:lnTo>
                  <a:close/>
                </a:path>
                <a:path w="946785" h="898525">
                  <a:moveTo>
                    <a:pt x="946569" y="287883"/>
                  </a:moveTo>
                  <a:lnTo>
                    <a:pt x="0" y="287883"/>
                  </a:lnTo>
                  <a:lnTo>
                    <a:pt x="0" y="291058"/>
                  </a:lnTo>
                  <a:lnTo>
                    <a:pt x="946569" y="291058"/>
                  </a:lnTo>
                  <a:lnTo>
                    <a:pt x="946569" y="287883"/>
                  </a:lnTo>
                  <a:close/>
                </a:path>
                <a:path w="946785" h="898525">
                  <a:moveTo>
                    <a:pt x="946569" y="271881"/>
                  </a:moveTo>
                  <a:lnTo>
                    <a:pt x="0" y="271881"/>
                  </a:lnTo>
                  <a:lnTo>
                    <a:pt x="0" y="275056"/>
                  </a:lnTo>
                  <a:lnTo>
                    <a:pt x="946569" y="275056"/>
                  </a:lnTo>
                  <a:lnTo>
                    <a:pt x="946569" y="271881"/>
                  </a:lnTo>
                  <a:close/>
                </a:path>
                <a:path w="946785" h="898525">
                  <a:moveTo>
                    <a:pt x="946569" y="255892"/>
                  </a:moveTo>
                  <a:lnTo>
                    <a:pt x="0" y="255892"/>
                  </a:lnTo>
                  <a:lnTo>
                    <a:pt x="0" y="259067"/>
                  </a:lnTo>
                  <a:lnTo>
                    <a:pt x="946569" y="259067"/>
                  </a:lnTo>
                  <a:lnTo>
                    <a:pt x="946569" y="255892"/>
                  </a:lnTo>
                  <a:close/>
                </a:path>
                <a:path w="946785" h="898525">
                  <a:moveTo>
                    <a:pt x="946569" y="239903"/>
                  </a:moveTo>
                  <a:lnTo>
                    <a:pt x="0" y="239903"/>
                  </a:lnTo>
                  <a:lnTo>
                    <a:pt x="0" y="243078"/>
                  </a:lnTo>
                  <a:lnTo>
                    <a:pt x="946569" y="243078"/>
                  </a:lnTo>
                  <a:lnTo>
                    <a:pt x="946569" y="239903"/>
                  </a:lnTo>
                  <a:close/>
                </a:path>
                <a:path w="946785" h="898525">
                  <a:moveTo>
                    <a:pt x="946569" y="223901"/>
                  </a:moveTo>
                  <a:lnTo>
                    <a:pt x="0" y="223901"/>
                  </a:lnTo>
                  <a:lnTo>
                    <a:pt x="0" y="227076"/>
                  </a:lnTo>
                  <a:lnTo>
                    <a:pt x="946569" y="227076"/>
                  </a:lnTo>
                  <a:lnTo>
                    <a:pt x="946569" y="223901"/>
                  </a:lnTo>
                  <a:close/>
                </a:path>
                <a:path w="946785" h="898525">
                  <a:moveTo>
                    <a:pt x="946569" y="207911"/>
                  </a:moveTo>
                  <a:lnTo>
                    <a:pt x="0" y="207911"/>
                  </a:lnTo>
                  <a:lnTo>
                    <a:pt x="0" y="211086"/>
                  </a:lnTo>
                  <a:lnTo>
                    <a:pt x="946569" y="211086"/>
                  </a:lnTo>
                  <a:lnTo>
                    <a:pt x="946569" y="207911"/>
                  </a:lnTo>
                  <a:close/>
                </a:path>
                <a:path w="946785" h="898525">
                  <a:moveTo>
                    <a:pt x="946569" y="191922"/>
                  </a:moveTo>
                  <a:lnTo>
                    <a:pt x="0" y="191922"/>
                  </a:lnTo>
                  <a:lnTo>
                    <a:pt x="0" y="195097"/>
                  </a:lnTo>
                  <a:lnTo>
                    <a:pt x="946569" y="195097"/>
                  </a:lnTo>
                  <a:lnTo>
                    <a:pt x="946569" y="191922"/>
                  </a:lnTo>
                  <a:close/>
                </a:path>
                <a:path w="946785" h="898525">
                  <a:moveTo>
                    <a:pt x="946569" y="175933"/>
                  </a:moveTo>
                  <a:lnTo>
                    <a:pt x="0" y="175933"/>
                  </a:lnTo>
                  <a:lnTo>
                    <a:pt x="0" y="179108"/>
                  </a:lnTo>
                  <a:lnTo>
                    <a:pt x="946569" y="179108"/>
                  </a:lnTo>
                  <a:lnTo>
                    <a:pt x="946569" y="175933"/>
                  </a:lnTo>
                  <a:close/>
                </a:path>
                <a:path w="946785" h="898525">
                  <a:moveTo>
                    <a:pt x="946569" y="159931"/>
                  </a:moveTo>
                  <a:lnTo>
                    <a:pt x="0" y="159931"/>
                  </a:lnTo>
                  <a:lnTo>
                    <a:pt x="0" y="163106"/>
                  </a:lnTo>
                  <a:lnTo>
                    <a:pt x="946569" y="163106"/>
                  </a:lnTo>
                  <a:lnTo>
                    <a:pt x="946569" y="159931"/>
                  </a:lnTo>
                  <a:close/>
                </a:path>
                <a:path w="946785" h="898525">
                  <a:moveTo>
                    <a:pt x="946569" y="143941"/>
                  </a:moveTo>
                  <a:lnTo>
                    <a:pt x="0" y="143941"/>
                  </a:lnTo>
                  <a:lnTo>
                    <a:pt x="0" y="147116"/>
                  </a:lnTo>
                  <a:lnTo>
                    <a:pt x="946569" y="147116"/>
                  </a:lnTo>
                  <a:lnTo>
                    <a:pt x="946569" y="1439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504196" y="8663191"/>
              <a:ext cx="22225" cy="949325"/>
            </a:xfrm>
            <a:custGeom>
              <a:avLst/>
              <a:gdLst/>
              <a:ahLst/>
              <a:cxnLst/>
              <a:rect l="l" t="t" r="r" b="b"/>
              <a:pathLst>
                <a:path w="22225" h="949325">
                  <a:moveTo>
                    <a:pt x="21615" y="0"/>
                  </a:moveTo>
                  <a:lnTo>
                    <a:pt x="0" y="0"/>
                  </a:lnTo>
                  <a:lnTo>
                    <a:pt x="0" y="948817"/>
                  </a:lnTo>
                  <a:lnTo>
                    <a:pt x="21615" y="948817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504195" y="8663187"/>
              <a:ext cx="22225" cy="949325"/>
            </a:xfrm>
            <a:custGeom>
              <a:avLst/>
              <a:gdLst/>
              <a:ahLst/>
              <a:cxnLst/>
              <a:rect l="l" t="t" r="r" b="b"/>
              <a:pathLst>
                <a:path w="22225" h="949325">
                  <a:moveTo>
                    <a:pt x="21615" y="948816"/>
                  </a:moveTo>
                  <a:lnTo>
                    <a:pt x="0" y="948816"/>
                  </a:lnTo>
                  <a:lnTo>
                    <a:pt x="0" y="0"/>
                  </a:lnTo>
                  <a:lnTo>
                    <a:pt x="21615" y="0"/>
                  </a:lnTo>
                  <a:lnTo>
                    <a:pt x="21615" y="9488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989692" y="8663191"/>
              <a:ext cx="22225" cy="949325"/>
            </a:xfrm>
            <a:custGeom>
              <a:avLst/>
              <a:gdLst/>
              <a:ahLst/>
              <a:cxnLst/>
              <a:rect l="l" t="t" r="r" b="b"/>
              <a:pathLst>
                <a:path w="22225" h="949325">
                  <a:moveTo>
                    <a:pt x="21602" y="0"/>
                  </a:moveTo>
                  <a:lnTo>
                    <a:pt x="0" y="0"/>
                  </a:lnTo>
                  <a:lnTo>
                    <a:pt x="0" y="948817"/>
                  </a:lnTo>
                  <a:lnTo>
                    <a:pt x="21602" y="948817"/>
                  </a:lnTo>
                  <a:lnTo>
                    <a:pt x="2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989690" y="8663187"/>
              <a:ext cx="22225" cy="949325"/>
            </a:xfrm>
            <a:custGeom>
              <a:avLst/>
              <a:gdLst/>
              <a:ahLst/>
              <a:cxnLst/>
              <a:rect l="l" t="t" r="r" b="b"/>
              <a:pathLst>
                <a:path w="22225" h="949325">
                  <a:moveTo>
                    <a:pt x="21602" y="948816"/>
                  </a:moveTo>
                  <a:lnTo>
                    <a:pt x="0" y="948816"/>
                  </a:lnTo>
                  <a:lnTo>
                    <a:pt x="0" y="0"/>
                  </a:lnTo>
                  <a:lnTo>
                    <a:pt x="21602" y="0"/>
                  </a:lnTo>
                  <a:lnTo>
                    <a:pt x="21602" y="9488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/>
          <p:cNvGrpSpPr/>
          <p:nvPr/>
        </p:nvGrpSpPr>
        <p:grpSpPr>
          <a:xfrm>
            <a:off x="3269235" y="8540121"/>
            <a:ext cx="977265" cy="325755"/>
            <a:chOff x="3269235" y="8540121"/>
            <a:chExt cx="977265" cy="325755"/>
          </a:xfrm>
        </p:grpSpPr>
        <p:sp>
          <p:nvSpPr>
            <p:cNvPr id="121" name="object 121"/>
            <p:cNvSpPr/>
            <p:nvPr/>
          </p:nvSpPr>
          <p:spPr>
            <a:xfrm>
              <a:off x="3270191" y="8586516"/>
              <a:ext cx="975360" cy="0"/>
            </a:xfrm>
            <a:custGeom>
              <a:avLst/>
              <a:gdLst/>
              <a:ahLst/>
              <a:cxnLst/>
              <a:rect l="l" t="t" r="r" b="b"/>
              <a:pathLst>
                <a:path w="975360" h="0">
                  <a:moveTo>
                    <a:pt x="97510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270186" y="8580983"/>
              <a:ext cx="975360" cy="11430"/>
            </a:xfrm>
            <a:custGeom>
              <a:avLst/>
              <a:gdLst/>
              <a:ahLst/>
              <a:cxnLst/>
              <a:rect l="l" t="t" r="r" b="b"/>
              <a:pathLst>
                <a:path w="975360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975360" h="11429">
                  <a:moveTo>
                    <a:pt x="975106" y="5537"/>
                  </a:moveTo>
                  <a:lnTo>
                    <a:pt x="954455" y="0"/>
                  </a:lnTo>
                  <a:lnTo>
                    <a:pt x="954455" y="11074"/>
                  </a:lnTo>
                  <a:lnTo>
                    <a:pt x="975106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270187" y="8540121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w="0" h="325754">
                  <a:moveTo>
                    <a:pt x="0" y="3251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245298" y="8540121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w="0" h="325754">
                  <a:moveTo>
                    <a:pt x="0" y="3251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4534616" y="8540121"/>
            <a:ext cx="979169" cy="325755"/>
            <a:chOff x="4534616" y="8540121"/>
            <a:chExt cx="979169" cy="325755"/>
          </a:xfrm>
        </p:grpSpPr>
        <p:sp>
          <p:nvSpPr>
            <p:cNvPr id="126" name="object 126"/>
            <p:cNvSpPr/>
            <p:nvPr/>
          </p:nvSpPr>
          <p:spPr>
            <a:xfrm>
              <a:off x="4535572" y="8586516"/>
              <a:ext cx="975360" cy="0"/>
            </a:xfrm>
            <a:custGeom>
              <a:avLst/>
              <a:gdLst/>
              <a:ahLst/>
              <a:cxnLst/>
              <a:rect l="l" t="t" r="r" b="b"/>
              <a:pathLst>
                <a:path w="975360" h="0">
                  <a:moveTo>
                    <a:pt x="97509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535563" y="8580983"/>
              <a:ext cx="975360" cy="11430"/>
            </a:xfrm>
            <a:custGeom>
              <a:avLst/>
              <a:gdLst/>
              <a:ahLst/>
              <a:cxnLst/>
              <a:rect l="l" t="t" r="r" b="b"/>
              <a:pathLst>
                <a:path w="975360" h="11429">
                  <a:moveTo>
                    <a:pt x="20637" y="0"/>
                  </a:moveTo>
                  <a:lnTo>
                    <a:pt x="0" y="5537"/>
                  </a:lnTo>
                  <a:lnTo>
                    <a:pt x="20637" y="11074"/>
                  </a:lnTo>
                  <a:lnTo>
                    <a:pt x="20637" y="0"/>
                  </a:lnTo>
                  <a:close/>
                </a:path>
                <a:path w="975360" h="11429">
                  <a:moveTo>
                    <a:pt x="975093" y="5537"/>
                  </a:moveTo>
                  <a:lnTo>
                    <a:pt x="954443" y="0"/>
                  </a:lnTo>
                  <a:lnTo>
                    <a:pt x="954443" y="11074"/>
                  </a:lnTo>
                  <a:lnTo>
                    <a:pt x="975093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535568" y="8540121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w="0" h="325754">
                  <a:moveTo>
                    <a:pt x="0" y="3251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512774" y="8540121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w="0" h="325754">
                  <a:moveTo>
                    <a:pt x="0" y="3251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/>
          <p:cNvSpPr/>
          <p:nvPr/>
        </p:nvSpPr>
        <p:spPr>
          <a:xfrm>
            <a:off x="3150641" y="8663184"/>
            <a:ext cx="247650" cy="0"/>
          </a:xfrm>
          <a:custGeom>
            <a:avLst/>
            <a:gdLst/>
            <a:ahLst/>
            <a:cxnLst/>
            <a:rect l="l" t="t" r="r" b="b"/>
            <a:pathLst>
              <a:path w="247650" h="0">
                <a:moveTo>
                  <a:pt x="2474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1" name="object 131"/>
          <p:cNvGrpSpPr/>
          <p:nvPr/>
        </p:nvGrpSpPr>
        <p:grpSpPr>
          <a:xfrm>
            <a:off x="3079840" y="8478791"/>
            <a:ext cx="318770" cy="1134745"/>
            <a:chOff x="3079840" y="8478791"/>
            <a:chExt cx="318770" cy="1134745"/>
          </a:xfrm>
        </p:grpSpPr>
        <p:sp>
          <p:nvSpPr>
            <p:cNvPr id="132" name="object 132"/>
            <p:cNvSpPr/>
            <p:nvPr/>
          </p:nvSpPr>
          <p:spPr>
            <a:xfrm>
              <a:off x="3150641" y="9612000"/>
              <a:ext cx="247650" cy="0"/>
            </a:xfrm>
            <a:custGeom>
              <a:avLst/>
              <a:gdLst/>
              <a:ahLst/>
              <a:cxnLst/>
              <a:rect l="l" t="t" r="r" b="b"/>
              <a:pathLst>
                <a:path w="247650" h="0">
                  <a:moveTo>
                    <a:pt x="24743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3190741" y="8663175"/>
              <a:ext cx="0" cy="949325"/>
            </a:xfrm>
            <a:custGeom>
              <a:avLst/>
              <a:gdLst/>
              <a:ahLst/>
              <a:cxnLst/>
              <a:rect l="l" t="t" r="r" b="b"/>
              <a:pathLst>
                <a:path w="0" h="949325">
                  <a:moveTo>
                    <a:pt x="0" y="0"/>
                  </a:moveTo>
                  <a:lnTo>
                    <a:pt x="0" y="9488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3190739" y="8680060"/>
              <a:ext cx="0" cy="915669"/>
            </a:xfrm>
            <a:custGeom>
              <a:avLst/>
              <a:gdLst/>
              <a:ahLst/>
              <a:cxnLst/>
              <a:rect l="l" t="t" r="r" b="b"/>
              <a:pathLst>
                <a:path w="0" h="915670">
                  <a:moveTo>
                    <a:pt x="0" y="91506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185198" y="8663203"/>
              <a:ext cx="11430" cy="949325"/>
            </a:xfrm>
            <a:custGeom>
              <a:avLst/>
              <a:gdLst/>
              <a:ahLst/>
              <a:cxnLst/>
              <a:rect l="l" t="t" r="r" b="b"/>
              <a:pathLst>
                <a:path w="11430" h="949325">
                  <a:moveTo>
                    <a:pt x="11074" y="928141"/>
                  </a:moveTo>
                  <a:lnTo>
                    <a:pt x="0" y="928141"/>
                  </a:lnTo>
                  <a:lnTo>
                    <a:pt x="5537" y="948791"/>
                  </a:lnTo>
                  <a:lnTo>
                    <a:pt x="11074" y="928141"/>
                  </a:lnTo>
                  <a:close/>
                </a:path>
                <a:path w="11430" h="949325">
                  <a:moveTo>
                    <a:pt x="11074" y="20637"/>
                  </a:moveTo>
                  <a:lnTo>
                    <a:pt x="5537" y="0"/>
                  </a:lnTo>
                  <a:lnTo>
                    <a:pt x="0" y="20637"/>
                  </a:lnTo>
                  <a:lnTo>
                    <a:pt x="11074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080792" y="8479744"/>
              <a:ext cx="189865" cy="177165"/>
            </a:xfrm>
            <a:custGeom>
              <a:avLst/>
              <a:gdLst/>
              <a:ahLst/>
              <a:cxnLst/>
              <a:rect l="l" t="t" r="r" b="b"/>
              <a:pathLst>
                <a:path w="189864" h="177165">
                  <a:moveTo>
                    <a:pt x="189395" y="1771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/>
          <p:cNvSpPr/>
          <p:nvPr/>
        </p:nvSpPr>
        <p:spPr>
          <a:xfrm>
            <a:off x="4346173" y="8479744"/>
            <a:ext cx="189865" cy="177165"/>
          </a:xfrm>
          <a:custGeom>
            <a:avLst/>
            <a:gdLst/>
            <a:ahLst/>
            <a:cxnLst/>
            <a:rect l="l" t="t" r="r" b="b"/>
            <a:pathLst>
              <a:path w="189864" h="177165">
                <a:moveTo>
                  <a:pt x="189395" y="1771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4425110" y="9637189"/>
            <a:ext cx="285750" cy="0"/>
          </a:xfrm>
          <a:custGeom>
            <a:avLst/>
            <a:gdLst/>
            <a:ahLst/>
            <a:cxnLst/>
            <a:rect l="l" t="t" r="r" b="b"/>
            <a:pathLst>
              <a:path w="285750" h="0">
                <a:moveTo>
                  <a:pt x="2853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9" name="object 139"/>
          <p:cNvGrpSpPr/>
          <p:nvPr/>
        </p:nvGrpSpPr>
        <p:grpSpPr>
          <a:xfrm>
            <a:off x="4425110" y="8656583"/>
            <a:ext cx="1089660" cy="984250"/>
            <a:chOff x="4425110" y="8656583"/>
            <a:chExt cx="1089660" cy="984250"/>
          </a:xfrm>
        </p:grpSpPr>
        <p:sp>
          <p:nvSpPr>
            <p:cNvPr id="140" name="object 140"/>
            <p:cNvSpPr/>
            <p:nvPr/>
          </p:nvSpPr>
          <p:spPr>
            <a:xfrm>
              <a:off x="4425110" y="8657535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2853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463940" y="8663182"/>
              <a:ext cx="0" cy="971550"/>
            </a:xfrm>
            <a:custGeom>
              <a:avLst/>
              <a:gdLst/>
              <a:ahLst/>
              <a:cxnLst/>
              <a:rect l="l" t="t" r="r" b="b"/>
              <a:pathLst>
                <a:path w="0" h="971550">
                  <a:moveTo>
                    <a:pt x="0" y="0"/>
                  </a:moveTo>
                  <a:lnTo>
                    <a:pt x="0" y="9711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463944" y="8680051"/>
              <a:ext cx="0" cy="937894"/>
            </a:xfrm>
            <a:custGeom>
              <a:avLst/>
              <a:gdLst/>
              <a:ahLst/>
              <a:cxnLst/>
              <a:rect l="l" t="t" r="r" b="b"/>
              <a:pathLst>
                <a:path w="0" h="937895">
                  <a:moveTo>
                    <a:pt x="0" y="9374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458385" y="8663203"/>
              <a:ext cx="11430" cy="971550"/>
            </a:xfrm>
            <a:custGeom>
              <a:avLst/>
              <a:gdLst/>
              <a:ahLst/>
              <a:cxnLst/>
              <a:rect l="l" t="t" r="r" b="b"/>
              <a:pathLst>
                <a:path w="11429" h="971550">
                  <a:moveTo>
                    <a:pt x="11074" y="950493"/>
                  </a:moveTo>
                  <a:lnTo>
                    <a:pt x="0" y="950493"/>
                  </a:lnTo>
                  <a:lnTo>
                    <a:pt x="5537" y="971143"/>
                  </a:lnTo>
                  <a:lnTo>
                    <a:pt x="11074" y="950493"/>
                  </a:lnTo>
                  <a:close/>
                </a:path>
                <a:path w="11429" h="971550">
                  <a:moveTo>
                    <a:pt x="11074" y="20637"/>
                  </a:moveTo>
                  <a:lnTo>
                    <a:pt x="5537" y="0"/>
                  </a:lnTo>
                  <a:lnTo>
                    <a:pt x="0" y="20637"/>
                  </a:lnTo>
                  <a:lnTo>
                    <a:pt x="11074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535551" y="8675154"/>
              <a:ext cx="975994" cy="946785"/>
            </a:xfrm>
            <a:custGeom>
              <a:avLst/>
              <a:gdLst/>
              <a:ahLst/>
              <a:cxnLst/>
              <a:rect l="l" t="t" r="r" b="b"/>
              <a:pathLst>
                <a:path w="975995" h="946784">
                  <a:moveTo>
                    <a:pt x="944130" y="943610"/>
                  </a:moveTo>
                  <a:lnTo>
                    <a:pt x="31661" y="943610"/>
                  </a:lnTo>
                  <a:lnTo>
                    <a:pt x="34836" y="946785"/>
                  </a:lnTo>
                  <a:lnTo>
                    <a:pt x="940955" y="946785"/>
                  </a:lnTo>
                  <a:lnTo>
                    <a:pt x="944130" y="943610"/>
                  </a:lnTo>
                  <a:close/>
                </a:path>
                <a:path w="975995" h="946784">
                  <a:moveTo>
                    <a:pt x="944130" y="3175"/>
                  </a:moveTo>
                  <a:lnTo>
                    <a:pt x="940955" y="0"/>
                  </a:lnTo>
                  <a:lnTo>
                    <a:pt x="34836" y="0"/>
                  </a:lnTo>
                  <a:lnTo>
                    <a:pt x="31661" y="3175"/>
                  </a:lnTo>
                  <a:lnTo>
                    <a:pt x="944130" y="3175"/>
                  </a:lnTo>
                  <a:close/>
                </a:path>
                <a:path w="975995" h="946784">
                  <a:moveTo>
                    <a:pt x="960120" y="19164"/>
                  </a:moveTo>
                  <a:lnTo>
                    <a:pt x="956945" y="15989"/>
                  </a:lnTo>
                  <a:lnTo>
                    <a:pt x="18846" y="15989"/>
                  </a:lnTo>
                  <a:lnTo>
                    <a:pt x="15671" y="19164"/>
                  </a:lnTo>
                  <a:lnTo>
                    <a:pt x="960120" y="19164"/>
                  </a:lnTo>
                  <a:close/>
                </a:path>
                <a:path w="975995" h="946784">
                  <a:moveTo>
                    <a:pt x="960132" y="927608"/>
                  </a:moveTo>
                  <a:lnTo>
                    <a:pt x="15659" y="927608"/>
                  </a:lnTo>
                  <a:lnTo>
                    <a:pt x="18834" y="930783"/>
                  </a:lnTo>
                  <a:lnTo>
                    <a:pt x="956957" y="930783"/>
                  </a:lnTo>
                  <a:lnTo>
                    <a:pt x="960132" y="927608"/>
                  </a:lnTo>
                  <a:close/>
                </a:path>
                <a:path w="975995" h="946784">
                  <a:moveTo>
                    <a:pt x="975766" y="911618"/>
                  </a:moveTo>
                  <a:lnTo>
                    <a:pt x="0" y="911618"/>
                  </a:lnTo>
                  <a:lnTo>
                    <a:pt x="0" y="911974"/>
                  </a:lnTo>
                  <a:lnTo>
                    <a:pt x="2832" y="914793"/>
                  </a:lnTo>
                  <a:lnTo>
                    <a:pt x="972947" y="914793"/>
                  </a:lnTo>
                  <a:lnTo>
                    <a:pt x="975766" y="911974"/>
                  </a:lnTo>
                  <a:lnTo>
                    <a:pt x="975766" y="911618"/>
                  </a:lnTo>
                  <a:close/>
                </a:path>
                <a:path w="975995" h="946784">
                  <a:moveTo>
                    <a:pt x="975766" y="895616"/>
                  </a:moveTo>
                  <a:lnTo>
                    <a:pt x="0" y="895616"/>
                  </a:lnTo>
                  <a:lnTo>
                    <a:pt x="0" y="898791"/>
                  </a:lnTo>
                  <a:lnTo>
                    <a:pt x="975766" y="898791"/>
                  </a:lnTo>
                  <a:lnTo>
                    <a:pt x="975766" y="895616"/>
                  </a:lnTo>
                  <a:close/>
                </a:path>
                <a:path w="975995" h="946784">
                  <a:moveTo>
                    <a:pt x="975766" y="879627"/>
                  </a:moveTo>
                  <a:lnTo>
                    <a:pt x="0" y="879627"/>
                  </a:lnTo>
                  <a:lnTo>
                    <a:pt x="0" y="882802"/>
                  </a:lnTo>
                  <a:lnTo>
                    <a:pt x="975766" y="882802"/>
                  </a:lnTo>
                  <a:lnTo>
                    <a:pt x="975766" y="879627"/>
                  </a:lnTo>
                  <a:close/>
                </a:path>
                <a:path w="975995" h="946784">
                  <a:moveTo>
                    <a:pt x="975766" y="863638"/>
                  </a:moveTo>
                  <a:lnTo>
                    <a:pt x="0" y="863638"/>
                  </a:lnTo>
                  <a:lnTo>
                    <a:pt x="0" y="866813"/>
                  </a:lnTo>
                  <a:lnTo>
                    <a:pt x="975766" y="866813"/>
                  </a:lnTo>
                  <a:lnTo>
                    <a:pt x="975766" y="863638"/>
                  </a:lnTo>
                  <a:close/>
                </a:path>
                <a:path w="975995" h="946784">
                  <a:moveTo>
                    <a:pt x="975766" y="847636"/>
                  </a:moveTo>
                  <a:lnTo>
                    <a:pt x="0" y="847636"/>
                  </a:lnTo>
                  <a:lnTo>
                    <a:pt x="0" y="850811"/>
                  </a:lnTo>
                  <a:lnTo>
                    <a:pt x="975766" y="850811"/>
                  </a:lnTo>
                  <a:lnTo>
                    <a:pt x="975766" y="847636"/>
                  </a:lnTo>
                  <a:close/>
                </a:path>
                <a:path w="975995" h="946784">
                  <a:moveTo>
                    <a:pt x="975766" y="831646"/>
                  </a:moveTo>
                  <a:lnTo>
                    <a:pt x="0" y="831646"/>
                  </a:lnTo>
                  <a:lnTo>
                    <a:pt x="0" y="834821"/>
                  </a:lnTo>
                  <a:lnTo>
                    <a:pt x="975766" y="834821"/>
                  </a:lnTo>
                  <a:lnTo>
                    <a:pt x="975766" y="831646"/>
                  </a:lnTo>
                  <a:close/>
                </a:path>
                <a:path w="975995" h="946784">
                  <a:moveTo>
                    <a:pt x="975766" y="815657"/>
                  </a:moveTo>
                  <a:lnTo>
                    <a:pt x="0" y="815657"/>
                  </a:lnTo>
                  <a:lnTo>
                    <a:pt x="0" y="818832"/>
                  </a:lnTo>
                  <a:lnTo>
                    <a:pt x="975766" y="818832"/>
                  </a:lnTo>
                  <a:lnTo>
                    <a:pt x="975766" y="815657"/>
                  </a:lnTo>
                  <a:close/>
                </a:path>
                <a:path w="975995" h="946784">
                  <a:moveTo>
                    <a:pt x="975766" y="799668"/>
                  </a:moveTo>
                  <a:lnTo>
                    <a:pt x="0" y="799668"/>
                  </a:lnTo>
                  <a:lnTo>
                    <a:pt x="0" y="802843"/>
                  </a:lnTo>
                  <a:lnTo>
                    <a:pt x="975766" y="802843"/>
                  </a:lnTo>
                  <a:lnTo>
                    <a:pt x="975766" y="799668"/>
                  </a:lnTo>
                  <a:close/>
                </a:path>
                <a:path w="975995" h="946784">
                  <a:moveTo>
                    <a:pt x="975766" y="783666"/>
                  </a:moveTo>
                  <a:lnTo>
                    <a:pt x="0" y="783666"/>
                  </a:lnTo>
                  <a:lnTo>
                    <a:pt x="0" y="786841"/>
                  </a:lnTo>
                  <a:lnTo>
                    <a:pt x="975766" y="786841"/>
                  </a:lnTo>
                  <a:lnTo>
                    <a:pt x="975766" y="783666"/>
                  </a:lnTo>
                  <a:close/>
                </a:path>
                <a:path w="975995" h="946784">
                  <a:moveTo>
                    <a:pt x="975766" y="767676"/>
                  </a:moveTo>
                  <a:lnTo>
                    <a:pt x="0" y="767676"/>
                  </a:lnTo>
                  <a:lnTo>
                    <a:pt x="0" y="770851"/>
                  </a:lnTo>
                  <a:lnTo>
                    <a:pt x="975766" y="770851"/>
                  </a:lnTo>
                  <a:lnTo>
                    <a:pt x="975766" y="767676"/>
                  </a:lnTo>
                  <a:close/>
                </a:path>
                <a:path w="975995" h="946784">
                  <a:moveTo>
                    <a:pt x="975766" y="751687"/>
                  </a:moveTo>
                  <a:lnTo>
                    <a:pt x="0" y="751687"/>
                  </a:lnTo>
                  <a:lnTo>
                    <a:pt x="0" y="754862"/>
                  </a:lnTo>
                  <a:lnTo>
                    <a:pt x="975766" y="754862"/>
                  </a:lnTo>
                  <a:lnTo>
                    <a:pt x="975766" y="751687"/>
                  </a:lnTo>
                  <a:close/>
                </a:path>
                <a:path w="975995" h="946784">
                  <a:moveTo>
                    <a:pt x="975766" y="735698"/>
                  </a:moveTo>
                  <a:lnTo>
                    <a:pt x="0" y="735698"/>
                  </a:lnTo>
                  <a:lnTo>
                    <a:pt x="0" y="738873"/>
                  </a:lnTo>
                  <a:lnTo>
                    <a:pt x="975766" y="738873"/>
                  </a:lnTo>
                  <a:lnTo>
                    <a:pt x="975766" y="735698"/>
                  </a:lnTo>
                  <a:close/>
                </a:path>
                <a:path w="975995" h="946784">
                  <a:moveTo>
                    <a:pt x="975766" y="719696"/>
                  </a:moveTo>
                  <a:lnTo>
                    <a:pt x="0" y="719696"/>
                  </a:lnTo>
                  <a:lnTo>
                    <a:pt x="0" y="722871"/>
                  </a:lnTo>
                  <a:lnTo>
                    <a:pt x="975766" y="722871"/>
                  </a:lnTo>
                  <a:lnTo>
                    <a:pt x="975766" y="719696"/>
                  </a:lnTo>
                  <a:close/>
                </a:path>
                <a:path w="975995" h="946784">
                  <a:moveTo>
                    <a:pt x="975766" y="703707"/>
                  </a:moveTo>
                  <a:lnTo>
                    <a:pt x="0" y="703707"/>
                  </a:lnTo>
                  <a:lnTo>
                    <a:pt x="0" y="706882"/>
                  </a:lnTo>
                  <a:lnTo>
                    <a:pt x="975766" y="706882"/>
                  </a:lnTo>
                  <a:lnTo>
                    <a:pt x="975766" y="703707"/>
                  </a:lnTo>
                  <a:close/>
                </a:path>
                <a:path w="975995" h="946784">
                  <a:moveTo>
                    <a:pt x="975766" y="687705"/>
                  </a:moveTo>
                  <a:lnTo>
                    <a:pt x="0" y="687705"/>
                  </a:lnTo>
                  <a:lnTo>
                    <a:pt x="0" y="690880"/>
                  </a:lnTo>
                  <a:lnTo>
                    <a:pt x="975766" y="690880"/>
                  </a:lnTo>
                  <a:lnTo>
                    <a:pt x="975766" y="687705"/>
                  </a:lnTo>
                  <a:close/>
                </a:path>
                <a:path w="975995" h="946784">
                  <a:moveTo>
                    <a:pt x="975766" y="671715"/>
                  </a:moveTo>
                  <a:lnTo>
                    <a:pt x="0" y="671715"/>
                  </a:lnTo>
                  <a:lnTo>
                    <a:pt x="0" y="674890"/>
                  </a:lnTo>
                  <a:lnTo>
                    <a:pt x="975766" y="674890"/>
                  </a:lnTo>
                  <a:lnTo>
                    <a:pt x="975766" y="671715"/>
                  </a:lnTo>
                  <a:close/>
                </a:path>
                <a:path w="975995" h="946784">
                  <a:moveTo>
                    <a:pt x="975766" y="655726"/>
                  </a:moveTo>
                  <a:lnTo>
                    <a:pt x="0" y="655726"/>
                  </a:lnTo>
                  <a:lnTo>
                    <a:pt x="0" y="658901"/>
                  </a:lnTo>
                  <a:lnTo>
                    <a:pt x="975766" y="658901"/>
                  </a:lnTo>
                  <a:lnTo>
                    <a:pt x="975766" y="655726"/>
                  </a:lnTo>
                  <a:close/>
                </a:path>
                <a:path w="975995" h="946784">
                  <a:moveTo>
                    <a:pt x="975766" y="639724"/>
                  </a:moveTo>
                  <a:lnTo>
                    <a:pt x="0" y="639724"/>
                  </a:lnTo>
                  <a:lnTo>
                    <a:pt x="0" y="642899"/>
                  </a:lnTo>
                  <a:lnTo>
                    <a:pt x="975766" y="642899"/>
                  </a:lnTo>
                  <a:lnTo>
                    <a:pt x="975766" y="639724"/>
                  </a:lnTo>
                  <a:close/>
                </a:path>
                <a:path w="975995" h="946784">
                  <a:moveTo>
                    <a:pt x="975766" y="623735"/>
                  </a:moveTo>
                  <a:lnTo>
                    <a:pt x="0" y="623735"/>
                  </a:lnTo>
                  <a:lnTo>
                    <a:pt x="0" y="626910"/>
                  </a:lnTo>
                  <a:lnTo>
                    <a:pt x="975766" y="626910"/>
                  </a:lnTo>
                  <a:lnTo>
                    <a:pt x="975766" y="623735"/>
                  </a:lnTo>
                  <a:close/>
                </a:path>
                <a:path w="975995" h="946784">
                  <a:moveTo>
                    <a:pt x="975766" y="607745"/>
                  </a:moveTo>
                  <a:lnTo>
                    <a:pt x="0" y="607745"/>
                  </a:lnTo>
                  <a:lnTo>
                    <a:pt x="0" y="610920"/>
                  </a:lnTo>
                  <a:lnTo>
                    <a:pt x="975766" y="610920"/>
                  </a:lnTo>
                  <a:lnTo>
                    <a:pt x="975766" y="607745"/>
                  </a:lnTo>
                  <a:close/>
                </a:path>
                <a:path w="975995" h="946784">
                  <a:moveTo>
                    <a:pt x="975766" y="591756"/>
                  </a:moveTo>
                  <a:lnTo>
                    <a:pt x="0" y="591756"/>
                  </a:lnTo>
                  <a:lnTo>
                    <a:pt x="0" y="594931"/>
                  </a:lnTo>
                  <a:lnTo>
                    <a:pt x="975766" y="594931"/>
                  </a:lnTo>
                  <a:lnTo>
                    <a:pt x="975766" y="591756"/>
                  </a:lnTo>
                  <a:close/>
                </a:path>
                <a:path w="975995" h="946784">
                  <a:moveTo>
                    <a:pt x="975766" y="575754"/>
                  </a:moveTo>
                  <a:lnTo>
                    <a:pt x="0" y="575754"/>
                  </a:lnTo>
                  <a:lnTo>
                    <a:pt x="0" y="578929"/>
                  </a:lnTo>
                  <a:lnTo>
                    <a:pt x="975766" y="578929"/>
                  </a:lnTo>
                  <a:lnTo>
                    <a:pt x="975766" y="575754"/>
                  </a:lnTo>
                  <a:close/>
                </a:path>
                <a:path w="975995" h="946784">
                  <a:moveTo>
                    <a:pt x="975766" y="559765"/>
                  </a:moveTo>
                  <a:lnTo>
                    <a:pt x="0" y="559765"/>
                  </a:lnTo>
                  <a:lnTo>
                    <a:pt x="0" y="562940"/>
                  </a:lnTo>
                  <a:lnTo>
                    <a:pt x="975766" y="562940"/>
                  </a:lnTo>
                  <a:lnTo>
                    <a:pt x="975766" y="559765"/>
                  </a:lnTo>
                  <a:close/>
                </a:path>
                <a:path w="975995" h="946784">
                  <a:moveTo>
                    <a:pt x="975766" y="543775"/>
                  </a:moveTo>
                  <a:lnTo>
                    <a:pt x="0" y="543775"/>
                  </a:lnTo>
                  <a:lnTo>
                    <a:pt x="0" y="546950"/>
                  </a:lnTo>
                  <a:lnTo>
                    <a:pt x="975766" y="546950"/>
                  </a:lnTo>
                  <a:lnTo>
                    <a:pt x="975766" y="543775"/>
                  </a:lnTo>
                  <a:close/>
                </a:path>
                <a:path w="975995" h="946784">
                  <a:moveTo>
                    <a:pt x="975766" y="527773"/>
                  </a:moveTo>
                  <a:lnTo>
                    <a:pt x="0" y="527773"/>
                  </a:lnTo>
                  <a:lnTo>
                    <a:pt x="0" y="530948"/>
                  </a:lnTo>
                  <a:lnTo>
                    <a:pt x="975766" y="530948"/>
                  </a:lnTo>
                  <a:lnTo>
                    <a:pt x="975766" y="527773"/>
                  </a:lnTo>
                  <a:close/>
                </a:path>
                <a:path w="975995" h="946784">
                  <a:moveTo>
                    <a:pt x="975766" y="511784"/>
                  </a:moveTo>
                  <a:lnTo>
                    <a:pt x="0" y="511784"/>
                  </a:lnTo>
                  <a:lnTo>
                    <a:pt x="0" y="514959"/>
                  </a:lnTo>
                  <a:lnTo>
                    <a:pt x="975766" y="514959"/>
                  </a:lnTo>
                  <a:lnTo>
                    <a:pt x="975766" y="511784"/>
                  </a:lnTo>
                  <a:close/>
                </a:path>
                <a:path w="975995" h="946784">
                  <a:moveTo>
                    <a:pt x="975766" y="495782"/>
                  </a:moveTo>
                  <a:lnTo>
                    <a:pt x="0" y="495782"/>
                  </a:lnTo>
                  <a:lnTo>
                    <a:pt x="0" y="498957"/>
                  </a:lnTo>
                  <a:lnTo>
                    <a:pt x="975766" y="498957"/>
                  </a:lnTo>
                  <a:lnTo>
                    <a:pt x="975766" y="495782"/>
                  </a:lnTo>
                  <a:close/>
                </a:path>
                <a:path w="975995" h="946784">
                  <a:moveTo>
                    <a:pt x="975766" y="479793"/>
                  </a:moveTo>
                  <a:lnTo>
                    <a:pt x="0" y="479793"/>
                  </a:lnTo>
                  <a:lnTo>
                    <a:pt x="0" y="482968"/>
                  </a:lnTo>
                  <a:lnTo>
                    <a:pt x="975766" y="482968"/>
                  </a:lnTo>
                  <a:lnTo>
                    <a:pt x="975766" y="479793"/>
                  </a:lnTo>
                  <a:close/>
                </a:path>
                <a:path w="975995" h="946784">
                  <a:moveTo>
                    <a:pt x="975766" y="463804"/>
                  </a:moveTo>
                  <a:lnTo>
                    <a:pt x="0" y="463804"/>
                  </a:lnTo>
                  <a:lnTo>
                    <a:pt x="0" y="466979"/>
                  </a:lnTo>
                  <a:lnTo>
                    <a:pt x="975766" y="466979"/>
                  </a:lnTo>
                  <a:lnTo>
                    <a:pt x="975766" y="463804"/>
                  </a:lnTo>
                  <a:close/>
                </a:path>
                <a:path w="975995" h="946784">
                  <a:moveTo>
                    <a:pt x="975766" y="447814"/>
                  </a:moveTo>
                  <a:lnTo>
                    <a:pt x="0" y="447814"/>
                  </a:lnTo>
                  <a:lnTo>
                    <a:pt x="0" y="450989"/>
                  </a:lnTo>
                  <a:lnTo>
                    <a:pt x="975766" y="450989"/>
                  </a:lnTo>
                  <a:lnTo>
                    <a:pt x="975766" y="447814"/>
                  </a:lnTo>
                  <a:close/>
                </a:path>
                <a:path w="975995" h="946784">
                  <a:moveTo>
                    <a:pt x="975766" y="431812"/>
                  </a:moveTo>
                  <a:lnTo>
                    <a:pt x="0" y="431812"/>
                  </a:lnTo>
                  <a:lnTo>
                    <a:pt x="0" y="434987"/>
                  </a:lnTo>
                  <a:lnTo>
                    <a:pt x="975766" y="434987"/>
                  </a:lnTo>
                  <a:lnTo>
                    <a:pt x="975766" y="431812"/>
                  </a:lnTo>
                  <a:close/>
                </a:path>
                <a:path w="975995" h="946784">
                  <a:moveTo>
                    <a:pt x="975766" y="415823"/>
                  </a:moveTo>
                  <a:lnTo>
                    <a:pt x="0" y="415823"/>
                  </a:lnTo>
                  <a:lnTo>
                    <a:pt x="0" y="418998"/>
                  </a:lnTo>
                  <a:lnTo>
                    <a:pt x="975766" y="418998"/>
                  </a:lnTo>
                  <a:lnTo>
                    <a:pt x="975766" y="415823"/>
                  </a:lnTo>
                  <a:close/>
                </a:path>
                <a:path w="975995" h="946784">
                  <a:moveTo>
                    <a:pt x="975766" y="399834"/>
                  </a:moveTo>
                  <a:lnTo>
                    <a:pt x="0" y="399834"/>
                  </a:lnTo>
                  <a:lnTo>
                    <a:pt x="0" y="403009"/>
                  </a:lnTo>
                  <a:lnTo>
                    <a:pt x="975766" y="403009"/>
                  </a:lnTo>
                  <a:lnTo>
                    <a:pt x="975766" y="399834"/>
                  </a:lnTo>
                  <a:close/>
                </a:path>
                <a:path w="975995" h="946784">
                  <a:moveTo>
                    <a:pt x="975766" y="383832"/>
                  </a:moveTo>
                  <a:lnTo>
                    <a:pt x="0" y="383832"/>
                  </a:lnTo>
                  <a:lnTo>
                    <a:pt x="0" y="387007"/>
                  </a:lnTo>
                  <a:lnTo>
                    <a:pt x="975766" y="387007"/>
                  </a:lnTo>
                  <a:lnTo>
                    <a:pt x="975766" y="383832"/>
                  </a:lnTo>
                  <a:close/>
                </a:path>
                <a:path w="975995" h="946784">
                  <a:moveTo>
                    <a:pt x="975766" y="367842"/>
                  </a:moveTo>
                  <a:lnTo>
                    <a:pt x="0" y="367842"/>
                  </a:lnTo>
                  <a:lnTo>
                    <a:pt x="0" y="371017"/>
                  </a:lnTo>
                  <a:lnTo>
                    <a:pt x="975766" y="371017"/>
                  </a:lnTo>
                  <a:lnTo>
                    <a:pt x="975766" y="367842"/>
                  </a:lnTo>
                  <a:close/>
                </a:path>
                <a:path w="975995" h="946784">
                  <a:moveTo>
                    <a:pt x="975766" y="351853"/>
                  </a:moveTo>
                  <a:lnTo>
                    <a:pt x="0" y="351853"/>
                  </a:lnTo>
                  <a:lnTo>
                    <a:pt x="0" y="355028"/>
                  </a:lnTo>
                  <a:lnTo>
                    <a:pt x="975766" y="355028"/>
                  </a:lnTo>
                  <a:lnTo>
                    <a:pt x="975766" y="351853"/>
                  </a:lnTo>
                  <a:close/>
                </a:path>
                <a:path w="975995" h="946784">
                  <a:moveTo>
                    <a:pt x="975766" y="335864"/>
                  </a:moveTo>
                  <a:lnTo>
                    <a:pt x="0" y="335864"/>
                  </a:lnTo>
                  <a:lnTo>
                    <a:pt x="0" y="339039"/>
                  </a:lnTo>
                  <a:lnTo>
                    <a:pt x="975766" y="339039"/>
                  </a:lnTo>
                  <a:lnTo>
                    <a:pt x="975766" y="335864"/>
                  </a:lnTo>
                  <a:close/>
                </a:path>
                <a:path w="975995" h="946784">
                  <a:moveTo>
                    <a:pt x="975766" y="319862"/>
                  </a:moveTo>
                  <a:lnTo>
                    <a:pt x="0" y="319862"/>
                  </a:lnTo>
                  <a:lnTo>
                    <a:pt x="0" y="323037"/>
                  </a:lnTo>
                  <a:lnTo>
                    <a:pt x="975766" y="323037"/>
                  </a:lnTo>
                  <a:lnTo>
                    <a:pt x="975766" y="319862"/>
                  </a:lnTo>
                  <a:close/>
                </a:path>
                <a:path w="975995" h="946784">
                  <a:moveTo>
                    <a:pt x="975766" y="303872"/>
                  </a:moveTo>
                  <a:lnTo>
                    <a:pt x="0" y="303872"/>
                  </a:lnTo>
                  <a:lnTo>
                    <a:pt x="0" y="307047"/>
                  </a:lnTo>
                  <a:lnTo>
                    <a:pt x="975766" y="307047"/>
                  </a:lnTo>
                  <a:lnTo>
                    <a:pt x="975766" y="303872"/>
                  </a:lnTo>
                  <a:close/>
                </a:path>
                <a:path w="975995" h="946784">
                  <a:moveTo>
                    <a:pt x="975766" y="287870"/>
                  </a:moveTo>
                  <a:lnTo>
                    <a:pt x="0" y="287870"/>
                  </a:lnTo>
                  <a:lnTo>
                    <a:pt x="0" y="291045"/>
                  </a:lnTo>
                  <a:lnTo>
                    <a:pt x="975766" y="291045"/>
                  </a:lnTo>
                  <a:lnTo>
                    <a:pt x="975766" y="287870"/>
                  </a:lnTo>
                  <a:close/>
                </a:path>
                <a:path w="975995" h="946784">
                  <a:moveTo>
                    <a:pt x="975766" y="271881"/>
                  </a:moveTo>
                  <a:lnTo>
                    <a:pt x="0" y="271881"/>
                  </a:lnTo>
                  <a:lnTo>
                    <a:pt x="0" y="275056"/>
                  </a:lnTo>
                  <a:lnTo>
                    <a:pt x="975766" y="275056"/>
                  </a:lnTo>
                  <a:lnTo>
                    <a:pt x="975766" y="271881"/>
                  </a:lnTo>
                  <a:close/>
                </a:path>
                <a:path w="975995" h="946784">
                  <a:moveTo>
                    <a:pt x="975766" y="255892"/>
                  </a:moveTo>
                  <a:lnTo>
                    <a:pt x="0" y="255892"/>
                  </a:lnTo>
                  <a:lnTo>
                    <a:pt x="0" y="259067"/>
                  </a:lnTo>
                  <a:lnTo>
                    <a:pt x="975766" y="259067"/>
                  </a:lnTo>
                  <a:lnTo>
                    <a:pt x="975766" y="255892"/>
                  </a:lnTo>
                  <a:close/>
                </a:path>
                <a:path w="975995" h="946784">
                  <a:moveTo>
                    <a:pt x="975766" y="239890"/>
                  </a:moveTo>
                  <a:lnTo>
                    <a:pt x="0" y="239890"/>
                  </a:lnTo>
                  <a:lnTo>
                    <a:pt x="0" y="243065"/>
                  </a:lnTo>
                  <a:lnTo>
                    <a:pt x="975766" y="243065"/>
                  </a:lnTo>
                  <a:lnTo>
                    <a:pt x="975766" y="239890"/>
                  </a:lnTo>
                  <a:close/>
                </a:path>
                <a:path w="975995" h="946784">
                  <a:moveTo>
                    <a:pt x="975766" y="223901"/>
                  </a:moveTo>
                  <a:lnTo>
                    <a:pt x="0" y="223901"/>
                  </a:lnTo>
                  <a:lnTo>
                    <a:pt x="0" y="227076"/>
                  </a:lnTo>
                  <a:lnTo>
                    <a:pt x="975766" y="227076"/>
                  </a:lnTo>
                  <a:lnTo>
                    <a:pt x="975766" y="223901"/>
                  </a:lnTo>
                  <a:close/>
                </a:path>
                <a:path w="975995" h="946784">
                  <a:moveTo>
                    <a:pt x="975766" y="207911"/>
                  </a:moveTo>
                  <a:lnTo>
                    <a:pt x="0" y="207911"/>
                  </a:lnTo>
                  <a:lnTo>
                    <a:pt x="0" y="211086"/>
                  </a:lnTo>
                  <a:lnTo>
                    <a:pt x="975766" y="211086"/>
                  </a:lnTo>
                  <a:lnTo>
                    <a:pt x="975766" y="207911"/>
                  </a:lnTo>
                  <a:close/>
                </a:path>
                <a:path w="975995" h="946784">
                  <a:moveTo>
                    <a:pt x="975766" y="191922"/>
                  </a:moveTo>
                  <a:lnTo>
                    <a:pt x="0" y="191922"/>
                  </a:lnTo>
                  <a:lnTo>
                    <a:pt x="0" y="195097"/>
                  </a:lnTo>
                  <a:lnTo>
                    <a:pt x="975766" y="195097"/>
                  </a:lnTo>
                  <a:lnTo>
                    <a:pt x="975766" y="191922"/>
                  </a:lnTo>
                  <a:close/>
                </a:path>
                <a:path w="975995" h="946784">
                  <a:moveTo>
                    <a:pt x="975766" y="175920"/>
                  </a:moveTo>
                  <a:lnTo>
                    <a:pt x="0" y="175920"/>
                  </a:lnTo>
                  <a:lnTo>
                    <a:pt x="0" y="179095"/>
                  </a:lnTo>
                  <a:lnTo>
                    <a:pt x="975766" y="179095"/>
                  </a:lnTo>
                  <a:lnTo>
                    <a:pt x="975766" y="175920"/>
                  </a:lnTo>
                  <a:close/>
                </a:path>
                <a:path w="975995" h="946784">
                  <a:moveTo>
                    <a:pt x="975766" y="159931"/>
                  </a:moveTo>
                  <a:lnTo>
                    <a:pt x="0" y="159931"/>
                  </a:lnTo>
                  <a:lnTo>
                    <a:pt x="0" y="163106"/>
                  </a:lnTo>
                  <a:lnTo>
                    <a:pt x="975766" y="163106"/>
                  </a:lnTo>
                  <a:lnTo>
                    <a:pt x="975766" y="159931"/>
                  </a:lnTo>
                  <a:close/>
                </a:path>
                <a:path w="975995" h="946784">
                  <a:moveTo>
                    <a:pt x="975766" y="143941"/>
                  </a:moveTo>
                  <a:lnTo>
                    <a:pt x="0" y="143941"/>
                  </a:lnTo>
                  <a:lnTo>
                    <a:pt x="0" y="147116"/>
                  </a:lnTo>
                  <a:lnTo>
                    <a:pt x="975766" y="147116"/>
                  </a:lnTo>
                  <a:lnTo>
                    <a:pt x="975766" y="143941"/>
                  </a:lnTo>
                  <a:close/>
                </a:path>
                <a:path w="975995" h="946784">
                  <a:moveTo>
                    <a:pt x="975766" y="127952"/>
                  </a:moveTo>
                  <a:lnTo>
                    <a:pt x="0" y="127952"/>
                  </a:lnTo>
                  <a:lnTo>
                    <a:pt x="0" y="131127"/>
                  </a:lnTo>
                  <a:lnTo>
                    <a:pt x="975766" y="131127"/>
                  </a:lnTo>
                  <a:lnTo>
                    <a:pt x="975766" y="127952"/>
                  </a:lnTo>
                  <a:close/>
                </a:path>
                <a:path w="975995" h="946784">
                  <a:moveTo>
                    <a:pt x="975766" y="111950"/>
                  </a:moveTo>
                  <a:lnTo>
                    <a:pt x="0" y="111950"/>
                  </a:lnTo>
                  <a:lnTo>
                    <a:pt x="0" y="115125"/>
                  </a:lnTo>
                  <a:lnTo>
                    <a:pt x="975766" y="115125"/>
                  </a:lnTo>
                  <a:lnTo>
                    <a:pt x="975766" y="111950"/>
                  </a:lnTo>
                  <a:close/>
                </a:path>
                <a:path w="975995" h="946784">
                  <a:moveTo>
                    <a:pt x="975766" y="95948"/>
                  </a:moveTo>
                  <a:lnTo>
                    <a:pt x="0" y="95948"/>
                  </a:lnTo>
                  <a:lnTo>
                    <a:pt x="0" y="99123"/>
                  </a:lnTo>
                  <a:lnTo>
                    <a:pt x="975766" y="99123"/>
                  </a:lnTo>
                  <a:lnTo>
                    <a:pt x="975766" y="95948"/>
                  </a:lnTo>
                  <a:close/>
                </a:path>
                <a:path w="975995" h="946784">
                  <a:moveTo>
                    <a:pt x="975766" y="79959"/>
                  </a:moveTo>
                  <a:lnTo>
                    <a:pt x="0" y="79959"/>
                  </a:lnTo>
                  <a:lnTo>
                    <a:pt x="0" y="83134"/>
                  </a:lnTo>
                  <a:lnTo>
                    <a:pt x="975766" y="83134"/>
                  </a:lnTo>
                  <a:lnTo>
                    <a:pt x="975766" y="79959"/>
                  </a:lnTo>
                  <a:close/>
                </a:path>
                <a:path w="975995" h="946784">
                  <a:moveTo>
                    <a:pt x="975766" y="63969"/>
                  </a:moveTo>
                  <a:lnTo>
                    <a:pt x="0" y="63969"/>
                  </a:lnTo>
                  <a:lnTo>
                    <a:pt x="0" y="67144"/>
                  </a:lnTo>
                  <a:lnTo>
                    <a:pt x="975766" y="67144"/>
                  </a:lnTo>
                  <a:lnTo>
                    <a:pt x="975766" y="63969"/>
                  </a:lnTo>
                  <a:close/>
                </a:path>
                <a:path w="975995" h="946784">
                  <a:moveTo>
                    <a:pt x="975766" y="47980"/>
                  </a:moveTo>
                  <a:lnTo>
                    <a:pt x="0" y="47980"/>
                  </a:lnTo>
                  <a:lnTo>
                    <a:pt x="0" y="51155"/>
                  </a:lnTo>
                  <a:lnTo>
                    <a:pt x="975766" y="51155"/>
                  </a:lnTo>
                  <a:lnTo>
                    <a:pt x="975766" y="47980"/>
                  </a:lnTo>
                  <a:close/>
                </a:path>
                <a:path w="975995" h="946784">
                  <a:moveTo>
                    <a:pt x="975766" y="34823"/>
                  </a:moveTo>
                  <a:lnTo>
                    <a:pt x="972934" y="31978"/>
                  </a:lnTo>
                  <a:lnTo>
                    <a:pt x="2857" y="31978"/>
                  </a:lnTo>
                  <a:lnTo>
                    <a:pt x="0" y="34823"/>
                  </a:lnTo>
                  <a:lnTo>
                    <a:pt x="0" y="35153"/>
                  </a:lnTo>
                  <a:lnTo>
                    <a:pt x="975766" y="35153"/>
                  </a:lnTo>
                  <a:lnTo>
                    <a:pt x="975766" y="348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535568" y="8659890"/>
              <a:ext cx="975994" cy="977900"/>
            </a:xfrm>
            <a:custGeom>
              <a:avLst/>
              <a:gdLst/>
              <a:ahLst/>
              <a:cxnLst/>
              <a:rect l="l" t="t" r="r" b="b"/>
              <a:pathLst>
                <a:path w="975995" h="977900">
                  <a:moveTo>
                    <a:pt x="975766" y="50076"/>
                  </a:moveTo>
                  <a:lnTo>
                    <a:pt x="925702" y="0"/>
                  </a:lnTo>
                  <a:lnTo>
                    <a:pt x="50076" y="0"/>
                  </a:lnTo>
                  <a:lnTo>
                    <a:pt x="0" y="50076"/>
                  </a:lnTo>
                  <a:lnTo>
                    <a:pt x="0" y="927214"/>
                  </a:lnTo>
                  <a:lnTo>
                    <a:pt x="50076" y="977290"/>
                  </a:lnTo>
                  <a:lnTo>
                    <a:pt x="925702" y="977290"/>
                  </a:lnTo>
                  <a:lnTo>
                    <a:pt x="975766" y="927214"/>
                  </a:lnTo>
                  <a:lnTo>
                    <a:pt x="975766" y="5007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646688" y="8659876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10807" y="0"/>
                  </a:moveTo>
                  <a:lnTo>
                    <a:pt x="0" y="0"/>
                  </a:lnTo>
                  <a:lnTo>
                    <a:pt x="0" y="977303"/>
                  </a:lnTo>
                  <a:lnTo>
                    <a:pt x="10807" y="977303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646687" y="8659885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10807" y="977303"/>
                  </a:moveTo>
                  <a:lnTo>
                    <a:pt x="0" y="977303"/>
                  </a:lnTo>
                  <a:lnTo>
                    <a:pt x="0" y="0"/>
                  </a:lnTo>
                  <a:lnTo>
                    <a:pt x="10807" y="0"/>
                  </a:lnTo>
                  <a:lnTo>
                    <a:pt x="10807" y="9773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901920" y="8659876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10807" y="0"/>
                  </a:moveTo>
                  <a:lnTo>
                    <a:pt x="0" y="0"/>
                  </a:lnTo>
                  <a:lnTo>
                    <a:pt x="0" y="977303"/>
                  </a:lnTo>
                  <a:lnTo>
                    <a:pt x="10807" y="977303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901919" y="8659885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10807" y="977303"/>
                  </a:moveTo>
                  <a:lnTo>
                    <a:pt x="0" y="977303"/>
                  </a:lnTo>
                  <a:lnTo>
                    <a:pt x="0" y="0"/>
                  </a:lnTo>
                  <a:lnTo>
                    <a:pt x="10807" y="0"/>
                  </a:lnTo>
                  <a:lnTo>
                    <a:pt x="10807" y="9773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392788" y="8659876"/>
              <a:ext cx="10795" cy="977900"/>
            </a:xfrm>
            <a:custGeom>
              <a:avLst/>
              <a:gdLst/>
              <a:ahLst/>
              <a:cxnLst/>
              <a:rect l="l" t="t" r="r" b="b"/>
              <a:pathLst>
                <a:path w="10795" h="977900">
                  <a:moveTo>
                    <a:pt x="10795" y="0"/>
                  </a:moveTo>
                  <a:lnTo>
                    <a:pt x="0" y="0"/>
                  </a:lnTo>
                  <a:lnTo>
                    <a:pt x="0" y="977303"/>
                  </a:lnTo>
                  <a:lnTo>
                    <a:pt x="10795" y="977303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392787" y="8659885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0" y="977303"/>
                  </a:moveTo>
                  <a:lnTo>
                    <a:pt x="10807" y="977303"/>
                  </a:lnTo>
                  <a:lnTo>
                    <a:pt x="10807" y="0"/>
                  </a:lnTo>
                  <a:lnTo>
                    <a:pt x="0" y="0"/>
                  </a:lnTo>
                  <a:lnTo>
                    <a:pt x="0" y="9773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137556" y="8659876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10807" y="0"/>
                  </a:moveTo>
                  <a:lnTo>
                    <a:pt x="0" y="0"/>
                  </a:lnTo>
                  <a:lnTo>
                    <a:pt x="0" y="977303"/>
                  </a:lnTo>
                  <a:lnTo>
                    <a:pt x="10807" y="977303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137555" y="8659885"/>
              <a:ext cx="11430" cy="977900"/>
            </a:xfrm>
            <a:custGeom>
              <a:avLst/>
              <a:gdLst/>
              <a:ahLst/>
              <a:cxnLst/>
              <a:rect l="l" t="t" r="r" b="b"/>
              <a:pathLst>
                <a:path w="11429" h="977900">
                  <a:moveTo>
                    <a:pt x="0" y="977303"/>
                  </a:moveTo>
                  <a:lnTo>
                    <a:pt x="10807" y="977303"/>
                  </a:lnTo>
                  <a:lnTo>
                    <a:pt x="10807" y="0"/>
                  </a:lnTo>
                  <a:lnTo>
                    <a:pt x="0" y="0"/>
                  </a:lnTo>
                  <a:lnTo>
                    <a:pt x="0" y="9773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637299" y="772557"/>
            <a:ext cx="2628900" cy="94869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69875" indent="-257810">
              <a:lnSpc>
                <a:spcPct val="100000"/>
              </a:lnSpc>
              <a:spcBef>
                <a:spcPts val="345"/>
              </a:spcBef>
              <a:buAutoNum type="arabicPeriod" startAt="3"/>
              <a:tabLst>
                <a:tab pos="270510" algn="l"/>
              </a:tabLst>
            </a:pPr>
            <a:r>
              <a:rPr dirty="0" sz="1200" spc="-10" b="1">
                <a:latin typeface="Arial"/>
                <a:cs typeface="Arial"/>
              </a:rPr>
              <a:t>Tipos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de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20" b="1">
                <a:latin typeface="Arial"/>
                <a:cs typeface="Arial"/>
              </a:rPr>
              <a:t>módulos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25" b="1">
                <a:latin typeface="Arial"/>
                <a:cs typeface="Arial"/>
              </a:rPr>
              <a:t>fotovoltaicos</a:t>
            </a:r>
            <a:endParaRPr sz="12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Font typeface="Arial"/>
              <a:buAutoNum type="arabicPeriod" startAt="3"/>
            </a:pPr>
            <a:endParaRPr sz="2050">
              <a:latin typeface="Arial"/>
              <a:cs typeface="Arial"/>
            </a:endParaRPr>
          </a:p>
          <a:p>
            <a:pPr lvl="2" marL="331470" indent="-319405">
              <a:lnSpc>
                <a:spcPct val="100000"/>
              </a:lnSpc>
              <a:buAutoNum type="arabicPeriod"/>
              <a:tabLst>
                <a:tab pos="332105" algn="l"/>
              </a:tabLst>
            </a:pPr>
            <a:r>
              <a:rPr dirty="0" sz="1000" spc="40">
                <a:latin typeface="Microsoft Sans Serif"/>
                <a:cs typeface="Microsoft Sans Serif"/>
              </a:rPr>
              <a:t>Módulos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silicio</a:t>
            </a:r>
            <a:r>
              <a:rPr dirty="0" sz="1000" spc="-2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cristalino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637299" y="1915388"/>
            <a:ext cx="5410200" cy="155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71500">
              <a:lnSpc>
                <a:spcPct val="1539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silicio </a:t>
            </a:r>
            <a:r>
              <a:rPr dirty="0" sz="650" spc="20">
                <a:latin typeface="Microsoft Sans Serif"/>
                <a:cs typeface="Microsoft Sans Serif"/>
              </a:rPr>
              <a:t>cristalino </a:t>
            </a:r>
            <a:r>
              <a:rPr dirty="0" sz="650" spc="-20">
                <a:latin typeface="Microsoft Sans Serif"/>
                <a:cs typeface="Microsoft Sans Serif"/>
              </a:rPr>
              <a:t>(c-Si) </a:t>
            </a:r>
            <a:r>
              <a:rPr dirty="0" sz="650" spc="20">
                <a:latin typeface="Microsoft Sans Serif"/>
                <a:cs typeface="Microsoft Sans Serif"/>
              </a:rPr>
              <a:t>siguen siendo </a:t>
            </a:r>
            <a:r>
              <a:rPr dirty="0" sz="650" spc="25">
                <a:latin typeface="Microsoft Sans Serif"/>
                <a:cs typeface="Microsoft Sans Serif"/>
              </a:rPr>
              <a:t>hoy </a:t>
            </a:r>
            <a:r>
              <a:rPr dirty="0" sz="650" spc="20">
                <a:latin typeface="Microsoft Sans Serif"/>
                <a:cs typeface="Microsoft Sans Serif"/>
              </a:rPr>
              <a:t>en día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más utilizados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10">
                <a:latin typeface="Microsoft Sans Serif"/>
                <a:cs typeface="Microsoft Sans Serif"/>
              </a:rPr>
              <a:t>instaladas.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diferenciación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distintos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c-Si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realizar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distintos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criterios,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centrados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principalmente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características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células:</a:t>
            </a:r>
            <a:endParaRPr sz="650">
              <a:latin typeface="Microsoft Sans Serif"/>
              <a:cs typeface="Microsoft Sans Serif"/>
            </a:endParaRPr>
          </a:p>
          <a:p>
            <a:pPr marL="73660" marR="151130" indent="-73660">
              <a:lnSpc>
                <a:spcPct val="133400"/>
              </a:lnSpc>
              <a:spcBef>
                <a:spcPts val="2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Cristalización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silicio: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tecnología de </a:t>
            </a:r>
            <a:r>
              <a:rPr dirty="0" sz="750" spc="30">
                <a:latin typeface="Microsoft Sans Serif"/>
                <a:cs typeface="Microsoft Sans Serif"/>
              </a:rPr>
              <a:t>producción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lingotes,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25">
                <a:latin typeface="Microsoft Sans Serif"/>
                <a:cs typeface="Microsoft Sans Serif"/>
              </a:rPr>
              <a:t>c-Si </a:t>
            </a:r>
            <a:r>
              <a:rPr dirty="0" sz="750" spc="35">
                <a:latin typeface="Microsoft Sans Serif"/>
                <a:cs typeface="Microsoft Sans Serif"/>
              </a:rPr>
              <a:t>podrían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15" b="1">
                <a:latin typeface="Arial"/>
                <a:cs typeface="Arial"/>
              </a:rPr>
              <a:t>monocristalino</a:t>
            </a:r>
            <a:r>
              <a:rPr dirty="0" sz="750" spc="15">
                <a:latin typeface="Microsoft Sans Serif"/>
                <a:cs typeface="Microsoft Sans Serif"/>
              </a:rPr>
              <a:t>o</a:t>
            </a:r>
            <a:r>
              <a:rPr dirty="0" sz="750" spc="15" b="1">
                <a:latin typeface="Arial"/>
                <a:cs typeface="Arial"/>
              </a:rPr>
              <a:t>policristalino</a:t>
            </a:r>
            <a:r>
              <a:rPr dirty="0" sz="750" spc="15">
                <a:latin typeface="Microsoft Sans Serif"/>
                <a:cs typeface="Microsoft Sans Serif"/>
              </a:rPr>
              <a:t>; </a:t>
            </a:r>
            <a:r>
              <a:rPr dirty="0" sz="750" spc="-15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25">
                <a:latin typeface="Microsoft Sans Serif"/>
                <a:cs typeface="Microsoft Sans Serif"/>
              </a:rPr>
              <a:t>monocristalinas </a:t>
            </a:r>
            <a:r>
              <a:rPr dirty="0" sz="750" spc="20">
                <a:latin typeface="Microsoft Sans Serif"/>
                <a:cs typeface="Microsoft Sans Serif"/>
              </a:rPr>
              <a:t>están </a:t>
            </a:r>
            <a:r>
              <a:rPr dirty="0" sz="750" spc="10">
                <a:latin typeface="Microsoft Sans Serif"/>
                <a:cs typeface="Microsoft Sans Serif"/>
              </a:rPr>
              <a:t>hechas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45">
                <a:latin typeface="Microsoft Sans Serif"/>
                <a:cs typeface="Microsoft Sans Serif"/>
              </a:rPr>
              <a:t>forma </a:t>
            </a:r>
            <a:r>
              <a:rPr dirty="0" sz="750" spc="35">
                <a:latin typeface="Microsoft Sans Serif"/>
                <a:cs typeface="Microsoft Sans Serif"/>
              </a:rPr>
              <a:t>pura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silicio. </a:t>
            </a:r>
            <a:r>
              <a:rPr dirty="0" sz="750" spc="-15">
                <a:latin typeface="Microsoft Sans Serif"/>
                <a:cs typeface="Microsoft Sans Serif"/>
              </a:rPr>
              <a:t>Las 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policristalinas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obtienen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40">
                <a:latin typeface="Microsoft Sans Serif"/>
                <a:cs typeface="Microsoft Sans Serif"/>
              </a:rPr>
              <a:t>partir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lingotes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fundidos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donde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cristales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tienen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exactamente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misma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orientación.</a:t>
            </a:r>
            <a:endParaRPr sz="750">
              <a:latin typeface="Microsoft Sans Serif"/>
              <a:cs typeface="Microsoft Sans Serif"/>
            </a:endParaRPr>
          </a:p>
          <a:p>
            <a:pPr marL="65405" marR="5080" indent="-65405">
              <a:lnSpc>
                <a:spcPts val="1200"/>
              </a:lnSpc>
              <a:spcBef>
                <a:spcPts val="8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Geometría de </a:t>
            </a:r>
            <a:r>
              <a:rPr dirty="0" sz="650">
                <a:latin typeface="Microsoft Sans Serif"/>
                <a:cs typeface="Microsoft Sans Serif"/>
              </a:rPr>
              <a:t>las celdas: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geometría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20">
                <a:latin typeface="Microsoft Sans Serif"/>
                <a:cs typeface="Microsoft Sans Serif"/>
              </a:rPr>
              <a:t>depende </a:t>
            </a:r>
            <a:r>
              <a:rPr dirty="0" sz="650" spc="25">
                <a:latin typeface="Microsoft Sans Serif"/>
                <a:cs typeface="Microsoft Sans Serif"/>
              </a:rPr>
              <a:t>principalmente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tecnología de </a:t>
            </a:r>
            <a:r>
              <a:rPr dirty="0" sz="650" spc="25">
                <a:latin typeface="Microsoft Sans Serif"/>
                <a:cs typeface="Microsoft Sans Serif"/>
              </a:rPr>
              <a:t>producción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lingotes de </a:t>
            </a:r>
            <a:r>
              <a:rPr dirty="0" sz="650" spc="5">
                <a:latin typeface="Microsoft Sans Serif"/>
                <a:cs typeface="Microsoft Sans Serif"/>
              </a:rPr>
              <a:t>silicio. </a:t>
            </a:r>
            <a:r>
              <a:rPr dirty="0" sz="650" spc="-15">
                <a:latin typeface="Microsoft Sans Serif"/>
                <a:cs typeface="Microsoft Sans Serif"/>
              </a:rPr>
              <a:t>Las 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ser</a:t>
            </a:r>
            <a:r>
              <a:rPr dirty="0" sz="650" spc="20" b="1">
                <a:latin typeface="Arial"/>
                <a:cs typeface="Arial"/>
              </a:rPr>
              <a:t>cuadrado</a:t>
            </a:r>
            <a:r>
              <a:rPr dirty="0" sz="650" spc="20">
                <a:latin typeface="Microsoft Sans Serif"/>
                <a:cs typeface="Microsoft Sans Serif"/>
              </a:rPr>
              <a:t>o</a:t>
            </a:r>
            <a:r>
              <a:rPr dirty="0" sz="650" spc="20" b="1">
                <a:latin typeface="Arial"/>
                <a:cs typeface="Arial"/>
              </a:rPr>
              <a:t>semi-cuadrado</a:t>
            </a:r>
            <a:r>
              <a:rPr dirty="0" sz="650" spc="20">
                <a:latin typeface="Microsoft Sans Serif"/>
                <a:cs typeface="Microsoft Sans Serif"/>
              </a:rPr>
              <a:t>;normalmente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células</a:t>
            </a:r>
            <a:r>
              <a:rPr dirty="0" sz="650" spc="10">
                <a:latin typeface="Microsoft Sans Serif"/>
                <a:cs typeface="Microsoft Sans Serif"/>
              </a:rPr>
              <a:t> solares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 </a:t>
            </a:r>
            <a:r>
              <a:rPr dirty="0" sz="650" spc="15">
                <a:latin typeface="Microsoft Sans Serif"/>
                <a:cs typeface="Microsoft Sans Serif"/>
              </a:rPr>
              <a:t>semicuadradas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cuadradas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células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solares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policristalinas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cuadradas.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40000" y="3619438"/>
            <a:ext cx="730250" cy="84391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</a:t>
            </a:r>
            <a:endParaRPr sz="550">
              <a:latin typeface="Microsoft Sans Serif"/>
              <a:cs typeface="Microsoft Sans Serif"/>
            </a:endParaRPr>
          </a:p>
          <a:p>
            <a:pPr marR="194310">
              <a:lnSpc>
                <a:spcPct val="138900"/>
              </a:lnSpc>
              <a:spcBef>
                <a:spcPts val="30"/>
              </a:spcBef>
            </a:pPr>
            <a:r>
              <a:rPr dirty="0" sz="450" spc="-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izquierdo  </a:t>
            </a:r>
            <a:r>
              <a:rPr dirty="0" sz="450" spc="25">
                <a:latin typeface="Microsoft Sans Serif"/>
                <a:cs typeface="Microsoft Sans Serif"/>
              </a:rPr>
              <a:t>un </a:t>
            </a:r>
            <a:r>
              <a:rPr dirty="0" sz="450" spc="10">
                <a:latin typeface="Microsoft Sans Serif"/>
                <a:cs typeface="Microsoft Sans Serif"/>
              </a:rPr>
              <a:t>semicuadrado. </a:t>
            </a:r>
            <a:r>
              <a:rPr dirty="0" sz="4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monocristalino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>
                <a:latin typeface="Microsoft Sans Serif"/>
                <a:cs typeface="Microsoft Sans Serif"/>
              </a:rPr>
              <a:t>Célula </a:t>
            </a:r>
            <a:r>
              <a:rPr dirty="0" sz="500" spc="10">
                <a:latin typeface="Microsoft Sans Serif"/>
                <a:cs typeface="Microsoft Sans Serif"/>
              </a:rPr>
              <a:t>solar; </a:t>
            </a: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 spc="5">
                <a:latin typeface="Microsoft Sans Serif"/>
                <a:cs typeface="Microsoft Sans Serif"/>
              </a:rPr>
              <a:t>el </a:t>
            </a:r>
            <a:r>
              <a:rPr dirty="0" sz="500" spc="15">
                <a:latin typeface="Microsoft Sans Serif"/>
                <a:cs typeface="Microsoft Sans Serif"/>
              </a:rPr>
              <a:t>lado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derecho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una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célula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solar </a:t>
            </a:r>
            <a:r>
              <a:rPr dirty="0" sz="500" spc="-1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policristalina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cuadrada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637299" y="5197067"/>
            <a:ext cx="4972685" cy="33083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60960" indent="-48895">
              <a:lnSpc>
                <a:spcPct val="100000"/>
              </a:lnSpc>
              <a:spcBef>
                <a:spcPts val="280"/>
              </a:spcBef>
              <a:buChar char="•"/>
              <a:tabLst>
                <a:tab pos="61594" algn="l"/>
                <a:tab pos="4559935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Dimensiones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celdas: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dimensiones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celdas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dependen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principalmente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lingote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silicio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utilizado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450" spc="10">
                <a:latin typeface="Microsoft Sans Serif"/>
                <a:cs typeface="Microsoft Sans Serif"/>
              </a:rPr>
              <a:t>hacer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gofre</a:t>
            </a:r>
            <a:r>
              <a:rPr dirty="0" sz="450" spc="20">
                <a:latin typeface="Microsoft Sans Serif"/>
                <a:cs typeface="Microsoft Sans Serif"/>
              </a:rPr>
              <a:t>s</a:t>
            </a:r>
            <a:r>
              <a:rPr dirty="0" sz="850">
                <a:latin typeface="Microsoft Sans Serif"/>
                <a:cs typeface="Microsoft Sans Serif"/>
              </a:rPr>
              <a:t>a</a:t>
            </a:r>
            <a:endParaRPr sz="850">
              <a:latin typeface="Microsoft Sans Serif"/>
              <a:cs typeface="Microsoft Sans Serif"/>
            </a:endParaRPr>
          </a:p>
          <a:p>
            <a:pPr marL="102235">
              <a:lnSpc>
                <a:spcPct val="100000"/>
              </a:lnSpc>
              <a:spcBef>
                <a:spcPts val="180"/>
              </a:spcBef>
              <a:tabLst>
                <a:tab pos="304292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producción.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Luego,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celdas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clasifican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celdas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silicio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5”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(pulgadas).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800" spc="-5">
                <a:latin typeface="Microsoft Sans Serif"/>
                <a:cs typeface="Microsoft Sans Serif"/>
              </a:rPr>
              <a:t>Celdas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6”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(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pulgadas)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energía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25">
                <a:latin typeface="Microsoft Sans Serif"/>
                <a:cs typeface="Microsoft Sans Serif"/>
              </a:rPr>
              <a:t> </a:t>
            </a:r>
            <a:r>
              <a:rPr dirty="0" sz="850" spc="-210">
                <a:latin typeface="Microsoft Sans Serif"/>
                <a:cs typeface="Microsoft Sans Serif"/>
              </a:rPr>
              <a:t>y</a:t>
            </a:r>
            <a:r>
              <a:rPr dirty="0" sz="850" spc="-260">
                <a:latin typeface="Microsoft Sans Serif"/>
                <a:cs typeface="Microsoft Sans Serif"/>
              </a:rPr>
              <a:t>e</a:t>
            </a:r>
            <a:r>
              <a:rPr dirty="0" sz="850" spc="-210">
                <a:latin typeface="Microsoft Sans Serif"/>
                <a:cs typeface="Microsoft Sans Serif"/>
              </a:rPr>
              <a:t>o</a:t>
            </a:r>
            <a:r>
              <a:rPr dirty="0" sz="850" spc="-15">
                <a:latin typeface="Microsoft Sans Serif"/>
                <a:cs typeface="Microsoft Sans Serif"/>
              </a:rPr>
              <a:t>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40000" y="590322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40000" y="6011154"/>
            <a:ext cx="768350" cy="817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</a:t>
            </a:r>
            <a:endParaRPr sz="550">
              <a:latin typeface="Microsoft Sans Serif"/>
              <a:cs typeface="Microsoft Sans Serif"/>
            </a:endParaRPr>
          </a:p>
          <a:p>
            <a:pPr marR="215265">
              <a:lnSpc>
                <a:spcPts val="800"/>
              </a:lnSpc>
              <a:spcBef>
                <a:spcPts val="50"/>
              </a:spcBef>
            </a:pPr>
            <a:r>
              <a:rPr dirty="0" sz="400" spc="-10">
                <a:latin typeface="Microsoft Sans Serif"/>
                <a:cs typeface="Microsoft Sans Serif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el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izquierdo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un  </a:t>
            </a:r>
            <a:r>
              <a:rPr dirty="0" sz="400" spc="10">
                <a:latin typeface="Microsoft Sans Serif"/>
                <a:cs typeface="Microsoft Sans Serif"/>
              </a:rPr>
              <a:t>semicuadrado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5”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450" spc="15">
                <a:latin typeface="Microsoft Sans Serif"/>
                <a:cs typeface="Microsoft Sans Serif"/>
              </a:rPr>
              <a:t>energía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monocristalina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Celda;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derecho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semicuadrado de </a:t>
            </a:r>
            <a:r>
              <a:rPr dirty="0" sz="450" spc="5">
                <a:latin typeface="Microsoft Sans Serif"/>
                <a:cs typeface="Microsoft Sans Serif"/>
              </a:rPr>
              <a:t>6”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monocristalino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r>
              <a:rPr dirty="0" sz="450" spc="5">
                <a:latin typeface="Microsoft Sans Serif"/>
                <a:cs typeface="Microsoft Sans Serif"/>
              </a:rPr>
              <a:t>célula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566735" y="6106569"/>
            <a:ext cx="9118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9095" algn="l"/>
                <a:tab pos="898525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156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826187" y="6106569"/>
            <a:ext cx="9118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9095" algn="l"/>
                <a:tab pos="898525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156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091508" y="6224187"/>
            <a:ext cx="7918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3215" algn="l"/>
                <a:tab pos="778510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125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362624" y="6224187"/>
            <a:ext cx="7918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3215" algn="l"/>
                <a:tab pos="778510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125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637299" y="7632902"/>
            <a:ext cx="5043805" cy="485775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73660" marR="5080" indent="-73660">
              <a:lnSpc>
                <a:spcPct val="127800"/>
              </a:lnSpc>
              <a:spcBef>
                <a:spcPts val="15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Hoy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día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15">
                <a:latin typeface="Microsoft Sans Serif"/>
                <a:cs typeface="Microsoft Sans Serif"/>
              </a:rPr>
              <a:t>común</a:t>
            </a:r>
            <a:r>
              <a:rPr dirty="0" u="sng" sz="750" spc="1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Las </a:t>
            </a:r>
            <a:r>
              <a:rPr dirty="0" u="sng" sz="75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celdas </a:t>
            </a:r>
            <a:r>
              <a:rPr dirty="0" u="sng" sz="750" spc="2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son </a:t>
            </a:r>
            <a:r>
              <a:rPr dirty="0" u="sng" sz="750" spc="2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 </a:t>
            </a:r>
            <a:r>
              <a:rPr dirty="0" u="sng" sz="75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6”; </a:t>
            </a:r>
            <a:r>
              <a:rPr dirty="0" u="sng" sz="750" spc="1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la </a:t>
            </a:r>
            <a:r>
              <a:rPr dirty="0" u="sng" sz="750" spc="4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h</a:t>
            </a:r>
            <a:r>
              <a:rPr dirty="0" sz="750" spc="4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Ocho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ancho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0">
                <a:latin typeface="Microsoft Sans Serif"/>
                <a:cs typeface="Microsoft Sans Serif"/>
              </a:rPr>
              <a:t>celda </a:t>
            </a:r>
            <a:r>
              <a:rPr dirty="0" sz="750" spc="20">
                <a:latin typeface="Microsoft Sans Serif"/>
                <a:cs typeface="Microsoft Sans Serif"/>
              </a:rPr>
              <a:t>solar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6”</a:t>
            </a:r>
            <a:r>
              <a:rPr dirty="0" sz="750" spc="10" b="1">
                <a:latin typeface="Arial"/>
                <a:cs typeface="Arial"/>
              </a:rPr>
              <a:t>156 </a:t>
            </a:r>
            <a:r>
              <a:rPr dirty="0" sz="750" spc="30" b="1">
                <a:latin typeface="Arial"/>
                <a:cs typeface="Arial"/>
              </a:rPr>
              <a:t>milímetros</a:t>
            </a:r>
            <a:r>
              <a:rPr dirty="0" sz="750" spc="30">
                <a:latin typeface="Microsoft Sans Serif"/>
                <a:cs typeface="Microsoft Sans Serif"/>
              </a:rPr>
              <a:t>o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600" spc="5" b="1">
                <a:latin typeface="Arial"/>
                <a:cs typeface="Arial"/>
              </a:rPr>
              <a:t>156,75</a:t>
            </a:r>
            <a:r>
              <a:rPr dirty="0" sz="60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milímetros</a:t>
            </a:r>
            <a:r>
              <a:rPr dirty="0" sz="600" spc="20">
                <a:latin typeface="Microsoft Sans Serif"/>
                <a:cs typeface="Microsoft Sans Serif"/>
              </a:rPr>
              <a:t>.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Las</a:t>
            </a:r>
            <a:r>
              <a:rPr dirty="0" sz="600" spc="1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celdas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semicuadradas    </a:t>
            </a:r>
            <a:r>
              <a:rPr dirty="0" sz="600" spc="9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char</a:t>
            </a:r>
            <a:r>
              <a:rPr dirty="0" sz="750" spc="8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caracterizado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también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diagonal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células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850" spc="10" b="1">
                <a:latin typeface="Arial"/>
                <a:cs typeface="Arial"/>
              </a:rPr>
              <a:t>200</a:t>
            </a:r>
            <a:r>
              <a:rPr dirty="0" sz="850" spc="95" b="1">
                <a:latin typeface="Arial"/>
                <a:cs typeface="Arial"/>
              </a:rPr>
              <a:t> </a:t>
            </a:r>
            <a:r>
              <a:rPr dirty="0" sz="600" spc="25" b="1">
                <a:latin typeface="Arial"/>
                <a:cs typeface="Arial"/>
              </a:rPr>
              <a:t>mm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25" b="1">
                <a:latin typeface="Arial"/>
                <a:cs typeface="Arial"/>
              </a:rPr>
              <a:t>210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milímetros</a:t>
            </a:r>
            <a:r>
              <a:rPr dirty="0" sz="600" spc="20">
                <a:latin typeface="Microsoft Sans Serif"/>
                <a:cs typeface="Microsoft Sans Serif"/>
              </a:rPr>
              <a:t>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40000" y="82962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40000" y="8366993"/>
            <a:ext cx="869315" cy="106108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</a:t>
            </a:r>
            <a:endParaRPr sz="550">
              <a:latin typeface="Microsoft Sans Serif"/>
              <a:cs typeface="Microsoft Sans Serif"/>
            </a:endParaRPr>
          </a:p>
          <a:p>
            <a:pPr marR="248285">
              <a:lnSpc>
                <a:spcPts val="800"/>
              </a:lnSpc>
              <a:spcBef>
                <a:spcPts val="50"/>
              </a:spcBef>
            </a:pPr>
            <a:r>
              <a:rPr dirty="0" sz="450" spc="-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izquierdo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un  </a:t>
            </a:r>
            <a:r>
              <a:rPr dirty="0" sz="450" spc="15">
                <a:latin typeface="Microsoft Sans Serif"/>
                <a:cs typeface="Microsoft Sans Serif"/>
              </a:rPr>
              <a:t>semicuadrado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6”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34700"/>
              </a:lnSpc>
              <a:spcBef>
                <a:spcPts val="5"/>
              </a:spcBef>
            </a:pPr>
            <a:r>
              <a:rPr dirty="0" sz="450" spc="15">
                <a:latin typeface="Microsoft Sans Serif"/>
                <a:cs typeface="Microsoft Sans Serif"/>
              </a:rPr>
              <a:t>energía </a:t>
            </a:r>
            <a:r>
              <a:rPr dirty="0" sz="450" spc="10">
                <a:latin typeface="Microsoft Sans Serif"/>
                <a:cs typeface="Microsoft Sans Serif"/>
              </a:rPr>
              <a:t>solar </a:t>
            </a:r>
            <a:r>
              <a:rPr dirty="0" sz="450" spc="15">
                <a:latin typeface="Microsoft Sans Serif"/>
                <a:cs typeface="Microsoft Sans Serif"/>
              </a:rPr>
              <a:t>monocristalina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Celda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156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x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156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diagonal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200 </a:t>
            </a:r>
            <a:r>
              <a:rPr dirty="0" sz="500" spc="30">
                <a:latin typeface="Microsoft Sans Serif"/>
                <a:cs typeface="Microsoft Sans Serif"/>
              </a:rPr>
              <a:t>mm; </a:t>
            </a:r>
            <a:r>
              <a:rPr dirty="0" sz="500">
                <a:latin typeface="Microsoft Sans Serif"/>
                <a:cs typeface="Microsoft Sans Serif"/>
              </a:rPr>
              <a:t>a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10">
                <a:latin typeface="Microsoft Sans Serif"/>
                <a:cs typeface="Microsoft Sans Serif"/>
              </a:rPr>
              <a:t>derecha </a:t>
            </a:r>
            <a:r>
              <a:rPr dirty="0" sz="500" spc="15">
                <a:latin typeface="Microsoft Sans Serif"/>
                <a:cs typeface="Microsoft Sans Serif"/>
              </a:rPr>
              <a:t>panel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solar </a:t>
            </a:r>
            <a:r>
              <a:rPr dirty="0" sz="500" spc="20">
                <a:latin typeface="Microsoft Sans Serif"/>
                <a:cs typeface="Microsoft Sans Serif"/>
              </a:rPr>
              <a:t>monocristalino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semicuadrado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6”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5">
                <a:latin typeface="Microsoft Sans Serif"/>
                <a:cs typeface="Microsoft Sans Serif"/>
              </a:rPr>
              <a:t>celda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156,75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x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156,75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20">
                <a:latin typeface="Microsoft Sans Serif"/>
                <a:cs typeface="Microsoft Sans Serif"/>
              </a:rPr>
              <a:t>diagonal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210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mm.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1649996" y="8330400"/>
            <a:ext cx="5370195" cy="144018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Times New Roman"/>
              <a:cs typeface="Times New Roman"/>
            </a:endParaRPr>
          </a:p>
          <a:p>
            <a:pPr algn="ctr" marL="110489">
              <a:lnSpc>
                <a:spcPct val="100000"/>
              </a:lnSpc>
              <a:tabLst>
                <a:tab pos="503555" algn="l"/>
                <a:tab pos="1051560" algn="l"/>
                <a:tab pos="1376045" algn="l"/>
                <a:tab pos="1722120" algn="l"/>
                <a:tab pos="2317115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156	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u="sng" sz="50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5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156,75	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778406" y="8238072"/>
            <a:ext cx="129539" cy="145415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 spc="-90">
                <a:latin typeface="Microsoft Sans Serif"/>
                <a:cs typeface="Microsoft Sans Serif"/>
              </a:rPr>
              <a:t>1</a:t>
            </a:r>
            <a:r>
              <a:rPr dirty="0" sz="600">
                <a:latin typeface="Microsoft Sans Serif"/>
                <a:cs typeface="Microsoft Sans Serif"/>
              </a:rPr>
              <a:t>56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888583" y="6707158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070454" y="9057457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156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037832" y="8238072"/>
            <a:ext cx="129539" cy="145415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 spc="-90">
                <a:latin typeface="Microsoft Sans Serif"/>
                <a:cs typeface="Microsoft Sans Serif"/>
              </a:rPr>
              <a:t>1</a:t>
            </a:r>
            <a:r>
              <a:rPr dirty="0" sz="600">
                <a:latin typeface="Microsoft Sans Serif"/>
                <a:cs typeface="Microsoft Sans Serif"/>
              </a:rPr>
              <a:t>56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159696" y="6707158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357231" y="8989588"/>
            <a:ext cx="112395" cy="224154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156,75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365905" y="6656823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156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476081" y="5136958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5625331" y="6656823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156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5747197" y="5136958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 rot="2580000">
            <a:off x="5802471" y="4665749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 rot="2580000">
            <a:off x="4531344" y="4665743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 rot="2580000">
            <a:off x="5660467" y="6097752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 rot="2580000">
            <a:off x="4401014" y="6097747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 rot="2580000">
            <a:off x="3214981" y="6235944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 rot="2580000">
            <a:off x="1943853" y="6235937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 rot="2580000">
            <a:off x="4373493" y="8465259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 rot="2580000">
            <a:off x="3072976" y="7667946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 rot="2580000">
            <a:off x="3102000" y="8459585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 rot="2580000">
            <a:off x="1813523" y="7667942"/>
            <a:ext cx="15138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050199"/>
            <a:ext cx="5370195" cy="1440180"/>
            <a:chOff x="1649996" y="2050199"/>
            <a:chExt cx="5370195" cy="1440180"/>
          </a:xfrm>
        </p:grpSpPr>
        <p:sp>
          <p:nvSpPr>
            <p:cNvPr id="4" name="object 4"/>
            <p:cNvSpPr/>
            <p:nvPr/>
          </p:nvSpPr>
          <p:spPr>
            <a:xfrm>
              <a:off x="1649996" y="2050199"/>
              <a:ext cx="5370195" cy="1440180"/>
            </a:xfrm>
            <a:custGeom>
              <a:avLst/>
              <a:gdLst/>
              <a:ahLst/>
              <a:cxnLst/>
              <a:rect l="l" t="t" r="r" b="b"/>
              <a:pathLst>
                <a:path w="5370195" h="1440179">
                  <a:moveTo>
                    <a:pt x="5370004" y="0"/>
                  </a:moveTo>
                  <a:lnTo>
                    <a:pt x="0" y="0"/>
                  </a:lnTo>
                  <a:lnTo>
                    <a:pt x="0" y="1440002"/>
                  </a:lnTo>
                  <a:lnTo>
                    <a:pt x="5370004" y="1440002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501963" y="2380208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73"/>
                  </a:lnTo>
                  <a:lnTo>
                    <a:pt x="753414" y="752373"/>
                  </a:lnTo>
                  <a:lnTo>
                    <a:pt x="75341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501958" y="2380206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73"/>
                  </a:lnTo>
                  <a:lnTo>
                    <a:pt x="753414" y="752373"/>
                  </a:lnTo>
                  <a:lnTo>
                    <a:pt x="753414" y="0"/>
                  </a:lnTo>
                  <a:close/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501950" y="2390457"/>
              <a:ext cx="753745" cy="732155"/>
            </a:xfrm>
            <a:custGeom>
              <a:avLst/>
              <a:gdLst/>
              <a:ahLst/>
              <a:cxnLst/>
              <a:rect l="l" t="t" r="r" b="b"/>
              <a:pathLst>
                <a:path w="753745" h="732155">
                  <a:moveTo>
                    <a:pt x="753402" y="725106"/>
                  </a:moveTo>
                  <a:lnTo>
                    <a:pt x="0" y="725106"/>
                  </a:lnTo>
                  <a:lnTo>
                    <a:pt x="0" y="731901"/>
                  </a:lnTo>
                  <a:lnTo>
                    <a:pt x="753402" y="731901"/>
                  </a:lnTo>
                  <a:lnTo>
                    <a:pt x="753402" y="725106"/>
                  </a:lnTo>
                  <a:close/>
                </a:path>
                <a:path w="753745" h="732155">
                  <a:moveTo>
                    <a:pt x="753402" y="709345"/>
                  </a:moveTo>
                  <a:lnTo>
                    <a:pt x="0" y="709345"/>
                  </a:lnTo>
                  <a:lnTo>
                    <a:pt x="0" y="716140"/>
                  </a:lnTo>
                  <a:lnTo>
                    <a:pt x="753402" y="716140"/>
                  </a:lnTo>
                  <a:lnTo>
                    <a:pt x="753402" y="709345"/>
                  </a:lnTo>
                  <a:close/>
                </a:path>
                <a:path w="753745" h="732155">
                  <a:moveTo>
                    <a:pt x="753402" y="693559"/>
                  </a:moveTo>
                  <a:lnTo>
                    <a:pt x="0" y="693559"/>
                  </a:lnTo>
                  <a:lnTo>
                    <a:pt x="0" y="700379"/>
                  </a:lnTo>
                  <a:lnTo>
                    <a:pt x="753402" y="700379"/>
                  </a:lnTo>
                  <a:lnTo>
                    <a:pt x="753402" y="693559"/>
                  </a:lnTo>
                  <a:close/>
                </a:path>
                <a:path w="753745" h="732155">
                  <a:moveTo>
                    <a:pt x="753402" y="677799"/>
                  </a:moveTo>
                  <a:lnTo>
                    <a:pt x="0" y="677799"/>
                  </a:lnTo>
                  <a:lnTo>
                    <a:pt x="0" y="684618"/>
                  </a:lnTo>
                  <a:lnTo>
                    <a:pt x="753402" y="684618"/>
                  </a:lnTo>
                  <a:lnTo>
                    <a:pt x="753402" y="677799"/>
                  </a:lnTo>
                  <a:close/>
                </a:path>
                <a:path w="753745" h="732155">
                  <a:moveTo>
                    <a:pt x="753402" y="662038"/>
                  </a:moveTo>
                  <a:lnTo>
                    <a:pt x="0" y="662038"/>
                  </a:lnTo>
                  <a:lnTo>
                    <a:pt x="0" y="668845"/>
                  </a:lnTo>
                  <a:lnTo>
                    <a:pt x="753402" y="668845"/>
                  </a:lnTo>
                  <a:lnTo>
                    <a:pt x="753402" y="662038"/>
                  </a:lnTo>
                  <a:close/>
                </a:path>
                <a:path w="753745" h="732155">
                  <a:moveTo>
                    <a:pt x="753402" y="646290"/>
                  </a:moveTo>
                  <a:lnTo>
                    <a:pt x="0" y="646290"/>
                  </a:lnTo>
                  <a:lnTo>
                    <a:pt x="0" y="653084"/>
                  </a:lnTo>
                  <a:lnTo>
                    <a:pt x="753402" y="653084"/>
                  </a:lnTo>
                  <a:lnTo>
                    <a:pt x="753402" y="646290"/>
                  </a:lnTo>
                  <a:close/>
                </a:path>
                <a:path w="753745" h="732155">
                  <a:moveTo>
                    <a:pt x="753402" y="630516"/>
                  </a:moveTo>
                  <a:lnTo>
                    <a:pt x="0" y="630516"/>
                  </a:lnTo>
                  <a:lnTo>
                    <a:pt x="0" y="637311"/>
                  </a:lnTo>
                  <a:lnTo>
                    <a:pt x="753402" y="637311"/>
                  </a:lnTo>
                  <a:lnTo>
                    <a:pt x="753402" y="630516"/>
                  </a:lnTo>
                  <a:close/>
                </a:path>
                <a:path w="753745" h="732155">
                  <a:moveTo>
                    <a:pt x="753402" y="614743"/>
                  </a:moveTo>
                  <a:lnTo>
                    <a:pt x="0" y="614743"/>
                  </a:lnTo>
                  <a:lnTo>
                    <a:pt x="0" y="621550"/>
                  </a:lnTo>
                  <a:lnTo>
                    <a:pt x="753402" y="621550"/>
                  </a:lnTo>
                  <a:lnTo>
                    <a:pt x="753402" y="614743"/>
                  </a:lnTo>
                  <a:close/>
                </a:path>
                <a:path w="753745" h="732155">
                  <a:moveTo>
                    <a:pt x="753402" y="598982"/>
                  </a:moveTo>
                  <a:lnTo>
                    <a:pt x="0" y="598982"/>
                  </a:lnTo>
                  <a:lnTo>
                    <a:pt x="0" y="605790"/>
                  </a:lnTo>
                  <a:lnTo>
                    <a:pt x="753402" y="605790"/>
                  </a:lnTo>
                  <a:lnTo>
                    <a:pt x="753402" y="598982"/>
                  </a:lnTo>
                  <a:close/>
                </a:path>
                <a:path w="753745" h="732155">
                  <a:moveTo>
                    <a:pt x="753402" y="583222"/>
                  </a:moveTo>
                  <a:lnTo>
                    <a:pt x="0" y="583222"/>
                  </a:lnTo>
                  <a:lnTo>
                    <a:pt x="0" y="590016"/>
                  </a:lnTo>
                  <a:lnTo>
                    <a:pt x="753402" y="590016"/>
                  </a:lnTo>
                  <a:lnTo>
                    <a:pt x="753402" y="583222"/>
                  </a:lnTo>
                  <a:close/>
                </a:path>
                <a:path w="753745" h="732155">
                  <a:moveTo>
                    <a:pt x="753402" y="567448"/>
                  </a:moveTo>
                  <a:lnTo>
                    <a:pt x="0" y="567448"/>
                  </a:lnTo>
                  <a:lnTo>
                    <a:pt x="0" y="574268"/>
                  </a:lnTo>
                  <a:lnTo>
                    <a:pt x="753402" y="574268"/>
                  </a:lnTo>
                  <a:lnTo>
                    <a:pt x="753402" y="567448"/>
                  </a:lnTo>
                  <a:close/>
                </a:path>
                <a:path w="753745" h="732155">
                  <a:moveTo>
                    <a:pt x="753402" y="551688"/>
                  </a:moveTo>
                  <a:lnTo>
                    <a:pt x="0" y="551688"/>
                  </a:lnTo>
                  <a:lnTo>
                    <a:pt x="0" y="558507"/>
                  </a:lnTo>
                  <a:lnTo>
                    <a:pt x="753402" y="558507"/>
                  </a:lnTo>
                  <a:lnTo>
                    <a:pt x="753402" y="551688"/>
                  </a:lnTo>
                  <a:close/>
                </a:path>
                <a:path w="753745" h="732155">
                  <a:moveTo>
                    <a:pt x="753402" y="535940"/>
                  </a:moveTo>
                  <a:lnTo>
                    <a:pt x="0" y="535940"/>
                  </a:lnTo>
                  <a:lnTo>
                    <a:pt x="0" y="542734"/>
                  </a:lnTo>
                  <a:lnTo>
                    <a:pt x="753402" y="542734"/>
                  </a:lnTo>
                  <a:lnTo>
                    <a:pt x="753402" y="535940"/>
                  </a:lnTo>
                  <a:close/>
                </a:path>
                <a:path w="753745" h="732155">
                  <a:moveTo>
                    <a:pt x="753402" y="520166"/>
                  </a:moveTo>
                  <a:lnTo>
                    <a:pt x="0" y="520166"/>
                  </a:lnTo>
                  <a:lnTo>
                    <a:pt x="0" y="526973"/>
                  </a:lnTo>
                  <a:lnTo>
                    <a:pt x="753402" y="526973"/>
                  </a:lnTo>
                  <a:lnTo>
                    <a:pt x="753402" y="520166"/>
                  </a:lnTo>
                  <a:close/>
                </a:path>
                <a:path w="753745" h="732155">
                  <a:moveTo>
                    <a:pt x="753402" y="504405"/>
                  </a:moveTo>
                  <a:lnTo>
                    <a:pt x="0" y="504405"/>
                  </a:lnTo>
                  <a:lnTo>
                    <a:pt x="0" y="511213"/>
                  </a:lnTo>
                  <a:lnTo>
                    <a:pt x="753402" y="511213"/>
                  </a:lnTo>
                  <a:lnTo>
                    <a:pt x="753402" y="504405"/>
                  </a:lnTo>
                  <a:close/>
                </a:path>
                <a:path w="753745" h="732155">
                  <a:moveTo>
                    <a:pt x="753402" y="488645"/>
                  </a:moveTo>
                  <a:lnTo>
                    <a:pt x="0" y="488645"/>
                  </a:lnTo>
                  <a:lnTo>
                    <a:pt x="0" y="495452"/>
                  </a:lnTo>
                  <a:lnTo>
                    <a:pt x="753402" y="495452"/>
                  </a:lnTo>
                  <a:lnTo>
                    <a:pt x="753402" y="488645"/>
                  </a:lnTo>
                  <a:close/>
                </a:path>
                <a:path w="753745" h="732155">
                  <a:moveTo>
                    <a:pt x="753402" y="472884"/>
                  </a:moveTo>
                  <a:lnTo>
                    <a:pt x="0" y="472884"/>
                  </a:lnTo>
                  <a:lnTo>
                    <a:pt x="0" y="479691"/>
                  </a:lnTo>
                  <a:lnTo>
                    <a:pt x="753402" y="479691"/>
                  </a:lnTo>
                  <a:lnTo>
                    <a:pt x="753402" y="472884"/>
                  </a:lnTo>
                  <a:close/>
                </a:path>
                <a:path w="753745" h="732155">
                  <a:moveTo>
                    <a:pt x="753402" y="457123"/>
                  </a:moveTo>
                  <a:lnTo>
                    <a:pt x="0" y="457123"/>
                  </a:lnTo>
                  <a:lnTo>
                    <a:pt x="0" y="463918"/>
                  </a:lnTo>
                  <a:lnTo>
                    <a:pt x="753402" y="463918"/>
                  </a:lnTo>
                  <a:lnTo>
                    <a:pt x="753402" y="457123"/>
                  </a:lnTo>
                  <a:close/>
                </a:path>
                <a:path w="753745" h="732155">
                  <a:moveTo>
                    <a:pt x="753402" y="441363"/>
                  </a:moveTo>
                  <a:lnTo>
                    <a:pt x="0" y="441363"/>
                  </a:lnTo>
                  <a:lnTo>
                    <a:pt x="0" y="448157"/>
                  </a:lnTo>
                  <a:lnTo>
                    <a:pt x="753402" y="448157"/>
                  </a:lnTo>
                  <a:lnTo>
                    <a:pt x="753402" y="441363"/>
                  </a:lnTo>
                  <a:close/>
                </a:path>
                <a:path w="753745" h="732155">
                  <a:moveTo>
                    <a:pt x="753402" y="425589"/>
                  </a:moveTo>
                  <a:lnTo>
                    <a:pt x="0" y="425589"/>
                  </a:lnTo>
                  <a:lnTo>
                    <a:pt x="0" y="432396"/>
                  </a:lnTo>
                  <a:lnTo>
                    <a:pt x="753402" y="432396"/>
                  </a:lnTo>
                  <a:lnTo>
                    <a:pt x="753402" y="425589"/>
                  </a:lnTo>
                  <a:close/>
                </a:path>
                <a:path w="753745" h="732155">
                  <a:moveTo>
                    <a:pt x="753402" y="409816"/>
                  </a:moveTo>
                  <a:lnTo>
                    <a:pt x="0" y="409816"/>
                  </a:lnTo>
                  <a:lnTo>
                    <a:pt x="0" y="416623"/>
                  </a:lnTo>
                  <a:lnTo>
                    <a:pt x="753402" y="416623"/>
                  </a:lnTo>
                  <a:lnTo>
                    <a:pt x="753402" y="409816"/>
                  </a:lnTo>
                  <a:close/>
                </a:path>
                <a:path w="753745" h="732155">
                  <a:moveTo>
                    <a:pt x="753402" y="394055"/>
                  </a:moveTo>
                  <a:lnTo>
                    <a:pt x="0" y="394055"/>
                  </a:lnTo>
                  <a:lnTo>
                    <a:pt x="0" y="400875"/>
                  </a:lnTo>
                  <a:lnTo>
                    <a:pt x="753402" y="400875"/>
                  </a:lnTo>
                  <a:lnTo>
                    <a:pt x="753402" y="394055"/>
                  </a:lnTo>
                  <a:close/>
                </a:path>
                <a:path w="753745" h="732155">
                  <a:moveTo>
                    <a:pt x="753402" y="378294"/>
                  </a:moveTo>
                  <a:lnTo>
                    <a:pt x="0" y="378294"/>
                  </a:lnTo>
                  <a:lnTo>
                    <a:pt x="0" y="385114"/>
                  </a:lnTo>
                  <a:lnTo>
                    <a:pt x="753402" y="385114"/>
                  </a:lnTo>
                  <a:lnTo>
                    <a:pt x="753402" y="378294"/>
                  </a:lnTo>
                  <a:close/>
                </a:path>
                <a:path w="753745" h="732155">
                  <a:moveTo>
                    <a:pt x="753402" y="362534"/>
                  </a:moveTo>
                  <a:lnTo>
                    <a:pt x="0" y="362534"/>
                  </a:lnTo>
                  <a:lnTo>
                    <a:pt x="0" y="369354"/>
                  </a:lnTo>
                  <a:lnTo>
                    <a:pt x="753402" y="369354"/>
                  </a:lnTo>
                  <a:lnTo>
                    <a:pt x="753402" y="362534"/>
                  </a:lnTo>
                  <a:close/>
                </a:path>
                <a:path w="753745" h="732155">
                  <a:moveTo>
                    <a:pt x="753402" y="346773"/>
                  </a:moveTo>
                  <a:lnTo>
                    <a:pt x="0" y="346773"/>
                  </a:lnTo>
                  <a:lnTo>
                    <a:pt x="0" y="353593"/>
                  </a:lnTo>
                  <a:lnTo>
                    <a:pt x="753402" y="353593"/>
                  </a:lnTo>
                  <a:lnTo>
                    <a:pt x="753402" y="346773"/>
                  </a:lnTo>
                  <a:close/>
                </a:path>
                <a:path w="753745" h="732155">
                  <a:moveTo>
                    <a:pt x="753402" y="331012"/>
                  </a:moveTo>
                  <a:lnTo>
                    <a:pt x="0" y="331012"/>
                  </a:lnTo>
                  <a:lnTo>
                    <a:pt x="0" y="337820"/>
                  </a:lnTo>
                  <a:lnTo>
                    <a:pt x="753402" y="337820"/>
                  </a:lnTo>
                  <a:lnTo>
                    <a:pt x="753402" y="331012"/>
                  </a:lnTo>
                  <a:close/>
                </a:path>
                <a:path w="753745" h="732155">
                  <a:moveTo>
                    <a:pt x="753402" y="315252"/>
                  </a:moveTo>
                  <a:lnTo>
                    <a:pt x="0" y="315252"/>
                  </a:lnTo>
                  <a:lnTo>
                    <a:pt x="0" y="322059"/>
                  </a:lnTo>
                  <a:lnTo>
                    <a:pt x="753402" y="322059"/>
                  </a:lnTo>
                  <a:lnTo>
                    <a:pt x="753402" y="315252"/>
                  </a:lnTo>
                  <a:close/>
                </a:path>
                <a:path w="753745" h="732155">
                  <a:moveTo>
                    <a:pt x="753402" y="299478"/>
                  </a:moveTo>
                  <a:lnTo>
                    <a:pt x="0" y="299478"/>
                  </a:lnTo>
                  <a:lnTo>
                    <a:pt x="0" y="306298"/>
                  </a:lnTo>
                  <a:lnTo>
                    <a:pt x="753402" y="306298"/>
                  </a:lnTo>
                  <a:lnTo>
                    <a:pt x="753402" y="299478"/>
                  </a:lnTo>
                  <a:close/>
                </a:path>
                <a:path w="753745" h="732155">
                  <a:moveTo>
                    <a:pt x="753402" y="283705"/>
                  </a:moveTo>
                  <a:lnTo>
                    <a:pt x="0" y="283705"/>
                  </a:lnTo>
                  <a:lnTo>
                    <a:pt x="0" y="290525"/>
                  </a:lnTo>
                  <a:lnTo>
                    <a:pt x="753402" y="290525"/>
                  </a:lnTo>
                  <a:lnTo>
                    <a:pt x="753402" y="283705"/>
                  </a:lnTo>
                  <a:close/>
                </a:path>
                <a:path w="753745" h="732155">
                  <a:moveTo>
                    <a:pt x="753402" y="267970"/>
                  </a:moveTo>
                  <a:lnTo>
                    <a:pt x="0" y="267970"/>
                  </a:lnTo>
                  <a:lnTo>
                    <a:pt x="0" y="274764"/>
                  </a:lnTo>
                  <a:lnTo>
                    <a:pt x="753402" y="274764"/>
                  </a:lnTo>
                  <a:lnTo>
                    <a:pt x="753402" y="267970"/>
                  </a:lnTo>
                  <a:close/>
                </a:path>
                <a:path w="753745" h="732155">
                  <a:moveTo>
                    <a:pt x="753402" y="252209"/>
                  </a:moveTo>
                  <a:lnTo>
                    <a:pt x="0" y="252209"/>
                  </a:lnTo>
                  <a:lnTo>
                    <a:pt x="0" y="259003"/>
                  </a:lnTo>
                  <a:lnTo>
                    <a:pt x="753402" y="259003"/>
                  </a:lnTo>
                  <a:lnTo>
                    <a:pt x="753402" y="252209"/>
                  </a:lnTo>
                  <a:close/>
                </a:path>
                <a:path w="753745" h="732155">
                  <a:moveTo>
                    <a:pt x="753402" y="236423"/>
                  </a:moveTo>
                  <a:lnTo>
                    <a:pt x="0" y="236423"/>
                  </a:lnTo>
                  <a:lnTo>
                    <a:pt x="0" y="243230"/>
                  </a:lnTo>
                  <a:lnTo>
                    <a:pt x="753402" y="243230"/>
                  </a:lnTo>
                  <a:lnTo>
                    <a:pt x="753402" y="236423"/>
                  </a:lnTo>
                  <a:close/>
                </a:path>
                <a:path w="753745" h="732155">
                  <a:moveTo>
                    <a:pt x="753402" y="220662"/>
                  </a:moveTo>
                  <a:lnTo>
                    <a:pt x="0" y="220662"/>
                  </a:lnTo>
                  <a:lnTo>
                    <a:pt x="0" y="227482"/>
                  </a:lnTo>
                  <a:lnTo>
                    <a:pt x="753402" y="227482"/>
                  </a:lnTo>
                  <a:lnTo>
                    <a:pt x="753402" y="220662"/>
                  </a:lnTo>
                  <a:close/>
                </a:path>
                <a:path w="753745" h="732155">
                  <a:moveTo>
                    <a:pt x="753402" y="204901"/>
                  </a:moveTo>
                  <a:lnTo>
                    <a:pt x="0" y="204901"/>
                  </a:lnTo>
                  <a:lnTo>
                    <a:pt x="0" y="211709"/>
                  </a:lnTo>
                  <a:lnTo>
                    <a:pt x="753402" y="211709"/>
                  </a:lnTo>
                  <a:lnTo>
                    <a:pt x="753402" y="204901"/>
                  </a:lnTo>
                  <a:close/>
                </a:path>
                <a:path w="753745" h="732155">
                  <a:moveTo>
                    <a:pt x="753402" y="189153"/>
                  </a:moveTo>
                  <a:lnTo>
                    <a:pt x="0" y="189153"/>
                  </a:lnTo>
                  <a:lnTo>
                    <a:pt x="0" y="195948"/>
                  </a:lnTo>
                  <a:lnTo>
                    <a:pt x="753402" y="195948"/>
                  </a:lnTo>
                  <a:lnTo>
                    <a:pt x="753402" y="189153"/>
                  </a:lnTo>
                  <a:close/>
                </a:path>
                <a:path w="753745" h="732155">
                  <a:moveTo>
                    <a:pt x="753402" y="173367"/>
                  </a:moveTo>
                  <a:lnTo>
                    <a:pt x="0" y="173367"/>
                  </a:lnTo>
                  <a:lnTo>
                    <a:pt x="0" y="180187"/>
                  </a:lnTo>
                  <a:lnTo>
                    <a:pt x="753402" y="180187"/>
                  </a:lnTo>
                  <a:lnTo>
                    <a:pt x="753402" y="173367"/>
                  </a:lnTo>
                  <a:close/>
                </a:path>
                <a:path w="753745" h="732155">
                  <a:moveTo>
                    <a:pt x="753402" y="157607"/>
                  </a:moveTo>
                  <a:lnTo>
                    <a:pt x="0" y="157607"/>
                  </a:lnTo>
                  <a:lnTo>
                    <a:pt x="0" y="164426"/>
                  </a:lnTo>
                  <a:lnTo>
                    <a:pt x="753402" y="164426"/>
                  </a:lnTo>
                  <a:lnTo>
                    <a:pt x="753402" y="157607"/>
                  </a:lnTo>
                  <a:close/>
                </a:path>
                <a:path w="753745" h="732155">
                  <a:moveTo>
                    <a:pt x="753402" y="141846"/>
                  </a:moveTo>
                  <a:lnTo>
                    <a:pt x="0" y="141846"/>
                  </a:lnTo>
                  <a:lnTo>
                    <a:pt x="0" y="148666"/>
                  </a:lnTo>
                  <a:lnTo>
                    <a:pt x="753402" y="148666"/>
                  </a:lnTo>
                  <a:lnTo>
                    <a:pt x="753402" y="141846"/>
                  </a:lnTo>
                  <a:close/>
                </a:path>
                <a:path w="753745" h="732155">
                  <a:moveTo>
                    <a:pt x="753402" y="126085"/>
                  </a:moveTo>
                  <a:lnTo>
                    <a:pt x="0" y="126085"/>
                  </a:lnTo>
                  <a:lnTo>
                    <a:pt x="0" y="132905"/>
                  </a:lnTo>
                  <a:lnTo>
                    <a:pt x="753402" y="132905"/>
                  </a:lnTo>
                  <a:lnTo>
                    <a:pt x="753402" y="126085"/>
                  </a:lnTo>
                  <a:close/>
                </a:path>
                <a:path w="753745" h="732155">
                  <a:moveTo>
                    <a:pt x="753402" y="110312"/>
                  </a:moveTo>
                  <a:lnTo>
                    <a:pt x="0" y="110312"/>
                  </a:lnTo>
                  <a:lnTo>
                    <a:pt x="0" y="117132"/>
                  </a:lnTo>
                  <a:lnTo>
                    <a:pt x="753402" y="117132"/>
                  </a:lnTo>
                  <a:lnTo>
                    <a:pt x="753402" y="110312"/>
                  </a:lnTo>
                  <a:close/>
                </a:path>
                <a:path w="753745" h="732155">
                  <a:moveTo>
                    <a:pt x="753402" y="94576"/>
                  </a:moveTo>
                  <a:lnTo>
                    <a:pt x="0" y="94576"/>
                  </a:lnTo>
                  <a:lnTo>
                    <a:pt x="0" y="101371"/>
                  </a:lnTo>
                  <a:lnTo>
                    <a:pt x="753402" y="101371"/>
                  </a:lnTo>
                  <a:lnTo>
                    <a:pt x="753402" y="94576"/>
                  </a:lnTo>
                  <a:close/>
                </a:path>
                <a:path w="753745" h="732155">
                  <a:moveTo>
                    <a:pt x="753402" y="78816"/>
                  </a:moveTo>
                  <a:lnTo>
                    <a:pt x="0" y="78816"/>
                  </a:lnTo>
                  <a:lnTo>
                    <a:pt x="0" y="85598"/>
                  </a:lnTo>
                  <a:lnTo>
                    <a:pt x="753402" y="85598"/>
                  </a:lnTo>
                  <a:lnTo>
                    <a:pt x="753402" y="78816"/>
                  </a:lnTo>
                  <a:close/>
                </a:path>
                <a:path w="753745" h="732155">
                  <a:moveTo>
                    <a:pt x="753402" y="63030"/>
                  </a:moveTo>
                  <a:lnTo>
                    <a:pt x="0" y="63030"/>
                  </a:lnTo>
                  <a:lnTo>
                    <a:pt x="0" y="69824"/>
                  </a:lnTo>
                  <a:lnTo>
                    <a:pt x="753402" y="69824"/>
                  </a:lnTo>
                  <a:lnTo>
                    <a:pt x="753402" y="63030"/>
                  </a:lnTo>
                  <a:close/>
                </a:path>
                <a:path w="753745" h="732155">
                  <a:moveTo>
                    <a:pt x="753402" y="47256"/>
                  </a:moveTo>
                  <a:lnTo>
                    <a:pt x="0" y="47256"/>
                  </a:lnTo>
                  <a:lnTo>
                    <a:pt x="0" y="54063"/>
                  </a:lnTo>
                  <a:lnTo>
                    <a:pt x="753402" y="54063"/>
                  </a:lnTo>
                  <a:lnTo>
                    <a:pt x="753402" y="47256"/>
                  </a:lnTo>
                  <a:close/>
                </a:path>
                <a:path w="753745" h="732155">
                  <a:moveTo>
                    <a:pt x="753402" y="31508"/>
                  </a:moveTo>
                  <a:lnTo>
                    <a:pt x="0" y="31508"/>
                  </a:lnTo>
                  <a:lnTo>
                    <a:pt x="0" y="38315"/>
                  </a:lnTo>
                  <a:lnTo>
                    <a:pt x="753402" y="38315"/>
                  </a:lnTo>
                  <a:lnTo>
                    <a:pt x="753402" y="31508"/>
                  </a:lnTo>
                  <a:close/>
                </a:path>
                <a:path w="753745" h="732155">
                  <a:moveTo>
                    <a:pt x="753402" y="15748"/>
                  </a:moveTo>
                  <a:lnTo>
                    <a:pt x="0" y="15748"/>
                  </a:lnTo>
                  <a:lnTo>
                    <a:pt x="0" y="22555"/>
                  </a:lnTo>
                  <a:lnTo>
                    <a:pt x="753402" y="22555"/>
                  </a:lnTo>
                  <a:lnTo>
                    <a:pt x="753402" y="15748"/>
                  </a:lnTo>
                  <a:close/>
                </a:path>
                <a:path w="753745" h="732155">
                  <a:moveTo>
                    <a:pt x="753402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3402" y="6794"/>
                  </a:lnTo>
                  <a:lnTo>
                    <a:pt x="753402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695829" y="2380208"/>
              <a:ext cx="374650" cy="755015"/>
            </a:xfrm>
            <a:custGeom>
              <a:avLst/>
              <a:gdLst/>
              <a:ahLst/>
              <a:cxnLst/>
              <a:rect l="l" t="t" r="r" b="b"/>
              <a:pathLst>
                <a:path w="374650" h="755014">
                  <a:moveTo>
                    <a:pt x="6121" y="0"/>
                  </a:moveTo>
                  <a:lnTo>
                    <a:pt x="0" y="0"/>
                  </a:lnTo>
                  <a:lnTo>
                    <a:pt x="0" y="754875"/>
                  </a:lnTo>
                  <a:lnTo>
                    <a:pt x="6121" y="754875"/>
                  </a:lnTo>
                  <a:lnTo>
                    <a:pt x="6121" y="0"/>
                  </a:lnTo>
                  <a:close/>
                </a:path>
                <a:path w="374650" h="755014">
                  <a:moveTo>
                    <a:pt x="374269" y="0"/>
                  </a:moveTo>
                  <a:lnTo>
                    <a:pt x="368147" y="0"/>
                  </a:lnTo>
                  <a:lnTo>
                    <a:pt x="368147" y="754875"/>
                  </a:lnTo>
                  <a:lnTo>
                    <a:pt x="374269" y="754875"/>
                  </a:lnTo>
                  <a:lnTo>
                    <a:pt x="3742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445215" y="2380373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86"/>
                  </a:lnTo>
                  <a:lnTo>
                    <a:pt x="753414" y="752386"/>
                  </a:lnTo>
                  <a:lnTo>
                    <a:pt x="75341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445210" y="2380371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86"/>
                  </a:lnTo>
                  <a:lnTo>
                    <a:pt x="753414" y="752386"/>
                  </a:lnTo>
                  <a:lnTo>
                    <a:pt x="753414" y="0"/>
                  </a:lnTo>
                  <a:close/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445203" y="2390622"/>
              <a:ext cx="753745" cy="732155"/>
            </a:xfrm>
            <a:custGeom>
              <a:avLst/>
              <a:gdLst/>
              <a:ahLst/>
              <a:cxnLst/>
              <a:rect l="l" t="t" r="r" b="b"/>
              <a:pathLst>
                <a:path w="753745" h="732155">
                  <a:moveTo>
                    <a:pt x="753414" y="725081"/>
                  </a:moveTo>
                  <a:lnTo>
                    <a:pt x="0" y="725081"/>
                  </a:lnTo>
                  <a:lnTo>
                    <a:pt x="0" y="731901"/>
                  </a:lnTo>
                  <a:lnTo>
                    <a:pt x="753414" y="731901"/>
                  </a:lnTo>
                  <a:lnTo>
                    <a:pt x="753414" y="725081"/>
                  </a:lnTo>
                  <a:close/>
                </a:path>
                <a:path w="753745" h="732155">
                  <a:moveTo>
                    <a:pt x="753414" y="709333"/>
                  </a:moveTo>
                  <a:lnTo>
                    <a:pt x="0" y="709333"/>
                  </a:lnTo>
                  <a:lnTo>
                    <a:pt x="0" y="716140"/>
                  </a:lnTo>
                  <a:lnTo>
                    <a:pt x="753414" y="716140"/>
                  </a:lnTo>
                  <a:lnTo>
                    <a:pt x="753414" y="709333"/>
                  </a:lnTo>
                  <a:close/>
                </a:path>
                <a:path w="753745" h="732155">
                  <a:moveTo>
                    <a:pt x="753414" y="693572"/>
                  </a:moveTo>
                  <a:lnTo>
                    <a:pt x="0" y="693572"/>
                  </a:lnTo>
                  <a:lnTo>
                    <a:pt x="0" y="700379"/>
                  </a:lnTo>
                  <a:lnTo>
                    <a:pt x="753414" y="700379"/>
                  </a:lnTo>
                  <a:lnTo>
                    <a:pt x="753414" y="693572"/>
                  </a:lnTo>
                  <a:close/>
                </a:path>
                <a:path w="753745" h="732155">
                  <a:moveTo>
                    <a:pt x="753414" y="677811"/>
                  </a:moveTo>
                  <a:lnTo>
                    <a:pt x="0" y="677811"/>
                  </a:lnTo>
                  <a:lnTo>
                    <a:pt x="0" y="684606"/>
                  </a:lnTo>
                  <a:lnTo>
                    <a:pt x="753414" y="684606"/>
                  </a:lnTo>
                  <a:lnTo>
                    <a:pt x="753414" y="677811"/>
                  </a:lnTo>
                  <a:close/>
                </a:path>
                <a:path w="753745" h="732155">
                  <a:moveTo>
                    <a:pt x="753414" y="662038"/>
                  </a:moveTo>
                  <a:lnTo>
                    <a:pt x="0" y="662038"/>
                  </a:lnTo>
                  <a:lnTo>
                    <a:pt x="0" y="668858"/>
                  </a:lnTo>
                  <a:lnTo>
                    <a:pt x="753414" y="668858"/>
                  </a:lnTo>
                  <a:lnTo>
                    <a:pt x="753414" y="662038"/>
                  </a:lnTo>
                  <a:close/>
                </a:path>
                <a:path w="753745" h="732155">
                  <a:moveTo>
                    <a:pt x="753414" y="646277"/>
                  </a:moveTo>
                  <a:lnTo>
                    <a:pt x="0" y="646277"/>
                  </a:lnTo>
                  <a:lnTo>
                    <a:pt x="0" y="653097"/>
                  </a:lnTo>
                  <a:lnTo>
                    <a:pt x="753414" y="653097"/>
                  </a:lnTo>
                  <a:lnTo>
                    <a:pt x="753414" y="646277"/>
                  </a:lnTo>
                  <a:close/>
                </a:path>
                <a:path w="753745" h="732155">
                  <a:moveTo>
                    <a:pt x="753414" y="630516"/>
                  </a:moveTo>
                  <a:lnTo>
                    <a:pt x="0" y="630516"/>
                  </a:lnTo>
                  <a:lnTo>
                    <a:pt x="0" y="637324"/>
                  </a:lnTo>
                  <a:lnTo>
                    <a:pt x="753414" y="637324"/>
                  </a:lnTo>
                  <a:lnTo>
                    <a:pt x="753414" y="630516"/>
                  </a:lnTo>
                  <a:close/>
                </a:path>
                <a:path w="753745" h="732155">
                  <a:moveTo>
                    <a:pt x="753414" y="614756"/>
                  </a:moveTo>
                  <a:lnTo>
                    <a:pt x="0" y="614756"/>
                  </a:lnTo>
                  <a:lnTo>
                    <a:pt x="0" y="621563"/>
                  </a:lnTo>
                  <a:lnTo>
                    <a:pt x="753414" y="621563"/>
                  </a:lnTo>
                  <a:lnTo>
                    <a:pt x="753414" y="614756"/>
                  </a:lnTo>
                  <a:close/>
                </a:path>
                <a:path w="753745" h="732155">
                  <a:moveTo>
                    <a:pt x="753414" y="598995"/>
                  </a:moveTo>
                  <a:lnTo>
                    <a:pt x="0" y="598995"/>
                  </a:lnTo>
                  <a:lnTo>
                    <a:pt x="0" y="605802"/>
                  </a:lnTo>
                  <a:lnTo>
                    <a:pt x="753414" y="605802"/>
                  </a:lnTo>
                  <a:lnTo>
                    <a:pt x="753414" y="598995"/>
                  </a:lnTo>
                  <a:close/>
                </a:path>
                <a:path w="753745" h="732155">
                  <a:moveTo>
                    <a:pt x="753414" y="583234"/>
                  </a:moveTo>
                  <a:lnTo>
                    <a:pt x="0" y="583234"/>
                  </a:lnTo>
                  <a:lnTo>
                    <a:pt x="0" y="590042"/>
                  </a:lnTo>
                  <a:lnTo>
                    <a:pt x="753414" y="590042"/>
                  </a:lnTo>
                  <a:lnTo>
                    <a:pt x="753414" y="583234"/>
                  </a:lnTo>
                  <a:close/>
                </a:path>
                <a:path w="753745" h="732155">
                  <a:moveTo>
                    <a:pt x="753414" y="567486"/>
                  </a:moveTo>
                  <a:lnTo>
                    <a:pt x="0" y="567486"/>
                  </a:lnTo>
                  <a:lnTo>
                    <a:pt x="0" y="574281"/>
                  </a:lnTo>
                  <a:lnTo>
                    <a:pt x="753414" y="574281"/>
                  </a:lnTo>
                  <a:lnTo>
                    <a:pt x="753414" y="567486"/>
                  </a:lnTo>
                  <a:close/>
                </a:path>
                <a:path w="753745" h="732155">
                  <a:moveTo>
                    <a:pt x="753414" y="551726"/>
                  </a:moveTo>
                  <a:lnTo>
                    <a:pt x="0" y="551726"/>
                  </a:lnTo>
                  <a:lnTo>
                    <a:pt x="0" y="558507"/>
                  </a:lnTo>
                  <a:lnTo>
                    <a:pt x="753414" y="558507"/>
                  </a:lnTo>
                  <a:lnTo>
                    <a:pt x="753414" y="551726"/>
                  </a:lnTo>
                  <a:close/>
                </a:path>
                <a:path w="753745" h="732155">
                  <a:moveTo>
                    <a:pt x="753414" y="535940"/>
                  </a:moveTo>
                  <a:lnTo>
                    <a:pt x="0" y="535940"/>
                  </a:lnTo>
                  <a:lnTo>
                    <a:pt x="0" y="542747"/>
                  </a:lnTo>
                  <a:lnTo>
                    <a:pt x="753414" y="542747"/>
                  </a:lnTo>
                  <a:lnTo>
                    <a:pt x="753414" y="535940"/>
                  </a:lnTo>
                  <a:close/>
                </a:path>
                <a:path w="753745" h="732155">
                  <a:moveTo>
                    <a:pt x="753414" y="520179"/>
                  </a:moveTo>
                  <a:lnTo>
                    <a:pt x="0" y="520179"/>
                  </a:lnTo>
                  <a:lnTo>
                    <a:pt x="0" y="526986"/>
                  </a:lnTo>
                  <a:lnTo>
                    <a:pt x="753414" y="526986"/>
                  </a:lnTo>
                  <a:lnTo>
                    <a:pt x="753414" y="520179"/>
                  </a:lnTo>
                  <a:close/>
                </a:path>
                <a:path w="753745" h="732155">
                  <a:moveTo>
                    <a:pt x="753414" y="504405"/>
                  </a:moveTo>
                  <a:lnTo>
                    <a:pt x="0" y="504405"/>
                  </a:lnTo>
                  <a:lnTo>
                    <a:pt x="0" y="511213"/>
                  </a:lnTo>
                  <a:lnTo>
                    <a:pt x="753414" y="511213"/>
                  </a:lnTo>
                  <a:lnTo>
                    <a:pt x="753414" y="504405"/>
                  </a:lnTo>
                  <a:close/>
                </a:path>
                <a:path w="753745" h="732155">
                  <a:moveTo>
                    <a:pt x="753414" y="488645"/>
                  </a:moveTo>
                  <a:lnTo>
                    <a:pt x="0" y="488645"/>
                  </a:lnTo>
                  <a:lnTo>
                    <a:pt x="0" y="495439"/>
                  </a:lnTo>
                  <a:lnTo>
                    <a:pt x="753414" y="495439"/>
                  </a:lnTo>
                  <a:lnTo>
                    <a:pt x="753414" y="488645"/>
                  </a:lnTo>
                  <a:close/>
                </a:path>
                <a:path w="753745" h="732155">
                  <a:moveTo>
                    <a:pt x="753414" y="472897"/>
                  </a:moveTo>
                  <a:lnTo>
                    <a:pt x="0" y="472897"/>
                  </a:lnTo>
                  <a:lnTo>
                    <a:pt x="0" y="479691"/>
                  </a:lnTo>
                  <a:lnTo>
                    <a:pt x="753414" y="479691"/>
                  </a:lnTo>
                  <a:lnTo>
                    <a:pt x="753414" y="472897"/>
                  </a:lnTo>
                  <a:close/>
                </a:path>
                <a:path w="753745" h="732155">
                  <a:moveTo>
                    <a:pt x="753414" y="457136"/>
                  </a:moveTo>
                  <a:lnTo>
                    <a:pt x="0" y="457136"/>
                  </a:lnTo>
                  <a:lnTo>
                    <a:pt x="0" y="463931"/>
                  </a:lnTo>
                  <a:lnTo>
                    <a:pt x="753414" y="463931"/>
                  </a:lnTo>
                  <a:lnTo>
                    <a:pt x="753414" y="457136"/>
                  </a:lnTo>
                  <a:close/>
                </a:path>
                <a:path w="753745" h="732155">
                  <a:moveTo>
                    <a:pt x="753414" y="441363"/>
                  </a:moveTo>
                  <a:lnTo>
                    <a:pt x="0" y="441363"/>
                  </a:lnTo>
                  <a:lnTo>
                    <a:pt x="0" y="448170"/>
                  </a:lnTo>
                  <a:lnTo>
                    <a:pt x="753414" y="448170"/>
                  </a:lnTo>
                  <a:lnTo>
                    <a:pt x="753414" y="441363"/>
                  </a:lnTo>
                  <a:close/>
                </a:path>
                <a:path w="753745" h="732155">
                  <a:moveTo>
                    <a:pt x="753414" y="425602"/>
                  </a:moveTo>
                  <a:lnTo>
                    <a:pt x="0" y="425602"/>
                  </a:lnTo>
                  <a:lnTo>
                    <a:pt x="0" y="432409"/>
                  </a:lnTo>
                  <a:lnTo>
                    <a:pt x="753414" y="432409"/>
                  </a:lnTo>
                  <a:lnTo>
                    <a:pt x="753414" y="425602"/>
                  </a:lnTo>
                  <a:close/>
                </a:path>
                <a:path w="753745" h="732155">
                  <a:moveTo>
                    <a:pt x="753414" y="409829"/>
                  </a:moveTo>
                  <a:lnTo>
                    <a:pt x="0" y="409829"/>
                  </a:lnTo>
                  <a:lnTo>
                    <a:pt x="0" y="416648"/>
                  </a:lnTo>
                  <a:lnTo>
                    <a:pt x="753414" y="416648"/>
                  </a:lnTo>
                  <a:lnTo>
                    <a:pt x="753414" y="409829"/>
                  </a:lnTo>
                  <a:close/>
                </a:path>
                <a:path w="753745" h="732155">
                  <a:moveTo>
                    <a:pt x="753414" y="394068"/>
                  </a:moveTo>
                  <a:lnTo>
                    <a:pt x="0" y="394068"/>
                  </a:lnTo>
                  <a:lnTo>
                    <a:pt x="0" y="400888"/>
                  </a:lnTo>
                  <a:lnTo>
                    <a:pt x="753414" y="400888"/>
                  </a:lnTo>
                  <a:lnTo>
                    <a:pt x="753414" y="394068"/>
                  </a:lnTo>
                  <a:close/>
                </a:path>
                <a:path w="753745" h="732155">
                  <a:moveTo>
                    <a:pt x="753414" y="378320"/>
                  </a:moveTo>
                  <a:lnTo>
                    <a:pt x="0" y="378320"/>
                  </a:lnTo>
                  <a:lnTo>
                    <a:pt x="0" y="385114"/>
                  </a:lnTo>
                  <a:lnTo>
                    <a:pt x="753414" y="385114"/>
                  </a:lnTo>
                  <a:lnTo>
                    <a:pt x="753414" y="378320"/>
                  </a:lnTo>
                  <a:close/>
                </a:path>
                <a:path w="753745" h="732155">
                  <a:moveTo>
                    <a:pt x="753414" y="362546"/>
                  </a:moveTo>
                  <a:lnTo>
                    <a:pt x="0" y="362546"/>
                  </a:lnTo>
                  <a:lnTo>
                    <a:pt x="0" y="369341"/>
                  </a:lnTo>
                  <a:lnTo>
                    <a:pt x="753414" y="369341"/>
                  </a:lnTo>
                  <a:lnTo>
                    <a:pt x="753414" y="362546"/>
                  </a:lnTo>
                  <a:close/>
                </a:path>
                <a:path w="753745" h="732155">
                  <a:moveTo>
                    <a:pt x="753414" y="346786"/>
                  </a:moveTo>
                  <a:lnTo>
                    <a:pt x="0" y="346786"/>
                  </a:lnTo>
                  <a:lnTo>
                    <a:pt x="0" y="353580"/>
                  </a:lnTo>
                  <a:lnTo>
                    <a:pt x="753414" y="353580"/>
                  </a:lnTo>
                  <a:lnTo>
                    <a:pt x="753414" y="346786"/>
                  </a:lnTo>
                  <a:close/>
                </a:path>
                <a:path w="753745" h="732155">
                  <a:moveTo>
                    <a:pt x="753414" y="331012"/>
                  </a:moveTo>
                  <a:lnTo>
                    <a:pt x="0" y="331012"/>
                  </a:lnTo>
                  <a:lnTo>
                    <a:pt x="0" y="337820"/>
                  </a:lnTo>
                  <a:lnTo>
                    <a:pt x="753414" y="337820"/>
                  </a:lnTo>
                  <a:lnTo>
                    <a:pt x="753414" y="331012"/>
                  </a:lnTo>
                  <a:close/>
                </a:path>
                <a:path w="753745" h="732155">
                  <a:moveTo>
                    <a:pt x="753414" y="315252"/>
                  </a:moveTo>
                  <a:lnTo>
                    <a:pt x="0" y="315252"/>
                  </a:lnTo>
                  <a:lnTo>
                    <a:pt x="0" y="322046"/>
                  </a:lnTo>
                  <a:lnTo>
                    <a:pt x="753414" y="322046"/>
                  </a:lnTo>
                  <a:lnTo>
                    <a:pt x="753414" y="315252"/>
                  </a:lnTo>
                  <a:close/>
                </a:path>
                <a:path w="753745" h="732155">
                  <a:moveTo>
                    <a:pt x="753414" y="299504"/>
                  </a:moveTo>
                  <a:lnTo>
                    <a:pt x="0" y="299504"/>
                  </a:lnTo>
                  <a:lnTo>
                    <a:pt x="0" y="306298"/>
                  </a:lnTo>
                  <a:lnTo>
                    <a:pt x="753414" y="306298"/>
                  </a:lnTo>
                  <a:lnTo>
                    <a:pt x="753414" y="299504"/>
                  </a:lnTo>
                  <a:close/>
                </a:path>
                <a:path w="753745" h="732155">
                  <a:moveTo>
                    <a:pt x="753414" y="283718"/>
                  </a:moveTo>
                  <a:lnTo>
                    <a:pt x="0" y="283718"/>
                  </a:lnTo>
                  <a:lnTo>
                    <a:pt x="0" y="290537"/>
                  </a:lnTo>
                  <a:lnTo>
                    <a:pt x="753414" y="290537"/>
                  </a:lnTo>
                  <a:lnTo>
                    <a:pt x="753414" y="283718"/>
                  </a:lnTo>
                  <a:close/>
                </a:path>
                <a:path w="753745" h="732155">
                  <a:moveTo>
                    <a:pt x="753414" y="267957"/>
                  </a:moveTo>
                  <a:lnTo>
                    <a:pt x="0" y="267957"/>
                  </a:lnTo>
                  <a:lnTo>
                    <a:pt x="0" y="274777"/>
                  </a:lnTo>
                  <a:lnTo>
                    <a:pt x="753414" y="274777"/>
                  </a:lnTo>
                  <a:lnTo>
                    <a:pt x="753414" y="267957"/>
                  </a:lnTo>
                  <a:close/>
                </a:path>
                <a:path w="753745" h="732155">
                  <a:moveTo>
                    <a:pt x="753414" y="252196"/>
                  </a:moveTo>
                  <a:lnTo>
                    <a:pt x="0" y="252196"/>
                  </a:lnTo>
                  <a:lnTo>
                    <a:pt x="0" y="259003"/>
                  </a:lnTo>
                  <a:lnTo>
                    <a:pt x="753414" y="259003"/>
                  </a:lnTo>
                  <a:lnTo>
                    <a:pt x="753414" y="252196"/>
                  </a:lnTo>
                  <a:close/>
                </a:path>
                <a:path w="753745" h="732155">
                  <a:moveTo>
                    <a:pt x="753414" y="236435"/>
                  </a:moveTo>
                  <a:lnTo>
                    <a:pt x="0" y="236435"/>
                  </a:lnTo>
                  <a:lnTo>
                    <a:pt x="0" y="243243"/>
                  </a:lnTo>
                  <a:lnTo>
                    <a:pt x="753414" y="243243"/>
                  </a:lnTo>
                  <a:lnTo>
                    <a:pt x="753414" y="236435"/>
                  </a:lnTo>
                  <a:close/>
                </a:path>
                <a:path w="753745" h="732155">
                  <a:moveTo>
                    <a:pt x="753414" y="220675"/>
                  </a:moveTo>
                  <a:lnTo>
                    <a:pt x="0" y="220675"/>
                  </a:lnTo>
                  <a:lnTo>
                    <a:pt x="0" y="227482"/>
                  </a:lnTo>
                  <a:lnTo>
                    <a:pt x="753414" y="227482"/>
                  </a:lnTo>
                  <a:lnTo>
                    <a:pt x="753414" y="220675"/>
                  </a:lnTo>
                  <a:close/>
                </a:path>
                <a:path w="753745" h="732155">
                  <a:moveTo>
                    <a:pt x="753414" y="204927"/>
                  </a:moveTo>
                  <a:lnTo>
                    <a:pt x="0" y="204927"/>
                  </a:lnTo>
                  <a:lnTo>
                    <a:pt x="0" y="211721"/>
                  </a:lnTo>
                  <a:lnTo>
                    <a:pt x="753414" y="211721"/>
                  </a:lnTo>
                  <a:lnTo>
                    <a:pt x="753414" y="204927"/>
                  </a:lnTo>
                  <a:close/>
                </a:path>
                <a:path w="753745" h="732155">
                  <a:moveTo>
                    <a:pt x="753414" y="189153"/>
                  </a:moveTo>
                  <a:lnTo>
                    <a:pt x="0" y="189153"/>
                  </a:lnTo>
                  <a:lnTo>
                    <a:pt x="0" y="195948"/>
                  </a:lnTo>
                  <a:lnTo>
                    <a:pt x="753414" y="195948"/>
                  </a:lnTo>
                  <a:lnTo>
                    <a:pt x="753414" y="189153"/>
                  </a:lnTo>
                  <a:close/>
                </a:path>
                <a:path w="753745" h="732155">
                  <a:moveTo>
                    <a:pt x="753414" y="173380"/>
                  </a:moveTo>
                  <a:lnTo>
                    <a:pt x="0" y="173380"/>
                  </a:lnTo>
                  <a:lnTo>
                    <a:pt x="0" y="180187"/>
                  </a:lnTo>
                  <a:lnTo>
                    <a:pt x="753414" y="180187"/>
                  </a:lnTo>
                  <a:lnTo>
                    <a:pt x="753414" y="173380"/>
                  </a:lnTo>
                  <a:close/>
                </a:path>
                <a:path w="753745" h="732155">
                  <a:moveTo>
                    <a:pt x="753414" y="157607"/>
                  </a:moveTo>
                  <a:lnTo>
                    <a:pt x="0" y="157607"/>
                  </a:lnTo>
                  <a:lnTo>
                    <a:pt x="0" y="164414"/>
                  </a:lnTo>
                  <a:lnTo>
                    <a:pt x="753414" y="164414"/>
                  </a:lnTo>
                  <a:lnTo>
                    <a:pt x="753414" y="157607"/>
                  </a:lnTo>
                  <a:close/>
                </a:path>
                <a:path w="753745" h="732155">
                  <a:moveTo>
                    <a:pt x="753414" y="141846"/>
                  </a:moveTo>
                  <a:lnTo>
                    <a:pt x="0" y="141846"/>
                  </a:lnTo>
                  <a:lnTo>
                    <a:pt x="0" y="148653"/>
                  </a:lnTo>
                  <a:lnTo>
                    <a:pt x="753414" y="148653"/>
                  </a:lnTo>
                  <a:lnTo>
                    <a:pt x="753414" y="141846"/>
                  </a:lnTo>
                  <a:close/>
                </a:path>
                <a:path w="753745" h="732155">
                  <a:moveTo>
                    <a:pt x="753414" y="126098"/>
                  </a:moveTo>
                  <a:lnTo>
                    <a:pt x="0" y="126098"/>
                  </a:lnTo>
                  <a:lnTo>
                    <a:pt x="0" y="132880"/>
                  </a:lnTo>
                  <a:lnTo>
                    <a:pt x="753414" y="132880"/>
                  </a:lnTo>
                  <a:lnTo>
                    <a:pt x="753414" y="126098"/>
                  </a:lnTo>
                  <a:close/>
                </a:path>
                <a:path w="753745" h="732155">
                  <a:moveTo>
                    <a:pt x="753414" y="110337"/>
                  </a:moveTo>
                  <a:lnTo>
                    <a:pt x="0" y="110337"/>
                  </a:lnTo>
                  <a:lnTo>
                    <a:pt x="0" y="117132"/>
                  </a:lnTo>
                  <a:lnTo>
                    <a:pt x="753414" y="117132"/>
                  </a:lnTo>
                  <a:lnTo>
                    <a:pt x="753414" y="110337"/>
                  </a:lnTo>
                  <a:close/>
                </a:path>
                <a:path w="753745" h="732155">
                  <a:moveTo>
                    <a:pt x="753414" y="94576"/>
                  </a:moveTo>
                  <a:lnTo>
                    <a:pt x="0" y="94576"/>
                  </a:lnTo>
                  <a:lnTo>
                    <a:pt x="0" y="101371"/>
                  </a:lnTo>
                  <a:lnTo>
                    <a:pt x="753414" y="101371"/>
                  </a:lnTo>
                  <a:lnTo>
                    <a:pt x="753414" y="94576"/>
                  </a:lnTo>
                  <a:close/>
                </a:path>
                <a:path w="753745" h="732155">
                  <a:moveTo>
                    <a:pt x="753414" y="78816"/>
                  </a:moveTo>
                  <a:lnTo>
                    <a:pt x="0" y="78816"/>
                  </a:lnTo>
                  <a:lnTo>
                    <a:pt x="0" y="85610"/>
                  </a:lnTo>
                  <a:lnTo>
                    <a:pt x="753414" y="85610"/>
                  </a:lnTo>
                  <a:lnTo>
                    <a:pt x="753414" y="78816"/>
                  </a:lnTo>
                  <a:close/>
                </a:path>
                <a:path w="753745" h="732155">
                  <a:moveTo>
                    <a:pt x="753414" y="63042"/>
                  </a:moveTo>
                  <a:lnTo>
                    <a:pt x="0" y="63042"/>
                  </a:lnTo>
                  <a:lnTo>
                    <a:pt x="0" y="69850"/>
                  </a:lnTo>
                  <a:lnTo>
                    <a:pt x="753414" y="69850"/>
                  </a:lnTo>
                  <a:lnTo>
                    <a:pt x="753414" y="63042"/>
                  </a:lnTo>
                  <a:close/>
                </a:path>
                <a:path w="753745" h="732155">
                  <a:moveTo>
                    <a:pt x="753414" y="47282"/>
                  </a:moveTo>
                  <a:lnTo>
                    <a:pt x="0" y="47282"/>
                  </a:lnTo>
                  <a:lnTo>
                    <a:pt x="0" y="54089"/>
                  </a:lnTo>
                  <a:lnTo>
                    <a:pt x="753414" y="54089"/>
                  </a:lnTo>
                  <a:lnTo>
                    <a:pt x="753414" y="47282"/>
                  </a:lnTo>
                  <a:close/>
                </a:path>
                <a:path w="753745" h="732155">
                  <a:moveTo>
                    <a:pt x="753414" y="31508"/>
                  </a:moveTo>
                  <a:lnTo>
                    <a:pt x="0" y="31508"/>
                  </a:lnTo>
                  <a:lnTo>
                    <a:pt x="0" y="38328"/>
                  </a:lnTo>
                  <a:lnTo>
                    <a:pt x="753414" y="38328"/>
                  </a:lnTo>
                  <a:lnTo>
                    <a:pt x="753414" y="31508"/>
                  </a:lnTo>
                  <a:close/>
                </a:path>
                <a:path w="753745" h="732155">
                  <a:moveTo>
                    <a:pt x="753414" y="15735"/>
                  </a:moveTo>
                  <a:lnTo>
                    <a:pt x="0" y="15735"/>
                  </a:lnTo>
                  <a:lnTo>
                    <a:pt x="0" y="22555"/>
                  </a:lnTo>
                  <a:lnTo>
                    <a:pt x="753414" y="22555"/>
                  </a:lnTo>
                  <a:lnTo>
                    <a:pt x="753414" y="15735"/>
                  </a:lnTo>
                  <a:close/>
                </a:path>
                <a:path w="753745" h="732155">
                  <a:moveTo>
                    <a:pt x="753414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3414" y="6794"/>
                  </a:lnTo>
                  <a:lnTo>
                    <a:pt x="753414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536491" y="2380043"/>
              <a:ext cx="579120" cy="755650"/>
            </a:xfrm>
            <a:custGeom>
              <a:avLst/>
              <a:gdLst/>
              <a:ahLst/>
              <a:cxnLst/>
              <a:rect l="l" t="t" r="r" b="b"/>
              <a:pathLst>
                <a:path w="579120" h="755650">
                  <a:moveTo>
                    <a:pt x="6108" y="0"/>
                  </a:moveTo>
                  <a:lnTo>
                    <a:pt x="0" y="0"/>
                  </a:lnTo>
                  <a:lnTo>
                    <a:pt x="0" y="755040"/>
                  </a:lnTo>
                  <a:lnTo>
                    <a:pt x="6108" y="755040"/>
                  </a:lnTo>
                  <a:lnTo>
                    <a:pt x="6108" y="0"/>
                  </a:lnTo>
                  <a:close/>
                </a:path>
                <a:path w="579120" h="755650">
                  <a:moveTo>
                    <a:pt x="197002" y="0"/>
                  </a:moveTo>
                  <a:lnTo>
                    <a:pt x="190893" y="0"/>
                  </a:lnTo>
                  <a:lnTo>
                    <a:pt x="190893" y="755040"/>
                  </a:lnTo>
                  <a:lnTo>
                    <a:pt x="197002" y="755040"/>
                  </a:lnTo>
                  <a:lnTo>
                    <a:pt x="197002" y="0"/>
                  </a:lnTo>
                  <a:close/>
                </a:path>
                <a:path w="579120" h="755650">
                  <a:moveTo>
                    <a:pt x="387908" y="0"/>
                  </a:moveTo>
                  <a:lnTo>
                    <a:pt x="381787" y="0"/>
                  </a:lnTo>
                  <a:lnTo>
                    <a:pt x="381787" y="755040"/>
                  </a:lnTo>
                  <a:lnTo>
                    <a:pt x="387908" y="755040"/>
                  </a:lnTo>
                  <a:lnTo>
                    <a:pt x="387908" y="0"/>
                  </a:lnTo>
                  <a:close/>
                </a:path>
                <a:path w="579120" h="755650">
                  <a:moveTo>
                    <a:pt x="578802" y="0"/>
                  </a:moveTo>
                  <a:lnTo>
                    <a:pt x="572681" y="0"/>
                  </a:lnTo>
                  <a:lnTo>
                    <a:pt x="572681" y="755040"/>
                  </a:lnTo>
                  <a:lnTo>
                    <a:pt x="578802" y="755040"/>
                  </a:lnTo>
                  <a:lnTo>
                    <a:pt x="5788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75812" y="2380208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02" y="0"/>
                  </a:moveTo>
                  <a:lnTo>
                    <a:pt x="0" y="0"/>
                  </a:lnTo>
                  <a:lnTo>
                    <a:pt x="0" y="752373"/>
                  </a:lnTo>
                  <a:lnTo>
                    <a:pt x="753402" y="752373"/>
                  </a:lnTo>
                  <a:lnTo>
                    <a:pt x="753402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75807" y="2380206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02" y="0"/>
                  </a:moveTo>
                  <a:lnTo>
                    <a:pt x="0" y="0"/>
                  </a:lnTo>
                  <a:lnTo>
                    <a:pt x="0" y="752373"/>
                  </a:lnTo>
                  <a:lnTo>
                    <a:pt x="753402" y="752373"/>
                  </a:lnTo>
                  <a:lnTo>
                    <a:pt x="753402" y="0"/>
                  </a:lnTo>
                  <a:close/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475799" y="2390457"/>
              <a:ext cx="753745" cy="732155"/>
            </a:xfrm>
            <a:custGeom>
              <a:avLst/>
              <a:gdLst/>
              <a:ahLst/>
              <a:cxnLst/>
              <a:rect l="l" t="t" r="r" b="b"/>
              <a:pathLst>
                <a:path w="753745" h="732155">
                  <a:moveTo>
                    <a:pt x="753414" y="725106"/>
                  </a:moveTo>
                  <a:lnTo>
                    <a:pt x="0" y="725106"/>
                  </a:lnTo>
                  <a:lnTo>
                    <a:pt x="0" y="731901"/>
                  </a:lnTo>
                  <a:lnTo>
                    <a:pt x="753414" y="731901"/>
                  </a:lnTo>
                  <a:lnTo>
                    <a:pt x="753414" y="725106"/>
                  </a:lnTo>
                  <a:close/>
                </a:path>
                <a:path w="753745" h="732155">
                  <a:moveTo>
                    <a:pt x="753414" y="709345"/>
                  </a:moveTo>
                  <a:lnTo>
                    <a:pt x="0" y="709345"/>
                  </a:lnTo>
                  <a:lnTo>
                    <a:pt x="0" y="716140"/>
                  </a:lnTo>
                  <a:lnTo>
                    <a:pt x="753414" y="716140"/>
                  </a:lnTo>
                  <a:lnTo>
                    <a:pt x="753414" y="709345"/>
                  </a:lnTo>
                  <a:close/>
                </a:path>
                <a:path w="753745" h="732155">
                  <a:moveTo>
                    <a:pt x="753414" y="693559"/>
                  </a:moveTo>
                  <a:lnTo>
                    <a:pt x="0" y="693559"/>
                  </a:lnTo>
                  <a:lnTo>
                    <a:pt x="0" y="700379"/>
                  </a:lnTo>
                  <a:lnTo>
                    <a:pt x="753414" y="700379"/>
                  </a:lnTo>
                  <a:lnTo>
                    <a:pt x="753414" y="693559"/>
                  </a:lnTo>
                  <a:close/>
                </a:path>
                <a:path w="753745" h="732155">
                  <a:moveTo>
                    <a:pt x="753414" y="677799"/>
                  </a:moveTo>
                  <a:lnTo>
                    <a:pt x="0" y="677799"/>
                  </a:lnTo>
                  <a:lnTo>
                    <a:pt x="0" y="684618"/>
                  </a:lnTo>
                  <a:lnTo>
                    <a:pt x="753414" y="684618"/>
                  </a:lnTo>
                  <a:lnTo>
                    <a:pt x="753414" y="677799"/>
                  </a:lnTo>
                  <a:close/>
                </a:path>
                <a:path w="753745" h="732155">
                  <a:moveTo>
                    <a:pt x="753414" y="662038"/>
                  </a:moveTo>
                  <a:lnTo>
                    <a:pt x="0" y="662038"/>
                  </a:lnTo>
                  <a:lnTo>
                    <a:pt x="0" y="668845"/>
                  </a:lnTo>
                  <a:lnTo>
                    <a:pt x="753414" y="668845"/>
                  </a:lnTo>
                  <a:lnTo>
                    <a:pt x="753414" y="662038"/>
                  </a:lnTo>
                  <a:close/>
                </a:path>
                <a:path w="753745" h="732155">
                  <a:moveTo>
                    <a:pt x="753414" y="646290"/>
                  </a:moveTo>
                  <a:lnTo>
                    <a:pt x="0" y="646290"/>
                  </a:lnTo>
                  <a:lnTo>
                    <a:pt x="0" y="653084"/>
                  </a:lnTo>
                  <a:lnTo>
                    <a:pt x="753414" y="653084"/>
                  </a:lnTo>
                  <a:lnTo>
                    <a:pt x="753414" y="646290"/>
                  </a:lnTo>
                  <a:close/>
                </a:path>
                <a:path w="753745" h="732155">
                  <a:moveTo>
                    <a:pt x="753414" y="630516"/>
                  </a:moveTo>
                  <a:lnTo>
                    <a:pt x="0" y="630516"/>
                  </a:lnTo>
                  <a:lnTo>
                    <a:pt x="0" y="637311"/>
                  </a:lnTo>
                  <a:lnTo>
                    <a:pt x="753414" y="637311"/>
                  </a:lnTo>
                  <a:lnTo>
                    <a:pt x="753414" y="630516"/>
                  </a:lnTo>
                  <a:close/>
                </a:path>
                <a:path w="753745" h="732155">
                  <a:moveTo>
                    <a:pt x="753414" y="614743"/>
                  </a:moveTo>
                  <a:lnTo>
                    <a:pt x="0" y="614743"/>
                  </a:lnTo>
                  <a:lnTo>
                    <a:pt x="0" y="621550"/>
                  </a:lnTo>
                  <a:lnTo>
                    <a:pt x="753414" y="621550"/>
                  </a:lnTo>
                  <a:lnTo>
                    <a:pt x="753414" y="614743"/>
                  </a:lnTo>
                  <a:close/>
                </a:path>
                <a:path w="753745" h="732155">
                  <a:moveTo>
                    <a:pt x="753414" y="598982"/>
                  </a:moveTo>
                  <a:lnTo>
                    <a:pt x="0" y="598982"/>
                  </a:lnTo>
                  <a:lnTo>
                    <a:pt x="0" y="605790"/>
                  </a:lnTo>
                  <a:lnTo>
                    <a:pt x="753414" y="605790"/>
                  </a:lnTo>
                  <a:lnTo>
                    <a:pt x="753414" y="598982"/>
                  </a:lnTo>
                  <a:close/>
                </a:path>
                <a:path w="753745" h="732155">
                  <a:moveTo>
                    <a:pt x="753414" y="583222"/>
                  </a:moveTo>
                  <a:lnTo>
                    <a:pt x="0" y="583222"/>
                  </a:lnTo>
                  <a:lnTo>
                    <a:pt x="0" y="590016"/>
                  </a:lnTo>
                  <a:lnTo>
                    <a:pt x="753414" y="590016"/>
                  </a:lnTo>
                  <a:lnTo>
                    <a:pt x="753414" y="583222"/>
                  </a:lnTo>
                  <a:close/>
                </a:path>
                <a:path w="753745" h="732155">
                  <a:moveTo>
                    <a:pt x="753414" y="567448"/>
                  </a:moveTo>
                  <a:lnTo>
                    <a:pt x="0" y="567448"/>
                  </a:lnTo>
                  <a:lnTo>
                    <a:pt x="0" y="574268"/>
                  </a:lnTo>
                  <a:lnTo>
                    <a:pt x="753414" y="574268"/>
                  </a:lnTo>
                  <a:lnTo>
                    <a:pt x="753414" y="567448"/>
                  </a:lnTo>
                  <a:close/>
                </a:path>
                <a:path w="753745" h="732155">
                  <a:moveTo>
                    <a:pt x="753414" y="551688"/>
                  </a:moveTo>
                  <a:lnTo>
                    <a:pt x="0" y="551688"/>
                  </a:lnTo>
                  <a:lnTo>
                    <a:pt x="0" y="558507"/>
                  </a:lnTo>
                  <a:lnTo>
                    <a:pt x="753414" y="558507"/>
                  </a:lnTo>
                  <a:lnTo>
                    <a:pt x="753414" y="551688"/>
                  </a:lnTo>
                  <a:close/>
                </a:path>
                <a:path w="753745" h="732155">
                  <a:moveTo>
                    <a:pt x="753414" y="535940"/>
                  </a:moveTo>
                  <a:lnTo>
                    <a:pt x="0" y="535940"/>
                  </a:lnTo>
                  <a:lnTo>
                    <a:pt x="0" y="542734"/>
                  </a:lnTo>
                  <a:lnTo>
                    <a:pt x="753414" y="542734"/>
                  </a:lnTo>
                  <a:lnTo>
                    <a:pt x="753414" y="535940"/>
                  </a:lnTo>
                  <a:close/>
                </a:path>
                <a:path w="753745" h="732155">
                  <a:moveTo>
                    <a:pt x="753414" y="520166"/>
                  </a:moveTo>
                  <a:lnTo>
                    <a:pt x="0" y="520166"/>
                  </a:lnTo>
                  <a:lnTo>
                    <a:pt x="0" y="526973"/>
                  </a:lnTo>
                  <a:lnTo>
                    <a:pt x="753414" y="526973"/>
                  </a:lnTo>
                  <a:lnTo>
                    <a:pt x="753414" y="520166"/>
                  </a:lnTo>
                  <a:close/>
                </a:path>
                <a:path w="753745" h="732155">
                  <a:moveTo>
                    <a:pt x="753414" y="504405"/>
                  </a:moveTo>
                  <a:lnTo>
                    <a:pt x="0" y="504405"/>
                  </a:lnTo>
                  <a:lnTo>
                    <a:pt x="0" y="511213"/>
                  </a:lnTo>
                  <a:lnTo>
                    <a:pt x="753414" y="511213"/>
                  </a:lnTo>
                  <a:lnTo>
                    <a:pt x="753414" y="504405"/>
                  </a:lnTo>
                  <a:close/>
                </a:path>
                <a:path w="753745" h="732155">
                  <a:moveTo>
                    <a:pt x="753414" y="488645"/>
                  </a:moveTo>
                  <a:lnTo>
                    <a:pt x="0" y="488645"/>
                  </a:lnTo>
                  <a:lnTo>
                    <a:pt x="0" y="495452"/>
                  </a:lnTo>
                  <a:lnTo>
                    <a:pt x="753414" y="495452"/>
                  </a:lnTo>
                  <a:lnTo>
                    <a:pt x="753414" y="488645"/>
                  </a:lnTo>
                  <a:close/>
                </a:path>
                <a:path w="753745" h="732155">
                  <a:moveTo>
                    <a:pt x="753414" y="472884"/>
                  </a:moveTo>
                  <a:lnTo>
                    <a:pt x="0" y="472884"/>
                  </a:lnTo>
                  <a:lnTo>
                    <a:pt x="0" y="479691"/>
                  </a:lnTo>
                  <a:lnTo>
                    <a:pt x="753414" y="479691"/>
                  </a:lnTo>
                  <a:lnTo>
                    <a:pt x="753414" y="472884"/>
                  </a:lnTo>
                  <a:close/>
                </a:path>
                <a:path w="753745" h="732155">
                  <a:moveTo>
                    <a:pt x="753414" y="457123"/>
                  </a:moveTo>
                  <a:lnTo>
                    <a:pt x="0" y="457123"/>
                  </a:lnTo>
                  <a:lnTo>
                    <a:pt x="0" y="463918"/>
                  </a:lnTo>
                  <a:lnTo>
                    <a:pt x="753414" y="463918"/>
                  </a:lnTo>
                  <a:lnTo>
                    <a:pt x="753414" y="457123"/>
                  </a:lnTo>
                  <a:close/>
                </a:path>
                <a:path w="753745" h="732155">
                  <a:moveTo>
                    <a:pt x="753414" y="441363"/>
                  </a:moveTo>
                  <a:lnTo>
                    <a:pt x="0" y="441363"/>
                  </a:lnTo>
                  <a:lnTo>
                    <a:pt x="0" y="448157"/>
                  </a:lnTo>
                  <a:lnTo>
                    <a:pt x="753414" y="448157"/>
                  </a:lnTo>
                  <a:lnTo>
                    <a:pt x="753414" y="441363"/>
                  </a:lnTo>
                  <a:close/>
                </a:path>
                <a:path w="753745" h="732155">
                  <a:moveTo>
                    <a:pt x="753414" y="425589"/>
                  </a:moveTo>
                  <a:lnTo>
                    <a:pt x="0" y="425589"/>
                  </a:lnTo>
                  <a:lnTo>
                    <a:pt x="0" y="432396"/>
                  </a:lnTo>
                  <a:lnTo>
                    <a:pt x="753414" y="432396"/>
                  </a:lnTo>
                  <a:lnTo>
                    <a:pt x="753414" y="425589"/>
                  </a:lnTo>
                  <a:close/>
                </a:path>
                <a:path w="753745" h="732155">
                  <a:moveTo>
                    <a:pt x="753414" y="409816"/>
                  </a:moveTo>
                  <a:lnTo>
                    <a:pt x="0" y="409816"/>
                  </a:lnTo>
                  <a:lnTo>
                    <a:pt x="0" y="416623"/>
                  </a:lnTo>
                  <a:lnTo>
                    <a:pt x="753414" y="416623"/>
                  </a:lnTo>
                  <a:lnTo>
                    <a:pt x="753414" y="409816"/>
                  </a:lnTo>
                  <a:close/>
                </a:path>
                <a:path w="753745" h="732155">
                  <a:moveTo>
                    <a:pt x="753414" y="394055"/>
                  </a:moveTo>
                  <a:lnTo>
                    <a:pt x="0" y="394055"/>
                  </a:lnTo>
                  <a:lnTo>
                    <a:pt x="0" y="400875"/>
                  </a:lnTo>
                  <a:lnTo>
                    <a:pt x="753414" y="400875"/>
                  </a:lnTo>
                  <a:lnTo>
                    <a:pt x="753414" y="394055"/>
                  </a:lnTo>
                  <a:close/>
                </a:path>
                <a:path w="753745" h="732155">
                  <a:moveTo>
                    <a:pt x="753414" y="378294"/>
                  </a:moveTo>
                  <a:lnTo>
                    <a:pt x="0" y="378294"/>
                  </a:lnTo>
                  <a:lnTo>
                    <a:pt x="0" y="385114"/>
                  </a:lnTo>
                  <a:lnTo>
                    <a:pt x="753414" y="385114"/>
                  </a:lnTo>
                  <a:lnTo>
                    <a:pt x="753414" y="378294"/>
                  </a:lnTo>
                  <a:close/>
                </a:path>
                <a:path w="753745" h="732155">
                  <a:moveTo>
                    <a:pt x="753414" y="362534"/>
                  </a:moveTo>
                  <a:lnTo>
                    <a:pt x="0" y="362534"/>
                  </a:lnTo>
                  <a:lnTo>
                    <a:pt x="0" y="369354"/>
                  </a:lnTo>
                  <a:lnTo>
                    <a:pt x="753414" y="369354"/>
                  </a:lnTo>
                  <a:lnTo>
                    <a:pt x="753414" y="362534"/>
                  </a:lnTo>
                  <a:close/>
                </a:path>
                <a:path w="753745" h="732155">
                  <a:moveTo>
                    <a:pt x="753414" y="346773"/>
                  </a:moveTo>
                  <a:lnTo>
                    <a:pt x="0" y="346773"/>
                  </a:lnTo>
                  <a:lnTo>
                    <a:pt x="0" y="353593"/>
                  </a:lnTo>
                  <a:lnTo>
                    <a:pt x="753414" y="353593"/>
                  </a:lnTo>
                  <a:lnTo>
                    <a:pt x="753414" y="346773"/>
                  </a:lnTo>
                  <a:close/>
                </a:path>
                <a:path w="753745" h="732155">
                  <a:moveTo>
                    <a:pt x="753414" y="331012"/>
                  </a:moveTo>
                  <a:lnTo>
                    <a:pt x="0" y="331012"/>
                  </a:lnTo>
                  <a:lnTo>
                    <a:pt x="0" y="337820"/>
                  </a:lnTo>
                  <a:lnTo>
                    <a:pt x="753414" y="337820"/>
                  </a:lnTo>
                  <a:lnTo>
                    <a:pt x="753414" y="331012"/>
                  </a:lnTo>
                  <a:close/>
                </a:path>
                <a:path w="753745" h="732155">
                  <a:moveTo>
                    <a:pt x="753414" y="315252"/>
                  </a:moveTo>
                  <a:lnTo>
                    <a:pt x="0" y="315252"/>
                  </a:lnTo>
                  <a:lnTo>
                    <a:pt x="0" y="322059"/>
                  </a:lnTo>
                  <a:lnTo>
                    <a:pt x="753414" y="322059"/>
                  </a:lnTo>
                  <a:lnTo>
                    <a:pt x="753414" y="315252"/>
                  </a:lnTo>
                  <a:close/>
                </a:path>
                <a:path w="753745" h="732155">
                  <a:moveTo>
                    <a:pt x="753414" y="299478"/>
                  </a:moveTo>
                  <a:lnTo>
                    <a:pt x="0" y="299478"/>
                  </a:lnTo>
                  <a:lnTo>
                    <a:pt x="0" y="306298"/>
                  </a:lnTo>
                  <a:lnTo>
                    <a:pt x="753414" y="306298"/>
                  </a:lnTo>
                  <a:lnTo>
                    <a:pt x="753414" y="299478"/>
                  </a:lnTo>
                  <a:close/>
                </a:path>
                <a:path w="753745" h="732155">
                  <a:moveTo>
                    <a:pt x="753414" y="283705"/>
                  </a:moveTo>
                  <a:lnTo>
                    <a:pt x="0" y="283705"/>
                  </a:lnTo>
                  <a:lnTo>
                    <a:pt x="0" y="290525"/>
                  </a:lnTo>
                  <a:lnTo>
                    <a:pt x="753414" y="290525"/>
                  </a:lnTo>
                  <a:lnTo>
                    <a:pt x="753414" y="283705"/>
                  </a:lnTo>
                  <a:close/>
                </a:path>
                <a:path w="753745" h="732155">
                  <a:moveTo>
                    <a:pt x="753414" y="267970"/>
                  </a:moveTo>
                  <a:lnTo>
                    <a:pt x="0" y="267970"/>
                  </a:lnTo>
                  <a:lnTo>
                    <a:pt x="0" y="274764"/>
                  </a:lnTo>
                  <a:lnTo>
                    <a:pt x="753414" y="274764"/>
                  </a:lnTo>
                  <a:lnTo>
                    <a:pt x="753414" y="267970"/>
                  </a:lnTo>
                  <a:close/>
                </a:path>
                <a:path w="753745" h="732155">
                  <a:moveTo>
                    <a:pt x="753414" y="252209"/>
                  </a:moveTo>
                  <a:lnTo>
                    <a:pt x="0" y="252209"/>
                  </a:lnTo>
                  <a:lnTo>
                    <a:pt x="0" y="259003"/>
                  </a:lnTo>
                  <a:lnTo>
                    <a:pt x="753414" y="259003"/>
                  </a:lnTo>
                  <a:lnTo>
                    <a:pt x="753414" y="252209"/>
                  </a:lnTo>
                  <a:close/>
                </a:path>
                <a:path w="753745" h="732155">
                  <a:moveTo>
                    <a:pt x="753414" y="236423"/>
                  </a:moveTo>
                  <a:lnTo>
                    <a:pt x="0" y="236423"/>
                  </a:lnTo>
                  <a:lnTo>
                    <a:pt x="0" y="243230"/>
                  </a:lnTo>
                  <a:lnTo>
                    <a:pt x="753414" y="243230"/>
                  </a:lnTo>
                  <a:lnTo>
                    <a:pt x="753414" y="236423"/>
                  </a:lnTo>
                  <a:close/>
                </a:path>
                <a:path w="753745" h="732155">
                  <a:moveTo>
                    <a:pt x="753414" y="220662"/>
                  </a:moveTo>
                  <a:lnTo>
                    <a:pt x="0" y="220662"/>
                  </a:lnTo>
                  <a:lnTo>
                    <a:pt x="0" y="227482"/>
                  </a:lnTo>
                  <a:lnTo>
                    <a:pt x="753414" y="227482"/>
                  </a:lnTo>
                  <a:lnTo>
                    <a:pt x="753414" y="220662"/>
                  </a:lnTo>
                  <a:close/>
                </a:path>
                <a:path w="753745" h="732155">
                  <a:moveTo>
                    <a:pt x="753414" y="204901"/>
                  </a:moveTo>
                  <a:lnTo>
                    <a:pt x="0" y="204901"/>
                  </a:lnTo>
                  <a:lnTo>
                    <a:pt x="0" y="211709"/>
                  </a:lnTo>
                  <a:lnTo>
                    <a:pt x="753414" y="211709"/>
                  </a:lnTo>
                  <a:lnTo>
                    <a:pt x="753414" y="204901"/>
                  </a:lnTo>
                  <a:close/>
                </a:path>
                <a:path w="753745" h="732155">
                  <a:moveTo>
                    <a:pt x="753414" y="189153"/>
                  </a:moveTo>
                  <a:lnTo>
                    <a:pt x="0" y="189153"/>
                  </a:lnTo>
                  <a:lnTo>
                    <a:pt x="0" y="195948"/>
                  </a:lnTo>
                  <a:lnTo>
                    <a:pt x="753414" y="195948"/>
                  </a:lnTo>
                  <a:lnTo>
                    <a:pt x="753414" y="189153"/>
                  </a:lnTo>
                  <a:close/>
                </a:path>
                <a:path w="753745" h="732155">
                  <a:moveTo>
                    <a:pt x="753414" y="173367"/>
                  </a:moveTo>
                  <a:lnTo>
                    <a:pt x="0" y="173367"/>
                  </a:lnTo>
                  <a:lnTo>
                    <a:pt x="0" y="180187"/>
                  </a:lnTo>
                  <a:lnTo>
                    <a:pt x="753414" y="180187"/>
                  </a:lnTo>
                  <a:lnTo>
                    <a:pt x="753414" y="173367"/>
                  </a:lnTo>
                  <a:close/>
                </a:path>
                <a:path w="753745" h="732155">
                  <a:moveTo>
                    <a:pt x="753414" y="157607"/>
                  </a:moveTo>
                  <a:lnTo>
                    <a:pt x="0" y="157607"/>
                  </a:lnTo>
                  <a:lnTo>
                    <a:pt x="0" y="164426"/>
                  </a:lnTo>
                  <a:lnTo>
                    <a:pt x="753414" y="164426"/>
                  </a:lnTo>
                  <a:lnTo>
                    <a:pt x="753414" y="157607"/>
                  </a:lnTo>
                  <a:close/>
                </a:path>
                <a:path w="753745" h="732155">
                  <a:moveTo>
                    <a:pt x="753414" y="141846"/>
                  </a:moveTo>
                  <a:lnTo>
                    <a:pt x="0" y="141846"/>
                  </a:lnTo>
                  <a:lnTo>
                    <a:pt x="0" y="148666"/>
                  </a:lnTo>
                  <a:lnTo>
                    <a:pt x="753414" y="148666"/>
                  </a:lnTo>
                  <a:lnTo>
                    <a:pt x="753414" y="141846"/>
                  </a:lnTo>
                  <a:close/>
                </a:path>
                <a:path w="753745" h="732155">
                  <a:moveTo>
                    <a:pt x="753414" y="126085"/>
                  </a:moveTo>
                  <a:lnTo>
                    <a:pt x="0" y="126085"/>
                  </a:lnTo>
                  <a:lnTo>
                    <a:pt x="0" y="132905"/>
                  </a:lnTo>
                  <a:lnTo>
                    <a:pt x="753414" y="132905"/>
                  </a:lnTo>
                  <a:lnTo>
                    <a:pt x="753414" y="126085"/>
                  </a:lnTo>
                  <a:close/>
                </a:path>
                <a:path w="753745" h="732155">
                  <a:moveTo>
                    <a:pt x="753414" y="110312"/>
                  </a:moveTo>
                  <a:lnTo>
                    <a:pt x="0" y="110312"/>
                  </a:lnTo>
                  <a:lnTo>
                    <a:pt x="0" y="117132"/>
                  </a:lnTo>
                  <a:lnTo>
                    <a:pt x="753414" y="117132"/>
                  </a:lnTo>
                  <a:lnTo>
                    <a:pt x="753414" y="110312"/>
                  </a:lnTo>
                  <a:close/>
                </a:path>
                <a:path w="753745" h="732155">
                  <a:moveTo>
                    <a:pt x="753414" y="94576"/>
                  </a:moveTo>
                  <a:lnTo>
                    <a:pt x="0" y="94576"/>
                  </a:lnTo>
                  <a:lnTo>
                    <a:pt x="0" y="101371"/>
                  </a:lnTo>
                  <a:lnTo>
                    <a:pt x="753414" y="101371"/>
                  </a:lnTo>
                  <a:lnTo>
                    <a:pt x="753414" y="94576"/>
                  </a:lnTo>
                  <a:close/>
                </a:path>
                <a:path w="753745" h="732155">
                  <a:moveTo>
                    <a:pt x="753414" y="78816"/>
                  </a:moveTo>
                  <a:lnTo>
                    <a:pt x="0" y="78816"/>
                  </a:lnTo>
                  <a:lnTo>
                    <a:pt x="0" y="85598"/>
                  </a:lnTo>
                  <a:lnTo>
                    <a:pt x="753414" y="85598"/>
                  </a:lnTo>
                  <a:lnTo>
                    <a:pt x="753414" y="78816"/>
                  </a:lnTo>
                  <a:close/>
                </a:path>
                <a:path w="753745" h="732155">
                  <a:moveTo>
                    <a:pt x="753414" y="63030"/>
                  </a:moveTo>
                  <a:lnTo>
                    <a:pt x="0" y="63030"/>
                  </a:lnTo>
                  <a:lnTo>
                    <a:pt x="0" y="69824"/>
                  </a:lnTo>
                  <a:lnTo>
                    <a:pt x="753414" y="69824"/>
                  </a:lnTo>
                  <a:lnTo>
                    <a:pt x="753414" y="63030"/>
                  </a:lnTo>
                  <a:close/>
                </a:path>
                <a:path w="753745" h="732155">
                  <a:moveTo>
                    <a:pt x="753414" y="47256"/>
                  </a:moveTo>
                  <a:lnTo>
                    <a:pt x="0" y="47256"/>
                  </a:lnTo>
                  <a:lnTo>
                    <a:pt x="0" y="54063"/>
                  </a:lnTo>
                  <a:lnTo>
                    <a:pt x="753414" y="54063"/>
                  </a:lnTo>
                  <a:lnTo>
                    <a:pt x="753414" y="47256"/>
                  </a:lnTo>
                  <a:close/>
                </a:path>
                <a:path w="753745" h="732155">
                  <a:moveTo>
                    <a:pt x="753414" y="31508"/>
                  </a:moveTo>
                  <a:lnTo>
                    <a:pt x="0" y="31508"/>
                  </a:lnTo>
                  <a:lnTo>
                    <a:pt x="0" y="38315"/>
                  </a:lnTo>
                  <a:lnTo>
                    <a:pt x="753414" y="38315"/>
                  </a:lnTo>
                  <a:lnTo>
                    <a:pt x="753414" y="31508"/>
                  </a:lnTo>
                  <a:close/>
                </a:path>
                <a:path w="753745" h="732155">
                  <a:moveTo>
                    <a:pt x="753414" y="15748"/>
                  </a:moveTo>
                  <a:lnTo>
                    <a:pt x="0" y="15748"/>
                  </a:lnTo>
                  <a:lnTo>
                    <a:pt x="0" y="22555"/>
                  </a:lnTo>
                  <a:lnTo>
                    <a:pt x="753414" y="22555"/>
                  </a:lnTo>
                  <a:lnTo>
                    <a:pt x="753414" y="15748"/>
                  </a:lnTo>
                  <a:close/>
                </a:path>
                <a:path w="753745" h="732155">
                  <a:moveTo>
                    <a:pt x="753414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3414" y="6794"/>
                  </a:lnTo>
                  <a:lnTo>
                    <a:pt x="753414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594849" y="2380208"/>
              <a:ext cx="520065" cy="755015"/>
            </a:xfrm>
            <a:custGeom>
              <a:avLst/>
              <a:gdLst/>
              <a:ahLst/>
              <a:cxnLst/>
              <a:rect l="l" t="t" r="r" b="b"/>
              <a:pathLst>
                <a:path w="520064" h="755014">
                  <a:moveTo>
                    <a:pt x="6121" y="0"/>
                  </a:moveTo>
                  <a:lnTo>
                    <a:pt x="0" y="0"/>
                  </a:lnTo>
                  <a:lnTo>
                    <a:pt x="0" y="754875"/>
                  </a:lnTo>
                  <a:lnTo>
                    <a:pt x="6121" y="754875"/>
                  </a:lnTo>
                  <a:lnTo>
                    <a:pt x="6121" y="0"/>
                  </a:lnTo>
                  <a:close/>
                </a:path>
                <a:path w="520064" h="755014">
                  <a:moveTo>
                    <a:pt x="259207" y="0"/>
                  </a:moveTo>
                  <a:lnTo>
                    <a:pt x="253098" y="0"/>
                  </a:lnTo>
                  <a:lnTo>
                    <a:pt x="253098" y="754875"/>
                  </a:lnTo>
                  <a:lnTo>
                    <a:pt x="259207" y="754875"/>
                  </a:lnTo>
                  <a:lnTo>
                    <a:pt x="259207" y="0"/>
                  </a:lnTo>
                  <a:close/>
                </a:path>
                <a:path w="520064" h="755014">
                  <a:moveTo>
                    <a:pt x="519493" y="0"/>
                  </a:moveTo>
                  <a:lnTo>
                    <a:pt x="513372" y="0"/>
                  </a:lnTo>
                  <a:lnTo>
                    <a:pt x="513372" y="754875"/>
                  </a:lnTo>
                  <a:lnTo>
                    <a:pt x="519493" y="754875"/>
                  </a:lnTo>
                  <a:lnTo>
                    <a:pt x="5194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414632" y="2380373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86"/>
                  </a:lnTo>
                  <a:lnTo>
                    <a:pt x="753414" y="752386"/>
                  </a:lnTo>
                  <a:lnTo>
                    <a:pt x="75341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414627" y="2380371"/>
              <a:ext cx="753745" cy="752475"/>
            </a:xfrm>
            <a:custGeom>
              <a:avLst/>
              <a:gdLst/>
              <a:ahLst/>
              <a:cxnLst/>
              <a:rect l="l" t="t" r="r" b="b"/>
              <a:pathLst>
                <a:path w="753745" h="752475">
                  <a:moveTo>
                    <a:pt x="753414" y="0"/>
                  </a:moveTo>
                  <a:lnTo>
                    <a:pt x="0" y="0"/>
                  </a:lnTo>
                  <a:lnTo>
                    <a:pt x="0" y="752386"/>
                  </a:lnTo>
                  <a:lnTo>
                    <a:pt x="753414" y="752386"/>
                  </a:lnTo>
                  <a:lnTo>
                    <a:pt x="753414" y="0"/>
                  </a:lnTo>
                  <a:close/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414632" y="2390622"/>
              <a:ext cx="753745" cy="732155"/>
            </a:xfrm>
            <a:custGeom>
              <a:avLst/>
              <a:gdLst/>
              <a:ahLst/>
              <a:cxnLst/>
              <a:rect l="l" t="t" r="r" b="b"/>
              <a:pathLst>
                <a:path w="753745" h="732155">
                  <a:moveTo>
                    <a:pt x="753389" y="725081"/>
                  </a:moveTo>
                  <a:lnTo>
                    <a:pt x="0" y="725081"/>
                  </a:lnTo>
                  <a:lnTo>
                    <a:pt x="0" y="731901"/>
                  </a:lnTo>
                  <a:lnTo>
                    <a:pt x="753389" y="731901"/>
                  </a:lnTo>
                  <a:lnTo>
                    <a:pt x="753389" y="725081"/>
                  </a:lnTo>
                  <a:close/>
                </a:path>
                <a:path w="753745" h="732155">
                  <a:moveTo>
                    <a:pt x="753389" y="709333"/>
                  </a:moveTo>
                  <a:lnTo>
                    <a:pt x="0" y="709333"/>
                  </a:lnTo>
                  <a:lnTo>
                    <a:pt x="0" y="716140"/>
                  </a:lnTo>
                  <a:lnTo>
                    <a:pt x="753389" y="716140"/>
                  </a:lnTo>
                  <a:lnTo>
                    <a:pt x="753389" y="709333"/>
                  </a:lnTo>
                  <a:close/>
                </a:path>
                <a:path w="753745" h="732155">
                  <a:moveTo>
                    <a:pt x="753389" y="693572"/>
                  </a:moveTo>
                  <a:lnTo>
                    <a:pt x="0" y="693572"/>
                  </a:lnTo>
                  <a:lnTo>
                    <a:pt x="0" y="700379"/>
                  </a:lnTo>
                  <a:lnTo>
                    <a:pt x="753389" y="700379"/>
                  </a:lnTo>
                  <a:lnTo>
                    <a:pt x="753389" y="693572"/>
                  </a:lnTo>
                  <a:close/>
                </a:path>
                <a:path w="753745" h="732155">
                  <a:moveTo>
                    <a:pt x="753389" y="677811"/>
                  </a:moveTo>
                  <a:lnTo>
                    <a:pt x="0" y="677811"/>
                  </a:lnTo>
                  <a:lnTo>
                    <a:pt x="0" y="684606"/>
                  </a:lnTo>
                  <a:lnTo>
                    <a:pt x="753389" y="684606"/>
                  </a:lnTo>
                  <a:lnTo>
                    <a:pt x="753389" y="677811"/>
                  </a:lnTo>
                  <a:close/>
                </a:path>
                <a:path w="753745" h="732155">
                  <a:moveTo>
                    <a:pt x="753389" y="662038"/>
                  </a:moveTo>
                  <a:lnTo>
                    <a:pt x="0" y="662038"/>
                  </a:lnTo>
                  <a:lnTo>
                    <a:pt x="0" y="668858"/>
                  </a:lnTo>
                  <a:lnTo>
                    <a:pt x="753389" y="668858"/>
                  </a:lnTo>
                  <a:lnTo>
                    <a:pt x="753389" y="662038"/>
                  </a:lnTo>
                  <a:close/>
                </a:path>
                <a:path w="753745" h="732155">
                  <a:moveTo>
                    <a:pt x="753389" y="646277"/>
                  </a:moveTo>
                  <a:lnTo>
                    <a:pt x="0" y="646277"/>
                  </a:lnTo>
                  <a:lnTo>
                    <a:pt x="0" y="653097"/>
                  </a:lnTo>
                  <a:lnTo>
                    <a:pt x="753389" y="653097"/>
                  </a:lnTo>
                  <a:lnTo>
                    <a:pt x="753389" y="646277"/>
                  </a:lnTo>
                  <a:close/>
                </a:path>
                <a:path w="753745" h="732155">
                  <a:moveTo>
                    <a:pt x="753389" y="630516"/>
                  </a:moveTo>
                  <a:lnTo>
                    <a:pt x="0" y="630516"/>
                  </a:lnTo>
                  <a:lnTo>
                    <a:pt x="0" y="637324"/>
                  </a:lnTo>
                  <a:lnTo>
                    <a:pt x="753389" y="637324"/>
                  </a:lnTo>
                  <a:lnTo>
                    <a:pt x="753389" y="630516"/>
                  </a:lnTo>
                  <a:close/>
                </a:path>
                <a:path w="753745" h="732155">
                  <a:moveTo>
                    <a:pt x="753389" y="614756"/>
                  </a:moveTo>
                  <a:lnTo>
                    <a:pt x="0" y="614756"/>
                  </a:lnTo>
                  <a:lnTo>
                    <a:pt x="0" y="621563"/>
                  </a:lnTo>
                  <a:lnTo>
                    <a:pt x="753389" y="621563"/>
                  </a:lnTo>
                  <a:lnTo>
                    <a:pt x="753389" y="614756"/>
                  </a:lnTo>
                  <a:close/>
                </a:path>
                <a:path w="753745" h="732155">
                  <a:moveTo>
                    <a:pt x="753389" y="598995"/>
                  </a:moveTo>
                  <a:lnTo>
                    <a:pt x="0" y="598995"/>
                  </a:lnTo>
                  <a:lnTo>
                    <a:pt x="0" y="605802"/>
                  </a:lnTo>
                  <a:lnTo>
                    <a:pt x="753389" y="605802"/>
                  </a:lnTo>
                  <a:lnTo>
                    <a:pt x="753389" y="598995"/>
                  </a:lnTo>
                  <a:close/>
                </a:path>
                <a:path w="753745" h="732155">
                  <a:moveTo>
                    <a:pt x="753389" y="583234"/>
                  </a:moveTo>
                  <a:lnTo>
                    <a:pt x="0" y="583234"/>
                  </a:lnTo>
                  <a:lnTo>
                    <a:pt x="0" y="590042"/>
                  </a:lnTo>
                  <a:lnTo>
                    <a:pt x="753389" y="590042"/>
                  </a:lnTo>
                  <a:lnTo>
                    <a:pt x="753389" y="583234"/>
                  </a:lnTo>
                  <a:close/>
                </a:path>
                <a:path w="753745" h="732155">
                  <a:moveTo>
                    <a:pt x="753389" y="567486"/>
                  </a:moveTo>
                  <a:lnTo>
                    <a:pt x="0" y="567486"/>
                  </a:lnTo>
                  <a:lnTo>
                    <a:pt x="0" y="574281"/>
                  </a:lnTo>
                  <a:lnTo>
                    <a:pt x="753389" y="574281"/>
                  </a:lnTo>
                  <a:lnTo>
                    <a:pt x="753389" y="567486"/>
                  </a:lnTo>
                  <a:close/>
                </a:path>
                <a:path w="753745" h="732155">
                  <a:moveTo>
                    <a:pt x="753389" y="551726"/>
                  </a:moveTo>
                  <a:lnTo>
                    <a:pt x="0" y="551726"/>
                  </a:lnTo>
                  <a:lnTo>
                    <a:pt x="0" y="558507"/>
                  </a:lnTo>
                  <a:lnTo>
                    <a:pt x="753389" y="558507"/>
                  </a:lnTo>
                  <a:lnTo>
                    <a:pt x="753389" y="551726"/>
                  </a:lnTo>
                  <a:close/>
                </a:path>
                <a:path w="753745" h="732155">
                  <a:moveTo>
                    <a:pt x="753389" y="535940"/>
                  </a:moveTo>
                  <a:lnTo>
                    <a:pt x="0" y="535940"/>
                  </a:lnTo>
                  <a:lnTo>
                    <a:pt x="0" y="542747"/>
                  </a:lnTo>
                  <a:lnTo>
                    <a:pt x="753389" y="542747"/>
                  </a:lnTo>
                  <a:lnTo>
                    <a:pt x="753389" y="535940"/>
                  </a:lnTo>
                  <a:close/>
                </a:path>
                <a:path w="753745" h="732155">
                  <a:moveTo>
                    <a:pt x="753389" y="520179"/>
                  </a:moveTo>
                  <a:lnTo>
                    <a:pt x="0" y="520179"/>
                  </a:lnTo>
                  <a:lnTo>
                    <a:pt x="0" y="526986"/>
                  </a:lnTo>
                  <a:lnTo>
                    <a:pt x="753389" y="526986"/>
                  </a:lnTo>
                  <a:lnTo>
                    <a:pt x="753389" y="520179"/>
                  </a:lnTo>
                  <a:close/>
                </a:path>
                <a:path w="753745" h="732155">
                  <a:moveTo>
                    <a:pt x="753389" y="504405"/>
                  </a:moveTo>
                  <a:lnTo>
                    <a:pt x="0" y="504405"/>
                  </a:lnTo>
                  <a:lnTo>
                    <a:pt x="0" y="511213"/>
                  </a:lnTo>
                  <a:lnTo>
                    <a:pt x="753389" y="511213"/>
                  </a:lnTo>
                  <a:lnTo>
                    <a:pt x="753389" y="504405"/>
                  </a:lnTo>
                  <a:close/>
                </a:path>
                <a:path w="753745" h="732155">
                  <a:moveTo>
                    <a:pt x="753389" y="488645"/>
                  </a:moveTo>
                  <a:lnTo>
                    <a:pt x="0" y="488645"/>
                  </a:lnTo>
                  <a:lnTo>
                    <a:pt x="0" y="495439"/>
                  </a:lnTo>
                  <a:lnTo>
                    <a:pt x="753389" y="495439"/>
                  </a:lnTo>
                  <a:lnTo>
                    <a:pt x="753389" y="488645"/>
                  </a:lnTo>
                  <a:close/>
                </a:path>
                <a:path w="753745" h="732155">
                  <a:moveTo>
                    <a:pt x="753389" y="472897"/>
                  </a:moveTo>
                  <a:lnTo>
                    <a:pt x="0" y="472897"/>
                  </a:lnTo>
                  <a:lnTo>
                    <a:pt x="0" y="479691"/>
                  </a:lnTo>
                  <a:lnTo>
                    <a:pt x="753389" y="479691"/>
                  </a:lnTo>
                  <a:lnTo>
                    <a:pt x="753389" y="472897"/>
                  </a:lnTo>
                  <a:close/>
                </a:path>
                <a:path w="753745" h="732155">
                  <a:moveTo>
                    <a:pt x="753389" y="457136"/>
                  </a:moveTo>
                  <a:lnTo>
                    <a:pt x="0" y="457136"/>
                  </a:lnTo>
                  <a:lnTo>
                    <a:pt x="0" y="463931"/>
                  </a:lnTo>
                  <a:lnTo>
                    <a:pt x="753389" y="463931"/>
                  </a:lnTo>
                  <a:lnTo>
                    <a:pt x="753389" y="457136"/>
                  </a:lnTo>
                  <a:close/>
                </a:path>
                <a:path w="753745" h="732155">
                  <a:moveTo>
                    <a:pt x="753389" y="441363"/>
                  </a:moveTo>
                  <a:lnTo>
                    <a:pt x="0" y="441363"/>
                  </a:lnTo>
                  <a:lnTo>
                    <a:pt x="0" y="448170"/>
                  </a:lnTo>
                  <a:lnTo>
                    <a:pt x="753389" y="448170"/>
                  </a:lnTo>
                  <a:lnTo>
                    <a:pt x="753389" y="441363"/>
                  </a:lnTo>
                  <a:close/>
                </a:path>
                <a:path w="753745" h="732155">
                  <a:moveTo>
                    <a:pt x="753389" y="425602"/>
                  </a:moveTo>
                  <a:lnTo>
                    <a:pt x="0" y="425602"/>
                  </a:lnTo>
                  <a:lnTo>
                    <a:pt x="0" y="432409"/>
                  </a:lnTo>
                  <a:lnTo>
                    <a:pt x="753389" y="432409"/>
                  </a:lnTo>
                  <a:lnTo>
                    <a:pt x="753389" y="425602"/>
                  </a:lnTo>
                  <a:close/>
                </a:path>
                <a:path w="753745" h="732155">
                  <a:moveTo>
                    <a:pt x="753389" y="409829"/>
                  </a:moveTo>
                  <a:lnTo>
                    <a:pt x="0" y="409829"/>
                  </a:lnTo>
                  <a:lnTo>
                    <a:pt x="0" y="416648"/>
                  </a:lnTo>
                  <a:lnTo>
                    <a:pt x="753389" y="416648"/>
                  </a:lnTo>
                  <a:lnTo>
                    <a:pt x="753389" y="409829"/>
                  </a:lnTo>
                  <a:close/>
                </a:path>
                <a:path w="753745" h="732155">
                  <a:moveTo>
                    <a:pt x="753389" y="394068"/>
                  </a:moveTo>
                  <a:lnTo>
                    <a:pt x="0" y="394068"/>
                  </a:lnTo>
                  <a:lnTo>
                    <a:pt x="0" y="400888"/>
                  </a:lnTo>
                  <a:lnTo>
                    <a:pt x="753389" y="400888"/>
                  </a:lnTo>
                  <a:lnTo>
                    <a:pt x="753389" y="394068"/>
                  </a:lnTo>
                  <a:close/>
                </a:path>
                <a:path w="753745" h="732155">
                  <a:moveTo>
                    <a:pt x="753389" y="378320"/>
                  </a:moveTo>
                  <a:lnTo>
                    <a:pt x="0" y="378320"/>
                  </a:lnTo>
                  <a:lnTo>
                    <a:pt x="0" y="385114"/>
                  </a:lnTo>
                  <a:lnTo>
                    <a:pt x="753389" y="385114"/>
                  </a:lnTo>
                  <a:lnTo>
                    <a:pt x="753389" y="378320"/>
                  </a:lnTo>
                  <a:close/>
                </a:path>
                <a:path w="753745" h="732155">
                  <a:moveTo>
                    <a:pt x="753389" y="362546"/>
                  </a:moveTo>
                  <a:lnTo>
                    <a:pt x="0" y="362546"/>
                  </a:lnTo>
                  <a:lnTo>
                    <a:pt x="0" y="369341"/>
                  </a:lnTo>
                  <a:lnTo>
                    <a:pt x="753389" y="369341"/>
                  </a:lnTo>
                  <a:lnTo>
                    <a:pt x="753389" y="362546"/>
                  </a:lnTo>
                  <a:close/>
                </a:path>
                <a:path w="753745" h="732155">
                  <a:moveTo>
                    <a:pt x="753389" y="346786"/>
                  </a:moveTo>
                  <a:lnTo>
                    <a:pt x="0" y="346786"/>
                  </a:lnTo>
                  <a:lnTo>
                    <a:pt x="0" y="353580"/>
                  </a:lnTo>
                  <a:lnTo>
                    <a:pt x="753389" y="353580"/>
                  </a:lnTo>
                  <a:lnTo>
                    <a:pt x="753389" y="346786"/>
                  </a:lnTo>
                  <a:close/>
                </a:path>
                <a:path w="753745" h="732155">
                  <a:moveTo>
                    <a:pt x="753389" y="331012"/>
                  </a:moveTo>
                  <a:lnTo>
                    <a:pt x="0" y="331012"/>
                  </a:lnTo>
                  <a:lnTo>
                    <a:pt x="0" y="337820"/>
                  </a:lnTo>
                  <a:lnTo>
                    <a:pt x="753389" y="337820"/>
                  </a:lnTo>
                  <a:lnTo>
                    <a:pt x="753389" y="331012"/>
                  </a:lnTo>
                  <a:close/>
                </a:path>
                <a:path w="753745" h="732155">
                  <a:moveTo>
                    <a:pt x="753389" y="315252"/>
                  </a:moveTo>
                  <a:lnTo>
                    <a:pt x="0" y="315252"/>
                  </a:lnTo>
                  <a:lnTo>
                    <a:pt x="0" y="322046"/>
                  </a:lnTo>
                  <a:lnTo>
                    <a:pt x="753389" y="322046"/>
                  </a:lnTo>
                  <a:lnTo>
                    <a:pt x="753389" y="315252"/>
                  </a:lnTo>
                  <a:close/>
                </a:path>
                <a:path w="753745" h="732155">
                  <a:moveTo>
                    <a:pt x="753389" y="299504"/>
                  </a:moveTo>
                  <a:lnTo>
                    <a:pt x="0" y="299504"/>
                  </a:lnTo>
                  <a:lnTo>
                    <a:pt x="0" y="306298"/>
                  </a:lnTo>
                  <a:lnTo>
                    <a:pt x="753389" y="306298"/>
                  </a:lnTo>
                  <a:lnTo>
                    <a:pt x="753389" y="299504"/>
                  </a:lnTo>
                  <a:close/>
                </a:path>
                <a:path w="753745" h="732155">
                  <a:moveTo>
                    <a:pt x="753389" y="283718"/>
                  </a:moveTo>
                  <a:lnTo>
                    <a:pt x="0" y="283718"/>
                  </a:lnTo>
                  <a:lnTo>
                    <a:pt x="0" y="290537"/>
                  </a:lnTo>
                  <a:lnTo>
                    <a:pt x="753389" y="290537"/>
                  </a:lnTo>
                  <a:lnTo>
                    <a:pt x="753389" y="283718"/>
                  </a:lnTo>
                  <a:close/>
                </a:path>
                <a:path w="753745" h="732155">
                  <a:moveTo>
                    <a:pt x="753389" y="267957"/>
                  </a:moveTo>
                  <a:lnTo>
                    <a:pt x="0" y="267957"/>
                  </a:lnTo>
                  <a:lnTo>
                    <a:pt x="0" y="274777"/>
                  </a:lnTo>
                  <a:lnTo>
                    <a:pt x="753389" y="274777"/>
                  </a:lnTo>
                  <a:lnTo>
                    <a:pt x="753389" y="267957"/>
                  </a:lnTo>
                  <a:close/>
                </a:path>
                <a:path w="753745" h="732155">
                  <a:moveTo>
                    <a:pt x="753389" y="252196"/>
                  </a:moveTo>
                  <a:lnTo>
                    <a:pt x="0" y="252196"/>
                  </a:lnTo>
                  <a:lnTo>
                    <a:pt x="0" y="259003"/>
                  </a:lnTo>
                  <a:lnTo>
                    <a:pt x="753389" y="259003"/>
                  </a:lnTo>
                  <a:lnTo>
                    <a:pt x="753389" y="252196"/>
                  </a:lnTo>
                  <a:close/>
                </a:path>
                <a:path w="753745" h="732155">
                  <a:moveTo>
                    <a:pt x="753389" y="236435"/>
                  </a:moveTo>
                  <a:lnTo>
                    <a:pt x="0" y="236435"/>
                  </a:lnTo>
                  <a:lnTo>
                    <a:pt x="0" y="243243"/>
                  </a:lnTo>
                  <a:lnTo>
                    <a:pt x="753389" y="243243"/>
                  </a:lnTo>
                  <a:lnTo>
                    <a:pt x="753389" y="236435"/>
                  </a:lnTo>
                  <a:close/>
                </a:path>
                <a:path w="753745" h="732155">
                  <a:moveTo>
                    <a:pt x="753389" y="220675"/>
                  </a:moveTo>
                  <a:lnTo>
                    <a:pt x="0" y="220675"/>
                  </a:lnTo>
                  <a:lnTo>
                    <a:pt x="0" y="227482"/>
                  </a:lnTo>
                  <a:lnTo>
                    <a:pt x="753389" y="227482"/>
                  </a:lnTo>
                  <a:lnTo>
                    <a:pt x="753389" y="220675"/>
                  </a:lnTo>
                  <a:close/>
                </a:path>
                <a:path w="753745" h="732155">
                  <a:moveTo>
                    <a:pt x="753389" y="204927"/>
                  </a:moveTo>
                  <a:lnTo>
                    <a:pt x="0" y="204927"/>
                  </a:lnTo>
                  <a:lnTo>
                    <a:pt x="0" y="211721"/>
                  </a:lnTo>
                  <a:lnTo>
                    <a:pt x="753389" y="211721"/>
                  </a:lnTo>
                  <a:lnTo>
                    <a:pt x="753389" y="204927"/>
                  </a:lnTo>
                  <a:close/>
                </a:path>
                <a:path w="753745" h="732155">
                  <a:moveTo>
                    <a:pt x="753389" y="189153"/>
                  </a:moveTo>
                  <a:lnTo>
                    <a:pt x="0" y="189153"/>
                  </a:lnTo>
                  <a:lnTo>
                    <a:pt x="0" y="195948"/>
                  </a:lnTo>
                  <a:lnTo>
                    <a:pt x="753389" y="195948"/>
                  </a:lnTo>
                  <a:lnTo>
                    <a:pt x="753389" y="189153"/>
                  </a:lnTo>
                  <a:close/>
                </a:path>
                <a:path w="753745" h="732155">
                  <a:moveTo>
                    <a:pt x="753389" y="173380"/>
                  </a:moveTo>
                  <a:lnTo>
                    <a:pt x="0" y="173380"/>
                  </a:lnTo>
                  <a:lnTo>
                    <a:pt x="0" y="180187"/>
                  </a:lnTo>
                  <a:lnTo>
                    <a:pt x="753389" y="180187"/>
                  </a:lnTo>
                  <a:lnTo>
                    <a:pt x="753389" y="173380"/>
                  </a:lnTo>
                  <a:close/>
                </a:path>
                <a:path w="753745" h="732155">
                  <a:moveTo>
                    <a:pt x="753389" y="157607"/>
                  </a:moveTo>
                  <a:lnTo>
                    <a:pt x="0" y="157607"/>
                  </a:lnTo>
                  <a:lnTo>
                    <a:pt x="0" y="164414"/>
                  </a:lnTo>
                  <a:lnTo>
                    <a:pt x="753389" y="164414"/>
                  </a:lnTo>
                  <a:lnTo>
                    <a:pt x="753389" y="157607"/>
                  </a:lnTo>
                  <a:close/>
                </a:path>
                <a:path w="753745" h="732155">
                  <a:moveTo>
                    <a:pt x="753389" y="141846"/>
                  </a:moveTo>
                  <a:lnTo>
                    <a:pt x="0" y="141846"/>
                  </a:lnTo>
                  <a:lnTo>
                    <a:pt x="0" y="148653"/>
                  </a:lnTo>
                  <a:lnTo>
                    <a:pt x="753389" y="148653"/>
                  </a:lnTo>
                  <a:lnTo>
                    <a:pt x="753389" y="141846"/>
                  </a:lnTo>
                  <a:close/>
                </a:path>
                <a:path w="753745" h="732155">
                  <a:moveTo>
                    <a:pt x="753389" y="126098"/>
                  </a:moveTo>
                  <a:lnTo>
                    <a:pt x="0" y="126098"/>
                  </a:lnTo>
                  <a:lnTo>
                    <a:pt x="0" y="132880"/>
                  </a:lnTo>
                  <a:lnTo>
                    <a:pt x="753389" y="132880"/>
                  </a:lnTo>
                  <a:lnTo>
                    <a:pt x="753389" y="126098"/>
                  </a:lnTo>
                  <a:close/>
                </a:path>
                <a:path w="753745" h="732155">
                  <a:moveTo>
                    <a:pt x="753389" y="110337"/>
                  </a:moveTo>
                  <a:lnTo>
                    <a:pt x="0" y="110337"/>
                  </a:lnTo>
                  <a:lnTo>
                    <a:pt x="0" y="117132"/>
                  </a:lnTo>
                  <a:lnTo>
                    <a:pt x="753389" y="117132"/>
                  </a:lnTo>
                  <a:lnTo>
                    <a:pt x="753389" y="110337"/>
                  </a:lnTo>
                  <a:close/>
                </a:path>
                <a:path w="753745" h="732155">
                  <a:moveTo>
                    <a:pt x="753389" y="94576"/>
                  </a:moveTo>
                  <a:lnTo>
                    <a:pt x="0" y="94576"/>
                  </a:lnTo>
                  <a:lnTo>
                    <a:pt x="0" y="101371"/>
                  </a:lnTo>
                  <a:lnTo>
                    <a:pt x="753389" y="101371"/>
                  </a:lnTo>
                  <a:lnTo>
                    <a:pt x="753389" y="94576"/>
                  </a:lnTo>
                  <a:close/>
                </a:path>
                <a:path w="753745" h="732155">
                  <a:moveTo>
                    <a:pt x="753389" y="78816"/>
                  </a:moveTo>
                  <a:lnTo>
                    <a:pt x="0" y="78816"/>
                  </a:lnTo>
                  <a:lnTo>
                    <a:pt x="0" y="85610"/>
                  </a:lnTo>
                  <a:lnTo>
                    <a:pt x="753389" y="85610"/>
                  </a:lnTo>
                  <a:lnTo>
                    <a:pt x="753389" y="78816"/>
                  </a:lnTo>
                  <a:close/>
                </a:path>
                <a:path w="753745" h="732155">
                  <a:moveTo>
                    <a:pt x="753389" y="63042"/>
                  </a:moveTo>
                  <a:lnTo>
                    <a:pt x="0" y="63042"/>
                  </a:lnTo>
                  <a:lnTo>
                    <a:pt x="0" y="69850"/>
                  </a:lnTo>
                  <a:lnTo>
                    <a:pt x="753389" y="69850"/>
                  </a:lnTo>
                  <a:lnTo>
                    <a:pt x="753389" y="63042"/>
                  </a:lnTo>
                  <a:close/>
                </a:path>
                <a:path w="753745" h="732155">
                  <a:moveTo>
                    <a:pt x="753389" y="47282"/>
                  </a:moveTo>
                  <a:lnTo>
                    <a:pt x="0" y="47282"/>
                  </a:lnTo>
                  <a:lnTo>
                    <a:pt x="0" y="54089"/>
                  </a:lnTo>
                  <a:lnTo>
                    <a:pt x="753389" y="54089"/>
                  </a:lnTo>
                  <a:lnTo>
                    <a:pt x="753389" y="47282"/>
                  </a:lnTo>
                  <a:close/>
                </a:path>
                <a:path w="753745" h="732155">
                  <a:moveTo>
                    <a:pt x="753389" y="31508"/>
                  </a:moveTo>
                  <a:lnTo>
                    <a:pt x="0" y="31508"/>
                  </a:lnTo>
                  <a:lnTo>
                    <a:pt x="0" y="38328"/>
                  </a:lnTo>
                  <a:lnTo>
                    <a:pt x="753389" y="38328"/>
                  </a:lnTo>
                  <a:lnTo>
                    <a:pt x="753389" y="31508"/>
                  </a:lnTo>
                  <a:close/>
                </a:path>
                <a:path w="753745" h="732155">
                  <a:moveTo>
                    <a:pt x="753389" y="15735"/>
                  </a:moveTo>
                  <a:lnTo>
                    <a:pt x="0" y="15735"/>
                  </a:lnTo>
                  <a:lnTo>
                    <a:pt x="0" y="22555"/>
                  </a:lnTo>
                  <a:lnTo>
                    <a:pt x="753389" y="22555"/>
                  </a:lnTo>
                  <a:lnTo>
                    <a:pt x="753389" y="15735"/>
                  </a:lnTo>
                  <a:close/>
                </a:path>
                <a:path w="753745" h="732155">
                  <a:moveTo>
                    <a:pt x="753389" y="0"/>
                  </a:moveTo>
                  <a:lnTo>
                    <a:pt x="0" y="0"/>
                  </a:lnTo>
                  <a:lnTo>
                    <a:pt x="0" y="6794"/>
                  </a:lnTo>
                  <a:lnTo>
                    <a:pt x="753389" y="6794"/>
                  </a:lnTo>
                  <a:lnTo>
                    <a:pt x="753389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474945" y="2380373"/>
              <a:ext cx="624205" cy="752475"/>
            </a:xfrm>
            <a:custGeom>
              <a:avLst/>
              <a:gdLst/>
              <a:ahLst/>
              <a:cxnLst/>
              <a:rect l="l" t="t" r="r" b="b"/>
              <a:pathLst>
                <a:path w="624204" h="752475">
                  <a:moveTo>
                    <a:pt x="6121" y="0"/>
                  </a:moveTo>
                  <a:lnTo>
                    <a:pt x="0" y="0"/>
                  </a:lnTo>
                  <a:lnTo>
                    <a:pt x="0" y="752386"/>
                  </a:lnTo>
                  <a:lnTo>
                    <a:pt x="6121" y="752386"/>
                  </a:lnTo>
                  <a:lnTo>
                    <a:pt x="6121" y="0"/>
                  </a:lnTo>
                  <a:close/>
                </a:path>
                <a:path w="624204" h="752475">
                  <a:moveTo>
                    <a:pt x="163982" y="0"/>
                  </a:moveTo>
                  <a:lnTo>
                    <a:pt x="157886" y="0"/>
                  </a:lnTo>
                  <a:lnTo>
                    <a:pt x="157886" y="752386"/>
                  </a:lnTo>
                  <a:lnTo>
                    <a:pt x="163982" y="752386"/>
                  </a:lnTo>
                  <a:lnTo>
                    <a:pt x="163982" y="0"/>
                  </a:lnTo>
                  <a:close/>
                </a:path>
                <a:path w="624204" h="752475">
                  <a:moveTo>
                    <a:pt x="316471" y="0"/>
                  </a:moveTo>
                  <a:lnTo>
                    <a:pt x="310362" y="0"/>
                  </a:lnTo>
                  <a:lnTo>
                    <a:pt x="310362" y="752386"/>
                  </a:lnTo>
                  <a:lnTo>
                    <a:pt x="316471" y="752386"/>
                  </a:lnTo>
                  <a:lnTo>
                    <a:pt x="316471" y="0"/>
                  </a:lnTo>
                  <a:close/>
                </a:path>
                <a:path w="624204" h="752475">
                  <a:moveTo>
                    <a:pt x="471805" y="0"/>
                  </a:moveTo>
                  <a:lnTo>
                    <a:pt x="465709" y="0"/>
                  </a:lnTo>
                  <a:lnTo>
                    <a:pt x="465709" y="752386"/>
                  </a:lnTo>
                  <a:lnTo>
                    <a:pt x="471805" y="752386"/>
                  </a:lnTo>
                  <a:lnTo>
                    <a:pt x="471805" y="0"/>
                  </a:lnTo>
                  <a:close/>
                </a:path>
                <a:path w="624204" h="752475">
                  <a:moveTo>
                    <a:pt x="624103" y="0"/>
                  </a:moveTo>
                  <a:lnTo>
                    <a:pt x="617982" y="0"/>
                  </a:lnTo>
                  <a:lnTo>
                    <a:pt x="617982" y="752386"/>
                  </a:lnTo>
                  <a:lnTo>
                    <a:pt x="624103" y="752386"/>
                  </a:lnTo>
                  <a:lnTo>
                    <a:pt x="6241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1649996" y="4905006"/>
            <a:ext cx="5370195" cy="1440180"/>
            <a:chOff x="1649996" y="4905006"/>
            <a:chExt cx="5370195" cy="1440180"/>
          </a:xfrm>
        </p:grpSpPr>
        <p:sp>
          <p:nvSpPr>
            <p:cNvPr id="22" name="object 22"/>
            <p:cNvSpPr/>
            <p:nvPr/>
          </p:nvSpPr>
          <p:spPr>
            <a:xfrm>
              <a:off x="1649996" y="4905006"/>
              <a:ext cx="5370195" cy="1440180"/>
            </a:xfrm>
            <a:custGeom>
              <a:avLst/>
              <a:gdLst/>
              <a:ahLst/>
              <a:cxnLst/>
              <a:rect l="l" t="t" r="r" b="b"/>
              <a:pathLst>
                <a:path w="5370195" h="1440179">
                  <a:moveTo>
                    <a:pt x="5370004" y="0"/>
                  </a:moveTo>
                  <a:lnTo>
                    <a:pt x="0" y="0"/>
                  </a:lnTo>
                  <a:lnTo>
                    <a:pt x="0" y="1440002"/>
                  </a:lnTo>
                  <a:lnTo>
                    <a:pt x="5370004" y="1440002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277174" y="5134589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31824" y="0"/>
                  </a:moveTo>
                  <a:lnTo>
                    <a:pt x="50850" y="0"/>
                  </a:lnTo>
                  <a:lnTo>
                    <a:pt x="0" y="50838"/>
                  </a:lnTo>
                  <a:lnTo>
                    <a:pt x="0" y="930363"/>
                  </a:lnTo>
                  <a:lnTo>
                    <a:pt x="50850" y="981214"/>
                  </a:lnTo>
                  <a:lnTo>
                    <a:pt x="931824" y="981214"/>
                  </a:lnTo>
                  <a:lnTo>
                    <a:pt x="982675" y="930363"/>
                  </a:lnTo>
                  <a:lnTo>
                    <a:pt x="982675" y="50838"/>
                  </a:lnTo>
                  <a:lnTo>
                    <a:pt x="93182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277174" y="5134589"/>
              <a:ext cx="982980" cy="981710"/>
            </a:xfrm>
            <a:custGeom>
              <a:avLst/>
              <a:gdLst/>
              <a:ahLst/>
              <a:cxnLst/>
              <a:rect l="l" t="t" r="r" b="b"/>
              <a:pathLst>
                <a:path w="982979" h="981710">
                  <a:moveTo>
                    <a:pt x="982675" y="50838"/>
                  </a:moveTo>
                  <a:lnTo>
                    <a:pt x="931824" y="0"/>
                  </a:lnTo>
                  <a:lnTo>
                    <a:pt x="50850" y="0"/>
                  </a:lnTo>
                  <a:lnTo>
                    <a:pt x="0" y="50838"/>
                  </a:lnTo>
                  <a:lnTo>
                    <a:pt x="0" y="930363"/>
                  </a:lnTo>
                  <a:lnTo>
                    <a:pt x="50850" y="981214"/>
                  </a:lnTo>
                  <a:lnTo>
                    <a:pt x="931824" y="981214"/>
                  </a:lnTo>
                  <a:lnTo>
                    <a:pt x="982675" y="930363"/>
                  </a:lnTo>
                  <a:lnTo>
                    <a:pt x="982675" y="50838"/>
                  </a:lnTo>
                  <a:close/>
                </a:path>
              </a:pathLst>
            </a:custGeom>
            <a:ln w="1269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277184" y="5147919"/>
              <a:ext cx="982980" cy="955040"/>
            </a:xfrm>
            <a:custGeom>
              <a:avLst/>
              <a:gdLst/>
              <a:ahLst/>
              <a:cxnLst/>
              <a:rect l="l" t="t" r="r" b="b"/>
              <a:pathLst>
                <a:path w="982979" h="955039">
                  <a:moveTo>
                    <a:pt x="954024" y="945680"/>
                  </a:moveTo>
                  <a:lnTo>
                    <a:pt x="28613" y="945680"/>
                  </a:lnTo>
                  <a:lnTo>
                    <a:pt x="37490" y="954544"/>
                  </a:lnTo>
                  <a:lnTo>
                    <a:pt x="945146" y="954544"/>
                  </a:lnTo>
                  <a:lnTo>
                    <a:pt x="954024" y="945680"/>
                  </a:lnTo>
                  <a:close/>
                </a:path>
                <a:path w="982979" h="955039">
                  <a:moveTo>
                    <a:pt x="954036" y="8890"/>
                  </a:moveTo>
                  <a:lnTo>
                    <a:pt x="945134" y="0"/>
                  </a:lnTo>
                  <a:lnTo>
                    <a:pt x="37503" y="0"/>
                  </a:lnTo>
                  <a:lnTo>
                    <a:pt x="28625" y="8890"/>
                  </a:lnTo>
                  <a:lnTo>
                    <a:pt x="954036" y="8890"/>
                  </a:lnTo>
                  <a:close/>
                </a:path>
                <a:path w="982979" h="955039">
                  <a:moveTo>
                    <a:pt x="974585" y="925106"/>
                  </a:moveTo>
                  <a:lnTo>
                    <a:pt x="8051" y="925106"/>
                  </a:lnTo>
                  <a:lnTo>
                    <a:pt x="16941" y="933996"/>
                  </a:lnTo>
                  <a:lnTo>
                    <a:pt x="965708" y="933996"/>
                  </a:lnTo>
                  <a:lnTo>
                    <a:pt x="974585" y="925106"/>
                  </a:lnTo>
                  <a:close/>
                </a:path>
                <a:path w="982979" h="955039">
                  <a:moveTo>
                    <a:pt x="974598" y="29451"/>
                  </a:moveTo>
                  <a:lnTo>
                    <a:pt x="965708" y="20561"/>
                  </a:lnTo>
                  <a:lnTo>
                    <a:pt x="16941" y="20561"/>
                  </a:lnTo>
                  <a:lnTo>
                    <a:pt x="8064" y="29451"/>
                  </a:lnTo>
                  <a:lnTo>
                    <a:pt x="974598" y="29451"/>
                  </a:lnTo>
                  <a:close/>
                </a:path>
                <a:path w="982979" h="955039">
                  <a:moveTo>
                    <a:pt x="982675" y="904544"/>
                  </a:moveTo>
                  <a:lnTo>
                    <a:pt x="0" y="904544"/>
                  </a:lnTo>
                  <a:lnTo>
                    <a:pt x="0" y="913422"/>
                  </a:lnTo>
                  <a:lnTo>
                    <a:pt x="982675" y="913422"/>
                  </a:lnTo>
                  <a:lnTo>
                    <a:pt x="982675" y="904544"/>
                  </a:lnTo>
                  <a:close/>
                </a:path>
                <a:path w="982979" h="955039">
                  <a:moveTo>
                    <a:pt x="982675" y="883996"/>
                  </a:moveTo>
                  <a:lnTo>
                    <a:pt x="0" y="883996"/>
                  </a:lnTo>
                  <a:lnTo>
                    <a:pt x="0" y="892886"/>
                  </a:lnTo>
                  <a:lnTo>
                    <a:pt x="982675" y="892886"/>
                  </a:lnTo>
                  <a:lnTo>
                    <a:pt x="982675" y="883996"/>
                  </a:lnTo>
                  <a:close/>
                </a:path>
                <a:path w="982979" h="955039">
                  <a:moveTo>
                    <a:pt x="982675" y="863434"/>
                  </a:moveTo>
                  <a:lnTo>
                    <a:pt x="0" y="863434"/>
                  </a:lnTo>
                  <a:lnTo>
                    <a:pt x="0" y="872324"/>
                  </a:lnTo>
                  <a:lnTo>
                    <a:pt x="982675" y="872324"/>
                  </a:lnTo>
                  <a:lnTo>
                    <a:pt x="982675" y="863434"/>
                  </a:lnTo>
                  <a:close/>
                </a:path>
                <a:path w="982979" h="955039">
                  <a:moveTo>
                    <a:pt x="982675" y="842886"/>
                  </a:moveTo>
                  <a:lnTo>
                    <a:pt x="0" y="842886"/>
                  </a:lnTo>
                  <a:lnTo>
                    <a:pt x="0" y="851763"/>
                  </a:lnTo>
                  <a:lnTo>
                    <a:pt x="982675" y="851763"/>
                  </a:lnTo>
                  <a:lnTo>
                    <a:pt x="982675" y="842886"/>
                  </a:lnTo>
                  <a:close/>
                </a:path>
                <a:path w="982979" h="955039">
                  <a:moveTo>
                    <a:pt x="982675" y="822325"/>
                  </a:moveTo>
                  <a:lnTo>
                    <a:pt x="0" y="822325"/>
                  </a:lnTo>
                  <a:lnTo>
                    <a:pt x="0" y="831215"/>
                  </a:lnTo>
                  <a:lnTo>
                    <a:pt x="982675" y="831215"/>
                  </a:lnTo>
                  <a:lnTo>
                    <a:pt x="982675" y="822325"/>
                  </a:lnTo>
                  <a:close/>
                </a:path>
                <a:path w="982979" h="955039">
                  <a:moveTo>
                    <a:pt x="982675" y="801751"/>
                  </a:moveTo>
                  <a:lnTo>
                    <a:pt x="0" y="801751"/>
                  </a:lnTo>
                  <a:lnTo>
                    <a:pt x="0" y="810641"/>
                  </a:lnTo>
                  <a:lnTo>
                    <a:pt x="982675" y="810641"/>
                  </a:lnTo>
                  <a:lnTo>
                    <a:pt x="982675" y="801751"/>
                  </a:lnTo>
                  <a:close/>
                </a:path>
                <a:path w="982979" h="955039">
                  <a:moveTo>
                    <a:pt x="982675" y="781189"/>
                  </a:moveTo>
                  <a:lnTo>
                    <a:pt x="0" y="781189"/>
                  </a:lnTo>
                  <a:lnTo>
                    <a:pt x="0" y="790079"/>
                  </a:lnTo>
                  <a:lnTo>
                    <a:pt x="982675" y="790079"/>
                  </a:lnTo>
                  <a:lnTo>
                    <a:pt x="982675" y="781189"/>
                  </a:lnTo>
                  <a:close/>
                </a:path>
                <a:path w="982979" h="955039">
                  <a:moveTo>
                    <a:pt x="982675" y="760641"/>
                  </a:moveTo>
                  <a:lnTo>
                    <a:pt x="0" y="760641"/>
                  </a:lnTo>
                  <a:lnTo>
                    <a:pt x="0" y="769518"/>
                  </a:lnTo>
                  <a:lnTo>
                    <a:pt x="982675" y="769518"/>
                  </a:lnTo>
                  <a:lnTo>
                    <a:pt x="982675" y="760641"/>
                  </a:lnTo>
                  <a:close/>
                </a:path>
                <a:path w="982979" h="955039">
                  <a:moveTo>
                    <a:pt x="982675" y="740092"/>
                  </a:moveTo>
                  <a:lnTo>
                    <a:pt x="0" y="740092"/>
                  </a:lnTo>
                  <a:lnTo>
                    <a:pt x="0" y="748982"/>
                  </a:lnTo>
                  <a:lnTo>
                    <a:pt x="982675" y="748982"/>
                  </a:lnTo>
                  <a:lnTo>
                    <a:pt x="982675" y="740092"/>
                  </a:lnTo>
                  <a:close/>
                </a:path>
                <a:path w="982979" h="955039">
                  <a:moveTo>
                    <a:pt x="982675" y="719543"/>
                  </a:moveTo>
                  <a:lnTo>
                    <a:pt x="0" y="719543"/>
                  </a:lnTo>
                  <a:lnTo>
                    <a:pt x="0" y="728421"/>
                  </a:lnTo>
                  <a:lnTo>
                    <a:pt x="982675" y="728421"/>
                  </a:lnTo>
                  <a:lnTo>
                    <a:pt x="982675" y="719543"/>
                  </a:lnTo>
                  <a:close/>
                </a:path>
                <a:path w="982979" h="955039">
                  <a:moveTo>
                    <a:pt x="982675" y="698982"/>
                  </a:moveTo>
                  <a:lnTo>
                    <a:pt x="0" y="698982"/>
                  </a:lnTo>
                  <a:lnTo>
                    <a:pt x="0" y="707859"/>
                  </a:lnTo>
                  <a:lnTo>
                    <a:pt x="982675" y="707859"/>
                  </a:lnTo>
                  <a:lnTo>
                    <a:pt x="982675" y="698982"/>
                  </a:lnTo>
                  <a:close/>
                </a:path>
                <a:path w="982979" h="955039">
                  <a:moveTo>
                    <a:pt x="982675" y="678421"/>
                  </a:moveTo>
                  <a:lnTo>
                    <a:pt x="0" y="678421"/>
                  </a:lnTo>
                  <a:lnTo>
                    <a:pt x="0" y="687311"/>
                  </a:lnTo>
                  <a:lnTo>
                    <a:pt x="982675" y="687311"/>
                  </a:lnTo>
                  <a:lnTo>
                    <a:pt x="982675" y="678421"/>
                  </a:lnTo>
                  <a:close/>
                </a:path>
                <a:path w="982979" h="955039">
                  <a:moveTo>
                    <a:pt x="982675" y="657847"/>
                  </a:moveTo>
                  <a:lnTo>
                    <a:pt x="0" y="657847"/>
                  </a:lnTo>
                  <a:lnTo>
                    <a:pt x="0" y="666737"/>
                  </a:lnTo>
                  <a:lnTo>
                    <a:pt x="982675" y="666737"/>
                  </a:lnTo>
                  <a:lnTo>
                    <a:pt x="982675" y="657847"/>
                  </a:lnTo>
                  <a:close/>
                </a:path>
                <a:path w="982979" h="955039">
                  <a:moveTo>
                    <a:pt x="982675" y="637311"/>
                  </a:moveTo>
                  <a:lnTo>
                    <a:pt x="0" y="637311"/>
                  </a:lnTo>
                  <a:lnTo>
                    <a:pt x="0" y="646188"/>
                  </a:lnTo>
                  <a:lnTo>
                    <a:pt x="982675" y="646188"/>
                  </a:lnTo>
                  <a:lnTo>
                    <a:pt x="982675" y="637311"/>
                  </a:lnTo>
                  <a:close/>
                </a:path>
                <a:path w="982979" h="955039">
                  <a:moveTo>
                    <a:pt x="982675" y="616737"/>
                  </a:moveTo>
                  <a:lnTo>
                    <a:pt x="0" y="616737"/>
                  </a:lnTo>
                  <a:lnTo>
                    <a:pt x="0" y="625614"/>
                  </a:lnTo>
                  <a:lnTo>
                    <a:pt x="982675" y="625614"/>
                  </a:lnTo>
                  <a:lnTo>
                    <a:pt x="982675" y="616737"/>
                  </a:lnTo>
                  <a:close/>
                </a:path>
                <a:path w="982979" h="955039">
                  <a:moveTo>
                    <a:pt x="982675" y="596201"/>
                  </a:moveTo>
                  <a:lnTo>
                    <a:pt x="0" y="596201"/>
                  </a:lnTo>
                  <a:lnTo>
                    <a:pt x="0" y="605053"/>
                  </a:lnTo>
                  <a:lnTo>
                    <a:pt x="982675" y="605053"/>
                  </a:lnTo>
                  <a:lnTo>
                    <a:pt x="982675" y="596201"/>
                  </a:lnTo>
                  <a:close/>
                </a:path>
                <a:path w="982979" h="955039">
                  <a:moveTo>
                    <a:pt x="982675" y="575627"/>
                  </a:moveTo>
                  <a:lnTo>
                    <a:pt x="0" y="575627"/>
                  </a:lnTo>
                  <a:lnTo>
                    <a:pt x="0" y="584517"/>
                  </a:lnTo>
                  <a:lnTo>
                    <a:pt x="982675" y="584517"/>
                  </a:lnTo>
                  <a:lnTo>
                    <a:pt x="982675" y="575627"/>
                  </a:lnTo>
                  <a:close/>
                </a:path>
                <a:path w="982979" h="955039">
                  <a:moveTo>
                    <a:pt x="982675" y="555066"/>
                  </a:moveTo>
                  <a:lnTo>
                    <a:pt x="0" y="555066"/>
                  </a:lnTo>
                  <a:lnTo>
                    <a:pt x="0" y="563956"/>
                  </a:lnTo>
                  <a:lnTo>
                    <a:pt x="982675" y="563956"/>
                  </a:lnTo>
                  <a:lnTo>
                    <a:pt x="982675" y="555066"/>
                  </a:lnTo>
                  <a:close/>
                </a:path>
                <a:path w="982979" h="955039">
                  <a:moveTo>
                    <a:pt x="982675" y="534517"/>
                  </a:moveTo>
                  <a:lnTo>
                    <a:pt x="0" y="534517"/>
                  </a:lnTo>
                  <a:lnTo>
                    <a:pt x="0" y="543407"/>
                  </a:lnTo>
                  <a:lnTo>
                    <a:pt x="982675" y="543407"/>
                  </a:lnTo>
                  <a:lnTo>
                    <a:pt x="982675" y="534517"/>
                  </a:lnTo>
                  <a:close/>
                </a:path>
                <a:path w="982979" h="955039">
                  <a:moveTo>
                    <a:pt x="982675" y="513943"/>
                  </a:moveTo>
                  <a:lnTo>
                    <a:pt x="0" y="513943"/>
                  </a:lnTo>
                  <a:lnTo>
                    <a:pt x="0" y="522833"/>
                  </a:lnTo>
                  <a:lnTo>
                    <a:pt x="982675" y="522833"/>
                  </a:lnTo>
                  <a:lnTo>
                    <a:pt x="982675" y="513943"/>
                  </a:lnTo>
                  <a:close/>
                </a:path>
                <a:path w="982979" h="955039">
                  <a:moveTo>
                    <a:pt x="982675" y="493382"/>
                  </a:moveTo>
                  <a:lnTo>
                    <a:pt x="0" y="493382"/>
                  </a:lnTo>
                  <a:lnTo>
                    <a:pt x="0" y="502272"/>
                  </a:lnTo>
                  <a:lnTo>
                    <a:pt x="982675" y="502272"/>
                  </a:lnTo>
                  <a:lnTo>
                    <a:pt x="982675" y="493382"/>
                  </a:lnTo>
                  <a:close/>
                </a:path>
                <a:path w="982979" h="955039">
                  <a:moveTo>
                    <a:pt x="982675" y="472846"/>
                  </a:moveTo>
                  <a:lnTo>
                    <a:pt x="0" y="472846"/>
                  </a:lnTo>
                  <a:lnTo>
                    <a:pt x="0" y="481711"/>
                  </a:lnTo>
                  <a:lnTo>
                    <a:pt x="982675" y="481711"/>
                  </a:lnTo>
                  <a:lnTo>
                    <a:pt x="982675" y="472846"/>
                  </a:lnTo>
                  <a:close/>
                </a:path>
                <a:path w="982979" h="955039">
                  <a:moveTo>
                    <a:pt x="982675" y="452285"/>
                  </a:moveTo>
                  <a:lnTo>
                    <a:pt x="0" y="452285"/>
                  </a:lnTo>
                  <a:lnTo>
                    <a:pt x="0" y="461149"/>
                  </a:lnTo>
                  <a:lnTo>
                    <a:pt x="982675" y="461149"/>
                  </a:lnTo>
                  <a:lnTo>
                    <a:pt x="982675" y="452285"/>
                  </a:lnTo>
                  <a:close/>
                </a:path>
                <a:path w="982979" h="955039">
                  <a:moveTo>
                    <a:pt x="982675" y="431711"/>
                  </a:moveTo>
                  <a:lnTo>
                    <a:pt x="0" y="431711"/>
                  </a:lnTo>
                  <a:lnTo>
                    <a:pt x="0" y="440601"/>
                  </a:lnTo>
                  <a:lnTo>
                    <a:pt x="982675" y="440601"/>
                  </a:lnTo>
                  <a:lnTo>
                    <a:pt x="982675" y="431711"/>
                  </a:lnTo>
                  <a:close/>
                </a:path>
                <a:path w="982979" h="955039">
                  <a:moveTo>
                    <a:pt x="982675" y="411162"/>
                  </a:moveTo>
                  <a:lnTo>
                    <a:pt x="0" y="411162"/>
                  </a:lnTo>
                  <a:lnTo>
                    <a:pt x="0" y="420052"/>
                  </a:lnTo>
                  <a:lnTo>
                    <a:pt x="982675" y="420052"/>
                  </a:lnTo>
                  <a:lnTo>
                    <a:pt x="982675" y="411162"/>
                  </a:lnTo>
                  <a:close/>
                </a:path>
                <a:path w="982979" h="955039">
                  <a:moveTo>
                    <a:pt x="982675" y="390601"/>
                  </a:moveTo>
                  <a:lnTo>
                    <a:pt x="0" y="390601"/>
                  </a:lnTo>
                  <a:lnTo>
                    <a:pt x="0" y="399491"/>
                  </a:lnTo>
                  <a:lnTo>
                    <a:pt x="982675" y="399491"/>
                  </a:lnTo>
                  <a:lnTo>
                    <a:pt x="982675" y="390601"/>
                  </a:lnTo>
                  <a:close/>
                </a:path>
                <a:path w="982979" h="955039">
                  <a:moveTo>
                    <a:pt x="982675" y="370039"/>
                  </a:moveTo>
                  <a:lnTo>
                    <a:pt x="0" y="370039"/>
                  </a:lnTo>
                  <a:lnTo>
                    <a:pt x="0" y="378929"/>
                  </a:lnTo>
                  <a:lnTo>
                    <a:pt x="982675" y="378929"/>
                  </a:lnTo>
                  <a:lnTo>
                    <a:pt x="982675" y="370039"/>
                  </a:lnTo>
                  <a:close/>
                </a:path>
                <a:path w="982979" h="955039">
                  <a:moveTo>
                    <a:pt x="982675" y="349478"/>
                  </a:moveTo>
                  <a:lnTo>
                    <a:pt x="0" y="349478"/>
                  </a:lnTo>
                  <a:lnTo>
                    <a:pt x="0" y="358368"/>
                  </a:lnTo>
                  <a:lnTo>
                    <a:pt x="982675" y="358368"/>
                  </a:lnTo>
                  <a:lnTo>
                    <a:pt x="982675" y="349478"/>
                  </a:lnTo>
                  <a:close/>
                </a:path>
                <a:path w="982979" h="955039">
                  <a:moveTo>
                    <a:pt x="982675" y="328930"/>
                  </a:moveTo>
                  <a:lnTo>
                    <a:pt x="0" y="328930"/>
                  </a:lnTo>
                  <a:lnTo>
                    <a:pt x="0" y="337794"/>
                  </a:lnTo>
                  <a:lnTo>
                    <a:pt x="982675" y="337794"/>
                  </a:lnTo>
                  <a:lnTo>
                    <a:pt x="982675" y="328930"/>
                  </a:lnTo>
                  <a:close/>
                </a:path>
                <a:path w="982979" h="955039">
                  <a:moveTo>
                    <a:pt x="982675" y="308368"/>
                  </a:moveTo>
                  <a:lnTo>
                    <a:pt x="0" y="308368"/>
                  </a:lnTo>
                  <a:lnTo>
                    <a:pt x="0" y="317246"/>
                  </a:lnTo>
                  <a:lnTo>
                    <a:pt x="982675" y="317246"/>
                  </a:lnTo>
                  <a:lnTo>
                    <a:pt x="982675" y="308368"/>
                  </a:lnTo>
                  <a:close/>
                </a:path>
                <a:path w="982979" h="955039">
                  <a:moveTo>
                    <a:pt x="982675" y="287807"/>
                  </a:moveTo>
                  <a:lnTo>
                    <a:pt x="0" y="287807"/>
                  </a:lnTo>
                  <a:lnTo>
                    <a:pt x="0" y="296697"/>
                  </a:lnTo>
                  <a:lnTo>
                    <a:pt x="982675" y="296697"/>
                  </a:lnTo>
                  <a:lnTo>
                    <a:pt x="982675" y="287807"/>
                  </a:lnTo>
                  <a:close/>
                </a:path>
                <a:path w="982979" h="955039">
                  <a:moveTo>
                    <a:pt x="982675" y="267258"/>
                  </a:moveTo>
                  <a:lnTo>
                    <a:pt x="0" y="267258"/>
                  </a:lnTo>
                  <a:lnTo>
                    <a:pt x="0" y="276148"/>
                  </a:lnTo>
                  <a:lnTo>
                    <a:pt x="982675" y="276148"/>
                  </a:lnTo>
                  <a:lnTo>
                    <a:pt x="982675" y="267258"/>
                  </a:lnTo>
                  <a:close/>
                </a:path>
                <a:path w="982979" h="955039">
                  <a:moveTo>
                    <a:pt x="982675" y="246710"/>
                  </a:moveTo>
                  <a:lnTo>
                    <a:pt x="0" y="246710"/>
                  </a:lnTo>
                  <a:lnTo>
                    <a:pt x="0" y="255587"/>
                  </a:lnTo>
                  <a:lnTo>
                    <a:pt x="982675" y="255587"/>
                  </a:lnTo>
                  <a:lnTo>
                    <a:pt x="982675" y="246710"/>
                  </a:lnTo>
                  <a:close/>
                </a:path>
                <a:path w="982979" h="955039">
                  <a:moveTo>
                    <a:pt x="982675" y="226148"/>
                  </a:moveTo>
                  <a:lnTo>
                    <a:pt x="0" y="226148"/>
                  </a:lnTo>
                  <a:lnTo>
                    <a:pt x="0" y="235026"/>
                  </a:lnTo>
                  <a:lnTo>
                    <a:pt x="982675" y="235026"/>
                  </a:lnTo>
                  <a:lnTo>
                    <a:pt x="982675" y="226148"/>
                  </a:lnTo>
                  <a:close/>
                </a:path>
                <a:path w="982979" h="955039">
                  <a:moveTo>
                    <a:pt x="982675" y="205587"/>
                  </a:moveTo>
                  <a:lnTo>
                    <a:pt x="0" y="205587"/>
                  </a:lnTo>
                  <a:lnTo>
                    <a:pt x="0" y="214464"/>
                  </a:lnTo>
                  <a:lnTo>
                    <a:pt x="982675" y="214464"/>
                  </a:lnTo>
                  <a:lnTo>
                    <a:pt x="982675" y="205587"/>
                  </a:lnTo>
                  <a:close/>
                </a:path>
                <a:path w="982979" h="955039">
                  <a:moveTo>
                    <a:pt x="982675" y="185013"/>
                  </a:moveTo>
                  <a:lnTo>
                    <a:pt x="0" y="185013"/>
                  </a:lnTo>
                  <a:lnTo>
                    <a:pt x="0" y="193890"/>
                  </a:lnTo>
                  <a:lnTo>
                    <a:pt x="982675" y="193890"/>
                  </a:lnTo>
                  <a:lnTo>
                    <a:pt x="982675" y="185013"/>
                  </a:lnTo>
                  <a:close/>
                </a:path>
                <a:path w="982979" h="955039">
                  <a:moveTo>
                    <a:pt x="982675" y="164465"/>
                  </a:moveTo>
                  <a:lnTo>
                    <a:pt x="0" y="164465"/>
                  </a:lnTo>
                  <a:lnTo>
                    <a:pt x="0" y="173342"/>
                  </a:lnTo>
                  <a:lnTo>
                    <a:pt x="982675" y="173342"/>
                  </a:lnTo>
                  <a:lnTo>
                    <a:pt x="982675" y="164465"/>
                  </a:lnTo>
                  <a:close/>
                </a:path>
                <a:path w="982979" h="955039">
                  <a:moveTo>
                    <a:pt x="982675" y="143903"/>
                  </a:moveTo>
                  <a:lnTo>
                    <a:pt x="0" y="143903"/>
                  </a:lnTo>
                  <a:lnTo>
                    <a:pt x="0" y="152793"/>
                  </a:lnTo>
                  <a:lnTo>
                    <a:pt x="982675" y="152793"/>
                  </a:lnTo>
                  <a:lnTo>
                    <a:pt x="982675" y="143903"/>
                  </a:lnTo>
                  <a:close/>
                </a:path>
                <a:path w="982979" h="955039">
                  <a:moveTo>
                    <a:pt x="982675" y="123355"/>
                  </a:moveTo>
                  <a:lnTo>
                    <a:pt x="0" y="123355"/>
                  </a:lnTo>
                  <a:lnTo>
                    <a:pt x="0" y="132245"/>
                  </a:lnTo>
                  <a:lnTo>
                    <a:pt x="982675" y="132245"/>
                  </a:lnTo>
                  <a:lnTo>
                    <a:pt x="982675" y="123355"/>
                  </a:lnTo>
                  <a:close/>
                </a:path>
                <a:path w="982979" h="955039">
                  <a:moveTo>
                    <a:pt x="982675" y="102793"/>
                  </a:moveTo>
                  <a:lnTo>
                    <a:pt x="0" y="102793"/>
                  </a:lnTo>
                  <a:lnTo>
                    <a:pt x="0" y="111683"/>
                  </a:lnTo>
                  <a:lnTo>
                    <a:pt x="982675" y="111683"/>
                  </a:lnTo>
                  <a:lnTo>
                    <a:pt x="982675" y="102793"/>
                  </a:lnTo>
                  <a:close/>
                </a:path>
                <a:path w="982979" h="955039">
                  <a:moveTo>
                    <a:pt x="982675" y="82245"/>
                  </a:moveTo>
                  <a:lnTo>
                    <a:pt x="0" y="82245"/>
                  </a:lnTo>
                  <a:lnTo>
                    <a:pt x="0" y="91122"/>
                  </a:lnTo>
                  <a:lnTo>
                    <a:pt x="982675" y="91122"/>
                  </a:lnTo>
                  <a:lnTo>
                    <a:pt x="982675" y="82245"/>
                  </a:lnTo>
                  <a:close/>
                </a:path>
                <a:path w="982979" h="955039">
                  <a:moveTo>
                    <a:pt x="982675" y="61671"/>
                  </a:moveTo>
                  <a:lnTo>
                    <a:pt x="0" y="61671"/>
                  </a:lnTo>
                  <a:lnTo>
                    <a:pt x="0" y="70561"/>
                  </a:lnTo>
                  <a:lnTo>
                    <a:pt x="982675" y="70561"/>
                  </a:lnTo>
                  <a:lnTo>
                    <a:pt x="982675" y="61671"/>
                  </a:lnTo>
                  <a:close/>
                </a:path>
                <a:path w="982979" h="955039">
                  <a:moveTo>
                    <a:pt x="982675" y="41122"/>
                  </a:moveTo>
                  <a:lnTo>
                    <a:pt x="0" y="41122"/>
                  </a:lnTo>
                  <a:lnTo>
                    <a:pt x="0" y="49999"/>
                  </a:lnTo>
                  <a:lnTo>
                    <a:pt x="982675" y="49999"/>
                  </a:lnTo>
                  <a:lnTo>
                    <a:pt x="982675" y="41122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368243" y="5134597"/>
              <a:ext cx="803275" cy="981710"/>
            </a:xfrm>
            <a:custGeom>
              <a:avLst/>
              <a:gdLst/>
              <a:ahLst/>
              <a:cxnLst/>
              <a:rect l="l" t="t" r="r" b="b"/>
              <a:pathLst>
                <a:path w="803275" h="981710">
                  <a:moveTo>
                    <a:pt x="12077" y="0"/>
                  </a:moveTo>
                  <a:lnTo>
                    <a:pt x="0" y="0"/>
                  </a:lnTo>
                  <a:lnTo>
                    <a:pt x="0" y="981214"/>
                  </a:lnTo>
                  <a:lnTo>
                    <a:pt x="12077" y="981214"/>
                  </a:lnTo>
                  <a:lnTo>
                    <a:pt x="12077" y="0"/>
                  </a:lnTo>
                  <a:close/>
                </a:path>
                <a:path w="803275" h="981710">
                  <a:moveTo>
                    <a:pt x="209169" y="0"/>
                  </a:moveTo>
                  <a:lnTo>
                    <a:pt x="197104" y="0"/>
                  </a:lnTo>
                  <a:lnTo>
                    <a:pt x="197104" y="981214"/>
                  </a:lnTo>
                  <a:lnTo>
                    <a:pt x="209169" y="981214"/>
                  </a:lnTo>
                  <a:lnTo>
                    <a:pt x="209169" y="0"/>
                  </a:lnTo>
                  <a:close/>
                </a:path>
                <a:path w="803275" h="981710">
                  <a:moveTo>
                    <a:pt x="406971" y="0"/>
                  </a:moveTo>
                  <a:lnTo>
                    <a:pt x="394881" y="0"/>
                  </a:lnTo>
                  <a:lnTo>
                    <a:pt x="394881" y="981214"/>
                  </a:lnTo>
                  <a:lnTo>
                    <a:pt x="406971" y="981214"/>
                  </a:lnTo>
                  <a:lnTo>
                    <a:pt x="406971" y="0"/>
                  </a:lnTo>
                  <a:close/>
                </a:path>
                <a:path w="803275" h="981710">
                  <a:moveTo>
                    <a:pt x="604037" y="0"/>
                  </a:moveTo>
                  <a:lnTo>
                    <a:pt x="591959" y="0"/>
                  </a:lnTo>
                  <a:lnTo>
                    <a:pt x="591959" y="981214"/>
                  </a:lnTo>
                  <a:lnTo>
                    <a:pt x="604037" y="981214"/>
                  </a:lnTo>
                  <a:lnTo>
                    <a:pt x="604037" y="0"/>
                  </a:lnTo>
                  <a:close/>
                </a:path>
                <a:path w="803275" h="981710">
                  <a:moveTo>
                    <a:pt x="803249" y="0"/>
                  </a:moveTo>
                  <a:lnTo>
                    <a:pt x="791159" y="0"/>
                  </a:lnTo>
                  <a:lnTo>
                    <a:pt x="791159" y="981214"/>
                  </a:lnTo>
                  <a:lnTo>
                    <a:pt x="803249" y="981214"/>
                  </a:lnTo>
                  <a:lnTo>
                    <a:pt x="803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447018" y="5611319"/>
              <a:ext cx="982980" cy="504825"/>
            </a:xfrm>
            <a:custGeom>
              <a:avLst/>
              <a:gdLst/>
              <a:ahLst/>
              <a:cxnLst/>
              <a:rect l="l" t="t" r="r" b="b"/>
              <a:pathLst>
                <a:path w="982979" h="504825">
                  <a:moveTo>
                    <a:pt x="982675" y="0"/>
                  </a:moveTo>
                  <a:lnTo>
                    <a:pt x="0" y="0"/>
                  </a:lnTo>
                  <a:lnTo>
                    <a:pt x="0" y="453631"/>
                  </a:lnTo>
                  <a:lnTo>
                    <a:pt x="50850" y="504482"/>
                  </a:lnTo>
                  <a:lnTo>
                    <a:pt x="931824" y="504482"/>
                  </a:lnTo>
                  <a:lnTo>
                    <a:pt x="982675" y="453631"/>
                  </a:lnTo>
                  <a:lnTo>
                    <a:pt x="982675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447019" y="5611329"/>
              <a:ext cx="982980" cy="504825"/>
            </a:xfrm>
            <a:custGeom>
              <a:avLst/>
              <a:gdLst/>
              <a:ahLst/>
              <a:cxnLst/>
              <a:rect l="l" t="t" r="r" b="b"/>
              <a:pathLst>
                <a:path w="982979" h="504825">
                  <a:moveTo>
                    <a:pt x="0" y="0"/>
                  </a:moveTo>
                  <a:lnTo>
                    <a:pt x="0" y="453623"/>
                  </a:lnTo>
                  <a:lnTo>
                    <a:pt x="50850" y="504474"/>
                  </a:lnTo>
                  <a:lnTo>
                    <a:pt x="931824" y="504474"/>
                  </a:lnTo>
                  <a:lnTo>
                    <a:pt x="982675" y="453623"/>
                  </a:lnTo>
                  <a:lnTo>
                    <a:pt x="982675" y="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47019" y="5620765"/>
              <a:ext cx="982980" cy="481965"/>
            </a:xfrm>
            <a:custGeom>
              <a:avLst/>
              <a:gdLst/>
              <a:ahLst/>
              <a:cxnLst/>
              <a:rect l="l" t="t" r="r" b="b"/>
              <a:pathLst>
                <a:path w="982979" h="481964">
                  <a:moveTo>
                    <a:pt x="954049" y="472833"/>
                  </a:moveTo>
                  <a:lnTo>
                    <a:pt x="28625" y="472833"/>
                  </a:lnTo>
                  <a:lnTo>
                    <a:pt x="37503" y="481698"/>
                  </a:lnTo>
                  <a:lnTo>
                    <a:pt x="945159" y="481698"/>
                  </a:lnTo>
                  <a:lnTo>
                    <a:pt x="954049" y="472833"/>
                  </a:lnTo>
                  <a:close/>
                </a:path>
                <a:path w="982979" h="481964">
                  <a:moveTo>
                    <a:pt x="974598" y="452259"/>
                  </a:moveTo>
                  <a:lnTo>
                    <a:pt x="8051" y="452259"/>
                  </a:lnTo>
                  <a:lnTo>
                    <a:pt x="16941" y="461149"/>
                  </a:lnTo>
                  <a:lnTo>
                    <a:pt x="965708" y="461149"/>
                  </a:lnTo>
                  <a:lnTo>
                    <a:pt x="974598" y="452259"/>
                  </a:lnTo>
                  <a:close/>
                </a:path>
                <a:path w="982979" h="481964">
                  <a:moveTo>
                    <a:pt x="982687" y="431698"/>
                  </a:moveTo>
                  <a:lnTo>
                    <a:pt x="0" y="431698"/>
                  </a:lnTo>
                  <a:lnTo>
                    <a:pt x="0" y="440575"/>
                  </a:lnTo>
                  <a:lnTo>
                    <a:pt x="982687" y="440575"/>
                  </a:lnTo>
                  <a:lnTo>
                    <a:pt x="982687" y="431698"/>
                  </a:lnTo>
                  <a:close/>
                </a:path>
                <a:path w="982979" h="481964">
                  <a:moveTo>
                    <a:pt x="982687" y="411149"/>
                  </a:moveTo>
                  <a:lnTo>
                    <a:pt x="0" y="411149"/>
                  </a:lnTo>
                  <a:lnTo>
                    <a:pt x="0" y="420039"/>
                  </a:lnTo>
                  <a:lnTo>
                    <a:pt x="982687" y="420039"/>
                  </a:lnTo>
                  <a:lnTo>
                    <a:pt x="982687" y="411149"/>
                  </a:lnTo>
                  <a:close/>
                </a:path>
                <a:path w="982979" h="481964">
                  <a:moveTo>
                    <a:pt x="982687" y="390588"/>
                  </a:moveTo>
                  <a:lnTo>
                    <a:pt x="0" y="390588"/>
                  </a:lnTo>
                  <a:lnTo>
                    <a:pt x="0" y="399478"/>
                  </a:lnTo>
                  <a:lnTo>
                    <a:pt x="982687" y="399478"/>
                  </a:lnTo>
                  <a:lnTo>
                    <a:pt x="982687" y="390588"/>
                  </a:lnTo>
                  <a:close/>
                </a:path>
                <a:path w="982979" h="481964">
                  <a:moveTo>
                    <a:pt x="982687" y="370039"/>
                  </a:moveTo>
                  <a:lnTo>
                    <a:pt x="0" y="370039"/>
                  </a:lnTo>
                  <a:lnTo>
                    <a:pt x="0" y="378917"/>
                  </a:lnTo>
                  <a:lnTo>
                    <a:pt x="982687" y="378917"/>
                  </a:lnTo>
                  <a:lnTo>
                    <a:pt x="982687" y="370039"/>
                  </a:lnTo>
                  <a:close/>
                </a:path>
                <a:path w="982979" h="481964">
                  <a:moveTo>
                    <a:pt x="982687" y="349478"/>
                  </a:moveTo>
                  <a:lnTo>
                    <a:pt x="0" y="349478"/>
                  </a:lnTo>
                  <a:lnTo>
                    <a:pt x="0" y="358368"/>
                  </a:lnTo>
                  <a:lnTo>
                    <a:pt x="982687" y="358368"/>
                  </a:lnTo>
                  <a:lnTo>
                    <a:pt x="982687" y="349478"/>
                  </a:lnTo>
                  <a:close/>
                </a:path>
                <a:path w="982979" h="481964">
                  <a:moveTo>
                    <a:pt x="982687" y="328904"/>
                  </a:moveTo>
                  <a:lnTo>
                    <a:pt x="0" y="328904"/>
                  </a:lnTo>
                  <a:lnTo>
                    <a:pt x="0" y="337794"/>
                  </a:lnTo>
                  <a:lnTo>
                    <a:pt x="982687" y="337794"/>
                  </a:lnTo>
                  <a:lnTo>
                    <a:pt x="982687" y="328904"/>
                  </a:lnTo>
                  <a:close/>
                </a:path>
                <a:path w="982979" h="481964">
                  <a:moveTo>
                    <a:pt x="982687" y="308343"/>
                  </a:moveTo>
                  <a:lnTo>
                    <a:pt x="0" y="308343"/>
                  </a:lnTo>
                  <a:lnTo>
                    <a:pt x="0" y="317233"/>
                  </a:lnTo>
                  <a:lnTo>
                    <a:pt x="982687" y="317233"/>
                  </a:lnTo>
                  <a:lnTo>
                    <a:pt x="982687" y="308343"/>
                  </a:lnTo>
                  <a:close/>
                </a:path>
                <a:path w="982979" h="481964">
                  <a:moveTo>
                    <a:pt x="982687" y="287794"/>
                  </a:moveTo>
                  <a:lnTo>
                    <a:pt x="0" y="287794"/>
                  </a:lnTo>
                  <a:lnTo>
                    <a:pt x="0" y="296672"/>
                  </a:lnTo>
                  <a:lnTo>
                    <a:pt x="982687" y="296672"/>
                  </a:lnTo>
                  <a:lnTo>
                    <a:pt x="982687" y="287794"/>
                  </a:lnTo>
                  <a:close/>
                </a:path>
                <a:path w="982979" h="481964">
                  <a:moveTo>
                    <a:pt x="982687" y="267246"/>
                  </a:moveTo>
                  <a:lnTo>
                    <a:pt x="0" y="267246"/>
                  </a:lnTo>
                  <a:lnTo>
                    <a:pt x="0" y="276136"/>
                  </a:lnTo>
                  <a:lnTo>
                    <a:pt x="982687" y="276136"/>
                  </a:lnTo>
                  <a:lnTo>
                    <a:pt x="982687" y="267246"/>
                  </a:lnTo>
                  <a:close/>
                </a:path>
                <a:path w="982979" h="481964">
                  <a:moveTo>
                    <a:pt x="982687" y="246697"/>
                  </a:moveTo>
                  <a:lnTo>
                    <a:pt x="0" y="246697"/>
                  </a:lnTo>
                  <a:lnTo>
                    <a:pt x="0" y="255574"/>
                  </a:lnTo>
                  <a:lnTo>
                    <a:pt x="982687" y="255574"/>
                  </a:lnTo>
                  <a:lnTo>
                    <a:pt x="982687" y="246697"/>
                  </a:lnTo>
                  <a:close/>
                </a:path>
                <a:path w="982979" h="481964">
                  <a:moveTo>
                    <a:pt x="982687" y="226136"/>
                  </a:moveTo>
                  <a:lnTo>
                    <a:pt x="0" y="226136"/>
                  </a:lnTo>
                  <a:lnTo>
                    <a:pt x="0" y="235013"/>
                  </a:lnTo>
                  <a:lnTo>
                    <a:pt x="982687" y="235013"/>
                  </a:lnTo>
                  <a:lnTo>
                    <a:pt x="982687" y="226136"/>
                  </a:lnTo>
                  <a:close/>
                </a:path>
                <a:path w="982979" h="481964">
                  <a:moveTo>
                    <a:pt x="982687" y="205574"/>
                  </a:moveTo>
                  <a:lnTo>
                    <a:pt x="0" y="205574"/>
                  </a:lnTo>
                  <a:lnTo>
                    <a:pt x="0" y="214464"/>
                  </a:lnTo>
                  <a:lnTo>
                    <a:pt x="982687" y="214464"/>
                  </a:lnTo>
                  <a:lnTo>
                    <a:pt x="982687" y="205574"/>
                  </a:lnTo>
                  <a:close/>
                </a:path>
                <a:path w="982979" h="481964">
                  <a:moveTo>
                    <a:pt x="982687" y="185000"/>
                  </a:moveTo>
                  <a:lnTo>
                    <a:pt x="0" y="185000"/>
                  </a:lnTo>
                  <a:lnTo>
                    <a:pt x="0" y="193890"/>
                  </a:lnTo>
                  <a:lnTo>
                    <a:pt x="982687" y="193890"/>
                  </a:lnTo>
                  <a:lnTo>
                    <a:pt x="982687" y="185000"/>
                  </a:lnTo>
                  <a:close/>
                </a:path>
                <a:path w="982979" h="481964">
                  <a:moveTo>
                    <a:pt x="982687" y="164465"/>
                  </a:moveTo>
                  <a:lnTo>
                    <a:pt x="0" y="164465"/>
                  </a:lnTo>
                  <a:lnTo>
                    <a:pt x="0" y="173342"/>
                  </a:lnTo>
                  <a:lnTo>
                    <a:pt x="982687" y="173342"/>
                  </a:lnTo>
                  <a:lnTo>
                    <a:pt x="982687" y="164465"/>
                  </a:lnTo>
                  <a:close/>
                </a:path>
                <a:path w="982979" h="481964">
                  <a:moveTo>
                    <a:pt x="982687" y="143891"/>
                  </a:moveTo>
                  <a:lnTo>
                    <a:pt x="0" y="143891"/>
                  </a:lnTo>
                  <a:lnTo>
                    <a:pt x="0" y="152768"/>
                  </a:lnTo>
                  <a:lnTo>
                    <a:pt x="982687" y="152768"/>
                  </a:lnTo>
                  <a:lnTo>
                    <a:pt x="982687" y="143891"/>
                  </a:lnTo>
                  <a:close/>
                </a:path>
                <a:path w="982979" h="481964">
                  <a:moveTo>
                    <a:pt x="982687" y="123355"/>
                  </a:moveTo>
                  <a:lnTo>
                    <a:pt x="0" y="123355"/>
                  </a:lnTo>
                  <a:lnTo>
                    <a:pt x="0" y="132207"/>
                  </a:lnTo>
                  <a:lnTo>
                    <a:pt x="982687" y="132207"/>
                  </a:lnTo>
                  <a:lnTo>
                    <a:pt x="982687" y="123355"/>
                  </a:lnTo>
                  <a:close/>
                </a:path>
                <a:path w="982979" h="481964">
                  <a:moveTo>
                    <a:pt x="982687" y="102781"/>
                  </a:moveTo>
                  <a:lnTo>
                    <a:pt x="0" y="102781"/>
                  </a:lnTo>
                  <a:lnTo>
                    <a:pt x="0" y="111671"/>
                  </a:lnTo>
                  <a:lnTo>
                    <a:pt x="982687" y="111671"/>
                  </a:lnTo>
                  <a:lnTo>
                    <a:pt x="982687" y="102781"/>
                  </a:lnTo>
                  <a:close/>
                </a:path>
                <a:path w="982979" h="481964">
                  <a:moveTo>
                    <a:pt x="982687" y="82219"/>
                  </a:moveTo>
                  <a:lnTo>
                    <a:pt x="0" y="82219"/>
                  </a:lnTo>
                  <a:lnTo>
                    <a:pt x="0" y="91109"/>
                  </a:lnTo>
                  <a:lnTo>
                    <a:pt x="982687" y="91109"/>
                  </a:lnTo>
                  <a:lnTo>
                    <a:pt x="982687" y="82219"/>
                  </a:lnTo>
                  <a:close/>
                </a:path>
                <a:path w="982979" h="481964">
                  <a:moveTo>
                    <a:pt x="982687" y="61671"/>
                  </a:moveTo>
                  <a:lnTo>
                    <a:pt x="0" y="61671"/>
                  </a:lnTo>
                  <a:lnTo>
                    <a:pt x="0" y="70561"/>
                  </a:lnTo>
                  <a:lnTo>
                    <a:pt x="982687" y="70561"/>
                  </a:lnTo>
                  <a:lnTo>
                    <a:pt x="982687" y="61671"/>
                  </a:lnTo>
                  <a:close/>
                </a:path>
                <a:path w="982979" h="481964">
                  <a:moveTo>
                    <a:pt x="982687" y="41097"/>
                  </a:moveTo>
                  <a:lnTo>
                    <a:pt x="0" y="41097"/>
                  </a:lnTo>
                  <a:lnTo>
                    <a:pt x="0" y="49987"/>
                  </a:lnTo>
                  <a:lnTo>
                    <a:pt x="982687" y="49987"/>
                  </a:lnTo>
                  <a:lnTo>
                    <a:pt x="982687" y="41097"/>
                  </a:lnTo>
                  <a:close/>
                </a:path>
                <a:path w="982979" h="481964">
                  <a:moveTo>
                    <a:pt x="982687" y="20535"/>
                  </a:moveTo>
                  <a:lnTo>
                    <a:pt x="0" y="20535"/>
                  </a:lnTo>
                  <a:lnTo>
                    <a:pt x="0" y="29425"/>
                  </a:lnTo>
                  <a:lnTo>
                    <a:pt x="982687" y="29425"/>
                  </a:lnTo>
                  <a:lnTo>
                    <a:pt x="982687" y="20535"/>
                  </a:lnTo>
                  <a:close/>
                </a:path>
                <a:path w="982979" h="481964">
                  <a:moveTo>
                    <a:pt x="982687" y="0"/>
                  </a:moveTo>
                  <a:lnTo>
                    <a:pt x="0" y="0"/>
                  </a:lnTo>
                  <a:lnTo>
                    <a:pt x="0" y="8864"/>
                  </a:lnTo>
                  <a:lnTo>
                    <a:pt x="982687" y="8864"/>
                  </a:lnTo>
                  <a:lnTo>
                    <a:pt x="982687" y="0"/>
                  </a:lnTo>
                  <a:close/>
                </a:path>
              </a:pathLst>
            </a:custGeom>
            <a:solidFill>
              <a:srgbClr val="3979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538104" y="5611329"/>
              <a:ext cx="803275" cy="504825"/>
            </a:xfrm>
            <a:custGeom>
              <a:avLst/>
              <a:gdLst/>
              <a:ahLst/>
              <a:cxnLst/>
              <a:rect l="l" t="t" r="r" b="b"/>
              <a:pathLst>
                <a:path w="803275" h="504825">
                  <a:moveTo>
                    <a:pt x="12077" y="0"/>
                  </a:moveTo>
                  <a:lnTo>
                    <a:pt x="0" y="0"/>
                  </a:lnTo>
                  <a:lnTo>
                    <a:pt x="0" y="504482"/>
                  </a:lnTo>
                  <a:lnTo>
                    <a:pt x="12077" y="504482"/>
                  </a:lnTo>
                  <a:lnTo>
                    <a:pt x="12077" y="0"/>
                  </a:lnTo>
                  <a:close/>
                </a:path>
                <a:path w="803275" h="504825">
                  <a:moveTo>
                    <a:pt x="209156" y="0"/>
                  </a:moveTo>
                  <a:lnTo>
                    <a:pt x="197091" y="0"/>
                  </a:lnTo>
                  <a:lnTo>
                    <a:pt x="197091" y="504482"/>
                  </a:lnTo>
                  <a:lnTo>
                    <a:pt x="209156" y="504482"/>
                  </a:lnTo>
                  <a:lnTo>
                    <a:pt x="209156" y="0"/>
                  </a:lnTo>
                  <a:close/>
                </a:path>
                <a:path w="803275" h="504825">
                  <a:moveTo>
                    <a:pt x="406946" y="0"/>
                  </a:moveTo>
                  <a:lnTo>
                    <a:pt x="394868" y="0"/>
                  </a:lnTo>
                  <a:lnTo>
                    <a:pt x="394868" y="504482"/>
                  </a:lnTo>
                  <a:lnTo>
                    <a:pt x="406946" y="504482"/>
                  </a:lnTo>
                  <a:lnTo>
                    <a:pt x="406946" y="0"/>
                  </a:lnTo>
                  <a:close/>
                </a:path>
                <a:path w="803275" h="504825">
                  <a:moveTo>
                    <a:pt x="604037" y="0"/>
                  </a:moveTo>
                  <a:lnTo>
                    <a:pt x="591959" y="0"/>
                  </a:lnTo>
                  <a:lnTo>
                    <a:pt x="591959" y="504482"/>
                  </a:lnTo>
                  <a:lnTo>
                    <a:pt x="604037" y="504482"/>
                  </a:lnTo>
                  <a:lnTo>
                    <a:pt x="604037" y="0"/>
                  </a:lnTo>
                  <a:close/>
                </a:path>
                <a:path w="803275" h="504825">
                  <a:moveTo>
                    <a:pt x="803224" y="0"/>
                  </a:moveTo>
                  <a:lnTo>
                    <a:pt x="791159" y="0"/>
                  </a:lnTo>
                  <a:lnTo>
                    <a:pt x="791159" y="504482"/>
                  </a:lnTo>
                  <a:lnTo>
                    <a:pt x="803224" y="504482"/>
                  </a:lnTo>
                  <a:lnTo>
                    <a:pt x="8032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1649996" y="7654201"/>
            <a:ext cx="5370195" cy="2487295"/>
            <a:chOff x="1649996" y="7654201"/>
            <a:chExt cx="5370195" cy="2487295"/>
          </a:xfrm>
        </p:grpSpPr>
        <p:sp>
          <p:nvSpPr>
            <p:cNvPr id="32" name="object 32"/>
            <p:cNvSpPr/>
            <p:nvPr/>
          </p:nvSpPr>
          <p:spPr>
            <a:xfrm>
              <a:off x="1649996" y="7654201"/>
              <a:ext cx="5370195" cy="2487295"/>
            </a:xfrm>
            <a:custGeom>
              <a:avLst/>
              <a:gdLst/>
              <a:ahLst/>
              <a:cxnLst/>
              <a:rect l="l" t="t" r="r" b="b"/>
              <a:pathLst>
                <a:path w="5370195" h="2487295">
                  <a:moveTo>
                    <a:pt x="5370004" y="0"/>
                  </a:moveTo>
                  <a:lnTo>
                    <a:pt x="0" y="0"/>
                  </a:lnTo>
                  <a:lnTo>
                    <a:pt x="0" y="2487002"/>
                  </a:lnTo>
                  <a:lnTo>
                    <a:pt x="5370004" y="2487002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835454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835449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023046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023041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210638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210633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398204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98199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85796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85791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773375" y="800688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773370" y="80068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835454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835449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023046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023041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210638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79" y="187578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210633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398204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398199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585796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585791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773375" y="8194471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773370" y="819447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835454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835449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023046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023041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210638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210633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398204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398199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585796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585791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773375" y="838203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773370" y="838203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835454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835449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023046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023041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10638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210633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398204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398199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585796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585791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773375" y="85696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773370" y="856962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835454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835449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023046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023041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210638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210633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398204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398199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585796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585791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773375" y="875720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773370" y="875720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835454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835449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023046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023041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210638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79" y="187579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210633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398204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398199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585796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585791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773375" y="894480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773370" y="894479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835454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835449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023046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023041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210638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210633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398204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398199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585796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585791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773375" y="913237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773370" y="913237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835454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835449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023046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023041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210638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210633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398204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398199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585796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585791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773375" y="931995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773370" y="93199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835454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835449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023046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023041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210638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79" y="187579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210633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398204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398199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585796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585791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773375" y="950755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9"/>
                  </a:lnTo>
                  <a:lnTo>
                    <a:pt x="187591" y="187579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773370" y="9507548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835454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835449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023046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023041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210638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9" y="187591"/>
                  </a:lnTo>
                  <a:lnTo>
                    <a:pt x="18757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210633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9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9" y="0"/>
                  </a:lnTo>
                  <a:lnTo>
                    <a:pt x="187579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398204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398199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585796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585791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773375" y="9695129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773370" y="969512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989265" y="7919243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4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056829" y="7919244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364070" y="7919243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4" h="67945">
                  <a:moveTo>
                    <a:pt x="0" y="0"/>
                  </a:moveTo>
                  <a:lnTo>
                    <a:pt x="0" y="67576"/>
                  </a:lnTo>
                  <a:lnTo>
                    <a:pt x="67576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431647" y="7919244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739942" y="7919243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4" h="67945">
                  <a:moveTo>
                    <a:pt x="0" y="0"/>
                  </a:moveTo>
                  <a:lnTo>
                    <a:pt x="0" y="67576"/>
                  </a:lnTo>
                  <a:lnTo>
                    <a:pt x="67576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807519" y="7919244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680114" y="7953030"/>
              <a:ext cx="187325" cy="1967864"/>
            </a:xfrm>
            <a:custGeom>
              <a:avLst/>
              <a:gdLst/>
              <a:ahLst/>
              <a:cxnLst/>
              <a:rect l="l" t="t" r="r" b="b"/>
              <a:pathLst>
                <a:path w="187325" h="1967865">
                  <a:moveTo>
                    <a:pt x="187236" y="1967458"/>
                  </a:moveTo>
                  <a:lnTo>
                    <a:pt x="0" y="1967458"/>
                  </a:lnTo>
                  <a:lnTo>
                    <a:pt x="0" y="0"/>
                  </a:lnTo>
                  <a:lnTo>
                    <a:pt x="187236" y="0"/>
                  </a:lnTo>
                  <a:lnTo>
                    <a:pt x="187236" y="19674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304943" y="7953030"/>
              <a:ext cx="187325" cy="1967864"/>
            </a:xfrm>
            <a:custGeom>
              <a:avLst/>
              <a:gdLst/>
              <a:ahLst/>
              <a:cxnLst/>
              <a:rect l="l" t="t" r="r" b="b"/>
              <a:pathLst>
                <a:path w="187325" h="1967865">
                  <a:moveTo>
                    <a:pt x="187236" y="1967458"/>
                  </a:moveTo>
                  <a:lnTo>
                    <a:pt x="0" y="1967458"/>
                  </a:lnTo>
                  <a:lnTo>
                    <a:pt x="0" y="0"/>
                  </a:lnTo>
                  <a:lnTo>
                    <a:pt x="187236" y="0"/>
                  </a:lnTo>
                  <a:lnTo>
                    <a:pt x="187236" y="19674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1933302" y="7953035"/>
              <a:ext cx="183515" cy="1967864"/>
            </a:xfrm>
            <a:custGeom>
              <a:avLst/>
              <a:gdLst/>
              <a:ahLst/>
              <a:cxnLst/>
              <a:rect l="l" t="t" r="r" b="b"/>
              <a:pathLst>
                <a:path w="183514" h="1967865">
                  <a:moveTo>
                    <a:pt x="183362" y="0"/>
                  </a:moveTo>
                  <a:lnTo>
                    <a:pt x="183362" y="1967458"/>
                  </a:lnTo>
                  <a:lnTo>
                    <a:pt x="0" y="1967458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867347" y="7865304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5">
                  <a:moveTo>
                    <a:pt x="0" y="8773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859813" y="7875638"/>
              <a:ext cx="1071880" cy="1891030"/>
            </a:xfrm>
            <a:custGeom>
              <a:avLst/>
              <a:gdLst/>
              <a:ahLst/>
              <a:cxnLst/>
              <a:rect l="l" t="t" r="r" b="b"/>
              <a:pathLst>
                <a:path w="1071880" h="1891029">
                  <a:moveTo>
                    <a:pt x="43916" y="885101"/>
                  </a:moveTo>
                  <a:lnTo>
                    <a:pt x="30048" y="885101"/>
                  </a:lnTo>
                  <a:lnTo>
                    <a:pt x="30048" y="808761"/>
                  </a:lnTo>
                  <a:lnTo>
                    <a:pt x="13868" y="808761"/>
                  </a:lnTo>
                  <a:lnTo>
                    <a:pt x="13868" y="885101"/>
                  </a:lnTo>
                  <a:lnTo>
                    <a:pt x="0" y="885101"/>
                  </a:lnTo>
                  <a:lnTo>
                    <a:pt x="21501" y="929017"/>
                  </a:lnTo>
                  <a:lnTo>
                    <a:pt x="43916" y="885101"/>
                  </a:lnTo>
                  <a:close/>
                </a:path>
                <a:path w="1071880" h="1891029">
                  <a:moveTo>
                    <a:pt x="43916" y="76339"/>
                  </a:moveTo>
                  <a:lnTo>
                    <a:pt x="30048" y="76339"/>
                  </a:lnTo>
                  <a:lnTo>
                    <a:pt x="30048" y="0"/>
                  </a:lnTo>
                  <a:lnTo>
                    <a:pt x="13868" y="0"/>
                  </a:lnTo>
                  <a:lnTo>
                    <a:pt x="13868" y="76339"/>
                  </a:lnTo>
                  <a:lnTo>
                    <a:pt x="0" y="76339"/>
                  </a:lnTo>
                  <a:lnTo>
                    <a:pt x="21501" y="120256"/>
                  </a:lnTo>
                  <a:lnTo>
                    <a:pt x="43916" y="76339"/>
                  </a:lnTo>
                  <a:close/>
                </a:path>
                <a:path w="1071880" h="1891029">
                  <a:moveTo>
                    <a:pt x="421906" y="885101"/>
                  </a:moveTo>
                  <a:lnTo>
                    <a:pt x="408038" y="885101"/>
                  </a:lnTo>
                  <a:lnTo>
                    <a:pt x="408038" y="808761"/>
                  </a:lnTo>
                  <a:lnTo>
                    <a:pt x="391845" y="808761"/>
                  </a:lnTo>
                  <a:lnTo>
                    <a:pt x="391845" y="885101"/>
                  </a:lnTo>
                  <a:lnTo>
                    <a:pt x="377977" y="885101"/>
                  </a:lnTo>
                  <a:lnTo>
                    <a:pt x="399491" y="929017"/>
                  </a:lnTo>
                  <a:lnTo>
                    <a:pt x="421906" y="885101"/>
                  </a:lnTo>
                  <a:close/>
                </a:path>
                <a:path w="1071880" h="1891029">
                  <a:moveTo>
                    <a:pt x="693750" y="1814525"/>
                  </a:moveTo>
                  <a:lnTo>
                    <a:pt x="672236" y="1770608"/>
                  </a:lnTo>
                  <a:lnTo>
                    <a:pt x="649820" y="1814525"/>
                  </a:lnTo>
                  <a:lnTo>
                    <a:pt x="663689" y="1814525"/>
                  </a:lnTo>
                  <a:lnTo>
                    <a:pt x="663689" y="1890877"/>
                  </a:lnTo>
                  <a:lnTo>
                    <a:pt x="679869" y="1890877"/>
                  </a:lnTo>
                  <a:lnTo>
                    <a:pt x="679869" y="1814525"/>
                  </a:lnTo>
                  <a:lnTo>
                    <a:pt x="693750" y="1814525"/>
                  </a:lnTo>
                  <a:close/>
                </a:path>
                <a:path w="1071880" h="1891029">
                  <a:moveTo>
                    <a:pt x="796721" y="885101"/>
                  </a:moveTo>
                  <a:lnTo>
                    <a:pt x="782853" y="885101"/>
                  </a:lnTo>
                  <a:lnTo>
                    <a:pt x="782853" y="808761"/>
                  </a:lnTo>
                  <a:lnTo>
                    <a:pt x="766660" y="808761"/>
                  </a:lnTo>
                  <a:lnTo>
                    <a:pt x="766660" y="885101"/>
                  </a:lnTo>
                  <a:lnTo>
                    <a:pt x="752792" y="885101"/>
                  </a:lnTo>
                  <a:lnTo>
                    <a:pt x="774306" y="929017"/>
                  </a:lnTo>
                  <a:lnTo>
                    <a:pt x="796721" y="885101"/>
                  </a:lnTo>
                  <a:close/>
                </a:path>
                <a:path w="1071880" h="1891029">
                  <a:moveTo>
                    <a:pt x="1071727" y="1814525"/>
                  </a:moveTo>
                  <a:lnTo>
                    <a:pt x="1050213" y="1770608"/>
                  </a:lnTo>
                  <a:lnTo>
                    <a:pt x="1027798" y="1814525"/>
                  </a:lnTo>
                  <a:lnTo>
                    <a:pt x="1041666" y="1814525"/>
                  </a:lnTo>
                  <a:lnTo>
                    <a:pt x="1041666" y="1890877"/>
                  </a:lnTo>
                  <a:lnTo>
                    <a:pt x="1057859" y="1890877"/>
                  </a:lnTo>
                  <a:lnTo>
                    <a:pt x="1057859" y="1814525"/>
                  </a:lnTo>
                  <a:lnTo>
                    <a:pt x="1071727" y="1814525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134819" y="9646240"/>
              <a:ext cx="44450" cy="120650"/>
            </a:xfrm>
            <a:custGeom>
              <a:avLst/>
              <a:gdLst/>
              <a:ahLst/>
              <a:cxnLst/>
              <a:rect l="l" t="t" r="r" b="b"/>
              <a:pathLst>
                <a:path w="44450" h="120650">
                  <a:moveTo>
                    <a:pt x="22415" y="0"/>
                  </a:moveTo>
                  <a:lnTo>
                    <a:pt x="0" y="43916"/>
                  </a:lnTo>
                  <a:lnTo>
                    <a:pt x="13868" y="43916"/>
                  </a:lnTo>
                  <a:lnTo>
                    <a:pt x="13868" y="120268"/>
                  </a:lnTo>
                  <a:lnTo>
                    <a:pt x="30060" y="120268"/>
                  </a:lnTo>
                  <a:lnTo>
                    <a:pt x="30060" y="43916"/>
                  </a:lnTo>
                  <a:lnTo>
                    <a:pt x="43929" y="43916"/>
                  </a:lnTo>
                  <a:lnTo>
                    <a:pt x="22415" y="0"/>
                  </a:lnTo>
                  <a:close/>
                </a:path>
              </a:pathLst>
            </a:custGeom>
            <a:solidFill>
              <a:srgbClr val="90AA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153869" y="7871891"/>
              <a:ext cx="781685" cy="124460"/>
            </a:xfrm>
            <a:custGeom>
              <a:avLst/>
              <a:gdLst/>
              <a:ahLst/>
              <a:cxnLst/>
              <a:rect l="l" t="t" r="r" b="b"/>
              <a:pathLst>
                <a:path w="781685" h="124459">
                  <a:moveTo>
                    <a:pt x="120269" y="22415"/>
                  </a:moveTo>
                  <a:lnTo>
                    <a:pt x="76352" y="0"/>
                  </a:lnTo>
                  <a:lnTo>
                    <a:pt x="76352" y="13868"/>
                  </a:lnTo>
                  <a:lnTo>
                    <a:pt x="0" y="13868"/>
                  </a:lnTo>
                  <a:lnTo>
                    <a:pt x="0" y="30060"/>
                  </a:lnTo>
                  <a:lnTo>
                    <a:pt x="76352" y="30060"/>
                  </a:lnTo>
                  <a:lnTo>
                    <a:pt x="76352" y="43929"/>
                  </a:lnTo>
                  <a:lnTo>
                    <a:pt x="120269" y="22415"/>
                  </a:lnTo>
                  <a:close/>
                </a:path>
                <a:path w="781685" h="124459">
                  <a:moveTo>
                    <a:pt x="492048" y="22415"/>
                  </a:moveTo>
                  <a:lnTo>
                    <a:pt x="448132" y="0"/>
                  </a:lnTo>
                  <a:lnTo>
                    <a:pt x="448132" y="13868"/>
                  </a:lnTo>
                  <a:lnTo>
                    <a:pt x="371779" y="13868"/>
                  </a:lnTo>
                  <a:lnTo>
                    <a:pt x="371779" y="30060"/>
                  </a:lnTo>
                  <a:lnTo>
                    <a:pt x="448132" y="30060"/>
                  </a:lnTo>
                  <a:lnTo>
                    <a:pt x="448132" y="43929"/>
                  </a:lnTo>
                  <a:lnTo>
                    <a:pt x="492048" y="22415"/>
                  </a:lnTo>
                  <a:close/>
                </a:path>
                <a:path w="781685" h="124459">
                  <a:moveTo>
                    <a:pt x="781405" y="47675"/>
                  </a:moveTo>
                  <a:lnTo>
                    <a:pt x="759891" y="3759"/>
                  </a:lnTo>
                  <a:lnTo>
                    <a:pt x="737476" y="47675"/>
                  </a:lnTo>
                  <a:lnTo>
                    <a:pt x="751344" y="47675"/>
                  </a:lnTo>
                  <a:lnTo>
                    <a:pt x="751344" y="124015"/>
                  </a:lnTo>
                  <a:lnTo>
                    <a:pt x="767524" y="124015"/>
                  </a:lnTo>
                  <a:lnTo>
                    <a:pt x="767524" y="47675"/>
                  </a:lnTo>
                  <a:lnTo>
                    <a:pt x="781405" y="47675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1929076" y="7865304"/>
              <a:ext cx="938530" cy="88265"/>
            </a:xfrm>
            <a:custGeom>
              <a:avLst/>
              <a:gdLst/>
              <a:ahLst/>
              <a:cxnLst/>
              <a:rect l="l" t="t" r="r" b="b"/>
              <a:pathLst>
                <a:path w="938530" h="88265">
                  <a:moveTo>
                    <a:pt x="938098" y="87731"/>
                  </a:moveTo>
                  <a:lnTo>
                    <a:pt x="0" y="8773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1962912" y="9421609"/>
              <a:ext cx="1249045" cy="567690"/>
            </a:xfrm>
            <a:custGeom>
              <a:avLst/>
              <a:gdLst/>
              <a:ahLst/>
              <a:cxnLst/>
              <a:rect l="l" t="t" r="r" b="b"/>
              <a:pathLst>
                <a:path w="1249045" h="567690">
                  <a:moveTo>
                    <a:pt x="120256" y="545553"/>
                  </a:moveTo>
                  <a:lnTo>
                    <a:pt x="76339" y="523138"/>
                  </a:lnTo>
                  <a:lnTo>
                    <a:pt x="76339" y="537006"/>
                  </a:lnTo>
                  <a:lnTo>
                    <a:pt x="0" y="537006"/>
                  </a:lnTo>
                  <a:lnTo>
                    <a:pt x="0" y="553186"/>
                  </a:lnTo>
                  <a:lnTo>
                    <a:pt x="76339" y="553186"/>
                  </a:lnTo>
                  <a:lnTo>
                    <a:pt x="76339" y="567067"/>
                  </a:lnTo>
                  <a:lnTo>
                    <a:pt x="120256" y="545553"/>
                  </a:lnTo>
                  <a:close/>
                </a:path>
                <a:path w="1249045" h="567690">
                  <a:moveTo>
                    <a:pt x="215836" y="268554"/>
                  </a:moveTo>
                  <a:lnTo>
                    <a:pt x="194322" y="224637"/>
                  </a:lnTo>
                  <a:lnTo>
                    <a:pt x="171907" y="268554"/>
                  </a:lnTo>
                  <a:lnTo>
                    <a:pt x="185775" y="268554"/>
                  </a:lnTo>
                  <a:lnTo>
                    <a:pt x="185775" y="344906"/>
                  </a:lnTo>
                  <a:lnTo>
                    <a:pt x="201968" y="344906"/>
                  </a:lnTo>
                  <a:lnTo>
                    <a:pt x="201968" y="268554"/>
                  </a:lnTo>
                  <a:lnTo>
                    <a:pt x="215836" y="268554"/>
                  </a:lnTo>
                  <a:close/>
                </a:path>
                <a:path w="1249045" h="567690">
                  <a:moveTo>
                    <a:pt x="495782" y="545553"/>
                  </a:moveTo>
                  <a:lnTo>
                    <a:pt x="451866" y="523138"/>
                  </a:lnTo>
                  <a:lnTo>
                    <a:pt x="451866" y="537006"/>
                  </a:lnTo>
                  <a:lnTo>
                    <a:pt x="375513" y="537006"/>
                  </a:lnTo>
                  <a:lnTo>
                    <a:pt x="375513" y="553186"/>
                  </a:lnTo>
                  <a:lnTo>
                    <a:pt x="451866" y="553186"/>
                  </a:lnTo>
                  <a:lnTo>
                    <a:pt x="451866" y="567067"/>
                  </a:lnTo>
                  <a:lnTo>
                    <a:pt x="495782" y="545553"/>
                  </a:lnTo>
                  <a:close/>
                </a:path>
                <a:path w="1249045" h="567690">
                  <a:moveTo>
                    <a:pt x="870940" y="545553"/>
                  </a:moveTo>
                  <a:lnTo>
                    <a:pt x="827024" y="523138"/>
                  </a:lnTo>
                  <a:lnTo>
                    <a:pt x="827024" y="537006"/>
                  </a:lnTo>
                  <a:lnTo>
                    <a:pt x="750671" y="537006"/>
                  </a:lnTo>
                  <a:lnTo>
                    <a:pt x="750671" y="553186"/>
                  </a:lnTo>
                  <a:lnTo>
                    <a:pt x="827024" y="553186"/>
                  </a:lnTo>
                  <a:lnTo>
                    <a:pt x="827024" y="567067"/>
                  </a:lnTo>
                  <a:lnTo>
                    <a:pt x="870940" y="545553"/>
                  </a:lnTo>
                  <a:close/>
                </a:path>
                <a:path w="1249045" h="567690">
                  <a:moveTo>
                    <a:pt x="1248854" y="22415"/>
                  </a:moveTo>
                  <a:lnTo>
                    <a:pt x="1204937" y="0"/>
                  </a:lnTo>
                  <a:lnTo>
                    <a:pt x="1204937" y="13868"/>
                  </a:lnTo>
                  <a:lnTo>
                    <a:pt x="1128585" y="13868"/>
                  </a:lnTo>
                  <a:lnTo>
                    <a:pt x="1128585" y="30060"/>
                  </a:lnTo>
                  <a:lnTo>
                    <a:pt x="1204937" y="30060"/>
                  </a:lnTo>
                  <a:lnTo>
                    <a:pt x="1204937" y="43929"/>
                  </a:lnTo>
                  <a:lnTo>
                    <a:pt x="1248854" y="22415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144203" y="9532744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4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211767" y="9532747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056382" y="966241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056377" y="96624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057667" y="9945770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29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5787544" y="9329419"/>
              <a:ext cx="120650" cy="44450"/>
            </a:xfrm>
            <a:custGeom>
              <a:avLst/>
              <a:gdLst/>
              <a:ahLst/>
              <a:cxnLst/>
              <a:rect l="l" t="t" r="r" b="b"/>
              <a:pathLst>
                <a:path w="120650" h="44450">
                  <a:moveTo>
                    <a:pt x="76352" y="0"/>
                  </a:moveTo>
                  <a:lnTo>
                    <a:pt x="76352" y="13868"/>
                  </a:lnTo>
                  <a:lnTo>
                    <a:pt x="0" y="13868"/>
                  </a:lnTo>
                  <a:lnTo>
                    <a:pt x="0" y="30060"/>
                  </a:lnTo>
                  <a:lnTo>
                    <a:pt x="76352" y="30060"/>
                  </a:lnTo>
                  <a:lnTo>
                    <a:pt x="76352" y="43929"/>
                  </a:lnTo>
                  <a:lnTo>
                    <a:pt x="120269" y="22415"/>
                  </a:lnTo>
                  <a:lnTo>
                    <a:pt x="76352" y="0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5840249" y="9440557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907814" y="9440560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5752426" y="9637750"/>
              <a:ext cx="187960" cy="86360"/>
            </a:xfrm>
            <a:custGeom>
              <a:avLst/>
              <a:gdLst/>
              <a:ahLst/>
              <a:cxnLst/>
              <a:rect l="l" t="t" r="r" b="b"/>
              <a:pathLst>
                <a:path w="187960" h="86359">
                  <a:moveTo>
                    <a:pt x="187591" y="0"/>
                  </a:moveTo>
                  <a:lnTo>
                    <a:pt x="0" y="0"/>
                  </a:lnTo>
                  <a:lnTo>
                    <a:pt x="0" y="86220"/>
                  </a:lnTo>
                  <a:lnTo>
                    <a:pt x="187591" y="86220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752421" y="9637749"/>
              <a:ext cx="187960" cy="86360"/>
            </a:xfrm>
            <a:custGeom>
              <a:avLst/>
              <a:gdLst/>
              <a:ahLst/>
              <a:cxnLst/>
              <a:rect l="l" t="t" r="r" b="b"/>
              <a:pathLst>
                <a:path w="187960" h="86359">
                  <a:moveTo>
                    <a:pt x="187591" y="86220"/>
                  </a:moveTo>
                  <a:lnTo>
                    <a:pt x="0" y="86220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8622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5753713" y="9853583"/>
              <a:ext cx="186690" cy="0"/>
            </a:xfrm>
            <a:custGeom>
              <a:avLst/>
              <a:gdLst/>
              <a:ahLst/>
              <a:cxnLst/>
              <a:rect l="l" t="t" r="r" b="b"/>
              <a:pathLst>
                <a:path w="186689" h="0">
                  <a:moveTo>
                    <a:pt x="18629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663199" y="7871891"/>
              <a:ext cx="869950" cy="44450"/>
            </a:xfrm>
            <a:custGeom>
              <a:avLst/>
              <a:gdLst/>
              <a:ahLst/>
              <a:cxnLst/>
              <a:rect l="l" t="t" r="r" b="b"/>
              <a:pathLst>
                <a:path w="869950" h="44450">
                  <a:moveTo>
                    <a:pt x="120281" y="22415"/>
                  </a:moveTo>
                  <a:lnTo>
                    <a:pt x="76352" y="0"/>
                  </a:lnTo>
                  <a:lnTo>
                    <a:pt x="76352" y="13868"/>
                  </a:lnTo>
                  <a:lnTo>
                    <a:pt x="0" y="13868"/>
                  </a:lnTo>
                  <a:lnTo>
                    <a:pt x="0" y="30060"/>
                  </a:lnTo>
                  <a:lnTo>
                    <a:pt x="76352" y="30060"/>
                  </a:lnTo>
                  <a:lnTo>
                    <a:pt x="76352" y="43929"/>
                  </a:lnTo>
                  <a:lnTo>
                    <a:pt x="120281" y="22415"/>
                  </a:lnTo>
                  <a:close/>
                </a:path>
                <a:path w="869950" h="44450">
                  <a:moveTo>
                    <a:pt x="494474" y="22415"/>
                  </a:moveTo>
                  <a:lnTo>
                    <a:pt x="450557" y="0"/>
                  </a:lnTo>
                  <a:lnTo>
                    <a:pt x="450557" y="13868"/>
                  </a:lnTo>
                  <a:lnTo>
                    <a:pt x="374205" y="13868"/>
                  </a:lnTo>
                  <a:lnTo>
                    <a:pt x="374205" y="30060"/>
                  </a:lnTo>
                  <a:lnTo>
                    <a:pt x="450557" y="30060"/>
                  </a:lnTo>
                  <a:lnTo>
                    <a:pt x="450557" y="43929"/>
                  </a:lnTo>
                  <a:lnTo>
                    <a:pt x="494474" y="22415"/>
                  </a:lnTo>
                  <a:close/>
                </a:path>
                <a:path w="869950" h="44450">
                  <a:moveTo>
                    <a:pt x="869645" y="22415"/>
                  </a:moveTo>
                  <a:lnTo>
                    <a:pt x="825728" y="0"/>
                  </a:lnTo>
                  <a:lnTo>
                    <a:pt x="825728" y="13868"/>
                  </a:lnTo>
                  <a:lnTo>
                    <a:pt x="749376" y="13868"/>
                  </a:lnTo>
                  <a:lnTo>
                    <a:pt x="749376" y="30060"/>
                  </a:lnTo>
                  <a:lnTo>
                    <a:pt x="825728" y="30060"/>
                  </a:lnTo>
                  <a:lnTo>
                    <a:pt x="825728" y="43929"/>
                  </a:lnTo>
                  <a:lnTo>
                    <a:pt x="869645" y="22415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534801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534796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722380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722375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909972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909967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097551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097546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285143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285138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472709" y="79868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472704" y="79868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534801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534796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722380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722375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909972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909967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5097551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097546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285143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78" y="187578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5285138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5472709" y="817440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472704" y="817440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9"/>
                  </a:moveTo>
                  <a:lnTo>
                    <a:pt x="0" y="187579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9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534801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534796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722380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722375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909972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909967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097551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5097546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285143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285138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5472709" y="83619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5472704" y="836198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534801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534796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722380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722375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909972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909967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097551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097546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285143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285138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472709" y="85495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472704" y="854956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534801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534796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722380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722375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909972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909967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097551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097546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285143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285138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472709" y="873715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472704" y="87371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534799" y="8080612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534799" y="8268197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534799" y="8455776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534799" y="8643362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534799" y="8830947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534801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534796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722380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722375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909972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909967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097551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097546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285143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78" y="187578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285138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472709" y="902878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472704" y="902878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534801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534796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722380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722375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909972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909967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097551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5097546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5285143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5285138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5472709" y="921636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5472704" y="9216363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534801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534796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722380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722375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909972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909967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5097551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5097546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5285143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5285138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5472709" y="940395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5472704" y="940395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534801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534796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722380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722375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909972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909967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097551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097546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285143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78" y="187578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285138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472709" y="959154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78"/>
                  </a:lnTo>
                  <a:lnTo>
                    <a:pt x="187591" y="187578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472704" y="9591546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78"/>
                  </a:moveTo>
                  <a:lnTo>
                    <a:pt x="0" y="187578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78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534801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534796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722380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722375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909972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909967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097551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097546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5285143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78" y="187591"/>
                  </a:lnTo>
                  <a:lnTo>
                    <a:pt x="18757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5285138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78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78" y="0"/>
                  </a:lnTo>
                  <a:lnTo>
                    <a:pt x="187578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472709" y="9779114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0"/>
                  </a:moveTo>
                  <a:lnTo>
                    <a:pt x="0" y="0"/>
                  </a:lnTo>
                  <a:lnTo>
                    <a:pt x="0" y="187591"/>
                  </a:lnTo>
                  <a:lnTo>
                    <a:pt x="187591" y="187591"/>
                  </a:lnTo>
                  <a:lnTo>
                    <a:pt x="18759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472704" y="9779112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187591" y="187591"/>
                  </a:moveTo>
                  <a:lnTo>
                    <a:pt x="0" y="187591"/>
                  </a:lnTo>
                  <a:lnTo>
                    <a:pt x="0" y="0"/>
                  </a:lnTo>
                  <a:lnTo>
                    <a:pt x="187591" y="0"/>
                  </a:lnTo>
                  <a:lnTo>
                    <a:pt x="187591" y="187591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534799" y="9122576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534799" y="9310161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534799" y="9497747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534799" y="9685333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534799" y="9872912"/>
              <a:ext cx="1125855" cy="0"/>
            </a:xfrm>
            <a:custGeom>
              <a:avLst/>
              <a:gdLst/>
              <a:ahLst/>
              <a:cxnLst/>
              <a:rect l="l" t="t" r="r" b="b"/>
              <a:pathLst>
                <a:path w="1125854" h="0">
                  <a:moveTo>
                    <a:pt x="0" y="0"/>
                  </a:moveTo>
                  <a:lnTo>
                    <a:pt x="112549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439380" y="8941034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506944" y="8941037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063775" y="8941034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131339" y="8941037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688605" y="8941034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0"/>
                  </a:moveTo>
                  <a:lnTo>
                    <a:pt x="0" y="67576"/>
                  </a:lnTo>
                  <a:lnTo>
                    <a:pt x="67563" y="34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756169" y="8941037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w="0" h="67945">
                  <a:moveTo>
                    <a:pt x="0" y="0"/>
                  </a:moveTo>
                  <a:lnTo>
                    <a:pt x="0" y="6757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481390" y="8974821"/>
              <a:ext cx="1220470" cy="0"/>
            </a:xfrm>
            <a:custGeom>
              <a:avLst/>
              <a:gdLst/>
              <a:ahLst/>
              <a:cxnLst/>
              <a:rect l="l" t="t" r="r" b="b"/>
              <a:pathLst>
                <a:path w="1220470" h="0">
                  <a:moveTo>
                    <a:pt x="0" y="0"/>
                  </a:moveTo>
                  <a:lnTo>
                    <a:pt x="334614" y="0"/>
                  </a:lnTo>
                </a:path>
                <a:path w="1220470" h="0">
                  <a:moveTo>
                    <a:pt x="522371" y="0"/>
                  </a:moveTo>
                  <a:lnTo>
                    <a:pt x="710090" y="0"/>
                  </a:lnTo>
                </a:path>
                <a:path w="1220470" h="0">
                  <a:moveTo>
                    <a:pt x="897846" y="0"/>
                  </a:moveTo>
                  <a:lnTo>
                    <a:pt x="12204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630707" y="8974821"/>
              <a:ext cx="185420" cy="1029969"/>
            </a:xfrm>
            <a:custGeom>
              <a:avLst/>
              <a:gdLst/>
              <a:ahLst/>
              <a:cxnLst/>
              <a:rect l="l" t="t" r="r" b="b"/>
              <a:pathLst>
                <a:path w="185420" h="1029970">
                  <a:moveTo>
                    <a:pt x="185292" y="1029665"/>
                  </a:moveTo>
                  <a:lnTo>
                    <a:pt x="0" y="1029665"/>
                  </a:lnTo>
                  <a:lnTo>
                    <a:pt x="0" y="0"/>
                  </a:lnTo>
                  <a:lnTo>
                    <a:pt x="185292" y="0"/>
                  </a:lnTo>
                  <a:lnTo>
                    <a:pt x="185292" y="10296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004912" y="7949042"/>
              <a:ext cx="185420" cy="2055495"/>
            </a:xfrm>
            <a:custGeom>
              <a:avLst/>
              <a:gdLst/>
              <a:ahLst/>
              <a:cxnLst/>
              <a:rect l="l" t="t" r="r" b="b"/>
              <a:pathLst>
                <a:path w="185420" h="2055495">
                  <a:moveTo>
                    <a:pt x="185292" y="2055444"/>
                  </a:moveTo>
                  <a:lnTo>
                    <a:pt x="0" y="2055444"/>
                  </a:lnTo>
                  <a:lnTo>
                    <a:pt x="0" y="0"/>
                  </a:lnTo>
                  <a:lnTo>
                    <a:pt x="185292" y="0"/>
                  </a:lnTo>
                  <a:lnTo>
                    <a:pt x="185292" y="20554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380070" y="7949042"/>
              <a:ext cx="185420" cy="2055495"/>
            </a:xfrm>
            <a:custGeom>
              <a:avLst/>
              <a:gdLst/>
              <a:ahLst/>
              <a:cxnLst/>
              <a:rect l="l" t="t" r="r" b="b"/>
              <a:pathLst>
                <a:path w="185420" h="2055495">
                  <a:moveTo>
                    <a:pt x="185305" y="2055444"/>
                  </a:moveTo>
                  <a:lnTo>
                    <a:pt x="0" y="2055444"/>
                  </a:lnTo>
                  <a:lnTo>
                    <a:pt x="0" y="0"/>
                  </a:lnTo>
                  <a:lnTo>
                    <a:pt x="185305" y="0"/>
                  </a:lnTo>
                  <a:lnTo>
                    <a:pt x="185305" y="20554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0" name="object 3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14412" y="8943211"/>
              <a:ext cx="190931" cy="6697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9888" y="8943211"/>
              <a:ext cx="190931" cy="66979"/>
            </a:xfrm>
            <a:prstGeom prst="rect">
              <a:avLst/>
            </a:prstGeom>
          </p:spPr>
        </p:pic>
        <p:sp>
          <p:nvSpPr>
            <p:cNvPr id="322" name="object 322"/>
            <p:cNvSpPr/>
            <p:nvPr/>
          </p:nvSpPr>
          <p:spPr>
            <a:xfrm>
              <a:off x="4630707" y="7949042"/>
              <a:ext cx="183515" cy="1026160"/>
            </a:xfrm>
            <a:custGeom>
              <a:avLst/>
              <a:gdLst/>
              <a:ahLst/>
              <a:cxnLst/>
              <a:rect l="l" t="t" r="r" b="b"/>
              <a:pathLst>
                <a:path w="183514" h="1026159">
                  <a:moveTo>
                    <a:pt x="0" y="1025778"/>
                  </a:moveTo>
                  <a:lnTo>
                    <a:pt x="0" y="0"/>
                  </a:lnTo>
                  <a:lnTo>
                    <a:pt x="183362" y="0"/>
                  </a:lnTo>
                  <a:lnTo>
                    <a:pt x="183362" y="1025778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479556" y="8429307"/>
              <a:ext cx="1222375" cy="1639570"/>
            </a:xfrm>
            <a:custGeom>
              <a:avLst/>
              <a:gdLst/>
              <a:ahLst/>
              <a:cxnLst/>
              <a:rect l="l" t="t" r="r" b="b"/>
              <a:pathLst>
                <a:path w="1222375" h="1639570">
                  <a:moveTo>
                    <a:pt x="120091" y="285216"/>
                  </a:moveTo>
                  <a:lnTo>
                    <a:pt x="98590" y="241300"/>
                  </a:lnTo>
                  <a:lnTo>
                    <a:pt x="76174" y="285216"/>
                  </a:lnTo>
                  <a:lnTo>
                    <a:pt x="90043" y="285216"/>
                  </a:lnTo>
                  <a:lnTo>
                    <a:pt x="90043" y="361569"/>
                  </a:lnTo>
                  <a:lnTo>
                    <a:pt x="106222" y="361569"/>
                  </a:lnTo>
                  <a:lnTo>
                    <a:pt x="106222" y="285216"/>
                  </a:lnTo>
                  <a:lnTo>
                    <a:pt x="120091" y="285216"/>
                  </a:lnTo>
                  <a:close/>
                </a:path>
                <a:path w="1222375" h="1639570">
                  <a:moveTo>
                    <a:pt x="120281" y="576160"/>
                  </a:moveTo>
                  <a:lnTo>
                    <a:pt x="76352" y="553745"/>
                  </a:lnTo>
                  <a:lnTo>
                    <a:pt x="76352" y="567613"/>
                  </a:lnTo>
                  <a:lnTo>
                    <a:pt x="0" y="567613"/>
                  </a:lnTo>
                  <a:lnTo>
                    <a:pt x="0" y="583793"/>
                  </a:lnTo>
                  <a:lnTo>
                    <a:pt x="76352" y="583793"/>
                  </a:lnTo>
                  <a:lnTo>
                    <a:pt x="76352" y="597674"/>
                  </a:lnTo>
                  <a:lnTo>
                    <a:pt x="120281" y="576160"/>
                  </a:lnTo>
                  <a:close/>
                </a:path>
                <a:path w="1222375" h="1639570">
                  <a:moveTo>
                    <a:pt x="126085" y="996530"/>
                  </a:moveTo>
                  <a:lnTo>
                    <a:pt x="112217" y="996530"/>
                  </a:lnTo>
                  <a:lnTo>
                    <a:pt x="112217" y="920178"/>
                  </a:lnTo>
                  <a:lnTo>
                    <a:pt x="96024" y="920178"/>
                  </a:lnTo>
                  <a:lnTo>
                    <a:pt x="96024" y="996530"/>
                  </a:lnTo>
                  <a:lnTo>
                    <a:pt x="82156" y="996530"/>
                  </a:lnTo>
                  <a:lnTo>
                    <a:pt x="103657" y="1040447"/>
                  </a:lnTo>
                  <a:lnTo>
                    <a:pt x="126085" y="996530"/>
                  </a:lnTo>
                  <a:close/>
                </a:path>
                <a:path w="1222375" h="1639570">
                  <a:moveTo>
                    <a:pt x="216166" y="1148791"/>
                  </a:moveTo>
                  <a:lnTo>
                    <a:pt x="194665" y="1104874"/>
                  </a:lnTo>
                  <a:lnTo>
                    <a:pt x="172250" y="1148791"/>
                  </a:lnTo>
                  <a:lnTo>
                    <a:pt x="186118" y="1148791"/>
                  </a:lnTo>
                  <a:lnTo>
                    <a:pt x="186118" y="1225143"/>
                  </a:lnTo>
                  <a:lnTo>
                    <a:pt x="202298" y="1225143"/>
                  </a:lnTo>
                  <a:lnTo>
                    <a:pt x="202298" y="1148791"/>
                  </a:lnTo>
                  <a:lnTo>
                    <a:pt x="216166" y="1148791"/>
                  </a:lnTo>
                  <a:close/>
                </a:path>
                <a:path w="1222375" h="1639570">
                  <a:moveTo>
                    <a:pt x="302971" y="1617484"/>
                  </a:moveTo>
                  <a:lnTo>
                    <a:pt x="259029" y="1595069"/>
                  </a:lnTo>
                  <a:lnTo>
                    <a:pt x="259029" y="1608950"/>
                  </a:lnTo>
                  <a:lnTo>
                    <a:pt x="182676" y="1608950"/>
                  </a:lnTo>
                  <a:lnTo>
                    <a:pt x="182676" y="1625130"/>
                  </a:lnTo>
                  <a:lnTo>
                    <a:pt x="259029" y="1625130"/>
                  </a:lnTo>
                  <a:lnTo>
                    <a:pt x="259029" y="1639011"/>
                  </a:lnTo>
                  <a:lnTo>
                    <a:pt x="302971" y="1617484"/>
                  </a:lnTo>
                  <a:close/>
                </a:path>
                <a:path w="1222375" h="1639570">
                  <a:moveTo>
                    <a:pt x="314363" y="76339"/>
                  </a:moveTo>
                  <a:lnTo>
                    <a:pt x="300494" y="76339"/>
                  </a:lnTo>
                  <a:lnTo>
                    <a:pt x="300494" y="0"/>
                  </a:lnTo>
                  <a:lnTo>
                    <a:pt x="284314" y="0"/>
                  </a:lnTo>
                  <a:lnTo>
                    <a:pt x="284314" y="76339"/>
                  </a:lnTo>
                  <a:lnTo>
                    <a:pt x="270446" y="76339"/>
                  </a:lnTo>
                  <a:lnTo>
                    <a:pt x="291947" y="120256"/>
                  </a:lnTo>
                  <a:lnTo>
                    <a:pt x="314363" y="76339"/>
                  </a:lnTo>
                  <a:close/>
                </a:path>
                <a:path w="1222375" h="1639570">
                  <a:moveTo>
                    <a:pt x="498779" y="996530"/>
                  </a:moveTo>
                  <a:lnTo>
                    <a:pt x="484911" y="996530"/>
                  </a:lnTo>
                  <a:lnTo>
                    <a:pt x="484911" y="920178"/>
                  </a:lnTo>
                  <a:lnTo>
                    <a:pt x="468718" y="920178"/>
                  </a:lnTo>
                  <a:lnTo>
                    <a:pt x="468718" y="996530"/>
                  </a:lnTo>
                  <a:lnTo>
                    <a:pt x="454850" y="996530"/>
                  </a:lnTo>
                  <a:lnTo>
                    <a:pt x="476351" y="1040447"/>
                  </a:lnTo>
                  <a:lnTo>
                    <a:pt x="498779" y="996530"/>
                  </a:lnTo>
                  <a:close/>
                </a:path>
                <a:path w="1222375" h="1639570">
                  <a:moveTo>
                    <a:pt x="499122" y="285216"/>
                  </a:moveTo>
                  <a:lnTo>
                    <a:pt x="477621" y="241300"/>
                  </a:lnTo>
                  <a:lnTo>
                    <a:pt x="455206" y="285216"/>
                  </a:lnTo>
                  <a:lnTo>
                    <a:pt x="469074" y="285216"/>
                  </a:lnTo>
                  <a:lnTo>
                    <a:pt x="469074" y="361569"/>
                  </a:lnTo>
                  <a:lnTo>
                    <a:pt x="485254" y="361569"/>
                  </a:lnTo>
                  <a:lnTo>
                    <a:pt x="485254" y="285216"/>
                  </a:lnTo>
                  <a:lnTo>
                    <a:pt x="499122" y="285216"/>
                  </a:lnTo>
                  <a:close/>
                </a:path>
                <a:path w="1222375" h="1639570">
                  <a:moveTo>
                    <a:pt x="595210" y="1148791"/>
                  </a:moveTo>
                  <a:lnTo>
                    <a:pt x="573709" y="1104874"/>
                  </a:lnTo>
                  <a:lnTo>
                    <a:pt x="551294" y="1148791"/>
                  </a:lnTo>
                  <a:lnTo>
                    <a:pt x="565162" y="1148791"/>
                  </a:lnTo>
                  <a:lnTo>
                    <a:pt x="565162" y="1225143"/>
                  </a:lnTo>
                  <a:lnTo>
                    <a:pt x="581342" y="1225143"/>
                  </a:lnTo>
                  <a:lnTo>
                    <a:pt x="581342" y="1148791"/>
                  </a:lnTo>
                  <a:lnTo>
                    <a:pt x="595210" y="1148791"/>
                  </a:lnTo>
                  <a:close/>
                </a:path>
                <a:path w="1222375" h="1639570">
                  <a:moveTo>
                    <a:pt x="687070" y="76339"/>
                  </a:moveTo>
                  <a:lnTo>
                    <a:pt x="673201" y="76339"/>
                  </a:lnTo>
                  <a:lnTo>
                    <a:pt x="673201" y="0"/>
                  </a:lnTo>
                  <a:lnTo>
                    <a:pt x="657021" y="0"/>
                  </a:lnTo>
                  <a:lnTo>
                    <a:pt x="657021" y="76339"/>
                  </a:lnTo>
                  <a:lnTo>
                    <a:pt x="643153" y="76339"/>
                  </a:lnTo>
                  <a:lnTo>
                    <a:pt x="664654" y="120256"/>
                  </a:lnTo>
                  <a:lnTo>
                    <a:pt x="687070" y="76339"/>
                  </a:lnTo>
                  <a:close/>
                </a:path>
                <a:path w="1222375" h="1639570">
                  <a:moveTo>
                    <a:pt x="871829" y="285216"/>
                  </a:moveTo>
                  <a:lnTo>
                    <a:pt x="850328" y="241300"/>
                  </a:lnTo>
                  <a:lnTo>
                    <a:pt x="827913" y="285216"/>
                  </a:lnTo>
                  <a:lnTo>
                    <a:pt x="841781" y="285216"/>
                  </a:lnTo>
                  <a:lnTo>
                    <a:pt x="841781" y="361569"/>
                  </a:lnTo>
                  <a:lnTo>
                    <a:pt x="857961" y="361569"/>
                  </a:lnTo>
                  <a:lnTo>
                    <a:pt x="857961" y="285216"/>
                  </a:lnTo>
                  <a:lnTo>
                    <a:pt x="871829" y="285216"/>
                  </a:lnTo>
                  <a:close/>
                </a:path>
                <a:path w="1222375" h="1639570">
                  <a:moveTo>
                    <a:pt x="877824" y="996530"/>
                  </a:moveTo>
                  <a:lnTo>
                    <a:pt x="863955" y="996530"/>
                  </a:lnTo>
                  <a:lnTo>
                    <a:pt x="863955" y="920178"/>
                  </a:lnTo>
                  <a:lnTo>
                    <a:pt x="847763" y="920178"/>
                  </a:lnTo>
                  <a:lnTo>
                    <a:pt x="847763" y="996530"/>
                  </a:lnTo>
                  <a:lnTo>
                    <a:pt x="833894" y="996530"/>
                  </a:lnTo>
                  <a:lnTo>
                    <a:pt x="855395" y="1040447"/>
                  </a:lnTo>
                  <a:lnTo>
                    <a:pt x="877824" y="996530"/>
                  </a:lnTo>
                  <a:close/>
                </a:path>
                <a:path w="1222375" h="1639570">
                  <a:moveTo>
                    <a:pt x="967905" y="1148791"/>
                  </a:moveTo>
                  <a:lnTo>
                    <a:pt x="946404" y="1104874"/>
                  </a:lnTo>
                  <a:lnTo>
                    <a:pt x="923988" y="1148791"/>
                  </a:lnTo>
                  <a:lnTo>
                    <a:pt x="937856" y="1148791"/>
                  </a:lnTo>
                  <a:lnTo>
                    <a:pt x="937856" y="1225143"/>
                  </a:lnTo>
                  <a:lnTo>
                    <a:pt x="954036" y="1225143"/>
                  </a:lnTo>
                  <a:lnTo>
                    <a:pt x="954036" y="1148791"/>
                  </a:lnTo>
                  <a:lnTo>
                    <a:pt x="967905" y="1148791"/>
                  </a:lnTo>
                  <a:close/>
                </a:path>
                <a:path w="1222375" h="1639570">
                  <a:moveTo>
                    <a:pt x="1066101" y="76339"/>
                  </a:moveTo>
                  <a:lnTo>
                    <a:pt x="1052233" y="76339"/>
                  </a:lnTo>
                  <a:lnTo>
                    <a:pt x="1052233" y="0"/>
                  </a:lnTo>
                  <a:lnTo>
                    <a:pt x="1036053" y="0"/>
                  </a:lnTo>
                  <a:lnTo>
                    <a:pt x="1036053" y="76339"/>
                  </a:lnTo>
                  <a:lnTo>
                    <a:pt x="1022184" y="76339"/>
                  </a:lnTo>
                  <a:lnTo>
                    <a:pt x="1043686" y="120256"/>
                  </a:lnTo>
                  <a:lnTo>
                    <a:pt x="1066101" y="76339"/>
                  </a:lnTo>
                  <a:close/>
                </a:path>
                <a:path w="1222375" h="1639570">
                  <a:moveTo>
                    <a:pt x="1222273" y="576160"/>
                  </a:moveTo>
                  <a:lnTo>
                    <a:pt x="1178344" y="553745"/>
                  </a:lnTo>
                  <a:lnTo>
                    <a:pt x="1178344" y="567613"/>
                  </a:lnTo>
                  <a:lnTo>
                    <a:pt x="1101991" y="567613"/>
                  </a:lnTo>
                  <a:lnTo>
                    <a:pt x="1101991" y="583793"/>
                  </a:lnTo>
                  <a:lnTo>
                    <a:pt x="1178344" y="583793"/>
                  </a:lnTo>
                  <a:lnTo>
                    <a:pt x="1178344" y="597674"/>
                  </a:lnTo>
                  <a:lnTo>
                    <a:pt x="1222273" y="576160"/>
                  </a:lnTo>
                  <a:close/>
                </a:path>
              </a:pathLst>
            </a:custGeom>
            <a:solidFill>
              <a:srgbClr val="A9BBD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4" name="object 324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6920483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1637300" y="773658"/>
            <a:ext cx="537083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" marR="5080" indent="-69850">
              <a:lnSpc>
                <a:spcPct val="142900"/>
              </a:lnSpc>
              <a:spcBef>
                <a:spcPts val="100"/>
              </a:spcBef>
              <a:buChar char="•"/>
              <a:tabLst>
                <a:tab pos="69850" algn="l"/>
              </a:tabLst>
            </a:pPr>
            <a:r>
              <a:rPr dirty="0" sz="700" spc="35">
                <a:latin typeface="Microsoft Sans Serif"/>
                <a:cs typeface="Microsoft Sans Serif"/>
              </a:rPr>
              <a:t>Número </a:t>
            </a:r>
            <a:r>
              <a:rPr dirty="0" sz="700" spc="20">
                <a:latin typeface="Microsoft Sans Serif"/>
                <a:cs typeface="Microsoft Sans Serif"/>
              </a:rPr>
              <a:t>de barras </a:t>
            </a:r>
            <a:r>
              <a:rPr dirty="0" sz="700" spc="10">
                <a:latin typeface="Microsoft Sans Serif"/>
                <a:cs typeface="Microsoft Sans Serif"/>
              </a:rPr>
              <a:t>colectoras: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silicio </a:t>
            </a:r>
            <a:r>
              <a:rPr dirty="0" sz="700" spc="20">
                <a:latin typeface="Microsoft Sans Serif"/>
                <a:cs typeface="Microsoft Sans Serif"/>
              </a:rPr>
              <a:t>cristalino </a:t>
            </a:r>
            <a:r>
              <a:rPr dirty="0" sz="700" spc="25">
                <a:latin typeface="Microsoft Sans Serif"/>
                <a:cs typeface="Microsoft Sans Serif"/>
              </a:rPr>
              <a:t>tienen unos </a:t>
            </a:r>
            <a:r>
              <a:rPr dirty="0" sz="700" spc="20">
                <a:latin typeface="Microsoft Sans Serif"/>
                <a:cs typeface="Microsoft Sans Serif"/>
              </a:rPr>
              <a:t>contactos serigrafiados 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parte </a:t>
            </a:r>
            <a:r>
              <a:rPr dirty="0" sz="700" spc="35">
                <a:latin typeface="Microsoft Sans Serif"/>
                <a:cs typeface="Microsoft Sans Serif"/>
              </a:rPr>
              <a:t>frontal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posterior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pastas </a:t>
            </a:r>
            <a:r>
              <a:rPr dirty="0" sz="700" spc="15">
                <a:latin typeface="Microsoft Sans Serif"/>
                <a:cs typeface="Microsoft Sans Serif"/>
              </a:rPr>
              <a:t>serigráficas </a:t>
            </a:r>
            <a:r>
              <a:rPr dirty="0" sz="700" spc="10">
                <a:latin typeface="Microsoft Sans Serif"/>
                <a:cs typeface="Microsoft Sans Serif"/>
              </a:rPr>
              <a:t>metálicas. </a:t>
            </a:r>
            <a:r>
              <a:rPr dirty="0" sz="700" spc="-5">
                <a:latin typeface="Microsoft Sans Serif"/>
                <a:cs typeface="Microsoft Sans Serif"/>
              </a:rPr>
              <a:t>Estos </a:t>
            </a:r>
            <a:r>
              <a:rPr dirty="0" sz="700" spc="20">
                <a:latin typeface="Microsoft Sans Serif"/>
                <a:cs typeface="Microsoft Sans Serif"/>
              </a:rPr>
              <a:t>contactos 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parte </a:t>
            </a:r>
            <a:r>
              <a:rPr dirty="0" sz="700" spc="35">
                <a:latin typeface="Microsoft Sans Serif"/>
                <a:cs typeface="Microsoft Sans Serif"/>
              </a:rPr>
              <a:t>frontal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0">
                <a:latin typeface="Microsoft Sans Serif"/>
                <a:cs typeface="Microsoft Sans Serif"/>
              </a:rPr>
              <a:t>posterior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utilizan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realizar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interconexiones 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serie. </a:t>
            </a:r>
            <a:r>
              <a:rPr dirty="0" sz="700" spc="-15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barras </a:t>
            </a:r>
            <a:r>
              <a:rPr dirty="0" sz="700" spc="15">
                <a:latin typeface="Microsoft Sans Serif"/>
                <a:cs typeface="Microsoft Sans Serif"/>
              </a:rPr>
              <a:t>colectoras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40">
                <a:latin typeface="Microsoft Sans Serif"/>
                <a:cs typeface="Microsoft Sans Serif"/>
              </a:rPr>
              <a:t>número </a:t>
            </a:r>
            <a:r>
              <a:rPr dirty="0" sz="700" spc="20">
                <a:latin typeface="Microsoft Sans Serif"/>
                <a:cs typeface="Microsoft Sans Serif"/>
              </a:rPr>
              <a:t>de contactos principales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serigrafiados.</a:t>
            </a:r>
            <a:r>
              <a:rPr dirty="0" sz="700">
                <a:latin typeface="Microsoft Sans Serif"/>
                <a:cs typeface="Microsoft Sans Serif"/>
              </a:rPr>
              <a:t> 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tiempo,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barras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colectoras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ha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aumentado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reducir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tamaño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cintas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interconexión; </a:t>
            </a:r>
            <a:r>
              <a:rPr dirty="0" sz="700" spc="15">
                <a:latin typeface="Microsoft Sans Serif"/>
                <a:cs typeface="Microsoft Sans Serif"/>
              </a:rPr>
              <a:t>hasta </a:t>
            </a:r>
            <a:r>
              <a:rPr dirty="0" sz="700" spc="5">
                <a:latin typeface="Microsoft Sans Serif"/>
                <a:cs typeface="Microsoft Sans Serif"/>
              </a:rPr>
              <a:t>hace </a:t>
            </a:r>
            <a:r>
              <a:rPr dirty="0" sz="700" spc="25">
                <a:latin typeface="Microsoft Sans Serif"/>
                <a:cs typeface="Microsoft Sans Serif"/>
              </a:rPr>
              <a:t>unos </a:t>
            </a:r>
            <a:r>
              <a:rPr dirty="0" sz="700" spc="10">
                <a:latin typeface="Microsoft Sans Serif"/>
                <a:cs typeface="Microsoft Sans Serif"/>
              </a:rPr>
              <a:t>3 años,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configuraciones de serigrafía de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más comunes </a:t>
            </a:r>
            <a:r>
              <a:rPr dirty="0" sz="700" spc="25">
                <a:latin typeface="Microsoft Sans Serif"/>
                <a:cs typeface="Microsoft Sans Serif"/>
              </a:rPr>
              <a:t>eran </a:t>
            </a:r>
            <a:r>
              <a:rPr dirty="0" sz="700" spc="15">
                <a:latin typeface="Microsoft Sans Serif"/>
                <a:cs typeface="Microsoft Sans Serif"/>
              </a:rPr>
              <a:t>con</a:t>
            </a:r>
            <a:r>
              <a:rPr dirty="0" sz="700" spc="15" b="1">
                <a:latin typeface="Arial"/>
                <a:cs typeface="Arial"/>
              </a:rPr>
              <a:t>2 </a:t>
            </a:r>
            <a:r>
              <a:rPr dirty="0" sz="700" spc="5" b="1">
                <a:latin typeface="Arial"/>
                <a:cs typeface="Arial"/>
              </a:rPr>
              <a:t>o </a:t>
            </a:r>
            <a:r>
              <a:rPr dirty="0" sz="700" spc="10" b="1">
                <a:latin typeface="Arial"/>
                <a:cs typeface="Arial"/>
              </a:rPr>
              <a:t>3 </a:t>
            </a:r>
            <a:r>
              <a:rPr dirty="0" sz="700" spc="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barras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colectoras</a:t>
            </a:r>
            <a:r>
              <a:rPr dirty="0" sz="700" spc="10">
                <a:latin typeface="Microsoft Sans Serif"/>
                <a:cs typeface="Microsoft Sans Serif"/>
              </a:rPr>
              <a:t>Hoy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día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configuraciones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serigrafía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celdas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comunes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</a:t>
            </a:r>
            <a:r>
              <a:rPr dirty="0" sz="700" spc="15" b="1">
                <a:latin typeface="Arial"/>
                <a:cs typeface="Arial"/>
              </a:rPr>
              <a:t>4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o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5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barras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colectoras</a:t>
            </a:r>
            <a:r>
              <a:rPr dirty="0" sz="700" spc="5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40000" y="1998106"/>
            <a:ext cx="774700" cy="11468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izquierda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derecha: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2BB </a:t>
            </a:r>
            <a:r>
              <a:rPr dirty="0" sz="550" spc="10">
                <a:latin typeface="Microsoft Sans Serif"/>
                <a:cs typeface="Microsoft Sans Serif"/>
              </a:rPr>
              <a:t>6” </a:t>
            </a:r>
            <a:r>
              <a:rPr dirty="0" sz="550" spc="15">
                <a:latin typeface="Microsoft Sans Serif"/>
                <a:cs typeface="Microsoft Sans Serif"/>
              </a:rPr>
              <a:t>policristalino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célula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-5">
                <a:latin typeface="Microsoft Sans Serif"/>
                <a:cs typeface="Microsoft Sans Serif"/>
              </a:rPr>
              <a:t>3BB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6”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policristalino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célula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-5">
                <a:latin typeface="Microsoft Sans Serif"/>
                <a:cs typeface="Microsoft Sans Serif"/>
              </a:rPr>
              <a:t>4BB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6”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policristalino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célula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-5">
                <a:latin typeface="Microsoft Sans Serif"/>
                <a:cs typeface="Microsoft Sans Serif"/>
              </a:rPr>
              <a:t>5BB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6”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policristalino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célula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solar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1637300" y="3668148"/>
            <a:ext cx="529844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5405" marR="5080" indent="-65405">
              <a:lnSpc>
                <a:spcPct val="1539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>
                <a:latin typeface="Microsoft Sans Serif"/>
                <a:cs typeface="Microsoft Sans Serif"/>
              </a:rPr>
              <a:t>Celda </a:t>
            </a:r>
            <a:r>
              <a:rPr dirty="0" sz="650" spc="25">
                <a:latin typeface="Microsoft Sans Serif"/>
                <a:cs typeface="Microsoft Sans Serif"/>
              </a:rPr>
              <a:t>completa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25">
                <a:latin typeface="Microsoft Sans Serif"/>
                <a:cs typeface="Microsoft Sans Serif"/>
              </a:rPr>
              <a:t>media </a:t>
            </a:r>
            <a:r>
              <a:rPr dirty="0" sz="650" spc="5">
                <a:latin typeface="Microsoft Sans Serif"/>
                <a:cs typeface="Microsoft Sans Serif"/>
              </a:rPr>
              <a:t>celda: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5">
                <a:latin typeface="Microsoft Sans Serif"/>
                <a:cs typeface="Microsoft Sans Serif"/>
              </a:rPr>
              <a:t>módulo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silicio </a:t>
            </a:r>
            <a:r>
              <a:rPr dirty="0" sz="650" spc="20">
                <a:latin typeface="Microsoft Sans Serif"/>
                <a:cs typeface="Microsoft Sans Serif"/>
              </a:rPr>
              <a:t>cristalino tradicional,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5">
                <a:latin typeface="Microsoft Sans Serif"/>
                <a:cs typeface="Microsoft Sans Serif"/>
              </a:rPr>
              <a:t>cintas </a:t>
            </a:r>
            <a:r>
              <a:rPr dirty="0" sz="650" spc="20">
                <a:latin typeface="Microsoft Sans Serif"/>
                <a:cs typeface="Microsoft Sans Serif"/>
              </a:rPr>
              <a:t>de lengüetas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20">
                <a:latin typeface="Microsoft Sans Serif"/>
                <a:cs typeface="Microsoft Sans Serif"/>
              </a:rPr>
              <a:t>interconectan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vecinas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causar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significativa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potencia.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vinculada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generada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celdas.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20">
                <a:latin typeface="Microsoft Sans Serif"/>
                <a:cs typeface="Microsoft Sans Serif"/>
              </a:rPr>
              <a:t>generada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efecto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proporcional </a:t>
            </a:r>
            <a:r>
              <a:rPr dirty="0" sz="650">
                <a:latin typeface="Microsoft Sans Serif"/>
                <a:cs typeface="Microsoft Sans Serif"/>
              </a:rPr>
              <a:t>a las </a:t>
            </a:r>
            <a:r>
              <a:rPr dirty="0" sz="650" spc="20">
                <a:latin typeface="Microsoft Sans Serif"/>
                <a:cs typeface="Microsoft Sans Serif"/>
              </a:rPr>
              <a:t>dimensiones de </a:t>
            </a:r>
            <a:r>
              <a:rPr dirty="0" sz="650">
                <a:latin typeface="Microsoft Sans Serif"/>
                <a:cs typeface="Microsoft Sans Serif"/>
              </a:rPr>
              <a:t>las celdas. </a:t>
            </a:r>
            <a:r>
              <a:rPr dirty="0" sz="650" spc="-40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ha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demostrado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cortar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solares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mitad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forma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eficaz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reducir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resistiva.</a:t>
            </a:r>
            <a:r>
              <a:rPr dirty="0" sz="650" spc="10" b="1">
                <a:latin typeface="Arial"/>
                <a:cs typeface="Arial"/>
              </a:rPr>
              <a:t>células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cortadas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a </a:t>
            </a:r>
            <a:r>
              <a:rPr dirty="0" sz="650" spc="-16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la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mitad</a:t>
            </a:r>
            <a:r>
              <a:rPr dirty="0" sz="650" spc="30">
                <a:latin typeface="Microsoft Sans Serif"/>
                <a:cs typeface="Microsoft Sans Serif"/>
              </a:rPr>
              <a:t>generar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mitad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un</a:t>
            </a:r>
            <a:r>
              <a:rPr dirty="0" sz="650" spc="15" b="1">
                <a:latin typeface="Arial"/>
                <a:cs typeface="Arial"/>
              </a:rPr>
              <a:t>celda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estándar</a:t>
            </a:r>
            <a:r>
              <a:rPr dirty="0" sz="650" spc="20">
                <a:latin typeface="Microsoft Sans Serif"/>
                <a:cs typeface="Microsoft Sans Serif"/>
              </a:rPr>
              <a:t>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reduciendo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20">
                <a:latin typeface="Microsoft Sans Serif"/>
                <a:cs typeface="Microsoft Sans Serif"/>
              </a:rPr>
              <a:t>pérdidas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resistivas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solares.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menor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5">
                <a:latin typeface="Microsoft Sans Serif"/>
                <a:cs typeface="Microsoft Sans Serif"/>
              </a:rPr>
              <a:t>células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aumenta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dependiendo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diseño,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2%.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540000" y="4852632"/>
            <a:ext cx="882650" cy="4349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 spc="5">
                <a:latin typeface="Microsoft Sans Serif"/>
                <a:cs typeface="Microsoft Sans Serif"/>
              </a:rPr>
              <a:t>Sitio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izquierdo: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células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estándar;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sitio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derecho: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células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cortadas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mitad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1637300" y="6506023"/>
            <a:ext cx="2388870" cy="91821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spc="15" b="1">
                <a:latin typeface="Arial"/>
                <a:cs typeface="Arial"/>
              </a:rPr>
              <a:t>Otros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beneficios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que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5" b="1">
                <a:latin typeface="Arial"/>
                <a:cs typeface="Arial"/>
              </a:rPr>
              <a:t>aportan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b="1">
                <a:latin typeface="Arial"/>
                <a:cs typeface="Arial"/>
              </a:rPr>
              <a:t>las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células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medio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corte</a:t>
            </a:r>
            <a:r>
              <a:rPr dirty="0" sz="600" spc="-10" b="1">
                <a:latin typeface="Arial"/>
                <a:cs typeface="Arial"/>
              </a:rPr>
              <a:t> son:</a:t>
            </a:r>
            <a:endParaRPr sz="600">
              <a:latin typeface="Arial"/>
              <a:cs typeface="Arial"/>
            </a:endParaRPr>
          </a:p>
          <a:p>
            <a:pPr marL="69215" indent="-57150">
              <a:lnSpc>
                <a:spcPct val="100000"/>
              </a:lnSpc>
              <a:spcBef>
                <a:spcPts val="380"/>
              </a:spcBef>
              <a:buChar char="•"/>
              <a:tabLst>
                <a:tab pos="69850" algn="l"/>
              </a:tabLst>
            </a:pPr>
            <a:r>
              <a:rPr dirty="0" sz="700" spc="35">
                <a:latin typeface="Microsoft Sans Serif"/>
                <a:cs typeface="Microsoft Sans Serif"/>
              </a:rPr>
              <a:t>mejor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comportamiento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sombra;</a:t>
            </a:r>
            <a:endParaRPr sz="7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activación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reducida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diodo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derivación;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mejor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microfisuras;</a:t>
            </a:r>
            <a:endParaRPr sz="8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490"/>
              </a:spcBef>
              <a:buChar char="•"/>
              <a:tabLst>
                <a:tab pos="57150" algn="l"/>
              </a:tabLst>
            </a:pPr>
            <a:r>
              <a:rPr dirty="0" sz="550" spc="25">
                <a:latin typeface="Microsoft Sans Serif"/>
                <a:cs typeface="Microsoft Sans Serif"/>
              </a:rPr>
              <a:t>puntos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calientes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más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fríos;</a:t>
            </a:r>
            <a:endParaRPr sz="550">
              <a:latin typeface="Microsoft Sans Serif"/>
              <a:cs typeface="Microsoft Sans Serif"/>
            </a:endParaRPr>
          </a:p>
          <a:p>
            <a:pPr marL="52705" indent="-40640">
              <a:lnSpc>
                <a:spcPct val="100000"/>
              </a:lnSpc>
              <a:spcBef>
                <a:spcPts val="590"/>
              </a:spcBef>
              <a:buChar char="•"/>
              <a:tabLst>
                <a:tab pos="5334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ganancias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ópticas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gracias</a:t>
            </a:r>
            <a:r>
              <a:rPr dirty="0" sz="500">
                <a:latin typeface="Microsoft Sans Serif"/>
                <a:cs typeface="Microsoft Sans Serif"/>
              </a:rPr>
              <a:t> a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mayor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espaciamiento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entre</a:t>
            </a:r>
            <a:r>
              <a:rPr dirty="0" sz="500">
                <a:latin typeface="Microsoft Sans Serif"/>
                <a:cs typeface="Microsoft Sans Serif"/>
              </a:rPr>
              <a:t> celdas.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540000" y="761975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540000" y="7727683"/>
            <a:ext cx="709295" cy="916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50" spc="10">
                <a:latin typeface="Microsoft Sans Serif"/>
                <a:cs typeface="Microsoft Sans Serif"/>
              </a:rPr>
              <a:t>sitio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izquierdo: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células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50" spc="20">
                <a:latin typeface="Microsoft Sans Serif"/>
                <a:cs typeface="Microsoft Sans Serif"/>
              </a:rPr>
              <a:t>interconexión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construido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 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estándar;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r>
              <a:rPr dirty="0" sz="400" spc="10">
                <a:latin typeface="Microsoft Sans Serif"/>
                <a:cs typeface="Microsoft Sans Serif"/>
              </a:rPr>
              <a:t>sitio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derecho: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células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20">
                <a:latin typeface="Microsoft Sans Serif"/>
                <a:cs typeface="Microsoft Sans Serif"/>
              </a:rPr>
              <a:t>interconexión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endParaRPr sz="550">
              <a:latin typeface="Microsoft Sans Serif"/>
              <a:cs typeface="Microsoft Sans Serif"/>
            </a:endParaRPr>
          </a:p>
          <a:p>
            <a:pPr marR="1905">
              <a:lnSpc>
                <a:spcPts val="800"/>
              </a:lnSpc>
              <a:spcBef>
                <a:spcPts val="50"/>
              </a:spcBef>
            </a:pPr>
            <a:r>
              <a:rPr dirty="0" sz="350" spc="10">
                <a:latin typeface="Microsoft Sans Serif"/>
                <a:cs typeface="Microsoft Sans Serif"/>
              </a:rPr>
              <a:t>Un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20">
                <a:latin typeface="Microsoft Sans Serif"/>
                <a:cs typeface="Microsoft Sans Serif"/>
              </a:rPr>
              <a:t>módulo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construido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con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celdas </a:t>
            </a:r>
            <a:r>
              <a:rPr dirty="0" sz="350" spc="-8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cortadas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mitad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2205509" y="7711609"/>
            <a:ext cx="3854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4672310" y="7737009"/>
            <a:ext cx="83502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120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cortadas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mitad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987077" y="9300529"/>
            <a:ext cx="528955" cy="2178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Flujo</a:t>
            </a:r>
            <a:r>
              <a:rPr dirty="0" sz="400" spc="-3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corriente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13970">
              <a:lnSpc>
                <a:spcPct val="100000"/>
              </a:lnSpc>
              <a:spcBef>
                <a:spcPts val="5"/>
              </a:spcBef>
            </a:pPr>
            <a:r>
              <a:rPr dirty="0" sz="400" spc="10">
                <a:latin typeface="Microsoft Sans Serif"/>
                <a:cs typeface="Microsoft Sans Serif"/>
              </a:rPr>
              <a:t>Diodos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derivación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3292680" y="9394366"/>
            <a:ext cx="44386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Flujo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corriente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3292680" y="9524058"/>
            <a:ext cx="52705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Diodos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derivación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5988753" y="9594077"/>
            <a:ext cx="51815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1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120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células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solares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350" spc="10">
                <a:latin typeface="Microsoft Sans Serif"/>
                <a:cs typeface="Microsoft Sans Serif"/>
              </a:rPr>
              <a:t>cortadas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mitad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3292680" y="9708208"/>
            <a:ext cx="62674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60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células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solares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5988753" y="9819096"/>
            <a:ext cx="8286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1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6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cadenas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celdas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(3 </a:t>
            </a:r>
            <a:r>
              <a:rPr dirty="0" sz="350" spc="10">
                <a:latin typeface="Microsoft Sans Serif"/>
                <a:cs typeface="Microsoft Sans Serif"/>
              </a:rPr>
              <a:t>en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parte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350" spc="10">
                <a:latin typeface="Microsoft Sans Serif"/>
                <a:cs typeface="Microsoft Sans Serif"/>
              </a:rPr>
              <a:t>superior,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3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en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parte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inferior)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3292680" y="9898708"/>
            <a:ext cx="7143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Cadenas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células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691854"/>
            <a:ext cx="5370195" cy="1800225"/>
            <a:chOff x="1649996" y="2691854"/>
            <a:chExt cx="5370195" cy="1800225"/>
          </a:xfrm>
        </p:grpSpPr>
        <p:sp>
          <p:nvSpPr>
            <p:cNvPr id="4" name="object 4"/>
            <p:cNvSpPr/>
            <p:nvPr/>
          </p:nvSpPr>
          <p:spPr>
            <a:xfrm>
              <a:off x="1649996" y="2691854"/>
              <a:ext cx="5370195" cy="1800225"/>
            </a:xfrm>
            <a:custGeom>
              <a:avLst/>
              <a:gdLst/>
              <a:ahLst/>
              <a:cxnLst/>
              <a:rect l="l" t="t" r="r" b="b"/>
              <a:pathLst>
                <a:path w="5370195" h="1800225">
                  <a:moveTo>
                    <a:pt x="537000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70004" y="179999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180154" y="3475050"/>
              <a:ext cx="132715" cy="12700"/>
            </a:xfrm>
            <a:custGeom>
              <a:avLst/>
              <a:gdLst/>
              <a:ahLst/>
              <a:cxnLst/>
              <a:rect l="l" t="t" r="r" b="b"/>
              <a:pathLst>
                <a:path w="132714" h="12700">
                  <a:moveTo>
                    <a:pt x="132168" y="0"/>
                  </a:moveTo>
                  <a:lnTo>
                    <a:pt x="0" y="0"/>
                  </a:lnTo>
                  <a:lnTo>
                    <a:pt x="0" y="12433"/>
                  </a:lnTo>
                  <a:lnTo>
                    <a:pt x="132168" y="12433"/>
                  </a:lnTo>
                  <a:lnTo>
                    <a:pt x="13216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857122" y="3005797"/>
              <a:ext cx="1323340" cy="1905"/>
            </a:xfrm>
            <a:custGeom>
              <a:avLst/>
              <a:gdLst/>
              <a:ahLst/>
              <a:cxnLst/>
              <a:rect l="l" t="t" r="r" b="b"/>
              <a:pathLst>
                <a:path w="1323339" h="1905">
                  <a:moveTo>
                    <a:pt x="0" y="1587"/>
                  </a:moveTo>
                  <a:lnTo>
                    <a:pt x="203602" y="1587"/>
                  </a:lnTo>
                </a:path>
                <a:path w="1323339" h="1905">
                  <a:moveTo>
                    <a:pt x="335758" y="1587"/>
                  </a:moveTo>
                  <a:lnTo>
                    <a:pt x="577452" y="1587"/>
                  </a:lnTo>
                </a:path>
                <a:path w="1323339" h="1905">
                  <a:moveTo>
                    <a:pt x="709608" y="1587"/>
                  </a:moveTo>
                  <a:lnTo>
                    <a:pt x="1323044" y="1587"/>
                  </a:lnTo>
                </a:path>
                <a:path w="1323339" h="1905">
                  <a:moveTo>
                    <a:pt x="0" y="0"/>
                  </a:moveTo>
                  <a:lnTo>
                    <a:pt x="203602" y="0"/>
                  </a:lnTo>
                </a:path>
                <a:path w="1323339" h="1905">
                  <a:moveTo>
                    <a:pt x="335758" y="0"/>
                  </a:moveTo>
                  <a:lnTo>
                    <a:pt x="577452" y="0"/>
                  </a:lnTo>
                </a:path>
                <a:path w="1323339" h="1905">
                  <a:moveTo>
                    <a:pt x="709608" y="0"/>
                  </a:moveTo>
                  <a:lnTo>
                    <a:pt x="949194" y="0"/>
                  </a:lnTo>
                </a:path>
                <a:path w="1323339" h="1905">
                  <a:moveTo>
                    <a:pt x="1081350" y="0"/>
                  </a:moveTo>
                  <a:lnTo>
                    <a:pt x="1323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857122" y="3006596"/>
              <a:ext cx="2260600" cy="953135"/>
            </a:xfrm>
            <a:custGeom>
              <a:avLst/>
              <a:gdLst/>
              <a:ahLst/>
              <a:cxnLst/>
              <a:rect l="l" t="t" r="r" b="b"/>
              <a:pathLst>
                <a:path w="2260600" h="953135">
                  <a:moveTo>
                    <a:pt x="1455187" y="0"/>
                  </a:moveTo>
                  <a:lnTo>
                    <a:pt x="1696893" y="0"/>
                  </a:lnTo>
                </a:path>
                <a:path w="2260600" h="953135">
                  <a:moveTo>
                    <a:pt x="1829050" y="0"/>
                  </a:moveTo>
                  <a:lnTo>
                    <a:pt x="2070743" y="0"/>
                  </a:lnTo>
                </a:path>
                <a:path w="2260600" h="953135">
                  <a:moveTo>
                    <a:pt x="2202887" y="0"/>
                  </a:moveTo>
                  <a:lnTo>
                    <a:pt x="2260193" y="0"/>
                  </a:lnTo>
                </a:path>
                <a:path w="2260600" h="953135">
                  <a:moveTo>
                    <a:pt x="0" y="135141"/>
                  </a:moveTo>
                  <a:lnTo>
                    <a:pt x="203602" y="135141"/>
                  </a:lnTo>
                </a:path>
                <a:path w="2260600" h="953135">
                  <a:moveTo>
                    <a:pt x="335758" y="135141"/>
                  </a:moveTo>
                  <a:lnTo>
                    <a:pt x="577452" y="135141"/>
                  </a:lnTo>
                </a:path>
                <a:path w="2260600" h="953135">
                  <a:moveTo>
                    <a:pt x="709608" y="135141"/>
                  </a:moveTo>
                  <a:lnTo>
                    <a:pt x="949194" y="135141"/>
                  </a:lnTo>
                </a:path>
                <a:path w="2260600" h="953135">
                  <a:moveTo>
                    <a:pt x="1081350" y="135141"/>
                  </a:moveTo>
                  <a:lnTo>
                    <a:pt x="1323044" y="135141"/>
                  </a:lnTo>
                </a:path>
                <a:path w="2260600" h="953135">
                  <a:moveTo>
                    <a:pt x="1455187" y="135141"/>
                  </a:moveTo>
                  <a:lnTo>
                    <a:pt x="1696893" y="135141"/>
                  </a:lnTo>
                </a:path>
                <a:path w="2260600" h="953135">
                  <a:moveTo>
                    <a:pt x="1829050" y="135141"/>
                  </a:moveTo>
                  <a:lnTo>
                    <a:pt x="2070743" y="135141"/>
                  </a:lnTo>
                </a:path>
                <a:path w="2260600" h="953135">
                  <a:moveTo>
                    <a:pt x="2202887" y="135141"/>
                  </a:moveTo>
                  <a:lnTo>
                    <a:pt x="2260193" y="135141"/>
                  </a:lnTo>
                </a:path>
                <a:path w="2260600" h="953135">
                  <a:moveTo>
                    <a:pt x="0" y="270290"/>
                  </a:moveTo>
                  <a:lnTo>
                    <a:pt x="203602" y="270290"/>
                  </a:lnTo>
                </a:path>
                <a:path w="2260600" h="953135">
                  <a:moveTo>
                    <a:pt x="335758" y="270290"/>
                  </a:moveTo>
                  <a:lnTo>
                    <a:pt x="577452" y="270290"/>
                  </a:lnTo>
                </a:path>
                <a:path w="2260600" h="953135">
                  <a:moveTo>
                    <a:pt x="709608" y="270290"/>
                  </a:moveTo>
                  <a:lnTo>
                    <a:pt x="949194" y="270290"/>
                  </a:lnTo>
                </a:path>
                <a:path w="2260600" h="953135">
                  <a:moveTo>
                    <a:pt x="1081350" y="270290"/>
                  </a:moveTo>
                  <a:lnTo>
                    <a:pt x="1323044" y="270290"/>
                  </a:lnTo>
                </a:path>
                <a:path w="2260600" h="953135">
                  <a:moveTo>
                    <a:pt x="1455187" y="270290"/>
                  </a:moveTo>
                  <a:lnTo>
                    <a:pt x="1696893" y="270290"/>
                  </a:lnTo>
                </a:path>
                <a:path w="2260600" h="953135">
                  <a:moveTo>
                    <a:pt x="1829050" y="270290"/>
                  </a:moveTo>
                  <a:lnTo>
                    <a:pt x="2070743" y="270290"/>
                  </a:lnTo>
                </a:path>
                <a:path w="2260600" h="953135">
                  <a:moveTo>
                    <a:pt x="2202887" y="270290"/>
                  </a:moveTo>
                  <a:lnTo>
                    <a:pt x="2260193" y="270290"/>
                  </a:lnTo>
                </a:path>
                <a:path w="2260600" h="953135">
                  <a:moveTo>
                    <a:pt x="0" y="405432"/>
                  </a:moveTo>
                  <a:lnTo>
                    <a:pt x="203602" y="405432"/>
                  </a:lnTo>
                </a:path>
                <a:path w="2260600" h="953135">
                  <a:moveTo>
                    <a:pt x="335758" y="405432"/>
                  </a:moveTo>
                  <a:lnTo>
                    <a:pt x="577452" y="405432"/>
                  </a:lnTo>
                </a:path>
                <a:path w="2260600" h="953135">
                  <a:moveTo>
                    <a:pt x="709608" y="405432"/>
                  </a:moveTo>
                  <a:lnTo>
                    <a:pt x="949194" y="405432"/>
                  </a:lnTo>
                </a:path>
                <a:path w="2260600" h="953135">
                  <a:moveTo>
                    <a:pt x="1081350" y="405432"/>
                  </a:moveTo>
                  <a:lnTo>
                    <a:pt x="1323044" y="405432"/>
                  </a:lnTo>
                </a:path>
                <a:path w="2260600" h="953135">
                  <a:moveTo>
                    <a:pt x="1455187" y="405432"/>
                  </a:moveTo>
                  <a:lnTo>
                    <a:pt x="1696893" y="405432"/>
                  </a:lnTo>
                </a:path>
                <a:path w="2260600" h="953135">
                  <a:moveTo>
                    <a:pt x="1829050" y="405432"/>
                  </a:moveTo>
                  <a:lnTo>
                    <a:pt x="2070743" y="405432"/>
                  </a:lnTo>
                </a:path>
                <a:path w="2260600" h="953135">
                  <a:moveTo>
                    <a:pt x="2202887" y="405432"/>
                  </a:moveTo>
                  <a:lnTo>
                    <a:pt x="2260193" y="405432"/>
                  </a:lnTo>
                </a:path>
                <a:path w="2260600" h="953135">
                  <a:moveTo>
                    <a:pt x="0" y="540580"/>
                  </a:moveTo>
                  <a:lnTo>
                    <a:pt x="203602" y="540580"/>
                  </a:lnTo>
                </a:path>
                <a:path w="2260600" h="953135">
                  <a:moveTo>
                    <a:pt x="335758" y="540580"/>
                  </a:moveTo>
                  <a:lnTo>
                    <a:pt x="577452" y="540580"/>
                  </a:lnTo>
                </a:path>
                <a:path w="2260600" h="953135">
                  <a:moveTo>
                    <a:pt x="709608" y="540580"/>
                  </a:moveTo>
                  <a:lnTo>
                    <a:pt x="949194" y="540580"/>
                  </a:lnTo>
                </a:path>
                <a:path w="2260600" h="953135">
                  <a:moveTo>
                    <a:pt x="1081350" y="540580"/>
                  </a:moveTo>
                  <a:lnTo>
                    <a:pt x="1323044" y="540580"/>
                  </a:lnTo>
                </a:path>
                <a:path w="2260600" h="953135">
                  <a:moveTo>
                    <a:pt x="1455187" y="540580"/>
                  </a:moveTo>
                  <a:lnTo>
                    <a:pt x="1696893" y="540580"/>
                  </a:lnTo>
                </a:path>
                <a:path w="2260600" h="953135">
                  <a:moveTo>
                    <a:pt x="1829050" y="540580"/>
                  </a:moveTo>
                  <a:lnTo>
                    <a:pt x="2070743" y="540580"/>
                  </a:lnTo>
                </a:path>
                <a:path w="2260600" h="953135">
                  <a:moveTo>
                    <a:pt x="2202887" y="540580"/>
                  </a:moveTo>
                  <a:lnTo>
                    <a:pt x="2260193" y="540580"/>
                  </a:lnTo>
                </a:path>
                <a:path w="2260600" h="953135">
                  <a:moveTo>
                    <a:pt x="0" y="682760"/>
                  </a:moveTo>
                  <a:lnTo>
                    <a:pt x="203602" y="682760"/>
                  </a:lnTo>
                </a:path>
                <a:path w="2260600" h="953135">
                  <a:moveTo>
                    <a:pt x="335758" y="682760"/>
                  </a:moveTo>
                  <a:lnTo>
                    <a:pt x="577452" y="682760"/>
                  </a:lnTo>
                </a:path>
                <a:path w="2260600" h="953135">
                  <a:moveTo>
                    <a:pt x="709608" y="682760"/>
                  </a:moveTo>
                  <a:lnTo>
                    <a:pt x="949194" y="682760"/>
                  </a:lnTo>
                </a:path>
                <a:path w="2260600" h="953135">
                  <a:moveTo>
                    <a:pt x="1081350" y="682760"/>
                  </a:moveTo>
                  <a:lnTo>
                    <a:pt x="1323044" y="682760"/>
                  </a:lnTo>
                </a:path>
                <a:path w="2260600" h="953135">
                  <a:moveTo>
                    <a:pt x="1829050" y="682760"/>
                  </a:moveTo>
                  <a:lnTo>
                    <a:pt x="2070743" y="682760"/>
                  </a:lnTo>
                </a:path>
                <a:path w="2260600" h="953135">
                  <a:moveTo>
                    <a:pt x="2202887" y="682760"/>
                  </a:moveTo>
                  <a:lnTo>
                    <a:pt x="2260193" y="682760"/>
                  </a:lnTo>
                </a:path>
                <a:path w="2260600" h="953135">
                  <a:moveTo>
                    <a:pt x="0" y="817909"/>
                  </a:moveTo>
                  <a:lnTo>
                    <a:pt x="203602" y="817909"/>
                  </a:lnTo>
                </a:path>
                <a:path w="2260600" h="953135">
                  <a:moveTo>
                    <a:pt x="335758" y="817909"/>
                  </a:moveTo>
                  <a:lnTo>
                    <a:pt x="577452" y="817909"/>
                  </a:lnTo>
                </a:path>
                <a:path w="2260600" h="953135">
                  <a:moveTo>
                    <a:pt x="709608" y="817909"/>
                  </a:moveTo>
                  <a:lnTo>
                    <a:pt x="949194" y="817909"/>
                  </a:lnTo>
                </a:path>
                <a:path w="2260600" h="953135">
                  <a:moveTo>
                    <a:pt x="1081350" y="817909"/>
                  </a:moveTo>
                  <a:lnTo>
                    <a:pt x="1323044" y="817909"/>
                  </a:lnTo>
                </a:path>
                <a:path w="2260600" h="953135">
                  <a:moveTo>
                    <a:pt x="1455187" y="817909"/>
                  </a:moveTo>
                  <a:lnTo>
                    <a:pt x="1696893" y="817909"/>
                  </a:lnTo>
                </a:path>
                <a:path w="2260600" h="953135">
                  <a:moveTo>
                    <a:pt x="1829050" y="817909"/>
                  </a:moveTo>
                  <a:lnTo>
                    <a:pt x="2070743" y="817909"/>
                  </a:lnTo>
                </a:path>
                <a:path w="2260600" h="953135">
                  <a:moveTo>
                    <a:pt x="2202887" y="817909"/>
                  </a:moveTo>
                  <a:lnTo>
                    <a:pt x="2260193" y="817909"/>
                  </a:lnTo>
                </a:path>
                <a:path w="2260600" h="953135">
                  <a:moveTo>
                    <a:pt x="0" y="953051"/>
                  </a:moveTo>
                  <a:lnTo>
                    <a:pt x="203602" y="9530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92881" y="3958852"/>
              <a:ext cx="1924685" cy="1905"/>
            </a:xfrm>
            <a:custGeom>
              <a:avLst/>
              <a:gdLst/>
              <a:ahLst/>
              <a:cxnLst/>
              <a:rect l="l" t="t" r="r" b="b"/>
              <a:pathLst>
                <a:path w="1924685" h="1904">
                  <a:moveTo>
                    <a:pt x="0" y="1587"/>
                  </a:moveTo>
                  <a:lnTo>
                    <a:pt x="613435" y="1587"/>
                  </a:lnTo>
                </a:path>
                <a:path w="1924685" h="1904">
                  <a:moveTo>
                    <a:pt x="745591" y="1587"/>
                  </a:moveTo>
                  <a:lnTo>
                    <a:pt x="987285" y="1587"/>
                  </a:lnTo>
                </a:path>
                <a:path w="1924685" h="1904">
                  <a:moveTo>
                    <a:pt x="1119428" y="1587"/>
                  </a:moveTo>
                  <a:lnTo>
                    <a:pt x="1361135" y="1587"/>
                  </a:lnTo>
                </a:path>
                <a:path w="1924685" h="1904">
                  <a:moveTo>
                    <a:pt x="1493291" y="1587"/>
                  </a:moveTo>
                  <a:lnTo>
                    <a:pt x="1734985" y="1587"/>
                  </a:lnTo>
                </a:path>
                <a:path w="1924685" h="1904">
                  <a:moveTo>
                    <a:pt x="1867128" y="1587"/>
                  </a:moveTo>
                  <a:lnTo>
                    <a:pt x="1924434" y="1587"/>
                  </a:lnTo>
                </a:path>
                <a:path w="1924685" h="1904">
                  <a:moveTo>
                    <a:pt x="0" y="0"/>
                  </a:moveTo>
                  <a:lnTo>
                    <a:pt x="241693" y="0"/>
                  </a:lnTo>
                </a:path>
                <a:path w="1924685" h="1904">
                  <a:moveTo>
                    <a:pt x="373849" y="0"/>
                  </a:moveTo>
                  <a:lnTo>
                    <a:pt x="613435" y="0"/>
                  </a:lnTo>
                </a:path>
                <a:path w="1924685" h="1904">
                  <a:moveTo>
                    <a:pt x="745591" y="0"/>
                  </a:moveTo>
                  <a:lnTo>
                    <a:pt x="987285" y="0"/>
                  </a:lnTo>
                </a:path>
                <a:path w="1924685" h="1904">
                  <a:moveTo>
                    <a:pt x="1119428" y="0"/>
                  </a:moveTo>
                  <a:lnTo>
                    <a:pt x="1361135" y="0"/>
                  </a:lnTo>
                </a:path>
                <a:path w="1924685" h="1904">
                  <a:moveTo>
                    <a:pt x="1493291" y="0"/>
                  </a:moveTo>
                  <a:lnTo>
                    <a:pt x="1734985" y="0"/>
                  </a:lnTo>
                </a:path>
                <a:path w="1924685" h="1904">
                  <a:moveTo>
                    <a:pt x="1867128" y="0"/>
                  </a:moveTo>
                  <a:lnTo>
                    <a:pt x="192443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857122" y="4101834"/>
              <a:ext cx="2260600" cy="0"/>
            </a:xfrm>
            <a:custGeom>
              <a:avLst/>
              <a:gdLst/>
              <a:ahLst/>
              <a:cxnLst/>
              <a:rect l="l" t="t" r="r" b="b"/>
              <a:pathLst>
                <a:path w="2260600" h="0">
                  <a:moveTo>
                    <a:pt x="0" y="0"/>
                  </a:moveTo>
                  <a:lnTo>
                    <a:pt x="203602" y="0"/>
                  </a:lnTo>
                </a:path>
                <a:path w="2260600" h="0">
                  <a:moveTo>
                    <a:pt x="335758" y="0"/>
                  </a:moveTo>
                  <a:lnTo>
                    <a:pt x="577452" y="0"/>
                  </a:lnTo>
                </a:path>
                <a:path w="2260600" h="0">
                  <a:moveTo>
                    <a:pt x="709608" y="0"/>
                  </a:moveTo>
                  <a:lnTo>
                    <a:pt x="949194" y="0"/>
                  </a:lnTo>
                </a:path>
                <a:path w="2260600" h="0">
                  <a:moveTo>
                    <a:pt x="1081350" y="0"/>
                  </a:moveTo>
                  <a:lnTo>
                    <a:pt x="1323044" y="0"/>
                  </a:lnTo>
                </a:path>
                <a:path w="2260600" h="0">
                  <a:moveTo>
                    <a:pt x="1455187" y="0"/>
                  </a:moveTo>
                  <a:lnTo>
                    <a:pt x="1696893" y="0"/>
                  </a:lnTo>
                </a:path>
                <a:path w="2260600" h="0">
                  <a:moveTo>
                    <a:pt x="1829050" y="0"/>
                  </a:moveTo>
                  <a:lnTo>
                    <a:pt x="2070743" y="0"/>
                  </a:lnTo>
                </a:path>
                <a:path w="2260600" h="0">
                  <a:moveTo>
                    <a:pt x="2202887" y="0"/>
                  </a:moveTo>
                  <a:lnTo>
                    <a:pt x="226019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857125" y="2871460"/>
              <a:ext cx="2260600" cy="1365885"/>
            </a:xfrm>
            <a:custGeom>
              <a:avLst/>
              <a:gdLst/>
              <a:ahLst/>
              <a:cxnLst/>
              <a:rect l="l" t="t" r="r" b="b"/>
              <a:pathLst>
                <a:path w="2260600" h="1365885">
                  <a:moveTo>
                    <a:pt x="2260193" y="1365516"/>
                  </a:moveTo>
                  <a:lnTo>
                    <a:pt x="0" y="1365516"/>
                  </a:lnTo>
                  <a:lnTo>
                    <a:pt x="0" y="0"/>
                  </a:lnTo>
                  <a:lnTo>
                    <a:pt x="226019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060712" y="3872852"/>
              <a:ext cx="1625600" cy="364490"/>
            </a:xfrm>
            <a:custGeom>
              <a:avLst/>
              <a:gdLst/>
              <a:ahLst/>
              <a:cxnLst/>
              <a:rect l="l" t="t" r="r" b="b"/>
              <a:pathLst>
                <a:path w="1625600" h="364489">
                  <a:moveTo>
                    <a:pt x="132168" y="0"/>
                  </a:moveTo>
                  <a:lnTo>
                    <a:pt x="0" y="0"/>
                  </a:lnTo>
                  <a:lnTo>
                    <a:pt x="0" y="364121"/>
                  </a:lnTo>
                  <a:lnTo>
                    <a:pt x="132168" y="364121"/>
                  </a:lnTo>
                  <a:lnTo>
                    <a:pt x="132168" y="0"/>
                  </a:lnTo>
                  <a:close/>
                </a:path>
                <a:path w="1625600" h="364489">
                  <a:moveTo>
                    <a:pt x="506018" y="86791"/>
                  </a:moveTo>
                  <a:lnTo>
                    <a:pt x="373862" y="86791"/>
                  </a:lnTo>
                  <a:lnTo>
                    <a:pt x="373862" y="364121"/>
                  </a:lnTo>
                  <a:lnTo>
                    <a:pt x="506018" y="364121"/>
                  </a:lnTo>
                  <a:lnTo>
                    <a:pt x="506018" y="86791"/>
                  </a:lnTo>
                  <a:close/>
                </a:path>
                <a:path w="1625600" h="364489">
                  <a:moveTo>
                    <a:pt x="877760" y="86791"/>
                  </a:moveTo>
                  <a:lnTo>
                    <a:pt x="745604" y="86791"/>
                  </a:lnTo>
                  <a:lnTo>
                    <a:pt x="745604" y="364121"/>
                  </a:lnTo>
                  <a:lnTo>
                    <a:pt x="877760" y="364121"/>
                  </a:lnTo>
                  <a:lnTo>
                    <a:pt x="877760" y="86791"/>
                  </a:lnTo>
                  <a:close/>
                </a:path>
                <a:path w="1625600" h="364489">
                  <a:moveTo>
                    <a:pt x="1251597" y="216065"/>
                  </a:moveTo>
                  <a:lnTo>
                    <a:pt x="1119454" y="216065"/>
                  </a:lnTo>
                  <a:lnTo>
                    <a:pt x="1119454" y="364121"/>
                  </a:lnTo>
                  <a:lnTo>
                    <a:pt x="1251597" y="364121"/>
                  </a:lnTo>
                  <a:lnTo>
                    <a:pt x="1251597" y="216065"/>
                  </a:lnTo>
                  <a:close/>
                </a:path>
                <a:path w="1625600" h="364489">
                  <a:moveTo>
                    <a:pt x="1625460" y="327431"/>
                  </a:moveTo>
                  <a:lnTo>
                    <a:pt x="1493304" y="327431"/>
                  </a:lnTo>
                  <a:lnTo>
                    <a:pt x="1493304" y="364121"/>
                  </a:lnTo>
                  <a:lnTo>
                    <a:pt x="1625460" y="364121"/>
                  </a:lnTo>
                  <a:lnTo>
                    <a:pt x="1625460" y="327431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927866" y="3709009"/>
              <a:ext cx="132715" cy="528320"/>
            </a:xfrm>
            <a:custGeom>
              <a:avLst/>
              <a:gdLst/>
              <a:ahLst/>
              <a:cxnLst/>
              <a:rect l="l" t="t" r="r" b="b"/>
              <a:pathLst>
                <a:path w="132714" h="528320">
                  <a:moveTo>
                    <a:pt x="132143" y="0"/>
                  </a:moveTo>
                  <a:lnTo>
                    <a:pt x="0" y="0"/>
                  </a:lnTo>
                  <a:lnTo>
                    <a:pt x="0" y="527964"/>
                  </a:lnTo>
                  <a:lnTo>
                    <a:pt x="132143" y="527964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927866" y="3237382"/>
              <a:ext cx="132715" cy="458470"/>
            </a:xfrm>
            <a:custGeom>
              <a:avLst/>
              <a:gdLst/>
              <a:ahLst/>
              <a:cxnLst/>
              <a:rect l="l" t="t" r="r" b="b"/>
              <a:pathLst>
                <a:path w="132714" h="458470">
                  <a:moveTo>
                    <a:pt x="132143" y="0"/>
                  </a:moveTo>
                  <a:lnTo>
                    <a:pt x="0" y="0"/>
                  </a:lnTo>
                  <a:lnTo>
                    <a:pt x="0" y="458050"/>
                  </a:lnTo>
                  <a:lnTo>
                    <a:pt x="132143" y="458050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927866" y="3695433"/>
              <a:ext cx="132715" cy="13970"/>
            </a:xfrm>
            <a:custGeom>
              <a:avLst/>
              <a:gdLst/>
              <a:ahLst/>
              <a:cxnLst/>
              <a:rect l="l" t="t" r="r" b="b"/>
              <a:pathLst>
                <a:path w="132714" h="13970">
                  <a:moveTo>
                    <a:pt x="132143" y="0"/>
                  </a:moveTo>
                  <a:lnTo>
                    <a:pt x="0" y="0"/>
                  </a:lnTo>
                  <a:lnTo>
                    <a:pt x="0" y="13563"/>
                  </a:lnTo>
                  <a:lnTo>
                    <a:pt x="132143" y="13563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927866" y="2871444"/>
              <a:ext cx="132715" cy="366395"/>
            </a:xfrm>
            <a:custGeom>
              <a:avLst/>
              <a:gdLst/>
              <a:ahLst/>
              <a:cxnLst/>
              <a:rect l="l" t="t" r="r" b="b"/>
              <a:pathLst>
                <a:path w="132714" h="366394">
                  <a:moveTo>
                    <a:pt x="132143" y="0"/>
                  </a:moveTo>
                  <a:lnTo>
                    <a:pt x="0" y="0"/>
                  </a:lnTo>
                  <a:lnTo>
                    <a:pt x="0" y="365925"/>
                  </a:lnTo>
                  <a:lnTo>
                    <a:pt x="132143" y="365925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554016" y="3591026"/>
              <a:ext cx="132715" cy="609600"/>
            </a:xfrm>
            <a:custGeom>
              <a:avLst/>
              <a:gdLst/>
              <a:ahLst/>
              <a:cxnLst/>
              <a:rect l="l" t="t" r="r" b="b"/>
              <a:pathLst>
                <a:path w="132714" h="609600">
                  <a:moveTo>
                    <a:pt x="132156" y="0"/>
                  </a:moveTo>
                  <a:lnTo>
                    <a:pt x="0" y="0"/>
                  </a:lnTo>
                  <a:lnTo>
                    <a:pt x="0" y="609244"/>
                  </a:lnTo>
                  <a:lnTo>
                    <a:pt x="132156" y="609244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554016" y="3109684"/>
              <a:ext cx="132715" cy="467359"/>
            </a:xfrm>
            <a:custGeom>
              <a:avLst/>
              <a:gdLst/>
              <a:ahLst/>
              <a:cxnLst/>
              <a:rect l="l" t="t" r="r" b="b"/>
              <a:pathLst>
                <a:path w="132714" h="467360">
                  <a:moveTo>
                    <a:pt x="132156" y="0"/>
                  </a:moveTo>
                  <a:lnTo>
                    <a:pt x="0" y="0"/>
                  </a:lnTo>
                  <a:lnTo>
                    <a:pt x="0" y="466940"/>
                  </a:lnTo>
                  <a:lnTo>
                    <a:pt x="132156" y="46694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554016" y="3576612"/>
              <a:ext cx="132715" cy="14604"/>
            </a:xfrm>
            <a:custGeom>
              <a:avLst/>
              <a:gdLst/>
              <a:ahLst/>
              <a:cxnLst/>
              <a:rect l="l" t="t" r="r" b="b"/>
              <a:pathLst>
                <a:path w="132714" h="14604">
                  <a:moveTo>
                    <a:pt x="132156" y="0"/>
                  </a:moveTo>
                  <a:lnTo>
                    <a:pt x="0" y="0"/>
                  </a:lnTo>
                  <a:lnTo>
                    <a:pt x="0" y="14414"/>
                  </a:lnTo>
                  <a:lnTo>
                    <a:pt x="132156" y="14414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554016" y="2871444"/>
              <a:ext cx="132715" cy="238760"/>
            </a:xfrm>
            <a:custGeom>
              <a:avLst/>
              <a:gdLst/>
              <a:ahLst/>
              <a:cxnLst/>
              <a:rect l="l" t="t" r="r" b="b"/>
              <a:pathLst>
                <a:path w="132714" h="238760">
                  <a:moveTo>
                    <a:pt x="132156" y="0"/>
                  </a:moveTo>
                  <a:lnTo>
                    <a:pt x="0" y="0"/>
                  </a:lnTo>
                  <a:lnTo>
                    <a:pt x="0" y="238239"/>
                  </a:lnTo>
                  <a:lnTo>
                    <a:pt x="132156" y="238239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180166" y="3487470"/>
              <a:ext cx="132715" cy="601980"/>
            </a:xfrm>
            <a:custGeom>
              <a:avLst/>
              <a:gdLst/>
              <a:ahLst/>
              <a:cxnLst/>
              <a:rect l="l" t="t" r="r" b="b"/>
              <a:pathLst>
                <a:path w="132714" h="601979">
                  <a:moveTo>
                    <a:pt x="132143" y="0"/>
                  </a:moveTo>
                  <a:lnTo>
                    <a:pt x="0" y="0"/>
                  </a:lnTo>
                  <a:lnTo>
                    <a:pt x="0" y="601446"/>
                  </a:lnTo>
                  <a:lnTo>
                    <a:pt x="132143" y="601446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180166" y="3032582"/>
              <a:ext cx="132715" cy="442595"/>
            </a:xfrm>
            <a:custGeom>
              <a:avLst/>
              <a:gdLst/>
              <a:ahLst/>
              <a:cxnLst/>
              <a:rect l="l" t="t" r="r" b="b"/>
              <a:pathLst>
                <a:path w="132714" h="442595">
                  <a:moveTo>
                    <a:pt x="132143" y="0"/>
                  </a:moveTo>
                  <a:lnTo>
                    <a:pt x="0" y="0"/>
                  </a:lnTo>
                  <a:lnTo>
                    <a:pt x="0" y="442455"/>
                  </a:lnTo>
                  <a:lnTo>
                    <a:pt x="132143" y="442455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180166" y="2871444"/>
              <a:ext cx="132715" cy="161290"/>
            </a:xfrm>
            <a:custGeom>
              <a:avLst/>
              <a:gdLst/>
              <a:ahLst/>
              <a:cxnLst/>
              <a:rect l="l" t="t" r="r" b="b"/>
              <a:pathLst>
                <a:path w="132714" h="161289">
                  <a:moveTo>
                    <a:pt x="132143" y="0"/>
                  </a:moveTo>
                  <a:lnTo>
                    <a:pt x="0" y="0"/>
                  </a:lnTo>
                  <a:lnTo>
                    <a:pt x="0" y="161124"/>
                  </a:lnTo>
                  <a:lnTo>
                    <a:pt x="132143" y="161124"/>
                  </a:lnTo>
                  <a:lnTo>
                    <a:pt x="13214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806317" y="3442563"/>
              <a:ext cx="132715" cy="517525"/>
            </a:xfrm>
            <a:custGeom>
              <a:avLst/>
              <a:gdLst/>
              <a:ahLst/>
              <a:cxnLst/>
              <a:rect l="l" t="t" r="r" b="b"/>
              <a:pathLst>
                <a:path w="132714" h="517525">
                  <a:moveTo>
                    <a:pt x="132156" y="0"/>
                  </a:moveTo>
                  <a:lnTo>
                    <a:pt x="0" y="0"/>
                  </a:lnTo>
                  <a:lnTo>
                    <a:pt x="0" y="517080"/>
                  </a:lnTo>
                  <a:lnTo>
                    <a:pt x="132156" y="51708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806317" y="3006585"/>
              <a:ext cx="132715" cy="436245"/>
            </a:xfrm>
            <a:custGeom>
              <a:avLst/>
              <a:gdLst/>
              <a:ahLst/>
              <a:cxnLst/>
              <a:rect l="l" t="t" r="r" b="b"/>
              <a:pathLst>
                <a:path w="132714" h="436245">
                  <a:moveTo>
                    <a:pt x="132156" y="0"/>
                  </a:moveTo>
                  <a:lnTo>
                    <a:pt x="0" y="0"/>
                  </a:lnTo>
                  <a:lnTo>
                    <a:pt x="0" y="435978"/>
                  </a:lnTo>
                  <a:lnTo>
                    <a:pt x="132156" y="435978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806317" y="2871444"/>
              <a:ext cx="132715" cy="135255"/>
            </a:xfrm>
            <a:custGeom>
              <a:avLst/>
              <a:gdLst/>
              <a:ahLst/>
              <a:cxnLst/>
              <a:rect l="l" t="t" r="r" b="b"/>
              <a:pathLst>
                <a:path w="132714" h="135255">
                  <a:moveTo>
                    <a:pt x="132156" y="0"/>
                  </a:moveTo>
                  <a:lnTo>
                    <a:pt x="0" y="0"/>
                  </a:lnTo>
                  <a:lnTo>
                    <a:pt x="0" y="135140"/>
                  </a:lnTo>
                  <a:lnTo>
                    <a:pt x="132156" y="13514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434575" y="3376574"/>
              <a:ext cx="132715" cy="583565"/>
            </a:xfrm>
            <a:custGeom>
              <a:avLst/>
              <a:gdLst/>
              <a:ahLst/>
              <a:cxnLst/>
              <a:rect l="l" t="t" r="r" b="b"/>
              <a:pathLst>
                <a:path w="132714" h="583564">
                  <a:moveTo>
                    <a:pt x="132156" y="0"/>
                  </a:moveTo>
                  <a:lnTo>
                    <a:pt x="0" y="0"/>
                  </a:lnTo>
                  <a:lnTo>
                    <a:pt x="0" y="583082"/>
                  </a:lnTo>
                  <a:lnTo>
                    <a:pt x="132156" y="583082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34575" y="2935948"/>
              <a:ext cx="132715" cy="440690"/>
            </a:xfrm>
            <a:custGeom>
              <a:avLst/>
              <a:gdLst/>
              <a:ahLst/>
              <a:cxnLst/>
              <a:rect l="l" t="t" r="r" b="b"/>
              <a:pathLst>
                <a:path w="132714" h="440689">
                  <a:moveTo>
                    <a:pt x="132156" y="0"/>
                  </a:moveTo>
                  <a:lnTo>
                    <a:pt x="0" y="0"/>
                  </a:lnTo>
                  <a:lnTo>
                    <a:pt x="0" y="440626"/>
                  </a:lnTo>
                  <a:lnTo>
                    <a:pt x="132156" y="440626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34575" y="2871444"/>
              <a:ext cx="132715" cy="64769"/>
            </a:xfrm>
            <a:custGeom>
              <a:avLst/>
              <a:gdLst/>
              <a:ahLst/>
              <a:cxnLst/>
              <a:rect l="l" t="t" r="r" b="b"/>
              <a:pathLst>
                <a:path w="132714" h="64769">
                  <a:moveTo>
                    <a:pt x="132156" y="0"/>
                  </a:moveTo>
                  <a:lnTo>
                    <a:pt x="0" y="0"/>
                  </a:lnTo>
                  <a:lnTo>
                    <a:pt x="0" y="64490"/>
                  </a:lnTo>
                  <a:lnTo>
                    <a:pt x="132156" y="6449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060725" y="3340786"/>
              <a:ext cx="132715" cy="532130"/>
            </a:xfrm>
            <a:custGeom>
              <a:avLst/>
              <a:gdLst/>
              <a:ahLst/>
              <a:cxnLst/>
              <a:rect l="l" t="t" r="r" b="b"/>
              <a:pathLst>
                <a:path w="132714" h="532129">
                  <a:moveTo>
                    <a:pt x="132156" y="0"/>
                  </a:moveTo>
                  <a:lnTo>
                    <a:pt x="0" y="0"/>
                  </a:lnTo>
                  <a:lnTo>
                    <a:pt x="0" y="532066"/>
                  </a:lnTo>
                  <a:lnTo>
                    <a:pt x="132156" y="532066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060725" y="2935935"/>
              <a:ext cx="132715" cy="405130"/>
            </a:xfrm>
            <a:custGeom>
              <a:avLst/>
              <a:gdLst/>
              <a:ahLst/>
              <a:cxnLst/>
              <a:rect l="l" t="t" r="r" b="b"/>
              <a:pathLst>
                <a:path w="132714" h="405129">
                  <a:moveTo>
                    <a:pt x="132156" y="0"/>
                  </a:moveTo>
                  <a:lnTo>
                    <a:pt x="0" y="0"/>
                  </a:lnTo>
                  <a:lnTo>
                    <a:pt x="0" y="404850"/>
                  </a:lnTo>
                  <a:lnTo>
                    <a:pt x="132156" y="40485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060725" y="2871444"/>
              <a:ext cx="132715" cy="64769"/>
            </a:xfrm>
            <a:custGeom>
              <a:avLst/>
              <a:gdLst/>
              <a:ahLst/>
              <a:cxnLst/>
              <a:rect l="l" t="t" r="r" b="b"/>
              <a:pathLst>
                <a:path w="132714" h="64769">
                  <a:moveTo>
                    <a:pt x="132156" y="0"/>
                  </a:moveTo>
                  <a:lnTo>
                    <a:pt x="0" y="0"/>
                  </a:lnTo>
                  <a:lnTo>
                    <a:pt x="0" y="64490"/>
                  </a:lnTo>
                  <a:lnTo>
                    <a:pt x="132156" y="64490"/>
                  </a:lnTo>
                  <a:lnTo>
                    <a:pt x="132156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340616" y="3645916"/>
              <a:ext cx="80645" cy="80645"/>
            </a:xfrm>
            <a:custGeom>
              <a:avLst/>
              <a:gdLst/>
              <a:ahLst/>
              <a:cxnLst/>
              <a:rect l="l" t="t" r="r" b="b"/>
              <a:pathLst>
                <a:path w="80645" h="80645">
                  <a:moveTo>
                    <a:pt x="8023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80238" y="80238"/>
                  </a:lnTo>
                  <a:lnTo>
                    <a:pt x="80238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340616" y="3774046"/>
              <a:ext cx="80645" cy="80645"/>
            </a:xfrm>
            <a:custGeom>
              <a:avLst/>
              <a:gdLst/>
              <a:ahLst/>
              <a:cxnLst/>
              <a:rect l="l" t="t" r="r" b="b"/>
              <a:pathLst>
                <a:path w="80645" h="80645">
                  <a:moveTo>
                    <a:pt x="8023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80238" y="80238"/>
                  </a:lnTo>
                  <a:lnTo>
                    <a:pt x="80238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340616" y="3898671"/>
              <a:ext cx="80645" cy="80645"/>
            </a:xfrm>
            <a:custGeom>
              <a:avLst/>
              <a:gdLst/>
              <a:ahLst/>
              <a:cxnLst/>
              <a:rect l="l" t="t" r="r" b="b"/>
              <a:pathLst>
                <a:path w="80645" h="80645">
                  <a:moveTo>
                    <a:pt x="8023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80238" y="80238"/>
                  </a:lnTo>
                  <a:lnTo>
                    <a:pt x="8023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340616" y="4026814"/>
              <a:ext cx="80645" cy="80645"/>
            </a:xfrm>
            <a:custGeom>
              <a:avLst/>
              <a:gdLst/>
              <a:ahLst/>
              <a:cxnLst/>
              <a:rect l="l" t="t" r="r" b="b"/>
              <a:pathLst>
                <a:path w="80645" h="80645">
                  <a:moveTo>
                    <a:pt x="8023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80238" y="80238"/>
                  </a:lnTo>
                  <a:lnTo>
                    <a:pt x="80238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340616" y="4154944"/>
              <a:ext cx="80645" cy="80645"/>
            </a:xfrm>
            <a:custGeom>
              <a:avLst/>
              <a:gdLst/>
              <a:ahLst/>
              <a:cxnLst/>
              <a:rect l="l" t="t" r="r" b="b"/>
              <a:pathLst>
                <a:path w="80645" h="80645">
                  <a:moveTo>
                    <a:pt x="80238" y="0"/>
                  </a:moveTo>
                  <a:lnTo>
                    <a:pt x="0" y="0"/>
                  </a:lnTo>
                  <a:lnTo>
                    <a:pt x="0" y="80238"/>
                  </a:lnTo>
                  <a:lnTo>
                    <a:pt x="80238" y="80238"/>
                  </a:lnTo>
                  <a:lnTo>
                    <a:pt x="80238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1649996" y="6372009"/>
            <a:ext cx="5370195" cy="1800225"/>
            <a:chOff x="1649996" y="6372009"/>
            <a:chExt cx="5370195" cy="1800225"/>
          </a:xfrm>
        </p:grpSpPr>
        <p:sp>
          <p:nvSpPr>
            <p:cNvPr id="38" name="object 38"/>
            <p:cNvSpPr/>
            <p:nvPr/>
          </p:nvSpPr>
          <p:spPr>
            <a:xfrm>
              <a:off x="1649996" y="6372009"/>
              <a:ext cx="5370195" cy="1800225"/>
            </a:xfrm>
            <a:custGeom>
              <a:avLst/>
              <a:gdLst/>
              <a:ahLst/>
              <a:cxnLst/>
              <a:rect l="l" t="t" r="r" b="b"/>
              <a:pathLst>
                <a:path w="5370195" h="1800225">
                  <a:moveTo>
                    <a:pt x="537000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70004" y="179999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119488" y="6944766"/>
              <a:ext cx="1902460" cy="631190"/>
            </a:xfrm>
            <a:custGeom>
              <a:avLst/>
              <a:gdLst/>
              <a:ahLst/>
              <a:cxnLst/>
              <a:rect l="l" t="t" r="r" b="b"/>
              <a:pathLst>
                <a:path w="1902460" h="631190">
                  <a:moveTo>
                    <a:pt x="1902015" y="0"/>
                  </a:moveTo>
                  <a:lnTo>
                    <a:pt x="0" y="0"/>
                  </a:lnTo>
                  <a:lnTo>
                    <a:pt x="0" y="630656"/>
                  </a:lnTo>
                  <a:lnTo>
                    <a:pt x="1902015" y="630656"/>
                  </a:lnTo>
                  <a:lnTo>
                    <a:pt x="190201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119487" y="6871070"/>
              <a:ext cx="1902460" cy="102870"/>
            </a:xfrm>
            <a:custGeom>
              <a:avLst/>
              <a:gdLst/>
              <a:ahLst/>
              <a:cxnLst/>
              <a:rect l="l" t="t" r="r" b="b"/>
              <a:pathLst>
                <a:path w="1902460" h="102870">
                  <a:moveTo>
                    <a:pt x="1807159" y="0"/>
                  </a:moveTo>
                  <a:lnTo>
                    <a:pt x="1711985" y="52438"/>
                  </a:lnTo>
                  <a:lnTo>
                    <a:pt x="1616786" y="0"/>
                  </a:lnTo>
                  <a:lnTo>
                    <a:pt x="1521599" y="52438"/>
                  </a:lnTo>
                  <a:lnTo>
                    <a:pt x="1426400" y="0"/>
                  </a:lnTo>
                  <a:lnTo>
                    <a:pt x="1331201" y="52438"/>
                  </a:lnTo>
                  <a:lnTo>
                    <a:pt x="1236002" y="0"/>
                  </a:lnTo>
                  <a:lnTo>
                    <a:pt x="1140815" y="52438"/>
                  </a:lnTo>
                  <a:lnTo>
                    <a:pt x="1045629" y="0"/>
                  </a:lnTo>
                  <a:lnTo>
                    <a:pt x="950429" y="52438"/>
                  </a:lnTo>
                  <a:lnTo>
                    <a:pt x="855243" y="0"/>
                  </a:lnTo>
                  <a:lnTo>
                    <a:pt x="760031" y="52438"/>
                  </a:lnTo>
                  <a:lnTo>
                    <a:pt x="664844" y="0"/>
                  </a:lnTo>
                  <a:lnTo>
                    <a:pt x="569671" y="52438"/>
                  </a:lnTo>
                  <a:lnTo>
                    <a:pt x="474484" y="0"/>
                  </a:lnTo>
                  <a:lnTo>
                    <a:pt x="379285" y="52438"/>
                  </a:lnTo>
                  <a:lnTo>
                    <a:pt x="284098" y="0"/>
                  </a:lnTo>
                  <a:lnTo>
                    <a:pt x="188899" y="52438"/>
                  </a:lnTo>
                  <a:lnTo>
                    <a:pt x="93700" y="0"/>
                  </a:lnTo>
                  <a:lnTo>
                    <a:pt x="0" y="51625"/>
                  </a:lnTo>
                  <a:lnTo>
                    <a:pt x="0" y="102463"/>
                  </a:lnTo>
                  <a:lnTo>
                    <a:pt x="1902002" y="102463"/>
                  </a:lnTo>
                  <a:lnTo>
                    <a:pt x="1902002" y="52235"/>
                  </a:lnTo>
                  <a:lnTo>
                    <a:pt x="1807159" y="0"/>
                  </a:lnTo>
                  <a:close/>
                </a:path>
              </a:pathLst>
            </a:custGeom>
            <a:solidFill>
              <a:srgbClr val="2572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352279" y="6804405"/>
              <a:ext cx="1452880" cy="142240"/>
            </a:xfrm>
            <a:custGeom>
              <a:avLst/>
              <a:gdLst/>
              <a:ahLst/>
              <a:cxnLst/>
              <a:rect l="l" t="t" r="r" b="b"/>
              <a:pathLst>
                <a:path w="1452879" h="142240">
                  <a:moveTo>
                    <a:pt x="196697" y="0"/>
                  </a:moveTo>
                  <a:lnTo>
                    <a:pt x="0" y="0"/>
                  </a:lnTo>
                  <a:lnTo>
                    <a:pt x="0" y="142062"/>
                  </a:lnTo>
                  <a:lnTo>
                    <a:pt x="196697" y="142062"/>
                  </a:lnTo>
                  <a:lnTo>
                    <a:pt x="196697" y="0"/>
                  </a:lnTo>
                  <a:close/>
                </a:path>
                <a:path w="1452879" h="142240">
                  <a:moveTo>
                    <a:pt x="1452664" y="0"/>
                  </a:moveTo>
                  <a:lnTo>
                    <a:pt x="1255966" y="0"/>
                  </a:lnTo>
                  <a:lnTo>
                    <a:pt x="1255966" y="142062"/>
                  </a:lnTo>
                  <a:lnTo>
                    <a:pt x="1452664" y="142062"/>
                  </a:lnTo>
                  <a:lnTo>
                    <a:pt x="1452664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119488" y="6973544"/>
              <a:ext cx="1902460" cy="50165"/>
            </a:xfrm>
            <a:custGeom>
              <a:avLst/>
              <a:gdLst/>
              <a:ahLst/>
              <a:cxnLst/>
              <a:rect l="l" t="t" r="r" b="b"/>
              <a:pathLst>
                <a:path w="1902460" h="50165">
                  <a:moveTo>
                    <a:pt x="1902015" y="0"/>
                  </a:moveTo>
                  <a:lnTo>
                    <a:pt x="0" y="0"/>
                  </a:lnTo>
                  <a:lnTo>
                    <a:pt x="0" y="49682"/>
                  </a:lnTo>
                  <a:lnTo>
                    <a:pt x="1902015" y="49682"/>
                  </a:lnTo>
                  <a:lnTo>
                    <a:pt x="1902015" y="0"/>
                  </a:lnTo>
                  <a:close/>
                </a:path>
              </a:pathLst>
            </a:custGeom>
            <a:solidFill>
              <a:srgbClr val="93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119488" y="7023227"/>
              <a:ext cx="1902460" cy="50165"/>
            </a:xfrm>
            <a:custGeom>
              <a:avLst/>
              <a:gdLst/>
              <a:ahLst/>
              <a:cxnLst/>
              <a:rect l="l" t="t" r="r" b="b"/>
              <a:pathLst>
                <a:path w="1902460" h="50165">
                  <a:moveTo>
                    <a:pt x="1902015" y="0"/>
                  </a:moveTo>
                  <a:lnTo>
                    <a:pt x="0" y="0"/>
                  </a:lnTo>
                  <a:lnTo>
                    <a:pt x="0" y="49669"/>
                  </a:lnTo>
                  <a:lnTo>
                    <a:pt x="1902015" y="49669"/>
                  </a:lnTo>
                  <a:lnTo>
                    <a:pt x="1902015" y="0"/>
                  </a:lnTo>
                  <a:close/>
                </a:path>
              </a:pathLst>
            </a:custGeom>
            <a:solidFill>
              <a:srgbClr val="C1AC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119487" y="7570847"/>
              <a:ext cx="1902460" cy="102870"/>
            </a:xfrm>
            <a:custGeom>
              <a:avLst/>
              <a:gdLst/>
              <a:ahLst/>
              <a:cxnLst/>
              <a:rect l="l" t="t" r="r" b="b"/>
              <a:pathLst>
                <a:path w="1902460" h="102870">
                  <a:moveTo>
                    <a:pt x="1902002" y="0"/>
                  </a:moveTo>
                  <a:lnTo>
                    <a:pt x="0" y="0"/>
                  </a:lnTo>
                  <a:lnTo>
                    <a:pt x="0" y="50850"/>
                  </a:lnTo>
                  <a:lnTo>
                    <a:pt x="93700" y="102476"/>
                  </a:lnTo>
                  <a:lnTo>
                    <a:pt x="188899" y="50025"/>
                  </a:lnTo>
                  <a:lnTo>
                    <a:pt x="284099" y="102476"/>
                  </a:lnTo>
                  <a:lnTo>
                    <a:pt x="379285" y="50025"/>
                  </a:lnTo>
                  <a:lnTo>
                    <a:pt x="474484" y="102476"/>
                  </a:lnTo>
                  <a:lnTo>
                    <a:pt x="569671" y="50025"/>
                  </a:lnTo>
                  <a:lnTo>
                    <a:pt x="664845" y="102476"/>
                  </a:lnTo>
                  <a:lnTo>
                    <a:pt x="760044" y="50025"/>
                  </a:lnTo>
                  <a:lnTo>
                    <a:pt x="855243" y="102476"/>
                  </a:lnTo>
                  <a:lnTo>
                    <a:pt x="950429" y="50025"/>
                  </a:lnTo>
                  <a:lnTo>
                    <a:pt x="1045629" y="102476"/>
                  </a:lnTo>
                  <a:lnTo>
                    <a:pt x="1140815" y="50025"/>
                  </a:lnTo>
                  <a:lnTo>
                    <a:pt x="1236002" y="102476"/>
                  </a:lnTo>
                  <a:lnTo>
                    <a:pt x="1331201" y="50025"/>
                  </a:lnTo>
                  <a:lnTo>
                    <a:pt x="1426400" y="102476"/>
                  </a:lnTo>
                  <a:lnTo>
                    <a:pt x="1521599" y="50025"/>
                  </a:lnTo>
                  <a:lnTo>
                    <a:pt x="1616786" y="102476"/>
                  </a:lnTo>
                  <a:lnTo>
                    <a:pt x="1711985" y="50025"/>
                  </a:lnTo>
                  <a:lnTo>
                    <a:pt x="1807159" y="102476"/>
                  </a:lnTo>
                  <a:lnTo>
                    <a:pt x="1902002" y="50241"/>
                  </a:lnTo>
                  <a:lnTo>
                    <a:pt x="1902002" y="0"/>
                  </a:lnTo>
                  <a:close/>
                </a:path>
              </a:pathLst>
            </a:custGeom>
            <a:solidFill>
              <a:srgbClr val="2572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352279" y="7597927"/>
              <a:ext cx="1452880" cy="142240"/>
            </a:xfrm>
            <a:custGeom>
              <a:avLst/>
              <a:gdLst/>
              <a:ahLst/>
              <a:cxnLst/>
              <a:rect l="l" t="t" r="r" b="b"/>
              <a:pathLst>
                <a:path w="1452879" h="142240">
                  <a:moveTo>
                    <a:pt x="196697" y="0"/>
                  </a:moveTo>
                  <a:lnTo>
                    <a:pt x="0" y="0"/>
                  </a:lnTo>
                  <a:lnTo>
                    <a:pt x="0" y="142062"/>
                  </a:lnTo>
                  <a:lnTo>
                    <a:pt x="196697" y="142062"/>
                  </a:lnTo>
                  <a:lnTo>
                    <a:pt x="196697" y="0"/>
                  </a:lnTo>
                  <a:close/>
                </a:path>
                <a:path w="1452879" h="142240">
                  <a:moveTo>
                    <a:pt x="1452664" y="0"/>
                  </a:moveTo>
                  <a:lnTo>
                    <a:pt x="1255966" y="0"/>
                  </a:lnTo>
                  <a:lnTo>
                    <a:pt x="1255966" y="142062"/>
                  </a:lnTo>
                  <a:lnTo>
                    <a:pt x="1452664" y="142062"/>
                  </a:lnTo>
                  <a:lnTo>
                    <a:pt x="1452664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119488" y="7521181"/>
              <a:ext cx="1902460" cy="50165"/>
            </a:xfrm>
            <a:custGeom>
              <a:avLst/>
              <a:gdLst/>
              <a:ahLst/>
              <a:cxnLst/>
              <a:rect l="l" t="t" r="r" b="b"/>
              <a:pathLst>
                <a:path w="1902460" h="50165">
                  <a:moveTo>
                    <a:pt x="1902015" y="0"/>
                  </a:moveTo>
                  <a:lnTo>
                    <a:pt x="0" y="0"/>
                  </a:lnTo>
                  <a:lnTo>
                    <a:pt x="0" y="49669"/>
                  </a:lnTo>
                  <a:lnTo>
                    <a:pt x="1902015" y="49669"/>
                  </a:lnTo>
                  <a:lnTo>
                    <a:pt x="1902015" y="0"/>
                  </a:lnTo>
                  <a:close/>
                </a:path>
              </a:pathLst>
            </a:custGeom>
            <a:solidFill>
              <a:srgbClr val="937A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119488" y="7471498"/>
              <a:ext cx="1902460" cy="50165"/>
            </a:xfrm>
            <a:custGeom>
              <a:avLst/>
              <a:gdLst/>
              <a:ahLst/>
              <a:cxnLst/>
              <a:rect l="l" t="t" r="r" b="b"/>
              <a:pathLst>
                <a:path w="1902460" h="50165">
                  <a:moveTo>
                    <a:pt x="1902015" y="0"/>
                  </a:moveTo>
                  <a:lnTo>
                    <a:pt x="0" y="0"/>
                  </a:lnTo>
                  <a:lnTo>
                    <a:pt x="0" y="49669"/>
                  </a:lnTo>
                  <a:lnTo>
                    <a:pt x="1902015" y="49669"/>
                  </a:lnTo>
                  <a:lnTo>
                    <a:pt x="1902015" y="0"/>
                  </a:lnTo>
                  <a:close/>
                </a:path>
              </a:pathLst>
            </a:custGeom>
            <a:solidFill>
              <a:srgbClr val="C1AC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699062" y="7685187"/>
              <a:ext cx="0" cy="374650"/>
            </a:xfrm>
            <a:custGeom>
              <a:avLst/>
              <a:gdLst/>
              <a:ahLst/>
              <a:cxnLst/>
              <a:rect l="l" t="t" r="r" b="b"/>
              <a:pathLst>
                <a:path w="0" h="374650">
                  <a:moveTo>
                    <a:pt x="0" y="0"/>
                  </a:moveTo>
                  <a:lnTo>
                    <a:pt x="0" y="37444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678365" y="766448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39" y="1627"/>
                  </a:lnTo>
                  <a:lnTo>
                    <a:pt x="6059" y="6064"/>
                  </a:lnTo>
                  <a:lnTo>
                    <a:pt x="1625" y="12644"/>
                  </a:lnTo>
                  <a:lnTo>
                    <a:pt x="0" y="20701"/>
                  </a:lnTo>
                  <a:lnTo>
                    <a:pt x="1625" y="28757"/>
                  </a:lnTo>
                  <a:lnTo>
                    <a:pt x="6059" y="35337"/>
                  </a:lnTo>
                  <a:lnTo>
                    <a:pt x="12639" y="39774"/>
                  </a:lnTo>
                  <a:lnTo>
                    <a:pt x="20701" y="41402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1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755617" y="7546696"/>
              <a:ext cx="0" cy="513080"/>
            </a:xfrm>
            <a:custGeom>
              <a:avLst/>
              <a:gdLst/>
              <a:ahLst/>
              <a:cxnLst/>
              <a:rect l="l" t="t" r="r" b="b"/>
              <a:pathLst>
                <a:path w="0" h="513079">
                  <a:moveTo>
                    <a:pt x="0" y="0"/>
                  </a:moveTo>
                  <a:lnTo>
                    <a:pt x="0" y="51294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734918" y="752599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39" y="1627"/>
                  </a:lnTo>
                  <a:lnTo>
                    <a:pt x="6059" y="6064"/>
                  </a:lnTo>
                  <a:lnTo>
                    <a:pt x="1625" y="12644"/>
                  </a:lnTo>
                  <a:lnTo>
                    <a:pt x="0" y="20700"/>
                  </a:lnTo>
                  <a:lnTo>
                    <a:pt x="1625" y="28757"/>
                  </a:lnTo>
                  <a:lnTo>
                    <a:pt x="6059" y="35337"/>
                  </a:lnTo>
                  <a:lnTo>
                    <a:pt x="12639" y="39774"/>
                  </a:lnTo>
                  <a:lnTo>
                    <a:pt x="20701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357690" y="7612745"/>
              <a:ext cx="0" cy="447040"/>
            </a:xfrm>
            <a:custGeom>
              <a:avLst/>
              <a:gdLst/>
              <a:ahLst/>
              <a:cxnLst/>
              <a:rect l="l" t="t" r="r" b="b"/>
              <a:pathLst>
                <a:path w="0" h="447040">
                  <a:moveTo>
                    <a:pt x="0" y="0"/>
                  </a:moveTo>
                  <a:lnTo>
                    <a:pt x="0" y="44688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336990" y="759204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44" y="1627"/>
                  </a:lnTo>
                  <a:lnTo>
                    <a:pt x="6064" y="6064"/>
                  </a:lnTo>
                  <a:lnTo>
                    <a:pt x="1627" y="12644"/>
                  </a:lnTo>
                  <a:lnTo>
                    <a:pt x="0" y="20700"/>
                  </a:lnTo>
                  <a:lnTo>
                    <a:pt x="1627" y="28757"/>
                  </a:lnTo>
                  <a:lnTo>
                    <a:pt x="6064" y="35337"/>
                  </a:lnTo>
                  <a:lnTo>
                    <a:pt x="12644" y="39774"/>
                  </a:lnTo>
                  <a:lnTo>
                    <a:pt x="20701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216413" y="7494892"/>
              <a:ext cx="0" cy="565150"/>
            </a:xfrm>
            <a:custGeom>
              <a:avLst/>
              <a:gdLst/>
              <a:ahLst/>
              <a:cxnLst/>
              <a:rect l="l" t="t" r="r" b="b"/>
              <a:pathLst>
                <a:path w="0" h="565150">
                  <a:moveTo>
                    <a:pt x="0" y="0"/>
                  </a:moveTo>
                  <a:lnTo>
                    <a:pt x="0" y="56474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195713" y="747419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39" y="1627"/>
                  </a:lnTo>
                  <a:lnTo>
                    <a:pt x="6059" y="6064"/>
                  </a:lnTo>
                  <a:lnTo>
                    <a:pt x="1625" y="12644"/>
                  </a:lnTo>
                  <a:lnTo>
                    <a:pt x="0" y="20700"/>
                  </a:lnTo>
                  <a:lnTo>
                    <a:pt x="1625" y="28757"/>
                  </a:lnTo>
                  <a:lnTo>
                    <a:pt x="6059" y="35337"/>
                  </a:lnTo>
                  <a:lnTo>
                    <a:pt x="12639" y="39774"/>
                  </a:lnTo>
                  <a:lnTo>
                    <a:pt x="20701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699062" y="6484372"/>
              <a:ext cx="0" cy="374650"/>
            </a:xfrm>
            <a:custGeom>
              <a:avLst/>
              <a:gdLst/>
              <a:ahLst/>
              <a:cxnLst/>
              <a:rect l="l" t="t" r="r" b="b"/>
              <a:pathLst>
                <a:path w="0" h="374650">
                  <a:moveTo>
                    <a:pt x="0" y="37444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678361" y="683811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0" y="0"/>
                  </a:moveTo>
                  <a:lnTo>
                    <a:pt x="12644" y="1627"/>
                  </a:lnTo>
                  <a:lnTo>
                    <a:pt x="6064" y="6064"/>
                  </a:lnTo>
                  <a:lnTo>
                    <a:pt x="1627" y="12644"/>
                  </a:lnTo>
                  <a:lnTo>
                    <a:pt x="0" y="20701"/>
                  </a:lnTo>
                  <a:lnTo>
                    <a:pt x="1627" y="28757"/>
                  </a:lnTo>
                  <a:lnTo>
                    <a:pt x="6064" y="35337"/>
                  </a:lnTo>
                  <a:lnTo>
                    <a:pt x="12644" y="39774"/>
                  </a:lnTo>
                  <a:lnTo>
                    <a:pt x="20700" y="41402"/>
                  </a:lnTo>
                  <a:lnTo>
                    <a:pt x="28762" y="39774"/>
                  </a:lnTo>
                  <a:lnTo>
                    <a:pt x="35342" y="35337"/>
                  </a:lnTo>
                  <a:lnTo>
                    <a:pt x="39776" y="28757"/>
                  </a:lnTo>
                  <a:lnTo>
                    <a:pt x="41401" y="20701"/>
                  </a:lnTo>
                  <a:lnTo>
                    <a:pt x="39776" y="12644"/>
                  </a:lnTo>
                  <a:lnTo>
                    <a:pt x="35342" y="6064"/>
                  </a:lnTo>
                  <a:lnTo>
                    <a:pt x="28762" y="1627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69013" y="7319361"/>
              <a:ext cx="520065" cy="0"/>
            </a:xfrm>
            <a:custGeom>
              <a:avLst/>
              <a:gdLst/>
              <a:ahLst/>
              <a:cxnLst/>
              <a:rect l="l" t="t" r="r" b="b"/>
              <a:pathLst>
                <a:path w="520064" h="0">
                  <a:moveTo>
                    <a:pt x="0" y="0"/>
                  </a:moveTo>
                  <a:lnTo>
                    <a:pt x="51969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948312" y="729865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0" y="0"/>
                  </a:moveTo>
                  <a:lnTo>
                    <a:pt x="12644" y="1627"/>
                  </a:lnTo>
                  <a:lnTo>
                    <a:pt x="6064" y="6064"/>
                  </a:lnTo>
                  <a:lnTo>
                    <a:pt x="1627" y="12644"/>
                  </a:lnTo>
                  <a:lnTo>
                    <a:pt x="0" y="20700"/>
                  </a:lnTo>
                  <a:lnTo>
                    <a:pt x="1627" y="28757"/>
                  </a:lnTo>
                  <a:lnTo>
                    <a:pt x="6064" y="35337"/>
                  </a:lnTo>
                  <a:lnTo>
                    <a:pt x="12644" y="39774"/>
                  </a:lnTo>
                  <a:lnTo>
                    <a:pt x="20700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1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357690" y="6484373"/>
              <a:ext cx="0" cy="433070"/>
            </a:xfrm>
            <a:custGeom>
              <a:avLst/>
              <a:gdLst/>
              <a:ahLst/>
              <a:cxnLst/>
              <a:rect l="l" t="t" r="r" b="b"/>
              <a:pathLst>
                <a:path w="0" h="433070">
                  <a:moveTo>
                    <a:pt x="0" y="4328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336985" y="689653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0" y="0"/>
                  </a:moveTo>
                  <a:lnTo>
                    <a:pt x="12649" y="1627"/>
                  </a:lnTo>
                  <a:lnTo>
                    <a:pt x="6069" y="6064"/>
                  </a:lnTo>
                  <a:lnTo>
                    <a:pt x="1628" y="12644"/>
                  </a:lnTo>
                  <a:lnTo>
                    <a:pt x="0" y="20700"/>
                  </a:lnTo>
                  <a:lnTo>
                    <a:pt x="1628" y="28757"/>
                  </a:lnTo>
                  <a:lnTo>
                    <a:pt x="6069" y="35337"/>
                  </a:lnTo>
                  <a:lnTo>
                    <a:pt x="12649" y="39774"/>
                  </a:lnTo>
                  <a:lnTo>
                    <a:pt x="20700" y="41401"/>
                  </a:lnTo>
                  <a:lnTo>
                    <a:pt x="28762" y="39774"/>
                  </a:lnTo>
                  <a:lnTo>
                    <a:pt x="35342" y="35337"/>
                  </a:lnTo>
                  <a:lnTo>
                    <a:pt x="39776" y="28757"/>
                  </a:lnTo>
                  <a:lnTo>
                    <a:pt x="41401" y="20700"/>
                  </a:lnTo>
                  <a:lnTo>
                    <a:pt x="39776" y="12644"/>
                  </a:lnTo>
                  <a:lnTo>
                    <a:pt x="35342" y="6064"/>
                  </a:lnTo>
                  <a:lnTo>
                    <a:pt x="28762" y="1627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755617" y="6484369"/>
              <a:ext cx="0" cy="515620"/>
            </a:xfrm>
            <a:custGeom>
              <a:avLst/>
              <a:gdLst/>
              <a:ahLst/>
              <a:cxnLst/>
              <a:rect l="l" t="t" r="r" b="b"/>
              <a:pathLst>
                <a:path w="0" h="515620">
                  <a:moveTo>
                    <a:pt x="0" y="51532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734913" y="697899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0" y="0"/>
                  </a:moveTo>
                  <a:lnTo>
                    <a:pt x="12644" y="1627"/>
                  </a:lnTo>
                  <a:lnTo>
                    <a:pt x="6064" y="6064"/>
                  </a:lnTo>
                  <a:lnTo>
                    <a:pt x="1627" y="12644"/>
                  </a:lnTo>
                  <a:lnTo>
                    <a:pt x="0" y="20700"/>
                  </a:lnTo>
                  <a:lnTo>
                    <a:pt x="1627" y="28757"/>
                  </a:lnTo>
                  <a:lnTo>
                    <a:pt x="6064" y="35337"/>
                  </a:lnTo>
                  <a:lnTo>
                    <a:pt x="12644" y="39774"/>
                  </a:lnTo>
                  <a:lnTo>
                    <a:pt x="20700" y="41401"/>
                  </a:lnTo>
                  <a:lnTo>
                    <a:pt x="28762" y="39774"/>
                  </a:lnTo>
                  <a:lnTo>
                    <a:pt x="35342" y="35337"/>
                  </a:lnTo>
                  <a:lnTo>
                    <a:pt x="39776" y="28757"/>
                  </a:lnTo>
                  <a:lnTo>
                    <a:pt x="41401" y="20700"/>
                  </a:lnTo>
                  <a:lnTo>
                    <a:pt x="39776" y="12644"/>
                  </a:lnTo>
                  <a:lnTo>
                    <a:pt x="35342" y="6064"/>
                  </a:lnTo>
                  <a:lnTo>
                    <a:pt x="28762" y="1627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216413" y="6484372"/>
              <a:ext cx="0" cy="564515"/>
            </a:xfrm>
            <a:custGeom>
              <a:avLst/>
              <a:gdLst/>
              <a:ahLst/>
              <a:cxnLst/>
              <a:rect l="l" t="t" r="r" b="b"/>
              <a:pathLst>
                <a:path w="0" h="564515">
                  <a:moveTo>
                    <a:pt x="0" y="56389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195711" y="702756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0" y="0"/>
                  </a:moveTo>
                  <a:lnTo>
                    <a:pt x="12644" y="1627"/>
                  </a:lnTo>
                  <a:lnTo>
                    <a:pt x="6064" y="6064"/>
                  </a:lnTo>
                  <a:lnTo>
                    <a:pt x="1627" y="12644"/>
                  </a:lnTo>
                  <a:lnTo>
                    <a:pt x="0" y="20700"/>
                  </a:lnTo>
                  <a:lnTo>
                    <a:pt x="1627" y="28757"/>
                  </a:lnTo>
                  <a:lnTo>
                    <a:pt x="6064" y="35337"/>
                  </a:lnTo>
                  <a:lnTo>
                    <a:pt x="12644" y="39774"/>
                  </a:lnTo>
                  <a:lnTo>
                    <a:pt x="20700" y="41401"/>
                  </a:lnTo>
                  <a:lnTo>
                    <a:pt x="28762" y="39774"/>
                  </a:lnTo>
                  <a:lnTo>
                    <a:pt x="35342" y="35337"/>
                  </a:lnTo>
                  <a:lnTo>
                    <a:pt x="39776" y="28757"/>
                  </a:lnTo>
                  <a:lnTo>
                    <a:pt x="41401" y="20700"/>
                  </a:lnTo>
                  <a:lnTo>
                    <a:pt x="39776" y="12644"/>
                  </a:lnTo>
                  <a:lnTo>
                    <a:pt x="35342" y="6064"/>
                  </a:lnTo>
                  <a:lnTo>
                    <a:pt x="28762" y="1627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637299" y="851127"/>
            <a:ext cx="5334635" cy="1397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" marR="5080" indent="-73660">
              <a:lnSpc>
                <a:spcPct val="133400"/>
              </a:lnSpc>
              <a:spcBef>
                <a:spcPts val="10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unión: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término</a:t>
            </a:r>
            <a:r>
              <a:rPr dirty="0" sz="750" spc="35" b="1">
                <a:latin typeface="Arial"/>
                <a:cs typeface="Arial"/>
              </a:rPr>
              <a:t>tipo</a:t>
            </a:r>
            <a:r>
              <a:rPr dirty="0" sz="750" spc="-5" b="1">
                <a:latin typeface="Arial"/>
                <a:cs typeface="Arial"/>
              </a:rPr>
              <a:t> </a:t>
            </a:r>
            <a:r>
              <a:rPr dirty="0" sz="750" spc="-25" b="1">
                <a:latin typeface="Arial"/>
                <a:cs typeface="Arial"/>
              </a:rPr>
              <a:t>p</a:t>
            </a:r>
            <a:r>
              <a:rPr dirty="0" sz="750" spc="-2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refiere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hecho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construida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base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silicio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positiva </a:t>
            </a:r>
            <a:r>
              <a:rPr dirty="0" sz="750" spc="5">
                <a:latin typeface="Microsoft Sans Serif"/>
                <a:cs typeface="Microsoft Sans Serif"/>
              </a:rPr>
              <a:t>(de </a:t>
            </a:r>
            <a:r>
              <a:rPr dirty="0" sz="750" spc="20">
                <a:latin typeface="Microsoft Sans Serif"/>
                <a:cs typeface="Microsoft Sans Serif"/>
              </a:rPr>
              <a:t>ahí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nombre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>
                <a:latin typeface="Microsoft Sans Serif"/>
                <a:cs typeface="Microsoft Sans Serif"/>
              </a:rPr>
              <a:t>p). </a:t>
            </a: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hecho,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oblea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25">
                <a:latin typeface="Microsoft Sans Serif"/>
                <a:cs typeface="Microsoft Sans Serif"/>
              </a:rPr>
              <a:t>dopada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boro, que </a:t>
            </a:r>
            <a:r>
              <a:rPr dirty="0" sz="750" spc="25">
                <a:latin typeface="Microsoft Sans Serif"/>
                <a:cs typeface="Microsoft Sans Serif"/>
              </a:rPr>
              <a:t>tiene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electrón menos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silicio.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parte </a:t>
            </a:r>
            <a:r>
              <a:rPr dirty="0" sz="750" spc="30">
                <a:latin typeface="Microsoft Sans Serif"/>
                <a:cs typeface="Microsoft Sans Serif"/>
              </a:rPr>
              <a:t>superior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oblea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dopa negativamente </a:t>
            </a:r>
            <a:r>
              <a:rPr dirty="0" sz="750" spc="25">
                <a:latin typeface="Microsoft Sans Serif"/>
                <a:cs typeface="Microsoft Sans Serif"/>
              </a:rPr>
              <a:t>(tipo </a:t>
            </a:r>
            <a:r>
              <a:rPr dirty="0" sz="750" spc="10">
                <a:latin typeface="Microsoft Sans Serif"/>
                <a:cs typeface="Microsoft Sans Serif"/>
              </a:rPr>
              <a:t>n)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fósforo, que </a:t>
            </a:r>
            <a:r>
              <a:rPr dirty="0" sz="750" spc="25">
                <a:latin typeface="Microsoft Sans Serif"/>
                <a:cs typeface="Microsoft Sans Serif"/>
              </a:rPr>
              <a:t>tiene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electrón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silicio.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Esto </a:t>
            </a:r>
            <a:r>
              <a:rPr dirty="0" sz="750" spc="20">
                <a:latin typeface="Microsoft Sans Serif"/>
                <a:cs typeface="Microsoft Sans Serif"/>
              </a:rPr>
              <a:t>ayuda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45">
                <a:latin typeface="Microsoft Sans Serif"/>
                <a:cs typeface="Microsoft Sans Serif"/>
              </a:rPr>
              <a:t>formar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permitirá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flujo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electricidad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construyen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5">
                <a:latin typeface="Microsoft Sans Serif"/>
                <a:cs typeface="Microsoft Sans Serif"/>
              </a:rPr>
              <a:t>revés,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</a:t>
            </a:r>
            <a:r>
              <a:rPr dirty="0" sz="750" spc="30">
                <a:latin typeface="Microsoft Sans Serif"/>
                <a:cs typeface="Microsoft Sans Serif"/>
              </a:rPr>
              <a:t>dopado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25">
                <a:latin typeface="Microsoft Sans Serif"/>
                <a:cs typeface="Microsoft Sans Serif"/>
              </a:rPr>
              <a:t>sirviendo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5">
                <a:latin typeface="Microsoft Sans Serif"/>
                <a:cs typeface="Microsoft Sans Serif"/>
              </a:rPr>
              <a:t>base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célula </a:t>
            </a:r>
            <a:r>
              <a:rPr dirty="0" sz="750" spc="15">
                <a:latin typeface="Microsoft Sans Serif"/>
                <a:cs typeface="Microsoft Sans Serif"/>
              </a:rPr>
              <a:t>solar.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actualidad,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comunes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porque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proceso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fabricación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incluye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pasos</a:t>
            </a:r>
            <a:r>
              <a:rPr dirty="0" sz="750">
                <a:latin typeface="Microsoft Sans Serif"/>
                <a:cs typeface="Microsoft Sans Serif"/>
              </a:rPr>
              <a:t> y,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tanto,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costos.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cierto,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potentes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disponibles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actualmente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mercado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son</a:t>
            </a:r>
            <a:r>
              <a:rPr dirty="0" sz="750" spc="25" b="1">
                <a:latin typeface="Arial"/>
                <a:cs typeface="Arial"/>
              </a:rPr>
              <a:t>tipo </a:t>
            </a:r>
            <a:r>
              <a:rPr dirty="0" sz="750" spc="20" b="1">
                <a:latin typeface="Arial"/>
                <a:cs typeface="Arial"/>
              </a:rPr>
              <a:t>n</a:t>
            </a:r>
            <a:r>
              <a:rPr dirty="0" sz="750" spc="20">
                <a:latin typeface="Microsoft Sans Serif"/>
                <a:cs typeface="Microsoft Sans Serif"/>
              </a:rPr>
              <a:t>y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30">
                <a:latin typeface="Microsoft Sans Serif"/>
                <a:cs typeface="Microsoft Sans Serif"/>
              </a:rPr>
              <a:t>inmunes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5">
                <a:latin typeface="Microsoft Sans Serif"/>
                <a:cs typeface="Microsoft Sans Serif"/>
              </a:rPr>
              <a:t>algunos </a:t>
            </a:r>
            <a:r>
              <a:rPr dirty="0" sz="750" spc="15">
                <a:latin typeface="Microsoft Sans Serif"/>
                <a:cs typeface="Microsoft Sans Serif"/>
              </a:rPr>
              <a:t>efectos </a:t>
            </a:r>
            <a:r>
              <a:rPr dirty="0" sz="750" spc="25">
                <a:latin typeface="Microsoft Sans Serif"/>
                <a:cs typeface="Microsoft Sans Serif"/>
              </a:rPr>
              <a:t>de degradación (por ejemplo, </a:t>
            </a:r>
            <a:r>
              <a:rPr dirty="0" sz="750" spc="5">
                <a:latin typeface="Microsoft Sans Serif"/>
                <a:cs typeface="Microsoft Sans Serif"/>
              </a:rPr>
              <a:t>LID,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degradación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inducida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luz). </a:t>
            </a:r>
            <a:r>
              <a:rPr dirty="0" sz="750" spc="10">
                <a:latin typeface="Microsoft Sans Serif"/>
                <a:cs typeface="Microsoft Sans Serif"/>
              </a:rPr>
              <a:t>Según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escenario,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hoja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ruta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tecnológica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avanza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hacia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0000" y="265765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2747828"/>
            <a:ext cx="729615" cy="53086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16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10">
                <a:latin typeface="Microsoft Sans Serif"/>
                <a:cs typeface="Microsoft Sans Serif"/>
              </a:rPr>
              <a:t>Fuente </a:t>
            </a:r>
            <a:r>
              <a:rPr dirty="0" sz="550" spc="20">
                <a:latin typeface="Microsoft Sans Serif"/>
                <a:cs typeface="Microsoft Sans Serif"/>
              </a:rPr>
              <a:t>internacional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Hoja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ruta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tecnológica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Para </a:t>
            </a:r>
            <a:r>
              <a:rPr dirty="0" sz="550" spc="20">
                <a:latin typeface="Microsoft Sans Serif"/>
                <a:cs typeface="Microsoft Sans Serif"/>
              </a:rPr>
              <a:t>fotovoltaica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Resultados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2017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646986" y="2768258"/>
            <a:ext cx="210185" cy="152654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45"/>
              </a:spcBef>
            </a:pPr>
            <a:r>
              <a:rPr dirty="0" sz="600" spc="-5">
                <a:latin typeface="Microsoft Sans Serif"/>
                <a:cs typeface="Microsoft Sans Serif"/>
              </a:rPr>
              <a:t>100%</a:t>
            </a:r>
            <a:endParaRPr sz="6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340"/>
              </a:spcBef>
            </a:pPr>
            <a:r>
              <a:rPr dirty="0" sz="600" spc="-10">
                <a:latin typeface="Microsoft Sans Serif"/>
                <a:cs typeface="Microsoft Sans Serif"/>
              </a:rPr>
              <a:t>90%</a:t>
            </a:r>
            <a:endParaRPr sz="6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80%</a:t>
            </a:r>
            <a:endParaRPr sz="600">
              <a:latin typeface="Microsoft Sans Serif"/>
              <a:cs typeface="Microsoft Sans Serif"/>
            </a:endParaRPr>
          </a:p>
          <a:p>
            <a:pPr marL="38735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70%</a:t>
            </a:r>
            <a:endParaRPr sz="6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60%</a:t>
            </a:r>
            <a:endParaRPr sz="600">
              <a:latin typeface="Microsoft Sans Serif"/>
              <a:cs typeface="Microsoft Sans Serif"/>
            </a:endParaRPr>
          </a:p>
          <a:p>
            <a:pPr marL="34290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50%</a:t>
            </a:r>
            <a:endParaRPr sz="6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400"/>
              </a:spcBef>
            </a:pPr>
            <a:r>
              <a:rPr dirty="0" sz="600" spc="-10">
                <a:latin typeface="Microsoft Sans Serif"/>
                <a:cs typeface="Microsoft Sans Serif"/>
              </a:rPr>
              <a:t>40%</a:t>
            </a:r>
            <a:endParaRPr sz="600">
              <a:latin typeface="Microsoft Sans Serif"/>
              <a:cs typeface="Microsoft Sans Serif"/>
            </a:endParaRPr>
          </a:p>
          <a:p>
            <a:pPr marL="35560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30%</a:t>
            </a:r>
            <a:endParaRPr sz="600">
              <a:latin typeface="Microsoft Sans Serif"/>
              <a:cs typeface="Microsoft Sans Serif"/>
            </a:endParaRPr>
          </a:p>
          <a:p>
            <a:pPr marL="36830">
              <a:lnSpc>
                <a:spcPct val="100000"/>
              </a:lnSpc>
              <a:spcBef>
                <a:spcPts val="345"/>
              </a:spcBef>
            </a:pPr>
            <a:r>
              <a:rPr dirty="0" sz="600" spc="-10">
                <a:latin typeface="Microsoft Sans Serif"/>
                <a:cs typeface="Microsoft Sans Serif"/>
              </a:rPr>
              <a:t>20%</a:t>
            </a:r>
            <a:endParaRPr sz="600">
              <a:latin typeface="Microsoft Sans Serif"/>
              <a:cs typeface="Microsoft Sans Serif"/>
            </a:endParaRPr>
          </a:p>
          <a:p>
            <a:pPr marL="46355">
              <a:lnSpc>
                <a:spcPct val="100000"/>
              </a:lnSpc>
              <a:spcBef>
                <a:spcPts val="395"/>
              </a:spcBef>
            </a:pPr>
            <a:r>
              <a:rPr dirty="0" sz="600" spc="-10">
                <a:latin typeface="Microsoft Sans Serif"/>
                <a:cs typeface="Microsoft Sans Serif"/>
              </a:rPr>
              <a:t>10%</a:t>
            </a:r>
            <a:endParaRPr sz="600">
              <a:latin typeface="Microsoft Sans Serif"/>
              <a:cs typeface="Microsoft Sans Serif"/>
            </a:endParaRPr>
          </a:p>
          <a:p>
            <a:pPr marL="76835">
              <a:lnSpc>
                <a:spcPct val="100000"/>
              </a:lnSpc>
              <a:spcBef>
                <a:spcPts val="345"/>
              </a:spcBef>
            </a:pPr>
            <a:r>
              <a:rPr dirty="0" sz="600" spc="-15">
                <a:latin typeface="Microsoft Sans Serif"/>
                <a:cs typeface="Microsoft Sans Serif"/>
              </a:rPr>
              <a:t>0%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312310" y="3618160"/>
            <a:ext cx="26924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55904" algn="l"/>
              </a:tabLst>
            </a:pPr>
            <a:r>
              <a:rPr dirty="0" u="sng" sz="5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49575" y="3618160"/>
            <a:ext cx="542290" cy="6184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mc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tipo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</a:t>
            </a:r>
            <a:endParaRPr sz="550">
              <a:latin typeface="Microsoft Sans Serif"/>
              <a:cs typeface="Microsoft Sans Serif"/>
            </a:endParaRPr>
          </a:p>
          <a:p>
            <a:pPr marR="5080">
              <a:lnSpc>
                <a:spcPct val="153700"/>
              </a:lnSpc>
              <a:spcBef>
                <a:spcPts val="75"/>
              </a:spcBef>
            </a:pPr>
            <a:r>
              <a:rPr dirty="0" sz="500">
                <a:latin typeface="Microsoft Sans Serif"/>
                <a:cs typeface="Microsoft Sans Serif"/>
              </a:rPr>
              <a:t>HPmc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25">
                <a:latin typeface="Microsoft Sans Serif"/>
                <a:cs typeface="Microsoft Sans Serif"/>
              </a:rPr>
              <a:t>tipo p </a:t>
            </a:r>
            <a:r>
              <a:rPr dirty="0" sz="500" spc="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monotipo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tipo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  </a:t>
            </a:r>
            <a:r>
              <a:rPr dirty="0" sz="550" spc="35">
                <a:latin typeface="Microsoft Sans Serif"/>
                <a:cs typeface="Microsoft Sans Serif"/>
              </a:rPr>
              <a:t>mono </a:t>
            </a:r>
            <a:r>
              <a:rPr dirty="0" sz="550" spc="30">
                <a:latin typeface="Microsoft Sans Serif"/>
                <a:cs typeface="Microsoft Sans Serif"/>
              </a:rPr>
              <a:t>tipo p </a:t>
            </a:r>
            <a:r>
              <a:rPr dirty="0" sz="550" spc="35">
                <a:latin typeface="Microsoft Sans Serif"/>
                <a:cs typeface="Microsoft Sans Serif"/>
              </a:rPr>
              <a:t> mono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tipo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046025" y="4229944"/>
            <a:ext cx="1873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2016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24053" y="4229944"/>
            <a:ext cx="1674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67030" algn="l"/>
                <a:tab pos="742315" algn="l"/>
                <a:tab pos="1109980" algn="l"/>
                <a:tab pos="148717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2017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2019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2021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2024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2027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637299" y="4737544"/>
            <a:ext cx="4879340" cy="1398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" marR="5080" indent="-73660">
              <a:lnSpc>
                <a:spcPct val="133400"/>
              </a:lnSpc>
              <a:spcBef>
                <a:spcPts val="10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N°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unión: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celdas </a:t>
            </a:r>
            <a:r>
              <a:rPr dirty="0" sz="750" spc="20">
                <a:latin typeface="Microsoft Sans Serif"/>
                <a:cs typeface="Microsoft Sans Serif"/>
              </a:rPr>
              <a:t>tradicionales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c-Si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20" b="1">
                <a:latin typeface="Arial"/>
                <a:cs typeface="Arial"/>
              </a:rPr>
              <a:t>unión</a:t>
            </a:r>
            <a:r>
              <a:rPr dirty="0" sz="750" spc="-5" b="1">
                <a:latin typeface="Arial"/>
                <a:cs typeface="Arial"/>
              </a:rPr>
              <a:t> </a:t>
            </a:r>
            <a:r>
              <a:rPr dirty="0" sz="750" spc="10" b="1">
                <a:latin typeface="Arial"/>
                <a:cs typeface="Arial"/>
              </a:rPr>
              <a:t>simple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(unión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simple).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 b="1">
                <a:latin typeface="Arial"/>
                <a:cs typeface="Arial"/>
              </a:rPr>
              <a:t>Multiunión</a:t>
            </a:r>
            <a:r>
              <a:rPr dirty="0" sz="750" spc="30">
                <a:latin typeface="Microsoft Sans Serif"/>
                <a:cs typeface="Microsoft Sans Serif"/>
              </a:rPr>
              <a:t>(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-60">
                <a:latin typeface="Microsoft Sans Serif"/>
                <a:cs typeface="Microsoft Sans Serif"/>
              </a:rPr>
              <a:t>MJ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múltiples </a:t>
            </a:r>
            <a:r>
              <a:rPr dirty="0" sz="750" spc="25">
                <a:latin typeface="Microsoft Sans Serif"/>
                <a:cs typeface="Microsoft Sans Serif"/>
              </a:rPr>
              <a:t>uniones </a:t>
            </a:r>
            <a:r>
              <a:rPr dirty="0" sz="750" spc="80">
                <a:latin typeface="Microsoft Sans Serif"/>
                <a:cs typeface="Microsoft Sans Serif"/>
              </a:rPr>
              <a:t>p–n </a:t>
            </a:r>
            <a:r>
              <a:rPr dirty="0" sz="750" spc="10">
                <a:latin typeface="Microsoft Sans Serif"/>
                <a:cs typeface="Microsoft Sans Serif"/>
              </a:rPr>
              <a:t>hechas </a:t>
            </a:r>
            <a:r>
              <a:rPr dirty="0" sz="750" spc="25">
                <a:latin typeface="Microsoft Sans Serif"/>
                <a:cs typeface="Microsoft Sans Serif"/>
              </a:rPr>
              <a:t>de diferentes </a:t>
            </a:r>
            <a:r>
              <a:rPr dirty="0" sz="750" spc="20">
                <a:latin typeface="Microsoft Sans Serif"/>
                <a:cs typeface="Microsoft Sans Serif"/>
              </a:rPr>
              <a:t>materiales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semiconductores.</a:t>
            </a:r>
            <a:r>
              <a:rPr dirty="0" sz="750" spc="20" b="1">
                <a:latin typeface="Arial"/>
                <a:cs typeface="Arial"/>
              </a:rPr>
              <a:t>Heterojunción</a:t>
            </a:r>
            <a:r>
              <a:rPr dirty="0" sz="750" spc="2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tecnología </a:t>
            </a:r>
            <a:r>
              <a:rPr dirty="0" sz="750" spc="-70">
                <a:latin typeface="Microsoft Sans Serif"/>
                <a:cs typeface="Microsoft Sans Serif"/>
              </a:rPr>
              <a:t>HJT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multiunión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combina </a:t>
            </a:r>
            <a:r>
              <a:rPr dirty="0" sz="750" spc="15">
                <a:latin typeface="Microsoft Sans Serif"/>
                <a:cs typeface="Microsoft Sans Serif"/>
              </a:rPr>
              <a:t>obleas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silicio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cristalino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5">
                <a:latin typeface="Microsoft Sans Serif"/>
                <a:cs typeface="Microsoft Sans Serif"/>
              </a:rPr>
              <a:t>capa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silicio </a:t>
            </a:r>
            <a:r>
              <a:rPr dirty="0" sz="750" spc="35">
                <a:latin typeface="Microsoft Sans Serif"/>
                <a:cs typeface="Microsoft Sans Serif"/>
              </a:rPr>
              <a:t>amorfo. </a:t>
            </a: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beneficios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35">
                <a:latin typeface="Microsoft Sans Serif"/>
                <a:cs typeface="Microsoft Sans Serif"/>
              </a:rPr>
              <a:t>aporta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multiunión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40">
                <a:latin typeface="Microsoft Sans Serif"/>
                <a:cs typeface="Microsoft Sans Serif"/>
              </a:rPr>
              <a:t>módulo </a:t>
            </a:r>
            <a:r>
              <a:rPr dirty="0" sz="750" spc="4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lvl="1" marL="192405" marR="76200" indent="-90170">
              <a:lnSpc>
                <a:spcPts val="1200"/>
              </a:lnSpc>
              <a:spcBef>
                <a:spcPts val="90"/>
              </a:spcBef>
              <a:buChar char="-"/>
              <a:tabLst>
                <a:tab pos="15494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Alto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lumínico</a:t>
            </a:r>
            <a:r>
              <a:rPr dirty="0" sz="700">
                <a:latin typeface="Microsoft Sans Serif"/>
                <a:cs typeface="Microsoft Sans Serif"/>
              </a:rPr>
              <a:t> (el </a:t>
            </a:r>
            <a:r>
              <a:rPr dirty="0" sz="700" spc="20">
                <a:latin typeface="Microsoft Sans Serif"/>
                <a:cs typeface="Microsoft Sans Serif"/>
              </a:rPr>
              <a:t>espectro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luz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absorben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células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HJT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amplio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espectro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luz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absorbido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c-Si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estándar);</a:t>
            </a:r>
            <a:endParaRPr sz="700">
              <a:latin typeface="Microsoft Sans Serif"/>
              <a:cs typeface="Microsoft Sans Serif"/>
            </a:endParaRPr>
          </a:p>
          <a:p>
            <a:pPr lvl="1" marL="158115" indent="-56515">
              <a:lnSpc>
                <a:spcPct val="100000"/>
              </a:lnSpc>
              <a:spcBef>
                <a:spcPts val="210"/>
              </a:spcBef>
              <a:buChar char="-"/>
              <a:tabLst>
                <a:tab pos="15875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Coeficiente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bajo;</a:t>
            </a:r>
            <a:endParaRPr sz="750">
              <a:latin typeface="Microsoft Sans Serif"/>
              <a:cs typeface="Microsoft Sans Serif"/>
            </a:endParaRPr>
          </a:p>
          <a:p>
            <a:pPr lvl="1" marL="160655" indent="-59690">
              <a:lnSpc>
                <a:spcPct val="100000"/>
              </a:lnSpc>
              <a:spcBef>
                <a:spcPts val="250"/>
              </a:spcBef>
              <a:buChar char="-"/>
              <a:tabLst>
                <a:tab pos="16129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Mayor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eficiencia.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40000" y="6337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40000" y="6408592"/>
            <a:ext cx="858519" cy="34988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0">
                <a:latin typeface="Microsoft Sans Serif"/>
                <a:cs typeface="Microsoft Sans Serif"/>
              </a:rPr>
              <a:t>Estratigrafía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células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-35">
                <a:latin typeface="Microsoft Sans Serif"/>
                <a:cs typeface="Microsoft Sans Serif"/>
              </a:rPr>
              <a:t>HJT;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5">
                <a:latin typeface="Microsoft Sans Serif"/>
                <a:cs typeface="Microsoft Sans Serif"/>
              </a:rPr>
              <a:t>Fuente: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meyerburger.com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252654" y="6460752"/>
            <a:ext cx="2794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a-</a:t>
            </a:r>
            <a:r>
              <a:rPr dirty="0" sz="550" spc="-15">
                <a:latin typeface="Microsoft Sans Serif"/>
                <a:cs typeface="Microsoft Sans Serif"/>
              </a:rPr>
              <a:t>Si:H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(i)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791858" y="6460752"/>
            <a:ext cx="3048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a-</a:t>
            </a:r>
            <a:r>
              <a:rPr dirty="0" sz="550" spc="-15">
                <a:latin typeface="Microsoft Sans Serif"/>
                <a:cs typeface="Microsoft Sans Serif"/>
              </a:rPr>
              <a:t>Si:H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(n)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393930" y="6426193"/>
            <a:ext cx="612775" cy="2451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20"/>
              </a:spcBef>
              <a:tabLst>
                <a:tab pos="340995" algn="l"/>
              </a:tabLst>
            </a:pPr>
            <a:r>
              <a:rPr dirty="0" sz="600" spc="-60">
                <a:latin typeface="Microsoft Sans Serif"/>
                <a:cs typeface="Microsoft Sans Serif"/>
              </a:rPr>
              <a:t>ESTE	</a:t>
            </a:r>
            <a:r>
              <a:rPr dirty="0" sz="450" spc="10">
                <a:latin typeface="Microsoft Sans Serif"/>
                <a:cs typeface="Microsoft Sans Serif"/>
              </a:rPr>
              <a:t>Frente</a:t>
            </a:r>
            <a:endParaRPr sz="450">
              <a:latin typeface="Microsoft Sans Serif"/>
              <a:cs typeface="Microsoft Sans Serif"/>
            </a:endParaRPr>
          </a:p>
          <a:p>
            <a:pPr marL="340995">
              <a:lnSpc>
                <a:spcPct val="100000"/>
              </a:lnSpc>
              <a:spcBef>
                <a:spcPts val="185"/>
              </a:spcBef>
            </a:pPr>
            <a:r>
              <a:rPr dirty="0" sz="500" spc="15">
                <a:latin typeface="Microsoft Sans Serif"/>
                <a:cs typeface="Microsoft Sans Serif"/>
              </a:rPr>
              <a:t>contacto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096783" y="7204274"/>
            <a:ext cx="35750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c-</a:t>
            </a:r>
            <a:r>
              <a:rPr dirty="0" sz="450" spc="-20">
                <a:latin typeface="Microsoft Sans Serif"/>
                <a:cs typeface="Microsoft Sans Serif"/>
              </a:rPr>
              <a:t>Si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tipo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252654" y="7971334"/>
            <a:ext cx="2794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a-</a:t>
            </a:r>
            <a:r>
              <a:rPr dirty="0" sz="550" spc="-15">
                <a:latin typeface="Microsoft Sans Serif"/>
                <a:cs typeface="Microsoft Sans Serif"/>
              </a:rPr>
              <a:t>Si:H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(i)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791858" y="7971334"/>
            <a:ext cx="3048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a-</a:t>
            </a:r>
            <a:r>
              <a:rPr dirty="0" sz="550" spc="-15">
                <a:latin typeface="Microsoft Sans Serif"/>
                <a:cs typeface="Microsoft Sans Serif"/>
              </a:rPr>
              <a:t>Si:H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(p)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393930" y="7864341"/>
            <a:ext cx="612775" cy="217804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340995">
              <a:lnSpc>
                <a:spcPct val="100000"/>
              </a:lnSpc>
              <a:spcBef>
                <a:spcPts val="185"/>
              </a:spcBef>
            </a:pPr>
            <a:r>
              <a:rPr dirty="0" sz="500" spc="10">
                <a:latin typeface="Microsoft Sans Serif"/>
                <a:cs typeface="Microsoft Sans Serif"/>
              </a:rPr>
              <a:t>Atrás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5"/>
              </a:spcBef>
              <a:tabLst>
                <a:tab pos="340995" algn="l"/>
              </a:tabLst>
            </a:pPr>
            <a:r>
              <a:rPr dirty="0" sz="600" spc="-60">
                <a:latin typeface="Microsoft Sans Serif"/>
                <a:cs typeface="Microsoft Sans Serif"/>
              </a:rPr>
              <a:t>ESTE</a:t>
            </a:r>
            <a:r>
              <a:rPr dirty="0" sz="600" spc="-60">
                <a:latin typeface="Microsoft Sans Serif"/>
                <a:cs typeface="Microsoft Sans Serif"/>
              </a:rPr>
              <a:t>	</a:t>
            </a:r>
            <a:r>
              <a:rPr dirty="0" sz="500" spc="15">
                <a:latin typeface="Microsoft Sans Serif"/>
                <a:cs typeface="Microsoft Sans Serif"/>
              </a:rPr>
              <a:t>contacto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3784" y="34063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1922170"/>
            <a:ext cx="5370195" cy="1800225"/>
            <a:chOff x="1649996" y="1922170"/>
            <a:chExt cx="5370195" cy="1800225"/>
          </a:xfrm>
        </p:grpSpPr>
        <p:sp>
          <p:nvSpPr>
            <p:cNvPr id="4" name="object 4"/>
            <p:cNvSpPr/>
            <p:nvPr/>
          </p:nvSpPr>
          <p:spPr>
            <a:xfrm>
              <a:off x="1649996" y="1922170"/>
              <a:ext cx="5370195" cy="1800225"/>
            </a:xfrm>
            <a:custGeom>
              <a:avLst/>
              <a:gdLst/>
              <a:ahLst/>
              <a:cxnLst/>
              <a:rect l="l" t="t" r="r" b="b"/>
              <a:pathLst>
                <a:path w="5370195" h="1800225">
                  <a:moveTo>
                    <a:pt x="537000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70004" y="179999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215159" y="2454122"/>
              <a:ext cx="1538605" cy="825500"/>
            </a:xfrm>
            <a:custGeom>
              <a:avLst/>
              <a:gdLst/>
              <a:ahLst/>
              <a:cxnLst/>
              <a:rect l="l" t="t" r="r" b="b"/>
              <a:pathLst>
                <a:path w="1538604" h="825500">
                  <a:moveTo>
                    <a:pt x="1538325" y="0"/>
                  </a:moveTo>
                  <a:lnTo>
                    <a:pt x="0" y="0"/>
                  </a:lnTo>
                  <a:lnTo>
                    <a:pt x="0" y="825296"/>
                  </a:lnTo>
                  <a:lnTo>
                    <a:pt x="1538325" y="825296"/>
                  </a:lnTo>
                  <a:lnTo>
                    <a:pt x="153832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215159" y="3231908"/>
              <a:ext cx="1538605" cy="25400"/>
            </a:xfrm>
            <a:custGeom>
              <a:avLst/>
              <a:gdLst/>
              <a:ahLst/>
              <a:cxnLst/>
              <a:rect l="l" t="t" r="r" b="b"/>
              <a:pathLst>
                <a:path w="1538604" h="25400">
                  <a:moveTo>
                    <a:pt x="1538325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1538325" y="25349"/>
                  </a:lnTo>
                  <a:lnTo>
                    <a:pt x="153832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215155" y="3177006"/>
              <a:ext cx="1538605" cy="210185"/>
            </a:xfrm>
            <a:custGeom>
              <a:avLst/>
              <a:gdLst/>
              <a:ahLst/>
              <a:cxnLst/>
              <a:rect l="l" t="t" r="r" b="b"/>
              <a:pathLst>
                <a:path w="1538604" h="210185">
                  <a:moveTo>
                    <a:pt x="1487170" y="0"/>
                  </a:moveTo>
                  <a:lnTo>
                    <a:pt x="1432179" y="0"/>
                  </a:lnTo>
                  <a:lnTo>
                    <a:pt x="1423788" y="1703"/>
                  </a:lnTo>
                  <a:lnTo>
                    <a:pt x="1416919" y="6343"/>
                  </a:lnTo>
                  <a:lnTo>
                    <a:pt x="1412280" y="13212"/>
                  </a:lnTo>
                  <a:lnTo>
                    <a:pt x="1410576" y="21602"/>
                  </a:lnTo>
                  <a:lnTo>
                    <a:pt x="1410576" y="102412"/>
                  </a:lnTo>
                  <a:lnTo>
                    <a:pt x="1048435" y="102412"/>
                  </a:lnTo>
                  <a:lnTo>
                    <a:pt x="1048435" y="21602"/>
                  </a:lnTo>
                  <a:lnTo>
                    <a:pt x="1046730" y="13212"/>
                  </a:lnTo>
                  <a:lnTo>
                    <a:pt x="1042087" y="6343"/>
                  </a:lnTo>
                  <a:lnTo>
                    <a:pt x="1035218" y="1703"/>
                  </a:lnTo>
                  <a:lnTo>
                    <a:pt x="1026833" y="0"/>
                  </a:lnTo>
                  <a:lnTo>
                    <a:pt x="971842" y="0"/>
                  </a:lnTo>
                  <a:lnTo>
                    <a:pt x="963449" y="1703"/>
                  </a:lnTo>
                  <a:lnTo>
                    <a:pt x="956576" y="6343"/>
                  </a:lnTo>
                  <a:lnTo>
                    <a:pt x="951932" y="13212"/>
                  </a:lnTo>
                  <a:lnTo>
                    <a:pt x="950226" y="21602"/>
                  </a:lnTo>
                  <a:lnTo>
                    <a:pt x="950226" y="102412"/>
                  </a:lnTo>
                  <a:lnTo>
                    <a:pt x="588086" y="102412"/>
                  </a:lnTo>
                  <a:lnTo>
                    <a:pt x="588086" y="21602"/>
                  </a:lnTo>
                  <a:lnTo>
                    <a:pt x="586382" y="13212"/>
                  </a:lnTo>
                  <a:lnTo>
                    <a:pt x="581744" y="6343"/>
                  </a:lnTo>
                  <a:lnTo>
                    <a:pt x="574879" y="1703"/>
                  </a:lnTo>
                  <a:lnTo>
                    <a:pt x="566496" y="0"/>
                  </a:lnTo>
                  <a:lnTo>
                    <a:pt x="511505" y="0"/>
                  </a:lnTo>
                  <a:lnTo>
                    <a:pt x="503114" y="1703"/>
                  </a:lnTo>
                  <a:lnTo>
                    <a:pt x="496246" y="6343"/>
                  </a:lnTo>
                  <a:lnTo>
                    <a:pt x="491606" y="13212"/>
                  </a:lnTo>
                  <a:lnTo>
                    <a:pt x="489902" y="21602"/>
                  </a:lnTo>
                  <a:lnTo>
                    <a:pt x="489902" y="102412"/>
                  </a:lnTo>
                  <a:lnTo>
                    <a:pt x="127749" y="102412"/>
                  </a:lnTo>
                  <a:lnTo>
                    <a:pt x="127749" y="21602"/>
                  </a:lnTo>
                  <a:lnTo>
                    <a:pt x="126045" y="13212"/>
                  </a:lnTo>
                  <a:lnTo>
                    <a:pt x="121407" y="6343"/>
                  </a:lnTo>
                  <a:lnTo>
                    <a:pt x="114542" y="1703"/>
                  </a:lnTo>
                  <a:lnTo>
                    <a:pt x="106159" y="0"/>
                  </a:lnTo>
                  <a:lnTo>
                    <a:pt x="51168" y="0"/>
                  </a:lnTo>
                  <a:lnTo>
                    <a:pt x="42777" y="1703"/>
                  </a:lnTo>
                  <a:lnTo>
                    <a:pt x="35909" y="6343"/>
                  </a:lnTo>
                  <a:lnTo>
                    <a:pt x="31269" y="13212"/>
                  </a:lnTo>
                  <a:lnTo>
                    <a:pt x="29565" y="21602"/>
                  </a:lnTo>
                  <a:lnTo>
                    <a:pt x="29565" y="102412"/>
                  </a:lnTo>
                  <a:lnTo>
                    <a:pt x="0" y="102412"/>
                  </a:lnTo>
                  <a:lnTo>
                    <a:pt x="0" y="210108"/>
                  </a:lnTo>
                  <a:lnTo>
                    <a:pt x="1538325" y="210108"/>
                  </a:lnTo>
                  <a:lnTo>
                    <a:pt x="1538325" y="102412"/>
                  </a:lnTo>
                  <a:lnTo>
                    <a:pt x="1508760" y="102412"/>
                  </a:lnTo>
                  <a:lnTo>
                    <a:pt x="1508760" y="21602"/>
                  </a:lnTo>
                  <a:lnTo>
                    <a:pt x="1507056" y="13212"/>
                  </a:lnTo>
                  <a:lnTo>
                    <a:pt x="1502417" y="6343"/>
                  </a:lnTo>
                  <a:lnTo>
                    <a:pt x="1495552" y="1703"/>
                  </a:lnTo>
                  <a:lnTo>
                    <a:pt x="1487170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244712" y="3177019"/>
              <a:ext cx="1479550" cy="34925"/>
            </a:xfrm>
            <a:custGeom>
              <a:avLst/>
              <a:gdLst/>
              <a:ahLst/>
              <a:cxnLst/>
              <a:rect l="l" t="t" r="r" b="b"/>
              <a:pathLst>
                <a:path w="1479550" h="34925">
                  <a:moveTo>
                    <a:pt x="98196" y="21602"/>
                  </a:moveTo>
                  <a:lnTo>
                    <a:pt x="96494" y="13208"/>
                  </a:lnTo>
                  <a:lnTo>
                    <a:pt x="91846" y="6337"/>
                  </a:lnTo>
                  <a:lnTo>
                    <a:pt x="84975" y="1701"/>
                  </a:lnTo>
                  <a:lnTo>
                    <a:pt x="76593" y="0"/>
                  </a:lnTo>
                  <a:lnTo>
                    <a:pt x="21602" y="0"/>
                  </a:lnTo>
                  <a:lnTo>
                    <a:pt x="13220" y="1701"/>
                  </a:lnTo>
                  <a:lnTo>
                    <a:pt x="6350" y="6337"/>
                  </a:lnTo>
                  <a:lnTo>
                    <a:pt x="1701" y="13208"/>
                  </a:lnTo>
                  <a:lnTo>
                    <a:pt x="0" y="21602"/>
                  </a:lnTo>
                  <a:lnTo>
                    <a:pt x="0" y="34836"/>
                  </a:lnTo>
                  <a:lnTo>
                    <a:pt x="98196" y="34836"/>
                  </a:lnTo>
                  <a:lnTo>
                    <a:pt x="98196" y="21602"/>
                  </a:lnTo>
                  <a:close/>
                </a:path>
                <a:path w="1479550" h="34925">
                  <a:moveTo>
                    <a:pt x="558533" y="21602"/>
                  </a:moveTo>
                  <a:lnTo>
                    <a:pt x="556831" y="13208"/>
                  </a:lnTo>
                  <a:lnTo>
                    <a:pt x="552183" y="6337"/>
                  </a:lnTo>
                  <a:lnTo>
                    <a:pt x="545312" y="1701"/>
                  </a:lnTo>
                  <a:lnTo>
                    <a:pt x="536930" y="0"/>
                  </a:lnTo>
                  <a:lnTo>
                    <a:pt x="481939" y="0"/>
                  </a:lnTo>
                  <a:lnTo>
                    <a:pt x="473544" y="1701"/>
                  </a:lnTo>
                  <a:lnTo>
                    <a:pt x="466674" y="6337"/>
                  </a:lnTo>
                  <a:lnTo>
                    <a:pt x="462038" y="13208"/>
                  </a:lnTo>
                  <a:lnTo>
                    <a:pt x="460336" y="21602"/>
                  </a:lnTo>
                  <a:lnTo>
                    <a:pt x="460336" y="34836"/>
                  </a:lnTo>
                  <a:lnTo>
                    <a:pt x="558533" y="34836"/>
                  </a:lnTo>
                  <a:lnTo>
                    <a:pt x="558533" y="21602"/>
                  </a:lnTo>
                  <a:close/>
                </a:path>
                <a:path w="1479550" h="34925">
                  <a:moveTo>
                    <a:pt x="1018870" y="21602"/>
                  </a:moveTo>
                  <a:lnTo>
                    <a:pt x="1017168" y="13208"/>
                  </a:lnTo>
                  <a:lnTo>
                    <a:pt x="1012520" y="6337"/>
                  </a:lnTo>
                  <a:lnTo>
                    <a:pt x="1005662" y="1701"/>
                  </a:lnTo>
                  <a:lnTo>
                    <a:pt x="997267" y="0"/>
                  </a:lnTo>
                  <a:lnTo>
                    <a:pt x="942276" y="0"/>
                  </a:lnTo>
                  <a:lnTo>
                    <a:pt x="933881" y="1701"/>
                  </a:lnTo>
                  <a:lnTo>
                    <a:pt x="927011" y="6337"/>
                  </a:lnTo>
                  <a:lnTo>
                    <a:pt x="922375" y="13208"/>
                  </a:lnTo>
                  <a:lnTo>
                    <a:pt x="920673" y="21602"/>
                  </a:lnTo>
                  <a:lnTo>
                    <a:pt x="920673" y="34836"/>
                  </a:lnTo>
                  <a:lnTo>
                    <a:pt x="1018870" y="34836"/>
                  </a:lnTo>
                  <a:lnTo>
                    <a:pt x="1018870" y="21602"/>
                  </a:lnTo>
                  <a:close/>
                </a:path>
                <a:path w="1479550" h="34925">
                  <a:moveTo>
                    <a:pt x="1479194" y="21602"/>
                  </a:moveTo>
                  <a:lnTo>
                    <a:pt x="1477492" y="13208"/>
                  </a:lnTo>
                  <a:lnTo>
                    <a:pt x="1472857" y="6337"/>
                  </a:lnTo>
                  <a:lnTo>
                    <a:pt x="1465999" y="1701"/>
                  </a:lnTo>
                  <a:lnTo>
                    <a:pt x="1457604" y="0"/>
                  </a:lnTo>
                  <a:lnTo>
                    <a:pt x="1402613" y="0"/>
                  </a:lnTo>
                  <a:lnTo>
                    <a:pt x="1394218" y="1701"/>
                  </a:lnTo>
                  <a:lnTo>
                    <a:pt x="1387360" y="6337"/>
                  </a:lnTo>
                  <a:lnTo>
                    <a:pt x="1382712" y="13208"/>
                  </a:lnTo>
                  <a:lnTo>
                    <a:pt x="1381010" y="21602"/>
                  </a:lnTo>
                  <a:lnTo>
                    <a:pt x="1381010" y="34836"/>
                  </a:lnTo>
                  <a:lnTo>
                    <a:pt x="1479194" y="34836"/>
                  </a:lnTo>
                  <a:lnTo>
                    <a:pt x="1479194" y="21602"/>
                  </a:lnTo>
                  <a:close/>
                </a:path>
              </a:pathLst>
            </a:custGeom>
            <a:solidFill>
              <a:srgbClr val="3A3A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321788" y="1984514"/>
              <a:ext cx="1236980" cy="251460"/>
            </a:xfrm>
            <a:custGeom>
              <a:avLst/>
              <a:gdLst/>
              <a:ahLst/>
              <a:cxnLst/>
              <a:rect l="l" t="t" r="r" b="b"/>
              <a:pathLst>
                <a:path w="1236979" h="251460">
                  <a:moveTo>
                    <a:pt x="48577" y="202399"/>
                  </a:moveTo>
                  <a:lnTo>
                    <a:pt x="28511" y="202399"/>
                  </a:lnTo>
                  <a:lnTo>
                    <a:pt x="28511" y="0"/>
                  </a:lnTo>
                  <a:lnTo>
                    <a:pt x="20066" y="0"/>
                  </a:lnTo>
                  <a:lnTo>
                    <a:pt x="20066" y="202399"/>
                  </a:lnTo>
                  <a:lnTo>
                    <a:pt x="0" y="202399"/>
                  </a:lnTo>
                  <a:lnTo>
                    <a:pt x="24282" y="250964"/>
                  </a:lnTo>
                  <a:lnTo>
                    <a:pt x="48577" y="202399"/>
                  </a:lnTo>
                  <a:close/>
                </a:path>
                <a:path w="1236979" h="251460">
                  <a:moveTo>
                    <a:pt x="197091" y="202399"/>
                  </a:moveTo>
                  <a:lnTo>
                    <a:pt x="177025" y="202399"/>
                  </a:lnTo>
                  <a:lnTo>
                    <a:pt x="177025" y="0"/>
                  </a:lnTo>
                  <a:lnTo>
                    <a:pt x="168579" y="0"/>
                  </a:lnTo>
                  <a:lnTo>
                    <a:pt x="168579" y="202399"/>
                  </a:lnTo>
                  <a:lnTo>
                    <a:pt x="148513" y="202399"/>
                  </a:lnTo>
                  <a:lnTo>
                    <a:pt x="172796" y="250964"/>
                  </a:lnTo>
                  <a:lnTo>
                    <a:pt x="197091" y="202399"/>
                  </a:lnTo>
                  <a:close/>
                </a:path>
                <a:path w="1236979" h="251460">
                  <a:moveTo>
                    <a:pt x="345605" y="202399"/>
                  </a:moveTo>
                  <a:lnTo>
                    <a:pt x="325539" y="202399"/>
                  </a:lnTo>
                  <a:lnTo>
                    <a:pt x="325539" y="0"/>
                  </a:lnTo>
                  <a:lnTo>
                    <a:pt x="317093" y="0"/>
                  </a:lnTo>
                  <a:lnTo>
                    <a:pt x="317093" y="202399"/>
                  </a:lnTo>
                  <a:lnTo>
                    <a:pt x="297027" y="202399"/>
                  </a:lnTo>
                  <a:lnTo>
                    <a:pt x="321310" y="250964"/>
                  </a:lnTo>
                  <a:lnTo>
                    <a:pt x="345605" y="202399"/>
                  </a:lnTo>
                  <a:close/>
                </a:path>
                <a:path w="1236979" h="251460">
                  <a:moveTo>
                    <a:pt x="494131" y="202399"/>
                  </a:moveTo>
                  <a:lnTo>
                    <a:pt x="474065" y="202399"/>
                  </a:lnTo>
                  <a:lnTo>
                    <a:pt x="474065" y="0"/>
                  </a:lnTo>
                  <a:lnTo>
                    <a:pt x="465620" y="0"/>
                  </a:lnTo>
                  <a:lnTo>
                    <a:pt x="465620" y="202399"/>
                  </a:lnTo>
                  <a:lnTo>
                    <a:pt x="445554" y="202399"/>
                  </a:lnTo>
                  <a:lnTo>
                    <a:pt x="469836" y="250964"/>
                  </a:lnTo>
                  <a:lnTo>
                    <a:pt x="494131" y="202399"/>
                  </a:lnTo>
                  <a:close/>
                </a:path>
                <a:path w="1236979" h="251460">
                  <a:moveTo>
                    <a:pt x="642645" y="202399"/>
                  </a:moveTo>
                  <a:lnTo>
                    <a:pt x="622579" y="202399"/>
                  </a:lnTo>
                  <a:lnTo>
                    <a:pt x="622579" y="0"/>
                  </a:lnTo>
                  <a:lnTo>
                    <a:pt x="614133" y="0"/>
                  </a:lnTo>
                  <a:lnTo>
                    <a:pt x="614133" y="202399"/>
                  </a:lnTo>
                  <a:lnTo>
                    <a:pt x="594067" y="202399"/>
                  </a:lnTo>
                  <a:lnTo>
                    <a:pt x="618350" y="250964"/>
                  </a:lnTo>
                  <a:lnTo>
                    <a:pt x="642645" y="202399"/>
                  </a:lnTo>
                  <a:close/>
                </a:path>
                <a:path w="1236979" h="251460">
                  <a:moveTo>
                    <a:pt x="791159" y="202399"/>
                  </a:moveTo>
                  <a:lnTo>
                    <a:pt x="771093" y="202399"/>
                  </a:lnTo>
                  <a:lnTo>
                    <a:pt x="771093" y="0"/>
                  </a:lnTo>
                  <a:lnTo>
                    <a:pt x="762647" y="0"/>
                  </a:lnTo>
                  <a:lnTo>
                    <a:pt x="762647" y="202399"/>
                  </a:lnTo>
                  <a:lnTo>
                    <a:pt x="742581" y="202399"/>
                  </a:lnTo>
                  <a:lnTo>
                    <a:pt x="766864" y="250964"/>
                  </a:lnTo>
                  <a:lnTo>
                    <a:pt x="791159" y="202399"/>
                  </a:lnTo>
                  <a:close/>
                </a:path>
                <a:path w="1236979" h="251460">
                  <a:moveTo>
                    <a:pt x="939673" y="202399"/>
                  </a:moveTo>
                  <a:lnTo>
                    <a:pt x="919619" y="202399"/>
                  </a:lnTo>
                  <a:lnTo>
                    <a:pt x="919619" y="0"/>
                  </a:lnTo>
                  <a:lnTo>
                    <a:pt x="911174" y="0"/>
                  </a:lnTo>
                  <a:lnTo>
                    <a:pt x="911174" y="202399"/>
                  </a:lnTo>
                  <a:lnTo>
                    <a:pt x="891108" y="202399"/>
                  </a:lnTo>
                  <a:lnTo>
                    <a:pt x="915390" y="250964"/>
                  </a:lnTo>
                  <a:lnTo>
                    <a:pt x="939673" y="202399"/>
                  </a:lnTo>
                  <a:close/>
                </a:path>
                <a:path w="1236979" h="251460">
                  <a:moveTo>
                    <a:pt x="1088186" y="202399"/>
                  </a:moveTo>
                  <a:lnTo>
                    <a:pt x="1068133" y="202399"/>
                  </a:lnTo>
                  <a:lnTo>
                    <a:pt x="1068133" y="0"/>
                  </a:lnTo>
                  <a:lnTo>
                    <a:pt x="1059688" y="0"/>
                  </a:lnTo>
                  <a:lnTo>
                    <a:pt x="1059688" y="202399"/>
                  </a:lnTo>
                  <a:lnTo>
                    <a:pt x="1039622" y="202399"/>
                  </a:lnTo>
                  <a:lnTo>
                    <a:pt x="1063904" y="250964"/>
                  </a:lnTo>
                  <a:lnTo>
                    <a:pt x="1088186" y="202399"/>
                  </a:lnTo>
                  <a:close/>
                </a:path>
                <a:path w="1236979" h="251460">
                  <a:moveTo>
                    <a:pt x="1236713" y="202399"/>
                  </a:moveTo>
                  <a:lnTo>
                    <a:pt x="1216660" y="202399"/>
                  </a:lnTo>
                  <a:lnTo>
                    <a:pt x="1216660" y="0"/>
                  </a:lnTo>
                  <a:lnTo>
                    <a:pt x="1208214" y="0"/>
                  </a:lnTo>
                  <a:lnTo>
                    <a:pt x="1208214" y="202399"/>
                  </a:lnTo>
                  <a:lnTo>
                    <a:pt x="1188148" y="202399"/>
                  </a:lnTo>
                  <a:lnTo>
                    <a:pt x="1212430" y="250964"/>
                  </a:lnTo>
                  <a:lnTo>
                    <a:pt x="1236713" y="20239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215156" y="2400718"/>
              <a:ext cx="1538605" cy="74295"/>
            </a:xfrm>
            <a:custGeom>
              <a:avLst/>
              <a:gdLst/>
              <a:ahLst/>
              <a:cxnLst/>
              <a:rect l="l" t="t" r="r" b="b"/>
              <a:pathLst>
                <a:path w="1538604" h="74294">
                  <a:moveTo>
                    <a:pt x="1517421" y="0"/>
                  </a:moveTo>
                  <a:lnTo>
                    <a:pt x="1448447" y="37998"/>
                  </a:lnTo>
                  <a:lnTo>
                    <a:pt x="1379461" y="0"/>
                  </a:lnTo>
                  <a:lnTo>
                    <a:pt x="1310500" y="37998"/>
                  </a:lnTo>
                  <a:lnTo>
                    <a:pt x="1241513" y="0"/>
                  </a:lnTo>
                  <a:lnTo>
                    <a:pt x="1172527" y="37998"/>
                  </a:lnTo>
                  <a:lnTo>
                    <a:pt x="1103553" y="0"/>
                  </a:lnTo>
                  <a:lnTo>
                    <a:pt x="1034567" y="37998"/>
                  </a:lnTo>
                  <a:lnTo>
                    <a:pt x="965580" y="0"/>
                  </a:lnTo>
                  <a:lnTo>
                    <a:pt x="896607" y="37998"/>
                  </a:lnTo>
                  <a:lnTo>
                    <a:pt x="827620" y="0"/>
                  </a:lnTo>
                  <a:lnTo>
                    <a:pt x="758634" y="37998"/>
                  </a:lnTo>
                  <a:lnTo>
                    <a:pt x="689660" y="0"/>
                  </a:lnTo>
                  <a:lnTo>
                    <a:pt x="620687" y="37998"/>
                  </a:lnTo>
                  <a:lnTo>
                    <a:pt x="551700" y="0"/>
                  </a:lnTo>
                  <a:lnTo>
                    <a:pt x="482714" y="37998"/>
                  </a:lnTo>
                  <a:lnTo>
                    <a:pt x="413740" y="0"/>
                  </a:lnTo>
                  <a:lnTo>
                    <a:pt x="344766" y="37998"/>
                  </a:lnTo>
                  <a:lnTo>
                    <a:pt x="275780" y="0"/>
                  </a:lnTo>
                  <a:lnTo>
                    <a:pt x="206806" y="37998"/>
                  </a:lnTo>
                  <a:lnTo>
                    <a:pt x="137820" y="0"/>
                  </a:lnTo>
                  <a:lnTo>
                    <a:pt x="68833" y="37998"/>
                  </a:lnTo>
                  <a:lnTo>
                    <a:pt x="0" y="76"/>
                  </a:lnTo>
                  <a:lnTo>
                    <a:pt x="0" y="36334"/>
                  </a:lnTo>
                  <a:lnTo>
                    <a:pt x="68833" y="74256"/>
                  </a:lnTo>
                  <a:lnTo>
                    <a:pt x="137820" y="36245"/>
                  </a:lnTo>
                  <a:lnTo>
                    <a:pt x="206806" y="74256"/>
                  </a:lnTo>
                  <a:lnTo>
                    <a:pt x="275780" y="36245"/>
                  </a:lnTo>
                  <a:lnTo>
                    <a:pt x="344766" y="74256"/>
                  </a:lnTo>
                  <a:lnTo>
                    <a:pt x="413740" y="36245"/>
                  </a:lnTo>
                  <a:lnTo>
                    <a:pt x="482714" y="74256"/>
                  </a:lnTo>
                  <a:lnTo>
                    <a:pt x="551700" y="36245"/>
                  </a:lnTo>
                  <a:lnTo>
                    <a:pt x="620687" y="74256"/>
                  </a:lnTo>
                  <a:lnTo>
                    <a:pt x="689660" y="36245"/>
                  </a:lnTo>
                  <a:lnTo>
                    <a:pt x="758634" y="74256"/>
                  </a:lnTo>
                  <a:lnTo>
                    <a:pt x="827620" y="36245"/>
                  </a:lnTo>
                  <a:lnTo>
                    <a:pt x="896607" y="74256"/>
                  </a:lnTo>
                  <a:lnTo>
                    <a:pt x="965580" y="36245"/>
                  </a:lnTo>
                  <a:lnTo>
                    <a:pt x="1034567" y="74256"/>
                  </a:lnTo>
                  <a:lnTo>
                    <a:pt x="1103553" y="36245"/>
                  </a:lnTo>
                  <a:lnTo>
                    <a:pt x="1172527" y="74256"/>
                  </a:lnTo>
                  <a:lnTo>
                    <a:pt x="1241513" y="36245"/>
                  </a:lnTo>
                  <a:lnTo>
                    <a:pt x="1310500" y="74256"/>
                  </a:lnTo>
                  <a:lnTo>
                    <a:pt x="1379461" y="36245"/>
                  </a:lnTo>
                  <a:lnTo>
                    <a:pt x="1448447" y="74256"/>
                  </a:lnTo>
                  <a:lnTo>
                    <a:pt x="1517421" y="36245"/>
                  </a:lnTo>
                  <a:lnTo>
                    <a:pt x="1538325" y="47764"/>
                  </a:lnTo>
                  <a:lnTo>
                    <a:pt x="1538325" y="11518"/>
                  </a:lnTo>
                  <a:lnTo>
                    <a:pt x="1517421" y="0"/>
                  </a:lnTo>
                  <a:close/>
                </a:path>
              </a:pathLst>
            </a:custGeom>
            <a:solidFill>
              <a:srgbClr val="2572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215156" y="2435994"/>
              <a:ext cx="1538605" cy="74295"/>
            </a:xfrm>
            <a:custGeom>
              <a:avLst/>
              <a:gdLst/>
              <a:ahLst/>
              <a:cxnLst/>
              <a:rect l="l" t="t" r="r" b="b"/>
              <a:pathLst>
                <a:path w="1538604" h="74294">
                  <a:moveTo>
                    <a:pt x="1517777" y="0"/>
                  </a:moveTo>
                  <a:lnTo>
                    <a:pt x="1448790" y="38011"/>
                  </a:lnTo>
                  <a:lnTo>
                    <a:pt x="1379816" y="0"/>
                  </a:lnTo>
                  <a:lnTo>
                    <a:pt x="1310843" y="38011"/>
                  </a:lnTo>
                  <a:lnTo>
                    <a:pt x="1241856" y="0"/>
                  </a:lnTo>
                  <a:lnTo>
                    <a:pt x="1172883" y="38011"/>
                  </a:lnTo>
                  <a:lnTo>
                    <a:pt x="1103896" y="0"/>
                  </a:lnTo>
                  <a:lnTo>
                    <a:pt x="1034910" y="38011"/>
                  </a:lnTo>
                  <a:lnTo>
                    <a:pt x="965936" y="0"/>
                  </a:lnTo>
                  <a:lnTo>
                    <a:pt x="896962" y="38011"/>
                  </a:lnTo>
                  <a:lnTo>
                    <a:pt x="827976" y="0"/>
                  </a:lnTo>
                  <a:lnTo>
                    <a:pt x="758990" y="38011"/>
                  </a:lnTo>
                  <a:lnTo>
                    <a:pt x="690016" y="0"/>
                  </a:lnTo>
                  <a:lnTo>
                    <a:pt x="621029" y="38011"/>
                  </a:lnTo>
                  <a:lnTo>
                    <a:pt x="552056" y="0"/>
                  </a:lnTo>
                  <a:lnTo>
                    <a:pt x="483069" y="38011"/>
                  </a:lnTo>
                  <a:lnTo>
                    <a:pt x="414096" y="0"/>
                  </a:lnTo>
                  <a:lnTo>
                    <a:pt x="345109" y="38011"/>
                  </a:lnTo>
                  <a:lnTo>
                    <a:pt x="276136" y="0"/>
                  </a:lnTo>
                  <a:lnTo>
                    <a:pt x="207162" y="38011"/>
                  </a:lnTo>
                  <a:lnTo>
                    <a:pt x="138175" y="0"/>
                  </a:lnTo>
                  <a:lnTo>
                    <a:pt x="69189" y="38011"/>
                  </a:lnTo>
                  <a:lnTo>
                    <a:pt x="215" y="0"/>
                  </a:lnTo>
                  <a:lnTo>
                    <a:pt x="0" y="127"/>
                  </a:lnTo>
                  <a:lnTo>
                    <a:pt x="0" y="36372"/>
                  </a:lnTo>
                  <a:lnTo>
                    <a:pt x="215" y="36258"/>
                  </a:lnTo>
                  <a:lnTo>
                    <a:pt x="69189" y="74269"/>
                  </a:lnTo>
                  <a:lnTo>
                    <a:pt x="138175" y="36258"/>
                  </a:lnTo>
                  <a:lnTo>
                    <a:pt x="207162" y="74269"/>
                  </a:lnTo>
                  <a:lnTo>
                    <a:pt x="276136" y="36258"/>
                  </a:lnTo>
                  <a:lnTo>
                    <a:pt x="345109" y="74269"/>
                  </a:lnTo>
                  <a:lnTo>
                    <a:pt x="414096" y="36258"/>
                  </a:lnTo>
                  <a:lnTo>
                    <a:pt x="483069" y="74269"/>
                  </a:lnTo>
                  <a:lnTo>
                    <a:pt x="552056" y="36258"/>
                  </a:lnTo>
                  <a:lnTo>
                    <a:pt x="621029" y="74269"/>
                  </a:lnTo>
                  <a:lnTo>
                    <a:pt x="690016" y="36258"/>
                  </a:lnTo>
                  <a:lnTo>
                    <a:pt x="758990" y="74269"/>
                  </a:lnTo>
                  <a:lnTo>
                    <a:pt x="827976" y="36258"/>
                  </a:lnTo>
                  <a:lnTo>
                    <a:pt x="896962" y="74269"/>
                  </a:lnTo>
                  <a:lnTo>
                    <a:pt x="965936" y="36258"/>
                  </a:lnTo>
                  <a:lnTo>
                    <a:pt x="1034910" y="74269"/>
                  </a:lnTo>
                  <a:lnTo>
                    <a:pt x="1103896" y="36258"/>
                  </a:lnTo>
                  <a:lnTo>
                    <a:pt x="1172883" y="74269"/>
                  </a:lnTo>
                  <a:lnTo>
                    <a:pt x="1241856" y="36258"/>
                  </a:lnTo>
                  <a:lnTo>
                    <a:pt x="1310843" y="74269"/>
                  </a:lnTo>
                  <a:lnTo>
                    <a:pt x="1379816" y="36258"/>
                  </a:lnTo>
                  <a:lnTo>
                    <a:pt x="1448790" y="74269"/>
                  </a:lnTo>
                  <a:lnTo>
                    <a:pt x="1517777" y="36258"/>
                  </a:lnTo>
                  <a:lnTo>
                    <a:pt x="1538325" y="47574"/>
                  </a:lnTo>
                  <a:lnTo>
                    <a:pt x="1538325" y="11328"/>
                  </a:lnTo>
                  <a:lnTo>
                    <a:pt x="151777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63892" y="2352416"/>
              <a:ext cx="142519" cy="12158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3773" y="2352408"/>
              <a:ext cx="142532" cy="12160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838522" y="2454122"/>
              <a:ext cx="1538605" cy="825500"/>
            </a:xfrm>
            <a:custGeom>
              <a:avLst/>
              <a:gdLst/>
              <a:ahLst/>
              <a:cxnLst/>
              <a:rect l="l" t="t" r="r" b="b"/>
              <a:pathLst>
                <a:path w="1538604" h="825500">
                  <a:moveTo>
                    <a:pt x="1538325" y="0"/>
                  </a:moveTo>
                  <a:lnTo>
                    <a:pt x="0" y="0"/>
                  </a:lnTo>
                  <a:lnTo>
                    <a:pt x="0" y="825296"/>
                  </a:lnTo>
                  <a:lnTo>
                    <a:pt x="1538325" y="825296"/>
                  </a:lnTo>
                  <a:lnTo>
                    <a:pt x="153832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838522" y="3231908"/>
              <a:ext cx="1538605" cy="25400"/>
            </a:xfrm>
            <a:custGeom>
              <a:avLst/>
              <a:gdLst/>
              <a:ahLst/>
              <a:cxnLst/>
              <a:rect l="l" t="t" r="r" b="b"/>
              <a:pathLst>
                <a:path w="1538604" h="25400">
                  <a:moveTo>
                    <a:pt x="1538325" y="0"/>
                  </a:moveTo>
                  <a:lnTo>
                    <a:pt x="0" y="0"/>
                  </a:lnTo>
                  <a:lnTo>
                    <a:pt x="0" y="25349"/>
                  </a:lnTo>
                  <a:lnTo>
                    <a:pt x="1538325" y="25349"/>
                  </a:lnTo>
                  <a:lnTo>
                    <a:pt x="153832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945139" y="1984514"/>
              <a:ext cx="1236980" cy="1678305"/>
            </a:xfrm>
            <a:custGeom>
              <a:avLst/>
              <a:gdLst/>
              <a:ahLst/>
              <a:cxnLst/>
              <a:rect l="l" t="t" r="r" b="b"/>
              <a:pathLst>
                <a:path w="1236979" h="1678304">
                  <a:moveTo>
                    <a:pt x="48564" y="202399"/>
                  </a:moveTo>
                  <a:lnTo>
                    <a:pt x="28511" y="202399"/>
                  </a:lnTo>
                  <a:lnTo>
                    <a:pt x="28511" y="0"/>
                  </a:lnTo>
                  <a:lnTo>
                    <a:pt x="20066" y="0"/>
                  </a:lnTo>
                  <a:lnTo>
                    <a:pt x="20066" y="202399"/>
                  </a:lnTo>
                  <a:lnTo>
                    <a:pt x="0" y="202399"/>
                  </a:lnTo>
                  <a:lnTo>
                    <a:pt x="24282" y="250964"/>
                  </a:lnTo>
                  <a:lnTo>
                    <a:pt x="48564" y="202399"/>
                  </a:lnTo>
                  <a:close/>
                </a:path>
                <a:path w="1236979" h="1678304">
                  <a:moveTo>
                    <a:pt x="152222" y="1475613"/>
                  </a:moveTo>
                  <a:lnTo>
                    <a:pt x="127939" y="1427048"/>
                  </a:lnTo>
                  <a:lnTo>
                    <a:pt x="103657" y="1475613"/>
                  </a:lnTo>
                  <a:lnTo>
                    <a:pt x="123723" y="1475613"/>
                  </a:lnTo>
                  <a:lnTo>
                    <a:pt x="123723" y="1678012"/>
                  </a:lnTo>
                  <a:lnTo>
                    <a:pt x="132168" y="1678012"/>
                  </a:lnTo>
                  <a:lnTo>
                    <a:pt x="132168" y="1475613"/>
                  </a:lnTo>
                  <a:lnTo>
                    <a:pt x="152222" y="1475613"/>
                  </a:lnTo>
                  <a:close/>
                </a:path>
                <a:path w="1236979" h="1678304">
                  <a:moveTo>
                    <a:pt x="197091" y="202399"/>
                  </a:moveTo>
                  <a:lnTo>
                    <a:pt x="177038" y="202399"/>
                  </a:lnTo>
                  <a:lnTo>
                    <a:pt x="177038" y="0"/>
                  </a:lnTo>
                  <a:lnTo>
                    <a:pt x="168592" y="0"/>
                  </a:lnTo>
                  <a:lnTo>
                    <a:pt x="168592" y="202399"/>
                  </a:lnTo>
                  <a:lnTo>
                    <a:pt x="148526" y="202399"/>
                  </a:lnTo>
                  <a:lnTo>
                    <a:pt x="172808" y="250964"/>
                  </a:lnTo>
                  <a:lnTo>
                    <a:pt x="197091" y="202399"/>
                  </a:lnTo>
                  <a:close/>
                </a:path>
                <a:path w="1236979" h="1678304">
                  <a:moveTo>
                    <a:pt x="300736" y="1475613"/>
                  </a:moveTo>
                  <a:lnTo>
                    <a:pt x="276453" y="1427048"/>
                  </a:lnTo>
                  <a:lnTo>
                    <a:pt x="252171" y="1475613"/>
                  </a:lnTo>
                  <a:lnTo>
                    <a:pt x="272237" y="1475613"/>
                  </a:lnTo>
                  <a:lnTo>
                    <a:pt x="272237" y="1678012"/>
                  </a:lnTo>
                  <a:lnTo>
                    <a:pt x="280682" y="1678012"/>
                  </a:lnTo>
                  <a:lnTo>
                    <a:pt x="280682" y="1475613"/>
                  </a:lnTo>
                  <a:lnTo>
                    <a:pt x="300736" y="1475613"/>
                  </a:lnTo>
                  <a:close/>
                </a:path>
                <a:path w="1236979" h="1678304">
                  <a:moveTo>
                    <a:pt x="345605" y="202399"/>
                  </a:moveTo>
                  <a:lnTo>
                    <a:pt x="325551" y="202399"/>
                  </a:lnTo>
                  <a:lnTo>
                    <a:pt x="325551" y="0"/>
                  </a:lnTo>
                  <a:lnTo>
                    <a:pt x="317106" y="0"/>
                  </a:lnTo>
                  <a:lnTo>
                    <a:pt x="317106" y="202399"/>
                  </a:lnTo>
                  <a:lnTo>
                    <a:pt x="297040" y="202399"/>
                  </a:lnTo>
                  <a:lnTo>
                    <a:pt x="321322" y="250964"/>
                  </a:lnTo>
                  <a:lnTo>
                    <a:pt x="345605" y="202399"/>
                  </a:lnTo>
                  <a:close/>
                </a:path>
                <a:path w="1236979" h="1678304">
                  <a:moveTo>
                    <a:pt x="494131" y="202399"/>
                  </a:moveTo>
                  <a:lnTo>
                    <a:pt x="474078" y="202399"/>
                  </a:lnTo>
                  <a:lnTo>
                    <a:pt x="474078" y="0"/>
                  </a:lnTo>
                  <a:lnTo>
                    <a:pt x="465632" y="0"/>
                  </a:lnTo>
                  <a:lnTo>
                    <a:pt x="465632" y="202399"/>
                  </a:lnTo>
                  <a:lnTo>
                    <a:pt x="445566" y="202399"/>
                  </a:lnTo>
                  <a:lnTo>
                    <a:pt x="469849" y="250964"/>
                  </a:lnTo>
                  <a:lnTo>
                    <a:pt x="494131" y="202399"/>
                  </a:lnTo>
                  <a:close/>
                </a:path>
                <a:path w="1236979" h="1678304">
                  <a:moveTo>
                    <a:pt x="614400" y="1475613"/>
                  </a:moveTo>
                  <a:lnTo>
                    <a:pt x="590118" y="1427048"/>
                  </a:lnTo>
                  <a:lnTo>
                    <a:pt x="565835" y="1475613"/>
                  </a:lnTo>
                  <a:lnTo>
                    <a:pt x="585889" y="1475613"/>
                  </a:lnTo>
                  <a:lnTo>
                    <a:pt x="585889" y="1678012"/>
                  </a:lnTo>
                  <a:lnTo>
                    <a:pt x="594334" y="1678012"/>
                  </a:lnTo>
                  <a:lnTo>
                    <a:pt x="594334" y="1475613"/>
                  </a:lnTo>
                  <a:lnTo>
                    <a:pt x="614400" y="1475613"/>
                  </a:lnTo>
                  <a:close/>
                </a:path>
                <a:path w="1236979" h="1678304">
                  <a:moveTo>
                    <a:pt x="642645" y="202399"/>
                  </a:moveTo>
                  <a:lnTo>
                    <a:pt x="622592" y="202399"/>
                  </a:lnTo>
                  <a:lnTo>
                    <a:pt x="622592" y="0"/>
                  </a:lnTo>
                  <a:lnTo>
                    <a:pt x="614146" y="0"/>
                  </a:lnTo>
                  <a:lnTo>
                    <a:pt x="614146" y="202399"/>
                  </a:lnTo>
                  <a:lnTo>
                    <a:pt x="594080" y="202399"/>
                  </a:lnTo>
                  <a:lnTo>
                    <a:pt x="618363" y="250964"/>
                  </a:lnTo>
                  <a:lnTo>
                    <a:pt x="642645" y="202399"/>
                  </a:lnTo>
                  <a:close/>
                </a:path>
                <a:path w="1236979" h="1678304">
                  <a:moveTo>
                    <a:pt x="762927" y="1475613"/>
                  </a:moveTo>
                  <a:lnTo>
                    <a:pt x="738644" y="1427048"/>
                  </a:lnTo>
                  <a:lnTo>
                    <a:pt x="714362" y="1475613"/>
                  </a:lnTo>
                  <a:lnTo>
                    <a:pt x="734415" y="1475613"/>
                  </a:lnTo>
                  <a:lnTo>
                    <a:pt x="734415" y="1678012"/>
                  </a:lnTo>
                  <a:lnTo>
                    <a:pt x="742861" y="1678012"/>
                  </a:lnTo>
                  <a:lnTo>
                    <a:pt x="742861" y="1475613"/>
                  </a:lnTo>
                  <a:lnTo>
                    <a:pt x="762927" y="1475613"/>
                  </a:lnTo>
                  <a:close/>
                </a:path>
                <a:path w="1236979" h="1678304">
                  <a:moveTo>
                    <a:pt x="791159" y="202399"/>
                  </a:moveTo>
                  <a:lnTo>
                    <a:pt x="771105" y="202399"/>
                  </a:lnTo>
                  <a:lnTo>
                    <a:pt x="771105" y="0"/>
                  </a:lnTo>
                  <a:lnTo>
                    <a:pt x="762660" y="0"/>
                  </a:lnTo>
                  <a:lnTo>
                    <a:pt x="762660" y="202399"/>
                  </a:lnTo>
                  <a:lnTo>
                    <a:pt x="742594" y="202399"/>
                  </a:lnTo>
                  <a:lnTo>
                    <a:pt x="766876" y="250964"/>
                  </a:lnTo>
                  <a:lnTo>
                    <a:pt x="791159" y="202399"/>
                  </a:lnTo>
                  <a:close/>
                </a:path>
                <a:path w="1236979" h="1678304">
                  <a:moveTo>
                    <a:pt x="939685" y="202399"/>
                  </a:moveTo>
                  <a:lnTo>
                    <a:pt x="919632" y="202399"/>
                  </a:lnTo>
                  <a:lnTo>
                    <a:pt x="919632" y="0"/>
                  </a:lnTo>
                  <a:lnTo>
                    <a:pt x="911186" y="0"/>
                  </a:lnTo>
                  <a:lnTo>
                    <a:pt x="911186" y="202399"/>
                  </a:lnTo>
                  <a:lnTo>
                    <a:pt x="891120" y="202399"/>
                  </a:lnTo>
                  <a:lnTo>
                    <a:pt x="915403" y="250964"/>
                  </a:lnTo>
                  <a:lnTo>
                    <a:pt x="939685" y="202399"/>
                  </a:lnTo>
                  <a:close/>
                </a:path>
                <a:path w="1236979" h="1678304">
                  <a:moveTo>
                    <a:pt x="1072896" y="1475613"/>
                  </a:moveTo>
                  <a:lnTo>
                    <a:pt x="1048613" y="1427048"/>
                  </a:lnTo>
                  <a:lnTo>
                    <a:pt x="1024331" y="1475613"/>
                  </a:lnTo>
                  <a:lnTo>
                    <a:pt x="1044384" y="1475613"/>
                  </a:lnTo>
                  <a:lnTo>
                    <a:pt x="1044384" y="1678012"/>
                  </a:lnTo>
                  <a:lnTo>
                    <a:pt x="1052830" y="1678012"/>
                  </a:lnTo>
                  <a:lnTo>
                    <a:pt x="1052830" y="1475613"/>
                  </a:lnTo>
                  <a:lnTo>
                    <a:pt x="1072896" y="1475613"/>
                  </a:lnTo>
                  <a:close/>
                </a:path>
                <a:path w="1236979" h="1678304">
                  <a:moveTo>
                    <a:pt x="1088199" y="202399"/>
                  </a:moveTo>
                  <a:lnTo>
                    <a:pt x="1068146" y="202399"/>
                  </a:lnTo>
                  <a:lnTo>
                    <a:pt x="1068146" y="0"/>
                  </a:lnTo>
                  <a:lnTo>
                    <a:pt x="1059700" y="0"/>
                  </a:lnTo>
                  <a:lnTo>
                    <a:pt x="1059700" y="202399"/>
                  </a:lnTo>
                  <a:lnTo>
                    <a:pt x="1039634" y="202399"/>
                  </a:lnTo>
                  <a:lnTo>
                    <a:pt x="1063917" y="250964"/>
                  </a:lnTo>
                  <a:lnTo>
                    <a:pt x="1088199" y="202399"/>
                  </a:lnTo>
                  <a:close/>
                </a:path>
                <a:path w="1236979" h="1678304">
                  <a:moveTo>
                    <a:pt x="1221409" y="1475613"/>
                  </a:moveTo>
                  <a:lnTo>
                    <a:pt x="1197127" y="1427048"/>
                  </a:lnTo>
                  <a:lnTo>
                    <a:pt x="1172845" y="1475613"/>
                  </a:lnTo>
                  <a:lnTo>
                    <a:pt x="1192898" y="1475613"/>
                  </a:lnTo>
                  <a:lnTo>
                    <a:pt x="1192898" y="1678012"/>
                  </a:lnTo>
                  <a:lnTo>
                    <a:pt x="1201343" y="1678012"/>
                  </a:lnTo>
                  <a:lnTo>
                    <a:pt x="1201343" y="1475613"/>
                  </a:lnTo>
                  <a:lnTo>
                    <a:pt x="1221409" y="1475613"/>
                  </a:lnTo>
                  <a:close/>
                </a:path>
                <a:path w="1236979" h="1678304">
                  <a:moveTo>
                    <a:pt x="1236713" y="202399"/>
                  </a:moveTo>
                  <a:lnTo>
                    <a:pt x="1216660" y="202399"/>
                  </a:lnTo>
                  <a:lnTo>
                    <a:pt x="1216660" y="0"/>
                  </a:lnTo>
                  <a:lnTo>
                    <a:pt x="1208214" y="0"/>
                  </a:lnTo>
                  <a:lnTo>
                    <a:pt x="1208214" y="202399"/>
                  </a:lnTo>
                  <a:lnTo>
                    <a:pt x="1188148" y="202399"/>
                  </a:lnTo>
                  <a:lnTo>
                    <a:pt x="1212430" y="250964"/>
                  </a:lnTo>
                  <a:lnTo>
                    <a:pt x="1236713" y="20239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838513" y="2400718"/>
              <a:ext cx="1538605" cy="74295"/>
            </a:xfrm>
            <a:custGeom>
              <a:avLst/>
              <a:gdLst/>
              <a:ahLst/>
              <a:cxnLst/>
              <a:rect l="l" t="t" r="r" b="b"/>
              <a:pathLst>
                <a:path w="1538604" h="74294">
                  <a:moveTo>
                    <a:pt x="1517421" y="0"/>
                  </a:moveTo>
                  <a:lnTo>
                    <a:pt x="1448447" y="37998"/>
                  </a:lnTo>
                  <a:lnTo>
                    <a:pt x="1379461" y="0"/>
                  </a:lnTo>
                  <a:lnTo>
                    <a:pt x="1310500" y="37998"/>
                  </a:lnTo>
                  <a:lnTo>
                    <a:pt x="1241513" y="0"/>
                  </a:lnTo>
                  <a:lnTo>
                    <a:pt x="1172527" y="37998"/>
                  </a:lnTo>
                  <a:lnTo>
                    <a:pt x="1103553" y="0"/>
                  </a:lnTo>
                  <a:lnTo>
                    <a:pt x="1034567" y="37998"/>
                  </a:lnTo>
                  <a:lnTo>
                    <a:pt x="965580" y="0"/>
                  </a:lnTo>
                  <a:lnTo>
                    <a:pt x="896607" y="37998"/>
                  </a:lnTo>
                  <a:lnTo>
                    <a:pt x="827620" y="0"/>
                  </a:lnTo>
                  <a:lnTo>
                    <a:pt x="758634" y="37998"/>
                  </a:lnTo>
                  <a:lnTo>
                    <a:pt x="689673" y="0"/>
                  </a:lnTo>
                  <a:lnTo>
                    <a:pt x="620687" y="37998"/>
                  </a:lnTo>
                  <a:lnTo>
                    <a:pt x="551700" y="0"/>
                  </a:lnTo>
                  <a:lnTo>
                    <a:pt x="482726" y="37998"/>
                  </a:lnTo>
                  <a:lnTo>
                    <a:pt x="413740" y="0"/>
                  </a:lnTo>
                  <a:lnTo>
                    <a:pt x="344766" y="37998"/>
                  </a:lnTo>
                  <a:lnTo>
                    <a:pt x="275780" y="0"/>
                  </a:lnTo>
                  <a:lnTo>
                    <a:pt x="206806" y="37998"/>
                  </a:lnTo>
                  <a:lnTo>
                    <a:pt x="137833" y="0"/>
                  </a:lnTo>
                  <a:lnTo>
                    <a:pt x="68846" y="37998"/>
                  </a:lnTo>
                  <a:lnTo>
                    <a:pt x="0" y="76"/>
                  </a:lnTo>
                  <a:lnTo>
                    <a:pt x="0" y="36334"/>
                  </a:lnTo>
                  <a:lnTo>
                    <a:pt x="68846" y="74256"/>
                  </a:lnTo>
                  <a:lnTo>
                    <a:pt x="137833" y="36245"/>
                  </a:lnTo>
                  <a:lnTo>
                    <a:pt x="206806" y="74256"/>
                  </a:lnTo>
                  <a:lnTo>
                    <a:pt x="275780" y="36245"/>
                  </a:lnTo>
                  <a:lnTo>
                    <a:pt x="344766" y="74256"/>
                  </a:lnTo>
                  <a:lnTo>
                    <a:pt x="413740" y="36245"/>
                  </a:lnTo>
                  <a:lnTo>
                    <a:pt x="482726" y="74256"/>
                  </a:lnTo>
                  <a:lnTo>
                    <a:pt x="551700" y="36245"/>
                  </a:lnTo>
                  <a:lnTo>
                    <a:pt x="620687" y="74256"/>
                  </a:lnTo>
                  <a:lnTo>
                    <a:pt x="689673" y="36245"/>
                  </a:lnTo>
                  <a:lnTo>
                    <a:pt x="758634" y="74256"/>
                  </a:lnTo>
                  <a:lnTo>
                    <a:pt x="827620" y="36245"/>
                  </a:lnTo>
                  <a:lnTo>
                    <a:pt x="896607" y="74256"/>
                  </a:lnTo>
                  <a:lnTo>
                    <a:pt x="965580" y="36245"/>
                  </a:lnTo>
                  <a:lnTo>
                    <a:pt x="1034567" y="74256"/>
                  </a:lnTo>
                  <a:lnTo>
                    <a:pt x="1103553" y="36245"/>
                  </a:lnTo>
                  <a:lnTo>
                    <a:pt x="1172527" y="74256"/>
                  </a:lnTo>
                  <a:lnTo>
                    <a:pt x="1241513" y="36245"/>
                  </a:lnTo>
                  <a:lnTo>
                    <a:pt x="1310500" y="74256"/>
                  </a:lnTo>
                  <a:lnTo>
                    <a:pt x="1379461" y="36245"/>
                  </a:lnTo>
                  <a:lnTo>
                    <a:pt x="1448447" y="74256"/>
                  </a:lnTo>
                  <a:lnTo>
                    <a:pt x="1517421" y="36245"/>
                  </a:lnTo>
                  <a:lnTo>
                    <a:pt x="1538325" y="47764"/>
                  </a:lnTo>
                  <a:lnTo>
                    <a:pt x="1538325" y="11518"/>
                  </a:lnTo>
                  <a:lnTo>
                    <a:pt x="1517421" y="0"/>
                  </a:lnTo>
                  <a:close/>
                </a:path>
              </a:pathLst>
            </a:custGeom>
            <a:solidFill>
              <a:srgbClr val="2572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838513" y="2435994"/>
              <a:ext cx="1538605" cy="74295"/>
            </a:xfrm>
            <a:custGeom>
              <a:avLst/>
              <a:gdLst/>
              <a:ahLst/>
              <a:cxnLst/>
              <a:rect l="l" t="t" r="r" b="b"/>
              <a:pathLst>
                <a:path w="1538604" h="74294">
                  <a:moveTo>
                    <a:pt x="1517777" y="0"/>
                  </a:moveTo>
                  <a:lnTo>
                    <a:pt x="1448790" y="38011"/>
                  </a:lnTo>
                  <a:lnTo>
                    <a:pt x="1379816" y="0"/>
                  </a:lnTo>
                  <a:lnTo>
                    <a:pt x="1310843" y="38011"/>
                  </a:lnTo>
                  <a:lnTo>
                    <a:pt x="1241856" y="0"/>
                  </a:lnTo>
                  <a:lnTo>
                    <a:pt x="1172883" y="38011"/>
                  </a:lnTo>
                  <a:lnTo>
                    <a:pt x="1103896" y="0"/>
                  </a:lnTo>
                  <a:lnTo>
                    <a:pt x="1034910" y="38011"/>
                  </a:lnTo>
                  <a:lnTo>
                    <a:pt x="965936" y="0"/>
                  </a:lnTo>
                  <a:lnTo>
                    <a:pt x="896962" y="38011"/>
                  </a:lnTo>
                  <a:lnTo>
                    <a:pt x="827976" y="0"/>
                  </a:lnTo>
                  <a:lnTo>
                    <a:pt x="759002" y="38011"/>
                  </a:lnTo>
                  <a:lnTo>
                    <a:pt x="690016" y="0"/>
                  </a:lnTo>
                  <a:lnTo>
                    <a:pt x="621029" y="38011"/>
                  </a:lnTo>
                  <a:lnTo>
                    <a:pt x="552056" y="0"/>
                  </a:lnTo>
                  <a:lnTo>
                    <a:pt x="483069" y="38011"/>
                  </a:lnTo>
                  <a:lnTo>
                    <a:pt x="414108" y="0"/>
                  </a:lnTo>
                  <a:lnTo>
                    <a:pt x="345122" y="38011"/>
                  </a:lnTo>
                  <a:lnTo>
                    <a:pt x="276136" y="0"/>
                  </a:lnTo>
                  <a:lnTo>
                    <a:pt x="207162" y="38011"/>
                  </a:lnTo>
                  <a:lnTo>
                    <a:pt x="138175" y="0"/>
                  </a:lnTo>
                  <a:lnTo>
                    <a:pt x="69189" y="38011"/>
                  </a:lnTo>
                  <a:lnTo>
                    <a:pt x="215" y="0"/>
                  </a:lnTo>
                  <a:lnTo>
                    <a:pt x="0" y="127"/>
                  </a:lnTo>
                  <a:lnTo>
                    <a:pt x="0" y="36372"/>
                  </a:lnTo>
                  <a:lnTo>
                    <a:pt x="215" y="36258"/>
                  </a:lnTo>
                  <a:lnTo>
                    <a:pt x="69189" y="74269"/>
                  </a:lnTo>
                  <a:lnTo>
                    <a:pt x="138175" y="36258"/>
                  </a:lnTo>
                  <a:lnTo>
                    <a:pt x="207162" y="74269"/>
                  </a:lnTo>
                  <a:lnTo>
                    <a:pt x="276136" y="36258"/>
                  </a:lnTo>
                  <a:lnTo>
                    <a:pt x="345122" y="74269"/>
                  </a:lnTo>
                  <a:lnTo>
                    <a:pt x="414108" y="36258"/>
                  </a:lnTo>
                  <a:lnTo>
                    <a:pt x="483069" y="74269"/>
                  </a:lnTo>
                  <a:lnTo>
                    <a:pt x="552056" y="36258"/>
                  </a:lnTo>
                  <a:lnTo>
                    <a:pt x="621029" y="74269"/>
                  </a:lnTo>
                  <a:lnTo>
                    <a:pt x="690016" y="36258"/>
                  </a:lnTo>
                  <a:lnTo>
                    <a:pt x="759002" y="74269"/>
                  </a:lnTo>
                  <a:lnTo>
                    <a:pt x="827976" y="36258"/>
                  </a:lnTo>
                  <a:lnTo>
                    <a:pt x="896962" y="74269"/>
                  </a:lnTo>
                  <a:lnTo>
                    <a:pt x="965936" y="36258"/>
                  </a:lnTo>
                  <a:lnTo>
                    <a:pt x="1034910" y="74269"/>
                  </a:lnTo>
                  <a:lnTo>
                    <a:pt x="1103896" y="36258"/>
                  </a:lnTo>
                  <a:lnTo>
                    <a:pt x="1172883" y="74269"/>
                  </a:lnTo>
                  <a:lnTo>
                    <a:pt x="1241856" y="36258"/>
                  </a:lnTo>
                  <a:lnTo>
                    <a:pt x="1310843" y="74269"/>
                  </a:lnTo>
                  <a:lnTo>
                    <a:pt x="1379816" y="36258"/>
                  </a:lnTo>
                  <a:lnTo>
                    <a:pt x="1448790" y="74269"/>
                  </a:lnTo>
                  <a:lnTo>
                    <a:pt x="1517777" y="36258"/>
                  </a:lnTo>
                  <a:lnTo>
                    <a:pt x="1538325" y="47574"/>
                  </a:lnTo>
                  <a:lnTo>
                    <a:pt x="1538325" y="11328"/>
                  </a:lnTo>
                  <a:lnTo>
                    <a:pt x="151777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87248" y="2352416"/>
              <a:ext cx="142532" cy="12158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7123" y="2352408"/>
              <a:ext cx="142544" cy="12160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17402" y="3177006"/>
              <a:ext cx="159435" cy="21010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57076" y="3177006"/>
              <a:ext cx="161531" cy="21010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96738" y="3177006"/>
              <a:ext cx="161543" cy="2101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38508" y="3177006"/>
              <a:ext cx="159435" cy="210108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432586" y="2293037"/>
              <a:ext cx="530860" cy="58419"/>
            </a:xfrm>
            <a:custGeom>
              <a:avLst/>
              <a:gdLst/>
              <a:ahLst/>
              <a:cxnLst/>
              <a:rect l="l" t="t" r="r" b="b"/>
              <a:pathLst>
                <a:path w="530860" h="58419">
                  <a:moveTo>
                    <a:pt x="530656" y="0"/>
                  </a:moveTo>
                  <a:lnTo>
                    <a:pt x="0" y="0"/>
                  </a:lnTo>
                  <a:lnTo>
                    <a:pt x="0" y="5808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414575" y="23331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4">
                  <a:moveTo>
                    <a:pt x="18008" y="0"/>
                  </a:moveTo>
                  <a:lnTo>
                    <a:pt x="10999" y="1415"/>
                  </a:lnTo>
                  <a:lnTo>
                    <a:pt x="5275" y="5275"/>
                  </a:lnTo>
                  <a:lnTo>
                    <a:pt x="1415" y="10999"/>
                  </a:lnTo>
                  <a:lnTo>
                    <a:pt x="0" y="18008"/>
                  </a:lnTo>
                  <a:lnTo>
                    <a:pt x="1415" y="25010"/>
                  </a:lnTo>
                  <a:lnTo>
                    <a:pt x="5275" y="30730"/>
                  </a:lnTo>
                  <a:lnTo>
                    <a:pt x="10999" y="34589"/>
                  </a:lnTo>
                  <a:lnTo>
                    <a:pt x="18008" y="36004"/>
                  </a:lnTo>
                  <a:lnTo>
                    <a:pt x="25010" y="34589"/>
                  </a:lnTo>
                  <a:lnTo>
                    <a:pt x="30730" y="30730"/>
                  </a:lnTo>
                  <a:lnTo>
                    <a:pt x="34589" y="25010"/>
                  </a:lnTo>
                  <a:lnTo>
                    <a:pt x="36004" y="18008"/>
                  </a:lnTo>
                  <a:lnTo>
                    <a:pt x="34589" y="10999"/>
                  </a:lnTo>
                  <a:lnTo>
                    <a:pt x="30730" y="5275"/>
                  </a:lnTo>
                  <a:lnTo>
                    <a:pt x="25010" y="1415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617913" y="2293037"/>
              <a:ext cx="530860" cy="58419"/>
            </a:xfrm>
            <a:custGeom>
              <a:avLst/>
              <a:gdLst/>
              <a:ahLst/>
              <a:cxnLst/>
              <a:rect l="l" t="t" r="r" b="b"/>
              <a:pathLst>
                <a:path w="530860" h="58419">
                  <a:moveTo>
                    <a:pt x="0" y="0"/>
                  </a:moveTo>
                  <a:lnTo>
                    <a:pt x="530656" y="0"/>
                  </a:lnTo>
                  <a:lnTo>
                    <a:pt x="530656" y="5808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130563" y="23331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4">
                  <a:moveTo>
                    <a:pt x="18008" y="0"/>
                  </a:moveTo>
                  <a:lnTo>
                    <a:pt x="10999" y="1415"/>
                  </a:lnTo>
                  <a:lnTo>
                    <a:pt x="5275" y="5275"/>
                  </a:lnTo>
                  <a:lnTo>
                    <a:pt x="1415" y="10999"/>
                  </a:lnTo>
                  <a:lnTo>
                    <a:pt x="0" y="18008"/>
                  </a:lnTo>
                  <a:lnTo>
                    <a:pt x="1415" y="25010"/>
                  </a:lnTo>
                  <a:lnTo>
                    <a:pt x="5275" y="30730"/>
                  </a:lnTo>
                  <a:lnTo>
                    <a:pt x="10999" y="34589"/>
                  </a:lnTo>
                  <a:lnTo>
                    <a:pt x="18008" y="36004"/>
                  </a:lnTo>
                  <a:lnTo>
                    <a:pt x="25010" y="34589"/>
                  </a:lnTo>
                  <a:lnTo>
                    <a:pt x="30730" y="30730"/>
                  </a:lnTo>
                  <a:lnTo>
                    <a:pt x="34589" y="25010"/>
                  </a:lnTo>
                  <a:lnTo>
                    <a:pt x="36004" y="18008"/>
                  </a:lnTo>
                  <a:lnTo>
                    <a:pt x="34589" y="10999"/>
                  </a:lnTo>
                  <a:lnTo>
                    <a:pt x="30730" y="5275"/>
                  </a:lnTo>
                  <a:lnTo>
                    <a:pt x="25010" y="1415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617913" y="3377835"/>
              <a:ext cx="302260" cy="71120"/>
            </a:xfrm>
            <a:custGeom>
              <a:avLst/>
              <a:gdLst/>
              <a:ahLst/>
              <a:cxnLst/>
              <a:rect l="l" t="t" r="r" b="b"/>
              <a:pathLst>
                <a:path w="302260" h="71120">
                  <a:moveTo>
                    <a:pt x="0" y="70789"/>
                  </a:moveTo>
                  <a:lnTo>
                    <a:pt x="302056" y="70789"/>
                  </a:lnTo>
                  <a:lnTo>
                    <a:pt x="30205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01963" y="335983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08" y="0"/>
                  </a:moveTo>
                  <a:lnTo>
                    <a:pt x="10999" y="1415"/>
                  </a:lnTo>
                  <a:lnTo>
                    <a:pt x="5275" y="5273"/>
                  </a:lnTo>
                  <a:lnTo>
                    <a:pt x="1415" y="10994"/>
                  </a:lnTo>
                  <a:lnTo>
                    <a:pt x="0" y="17995"/>
                  </a:lnTo>
                  <a:lnTo>
                    <a:pt x="1415" y="25004"/>
                  </a:lnTo>
                  <a:lnTo>
                    <a:pt x="5275" y="30729"/>
                  </a:lnTo>
                  <a:lnTo>
                    <a:pt x="10999" y="34589"/>
                  </a:lnTo>
                  <a:lnTo>
                    <a:pt x="18008" y="36004"/>
                  </a:lnTo>
                  <a:lnTo>
                    <a:pt x="25010" y="34589"/>
                  </a:lnTo>
                  <a:lnTo>
                    <a:pt x="30730" y="30729"/>
                  </a:lnTo>
                  <a:lnTo>
                    <a:pt x="34589" y="25004"/>
                  </a:lnTo>
                  <a:lnTo>
                    <a:pt x="36004" y="17995"/>
                  </a:lnTo>
                  <a:lnTo>
                    <a:pt x="34589" y="10994"/>
                  </a:lnTo>
                  <a:lnTo>
                    <a:pt x="30730" y="5273"/>
                  </a:lnTo>
                  <a:lnTo>
                    <a:pt x="25010" y="1415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673886" y="3377835"/>
              <a:ext cx="289560" cy="71120"/>
            </a:xfrm>
            <a:custGeom>
              <a:avLst/>
              <a:gdLst/>
              <a:ahLst/>
              <a:cxnLst/>
              <a:rect l="l" t="t" r="r" b="b"/>
              <a:pathLst>
                <a:path w="289560" h="71120">
                  <a:moveTo>
                    <a:pt x="289356" y="70789"/>
                  </a:moveTo>
                  <a:lnTo>
                    <a:pt x="0" y="7078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655872" y="2434729"/>
              <a:ext cx="1232535" cy="961390"/>
            </a:xfrm>
            <a:custGeom>
              <a:avLst/>
              <a:gdLst/>
              <a:ahLst/>
              <a:cxnLst/>
              <a:rect l="l" t="t" r="r" b="b"/>
              <a:pathLst>
                <a:path w="1232535" h="961389">
                  <a:moveTo>
                    <a:pt x="36004" y="943114"/>
                  </a:moveTo>
                  <a:lnTo>
                    <a:pt x="34582" y="936104"/>
                  </a:lnTo>
                  <a:lnTo>
                    <a:pt x="30721" y="930389"/>
                  </a:lnTo>
                  <a:lnTo>
                    <a:pt x="25006" y="926528"/>
                  </a:lnTo>
                  <a:lnTo>
                    <a:pt x="18008" y="925118"/>
                  </a:lnTo>
                  <a:lnTo>
                    <a:pt x="10998" y="926528"/>
                  </a:lnTo>
                  <a:lnTo>
                    <a:pt x="5270" y="930389"/>
                  </a:lnTo>
                  <a:lnTo>
                    <a:pt x="1409" y="936104"/>
                  </a:lnTo>
                  <a:lnTo>
                    <a:pt x="0" y="943114"/>
                  </a:lnTo>
                  <a:lnTo>
                    <a:pt x="1409" y="950112"/>
                  </a:lnTo>
                  <a:lnTo>
                    <a:pt x="5270" y="955840"/>
                  </a:lnTo>
                  <a:lnTo>
                    <a:pt x="10998" y="959700"/>
                  </a:lnTo>
                  <a:lnTo>
                    <a:pt x="18008" y="961123"/>
                  </a:lnTo>
                  <a:lnTo>
                    <a:pt x="25006" y="959700"/>
                  </a:lnTo>
                  <a:lnTo>
                    <a:pt x="30721" y="955840"/>
                  </a:lnTo>
                  <a:lnTo>
                    <a:pt x="34582" y="950112"/>
                  </a:lnTo>
                  <a:lnTo>
                    <a:pt x="36004" y="943114"/>
                  </a:lnTo>
                  <a:close/>
                </a:path>
                <a:path w="1232535" h="961389">
                  <a:moveTo>
                    <a:pt x="86042" y="18008"/>
                  </a:moveTo>
                  <a:lnTo>
                    <a:pt x="84632" y="10998"/>
                  </a:lnTo>
                  <a:lnTo>
                    <a:pt x="80772" y="5270"/>
                  </a:lnTo>
                  <a:lnTo>
                    <a:pt x="75044" y="1409"/>
                  </a:lnTo>
                  <a:lnTo>
                    <a:pt x="68033" y="0"/>
                  </a:lnTo>
                  <a:lnTo>
                    <a:pt x="61036" y="1409"/>
                  </a:lnTo>
                  <a:lnTo>
                    <a:pt x="55308" y="5270"/>
                  </a:lnTo>
                  <a:lnTo>
                    <a:pt x="51460" y="10998"/>
                  </a:lnTo>
                  <a:lnTo>
                    <a:pt x="50038" y="18008"/>
                  </a:lnTo>
                  <a:lnTo>
                    <a:pt x="51460" y="25006"/>
                  </a:lnTo>
                  <a:lnTo>
                    <a:pt x="55308" y="30734"/>
                  </a:lnTo>
                  <a:lnTo>
                    <a:pt x="61036" y="34582"/>
                  </a:lnTo>
                  <a:lnTo>
                    <a:pt x="68033" y="36004"/>
                  </a:lnTo>
                  <a:lnTo>
                    <a:pt x="75044" y="34582"/>
                  </a:lnTo>
                  <a:lnTo>
                    <a:pt x="80772" y="30734"/>
                  </a:lnTo>
                  <a:lnTo>
                    <a:pt x="84632" y="25006"/>
                  </a:lnTo>
                  <a:lnTo>
                    <a:pt x="86042" y="18008"/>
                  </a:lnTo>
                  <a:close/>
                </a:path>
                <a:path w="1232535" h="961389">
                  <a:moveTo>
                    <a:pt x="1232484" y="18008"/>
                  </a:moveTo>
                  <a:lnTo>
                    <a:pt x="1231061" y="10998"/>
                  </a:lnTo>
                  <a:lnTo>
                    <a:pt x="1227213" y="5270"/>
                  </a:lnTo>
                  <a:lnTo>
                    <a:pt x="1221486" y="1409"/>
                  </a:lnTo>
                  <a:lnTo>
                    <a:pt x="1214488" y="0"/>
                  </a:lnTo>
                  <a:lnTo>
                    <a:pt x="1207477" y="1409"/>
                  </a:lnTo>
                  <a:lnTo>
                    <a:pt x="1201762" y="5270"/>
                  </a:lnTo>
                  <a:lnTo>
                    <a:pt x="1197902" y="10998"/>
                  </a:lnTo>
                  <a:lnTo>
                    <a:pt x="1196492" y="18008"/>
                  </a:lnTo>
                  <a:lnTo>
                    <a:pt x="1197902" y="25006"/>
                  </a:lnTo>
                  <a:lnTo>
                    <a:pt x="1201762" y="30734"/>
                  </a:lnTo>
                  <a:lnTo>
                    <a:pt x="1207477" y="34582"/>
                  </a:lnTo>
                  <a:lnTo>
                    <a:pt x="1214488" y="36004"/>
                  </a:lnTo>
                  <a:lnTo>
                    <a:pt x="1221486" y="34582"/>
                  </a:lnTo>
                  <a:lnTo>
                    <a:pt x="1227213" y="30734"/>
                  </a:lnTo>
                  <a:lnTo>
                    <a:pt x="1231061" y="25006"/>
                  </a:lnTo>
                  <a:lnTo>
                    <a:pt x="1232484" y="18008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723911" y="2452724"/>
              <a:ext cx="239395" cy="0"/>
            </a:xfrm>
            <a:custGeom>
              <a:avLst/>
              <a:gdLst/>
              <a:ahLst/>
              <a:cxnLst/>
              <a:rect l="l" t="t" r="r" b="b"/>
              <a:pathLst>
                <a:path w="239395" h="0">
                  <a:moveTo>
                    <a:pt x="23933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617910" y="2452724"/>
              <a:ext cx="239395" cy="0"/>
            </a:xfrm>
            <a:custGeom>
              <a:avLst/>
              <a:gdLst/>
              <a:ahLst/>
              <a:cxnLst/>
              <a:rect l="l" t="t" r="r" b="b"/>
              <a:pathLst>
                <a:path w="239395" h="0">
                  <a:moveTo>
                    <a:pt x="23931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735476" y="3224453"/>
              <a:ext cx="1121410" cy="36195"/>
            </a:xfrm>
            <a:custGeom>
              <a:avLst/>
              <a:gdLst/>
              <a:ahLst/>
              <a:cxnLst/>
              <a:rect l="l" t="t" r="r" b="b"/>
              <a:pathLst>
                <a:path w="1121410" h="36195">
                  <a:moveTo>
                    <a:pt x="35991" y="18008"/>
                  </a:moveTo>
                  <a:lnTo>
                    <a:pt x="34582" y="11010"/>
                  </a:lnTo>
                  <a:lnTo>
                    <a:pt x="30721" y="5283"/>
                  </a:lnTo>
                  <a:lnTo>
                    <a:pt x="25006" y="1422"/>
                  </a:lnTo>
                  <a:lnTo>
                    <a:pt x="17995" y="0"/>
                  </a:lnTo>
                  <a:lnTo>
                    <a:pt x="10998" y="1422"/>
                  </a:lnTo>
                  <a:lnTo>
                    <a:pt x="5283" y="5283"/>
                  </a:lnTo>
                  <a:lnTo>
                    <a:pt x="1422" y="11010"/>
                  </a:lnTo>
                  <a:lnTo>
                    <a:pt x="0" y="18008"/>
                  </a:lnTo>
                  <a:lnTo>
                    <a:pt x="1422" y="25019"/>
                  </a:lnTo>
                  <a:lnTo>
                    <a:pt x="5283" y="30734"/>
                  </a:lnTo>
                  <a:lnTo>
                    <a:pt x="10998" y="34594"/>
                  </a:lnTo>
                  <a:lnTo>
                    <a:pt x="17995" y="36004"/>
                  </a:lnTo>
                  <a:lnTo>
                    <a:pt x="25006" y="34594"/>
                  </a:lnTo>
                  <a:lnTo>
                    <a:pt x="30721" y="30734"/>
                  </a:lnTo>
                  <a:lnTo>
                    <a:pt x="34582" y="25019"/>
                  </a:lnTo>
                  <a:lnTo>
                    <a:pt x="35991" y="18008"/>
                  </a:lnTo>
                  <a:close/>
                </a:path>
                <a:path w="1121410" h="36195">
                  <a:moveTo>
                    <a:pt x="1121029" y="18008"/>
                  </a:moveTo>
                  <a:lnTo>
                    <a:pt x="1119606" y="11010"/>
                  </a:lnTo>
                  <a:lnTo>
                    <a:pt x="1115758" y="5283"/>
                  </a:lnTo>
                  <a:lnTo>
                    <a:pt x="1110030" y="1422"/>
                  </a:lnTo>
                  <a:lnTo>
                    <a:pt x="1103033" y="0"/>
                  </a:lnTo>
                  <a:lnTo>
                    <a:pt x="1096022" y="1422"/>
                  </a:lnTo>
                  <a:lnTo>
                    <a:pt x="1090307" y="5283"/>
                  </a:lnTo>
                  <a:lnTo>
                    <a:pt x="1086446" y="11010"/>
                  </a:lnTo>
                  <a:lnTo>
                    <a:pt x="1085037" y="18008"/>
                  </a:lnTo>
                  <a:lnTo>
                    <a:pt x="1086446" y="25019"/>
                  </a:lnTo>
                  <a:lnTo>
                    <a:pt x="1090307" y="30734"/>
                  </a:lnTo>
                  <a:lnTo>
                    <a:pt x="1096022" y="34594"/>
                  </a:lnTo>
                  <a:lnTo>
                    <a:pt x="1103033" y="36004"/>
                  </a:lnTo>
                  <a:lnTo>
                    <a:pt x="1110030" y="34594"/>
                  </a:lnTo>
                  <a:lnTo>
                    <a:pt x="1115758" y="30734"/>
                  </a:lnTo>
                  <a:lnTo>
                    <a:pt x="1119606" y="25019"/>
                  </a:lnTo>
                  <a:lnTo>
                    <a:pt x="1121029" y="18008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749311" y="3242453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 h="0">
                  <a:moveTo>
                    <a:pt x="21393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617910" y="3242453"/>
              <a:ext cx="226695" cy="0"/>
            </a:xfrm>
            <a:custGeom>
              <a:avLst/>
              <a:gdLst/>
              <a:ahLst/>
              <a:cxnLst/>
              <a:rect l="l" t="t" r="r" b="b"/>
              <a:pathLst>
                <a:path w="226695" h="0">
                  <a:moveTo>
                    <a:pt x="22661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1649996" y="4901653"/>
            <a:ext cx="5370195" cy="1800225"/>
            <a:chOff x="1649996" y="4901653"/>
            <a:chExt cx="5370195" cy="1800225"/>
          </a:xfrm>
        </p:grpSpPr>
        <p:sp>
          <p:nvSpPr>
            <p:cNvPr id="39" name="object 39"/>
            <p:cNvSpPr/>
            <p:nvPr/>
          </p:nvSpPr>
          <p:spPr>
            <a:xfrm>
              <a:off x="1649996" y="4901653"/>
              <a:ext cx="5370195" cy="1800225"/>
            </a:xfrm>
            <a:custGeom>
              <a:avLst/>
              <a:gdLst/>
              <a:ahLst/>
              <a:cxnLst/>
              <a:rect l="l" t="t" r="r" b="b"/>
              <a:pathLst>
                <a:path w="5370195" h="1800225">
                  <a:moveTo>
                    <a:pt x="537000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70004" y="179999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538567" y="5118228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2" y="249789"/>
                  </a:lnTo>
                  <a:lnTo>
                    <a:pt x="385745" y="292559"/>
                  </a:lnTo>
                  <a:lnTo>
                    <a:pt x="361757" y="330288"/>
                  </a:lnTo>
                  <a:lnTo>
                    <a:pt x="330288" y="361757"/>
                  </a:lnTo>
                  <a:lnTo>
                    <a:pt x="292559" y="385745"/>
                  </a:lnTo>
                  <a:lnTo>
                    <a:pt x="249789" y="401032"/>
                  </a:lnTo>
                  <a:lnTo>
                    <a:pt x="203200" y="406400"/>
                  </a:lnTo>
                  <a:lnTo>
                    <a:pt x="156610" y="401032"/>
                  </a:lnTo>
                  <a:lnTo>
                    <a:pt x="113840" y="385745"/>
                  </a:lnTo>
                  <a:lnTo>
                    <a:pt x="76111" y="361757"/>
                  </a:lnTo>
                  <a:lnTo>
                    <a:pt x="44642" y="330288"/>
                  </a:lnTo>
                  <a:lnTo>
                    <a:pt x="20654" y="292559"/>
                  </a:lnTo>
                  <a:lnTo>
                    <a:pt x="5367" y="249789"/>
                  </a:lnTo>
                  <a:lnTo>
                    <a:pt x="0" y="203200"/>
                  </a:lnTo>
                  <a:lnTo>
                    <a:pt x="5367" y="156610"/>
                  </a:lnTo>
                  <a:lnTo>
                    <a:pt x="20654" y="113840"/>
                  </a:lnTo>
                  <a:lnTo>
                    <a:pt x="44642" y="76111"/>
                  </a:lnTo>
                  <a:lnTo>
                    <a:pt x="76111" y="44642"/>
                  </a:lnTo>
                  <a:lnTo>
                    <a:pt x="113840" y="20654"/>
                  </a:lnTo>
                  <a:lnTo>
                    <a:pt x="156610" y="5367"/>
                  </a:lnTo>
                  <a:lnTo>
                    <a:pt x="203200" y="0"/>
                  </a:lnTo>
                  <a:lnTo>
                    <a:pt x="249789" y="5367"/>
                  </a:lnTo>
                  <a:lnTo>
                    <a:pt x="292559" y="20654"/>
                  </a:lnTo>
                  <a:lnTo>
                    <a:pt x="330288" y="44642"/>
                  </a:lnTo>
                  <a:lnTo>
                    <a:pt x="361757" y="76111"/>
                  </a:lnTo>
                  <a:lnTo>
                    <a:pt x="385745" y="113840"/>
                  </a:lnTo>
                  <a:lnTo>
                    <a:pt x="401032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741767" y="504202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741767" y="552462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462366" y="5321428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944967" y="5321428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44203" y="512386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886651" y="5466312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544203" y="54663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886651" y="512387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622885" y="5221292"/>
              <a:ext cx="533400" cy="330200"/>
            </a:xfrm>
            <a:custGeom>
              <a:avLst/>
              <a:gdLst/>
              <a:ahLst/>
              <a:cxnLst/>
              <a:rect l="l" t="t" r="r" b="b"/>
              <a:pathLst>
                <a:path w="533400" h="330200">
                  <a:moveTo>
                    <a:pt x="88900" y="330200"/>
                  </a:moveTo>
                  <a:lnTo>
                    <a:pt x="54296" y="323213"/>
                  </a:lnTo>
                  <a:lnTo>
                    <a:pt x="26038" y="304161"/>
                  </a:lnTo>
                  <a:lnTo>
                    <a:pt x="6986" y="275903"/>
                  </a:lnTo>
                  <a:lnTo>
                    <a:pt x="0" y="241300"/>
                  </a:lnTo>
                  <a:lnTo>
                    <a:pt x="6986" y="206696"/>
                  </a:lnTo>
                  <a:lnTo>
                    <a:pt x="26038" y="178438"/>
                  </a:lnTo>
                  <a:lnTo>
                    <a:pt x="54296" y="159386"/>
                  </a:lnTo>
                  <a:lnTo>
                    <a:pt x="88900" y="152400"/>
                  </a:lnTo>
                  <a:lnTo>
                    <a:pt x="114300" y="152400"/>
                  </a:lnTo>
                  <a:lnTo>
                    <a:pt x="117475" y="127000"/>
                  </a:lnTo>
                  <a:lnTo>
                    <a:pt x="131929" y="85964"/>
                  </a:lnTo>
                  <a:lnTo>
                    <a:pt x="156473" y="50990"/>
                  </a:lnTo>
                  <a:lnTo>
                    <a:pt x="189346" y="23833"/>
                  </a:lnTo>
                  <a:lnTo>
                    <a:pt x="228792" y="6251"/>
                  </a:lnTo>
                  <a:lnTo>
                    <a:pt x="273050" y="0"/>
                  </a:lnTo>
                  <a:lnTo>
                    <a:pt x="317643" y="6251"/>
                  </a:lnTo>
                  <a:lnTo>
                    <a:pt x="357876" y="23833"/>
                  </a:lnTo>
                  <a:lnTo>
                    <a:pt x="391687" y="50990"/>
                  </a:lnTo>
                  <a:lnTo>
                    <a:pt x="417016" y="85964"/>
                  </a:lnTo>
                  <a:lnTo>
                    <a:pt x="431800" y="127000"/>
                  </a:lnTo>
                  <a:lnTo>
                    <a:pt x="471351" y="134984"/>
                  </a:lnTo>
                  <a:lnTo>
                    <a:pt x="503645" y="156759"/>
                  </a:lnTo>
                  <a:lnTo>
                    <a:pt x="525417" y="189054"/>
                  </a:lnTo>
                  <a:lnTo>
                    <a:pt x="533400" y="228600"/>
                  </a:lnTo>
                  <a:lnTo>
                    <a:pt x="525415" y="268145"/>
                  </a:lnTo>
                  <a:lnTo>
                    <a:pt x="503640" y="300440"/>
                  </a:lnTo>
                  <a:lnTo>
                    <a:pt x="471345" y="322215"/>
                  </a:lnTo>
                  <a:lnTo>
                    <a:pt x="431800" y="330200"/>
                  </a:lnTo>
                  <a:lnTo>
                    <a:pt x="88900" y="330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450498" y="6560850"/>
              <a:ext cx="3769360" cy="0"/>
            </a:xfrm>
            <a:custGeom>
              <a:avLst/>
              <a:gdLst/>
              <a:ahLst/>
              <a:cxnLst/>
              <a:rect l="l" t="t" r="r" b="b"/>
              <a:pathLst>
                <a:path w="3769360" h="0">
                  <a:moveTo>
                    <a:pt x="0" y="0"/>
                  </a:moveTo>
                  <a:lnTo>
                    <a:pt x="3769004" y="0"/>
                  </a:lnTo>
                </a:path>
              </a:pathLst>
            </a:custGeom>
            <a:ln w="262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207405" y="5862604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 h="0">
                  <a:moveTo>
                    <a:pt x="19672" y="0"/>
                  </a:moveTo>
                  <a:lnTo>
                    <a:pt x="0" y="0"/>
                  </a:lnTo>
                </a:path>
              </a:pathLst>
            </a:custGeom>
            <a:ln w="131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041074" y="5862604"/>
              <a:ext cx="129539" cy="0"/>
            </a:xfrm>
            <a:custGeom>
              <a:avLst/>
              <a:gdLst/>
              <a:ahLst/>
              <a:cxnLst/>
              <a:rect l="l" t="t" r="r" b="b"/>
              <a:pathLst>
                <a:path w="129539" h="0">
                  <a:moveTo>
                    <a:pt x="129374" y="0"/>
                  </a:moveTo>
                  <a:lnTo>
                    <a:pt x="0" y="0"/>
                  </a:lnTo>
                </a:path>
              </a:pathLst>
            </a:custGeom>
            <a:ln w="1311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488656" y="5862604"/>
              <a:ext cx="1534160" cy="0"/>
            </a:xfrm>
            <a:custGeom>
              <a:avLst/>
              <a:gdLst/>
              <a:ahLst/>
              <a:cxnLst/>
              <a:rect l="l" t="t" r="r" b="b"/>
              <a:pathLst>
                <a:path w="1534160" h="0">
                  <a:moveTo>
                    <a:pt x="1533944" y="0"/>
                  </a:moveTo>
                  <a:lnTo>
                    <a:pt x="0" y="0"/>
                  </a:lnTo>
                </a:path>
              </a:pathLst>
            </a:custGeom>
            <a:ln w="1311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450501" y="5862604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 h="0">
                  <a:moveTo>
                    <a:pt x="19672" y="0"/>
                  </a:moveTo>
                  <a:lnTo>
                    <a:pt x="0" y="0"/>
                  </a:lnTo>
                </a:path>
              </a:pathLst>
            </a:custGeom>
            <a:ln w="131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857783" y="5586442"/>
              <a:ext cx="1483995" cy="974090"/>
            </a:xfrm>
            <a:custGeom>
              <a:avLst/>
              <a:gdLst/>
              <a:ahLst/>
              <a:cxnLst/>
              <a:rect l="l" t="t" r="r" b="b"/>
              <a:pathLst>
                <a:path w="1483995" h="974090">
                  <a:moveTo>
                    <a:pt x="1483817" y="199440"/>
                  </a:moveTo>
                  <a:lnTo>
                    <a:pt x="1034783" y="973505"/>
                  </a:lnTo>
                  <a:lnTo>
                    <a:pt x="0" y="0"/>
                  </a:lnTo>
                </a:path>
              </a:pathLst>
            </a:custGeom>
            <a:ln w="12699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045609" y="5335211"/>
              <a:ext cx="979169" cy="137160"/>
            </a:xfrm>
            <a:custGeom>
              <a:avLst/>
              <a:gdLst/>
              <a:ahLst/>
              <a:cxnLst/>
              <a:rect l="l" t="t" r="r" b="b"/>
              <a:pathLst>
                <a:path w="979170" h="137160">
                  <a:moveTo>
                    <a:pt x="978788" y="13713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59821" y="5395692"/>
              <a:ext cx="87541" cy="82270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08323" y="6193115"/>
              <a:ext cx="87134" cy="88379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36370" y="5749669"/>
              <a:ext cx="87134" cy="88379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86658" y="5924788"/>
              <a:ext cx="77038" cy="92214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974442" y="6293269"/>
              <a:ext cx="77038" cy="9221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395054" y="5586442"/>
              <a:ext cx="1483995" cy="974090"/>
            </a:xfrm>
            <a:custGeom>
              <a:avLst/>
              <a:gdLst/>
              <a:ahLst/>
              <a:cxnLst/>
              <a:rect l="l" t="t" r="r" b="b"/>
              <a:pathLst>
                <a:path w="1483995" h="974090">
                  <a:moveTo>
                    <a:pt x="0" y="199440"/>
                  </a:moveTo>
                  <a:lnTo>
                    <a:pt x="449021" y="973505"/>
                  </a:lnTo>
                  <a:lnTo>
                    <a:pt x="1483817" y="0"/>
                  </a:lnTo>
                </a:path>
              </a:pathLst>
            </a:custGeom>
            <a:ln w="12699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41197" y="6193115"/>
              <a:ext cx="87122" cy="8837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13144" y="5749669"/>
              <a:ext cx="87122" cy="8837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72959" y="5924788"/>
              <a:ext cx="77025" cy="92214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85176" y="6293269"/>
              <a:ext cx="77025" cy="92214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2532405" y="5884506"/>
              <a:ext cx="42545" cy="643890"/>
            </a:xfrm>
            <a:custGeom>
              <a:avLst/>
              <a:gdLst/>
              <a:ahLst/>
              <a:cxnLst/>
              <a:rect l="l" t="t" r="r" b="b"/>
              <a:pathLst>
                <a:path w="42544" h="643890">
                  <a:moveTo>
                    <a:pt x="42240" y="603186"/>
                  </a:moveTo>
                  <a:lnTo>
                    <a:pt x="21120" y="571512"/>
                  </a:lnTo>
                  <a:lnTo>
                    <a:pt x="0" y="603186"/>
                  </a:lnTo>
                  <a:lnTo>
                    <a:pt x="12407" y="603186"/>
                  </a:lnTo>
                  <a:lnTo>
                    <a:pt x="12407" y="643559"/>
                  </a:lnTo>
                  <a:lnTo>
                    <a:pt x="29832" y="643559"/>
                  </a:lnTo>
                  <a:lnTo>
                    <a:pt x="29832" y="603186"/>
                  </a:lnTo>
                  <a:lnTo>
                    <a:pt x="42240" y="603186"/>
                  </a:lnTo>
                  <a:close/>
                </a:path>
                <a:path w="42544" h="643890">
                  <a:moveTo>
                    <a:pt x="42240" y="40398"/>
                  </a:moveTo>
                  <a:lnTo>
                    <a:pt x="29819" y="40398"/>
                  </a:lnTo>
                  <a:lnTo>
                    <a:pt x="29819" y="0"/>
                  </a:lnTo>
                  <a:lnTo>
                    <a:pt x="12407" y="0"/>
                  </a:lnTo>
                  <a:lnTo>
                    <a:pt x="12407" y="40398"/>
                  </a:lnTo>
                  <a:lnTo>
                    <a:pt x="0" y="40398"/>
                  </a:lnTo>
                  <a:lnTo>
                    <a:pt x="21120" y="72072"/>
                  </a:lnTo>
                  <a:lnTo>
                    <a:pt x="42240" y="40398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838468" y="5312107"/>
              <a:ext cx="950594" cy="549275"/>
            </a:xfrm>
            <a:custGeom>
              <a:avLst/>
              <a:gdLst/>
              <a:ahLst/>
              <a:cxnLst/>
              <a:rect l="l" t="t" r="r" b="b"/>
              <a:pathLst>
                <a:path w="950595" h="549275">
                  <a:moveTo>
                    <a:pt x="561708" y="0"/>
                  </a:moveTo>
                  <a:lnTo>
                    <a:pt x="0" y="324307"/>
                  </a:lnTo>
                  <a:lnTo>
                    <a:pt x="388607" y="548678"/>
                  </a:lnTo>
                  <a:lnTo>
                    <a:pt x="950340" y="224370"/>
                  </a:lnTo>
                  <a:lnTo>
                    <a:pt x="5617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838468" y="5312107"/>
              <a:ext cx="950594" cy="549275"/>
            </a:xfrm>
            <a:custGeom>
              <a:avLst/>
              <a:gdLst/>
              <a:ahLst/>
              <a:cxnLst/>
              <a:rect l="l" t="t" r="r" b="b"/>
              <a:pathLst>
                <a:path w="950595" h="549275">
                  <a:moveTo>
                    <a:pt x="561708" y="0"/>
                  </a:moveTo>
                  <a:lnTo>
                    <a:pt x="0" y="324307"/>
                  </a:lnTo>
                  <a:lnTo>
                    <a:pt x="388607" y="548678"/>
                  </a:lnTo>
                  <a:lnTo>
                    <a:pt x="950340" y="224370"/>
                  </a:lnTo>
                  <a:lnTo>
                    <a:pt x="561708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942533" y="5572222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27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27" y="128676"/>
                  </a:lnTo>
                  <a:lnTo>
                    <a:pt x="222910" y="74790"/>
                  </a:lnTo>
                  <a:lnTo>
                    <a:pt x="222910" y="53911"/>
                  </a:lnTo>
                  <a:lnTo>
                    <a:pt x="1295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942533" y="5572222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27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27" y="128676"/>
                  </a:lnTo>
                  <a:lnTo>
                    <a:pt x="222910" y="74790"/>
                  </a:lnTo>
                  <a:lnTo>
                    <a:pt x="222910" y="53911"/>
                  </a:lnTo>
                  <a:lnTo>
                    <a:pt x="129527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115620" y="5672093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115620" y="5672093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115248" y="5472346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115248" y="5472346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288348" y="5572222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76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288348" y="5572222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76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288348" y="5372470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288348" y="5372470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39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39" y="128689"/>
                  </a:lnTo>
                  <a:lnTo>
                    <a:pt x="222923" y="74790"/>
                  </a:lnTo>
                  <a:lnTo>
                    <a:pt x="222923" y="53911"/>
                  </a:lnTo>
                  <a:lnTo>
                    <a:pt x="129539" y="0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461447" y="5472346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27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27" y="128689"/>
                  </a:lnTo>
                  <a:lnTo>
                    <a:pt x="222910" y="74790"/>
                  </a:lnTo>
                  <a:lnTo>
                    <a:pt x="222910" y="53911"/>
                  </a:lnTo>
                  <a:lnTo>
                    <a:pt x="1295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461447" y="5472346"/>
              <a:ext cx="223520" cy="128905"/>
            </a:xfrm>
            <a:custGeom>
              <a:avLst/>
              <a:gdLst/>
              <a:ahLst/>
              <a:cxnLst/>
              <a:rect l="l" t="t" r="r" b="b"/>
              <a:pathLst>
                <a:path w="223520" h="128904">
                  <a:moveTo>
                    <a:pt x="129527" y="0"/>
                  </a:moveTo>
                  <a:lnTo>
                    <a:pt x="93370" y="0"/>
                  </a:lnTo>
                  <a:lnTo>
                    <a:pt x="0" y="53911"/>
                  </a:lnTo>
                  <a:lnTo>
                    <a:pt x="0" y="74790"/>
                  </a:lnTo>
                  <a:lnTo>
                    <a:pt x="93370" y="128701"/>
                  </a:lnTo>
                  <a:lnTo>
                    <a:pt x="129527" y="128689"/>
                  </a:lnTo>
                  <a:lnTo>
                    <a:pt x="222910" y="74790"/>
                  </a:lnTo>
                  <a:lnTo>
                    <a:pt x="222910" y="53911"/>
                  </a:lnTo>
                  <a:lnTo>
                    <a:pt x="129527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910081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637300" y="1003527"/>
            <a:ext cx="532892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" marR="5080" indent="-73660">
              <a:lnSpc>
                <a:spcPct val="133400"/>
              </a:lnSpc>
              <a:spcBef>
                <a:spcPts val="100"/>
              </a:spcBef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Célula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monofacial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bifacial: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hace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unos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años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estaban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como</a:t>
            </a:r>
            <a:r>
              <a:rPr dirty="0" sz="750" spc="25" b="1">
                <a:latin typeface="Arial"/>
                <a:cs typeface="Arial"/>
              </a:rPr>
              <a:t>monofacial</a:t>
            </a:r>
            <a:r>
              <a:rPr dirty="0" sz="750" spc="25">
                <a:latin typeface="Microsoft Sans Serif"/>
                <a:cs typeface="Microsoft Sans Serif"/>
              </a:rPr>
              <a:t>y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pudieron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recoger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parte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frontal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desarrollo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tecnología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introdujo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10" b="1">
                <a:latin typeface="Arial"/>
                <a:cs typeface="Arial"/>
              </a:rPr>
              <a:t>bifacial</a:t>
            </a:r>
            <a:r>
              <a:rPr dirty="0" sz="750" spc="10">
                <a:latin typeface="Microsoft Sans Serif"/>
                <a:cs typeface="Microsoft Sans Serif"/>
              </a:rPr>
              <a:t>Células solares. </a:t>
            </a:r>
            <a:r>
              <a:rPr dirty="0" sz="750" spc="-15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 bifaciales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25">
                <a:latin typeface="Microsoft Sans Serif"/>
                <a:cs typeface="Microsoft Sans Serif"/>
              </a:rPr>
              <a:t>captar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radiación solar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15">
                <a:latin typeface="Microsoft Sans Serif"/>
                <a:cs typeface="Microsoft Sans Serif"/>
              </a:rPr>
              <a:t>desde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parte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posterior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y,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vez,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bifaciales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captar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reflejada.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40000" y="188804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40000" y="1958750"/>
            <a:ext cx="673100" cy="54927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izquierdo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una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célula 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monofacial </a:t>
            </a:r>
            <a:r>
              <a:rPr dirty="0" sz="450" spc="10">
                <a:latin typeface="Microsoft Sans Serif"/>
                <a:cs typeface="Microsoft Sans Serif"/>
              </a:rPr>
              <a:t>estándar; </a:t>
            </a:r>
            <a:r>
              <a:rPr dirty="0" sz="450" spc="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Lado </a:t>
            </a:r>
            <a:r>
              <a:rPr dirty="0" sz="400" spc="10">
                <a:latin typeface="Microsoft Sans Serif"/>
                <a:cs typeface="Microsoft Sans Serif"/>
              </a:rPr>
              <a:t>derecho de </a:t>
            </a:r>
            <a:r>
              <a:rPr dirty="0" sz="400" spc="15">
                <a:latin typeface="Microsoft Sans Serif"/>
                <a:cs typeface="Microsoft Sans Serif"/>
              </a:rPr>
              <a:t>una </a:t>
            </a:r>
            <a:r>
              <a:rPr dirty="0" sz="400" spc="5">
                <a:latin typeface="Microsoft Sans Serif"/>
                <a:cs typeface="Microsoft Sans Serif"/>
              </a:rPr>
              <a:t>célula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solar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bifacial.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649996" y="1922170"/>
            <a:ext cx="5370195" cy="1800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 marL="2386965">
              <a:lnSpc>
                <a:spcPct val="100000"/>
              </a:lnSpc>
              <a:spcBef>
                <a:spcPts val="380"/>
              </a:spcBef>
            </a:pPr>
            <a:r>
              <a:rPr dirty="0" sz="400" spc="5">
                <a:latin typeface="Microsoft Sans Serif"/>
                <a:cs typeface="Microsoft Sans Serif"/>
              </a:rPr>
              <a:t>Contactos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frontales</a:t>
            </a:r>
            <a:endParaRPr sz="400">
              <a:latin typeface="Microsoft Sans Serif"/>
              <a:cs typeface="Microsoft Sans Serif"/>
            </a:endParaRPr>
          </a:p>
          <a:p>
            <a:pPr marL="2320925" marR="2451100" indent="189865">
              <a:lnSpc>
                <a:spcPct val="129700"/>
              </a:lnSpc>
              <a:spcBef>
                <a:spcPts val="305"/>
              </a:spcBef>
            </a:pPr>
            <a:r>
              <a:rPr dirty="0" sz="450" spc="5">
                <a:latin typeface="Microsoft Sans Serif"/>
                <a:cs typeface="Microsoft Sans Serif"/>
              </a:rPr>
              <a:t>Superficie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pasivación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(delantera)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Microsoft Sans Serif"/>
              <a:cs typeface="Microsoft Sans Serif"/>
            </a:endParaRPr>
          </a:p>
          <a:p>
            <a:pPr algn="ctr" marR="71755">
              <a:lnSpc>
                <a:spcPct val="100000"/>
              </a:lnSpc>
              <a:spcBef>
                <a:spcPts val="5"/>
              </a:spcBef>
            </a:pPr>
            <a:r>
              <a:rPr dirty="0" sz="450" spc="5">
                <a:latin typeface="Microsoft Sans Serif"/>
                <a:cs typeface="Microsoft Sans Serif"/>
              </a:rPr>
              <a:t>Superficie</a:t>
            </a:r>
            <a:endParaRPr sz="450">
              <a:latin typeface="Microsoft Sans Serif"/>
              <a:cs typeface="Microsoft Sans Serif"/>
            </a:endParaRPr>
          </a:p>
          <a:p>
            <a:pPr algn="ctr" marR="101600">
              <a:lnSpc>
                <a:spcPct val="100000"/>
              </a:lnSpc>
              <a:spcBef>
                <a:spcPts val="110"/>
              </a:spcBef>
            </a:pPr>
            <a:r>
              <a:rPr dirty="0" sz="500" spc="10">
                <a:latin typeface="Microsoft Sans Serif"/>
                <a:cs typeface="Microsoft Sans Serif"/>
              </a:rPr>
              <a:t>pasivación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(trasera)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2402840">
              <a:lnSpc>
                <a:spcPct val="100000"/>
              </a:lnSpc>
            </a:pPr>
            <a:r>
              <a:rPr dirty="0" sz="400" spc="5">
                <a:latin typeface="Microsoft Sans Serif"/>
                <a:cs typeface="Microsoft Sans Serif"/>
              </a:rPr>
              <a:t>Contactos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traseros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7300" y="3983097"/>
            <a:ext cx="5285105" cy="78041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bifaciales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aumentar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energético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  <a:spcBef>
                <a:spcPts val="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albedo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bajo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sistema, </a:t>
            </a:r>
            <a:r>
              <a:rPr dirty="0" sz="750" spc="40">
                <a:latin typeface="Microsoft Sans Serif"/>
                <a:cs typeface="Microsoft Sans Serif"/>
              </a:rPr>
              <a:t>uno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factores </a:t>
            </a:r>
            <a:r>
              <a:rPr dirty="0" sz="750" spc="10">
                <a:latin typeface="Microsoft Sans Serif"/>
                <a:cs typeface="Microsoft Sans Serif"/>
              </a:rPr>
              <a:t>decisivos </a:t>
            </a:r>
            <a:r>
              <a:rPr dirty="0" sz="750" spc="30">
                <a:latin typeface="Microsoft Sans Serif"/>
                <a:cs typeface="Microsoft Sans Serif"/>
              </a:rPr>
              <a:t>que influyen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cantidad de energía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adicional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obtiene,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cambia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largo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tiempo.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albedo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describe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grado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refleja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desde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5">
                <a:latin typeface="Microsoft Sans Serif"/>
                <a:cs typeface="Microsoft Sans Serif"/>
              </a:rPr>
              <a:t>superficie. 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albedo en </a:t>
            </a:r>
            <a:r>
              <a:rPr dirty="0" sz="750">
                <a:latin typeface="Microsoft Sans Serif"/>
                <a:cs typeface="Microsoft Sans Serif"/>
              </a:rPr>
              <a:t>sí </a:t>
            </a:r>
            <a:r>
              <a:rPr dirty="0" sz="750" spc="25">
                <a:latin typeface="Microsoft Sans Serif"/>
                <a:cs typeface="Microsoft Sans Serif"/>
              </a:rPr>
              <a:t>depende 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propiedades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bajo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módulo,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color,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grosor,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acabado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vegetación.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40000" y="4838892"/>
            <a:ext cx="611505" cy="43370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 </a:t>
            </a:r>
            <a:r>
              <a:rPr dirty="0" sz="550" spc="5">
                <a:latin typeface="Microsoft Sans Serif"/>
                <a:cs typeface="Microsoft Sans Serif"/>
              </a:rPr>
              <a:t>19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bifaciales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350" spc="15">
                <a:latin typeface="Microsoft Sans Serif"/>
                <a:cs typeface="Microsoft Sans Serif"/>
              </a:rPr>
              <a:t>comportamiento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462370" y="5996355"/>
            <a:ext cx="469900" cy="3765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R="5080">
              <a:lnSpc>
                <a:spcPct val="109900"/>
              </a:lnSpc>
              <a:spcBef>
                <a:spcPts val="75"/>
              </a:spcBef>
            </a:pPr>
            <a:r>
              <a:rPr dirty="0" sz="550" spc="20">
                <a:latin typeface="Microsoft Sans Serif"/>
                <a:cs typeface="Microsoft Sans Serif"/>
              </a:rPr>
              <a:t>Altura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borde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inferior 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módulo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r>
              <a:rPr dirty="0" sz="350" spc="20">
                <a:latin typeface="Microsoft Sans Serif"/>
                <a:cs typeface="Microsoft Sans Serif"/>
              </a:rPr>
              <a:t>por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encima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del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suelo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622917" y="6007982"/>
            <a:ext cx="462280" cy="3695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R="5080">
              <a:lnSpc>
                <a:spcPct val="111100"/>
              </a:lnSpc>
              <a:spcBef>
                <a:spcPts val="90"/>
              </a:spcBef>
            </a:pPr>
            <a:r>
              <a:rPr dirty="0" sz="450" spc="5">
                <a:latin typeface="Microsoft Sans Serif"/>
                <a:cs typeface="Microsoft Sans Serif"/>
              </a:rPr>
              <a:t>Factor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albedo  </a:t>
            </a:r>
            <a:r>
              <a:rPr dirty="0" sz="550" spc="15">
                <a:latin typeface="Microsoft Sans Serif"/>
                <a:cs typeface="Microsoft Sans Serif"/>
              </a:rPr>
              <a:t>del </a:t>
            </a:r>
            <a:r>
              <a:rPr dirty="0" sz="550" spc="10">
                <a:latin typeface="Microsoft Sans Serif"/>
                <a:cs typeface="Microsoft Sans Serif"/>
              </a:rPr>
              <a:t>suelo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(cantidad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luz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reflejada)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37300" y="7183062"/>
            <a:ext cx="5187950" cy="47434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ganancia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energética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bifaciales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comparación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monofaciales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estima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endParaRPr sz="650">
              <a:latin typeface="Microsoft Sans Serif"/>
              <a:cs typeface="Microsoft Sans Serif"/>
            </a:endParaRPr>
          </a:p>
          <a:p>
            <a:pPr marL="12700" marR="187325">
              <a:lnSpc>
                <a:spcPct val="142900"/>
              </a:lnSpc>
              <a:spcBef>
                <a:spcPts val="1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5%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césped,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10%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arena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20%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instalados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superficie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pintada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blanco.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80340" cy="763270"/>
          </a:xfrm>
          <a:custGeom>
            <a:avLst/>
            <a:gdLst/>
            <a:ahLst/>
            <a:cxnLst/>
            <a:rect l="l" t="t" r="r" b="b"/>
            <a:pathLst>
              <a:path w="180340" h="763270">
                <a:moveTo>
                  <a:pt x="0" y="763206"/>
                </a:moveTo>
                <a:lnTo>
                  <a:pt x="179997" y="763206"/>
                </a:lnTo>
                <a:lnTo>
                  <a:pt x="179997" y="0"/>
                </a:lnTo>
                <a:lnTo>
                  <a:pt x="0" y="0"/>
                </a:lnTo>
                <a:lnTo>
                  <a:pt x="0" y="763206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6278397"/>
            <a:ext cx="5370195" cy="3060065"/>
          </a:xfrm>
          <a:custGeom>
            <a:avLst/>
            <a:gdLst/>
            <a:ahLst/>
            <a:cxnLst/>
            <a:rect l="l" t="t" r="r" b="b"/>
            <a:pathLst>
              <a:path w="5370195" h="3060065">
                <a:moveTo>
                  <a:pt x="5370004" y="0"/>
                </a:moveTo>
                <a:lnTo>
                  <a:pt x="0" y="0"/>
                </a:lnTo>
                <a:lnTo>
                  <a:pt x="0" y="3060001"/>
                </a:lnTo>
                <a:lnTo>
                  <a:pt x="5370004" y="3060001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1649996" y="1607997"/>
            <a:ext cx="5370195" cy="3060065"/>
            <a:chOff x="1649996" y="1607997"/>
            <a:chExt cx="5370195" cy="3060065"/>
          </a:xfrm>
        </p:grpSpPr>
        <p:sp>
          <p:nvSpPr>
            <p:cNvPr id="5" name="object 5"/>
            <p:cNvSpPr/>
            <p:nvPr/>
          </p:nvSpPr>
          <p:spPr>
            <a:xfrm>
              <a:off x="1649996" y="1607997"/>
              <a:ext cx="5370195" cy="3060065"/>
            </a:xfrm>
            <a:custGeom>
              <a:avLst/>
              <a:gdLst/>
              <a:ahLst/>
              <a:cxnLst/>
              <a:rect l="l" t="t" r="r" b="b"/>
              <a:pathLst>
                <a:path w="5370195" h="3060065">
                  <a:moveTo>
                    <a:pt x="5370004" y="0"/>
                  </a:moveTo>
                  <a:lnTo>
                    <a:pt x="0" y="0"/>
                  </a:lnTo>
                  <a:lnTo>
                    <a:pt x="0" y="3060001"/>
                  </a:lnTo>
                  <a:lnTo>
                    <a:pt x="5370004" y="3060001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85607" y="1891203"/>
              <a:ext cx="4279391" cy="2551176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68243" y="6516003"/>
            <a:ext cx="2953512" cy="2595981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99" y="866915"/>
            <a:ext cx="2309495" cy="61341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spc="-20" b="1">
                <a:latin typeface="Arial"/>
                <a:cs typeface="Arial"/>
              </a:rPr>
              <a:t>Los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b="1">
                <a:latin typeface="Arial"/>
                <a:cs typeface="Arial"/>
              </a:rPr>
              <a:t>diseños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más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comunes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módulos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fotovoltaicos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-25" b="1">
                <a:latin typeface="Arial"/>
                <a:cs typeface="Arial"/>
              </a:rPr>
              <a:t>c-Si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-10" b="1">
                <a:latin typeface="Arial"/>
                <a:cs typeface="Arial"/>
              </a:rPr>
              <a:t>son:</a:t>
            </a:r>
            <a:endParaRPr sz="600">
              <a:latin typeface="Arial"/>
              <a:cs typeface="Arial"/>
            </a:endParaRPr>
          </a:p>
          <a:p>
            <a:pPr marL="69215" indent="-57150">
              <a:lnSpc>
                <a:spcPct val="100000"/>
              </a:lnSpc>
              <a:spcBef>
                <a:spcPts val="38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60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72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serie;</a:t>
            </a:r>
            <a:endParaRPr sz="700">
              <a:latin typeface="Microsoft Sans Serif"/>
              <a:cs typeface="Microsoft Sans Serif"/>
            </a:endParaRPr>
          </a:p>
          <a:p>
            <a:pPr marL="52705" indent="-40640">
              <a:lnSpc>
                <a:spcPct val="100000"/>
              </a:lnSpc>
              <a:spcBef>
                <a:spcPts val="560"/>
              </a:spcBef>
              <a:buChar char="•"/>
              <a:tabLst>
                <a:tab pos="53340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120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celdas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cortadas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mitad.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1573477"/>
            <a:ext cx="708025" cy="84010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izquierda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derecha: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60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 spc="5">
                <a:latin typeface="Microsoft Sans Serif"/>
                <a:cs typeface="Microsoft Sans Serif"/>
              </a:rPr>
              <a:t>6” </a:t>
            </a:r>
            <a:r>
              <a:rPr dirty="0" sz="450" spc="15">
                <a:latin typeface="Microsoft Sans Serif"/>
                <a:cs typeface="Microsoft Sans Serif"/>
              </a:rPr>
              <a:t>en conexión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serie;</a:t>
            </a:r>
            <a:endParaRPr sz="450">
              <a:latin typeface="Microsoft Sans Serif"/>
              <a:cs typeface="Microsoft Sans Serif"/>
            </a:endParaRPr>
          </a:p>
          <a:p>
            <a:pPr marR="158115">
              <a:lnSpc>
                <a:spcPts val="800"/>
              </a:lnSpc>
            </a:pPr>
            <a:r>
              <a:rPr dirty="0" sz="500" spc="5">
                <a:latin typeface="Microsoft Sans Serif"/>
                <a:cs typeface="Microsoft Sans Serif"/>
              </a:rPr>
              <a:t>72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celdas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6”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conexión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serie;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350" spc="5">
                <a:latin typeface="Microsoft Sans Serif"/>
                <a:cs typeface="Microsoft Sans Serif"/>
              </a:rPr>
              <a:t>120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celdas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cortadas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mitad.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299" y="4812378"/>
            <a:ext cx="5293360" cy="1247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25">
                <a:latin typeface="Microsoft Sans Serif"/>
                <a:cs typeface="Microsoft Sans Serif"/>
              </a:rPr>
              <a:t>maximizar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rendimiento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25">
                <a:latin typeface="Microsoft Sans Serif"/>
                <a:cs typeface="Microsoft Sans Serif"/>
              </a:rPr>
              <a:t>fotovoltaico,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han </a:t>
            </a:r>
            <a:r>
              <a:rPr dirty="0" sz="700" spc="25">
                <a:latin typeface="Microsoft Sans Serif"/>
                <a:cs typeface="Microsoft Sans Serif"/>
              </a:rPr>
              <a:t>desarrollado </a:t>
            </a:r>
            <a:r>
              <a:rPr dirty="0" sz="700" spc="20">
                <a:latin typeface="Microsoft Sans Serif"/>
                <a:cs typeface="Microsoft Sans Serif"/>
              </a:rPr>
              <a:t>tecnologías </a:t>
            </a:r>
            <a:r>
              <a:rPr dirty="0" sz="700" spc="5">
                <a:latin typeface="Microsoft Sans Serif"/>
                <a:cs typeface="Microsoft Sans Serif"/>
              </a:rPr>
              <a:t>especiales </a:t>
            </a:r>
            <a:r>
              <a:rPr dirty="0" sz="700" spc="25">
                <a:latin typeface="Microsoft Sans Serif"/>
                <a:cs typeface="Microsoft Sans Serif"/>
              </a:rPr>
              <a:t>utilizando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concepto 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5" b="1">
                <a:latin typeface="Arial"/>
                <a:cs typeface="Arial"/>
              </a:rPr>
              <a:t>células solares </a:t>
            </a:r>
            <a:r>
              <a:rPr dirty="0" sz="700" spc="20" b="1">
                <a:latin typeface="Arial"/>
                <a:cs typeface="Arial"/>
              </a:rPr>
              <a:t>de contacto </a:t>
            </a:r>
            <a:r>
              <a:rPr dirty="0" sz="700" spc="15" b="1">
                <a:latin typeface="Arial"/>
                <a:cs typeface="Arial"/>
              </a:rPr>
              <a:t>trasero</a:t>
            </a:r>
            <a:r>
              <a:rPr dirty="0" sz="700" spc="15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contacto trasero </a:t>
            </a:r>
            <a:r>
              <a:rPr dirty="0" sz="700" spc="10">
                <a:latin typeface="Microsoft Sans Serif"/>
                <a:cs typeface="Microsoft Sans Serif"/>
              </a:rPr>
              <a:t>alcanzan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eficiencia </a:t>
            </a:r>
            <a:r>
              <a:rPr dirty="0" sz="700" spc="25">
                <a:latin typeface="Microsoft Sans Serif"/>
                <a:cs typeface="Microsoft Sans Serif"/>
              </a:rPr>
              <a:t>potencialmente </a:t>
            </a:r>
            <a:r>
              <a:rPr dirty="0" sz="700" spc="30">
                <a:latin typeface="Microsoft Sans Serif"/>
                <a:cs typeface="Microsoft Sans Serif"/>
              </a:rPr>
              <a:t>mayor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mover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rejillas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frontales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posterior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células: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soleado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células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cubierto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metálica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fines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contacto.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Existen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varias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configuraciones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células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trasero: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590"/>
              </a:spcBef>
              <a:buChar char="•"/>
              <a:tabLst>
                <a:tab pos="65405" algn="l"/>
              </a:tabLst>
            </a:pPr>
            <a:r>
              <a:rPr dirty="0" sz="650">
                <a:latin typeface="Microsoft Sans Serif"/>
                <a:cs typeface="Microsoft Sans Serif"/>
              </a:rPr>
              <a:t>Células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solares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posterior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interdigitadas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(IBC);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Envoltura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emisor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(EWT);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Envoltura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metalización</a:t>
            </a:r>
            <a:r>
              <a:rPr dirty="0" sz="800" spc="-10">
                <a:latin typeface="Microsoft Sans Serif"/>
                <a:cs typeface="Microsoft Sans Serif"/>
              </a:rPr>
              <a:t> (MWT).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6226307"/>
            <a:ext cx="579755" cy="743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>
                <a:latin typeface="Microsoft Sans Serif"/>
                <a:cs typeface="Microsoft Sans Serif"/>
              </a:rPr>
              <a:t>De </a:t>
            </a:r>
            <a:r>
              <a:rPr dirty="0" sz="400" spc="10">
                <a:latin typeface="Microsoft Sans Serif"/>
                <a:cs typeface="Microsoft Sans Serif"/>
              </a:rPr>
              <a:t>izquierda </a:t>
            </a:r>
            <a:r>
              <a:rPr dirty="0" sz="400">
                <a:latin typeface="Microsoft Sans Serif"/>
                <a:cs typeface="Microsoft Sans Serif"/>
              </a:rPr>
              <a:t>a </a:t>
            </a:r>
            <a:r>
              <a:rPr dirty="0" sz="400" spc="5">
                <a:latin typeface="Microsoft Sans Serif"/>
                <a:cs typeface="Microsoft Sans Serif"/>
              </a:rPr>
              <a:t>derecha: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módulo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10">
                <a:latin typeface="Microsoft Sans Serif"/>
                <a:cs typeface="Microsoft Sans Serif"/>
              </a:rPr>
              <a:t>Tecnología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IBC;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0">
                <a:latin typeface="Microsoft Sans Serif"/>
                <a:cs typeface="Microsoft Sans Serif"/>
              </a:rPr>
              <a:t>Módulo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10">
                <a:latin typeface="Microsoft Sans Serif"/>
                <a:cs typeface="Microsoft Sans Serif"/>
              </a:rPr>
              <a:t>Tecnología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MWT.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0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6083998"/>
            <a:ext cx="5370195" cy="3060065"/>
          </a:xfrm>
          <a:custGeom>
            <a:avLst/>
            <a:gdLst/>
            <a:ahLst/>
            <a:cxnLst/>
            <a:rect l="l" t="t" r="r" b="b"/>
            <a:pathLst>
              <a:path w="5370195" h="3060065">
                <a:moveTo>
                  <a:pt x="5370004" y="0"/>
                </a:moveTo>
                <a:lnTo>
                  <a:pt x="0" y="0"/>
                </a:lnTo>
                <a:lnTo>
                  <a:pt x="0" y="3060001"/>
                </a:lnTo>
                <a:lnTo>
                  <a:pt x="5370004" y="3060001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1649996" y="3851998"/>
            <a:ext cx="5370195" cy="1620520"/>
            <a:chOff x="1649996" y="3851998"/>
            <a:chExt cx="5370195" cy="1620520"/>
          </a:xfrm>
        </p:grpSpPr>
        <p:sp>
          <p:nvSpPr>
            <p:cNvPr id="5" name="object 5"/>
            <p:cNvSpPr/>
            <p:nvPr/>
          </p:nvSpPr>
          <p:spPr>
            <a:xfrm>
              <a:off x="1649996" y="3851998"/>
              <a:ext cx="5370195" cy="1620520"/>
            </a:xfrm>
            <a:custGeom>
              <a:avLst/>
              <a:gdLst/>
              <a:ahLst/>
              <a:cxnLst/>
              <a:rect l="l" t="t" r="r" b="b"/>
              <a:pathLst>
                <a:path w="5370195" h="1620520">
                  <a:moveTo>
                    <a:pt x="5370004" y="0"/>
                  </a:moveTo>
                  <a:lnTo>
                    <a:pt x="0" y="0"/>
                  </a:lnTo>
                  <a:lnTo>
                    <a:pt x="0" y="1619999"/>
                  </a:lnTo>
                  <a:lnTo>
                    <a:pt x="5370004" y="1619999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86940" y="4439267"/>
              <a:ext cx="2426335" cy="454025"/>
            </a:xfrm>
            <a:custGeom>
              <a:avLst/>
              <a:gdLst/>
              <a:ahLst/>
              <a:cxnLst/>
              <a:rect l="l" t="t" r="r" b="b"/>
              <a:pathLst>
                <a:path w="2426335" h="454025">
                  <a:moveTo>
                    <a:pt x="2388654" y="227215"/>
                  </a:moveTo>
                  <a:lnTo>
                    <a:pt x="2388654" y="220002"/>
                  </a:lnTo>
                  <a:lnTo>
                    <a:pt x="2392638" y="129446"/>
                  </a:lnTo>
                  <a:lnTo>
                    <a:pt x="2402104" y="64714"/>
                  </a:lnTo>
                  <a:lnTo>
                    <a:pt x="2413326" y="22625"/>
                  </a:lnTo>
                  <a:lnTo>
                    <a:pt x="2422575" y="0"/>
                  </a:lnTo>
                  <a:lnTo>
                    <a:pt x="2398932" y="32377"/>
                  </a:lnTo>
                  <a:lnTo>
                    <a:pt x="2368241" y="61881"/>
                  </a:lnTo>
                  <a:lnTo>
                    <a:pt x="2331195" y="88066"/>
                  </a:lnTo>
                  <a:lnTo>
                    <a:pt x="2288489" y="110488"/>
                  </a:lnTo>
                  <a:lnTo>
                    <a:pt x="2240815" y="128701"/>
                  </a:lnTo>
                  <a:lnTo>
                    <a:pt x="2188868" y="142262"/>
                  </a:lnTo>
                  <a:lnTo>
                    <a:pt x="2133340" y="150724"/>
                  </a:lnTo>
                  <a:lnTo>
                    <a:pt x="2074926" y="153644"/>
                  </a:lnTo>
                  <a:lnTo>
                    <a:pt x="65087" y="153644"/>
                  </a:lnTo>
                  <a:lnTo>
                    <a:pt x="50452" y="185981"/>
                  </a:lnTo>
                  <a:lnTo>
                    <a:pt x="36039" y="216250"/>
                  </a:lnTo>
                  <a:lnTo>
                    <a:pt x="22450" y="244607"/>
                  </a:lnTo>
                  <a:lnTo>
                    <a:pt x="10287" y="271208"/>
                  </a:lnTo>
                  <a:lnTo>
                    <a:pt x="6997" y="278752"/>
                  </a:lnTo>
                  <a:lnTo>
                    <a:pt x="3530" y="286461"/>
                  </a:lnTo>
                  <a:lnTo>
                    <a:pt x="0" y="294271"/>
                  </a:lnTo>
                  <a:lnTo>
                    <a:pt x="2074926" y="294271"/>
                  </a:lnTo>
                  <a:lnTo>
                    <a:pt x="2134542" y="297314"/>
                  </a:lnTo>
                  <a:lnTo>
                    <a:pt x="2191131" y="306125"/>
                  </a:lnTo>
                  <a:lnTo>
                    <a:pt x="2243955" y="320232"/>
                  </a:lnTo>
                  <a:lnTo>
                    <a:pt x="2292278" y="339161"/>
                  </a:lnTo>
                  <a:lnTo>
                    <a:pt x="2335361" y="362439"/>
                  </a:lnTo>
                  <a:lnTo>
                    <a:pt x="2372468" y="389592"/>
                  </a:lnTo>
                  <a:lnTo>
                    <a:pt x="2402860" y="420147"/>
                  </a:lnTo>
                  <a:lnTo>
                    <a:pt x="2425801" y="453631"/>
                  </a:lnTo>
                  <a:lnTo>
                    <a:pt x="2426169" y="453631"/>
                  </a:lnTo>
                  <a:lnTo>
                    <a:pt x="2404481" y="419625"/>
                  </a:lnTo>
                  <a:lnTo>
                    <a:pt x="2393343" y="384705"/>
                  </a:lnTo>
                  <a:lnTo>
                    <a:pt x="2389240" y="327644"/>
                  </a:lnTo>
                  <a:lnTo>
                    <a:pt x="2388654" y="227215"/>
                  </a:lnTo>
                  <a:close/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13419" y="4733531"/>
              <a:ext cx="2520022" cy="47506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52026" y="4117851"/>
              <a:ext cx="2381885" cy="475615"/>
            </a:xfrm>
            <a:custGeom>
              <a:avLst/>
              <a:gdLst/>
              <a:ahLst/>
              <a:cxnLst/>
              <a:rect l="l" t="t" r="r" b="b"/>
              <a:pathLst>
                <a:path w="2381885" h="475614">
                  <a:moveTo>
                    <a:pt x="2009838" y="0"/>
                  </a:moveTo>
                  <a:lnTo>
                    <a:pt x="21005" y="0"/>
                  </a:lnTo>
                  <a:lnTo>
                    <a:pt x="34898" y="42562"/>
                  </a:lnTo>
                  <a:lnTo>
                    <a:pt x="46888" y="92475"/>
                  </a:lnTo>
                  <a:lnTo>
                    <a:pt x="55306" y="149265"/>
                  </a:lnTo>
                  <a:lnTo>
                    <a:pt x="58483" y="212458"/>
                  </a:lnTo>
                  <a:lnTo>
                    <a:pt x="55332" y="274214"/>
                  </a:lnTo>
                  <a:lnTo>
                    <a:pt x="46690" y="331000"/>
                  </a:lnTo>
                  <a:lnTo>
                    <a:pt x="33775" y="383168"/>
                  </a:lnTo>
                  <a:lnTo>
                    <a:pt x="17806" y="431069"/>
                  </a:lnTo>
                  <a:lnTo>
                    <a:pt x="0" y="475056"/>
                  </a:lnTo>
                  <a:lnTo>
                    <a:pt x="2009838" y="475056"/>
                  </a:lnTo>
                  <a:lnTo>
                    <a:pt x="2064745" y="472480"/>
                  </a:lnTo>
                  <a:lnTo>
                    <a:pt x="2117151" y="464999"/>
                  </a:lnTo>
                  <a:lnTo>
                    <a:pt x="2166481" y="452978"/>
                  </a:lnTo>
                  <a:lnTo>
                    <a:pt x="2212161" y="436787"/>
                  </a:lnTo>
                  <a:lnTo>
                    <a:pt x="2253616" y="416792"/>
                  </a:lnTo>
                  <a:lnTo>
                    <a:pt x="2290270" y="393362"/>
                  </a:lnTo>
                  <a:lnTo>
                    <a:pt x="2321549" y="366862"/>
                  </a:lnTo>
                  <a:lnTo>
                    <a:pt x="2346878" y="337661"/>
                  </a:lnTo>
                  <a:lnTo>
                    <a:pt x="2377386" y="272627"/>
                  </a:lnTo>
                  <a:lnTo>
                    <a:pt x="2381415" y="237528"/>
                  </a:lnTo>
                  <a:lnTo>
                    <a:pt x="2377386" y="202429"/>
                  </a:lnTo>
                  <a:lnTo>
                    <a:pt x="2346878" y="137394"/>
                  </a:lnTo>
                  <a:lnTo>
                    <a:pt x="2321549" y="108193"/>
                  </a:lnTo>
                  <a:lnTo>
                    <a:pt x="2290270" y="81694"/>
                  </a:lnTo>
                  <a:lnTo>
                    <a:pt x="2253616" y="58263"/>
                  </a:lnTo>
                  <a:lnTo>
                    <a:pt x="2212161" y="38268"/>
                  </a:lnTo>
                  <a:lnTo>
                    <a:pt x="2166481" y="22077"/>
                  </a:lnTo>
                  <a:lnTo>
                    <a:pt x="2117151" y="10057"/>
                  </a:lnTo>
                  <a:lnTo>
                    <a:pt x="2064745" y="2575"/>
                  </a:lnTo>
                  <a:lnTo>
                    <a:pt x="2009838" y="0"/>
                  </a:lnTo>
                  <a:close/>
                </a:path>
              </a:pathLst>
            </a:custGeom>
            <a:solidFill>
              <a:srgbClr val="CED7E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76258" y="4117860"/>
              <a:ext cx="1542275" cy="47503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21126" y="4117860"/>
              <a:ext cx="1412315" cy="47503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857642" y="4439272"/>
              <a:ext cx="1056005" cy="454025"/>
            </a:xfrm>
            <a:custGeom>
              <a:avLst/>
              <a:gdLst/>
              <a:ahLst/>
              <a:cxnLst/>
              <a:rect l="l" t="t" r="r" b="b"/>
              <a:pathLst>
                <a:path w="1056004" h="454025">
                  <a:moveTo>
                    <a:pt x="1051859" y="0"/>
                  </a:moveTo>
                  <a:lnTo>
                    <a:pt x="1028217" y="32372"/>
                  </a:lnTo>
                  <a:lnTo>
                    <a:pt x="997529" y="61872"/>
                  </a:lnTo>
                  <a:lnTo>
                    <a:pt x="960487" y="88052"/>
                  </a:lnTo>
                  <a:lnTo>
                    <a:pt x="917785" y="110470"/>
                  </a:lnTo>
                  <a:lnTo>
                    <a:pt x="870116" y="128681"/>
                  </a:lnTo>
                  <a:lnTo>
                    <a:pt x="818173" y="142239"/>
                  </a:lnTo>
                  <a:lnTo>
                    <a:pt x="762648" y="150700"/>
                  </a:lnTo>
                  <a:lnTo>
                    <a:pt x="704235" y="153619"/>
                  </a:lnTo>
                  <a:lnTo>
                    <a:pt x="311912" y="153619"/>
                  </a:lnTo>
                  <a:lnTo>
                    <a:pt x="311912" y="204486"/>
                  </a:lnTo>
                  <a:lnTo>
                    <a:pt x="0" y="204486"/>
                  </a:lnTo>
                  <a:lnTo>
                    <a:pt x="0" y="294259"/>
                  </a:lnTo>
                  <a:lnTo>
                    <a:pt x="704235" y="294259"/>
                  </a:lnTo>
                  <a:lnTo>
                    <a:pt x="763843" y="297301"/>
                  </a:lnTo>
                  <a:lnTo>
                    <a:pt x="820427" y="306114"/>
                  </a:lnTo>
                  <a:lnTo>
                    <a:pt x="873249" y="320223"/>
                  </a:lnTo>
                  <a:lnTo>
                    <a:pt x="921570" y="339155"/>
                  </a:lnTo>
                  <a:lnTo>
                    <a:pt x="964652" y="362435"/>
                  </a:lnTo>
                  <a:lnTo>
                    <a:pt x="1001758" y="389590"/>
                  </a:lnTo>
                  <a:lnTo>
                    <a:pt x="1032148" y="420147"/>
                  </a:lnTo>
                  <a:lnTo>
                    <a:pt x="1055085" y="453631"/>
                  </a:lnTo>
                  <a:lnTo>
                    <a:pt x="1055479" y="453631"/>
                  </a:lnTo>
                  <a:lnTo>
                    <a:pt x="1033790" y="419625"/>
                  </a:lnTo>
                  <a:lnTo>
                    <a:pt x="1018549" y="327649"/>
                  </a:lnTo>
                  <a:lnTo>
                    <a:pt x="1018064" y="244607"/>
                  </a:lnTo>
                  <a:lnTo>
                    <a:pt x="1017963" y="220014"/>
                  </a:lnTo>
                  <a:lnTo>
                    <a:pt x="1021943" y="129448"/>
                  </a:lnTo>
                  <a:lnTo>
                    <a:pt x="1031401" y="64716"/>
                  </a:lnTo>
                  <a:lnTo>
                    <a:pt x="1042614" y="22629"/>
                  </a:lnTo>
                  <a:lnTo>
                    <a:pt x="1051859" y="0"/>
                  </a:lnTo>
                  <a:close/>
                </a:path>
              </a:pathLst>
            </a:custGeom>
            <a:solidFill>
              <a:srgbClr val="3A3A3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486939" y="4643742"/>
              <a:ext cx="1370965" cy="90170"/>
            </a:xfrm>
            <a:custGeom>
              <a:avLst/>
              <a:gdLst/>
              <a:ahLst/>
              <a:cxnLst/>
              <a:rect l="l" t="t" r="r" b="b"/>
              <a:pathLst>
                <a:path w="1370964" h="90170">
                  <a:moveTo>
                    <a:pt x="1370711" y="0"/>
                  </a:moveTo>
                  <a:lnTo>
                    <a:pt x="41647" y="0"/>
                  </a:lnTo>
                  <a:lnTo>
                    <a:pt x="36042" y="11774"/>
                  </a:lnTo>
                  <a:lnTo>
                    <a:pt x="22450" y="40137"/>
                  </a:lnTo>
                  <a:lnTo>
                    <a:pt x="10274" y="66751"/>
                  </a:lnTo>
                  <a:lnTo>
                    <a:pt x="6997" y="74282"/>
                  </a:lnTo>
                  <a:lnTo>
                    <a:pt x="0" y="89789"/>
                  </a:lnTo>
                  <a:lnTo>
                    <a:pt x="1370711" y="89789"/>
                  </a:lnTo>
                  <a:lnTo>
                    <a:pt x="1370711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528581" y="4592904"/>
              <a:ext cx="1641475" cy="51435"/>
            </a:xfrm>
            <a:custGeom>
              <a:avLst/>
              <a:gdLst/>
              <a:ahLst/>
              <a:cxnLst/>
              <a:rect l="l" t="t" r="r" b="b"/>
              <a:pathLst>
                <a:path w="1641475" h="51435">
                  <a:moveTo>
                    <a:pt x="1640968" y="0"/>
                  </a:moveTo>
                  <a:lnTo>
                    <a:pt x="23440" y="0"/>
                  </a:lnTo>
                  <a:lnTo>
                    <a:pt x="8812" y="32337"/>
                  </a:lnTo>
                  <a:lnTo>
                    <a:pt x="0" y="50850"/>
                  </a:lnTo>
                  <a:lnTo>
                    <a:pt x="1640968" y="50850"/>
                  </a:lnTo>
                  <a:lnTo>
                    <a:pt x="1640968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552021" y="4117848"/>
              <a:ext cx="2381885" cy="475615"/>
            </a:xfrm>
            <a:custGeom>
              <a:avLst/>
              <a:gdLst/>
              <a:ahLst/>
              <a:cxnLst/>
              <a:rect l="l" t="t" r="r" b="b"/>
              <a:pathLst>
                <a:path w="2381885" h="475614">
                  <a:moveTo>
                    <a:pt x="0" y="475056"/>
                  </a:moveTo>
                  <a:lnTo>
                    <a:pt x="2009838" y="475056"/>
                  </a:lnTo>
                  <a:lnTo>
                    <a:pt x="2064748" y="472480"/>
                  </a:lnTo>
                  <a:lnTo>
                    <a:pt x="2117155" y="464999"/>
                  </a:lnTo>
                  <a:lnTo>
                    <a:pt x="2166487" y="452978"/>
                  </a:lnTo>
                  <a:lnTo>
                    <a:pt x="2212167" y="436787"/>
                  </a:lnTo>
                  <a:lnTo>
                    <a:pt x="2253621" y="416792"/>
                  </a:lnTo>
                  <a:lnTo>
                    <a:pt x="2290274" y="393362"/>
                  </a:lnTo>
                  <a:lnTo>
                    <a:pt x="2321552" y="366862"/>
                  </a:lnTo>
                  <a:lnTo>
                    <a:pt x="2346880" y="337661"/>
                  </a:lnTo>
                  <a:lnTo>
                    <a:pt x="2377386" y="272627"/>
                  </a:lnTo>
                  <a:lnTo>
                    <a:pt x="2381415" y="237528"/>
                  </a:lnTo>
                  <a:lnTo>
                    <a:pt x="2377386" y="202429"/>
                  </a:lnTo>
                  <a:lnTo>
                    <a:pt x="2346880" y="137394"/>
                  </a:lnTo>
                  <a:lnTo>
                    <a:pt x="2321552" y="108193"/>
                  </a:lnTo>
                  <a:lnTo>
                    <a:pt x="2290274" y="81694"/>
                  </a:lnTo>
                  <a:lnTo>
                    <a:pt x="2253621" y="58263"/>
                  </a:lnTo>
                  <a:lnTo>
                    <a:pt x="2212167" y="38268"/>
                  </a:lnTo>
                  <a:lnTo>
                    <a:pt x="2166487" y="22077"/>
                  </a:lnTo>
                  <a:lnTo>
                    <a:pt x="2117155" y="10057"/>
                  </a:lnTo>
                  <a:lnTo>
                    <a:pt x="2064748" y="2575"/>
                  </a:lnTo>
                  <a:lnTo>
                    <a:pt x="2009838" y="0"/>
                  </a:lnTo>
                  <a:lnTo>
                    <a:pt x="21005" y="0"/>
                  </a:lnTo>
                </a:path>
              </a:pathLst>
            </a:custGeom>
            <a:ln w="6997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432419" y="4733531"/>
              <a:ext cx="2501265" cy="475615"/>
            </a:xfrm>
            <a:custGeom>
              <a:avLst/>
              <a:gdLst/>
              <a:ahLst/>
              <a:cxnLst/>
              <a:rect l="l" t="t" r="r" b="b"/>
              <a:pathLst>
                <a:path w="2501265" h="475614">
                  <a:moveTo>
                    <a:pt x="0" y="475056"/>
                  </a:moveTo>
                  <a:lnTo>
                    <a:pt x="2129447" y="475056"/>
                  </a:lnTo>
                  <a:lnTo>
                    <a:pt x="2184353" y="472480"/>
                  </a:lnTo>
                  <a:lnTo>
                    <a:pt x="2236759" y="464999"/>
                  </a:lnTo>
                  <a:lnTo>
                    <a:pt x="2286090" y="452978"/>
                  </a:lnTo>
                  <a:lnTo>
                    <a:pt x="2331770" y="436787"/>
                  </a:lnTo>
                  <a:lnTo>
                    <a:pt x="2373224" y="416792"/>
                  </a:lnTo>
                  <a:lnTo>
                    <a:pt x="2409879" y="393362"/>
                  </a:lnTo>
                  <a:lnTo>
                    <a:pt x="2441158" y="366862"/>
                  </a:lnTo>
                  <a:lnTo>
                    <a:pt x="2466486" y="337661"/>
                  </a:lnTo>
                  <a:lnTo>
                    <a:pt x="2496994" y="272627"/>
                  </a:lnTo>
                  <a:lnTo>
                    <a:pt x="2501023" y="237528"/>
                  </a:lnTo>
                  <a:lnTo>
                    <a:pt x="2496994" y="202429"/>
                  </a:lnTo>
                  <a:lnTo>
                    <a:pt x="2466486" y="137394"/>
                  </a:lnTo>
                  <a:lnTo>
                    <a:pt x="2441158" y="108193"/>
                  </a:lnTo>
                  <a:lnTo>
                    <a:pt x="2409879" y="81694"/>
                  </a:lnTo>
                  <a:lnTo>
                    <a:pt x="2373224" y="58263"/>
                  </a:lnTo>
                  <a:lnTo>
                    <a:pt x="2331770" y="38268"/>
                  </a:lnTo>
                  <a:lnTo>
                    <a:pt x="2286090" y="22077"/>
                  </a:lnTo>
                  <a:lnTo>
                    <a:pt x="2236759" y="10057"/>
                  </a:lnTo>
                  <a:lnTo>
                    <a:pt x="2184353" y="2575"/>
                  </a:lnTo>
                  <a:lnTo>
                    <a:pt x="2129447" y="0"/>
                  </a:lnTo>
                  <a:lnTo>
                    <a:pt x="54521" y="0"/>
                  </a:lnTo>
                </a:path>
              </a:pathLst>
            </a:custGeom>
            <a:ln w="6997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619361" y="4031090"/>
              <a:ext cx="14604" cy="24765"/>
            </a:xfrm>
            <a:custGeom>
              <a:avLst/>
              <a:gdLst/>
              <a:ahLst/>
              <a:cxnLst/>
              <a:rect l="l" t="t" r="r" b="b"/>
              <a:pathLst>
                <a:path w="14605" h="24764">
                  <a:moveTo>
                    <a:pt x="0" y="0"/>
                  </a:moveTo>
                  <a:lnTo>
                    <a:pt x="3427" y="5085"/>
                  </a:lnTo>
                  <a:lnTo>
                    <a:pt x="6032" y="9297"/>
                  </a:lnTo>
                  <a:lnTo>
                    <a:pt x="9133" y="14903"/>
                  </a:lnTo>
                  <a:lnTo>
                    <a:pt x="14046" y="2416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657057" y="4107185"/>
              <a:ext cx="41275" cy="194945"/>
            </a:xfrm>
            <a:custGeom>
              <a:avLst/>
              <a:gdLst/>
              <a:ahLst/>
              <a:cxnLst/>
              <a:rect l="l" t="t" r="r" b="b"/>
              <a:pathLst>
                <a:path w="41275" h="194945">
                  <a:moveTo>
                    <a:pt x="0" y="0"/>
                  </a:moveTo>
                  <a:lnTo>
                    <a:pt x="13589" y="38700"/>
                  </a:lnTo>
                  <a:lnTo>
                    <a:pt x="25903" y="84372"/>
                  </a:lnTo>
                  <a:lnTo>
                    <a:pt x="35466" y="136559"/>
                  </a:lnTo>
                  <a:lnTo>
                    <a:pt x="40805" y="194805"/>
                  </a:lnTo>
                </a:path>
              </a:pathLst>
            </a:custGeom>
            <a:ln w="699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501421" y="4330533"/>
              <a:ext cx="197485" cy="960119"/>
            </a:xfrm>
            <a:custGeom>
              <a:avLst/>
              <a:gdLst/>
              <a:ahLst/>
              <a:cxnLst/>
              <a:rect l="l" t="t" r="r" b="b"/>
              <a:pathLst>
                <a:path w="197485" h="960120">
                  <a:moveTo>
                    <a:pt x="197078" y="0"/>
                  </a:moveTo>
                  <a:lnTo>
                    <a:pt x="193777" y="63004"/>
                  </a:lnTo>
                  <a:lnTo>
                    <a:pt x="184784" y="120845"/>
                  </a:lnTo>
                  <a:lnTo>
                    <a:pt x="171394" y="173889"/>
                  </a:lnTo>
                  <a:lnTo>
                    <a:pt x="154901" y="222500"/>
                  </a:lnTo>
                  <a:lnTo>
                    <a:pt x="136602" y="267046"/>
                  </a:lnTo>
                  <a:lnTo>
                    <a:pt x="117790" y="307892"/>
                  </a:lnTo>
                  <a:lnTo>
                    <a:pt x="99760" y="345403"/>
                  </a:lnTo>
                  <a:lnTo>
                    <a:pt x="83807" y="379945"/>
                  </a:lnTo>
                  <a:lnTo>
                    <a:pt x="65790" y="420141"/>
                  </a:lnTo>
                  <a:lnTo>
                    <a:pt x="46963" y="463362"/>
                  </a:lnTo>
                  <a:lnTo>
                    <a:pt x="29149" y="510409"/>
                  </a:lnTo>
                  <a:lnTo>
                    <a:pt x="14169" y="562086"/>
                  </a:lnTo>
                  <a:lnTo>
                    <a:pt x="3846" y="619194"/>
                  </a:lnTo>
                  <a:lnTo>
                    <a:pt x="0" y="682536"/>
                  </a:lnTo>
                  <a:lnTo>
                    <a:pt x="589" y="721727"/>
                  </a:lnTo>
                  <a:lnTo>
                    <a:pt x="2825" y="764585"/>
                  </a:lnTo>
                  <a:lnTo>
                    <a:pt x="7405" y="810461"/>
                  </a:lnTo>
                  <a:lnTo>
                    <a:pt x="15031" y="858707"/>
                  </a:lnTo>
                  <a:lnTo>
                    <a:pt x="26401" y="908674"/>
                  </a:lnTo>
                  <a:lnTo>
                    <a:pt x="42214" y="959713"/>
                  </a:lnTo>
                </a:path>
              </a:pathLst>
            </a:custGeom>
            <a:ln w="699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553845" y="5316978"/>
              <a:ext cx="11430" cy="26034"/>
            </a:xfrm>
            <a:custGeom>
              <a:avLst/>
              <a:gdLst/>
              <a:ahLst/>
              <a:cxnLst/>
              <a:rect l="l" t="t" r="r" b="b"/>
              <a:pathLst>
                <a:path w="11430" h="26035">
                  <a:moveTo>
                    <a:pt x="0" y="0"/>
                  </a:moveTo>
                  <a:lnTo>
                    <a:pt x="2664" y="6429"/>
                  </a:lnTo>
                  <a:lnTo>
                    <a:pt x="5419" y="12857"/>
                  </a:lnTo>
                  <a:lnTo>
                    <a:pt x="8265" y="19282"/>
                  </a:lnTo>
                  <a:lnTo>
                    <a:pt x="11201" y="25704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531365" y="4031090"/>
              <a:ext cx="14604" cy="24765"/>
            </a:xfrm>
            <a:custGeom>
              <a:avLst/>
              <a:gdLst/>
              <a:ahLst/>
              <a:cxnLst/>
              <a:rect l="l" t="t" r="r" b="b"/>
              <a:pathLst>
                <a:path w="14605" h="24764">
                  <a:moveTo>
                    <a:pt x="0" y="0"/>
                  </a:moveTo>
                  <a:lnTo>
                    <a:pt x="3427" y="5085"/>
                  </a:lnTo>
                  <a:lnTo>
                    <a:pt x="6032" y="9297"/>
                  </a:lnTo>
                  <a:lnTo>
                    <a:pt x="9133" y="14903"/>
                  </a:lnTo>
                  <a:lnTo>
                    <a:pt x="14046" y="2416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569062" y="4107185"/>
              <a:ext cx="41275" cy="194945"/>
            </a:xfrm>
            <a:custGeom>
              <a:avLst/>
              <a:gdLst/>
              <a:ahLst/>
              <a:cxnLst/>
              <a:rect l="l" t="t" r="r" b="b"/>
              <a:pathLst>
                <a:path w="41275" h="194945">
                  <a:moveTo>
                    <a:pt x="0" y="0"/>
                  </a:moveTo>
                  <a:lnTo>
                    <a:pt x="13589" y="38700"/>
                  </a:lnTo>
                  <a:lnTo>
                    <a:pt x="25903" y="84372"/>
                  </a:lnTo>
                  <a:lnTo>
                    <a:pt x="35466" y="136559"/>
                  </a:lnTo>
                  <a:lnTo>
                    <a:pt x="40805" y="194805"/>
                  </a:lnTo>
                </a:path>
              </a:pathLst>
            </a:custGeom>
            <a:ln w="699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413426" y="4330533"/>
              <a:ext cx="197485" cy="960119"/>
            </a:xfrm>
            <a:custGeom>
              <a:avLst/>
              <a:gdLst/>
              <a:ahLst/>
              <a:cxnLst/>
              <a:rect l="l" t="t" r="r" b="b"/>
              <a:pathLst>
                <a:path w="197485" h="960120">
                  <a:moveTo>
                    <a:pt x="197078" y="0"/>
                  </a:moveTo>
                  <a:lnTo>
                    <a:pt x="193777" y="63004"/>
                  </a:lnTo>
                  <a:lnTo>
                    <a:pt x="184784" y="120845"/>
                  </a:lnTo>
                  <a:lnTo>
                    <a:pt x="171394" y="173889"/>
                  </a:lnTo>
                  <a:lnTo>
                    <a:pt x="154901" y="222500"/>
                  </a:lnTo>
                  <a:lnTo>
                    <a:pt x="136602" y="267046"/>
                  </a:lnTo>
                  <a:lnTo>
                    <a:pt x="117790" y="307892"/>
                  </a:lnTo>
                  <a:lnTo>
                    <a:pt x="99760" y="345403"/>
                  </a:lnTo>
                  <a:lnTo>
                    <a:pt x="83807" y="379945"/>
                  </a:lnTo>
                  <a:lnTo>
                    <a:pt x="65790" y="420141"/>
                  </a:lnTo>
                  <a:lnTo>
                    <a:pt x="46963" y="463362"/>
                  </a:lnTo>
                  <a:lnTo>
                    <a:pt x="29149" y="510409"/>
                  </a:lnTo>
                  <a:lnTo>
                    <a:pt x="14169" y="562086"/>
                  </a:lnTo>
                  <a:lnTo>
                    <a:pt x="3846" y="619194"/>
                  </a:lnTo>
                  <a:lnTo>
                    <a:pt x="0" y="682536"/>
                  </a:lnTo>
                  <a:lnTo>
                    <a:pt x="589" y="721727"/>
                  </a:lnTo>
                  <a:lnTo>
                    <a:pt x="2825" y="764585"/>
                  </a:lnTo>
                  <a:lnTo>
                    <a:pt x="7407" y="810461"/>
                  </a:lnTo>
                  <a:lnTo>
                    <a:pt x="15034" y="858707"/>
                  </a:lnTo>
                  <a:lnTo>
                    <a:pt x="26408" y="908674"/>
                  </a:lnTo>
                  <a:lnTo>
                    <a:pt x="42227" y="959713"/>
                  </a:lnTo>
                </a:path>
              </a:pathLst>
            </a:custGeom>
            <a:ln w="6997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465849" y="5316978"/>
              <a:ext cx="11430" cy="26034"/>
            </a:xfrm>
            <a:custGeom>
              <a:avLst/>
              <a:gdLst/>
              <a:ahLst/>
              <a:cxnLst/>
              <a:rect l="l" t="t" r="r" b="b"/>
              <a:pathLst>
                <a:path w="11430" h="26035">
                  <a:moveTo>
                    <a:pt x="0" y="0"/>
                  </a:moveTo>
                  <a:lnTo>
                    <a:pt x="2664" y="6429"/>
                  </a:lnTo>
                  <a:lnTo>
                    <a:pt x="5419" y="12857"/>
                  </a:lnTo>
                  <a:lnTo>
                    <a:pt x="8265" y="19282"/>
                  </a:lnTo>
                  <a:lnTo>
                    <a:pt x="11201" y="25704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513978" y="4388595"/>
              <a:ext cx="2317115" cy="231140"/>
            </a:xfrm>
            <a:custGeom>
              <a:avLst/>
              <a:gdLst/>
              <a:ahLst/>
              <a:cxnLst/>
              <a:rect l="l" t="t" r="r" b="b"/>
              <a:pathLst>
                <a:path w="2317115" h="231139">
                  <a:moveTo>
                    <a:pt x="0" y="230695"/>
                  </a:moveTo>
                  <a:lnTo>
                    <a:pt x="0" y="0"/>
                  </a:lnTo>
                  <a:lnTo>
                    <a:pt x="2317076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495982" y="460129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7995" y="0"/>
                  </a:moveTo>
                  <a:lnTo>
                    <a:pt x="10994" y="1413"/>
                  </a:lnTo>
                  <a:lnTo>
                    <a:pt x="5273" y="5268"/>
                  </a:lnTo>
                  <a:lnTo>
                    <a:pt x="1415" y="10988"/>
                  </a:lnTo>
                  <a:lnTo>
                    <a:pt x="0" y="17995"/>
                  </a:lnTo>
                  <a:lnTo>
                    <a:pt x="1415" y="25002"/>
                  </a:lnTo>
                  <a:lnTo>
                    <a:pt x="5273" y="30722"/>
                  </a:lnTo>
                  <a:lnTo>
                    <a:pt x="10994" y="34578"/>
                  </a:lnTo>
                  <a:lnTo>
                    <a:pt x="17995" y="35991"/>
                  </a:lnTo>
                  <a:lnTo>
                    <a:pt x="25004" y="34578"/>
                  </a:lnTo>
                  <a:lnTo>
                    <a:pt x="30729" y="30722"/>
                  </a:lnTo>
                  <a:lnTo>
                    <a:pt x="34589" y="25002"/>
                  </a:lnTo>
                  <a:lnTo>
                    <a:pt x="36004" y="17995"/>
                  </a:lnTo>
                  <a:lnTo>
                    <a:pt x="34589" y="10988"/>
                  </a:lnTo>
                  <a:lnTo>
                    <a:pt x="30729" y="5268"/>
                  </a:lnTo>
                  <a:lnTo>
                    <a:pt x="25004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748358" y="4686883"/>
              <a:ext cx="1083310" cy="0"/>
            </a:xfrm>
            <a:custGeom>
              <a:avLst/>
              <a:gdLst/>
              <a:ahLst/>
              <a:cxnLst/>
              <a:rect l="l" t="t" r="r" b="b"/>
              <a:pathLst>
                <a:path w="1083310" h="0">
                  <a:moveTo>
                    <a:pt x="0" y="0"/>
                  </a:moveTo>
                  <a:lnTo>
                    <a:pt x="108270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730350" y="466889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08" y="0"/>
                  </a:moveTo>
                  <a:lnTo>
                    <a:pt x="10999" y="1413"/>
                  </a:lnTo>
                  <a:lnTo>
                    <a:pt x="5275" y="5268"/>
                  </a:lnTo>
                  <a:lnTo>
                    <a:pt x="1415" y="10988"/>
                  </a:lnTo>
                  <a:lnTo>
                    <a:pt x="0" y="17995"/>
                  </a:lnTo>
                  <a:lnTo>
                    <a:pt x="1415" y="25002"/>
                  </a:lnTo>
                  <a:lnTo>
                    <a:pt x="5275" y="30722"/>
                  </a:lnTo>
                  <a:lnTo>
                    <a:pt x="10999" y="34578"/>
                  </a:lnTo>
                  <a:lnTo>
                    <a:pt x="18008" y="35991"/>
                  </a:lnTo>
                  <a:lnTo>
                    <a:pt x="25010" y="34578"/>
                  </a:lnTo>
                  <a:lnTo>
                    <a:pt x="30730" y="30722"/>
                  </a:lnTo>
                  <a:lnTo>
                    <a:pt x="34589" y="25002"/>
                  </a:lnTo>
                  <a:lnTo>
                    <a:pt x="36004" y="17995"/>
                  </a:lnTo>
                  <a:lnTo>
                    <a:pt x="34589" y="10988"/>
                  </a:lnTo>
                  <a:lnTo>
                    <a:pt x="30730" y="5268"/>
                  </a:lnTo>
                  <a:lnTo>
                    <a:pt x="25010" y="1413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718021" y="4691292"/>
              <a:ext cx="2113280" cy="308610"/>
            </a:xfrm>
            <a:custGeom>
              <a:avLst/>
              <a:gdLst/>
              <a:ahLst/>
              <a:cxnLst/>
              <a:rect l="l" t="t" r="r" b="b"/>
              <a:pathLst>
                <a:path w="2113279" h="308610">
                  <a:moveTo>
                    <a:pt x="0" y="0"/>
                  </a:moveTo>
                  <a:lnTo>
                    <a:pt x="0" y="308267"/>
                  </a:lnTo>
                  <a:lnTo>
                    <a:pt x="2113038" y="308267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700025" y="467329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7995" y="0"/>
                  </a:moveTo>
                  <a:lnTo>
                    <a:pt x="10994" y="1413"/>
                  </a:lnTo>
                  <a:lnTo>
                    <a:pt x="5273" y="5268"/>
                  </a:lnTo>
                  <a:lnTo>
                    <a:pt x="1415" y="10988"/>
                  </a:lnTo>
                  <a:lnTo>
                    <a:pt x="0" y="17995"/>
                  </a:lnTo>
                  <a:lnTo>
                    <a:pt x="1415" y="25002"/>
                  </a:lnTo>
                  <a:lnTo>
                    <a:pt x="5273" y="30722"/>
                  </a:lnTo>
                  <a:lnTo>
                    <a:pt x="10994" y="34578"/>
                  </a:lnTo>
                  <a:lnTo>
                    <a:pt x="17995" y="35991"/>
                  </a:lnTo>
                  <a:lnTo>
                    <a:pt x="25004" y="34578"/>
                  </a:lnTo>
                  <a:lnTo>
                    <a:pt x="30729" y="30722"/>
                  </a:lnTo>
                  <a:lnTo>
                    <a:pt x="34589" y="25002"/>
                  </a:lnTo>
                  <a:lnTo>
                    <a:pt x="36004" y="17995"/>
                  </a:lnTo>
                  <a:lnTo>
                    <a:pt x="34589" y="10988"/>
                  </a:lnTo>
                  <a:lnTo>
                    <a:pt x="30729" y="5268"/>
                  </a:lnTo>
                  <a:lnTo>
                    <a:pt x="25004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497157" y="6131346"/>
            <a:ext cx="1674485" cy="2940656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1637300" y="216457"/>
            <a:ext cx="21799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GENERALIDADES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(PV)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91531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300" y="876552"/>
            <a:ext cx="5214620" cy="282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Microsoft Sans Serif"/>
                <a:cs typeface="Microsoft Sans Serif"/>
              </a:rPr>
              <a:t>1.3.2</a:t>
            </a:r>
            <a:r>
              <a:rPr dirty="0" sz="850" spc="-15">
                <a:latin typeface="Microsoft Sans Serif"/>
                <a:cs typeface="Microsoft Sans Serif"/>
              </a:rPr>
              <a:t> </a:t>
            </a:r>
            <a:r>
              <a:rPr dirty="0" sz="850" spc="35">
                <a:latin typeface="Microsoft Sans Serif"/>
                <a:cs typeface="Microsoft Sans Serif"/>
              </a:rPr>
              <a:t>Módulos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20">
                <a:latin typeface="Microsoft Sans Serif"/>
                <a:cs typeface="Microsoft Sans Serif"/>
              </a:rPr>
              <a:t>película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delgada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225425">
              <a:lnSpc>
                <a:spcPct val="142900"/>
              </a:lnSpc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película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delgada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compuestas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material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semiconductor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depositado,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mezclas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gases,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soportes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vidrio,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polímeros,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aluminio,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consistencia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física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mezcla.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capa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película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semiconductora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tiene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espesor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50">
                <a:latin typeface="Microsoft Sans Serif"/>
                <a:cs typeface="Microsoft Sans Serif"/>
              </a:rPr>
              <a:t>μm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respecto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células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silicio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cristalino,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tienen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cientos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μm.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550" spc="-20" b="1">
                <a:latin typeface="Arial"/>
                <a:cs typeface="Arial"/>
              </a:rPr>
              <a:t>Los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materiales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principalmente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utilizados</a:t>
            </a:r>
            <a:r>
              <a:rPr dirty="0" sz="550" spc="-10" b="1">
                <a:latin typeface="Arial"/>
                <a:cs typeface="Arial"/>
              </a:rPr>
              <a:t> son:</a:t>
            </a:r>
            <a:endParaRPr sz="550">
              <a:latin typeface="Arial"/>
              <a:cs typeface="Arial"/>
            </a:endParaRPr>
          </a:p>
          <a:p>
            <a:pPr marL="76835" indent="-64769">
              <a:lnSpc>
                <a:spcPct val="100000"/>
              </a:lnSpc>
              <a:spcBef>
                <a:spcPts val="29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silicio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amorfo</a:t>
            </a:r>
            <a:r>
              <a:rPr dirty="0" sz="800" spc="-20">
                <a:latin typeface="Microsoft Sans Serif"/>
                <a:cs typeface="Microsoft Sans Serif"/>
              </a:rPr>
              <a:t> (a-Si);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telururo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cadmio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(CdTe);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diseleniuro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indio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aleaciones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cobre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(CIS,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CIGS,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CIGSS);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arseniuro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galio</a:t>
            </a:r>
            <a:r>
              <a:rPr dirty="0" sz="800" spc="-20">
                <a:latin typeface="Microsoft Sans Serif"/>
                <a:cs typeface="Microsoft Sans Serif"/>
              </a:rPr>
              <a:t> (GaAs);</a:t>
            </a:r>
            <a:endParaRPr sz="8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40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célula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solar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sensibilizada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colorante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(DSC).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8890">
              <a:lnSpc>
                <a:spcPct val="142900"/>
              </a:lnSpc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pasado, la cadena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producción fotovoltaica </a:t>
            </a:r>
            <a:r>
              <a:rPr dirty="0" sz="700" spc="30">
                <a:latin typeface="Microsoft Sans Serif"/>
                <a:cs typeface="Microsoft Sans Serif"/>
              </a:rPr>
              <a:t>invirtió </a:t>
            </a:r>
            <a:r>
              <a:rPr dirty="0" sz="700" spc="35">
                <a:latin typeface="Microsoft Sans Serif"/>
                <a:cs typeface="Microsoft Sans Serif"/>
              </a:rPr>
              <a:t>mucho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tecnologías de </a:t>
            </a:r>
            <a:r>
              <a:rPr dirty="0" sz="700" spc="15">
                <a:latin typeface="Microsoft Sans Serif"/>
                <a:cs typeface="Microsoft Sans Serif"/>
              </a:rPr>
              <a:t>película </a:t>
            </a:r>
            <a:r>
              <a:rPr dirty="0" sz="700" spc="20">
                <a:latin typeface="Microsoft Sans Serif"/>
                <a:cs typeface="Microsoft Sans Serif"/>
              </a:rPr>
              <a:t>delgada </a:t>
            </a:r>
            <a:r>
              <a:rPr dirty="0" sz="700" spc="35">
                <a:latin typeface="Microsoft Sans Serif"/>
                <a:cs typeface="Microsoft Sans Serif"/>
              </a:rPr>
              <a:t>porque </a:t>
            </a:r>
            <a:r>
              <a:rPr dirty="0" sz="700" spc="20">
                <a:latin typeface="Microsoft Sans Serif"/>
                <a:cs typeface="Microsoft Sans Serif"/>
              </a:rPr>
              <a:t>ofrecían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excelentes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perspectivas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reducción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costos. </a:t>
            </a: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cierto,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impresionante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costos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tecnologías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cristalino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redujo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inversión.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  <a:tabLst>
                <a:tab pos="34226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Hoy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día,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delgado	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liebre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tecnología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CdTe.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0000" y="381783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40000" y="3888542"/>
            <a:ext cx="599440" cy="34480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-5">
                <a:latin typeface="Microsoft Sans Serif"/>
                <a:cs typeface="Microsoft Sans Serif"/>
              </a:rPr>
              <a:t>Sección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transversal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r>
              <a:rPr dirty="0" sz="350" spc="15">
                <a:latin typeface="Microsoft Sans Serif"/>
                <a:cs typeface="Microsoft Sans Serif"/>
              </a:rPr>
              <a:t>Módulo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0">
                <a:latin typeface="Microsoft Sans Serif"/>
                <a:cs typeface="Microsoft Sans Serif"/>
              </a:rPr>
              <a:t> CdTe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078324" y="4145624"/>
            <a:ext cx="740410" cy="220979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20"/>
              </a:spcBef>
            </a:pPr>
            <a:r>
              <a:rPr dirty="0" sz="600" spc="-20">
                <a:latin typeface="Microsoft Sans Serif"/>
                <a:cs typeface="Microsoft Sans Serif"/>
              </a:rPr>
              <a:t>CDTe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latin typeface="Microsoft Sans Serif"/>
                <a:cs typeface="Microsoft Sans Serif"/>
              </a:rPr>
              <a:t>Pila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semiconductores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775090" y="4307651"/>
            <a:ext cx="5403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Sustrato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vidrio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368315" y="4586659"/>
            <a:ext cx="46100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Sellador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bordes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775103" y="4916234"/>
            <a:ext cx="64960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Vidrio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trasero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(cubierta)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389120" y="4882326"/>
            <a:ext cx="41211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Encapsulante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37300" y="5624708"/>
            <a:ext cx="311150" cy="28194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450" spc="-15">
                <a:latin typeface="Microsoft Sans Serif"/>
                <a:cs typeface="Microsoft Sans Serif"/>
              </a:rPr>
              <a:t>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menudo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50" spc="30">
                <a:latin typeface="Microsoft Sans Serif"/>
                <a:cs typeface="Microsoft Sans Serif"/>
              </a:rPr>
              <a:t>marco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269470" y="5607705"/>
            <a:ext cx="9563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hoja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luego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estan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0000" y="6031907"/>
            <a:ext cx="599440" cy="33210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50" spc="15">
                <a:latin typeface="Microsoft Sans Serif"/>
                <a:cs typeface="Microsoft Sans Serif"/>
              </a:rPr>
              <a:t>Módulo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CdTe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37300" y="9308434"/>
            <a:ext cx="5185410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Algunas </a:t>
            </a:r>
            <a:r>
              <a:rPr dirty="0" sz="700" spc="20">
                <a:latin typeface="Microsoft Sans Serif"/>
                <a:cs typeface="Microsoft Sans Serif"/>
              </a:rPr>
              <a:t>tecnologías de </a:t>
            </a:r>
            <a:r>
              <a:rPr dirty="0" sz="700" spc="5">
                <a:latin typeface="Microsoft Sans Serif"/>
                <a:cs typeface="Microsoft Sans Serif"/>
              </a:rPr>
              <a:t>capa </a:t>
            </a:r>
            <a:r>
              <a:rPr dirty="0" sz="700" spc="25">
                <a:latin typeface="Microsoft Sans Serif"/>
                <a:cs typeface="Microsoft Sans Serif"/>
              </a:rPr>
              <a:t>fina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30">
                <a:latin typeface="Microsoft Sans Serif"/>
                <a:cs typeface="Microsoft Sans Serif"/>
              </a:rPr>
              <a:t>realmente </a:t>
            </a:r>
            <a:r>
              <a:rPr dirty="0" sz="700" spc="20">
                <a:latin typeface="Microsoft Sans Serif"/>
                <a:cs typeface="Microsoft Sans Serif"/>
              </a:rPr>
              <a:t>interesantes </a:t>
            </a:r>
            <a:r>
              <a:rPr dirty="0" sz="700" spc="35">
                <a:latin typeface="Microsoft Sans Serif"/>
                <a:cs typeface="Microsoft Sans Serif"/>
              </a:rPr>
              <a:t>porque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depositan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soporte </a:t>
            </a:r>
            <a:r>
              <a:rPr dirty="0" sz="700" spc="15">
                <a:latin typeface="Microsoft Sans Serif"/>
                <a:cs typeface="Microsoft Sans Serif"/>
              </a:rPr>
              <a:t>flexible, </a:t>
            </a:r>
            <a:r>
              <a:rPr dirty="0" sz="700" spc="35">
                <a:latin typeface="Microsoft Sans Serif"/>
                <a:cs typeface="Microsoft Sans Serif"/>
              </a:rPr>
              <a:t>normalmente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películas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polímero.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25">
                <a:latin typeface="Microsoft Sans Serif"/>
                <a:cs typeface="Microsoft Sans Serif"/>
              </a:rPr>
              <a:t>comparación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silicio </a:t>
            </a:r>
            <a:r>
              <a:rPr dirty="0" sz="700" spc="20">
                <a:latin typeface="Microsoft Sans Serif"/>
                <a:cs typeface="Microsoft Sans Serif"/>
              </a:rPr>
              <a:t>cristalino,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capa </a:t>
            </a:r>
            <a:r>
              <a:rPr dirty="0" sz="700" spc="25">
                <a:latin typeface="Microsoft Sans Serif"/>
                <a:cs typeface="Microsoft Sans Serif"/>
              </a:rPr>
              <a:t>fina </a:t>
            </a:r>
            <a:r>
              <a:rPr dirty="0" sz="700" spc="30">
                <a:latin typeface="Microsoft Sans Serif"/>
                <a:cs typeface="Microsoft Sans Serif"/>
              </a:rPr>
              <a:t>muestran una </a:t>
            </a:r>
            <a:r>
              <a:rPr dirty="0" sz="700" spc="40">
                <a:latin typeface="Microsoft Sans Serif"/>
                <a:cs typeface="Microsoft Sans Serif"/>
              </a:rPr>
              <a:t>menor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dependencia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respecto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buena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respuesta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incluso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luz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difusa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marcada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niveles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radiación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bajos,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todo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días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nublados.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capa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fina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5">
                <a:latin typeface="Microsoft Sans Serif"/>
                <a:cs typeface="Microsoft Sans Serif"/>
              </a:rPr>
              <a:t>recomendable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zonas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temperaturas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muy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(zonas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clima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árido).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394224" y="34079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904409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566739"/>
            <a:ext cx="2698115" cy="872490"/>
          </a:xfrm>
          <a:prstGeom prst="rect">
            <a:avLst/>
          </a:prstGeom>
        </p:spPr>
        <p:txBody>
          <a:bodyPr wrap="square" lIns="0" tIns="1130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89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dirty="0" sz="1900" spc="15" b="1">
                <a:latin typeface="Arial"/>
                <a:cs typeface="Arial"/>
              </a:rPr>
              <a:t>Producción</a:t>
            </a:r>
            <a:r>
              <a:rPr dirty="0" sz="1900" spc="-60" b="1">
                <a:latin typeface="Arial"/>
                <a:cs typeface="Arial"/>
              </a:rPr>
              <a:t> </a:t>
            </a:r>
            <a:r>
              <a:rPr dirty="0" sz="1900" spc="50" b="1">
                <a:latin typeface="Arial"/>
                <a:cs typeface="Arial"/>
              </a:rPr>
              <a:t>de</a:t>
            </a:r>
            <a:r>
              <a:rPr dirty="0" sz="1900" spc="-55" b="1">
                <a:latin typeface="Arial"/>
                <a:cs typeface="Arial"/>
              </a:rPr>
              <a:t> </a:t>
            </a:r>
            <a:r>
              <a:rPr dirty="0" sz="1900" spc="75" b="1">
                <a:latin typeface="Arial"/>
                <a:cs typeface="Arial"/>
              </a:rPr>
              <a:t>energía</a:t>
            </a:r>
            <a:endParaRPr sz="19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194302"/>
            <a:ext cx="3933190" cy="3320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69875" indent="-257810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270510" algn="l"/>
              </a:tabLst>
            </a:pPr>
            <a:r>
              <a:rPr dirty="0" sz="1200" spc="20" b="1">
                <a:latin typeface="Arial"/>
                <a:cs typeface="Arial"/>
              </a:rPr>
              <a:t>Circuito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45" b="1">
                <a:latin typeface="Arial"/>
                <a:cs typeface="Arial"/>
              </a:rPr>
              <a:t>equivalente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55" b="1">
                <a:latin typeface="Arial"/>
                <a:cs typeface="Arial"/>
              </a:rPr>
              <a:t>a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45" b="1">
                <a:latin typeface="Arial"/>
                <a:cs typeface="Arial"/>
              </a:rPr>
              <a:t>la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20" b="1">
                <a:latin typeface="Arial"/>
                <a:cs typeface="Arial"/>
              </a:rPr>
              <a:t>celda</a:t>
            </a:r>
            <a:endParaRPr sz="1200">
              <a:latin typeface="Arial"/>
              <a:cs typeface="Arial"/>
            </a:endParaRPr>
          </a:p>
          <a:p>
            <a:pPr lvl="1" marL="280670" indent="-268605">
              <a:lnSpc>
                <a:spcPct val="100000"/>
              </a:lnSpc>
              <a:spcBef>
                <a:spcPts val="910"/>
              </a:spcBef>
              <a:buAutoNum type="arabicPeriod"/>
              <a:tabLst>
                <a:tab pos="281305" algn="l"/>
              </a:tabLst>
            </a:pPr>
            <a:r>
              <a:rPr dirty="0" sz="1250" spc="30" b="1">
                <a:latin typeface="Arial"/>
                <a:cs typeface="Arial"/>
              </a:rPr>
              <a:t>Característica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voltaje-corriente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del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módulo</a:t>
            </a:r>
            <a:endParaRPr sz="1250">
              <a:latin typeface="Arial"/>
              <a:cs typeface="Arial"/>
            </a:endParaRPr>
          </a:p>
          <a:p>
            <a:pPr lvl="1" marL="248285" indent="-236220">
              <a:lnSpc>
                <a:spcPct val="100000"/>
              </a:lnSpc>
              <a:spcBef>
                <a:spcPts val="1050"/>
              </a:spcBef>
              <a:buAutoNum type="arabicPeriod"/>
              <a:tabLst>
                <a:tab pos="248920" algn="l"/>
              </a:tabLst>
            </a:pPr>
            <a:r>
              <a:rPr dirty="0" sz="1100" spc="10" b="1">
                <a:latin typeface="Arial"/>
                <a:cs typeface="Arial"/>
              </a:rPr>
              <a:t>Esquema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de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20" b="1">
                <a:latin typeface="Arial"/>
                <a:cs typeface="Arial"/>
              </a:rPr>
              <a:t>conexión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50" b="1">
                <a:latin typeface="Arial"/>
                <a:cs typeface="Arial"/>
              </a:rPr>
              <a:t>a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la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red</a:t>
            </a:r>
            <a:endParaRPr sz="1100">
              <a:latin typeface="Arial"/>
              <a:cs typeface="Arial"/>
            </a:endParaRPr>
          </a:p>
          <a:p>
            <a:pPr lvl="1" marL="280670" indent="-268605">
              <a:lnSpc>
                <a:spcPct val="100000"/>
              </a:lnSpc>
              <a:spcBef>
                <a:spcPts val="930"/>
              </a:spcBef>
              <a:buAutoNum type="arabicPeriod"/>
              <a:tabLst>
                <a:tab pos="281305" algn="l"/>
              </a:tabLst>
            </a:pPr>
            <a:r>
              <a:rPr dirty="0" sz="1250" spc="25" b="1">
                <a:latin typeface="Arial"/>
                <a:cs typeface="Arial"/>
              </a:rPr>
              <a:t>Potencia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b="1">
                <a:latin typeface="Arial"/>
                <a:cs typeface="Arial"/>
              </a:rPr>
              <a:t>pico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nominal</a:t>
            </a:r>
            <a:endParaRPr sz="1250">
              <a:latin typeface="Arial"/>
              <a:cs typeface="Arial"/>
            </a:endParaRPr>
          </a:p>
          <a:p>
            <a:pPr lvl="1" marL="280670" indent="-268605">
              <a:lnSpc>
                <a:spcPct val="100000"/>
              </a:lnSpc>
              <a:spcBef>
                <a:spcPts val="900"/>
              </a:spcBef>
              <a:buAutoNum type="arabicPeriod"/>
              <a:tabLst>
                <a:tab pos="281305" algn="l"/>
              </a:tabLst>
            </a:pPr>
            <a:r>
              <a:rPr dirty="0" sz="1250" spc="30" b="1">
                <a:latin typeface="Arial"/>
                <a:cs typeface="Arial"/>
              </a:rPr>
              <a:t>Inclinación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15" b="1">
                <a:latin typeface="Arial"/>
                <a:cs typeface="Arial"/>
              </a:rPr>
              <a:t>y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orientación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-10" b="1">
                <a:latin typeface="Arial"/>
                <a:cs typeface="Arial"/>
              </a:rPr>
              <a:t>los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módulos</a:t>
            </a:r>
            <a:endParaRPr sz="1250">
              <a:latin typeface="Arial"/>
              <a:cs typeface="Arial"/>
            </a:endParaRPr>
          </a:p>
          <a:p>
            <a:pPr lvl="1" marL="270510" marR="916940" indent="-270510">
              <a:lnSpc>
                <a:spcPct val="125000"/>
              </a:lnSpc>
              <a:spcBef>
                <a:spcPts val="585"/>
              </a:spcBef>
              <a:buAutoNum type="arabicPeriod"/>
              <a:tabLst>
                <a:tab pos="270510" algn="l"/>
              </a:tabLst>
            </a:pPr>
            <a:r>
              <a:rPr dirty="0" sz="1200" spc="45" b="1">
                <a:latin typeface="Arial"/>
                <a:cs typeface="Arial"/>
              </a:rPr>
              <a:t>Irradiación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40" b="1">
                <a:latin typeface="Arial"/>
                <a:cs typeface="Arial"/>
              </a:rPr>
              <a:t>horizontal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global</a:t>
            </a:r>
            <a:r>
              <a:rPr dirty="0" sz="1200" spc="-35" b="1">
                <a:latin typeface="Arial"/>
                <a:cs typeface="Arial"/>
              </a:rPr>
              <a:t> </a:t>
            </a:r>
            <a:r>
              <a:rPr dirty="0" sz="1200" spc="25" b="1">
                <a:latin typeface="Arial"/>
                <a:cs typeface="Arial"/>
              </a:rPr>
              <a:t>(GHI)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40" b="1">
                <a:latin typeface="Arial"/>
                <a:cs typeface="Arial"/>
              </a:rPr>
              <a:t>e </a:t>
            </a:r>
            <a:r>
              <a:rPr dirty="0" sz="1200" spc="-320" b="1">
                <a:latin typeface="Arial"/>
                <a:cs typeface="Arial"/>
              </a:rPr>
              <a:t> </a:t>
            </a:r>
            <a:r>
              <a:rPr dirty="0" sz="1200" spc="35" b="1">
                <a:latin typeface="Arial"/>
                <a:cs typeface="Arial"/>
              </a:rPr>
              <a:t>irradiación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inclinada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global</a:t>
            </a:r>
            <a:r>
              <a:rPr dirty="0" sz="1200" spc="-30" b="1">
                <a:latin typeface="Arial"/>
                <a:cs typeface="Arial"/>
              </a:rPr>
              <a:t> </a:t>
            </a:r>
            <a:r>
              <a:rPr dirty="0" sz="1200" spc="5" b="1">
                <a:latin typeface="Arial"/>
                <a:cs typeface="Arial"/>
              </a:rPr>
              <a:t>(GTI)</a:t>
            </a:r>
            <a:endParaRPr sz="1200">
              <a:latin typeface="Arial"/>
              <a:cs typeface="Arial"/>
            </a:endParaRPr>
          </a:p>
          <a:p>
            <a:pPr lvl="1" marL="226695" indent="-214629">
              <a:lnSpc>
                <a:spcPct val="100000"/>
              </a:lnSpc>
              <a:spcBef>
                <a:spcPts val="1160"/>
              </a:spcBef>
              <a:buAutoNum type="arabicPeriod"/>
              <a:tabLst>
                <a:tab pos="227329" algn="l"/>
              </a:tabLst>
            </a:pPr>
            <a:r>
              <a:rPr dirty="0" sz="1000" spc="15" b="1">
                <a:latin typeface="Arial"/>
                <a:cs typeface="Arial"/>
              </a:rPr>
              <a:t>Energía</a:t>
            </a:r>
            <a:r>
              <a:rPr dirty="0" sz="1000" spc="-30" b="1">
                <a:latin typeface="Arial"/>
                <a:cs typeface="Arial"/>
              </a:rPr>
              <a:t> </a:t>
            </a:r>
            <a:r>
              <a:rPr dirty="0" sz="1000" spc="30" b="1">
                <a:latin typeface="Arial"/>
                <a:cs typeface="Arial"/>
              </a:rPr>
              <a:t>prevista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30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un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sistema</a:t>
            </a:r>
            <a:r>
              <a:rPr dirty="0" sz="1000" spc="-30" b="1">
                <a:latin typeface="Arial"/>
                <a:cs typeface="Arial"/>
              </a:rPr>
              <a:t> </a:t>
            </a:r>
            <a:r>
              <a:rPr dirty="0" sz="1000" spc="30" b="1">
                <a:latin typeface="Arial"/>
                <a:cs typeface="Arial"/>
              </a:rPr>
              <a:t>fotovoltaico</a:t>
            </a:r>
            <a:endParaRPr sz="10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AutoNum type="arabicPeriod"/>
            </a:pPr>
            <a:endParaRPr sz="1100">
              <a:latin typeface="Arial"/>
              <a:cs typeface="Arial"/>
            </a:endParaRPr>
          </a:p>
          <a:p>
            <a:pPr lvl="1" marL="205740" indent="-193675">
              <a:lnSpc>
                <a:spcPct val="100000"/>
              </a:lnSpc>
              <a:buAutoNum type="arabicPeriod"/>
              <a:tabLst>
                <a:tab pos="206375" algn="l"/>
              </a:tabLst>
            </a:pPr>
            <a:r>
              <a:rPr dirty="0" sz="900" b="1">
                <a:latin typeface="Arial"/>
                <a:cs typeface="Arial"/>
              </a:rPr>
              <a:t>Tensiones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10" b="1">
                <a:latin typeface="Arial"/>
                <a:cs typeface="Arial"/>
              </a:rPr>
              <a:t>y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corrientes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5" b="1">
                <a:latin typeface="Arial"/>
                <a:cs typeface="Arial"/>
              </a:rPr>
              <a:t>en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una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planta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fotovoltaica</a:t>
            </a:r>
            <a:endParaRPr sz="900">
              <a:latin typeface="Arial"/>
              <a:cs typeface="Arial"/>
            </a:endParaRPr>
          </a:p>
          <a:p>
            <a:pPr lvl="1" marL="280670" indent="-268605">
              <a:lnSpc>
                <a:spcPct val="100000"/>
              </a:lnSpc>
              <a:spcBef>
                <a:spcPts val="969"/>
              </a:spcBef>
              <a:buAutoNum type="arabicPeriod"/>
              <a:tabLst>
                <a:tab pos="281305" algn="l"/>
              </a:tabLst>
            </a:pPr>
            <a:r>
              <a:rPr dirty="0" sz="1250" spc="25" b="1">
                <a:latin typeface="Arial"/>
                <a:cs typeface="Arial"/>
              </a:rPr>
              <a:t>Variación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la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energía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producida</a:t>
            </a:r>
            <a:endParaRPr sz="1250">
              <a:latin typeface="Arial"/>
              <a:cs typeface="Arial"/>
            </a:endParaRPr>
          </a:p>
          <a:p>
            <a:pPr lvl="2" marL="737235" indent="-255270">
              <a:lnSpc>
                <a:spcPct val="100000"/>
              </a:lnSpc>
              <a:spcBef>
                <a:spcPts val="155"/>
              </a:spcBef>
              <a:buAutoNum type="arabicPeriod"/>
              <a:tabLst>
                <a:tab pos="7378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Irradiancia</a:t>
            </a:r>
            <a:endParaRPr sz="800">
              <a:latin typeface="Microsoft Sans Serif"/>
              <a:cs typeface="Microsoft Sans Serif"/>
            </a:endParaRPr>
          </a:p>
          <a:p>
            <a:pPr lvl="2" marL="737235" indent="-25527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7378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Temperatura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endParaRPr sz="800">
              <a:latin typeface="Microsoft Sans Serif"/>
              <a:cs typeface="Microsoft Sans Serif"/>
            </a:endParaRPr>
          </a:p>
          <a:p>
            <a:pPr lvl="2" marL="705485" indent="-223520">
              <a:lnSpc>
                <a:spcPct val="100000"/>
              </a:lnSpc>
              <a:spcBef>
                <a:spcPts val="340"/>
              </a:spcBef>
              <a:buAutoNum type="arabicPeriod"/>
              <a:tabLst>
                <a:tab pos="70612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Sombreado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7531354"/>
            <a:ext cx="997123" cy="17145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656346" y="3782403"/>
            <a:ext cx="5363845" cy="1440180"/>
            <a:chOff x="1656346" y="3782403"/>
            <a:chExt cx="5363845" cy="1440180"/>
          </a:xfrm>
        </p:grpSpPr>
        <p:sp>
          <p:nvSpPr>
            <p:cNvPr id="5" name="object 5"/>
            <p:cNvSpPr/>
            <p:nvPr/>
          </p:nvSpPr>
          <p:spPr>
            <a:xfrm>
              <a:off x="1656346" y="3782403"/>
              <a:ext cx="5363845" cy="1440180"/>
            </a:xfrm>
            <a:custGeom>
              <a:avLst/>
              <a:gdLst/>
              <a:ahLst/>
              <a:cxnLst/>
              <a:rect l="l" t="t" r="r" b="b"/>
              <a:pathLst>
                <a:path w="5363845" h="1440179">
                  <a:moveTo>
                    <a:pt x="5363654" y="0"/>
                  </a:moveTo>
                  <a:lnTo>
                    <a:pt x="0" y="0"/>
                  </a:lnTo>
                  <a:lnTo>
                    <a:pt x="0" y="1440002"/>
                  </a:lnTo>
                  <a:lnTo>
                    <a:pt x="5363654" y="1440002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43290" y="4408906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1" y="98478"/>
                  </a:lnTo>
                  <a:lnTo>
                    <a:pt x="27785" y="58951"/>
                  </a:lnTo>
                  <a:lnTo>
                    <a:pt x="58956" y="27781"/>
                  </a:lnTo>
                  <a:lnTo>
                    <a:pt x="98483" y="7340"/>
                  </a:lnTo>
                  <a:lnTo>
                    <a:pt x="143992" y="0"/>
                  </a:lnTo>
                  <a:lnTo>
                    <a:pt x="189512" y="7340"/>
                  </a:lnTo>
                  <a:lnTo>
                    <a:pt x="229043" y="27781"/>
                  </a:lnTo>
                  <a:lnTo>
                    <a:pt x="260215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12"/>
                  </a:lnTo>
                  <a:lnTo>
                    <a:pt x="260215" y="229043"/>
                  </a:lnTo>
                  <a:lnTo>
                    <a:pt x="229043" y="260215"/>
                  </a:lnTo>
                  <a:lnTo>
                    <a:pt x="189512" y="280657"/>
                  </a:lnTo>
                  <a:lnTo>
                    <a:pt x="143992" y="287997"/>
                  </a:lnTo>
                  <a:lnTo>
                    <a:pt x="98483" y="280657"/>
                  </a:lnTo>
                  <a:lnTo>
                    <a:pt x="58956" y="260215"/>
                  </a:lnTo>
                  <a:lnTo>
                    <a:pt x="27785" y="229043"/>
                  </a:lnTo>
                  <a:lnTo>
                    <a:pt x="7341" y="189512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87287" y="4511841"/>
              <a:ext cx="0" cy="138430"/>
            </a:xfrm>
            <a:custGeom>
              <a:avLst/>
              <a:gdLst/>
              <a:ahLst/>
              <a:cxnLst/>
              <a:rect l="l" t="t" r="r" b="b"/>
              <a:pathLst>
                <a:path w="0" h="138429">
                  <a:moveTo>
                    <a:pt x="0" y="13837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68843" y="445558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187287" y="3999860"/>
              <a:ext cx="1985645" cy="409575"/>
            </a:xfrm>
            <a:custGeom>
              <a:avLst/>
              <a:gdLst/>
              <a:ahLst/>
              <a:cxnLst/>
              <a:rect l="l" t="t" r="r" b="b"/>
              <a:pathLst>
                <a:path w="1985645" h="409575">
                  <a:moveTo>
                    <a:pt x="0" y="409041"/>
                  </a:moveTo>
                  <a:lnTo>
                    <a:pt x="0" y="63499"/>
                  </a:lnTo>
                  <a:lnTo>
                    <a:pt x="1222108" y="63499"/>
                  </a:lnTo>
                  <a:lnTo>
                    <a:pt x="1261833" y="126999"/>
                  </a:lnTo>
                  <a:lnTo>
                    <a:pt x="1325333" y="0"/>
                  </a:lnTo>
                  <a:lnTo>
                    <a:pt x="1388833" y="126999"/>
                  </a:lnTo>
                  <a:lnTo>
                    <a:pt x="1452333" y="0"/>
                  </a:lnTo>
                  <a:lnTo>
                    <a:pt x="1515833" y="126999"/>
                  </a:lnTo>
                  <a:lnTo>
                    <a:pt x="1579333" y="0"/>
                  </a:lnTo>
                  <a:lnTo>
                    <a:pt x="1642833" y="126999"/>
                  </a:lnTo>
                  <a:lnTo>
                    <a:pt x="1674710" y="63245"/>
                  </a:lnTo>
                  <a:lnTo>
                    <a:pt x="1985289" y="632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159998" y="4044667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0" y="0"/>
                  </a:moveTo>
                  <a:lnTo>
                    <a:pt x="0" y="36893"/>
                  </a:lnTo>
                  <a:lnTo>
                    <a:pt x="68834" y="18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012173" y="4198409"/>
              <a:ext cx="127000" cy="844550"/>
            </a:xfrm>
            <a:custGeom>
              <a:avLst/>
              <a:gdLst/>
              <a:ahLst/>
              <a:cxnLst/>
              <a:rect l="l" t="t" r="r" b="b"/>
              <a:pathLst>
                <a:path w="127000" h="844550">
                  <a:moveTo>
                    <a:pt x="63500" y="0"/>
                  </a:moveTo>
                  <a:lnTo>
                    <a:pt x="63500" y="144170"/>
                  </a:lnTo>
                  <a:lnTo>
                    <a:pt x="0" y="183883"/>
                  </a:lnTo>
                  <a:lnTo>
                    <a:pt x="127000" y="247383"/>
                  </a:lnTo>
                  <a:lnTo>
                    <a:pt x="0" y="310883"/>
                  </a:lnTo>
                  <a:lnTo>
                    <a:pt x="127000" y="374396"/>
                  </a:lnTo>
                  <a:lnTo>
                    <a:pt x="0" y="437895"/>
                  </a:lnTo>
                  <a:lnTo>
                    <a:pt x="127000" y="501395"/>
                  </a:lnTo>
                  <a:lnTo>
                    <a:pt x="0" y="564896"/>
                  </a:lnTo>
                  <a:lnTo>
                    <a:pt x="63753" y="596773"/>
                  </a:lnTo>
                  <a:lnTo>
                    <a:pt x="63753" y="84402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87287" y="4696903"/>
              <a:ext cx="2295525" cy="346075"/>
            </a:xfrm>
            <a:custGeom>
              <a:avLst/>
              <a:gdLst/>
              <a:ahLst/>
              <a:cxnLst/>
              <a:rect l="l" t="t" r="r" b="b"/>
              <a:pathLst>
                <a:path w="2295525" h="346075">
                  <a:moveTo>
                    <a:pt x="0" y="0"/>
                  </a:moveTo>
                  <a:lnTo>
                    <a:pt x="0" y="345541"/>
                  </a:lnTo>
                  <a:lnTo>
                    <a:pt x="2295055" y="34554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176035" y="4063112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20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482346" y="404304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6" y="12258"/>
                  </a:lnTo>
                  <a:lnTo>
                    <a:pt x="5875" y="5880"/>
                  </a:lnTo>
                  <a:lnTo>
                    <a:pt x="12253" y="1577"/>
                  </a:lnTo>
                  <a:lnTo>
                    <a:pt x="20066" y="0"/>
                  </a:lnTo>
                  <a:lnTo>
                    <a:pt x="27871" y="1577"/>
                  </a:lnTo>
                  <a:lnTo>
                    <a:pt x="34245" y="5880"/>
                  </a:lnTo>
                  <a:lnTo>
                    <a:pt x="38543" y="12258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5" y="34256"/>
                  </a:lnTo>
                  <a:lnTo>
                    <a:pt x="27871" y="38555"/>
                  </a:lnTo>
                  <a:lnTo>
                    <a:pt x="20066" y="40132"/>
                  </a:lnTo>
                  <a:lnTo>
                    <a:pt x="12253" y="38555"/>
                  </a:lnTo>
                  <a:lnTo>
                    <a:pt x="5875" y="34256"/>
                  </a:lnTo>
                  <a:lnTo>
                    <a:pt x="1576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482346" y="502237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5"/>
                  </a:moveTo>
                  <a:lnTo>
                    <a:pt x="1576" y="12253"/>
                  </a:lnTo>
                  <a:lnTo>
                    <a:pt x="5875" y="5875"/>
                  </a:lnTo>
                  <a:lnTo>
                    <a:pt x="12253" y="1576"/>
                  </a:lnTo>
                  <a:lnTo>
                    <a:pt x="20066" y="0"/>
                  </a:lnTo>
                  <a:lnTo>
                    <a:pt x="27871" y="1576"/>
                  </a:lnTo>
                  <a:lnTo>
                    <a:pt x="34245" y="5875"/>
                  </a:lnTo>
                  <a:lnTo>
                    <a:pt x="38543" y="12253"/>
                  </a:lnTo>
                  <a:lnTo>
                    <a:pt x="40119" y="20065"/>
                  </a:lnTo>
                  <a:lnTo>
                    <a:pt x="38543" y="27871"/>
                  </a:lnTo>
                  <a:lnTo>
                    <a:pt x="34245" y="34245"/>
                  </a:lnTo>
                  <a:lnTo>
                    <a:pt x="27871" y="38543"/>
                  </a:lnTo>
                  <a:lnTo>
                    <a:pt x="20066" y="40119"/>
                  </a:lnTo>
                  <a:lnTo>
                    <a:pt x="12253" y="38543"/>
                  </a:lnTo>
                  <a:lnTo>
                    <a:pt x="5875" y="34245"/>
                  </a:lnTo>
                  <a:lnTo>
                    <a:pt x="1576" y="27871"/>
                  </a:lnTo>
                  <a:lnTo>
                    <a:pt x="0" y="200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075673" y="406311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0"/>
                  </a:moveTo>
                  <a:lnTo>
                    <a:pt x="0" y="9170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057219" y="414223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648797" y="4063112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0"/>
                  </a:moveTo>
                  <a:lnTo>
                    <a:pt x="0" y="9170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630343" y="414223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648797" y="4164712"/>
              <a:ext cx="0" cy="278765"/>
            </a:xfrm>
            <a:custGeom>
              <a:avLst/>
              <a:gdLst/>
              <a:ahLst/>
              <a:cxnLst/>
              <a:rect l="l" t="t" r="r" b="b"/>
              <a:pathLst>
                <a:path w="0" h="278764">
                  <a:moveTo>
                    <a:pt x="0" y="0"/>
                  </a:moveTo>
                  <a:lnTo>
                    <a:pt x="0" y="27842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589120" y="4443144"/>
              <a:ext cx="119380" cy="599440"/>
            </a:xfrm>
            <a:custGeom>
              <a:avLst/>
              <a:gdLst/>
              <a:ahLst/>
              <a:cxnLst/>
              <a:rect l="l" t="t" r="r" b="b"/>
              <a:pathLst>
                <a:path w="119379" h="599439">
                  <a:moveTo>
                    <a:pt x="59677" y="119341"/>
                  </a:moveTo>
                  <a:lnTo>
                    <a:pt x="59677" y="599300"/>
                  </a:lnTo>
                </a:path>
                <a:path w="119379" h="599439">
                  <a:moveTo>
                    <a:pt x="59677" y="119341"/>
                  </a:moveTo>
                  <a:lnTo>
                    <a:pt x="0" y="0"/>
                  </a:lnTo>
                  <a:lnTo>
                    <a:pt x="119341" y="0"/>
                  </a:lnTo>
                  <a:lnTo>
                    <a:pt x="59677" y="1193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589117" y="4562486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0" y="0"/>
                  </a:moveTo>
                  <a:lnTo>
                    <a:pt x="11934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0000" y="566739"/>
            <a:ext cx="2698115" cy="872490"/>
          </a:xfrm>
          <a:prstGeom prst="rect">
            <a:avLst/>
          </a:prstGeom>
        </p:spPr>
        <p:txBody>
          <a:bodyPr wrap="square" lIns="0" tIns="1130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89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dirty="0" sz="1900" spc="15" b="1">
                <a:latin typeface="Arial"/>
                <a:cs typeface="Arial"/>
              </a:rPr>
              <a:t>Producción</a:t>
            </a:r>
            <a:r>
              <a:rPr dirty="0" sz="1900" spc="-60" b="1">
                <a:latin typeface="Arial"/>
                <a:cs typeface="Arial"/>
              </a:rPr>
              <a:t> </a:t>
            </a:r>
            <a:r>
              <a:rPr dirty="0" sz="1900" spc="50" b="1">
                <a:latin typeface="Arial"/>
                <a:cs typeface="Arial"/>
              </a:rPr>
              <a:t>de</a:t>
            </a:r>
            <a:r>
              <a:rPr dirty="0" sz="1900" spc="-55" b="1">
                <a:latin typeface="Arial"/>
                <a:cs typeface="Arial"/>
              </a:rPr>
              <a:t> </a:t>
            </a:r>
            <a:r>
              <a:rPr dirty="0" sz="1900" spc="75" b="1">
                <a:latin typeface="Arial"/>
                <a:cs typeface="Arial"/>
              </a:rPr>
              <a:t>energía</a:t>
            </a:r>
            <a:endParaRPr sz="19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49999" y="2505887"/>
            <a:ext cx="2340610" cy="51371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2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1100" spc="10" b="1">
                <a:latin typeface="Arial"/>
                <a:cs typeface="Arial"/>
              </a:rPr>
              <a:t>2.1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20" b="1">
                <a:latin typeface="Arial"/>
                <a:cs typeface="Arial"/>
              </a:rPr>
              <a:t>Circuito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equivalente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50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la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15" b="1">
                <a:latin typeface="Arial"/>
                <a:cs typeface="Arial"/>
              </a:rPr>
              <a:t>celda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299" y="3135857"/>
            <a:ext cx="502475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considerarse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representarse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equivalente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Figura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24.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0000" y="37482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0000" y="3856215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580733" y="3838611"/>
            <a:ext cx="12065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35" i="1">
                <a:latin typeface="Trebuchet MS"/>
                <a:cs typeface="Trebuchet MS"/>
              </a:rPr>
              <a:t>R</a:t>
            </a:r>
            <a:r>
              <a:rPr dirty="0" sz="600" spc="40" i="1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161033" y="3838611"/>
            <a:ext cx="52069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50" i="1">
                <a:latin typeface="Trebuchet MS"/>
                <a:cs typeface="Trebuchet MS"/>
              </a:rPr>
              <a:t>I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697984" y="4068886"/>
            <a:ext cx="107314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50" i="1">
                <a:latin typeface="Trebuchet MS"/>
                <a:cs typeface="Trebuchet MS"/>
              </a:rPr>
              <a:t>I</a:t>
            </a:r>
            <a:r>
              <a:rPr dirty="0" sz="600" spc="70" i="1">
                <a:latin typeface="Trebuchet MS"/>
                <a:cs typeface="Trebuchet MS"/>
              </a:rPr>
              <a:t>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164573" y="4108663"/>
            <a:ext cx="12192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00" spc="35" i="1">
                <a:latin typeface="Trebuchet MS"/>
                <a:cs typeface="Trebuchet MS"/>
              </a:rPr>
              <a:t>I</a:t>
            </a:r>
            <a:r>
              <a:rPr dirty="0" sz="400" spc="-10" i="1">
                <a:latin typeface="Trebuchet MS"/>
                <a:cs typeface="Trebuchet MS"/>
              </a:rPr>
              <a:t>ella</a:t>
            </a:r>
            <a:endParaRPr sz="400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69644" y="4073157"/>
            <a:ext cx="781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5">
                <a:latin typeface="Microsoft Sans Serif"/>
                <a:cs typeface="Microsoft Sans Serif"/>
              </a:rPr>
              <a:t>+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980645" y="4285827"/>
            <a:ext cx="136525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50" i="1">
                <a:latin typeface="Trebuchet MS"/>
                <a:cs typeface="Trebuchet MS"/>
              </a:rPr>
              <a:t>I</a:t>
            </a:r>
            <a:r>
              <a:rPr dirty="0" sz="600" spc="25" i="1">
                <a:latin typeface="Trebuchet MS"/>
                <a:cs typeface="Trebuchet MS"/>
              </a:rPr>
              <a:t>yo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164573" y="4485936"/>
            <a:ext cx="158115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dirty="0" sz="650" spc="25" i="1">
                <a:latin typeface="Trebuchet MS"/>
                <a:cs typeface="Trebuchet MS"/>
              </a:rPr>
              <a:t>R</a:t>
            </a:r>
            <a:r>
              <a:rPr dirty="0" sz="450" spc="-10" i="1">
                <a:latin typeface="Trebuchet MS"/>
                <a:cs typeface="Trebuchet MS"/>
              </a:rPr>
              <a:t>ella</a:t>
            </a:r>
            <a:endParaRPr sz="450">
              <a:latin typeface="Trebuchet MS"/>
              <a:cs typeface="Trebuchet M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82331" y="4464060"/>
            <a:ext cx="812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10" i="1">
                <a:latin typeface="Trebuchet MS"/>
                <a:cs typeface="Trebuchet MS"/>
              </a:rPr>
              <a:t>V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69644" y="4866171"/>
            <a:ext cx="698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185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611859" y="5574240"/>
            <a:ext cx="5351145" cy="942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40">
                <a:latin typeface="Microsoft Sans Serif"/>
                <a:cs typeface="Microsoft Sans Serif"/>
              </a:rPr>
              <a:t>I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terminales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salida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5">
                <a:latin typeface="Microsoft Sans Serif"/>
                <a:cs typeface="Microsoft Sans Serif"/>
              </a:rPr>
              <a:t>igual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generada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través </a:t>
            </a:r>
            <a:r>
              <a:rPr dirty="0" sz="700" spc="20">
                <a:latin typeface="Microsoft Sans Serif"/>
                <a:cs typeface="Microsoft Sans Serif"/>
              </a:rPr>
              <a:t>del efecto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40">
                <a:latin typeface="Microsoft Sans Serif"/>
                <a:cs typeface="Microsoft Sans Serif"/>
              </a:rPr>
              <a:t>I por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-25">
                <a:latin typeface="Microsoft Sans Serif"/>
                <a:cs typeface="Microsoft Sans Serif"/>
              </a:rPr>
              <a:t>genera</a:t>
            </a:r>
            <a:r>
              <a:rPr dirty="0" baseline="-33333" sz="750" spc="-37">
                <a:latin typeface="Microsoft Sans Serif"/>
                <a:cs typeface="Microsoft Sans Serif"/>
              </a:rPr>
              <a:t>yo</a:t>
            </a:r>
            <a:r>
              <a:rPr dirty="0" sz="700" spc="-25">
                <a:latin typeface="Microsoft Sans Serif"/>
                <a:cs typeface="Microsoft Sans Serif"/>
              </a:rPr>
              <a:t>dor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ideal. </a:t>
            </a:r>
            <a:r>
              <a:rPr dirty="0" sz="700" spc="20">
                <a:latin typeface="Microsoft Sans Serif"/>
                <a:cs typeface="Microsoft Sans Serif"/>
              </a:rPr>
              <a:t>Disminuye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diodo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10">
                <a:latin typeface="Microsoft Sans Serif"/>
                <a:cs typeface="Microsoft Sans Serif"/>
              </a:rPr>
              <a:t>d</a:t>
            </a:r>
            <a:r>
              <a:rPr dirty="0" baseline="-33333" sz="750" spc="-165">
                <a:latin typeface="Microsoft Sans Serif"/>
                <a:cs typeface="Microsoft Sans Serif"/>
              </a:rPr>
              <a:t>D</a:t>
            </a:r>
            <a:r>
              <a:rPr dirty="0" sz="700" spc="-110">
                <a:latin typeface="Microsoft Sans Serif"/>
                <a:cs typeface="Microsoft Sans Serif"/>
              </a:rPr>
              <a:t>e</a:t>
            </a:r>
            <a:r>
              <a:rPr dirty="0" sz="700" spc="-6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fuga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perdida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resistencias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derivación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 </a:t>
            </a:r>
            <a:r>
              <a:rPr dirty="0" sz="700" spc="-10">
                <a:latin typeface="Microsoft Sans Serif"/>
                <a:cs typeface="Microsoft Sans Serif"/>
              </a:rPr>
              <a:t>: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-45">
                <a:latin typeface="Microsoft Sans Serif"/>
                <a:cs typeface="Microsoft Sans Serif"/>
              </a:rPr>
              <a:t>de</a:t>
            </a:r>
            <a:r>
              <a:rPr dirty="0" baseline="-33333" sz="750" spc="-67">
                <a:latin typeface="Microsoft Sans Serif"/>
                <a:cs typeface="Microsoft Sans Serif"/>
              </a:rPr>
              <a:t>ella</a:t>
            </a:r>
            <a:r>
              <a:rPr dirty="0" sz="700" spc="-45">
                <a:latin typeface="Microsoft Sans Serif"/>
                <a:cs typeface="Microsoft Sans Serif"/>
              </a:rPr>
              <a:t>fuga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5">
                <a:latin typeface="Microsoft Sans Serif"/>
                <a:cs typeface="Microsoft Sans Serif"/>
              </a:rPr>
              <a:t>causada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través </a:t>
            </a:r>
            <a:r>
              <a:rPr dirty="0" sz="700" spc="20">
                <a:latin typeface="Microsoft Sans Serif"/>
                <a:cs typeface="Microsoft Sans Serif"/>
              </a:rPr>
              <a:t>de defectos </a:t>
            </a:r>
            <a:r>
              <a:rPr dirty="0" sz="700" spc="5">
                <a:latin typeface="Microsoft Sans Serif"/>
                <a:cs typeface="Microsoft Sans Serif"/>
              </a:rPr>
              <a:t>locales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unión </a:t>
            </a:r>
            <a:r>
              <a:rPr dirty="0" sz="700" spc="30">
                <a:latin typeface="Microsoft Sans Serif"/>
                <a:cs typeface="Microsoft Sans Serif"/>
              </a:rPr>
              <a:t>o debido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5">
                <a:latin typeface="Microsoft Sans Serif"/>
                <a:cs typeface="Microsoft Sans Serif"/>
              </a:rPr>
              <a:t>derivaciones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bordes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(R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representa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resiste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sz="700" spc="-45">
                <a:latin typeface="Microsoft Sans Serif"/>
                <a:cs typeface="Microsoft Sans Serif"/>
              </a:rPr>
              <a:t>n</a:t>
            </a:r>
            <a:r>
              <a:rPr dirty="0" baseline="-33333" sz="750" spc="-67">
                <a:latin typeface="Microsoft Sans Serif"/>
                <a:cs typeface="Microsoft Sans Serif"/>
              </a:rPr>
              <a:t>ll</a:t>
            </a:r>
            <a:r>
              <a:rPr dirty="0" sz="700" spc="-45">
                <a:latin typeface="Microsoft Sans Serif"/>
                <a:cs typeface="Microsoft Sans Serif"/>
              </a:rPr>
              <a:t>c</a:t>
            </a:r>
            <a:r>
              <a:rPr dirty="0" baseline="-33333" sz="750" spc="-67">
                <a:latin typeface="Microsoft Sans Serif"/>
                <a:cs typeface="Microsoft Sans Serif"/>
              </a:rPr>
              <a:t>a</a:t>
            </a:r>
            <a:r>
              <a:rPr dirty="0" sz="700" spc="-45">
                <a:latin typeface="Microsoft Sans Serif"/>
                <a:cs typeface="Microsoft Sans Serif"/>
              </a:rPr>
              <a:t>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derivación).</a:t>
            </a:r>
            <a:endParaRPr sz="700">
              <a:latin typeface="Microsoft Sans Serif"/>
              <a:cs typeface="Microsoft Sans Serif"/>
            </a:endParaRPr>
          </a:p>
          <a:p>
            <a:pPr marL="38100" marR="279400">
              <a:lnSpc>
                <a:spcPct val="125000"/>
              </a:lnSpc>
              <a:spcBef>
                <a:spcPts val="2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resistencias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R</a:t>
            </a:r>
            <a:r>
              <a:rPr dirty="0" baseline="-33333" sz="750" spc="15">
                <a:latin typeface="Microsoft Sans Serif"/>
                <a:cs typeface="Microsoft Sans Serif"/>
              </a:rPr>
              <a:t>s</a:t>
            </a:r>
            <a:r>
              <a:rPr dirty="0" sz="800" spc="10">
                <a:latin typeface="Microsoft Sans Serif"/>
                <a:cs typeface="Microsoft Sans Serif"/>
              </a:rPr>
              <a:t>representa la </a:t>
            </a:r>
            <a:r>
              <a:rPr dirty="0" sz="800" spc="15">
                <a:latin typeface="Microsoft Sans Serif"/>
                <a:cs typeface="Microsoft Sans Serif"/>
              </a:rPr>
              <a:t>resistencia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interna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15">
                <a:latin typeface="Microsoft Sans Serif"/>
                <a:cs typeface="Microsoft Sans Serif"/>
              </a:rPr>
              <a:t>paso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generada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espesor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unión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PN,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5">
                <a:latin typeface="Microsoft Sans Serif"/>
                <a:cs typeface="Microsoft Sans Serif"/>
              </a:rPr>
              <a:t>impurezas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presentes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resistencias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contacto.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ideal,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37281" y="6521753"/>
            <a:ext cx="10020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5">
                <a:latin typeface="Microsoft Sans Serif"/>
                <a:cs typeface="Microsoft Sans Serif"/>
              </a:rPr>
              <a:t>tendríamos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85">
                <a:latin typeface="Microsoft Sans Serif"/>
                <a:cs typeface="Microsoft Sans Serif"/>
              </a:rPr>
              <a:t>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85"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724286" y="6534402"/>
            <a:ext cx="295846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3333" sz="750" spc="-89">
                <a:latin typeface="Microsoft Sans Serif"/>
                <a:cs typeface="Microsoft Sans Serif"/>
              </a:rPr>
              <a:t>ella</a:t>
            </a:r>
            <a:r>
              <a:rPr dirty="0" sz="700" spc="-60">
                <a:latin typeface="Microsoft Sans Serif"/>
                <a:cs typeface="Microsoft Sans Serif"/>
              </a:rPr>
              <a:t>=</a:t>
            </a:r>
            <a:r>
              <a:rPr dirty="0" sz="700" spc="-60">
                <a:latin typeface="Lucida Sans Unicode"/>
                <a:cs typeface="Lucida Sans Unicode"/>
              </a:rPr>
              <a:t>∞.</a:t>
            </a:r>
            <a:r>
              <a:rPr dirty="0" sz="700" spc="-35">
                <a:latin typeface="Lucida Sans Unicode"/>
                <a:cs typeface="Lucida Sans Unicode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contrario,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tenemos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264822" y="6595750"/>
            <a:ext cx="558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5">
                <a:latin typeface="Microsoft Sans Serif"/>
                <a:cs typeface="Microsoft Sans Serif"/>
              </a:rPr>
              <a:t>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11886" y="6674102"/>
            <a:ext cx="1038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R</a:t>
            </a:r>
            <a:r>
              <a:rPr dirty="0" baseline="-33333" sz="750" spc="-157">
                <a:latin typeface="Microsoft Sans Serif"/>
                <a:cs typeface="Microsoft Sans Serif"/>
              </a:rPr>
              <a:t>s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0,05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÷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0,10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Ω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85"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696913" y="6686802"/>
            <a:ext cx="42513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3333" sz="750">
                <a:latin typeface="Microsoft Sans Serif"/>
                <a:cs typeface="Microsoft Sans Serif"/>
              </a:rPr>
              <a:t>ella</a:t>
            </a:r>
            <a:r>
              <a:rPr dirty="0" sz="700">
                <a:latin typeface="Microsoft Sans Serif"/>
                <a:cs typeface="Microsoft Sans Serif"/>
              </a:rPr>
              <a:t>=300÷400 </a:t>
            </a:r>
            <a:r>
              <a:rPr dirty="0" sz="700" spc="5">
                <a:latin typeface="Microsoft Sans Serif"/>
                <a:cs typeface="Microsoft Sans Serif"/>
              </a:rPr>
              <a:t>kΩ.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conversión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ve </a:t>
            </a:r>
            <a:r>
              <a:rPr dirty="0" sz="700" spc="40">
                <a:latin typeface="Microsoft Sans Serif"/>
                <a:cs typeface="Microsoft Sans Serif"/>
              </a:rPr>
              <a:t>muy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afectada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99231" y="6779821"/>
            <a:ext cx="5144135" cy="49784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15"/>
              </a:spcBef>
            </a:pP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pequeña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variación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5">
                <a:latin typeface="Microsoft Sans Serif"/>
                <a:cs typeface="Microsoft Sans Serif"/>
              </a:rPr>
              <a:t>R</a:t>
            </a:r>
            <a:r>
              <a:rPr dirty="0" baseline="-33333" sz="750" spc="-82">
                <a:latin typeface="Microsoft Sans Serif"/>
                <a:cs typeface="Microsoft Sans Serif"/>
              </a:rPr>
              <a:t>s</a:t>
            </a:r>
            <a:r>
              <a:rPr dirty="0" sz="650" spc="-55">
                <a:latin typeface="Microsoft Sans Serif"/>
                <a:cs typeface="Microsoft Sans Serif"/>
              </a:rPr>
              <a:t>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mientras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ve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mucho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menos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afectado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variación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R</a:t>
            </a:r>
            <a:r>
              <a:rPr dirty="0" sz="650" spc="125">
                <a:latin typeface="Microsoft Sans Serif"/>
                <a:cs typeface="Microsoft Sans Serif"/>
              </a:rPr>
              <a:t> </a:t>
            </a:r>
            <a:r>
              <a:rPr dirty="0" sz="650" spc="135">
                <a:latin typeface="Microsoft Sans Serif"/>
                <a:cs typeface="Microsoft Sans Serif"/>
              </a:rPr>
              <a:t> </a:t>
            </a:r>
            <a:r>
              <a:rPr dirty="0" baseline="-33333" sz="750" spc="-67">
                <a:latin typeface="Microsoft Sans Serif"/>
                <a:cs typeface="Microsoft Sans Serif"/>
              </a:rPr>
              <a:t>ella</a:t>
            </a:r>
            <a:r>
              <a:rPr dirty="0" sz="850" spc="-45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  <a:p>
            <a:pPr marL="50165" marR="17780">
              <a:lnSpc>
                <a:spcPts val="1200"/>
              </a:lnSpc>
              <a:spcBef>
                <a:spcPts val="7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ecuación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rige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equivalente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24)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formula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ley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Kirchoff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0000" y="7489785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611900" y="7854017"/>
            <a:ext cx="2954655" cy="64516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9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baseline="-33333" sz="750" spc="-89">
                <a:latin typeface="Microsoft Sans Serif"/>
                <a:cs typeface="Microsoft Sans Serif"/>
              </a:rPr>
              <a:t>y</a:t>
            </a:r>
            <a:r>
              <a:rPr dirty="0" sz="750" spc="-360">
                <a:latin typeface="Microsoft Sans Serif"/>
                <a:cs typeface="Microsoft Sans Serif"/>
              </a:rPr>
              <a:t>e</a:t>
            </a:r>
            <a:r>
              <a:rPr dirty="0" baseline="-33333" sz="750" spc="30">
                <a:latin typeface="Microsoft Sans Serif"/>
                <a:cs typeface="Microsoft Sans Serif"/>
              </a:rPr>
              <a:t>o</a:t>
            </a:r>
            <a:r>
              <a:rPr dirty="0" baseline="-33333" sz="750" spc="-112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celda;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00"/>
              </a:spcBef>
            </a:pPr>
            <a:r>
              <a:rPr dirty="0" sz="850" spc="10">
                <a:latin typeface="Microsoft Sans Serif"/>
                <a:cs typeface="Microsoft Sans Serif"/>
              </a:rPr>
              <a:t>I</a:t>
            </a:r>
            <a:r>
              <a:rPr dirty="0" baseline="-33333" sz="750" spc="15">
                <a:latin typeface="Microsoft Sans Serif"/>
                <a:cs typeface="Microsoft Sans Serif"/>
              </a:rPr>
              <a:t>D</a:t>
            </a:r>
            <a:r>
              <a:rPr dirty="0" baseline="-33333" sz="750" spc="89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dependiente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pierde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recombinación;</a:t>
            </a:r>
            <a:r>
              <a:rPr dirty="0" sz="600" spc="-5">
                <a:latin typeface="Microsoft Sans Serif"/>
                <a:cs typeface="Microsoft Sans Serif"/>
              </a:rPr>
              <a:t> 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80"/>
              </a:spcBef>
            </a:pPr>
            <a:r>
              <a:rPr dirty="0" sz="850" spc="15">
                <a:latin typeface="Microsoft Sans Serif"/>
                <a:cs typeface="Microsoft Sans Serif"/>
              </a:rPr>
              <a:t>I</a:t>
            </a:r>
            <a:r>
              <a:rPr dirty="0" baseline="-33333" sz="750" spc="22">
                <a:latin typeface="Microsoft Sans Serif"/>
                <a:cs typeface="Microsoft Sans Serif"/>
              </a:rPr>
              <a:t>ella</a:t>
            </a:r>
            <a:r>
              <a:rPr dirty="0" sz="600" spc="15">
                <a:latin typeface="Microsoft Sans Serif"/>
                <a:cs typeface="Microsoft Sans Serif"/>
              </a:rPr>
              <a:t>corriente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 spc="-5">
                <a:latin typeface="Microsoft Sans Serif"/>
                <a:cs typeface="Microsoft Sans Serif"/>
              </a:rPr>
              <a:t> se </a:t>
            </a:r>
            <a:r>
              <a:rPr dirty="0" sz="600" spc="20">
                <a:latin typeface="Microsoft Sans Serif"/>
                <a:cs typeface="Microsoft Sans Serif"/>
              </a:rPr>
              <a:t>pierde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debido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resistencias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derivación.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3784" y="1106981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1374597"/>
            <a:ext cx="1355123" cy="43623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9996" y="3012693"/>
            <a:ext cx="544969" cy="30888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49996" y="4748149"/>
            <a:ext cx="2118801" cy="40862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90329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300" y="774927"/>
            <a:ext cx="241173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334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equivalente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modelo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diodo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único,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diodo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93061" y="813052"/>
            <a:ext cx="276542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3333" sz="750">
                <a:latin typeface="Microsoft Sans Serif"/>
                <a:cs typeface="Microsoft Sans Serif"/>
              </a:rPr>
              <a:t>D</a:t>
            </a:r>
            <a:r>
              <a:rPr dirty="0" baseline="-33333" sz="750" spc="89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modela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ecuación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Shockley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ideal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0000" y="1393813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11900" y="2117311"/>
            <a:ext cx="4572000" cy="66611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 marR="30480">
              <a:lnSpc>
                <a:spcPts val="1200"/>
              </a:lnSpc>
              <a:spcBef>
                <a:spcPts val="80"/>
              </a:spcBef>
            </a:pPr>
            <a:r>
              <a:rPr dirty="0" sz="650" spc="40">
                <a:latin typeface="Microsoft Sans Serif"/>
                <a:cs typeface="Microsoft Sans Serif"/>
              </a:rPr>
              <a:t>n</a:t>
            </a:r>
            <a:r>
              <a:rPr dirty="0" sz="650" spc="-5">
                <a:latin typeface="Microsoft Sans Serif"/>
                <a:cs typeface="Microsoft Sans Serif"/>
              </a:rPr>
              <a:t> 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factor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idealidad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diodo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(sin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unidades,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generalmente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unión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simple);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I₀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saturación;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60"/>
              </a:spcBef>
            </a:pPr>
            <a:r>
              <a:rPr dirty="0" sz="800" spc="-55">
                <a:latin typeface="Microsoft Sans Serif"/>
                <a:cs typeface="Microsoft Sans Serif"/>
              </a:rPr>
              <a:t>V</a:t>
            </a:r>
            <a:r>
              <a:rPr dirty="0" sz="800" spc="-125">
                <a:latin typeface="Microsoft Sans Serif"/>
                <a:cs typeface="Microsoft Sans Serif"/>
              </a:rPr>
              <a:t> </a:t>
            </a:r>
            <a:r>
              <a:rPr dirty="0" baseline="-33333" sz="750" spc="-202">
                <a:latin typeface="Microsoft Sans Serif"/>
                <a:cs typeface="Microsoft Sans Serif"/>
              </a:rPr>
              <a:t>y</a:t>
            </a:r>
            <a:r>
              <a:rPr dirty="0" sz="800" spc="-315">
                <a:latin typeface="Microsoft Sans Serif"/>
                <a:cs typeface="Microsoft Sans Serif"/>
              </a:rPr>
              <a:t>e</a:t>
            </a:r>
            <a:r>
              <a:rPr dirty="0" baseline="-33333" sz="750" spc="44">
                <a:latin typeface="Microsoft Sans Serif"/>
                <a:cs typeface="Microsoft Sans Serif"/>
              </a:rPr>
              <a:t>o</a:t>
            </a:r>
            <a:r>
              <a:rPr dirty="0" sz="800" spc="-20">
                <a:latin typeface="Microsoft Sans Serif"/>
                <a:cs typeface="Microsoft Sans Serif"/>
              </a:rPr>
              <a:t>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térmico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por: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2926271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99197" y="3519397"/>
            <a:ext cx="2463165" cy="93662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4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algn="just" marL="50800" marR="188595">
              <a:lnSpc>
                <a:spcPct val="125000"/>
              </a:lnSpc>
            </a:pPr>
            <a:r>
              <a:rPr dirty="0" sz="800" spc="25">
                <a:latin typeface="Microsoft Sans Serif"/>
                <a:cs typeface="Microsoft Sans Serif"/>
              </a:rPr>
              <a:t>k</a:t>
            </a:r>
            <a:r>
              <a:rPr dirty="0" sz="800" spc="-10">
                <a:latin typeface="Microsoft Sans Serif"/>
                <a:cs typeface="Microsoft Sans Serif"/>
              </a:rPr>
              <a:t> 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constante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Boltzmann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(1,381</a:t>
            </a: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800" spc="-10">
                <a:latin typeface="Microsoft Sans Serif"/>
                <a:cs typeface="Microsoft Sans Serif"/>
              </a:rPr>
              <a:t>10</a:t>
            </a:r>
            <a:r>
              <a:rPr dirty="0" sz="500" spc="-10">
                <a:latin typeface="Microsoft Sans Serif"/>
                <a:cs typeface="Microsoft Sans Serif"/>
              </a:rPr>
              <a:t>-23</a:t>
            </a:r>
            <a:r>
              <a:rPr dirty="0" sz="800" spc="-10">
                <a:latin typeface="Microsoft Sans Serif"/>
                <a:cs typeface="Microsoft Sans Serif"/>
              </a:rPr>
              <a:t>J/K);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T</a:t>
            </a:r>
            <a:r>
              <a:rPr dirty="0" baseline="-33333" sz="750" spc="-142">
                <a:latin typeface="Microsoft Sans Serif"/>
                <a:cs typeface="Microsoft Sans Serif"/>
              </a:rPr>
              <a:t>d</a:t>
            </a:r>
            <a:r>
              <a:rPr dirty="0" sz="800" spc="-330">
                <a:latin typeface="Microsoft Sans Serif"/>
                <a:cs typeface="Microsoft Sans Serif"/>
              </a:rPr>
              <a:t>e</a:t>
            </a:r>
            <a:r>
              <a:rPr dirty="0" baseline="-33333" sz="750" spc="75">
                <a:latin typeface="Microsoft Sans Serif"/>
                <a:cs typeface="Microsoft Sans Serif"/>
              </a:rPr>
              <a:t>o</a:t>
            </a:r>
            <a:r>
              <a:rPr dirty="0" sz="800" spc="-20">
                <a:latin typeface="Microsoft Sans Serif"/>
                <a:cs typeface="Microsoft Sans Serif"/>
              </a:rPr>
              <a:t>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absoluta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grados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K;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q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es 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carga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electrón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(1,6</a:t>
            </a:r>
            <a:r>
              <a:rPr dirty="0" sz="50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10</a:t>
            </a:r>
            <a:r>
              <a:rPr dirty="0" sz="500">
                <a:latin typeface="Microsoft Sans Serif"/>
                <a:cs typeface="Microsoft Sans Serif"/>
              </a:rPr>
              <a:t>-19</a:t>
            </a:r>
            <a:r>
              <a:rPr dirty="0" sz="800">
                <a:latin typeface="Microsoft Sans Serif"/>
                <a:cs typeface="Microsoft Sans Serif"/>
              </a:rPr>
              <a:t>DO)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650" spc="5">
                <a:latin typeface="Microsoft Sans Serif"/>
                <a:cs typeface="Microsoft Sans Serif"/>
              </a:rPr>
              <a:t>Entonces,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suministrada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carga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viene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dada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por: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4714228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11899" y="5499344"/>
            <a:ext cx="541655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333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celdas </a:t>
            </a:r>
            <a:r>
              <a:rPr dirty="0" sz="750" spc="20">
                <a:latin typeface="Microsoft Sans Serif"/>
                <a:cs typeface="Microsoft Sans Serif"/>
              </a:rPr>
              <a:t>habituales,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último término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esta </a:t>
            </a:r>
            <a:r>
              <a:rPr dirty="0" sz="750" spc="35">
                <a:latin typeface="Microsoft Sans Serif"/>
                <a:cs typeface="Microsoft Sans Serif"/>
              </a:rPr>
              <a:t>fórmula,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decir,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fuga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-60">
                <a:latin typeface="Microsoft Sans Serif"/>
                <a:cs typeface="Microsoft Sans Serif"/>
              </a:rPr>
              <a:t>tie</a:t>
            </a:r>
            <a:r>
              <a:rPr dirty="0" baseline="-33333" sz="750" spc="-89">
                <a:latin typeface="Microsoft Sans Serif"/>
                <a:cs typeface="Microsoft Sans Serif"/>
              </a:rPr>
              <a:t>ell</a:t>
            </a:r>
            <a:r>
              <a:rPr dirty="0" sz="750" spc="-60">
                <a:latin typeface="Microsoft Sans Serif"/>
                <a:cs typeface="Microsoft Sans Serif"/>
              </a:rPr>
              <a:t>r</a:t>
            </a:r>
            <a:r>
              <a:rPr dirty="0" baseline="-33333" sz="750" spc="-89">
                <a:latin typeface="Microsoft Sans Serif"/>
                <a:cs typeface="Microsoft Sans Serif"/>
              </a:rPr>
              <a:t>a</a:t>
            </a:r>
            <a:r>
              <a:rPr dirty="0" sz="750" spc="-60">
                <a:latin typeface="Microsoft Sans Serif"/>
                <a:cs typeface="Microsoft Sans Serif"/>
              </a:rPr>
              <a:t>ra </a:t>
            </a:r>
            <a:r>
              <a:rPr dirty="0" sz="750" spc="15">
                <a:latin typeface="Microsoft Sans Serif"/>
                <a:cs typeface="Microsoft Sans Serif"/>
              </a:rPr>
              <a:t>I,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despreciable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respecto </a:t>
            </a:r>
            <a:r>
              <a:rPr dirty="0" sz="750">
                <a:latin typeface="Microsoft Sans Serif"/>
                <a:cs typeface="Microsoft Sans Serif"/>
              </a:rPr>
              <a:t>a las </a:t>
            </a:r>
            <a:r>
              <a:rPr dirty="0" sz="750" spc="25">
                <a:latin typeface="Microsoft Sans Serif"/>
                <a:cs typeface="Microsoft Sans Serif"/>
              </a:rPr>
              <a:t>otras </a:t>
            </a:r>
            <a:r>
              <a:rPr dirty="0" sz="750" spc="20">
                <a:latin typeface="Microsoft Sans Serif"/>
                <a:cs typeface="Microsoft Sans Serif"/>
              </a:rPr>
              <a:t>dos corrientes.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saturación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5">
                <a:latin typeface="Microsoft Sans Serif"/>
                <a:cs typeface="Microsoft Sans Serif"/>
              </a:rPr>
              <a:t>diodo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5">
                <a:latin typeface="Microsoft Sans Serif"/>
                <a:cs typeface="Microsoft Sans Serif"/>
              </a:rPr>
              <a:t>determinar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experimentalmente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aplicando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-30">
                <a:latin typeface="Microsoft Sans Serif"/>
                <a:cs typeface="Microsoft Sans Serif"/>
              </a:rPr>
              <a:t> </a:t>
            </a:r>
            <a:r>
              <a:rPr dirty="0" baseline="-33333" sz="750" spc="-165">
                <a:latin typeface="Microsoft Sans Serif"/>
                <a:cs typeface="Microsoft Sans Serif"/>
              </a:rPr>
              <a:t>j</a:t>
            </a:r>
            <a:r>
              <a:rPr dirty="0" sz="750" spc="-110">
                <a:latin typeface="Microsoft Sans Serif"/>
                <a:cs typeface="Microsoft Sans Serif"/>
              </a:rPr>
              <a:t>V</a:t>
            </a:r>
            <a:r>
              <a:rPr dirty="0" baseline="-33333" sz="750" spc="-165">
                <a:latin typeface="Microsoft Sans Serif"/>
                <a:cs typeface="Microsoft Sans Serif"/>
              </a:rPr>
              <a:t>efe</a:t>
            </a:r>
            <a:r>
              <a:rPr dirty="0" sz="750" spc="-110">
                <a:latin typeface="Microsoft Sans Serif"/>
                <a:cs typeface="Microsoft Sans Serif"/>
              </a:rPr>
              <a:t>a</a:t>
            </a:r>
            <a:r>
              <a:rPr dirty="0" sz="750" spc="-8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celda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iluminada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35">
                <a:latin typeface="Microsoft Sans Serif"/>
                <a:cs typeface="Microsoft Sans Serif"/>
              </a:rPr>
              <a:t>midiendo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fluye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2646603"/>
            <a:ext cx="5363845" cy="2340610"/>
            <a:chOff x="1656346" y="2646603"/>
            <a:chExt cx="5363845" cy="2340610"/>
          </a:xfrm>
        </p:grpSpPr>
        <p:sp>
          <p:nvSpPr>
            <p:cNvPr id="4" name="object 4"/>
            <p:cNvSpPr/>
            <p:nvPr/>
          </p:nvSpPr>
          <p:spPr>
            <a:xfrm>
              <a:off x="1656346" y="2646603"/>
              <a:ext cx="5363845" cy="2340610"/>
            </a:xfrm>
            <a:custGeom>
              <a:avLst/>
              <a:gdLst/>
              <a:ahLst/>
              <a:cxnLst/>
              <a:rect l="l" t="t" r="r" b="b"/>
              <a:pathLst>
                <a:path w="5363845" h="2340610">
                  <a:moveTo>
                    <a:pt x="5363654" y="0"/>
                  </a:moveTo>
                  <a:lnTo>
                    <a:pt x="0" y="0"/>
                  </a:lnTo>
                  <a:lnTo>
                    <a:pt x="0" y="2340000"/>
                  </a:lnTo>
                  <a:lnTo>
                    <a:pt x="5363654" y="23400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064087" y="2899283"/>
              <a:ext cx="0" cy="1729105"/>
            </a:xfrm>
            <a:custGeom>
              <a:avLst/>
              <a:gdLst/>
              <a:ahLst/>
              <a:cxnLst/>
              <a:rect l="l" t="t" r="r" b="b"/>
              <a:pathLst>
                <a:path w="0" h="1729104">
                  <a:moveTo>
                    <a:pt x="0" y="0"/>
                  </a:moveTo>
                  <a:lnTo>
                    <a:pt x="0" y="172874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595719" y="2899283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w="0" h="46989">
                  <a:moveTo>
                    <a:pt x="0" y="0"/>
                  </a:moveTo>
                  <a:lnTo>
                    <a:pt x="0" y="469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595719" y="3071161"/>
              <a:ext cx="0" cy="1557020"/>
            </a:xfrm>
            <a:custGeom>
              <a:avLst/>
              <a:gdLst/>
              <a:ahLst/>
              <a:cxnLst/>
              <a:rect l="l" t="t" r="r" b="b"/>
              <a:pathLst>
                <a:path w="0" h="1557020">
                  <a:moveTo>
                    <a:pt x="0" y="0"/>
                  </a:moveTo>
                  <a:lnTo>
                    <a:pt x="0" y="1556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119570" y="2899283"/>
              <a:ext cx="0" cy="140335"/>
            </a:xfrm>
            <a:custGeom>
              <a:avLst/>
              <a:gdLst/>
              <a:ahLst/>
              <a:cxnLst/>
              <a:rect l="l" t="t" r="r" b="b"/>
              <a:pathLst>
                <a:path w="0" h="140335">
                  <a:moveTo>
                    <a:pt x="0" y="0"/>
                  </a:moveTo>
                  <a:lnTo>
                    <a:pt x="0" y="14006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119570" y="3146051"/>
              <a:ext cx="0" cy="1482090"/>
            </a:xfrm>
            <a:custGeom>
              <a:avLst/>
              <a:gdLst/>
              <a:ahLst/>
              <a:cxnLst/>
              <a:rect l="l" t="t" r="r" b="b"/>
              <a:pathLst>
                <a:path w="0" h="1482089">
                  <a:moveTo>
                    <a:pt x="0" y="0"/>
                  </a:moveTo>
                  <a:lnTo>
                    <a:pt x="0" y="14819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651716" y="2899283"/>
              <a:ext cx="0" cy="1729105"/>
            </a:xfrm>
            <a:custGeom>
              <a:avLst/>
              <a:gdLst/>
              <a:ahLst/>
              <a:cxnLst/>
              <a:rect l="l" t="t" r="r" b="b"/>
              <a:pathLst>
                <a:path w="0" h="1729104">
                  <a:moveTo>
                    <a:pt x="0" y="0"/>
                  </a:moveTo>
                  <a:lnTo>
                    <a:pt x="0" y="172874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167133" y="2899283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w="0" h="70485">
                  <a:moveTo>
                    <a:pt x="0" y="0"/>
                  </a:moveTo>
                  <a:lnTo>
                    <a:pt x="0" y="700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167133" y="3246096"/>
              <a:ext cx="0" cy="1382395"/>
            </a:xfrm>
            <a:custGeom>
              <a:avLst/>
              <a:gdLst/>
              <a:ahLst/>
              <a:cxnLst/>
              <a:rect l="l" t="t" r="r" b="b"/>
              <a:pathLst>
                <a:path w="0" h="1382395">
                  <a:moveTo>
                    <a:pt x="0" y="0"/>
                  </a:moveTo>
                  <a:lnTo>
                    <a:pt x="0" y="138193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018750" y="2899283"/>
              <a:ext cx="2671445" cy="1729105"/>
            </a:xfrm>
            <a:custGeom>
              <a:avLst/>
              <a:gdLst/>
              <a:ahLst/>
              <a:cxnLst/>
              <a:rect l="l" t="t" r="r" b="b"/>
              <a:pathLst>
                <a:path w="2671445" h="1729104">
                  <a:moveTo>
                    <a:pt x="2671229" y="0"/>
                  </a:moveTo>
                  <a:lnTo>
                    <a:pt x="2671229" y="1728749"/>
                  </a:lnTo>
                </a:path>
                <a:path w="2671445" h="1729104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18750" y="2899285"/>
              <a:ext cx="2671445" cy="1686560"/>
            </a:xfrm>
            <a:custGeom>
              <a:avLst/>
              <a:gdLst/>
              <a:ahLst/>
              <a:cxnLst/>
              <a:rect l="l" t="t" r="r" b="b"/>
              <a:pathLst>
                <a:path w="2671445" h="1686560">
                  <a:moveTo>
                    <a:pt x="2671229" y="1686356"/>
                  </a:moveTo>
                  <a:lnTo>
                    <a:pt x="0" y="1686356"/>
                  </a:lnTo>
                </a:path>
                <a:path w="2671445" h="1686560">
                  <a:moveTo>
                    <a:pt x="2671229" y="1686356"/>
                  </a:moveTo>
                  <a:lnTo>
                    <a:pt x="45338" y="1686356"/>
                  </a:lnTo>
                  <a:lnTo>
                    <a:pt x="45338" y="0"/>
                  </a:lnTo>
                  <a:lnTo>
                    <a:pt x="2671229" y="0"/>
                  </a:lnTo>
                  <a:lnTo>
                    <a:pt x="2671229" y="16863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018750" y="2899283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638089" y="3081039"/>
              <a:ext cx="1052195" cy="0"/>
            </a:xfrm>
            <a:custGeom>
              <a:avLst/>
              <a:gdLst/>
              <a:ahLst/>
              <a:cxnLst/>
              <a:rect l="l" t="t" r="r" b="b"/>
              <a:pathLst>
                <a:path w="1052195" h="0">
                  <a:moveTo>
                    <a:pt x="105189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018757" y="3081039"/>
              <a:ext cx="731520" cy="0"/>
            </a:xfrm>
            <a:custGeom>
              <a:avLst/>
              <a:gdLst/>
              <a:ahLst/>
              <a:cxnLst/>
              <a:rect l="l" t="t" r="r" b="b"/>
              <a:pathLst>
                <a:path w="731520" h="0">
                  <a:moveTo>
                    <a:pt x="73101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018750" y="3274051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018750" y="3461927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018750" y="3652719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018750" y="3836794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018750" y="4020820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018750" y="4207116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018750" y="4400226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018750" y="4585642"/>
              <a:ext cx="2671445" cy="0"/>
            </a:xfrm>
            <a:custGeom>
              <a:avLst/>
              <a:gdLst/>
              <a:ahLst/>
              <a:cxnLst/>
              <a:rect l="l" t="t" r="r" b="b"/>
              <a:pathLst>
                <a:path w="2671445" h="0">
                  <a:moveTo>
                    <a:pt x="267122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805233" y="456659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-6350" y="9525"/>
                  </a:moveTo>
                  <a:lnTo>
                    <a:pt x="6350" y="9525"/>
                  </a:lnTo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805233" y="4400498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w="0" h="129539">
                  <a:moveTo>
                    <a:pt x="0" y="12918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805233" y="3293204"/>
              <a:ext cx="0" cy="1089025"/>
            </a:xfrm>
            <a:custGeom>
              <a:avLst/>
              <a:gdLst/>
              <a:ahLst/>
              <a:cxnLst/>
              <a:rect l="l" t="t" r="r" b="b"/>
              <a:pathLst>
                <a:path w="0" h="1089025">
                  <a:moveTo>
                    <a:pt x="0" y="108883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786183" y="325569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50" y="19050"/>
                  </a:moveTo>
                  <a:lnTo>
                    <a:pt x="19050" y="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623134" y="3255694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126822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101253" y="3255694"/>
              <a:ext cx="1504315" cy="0"/>
            </a:xfrm>
            <a:custGeom>
              <a:avLst/>
              <a:gdLst/>
              <a:ahLst/>
              <a:cxnLst/>
              <a:rect l="l" t="t" r="r" b="b"/>
              <a:pathLst>
                <a:path w="1504314" h="0">
                  <a:moveTo>
                    <a:pt x="1503756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064087" y="3255694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1905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774190" y="3224643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29">
                  <a:moveTo>
                    <a:pt x="31038" y="0"/>
                  </a:moveTo>
                  <a:lnTo>
                    <a:pt x="18961" y="2440"/>
                  </a:lnTo>
                  <a:lnTo>
                    <a:pt x="9094" y="9096"/>
                  </a:lnTo>
                  <a:lnTo>
                    <a:pt x="2440" y="18966"/>
                  </a:lnTo>
                  <a:lnTo>
                    <a:pt x="0" y="31051"/>
                  </a:lnTo>
                  <a:lnTo>
                    <a:pt x="2440" y="43141"/>
                  </a:lnTo>
                  <a:lnTo>
                    <a:pt x="9094" y="53011"/>
                  </a:lnTo>
                  <a:lnTo>
                    <a:pt x="18961" y="59664"/>
                  </a:lnTo>
                  <a:lnTo>
                    <a:pt x="31038" y="62103"/>
                  </a:lnTo>
                  <a:lnTo>
                    <a:pt x="43130" y="59664"/>
                  </a:lnTo>
                  <a:lnTo>
                    <a:pt x="53005" y="53011"/>
                  </a:lnTo>
                  <a:lnTo>
                    <a:pt x="59662" y="43141"/>
                  </a:lnTo>
                  <a:lnTo>
                    <a:pt x="62102" y="31051"/>
                  </a:lnTo>
                  <a:lnTo>
                    <a:pt x="59662" y="18966"/>
                  </a:lnTo>
                  <a:lnTo>
                    <a:pt x="53005" y="9096"/>
                  </a:lnTo>
                  <a:lnTo>
                    <a:pt x="43130" y="2440"/>
                  </a:lnTo>
                  <a:lnTo>
                    <a:pt x="3103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064087" y="3059002"/>
              <a:ext cx="2212340" cy="1527175"/>
            </a:xfrm>
            <a:custGeom>
              <a:avLst/>
              <a:gdLst/>
              <a:ahLst/>
              <a:cxnLst/>
              <a:rect l="l" t="t" r="r" b="b"/>
              <a:pathLst>
                <a:path w="2212340" h="1527175">
                  <a:moveTo>
                    <a:pt x="0" y="1526640"/>
                  </a:moveTo>
                  <a:lnTo>
                    <a:pt x="1546872" y="177265"/>
                  </a:lnTo>
                  <a:lnTo>
                    <a:pt x="1689235" y="37866"/>
                  </a:lnTo>
                  <a:lnTo>
                    <a:pt x="1775140" y="0"/>
                  </a:lnTo>
                  <a:lnTo>
                    <a:pt x="1839193" y="71407"/>
                  </a:lnTo>
                  <a:lnTo>
                    <a:pt x="1915998" y="259827"/>
                  </a:lnTo>
                  <a:lnTo>
                    <a:pt x="2002579" y="480982"/>
                  </a:lnTo>
                  <a:lnTo>
                    <a:pt x="2062292" y="686660"/>
                  </a:lnTo>
                  <a:lnTo>
                    <a:pt x="2122906" y="995625"/>
                  </a:lnTo>
                  <a:lnTo>
                    <a:pt x="2212187" y="1526640"/>
                  </a:lnTo>
                </a:path>
              </a:pathLst>
            </a:custGeom>
            <a:ln w="2540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064093" y="2899279"/>
              <a:ext cx="2626360" cy="1686560"/>
            </a:xfrm>
            <a:custGeom>
              <a:avLst/>
              <a:gdLst/>
              <a:ahLst/>
              <a:cxnLst/>
              <a:rect l="l" t="t" r="r" b="b"/>
              <a:pathLst>
                <a:path w="2626360" h="1686560">
                  <a:moveTo>
                    <a:pt x="2625890" y="1686356"/>
                  </a:moveTo>
                  <a:lnTo>
                    <a:pt x="0" y="1686356"/>
                  </a:lnTo>
                  <a:lnTo>
                    <a:pt x="0" y="0"/>
                  </a:lnTo>
                  <a:lnTo>
                    <a:pt x="2625890" y="0"/>
                  </a:lnTo>
                  <a:lnTo>
                    <a:pt x="2625890" y="168635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845367" y="433612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60">
                  <a:moveTo>
                    <a:pt x="0" y="187540"/>
                  </a:moveTo>
                  <a:lnTo>
                    <a:pt x="187540" y="0"/>
                  </a:lnTo>
                </a:path>
              </a:pathLst>
            </a:custGeom>
            <a:ln w="317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825466" y="4512690"/>
              <a:ext cx="481965" cy="104139"/>
            </a:xfrm>
            <a:custGeom>
              <a:avLst/>
              <a:gdLst/>
              <a:ahLst/>
              <a:cxnLst/>
              <a:rect l="l" t="t" r="r" b="b"/>
              <a:pathLst>
                <a:path w="481964" h="104139">
                  <a:moveTo>
                    <a:pt x="30861" y="13042"/>
                  </a:moveTo>
                  <a:lnTo>
                    <a:pt x="17818" y="0"/>
                  </a:lnTo>
                  <a:lnTo>
                    <a:pt x="0" y="30861"/>
                  </a:lnTo>
                  <a:lnTo>
                    <a:pt x="30861" y="13042"/>
                  </a:lnTo>
                  <a:close/>
                </a:path>
                <a:path w="481964" h="104139">
                  <a:moveTo>
                    <a:pt x="481863" y="72961"/>
                  </a:moveTo>
                  <a:lnTo>
                    <a:pt x="479425" y="60871"/>
                  </a:lnTo>
                  <a:lnTo>
                    <a:pt x="472757" y="51003"/>
                  </a:lnTo>
                  <a:lnTo>
                    <a:pt x="462889" y="44348"/>
                  </a:lnTo>
                  <a:lnTo>
                    <a:pt x="450799" y="41910"/>
                  </a:lnTo>
                  <a:lnTo>
                    <a:pt x="438721" y="44348"/>
                  </a:lnTo>
                  <a:lnTo>
                    <a:pt x="428853" y="51003"/>
                  </a:lnTo>
                  <a:lnTo>
                    <a:pt x="422198" y="60871"/>
                  </a:lnTo>
                  <a:lnTo>
                    <a:pt x="419760" y="72961"/>
                  </a:lnTo>
                  <a:lnTo>
                    <a:pt x="422198" y="85039"/>
                  </a:lnTo>
                  <a:lnTo>
                    <a:pt x="428853" y="94907"/>
                  </a:lnTo>
                  <a:lnTo>
                    <a:pt x="438721" y="101574"/>
                  </a:lnTo>
                  <a:lnTo>
                    <a:pt x="450799" y="104013"/>
                  </a:lnTo>
                  <a:lnTo>
                    <a:pt x="462889" y="101574"/>
                  </a:lnTo>
                  <a:lnTo>
                    <a:pt x="472757" y="94907"/>
                  </a:lnTo>
                  <a:lnTo>
                    <a:pt x="479425" y="85039"/>
                  </a:lnTo>
                  <a:lnTo>
                    <a:pt x="481863" y="72961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064087" y="3172234"/>
              <a:ext cx="2212340" cy="1413510"/>
            </a:xfrm>
            <a:custGeom>
              <a:avLst/>
              <a:gdLst/>
              <a:ahLst/>
              <a:cxnLst/>
              <a:rect l="l" t="t" r="r" b="b"/>
              <a:pathLst>
                <a:path w="2212340" h="1413510">
                  <a:moveTo>
                    <a:pt x="2212187" y="1413408"/>
                  </a:moveTo>
                  <a:lnTo>
                    <a:pt x="2161269" y="1153791"/>
                  </a:lnTo>
                  <a:lnTo>
                    <a:pt x="2123308" y="972581"/>
                  </a:lnTo>
                  <a:lnTo>
                    <a:pt x="2079415" y="784576"/>
                  </a:lnTo>
                  <a:lnTo>
                    <a:pt x="2010702" y="504570"/>
                  </a:lnTo>
                  <a:lnTo>
                    <a:pt x="1989777" y="430090"/>
                  </a:lnTo>
                  <a:lnTo>
                    <a:pt x="1966075" y="363827"/>
                  </a:lnTo>
                  <a:lnTo>
                    <a:pt x="1939919" y="305288"/>
                  </a:lnTo>
                  <a:lnTo>
                    <a:pt x="1911635" y="253977"/>
                  </a:lnTo>
                  <a:lnTo>
                    <a:pt x="1881546" y="209399"/>
                  </a:lnTo>
                  <a:lnTo>
                    <a:pt x="1849979" y="171059"/>
                  </a:lnTo>
                  <a:lnTo>
                    <a:pt x="1817257" y="138461"/>
                  </a:lnTo>
                  <a:lnTo>
                    <a:pt x="1783706" y="111111"/>
                  </a:lnTo>
                  <a:lnTo>
                    <a:pt x="1749650" y="88514"/>
                  </a:lnTo>
                  <a:lnTo>
                    <a:pt x="1715414" y="70174"/>
                  </a:lnTo>
                  <a:lnTo>
                    <a:pt x="1647702" y="44286"/>
                  </a:lnTo>
                  <a:lnTo>
                    <a:pt x="1583167" y="29486"/>
                  </a:lnTo>
                  <a:lnTo>
                    <a:pt x="1524409" y="21815"/>
                  </a:lnTo>
                  <a:lnTo>
                    <a:pt x="1474025" y="17310"/>
                  </a:lnTo>
                  <a:lnTo>
                    <a:pt x="1186337" y="9231"/>
                  </a:lnTo>
                  <a:lnTo>
                    <a:pt x="686015" y="3878"/>
                  </a:lnTo>
                  <a:lnTo>
                    <a:pt x="211192" y="91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115029" y="3322730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60">
                  <a:moveTo>
                    <a:pt x="0" y="0"/>
                  </a:moveTo>
                  <a:lnTo>
                    <a:pt x="187540" y="187540"/>
                  </a:lnTo>
                </a:path>
              </a:pathLst>
            </a:custGeom>
            <a:ln w="317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033026" y="3141192"/>
              <a:ext cx="93345" cy="193040"/>
            </a:xfrm>
            <a:custGeom>
              <a:avLst/>
              <a:gdLst/>
              <a:ahLst/>
              <a:cxnLst/>
              <a:rect l="l" t="t" r="r" b="b"/>
              <a:pathLst>
                <a:path w="93344" h="193039">
                  <a:moveTo>
                    <a:pt x="62103" y="31051"/>
                  </a:moveTo>
                  <a:lnTo>
                    <a:pt x="59664" y="18961"/>
                  </a:lnTo>
                  <a:lnTo>
                    <a:pt x="53009" y="9093"/>
                  </a:lnTo>
                  <a:lnTo>
                    <a:pt x="43141" y="2438"/>
                  </a:lnTo>
                  <a:lnTo>
                    <a:pt x="31051" y="0"/>
                  </a:lnTo>
                  <a:lnTo>
                    <a:pt x="18973" y="2438"/>
                  </a:lnTo>
                  <a:lnTo>
                    <a:pt x="9105" y="9093"/>
                  </a:lnTo>
                  <a:lnTo>
                    <a:pt x="2451" y="18961"/>
                  </a:lnTo>
                  <a:lnTo>
                    <a:pt x="0" y="31051"/>
                  </a:lnTo>
                  <a:lnTo>
                    <a:pt x="2451" y="43129"/>
                  </a:lnTo>
                  <a:lnTo>
                    <a:pt x="9105" y="52997"/>
                  </a:lnTo>
                  <a:lnTo>
                    <a:pt x="18973" y="59664"/>
                  </a:lnTo>
                  <a:lnTo>
                    <a:pt x="31051" y="62103"/>
                  </a:lnTo>
                  <a:lnTo>
                    <a:pt x="43141" y="59664"/>
                  </a:lnTo>
                  <a:lnTo>
                    <a:pt x="53009" y="52997"/>
                  </a:lnTo>
                  <a:lnTo>
                    <a:pt x="59664" y="43129"/>
                  </a:lnTo>
                  <a:lnTo>
                    <a:pt x="62103" y="31051"/>
                  </a:lnTo>
                  <a:close/>
                </a:path>
                <a:path w="93344" h="193039">
                  <a:moveTo>
                    <a:pt x="92964" y="179463"/>
                  </a:moveTo>
                  <a:lnTo>
                    <a:pt x="62103" y="161645"/>
                  </a:lnTo>
                  <a:lnTo>
                    <a:pt x="79921" y="192506"/>
                  </a:lnTo>
                  <a:lnTo>
                    <a:pt x="92964" y="179463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" name="object 41"/>
          <p:cNvGrpSpPr/>
          <p:nvPr/>
        </p:nvGrpSpPr>
        <p:grpSpPr>
          <a:xfrm>
            <a:off x="1649996" y="7828204"/>
            <a:ext cx="5363845" cy="2340610"/>
            <a:chOff x="1649996" y="7828204"/>
            <a:chExt cx="5363845" cy="2340610"/>
          </a:xfrm>
        </p:grpSpPr>
        <p:sp>
          <p:nvSpPr>
            <p:cNvPr id="42" name="object 42"/>
            <p:cNvSpPr/>
            <p:nvPr/>
          </p:nvSpPr>
          <p:spPr>
            <a:xfrm>
              <a:off x="1649996" y="7828204"/>
              <a:ext cx="5363845" cy="2340610"/>
            </a:xfrm>
            <a:custGeom>
              <a:avLst/>
              <a:gdLst/>
              <a:ahLst/>
              <a:cxnLst/>
              <a:rect l="l" t="t" r="r" b="b"/>
              <a:pathLst>
                <a:path w="5363845" h="2340609">
                  <a:moveTo>
                    <a:pt x="5363654" y="0"/>
                  </a:moveTo>
                  <a:lnTo>
                    <a:pt x="0" y="0"/>
                  </a:lnTo>
                  <a:lnTo>
                    <a:pt x="0" y="2340000"/>
                  </a:lnTo>
                  <a:lnTo>
                    <a:pt x="5363654" y="23400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987450" y="8191543"/>
              <a:ext cx="0" cy="1661160"/>
            </a:xfrm>
            <a:custGeom>
              <a:avLst/>
              <a:gdLst/>
              <a:ahLst/>
              <a:cxnLst/>
              <a:rect l="l" t="t" r="r" b="b"/>
              <a:pathLst>
                <a:path w="0" h="1661159">
                  <a:moveTo>
                    <a:pt x="0" y="16608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969011" y="8135294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189646" y="8530946"/>
              <a:ext cx="0" cy="1253490"/>
            </a:xfrm>
            <a:custGeom>
              <a:avLst/>
              <a:gdLst/>
              <a:ahLst/>
              <a:cxnLst/>
              <a:rect l="l" t="t" r="r" b="b"/>
              <a:pathLst>
                <a:path w="0" h="1253490">
                  <a:moveTo>
                    <a:pt x="0" y="125317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171208" y="8474690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924675" y="9784118"/>
              <a:ext cx="2515870" cy="0"/>
            </a:xfrm>
            <a:custGeom>
              <a:avLst/>
              <a:gdLst/>
              <a:ahLst/>
              <a:cxnLst/>
              <a:rect l="l" t="t" r="r" b="b"/>
              <a:pathLst>
                <a:path w="2515870" h="0">
                  <a:moveTo>
                    <a:pt x="0" y="0"/>
                  </a:moveTo>
                  <a:lnTo>
                    <a:pt x="251576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427871" y="9765673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34" y="18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994482" y="8312388"/>
              <a:ext cx="1195705" cy="875665"/>
            </a:xfrm>
            <a:custGeom>
              <a:avLst/>
              <a:gdLst/>
              <a:ahLst/>
              <a:cxnLst/>
              <a:rect l="l" t="t" r="r" b="b"/>
              <a:pathLst>
                <a:path w="1195704" h="875665">
                  <a:moveTo>
                    <a:pt x="0" y="0"/>
                  </a:moveTo>
                  <a:lnTo>
                    <a:pt x="55146" y="242633"/>
                  </a:lnTo>
                  <a:lnTo>
                    <a:pt x="90603" y="388394"/>
                  </a:lnTo>
                  <a:lnTo>
                    <a:pt x="121738" y="495679"/>
                  </a:lnTo>
                  <a:lnTo>
                    <a:pt x="163918" y="622884"/>
                  </a:lnTo>
                  <a:lnTo>
                    <a:pt x="179957" y="665152"/>
                  </a:lnTo>
                  <a:lnTo>
                    <a:pt x="198113" y="702630"/>
                  </a:lnTo>
                  <a:lnTo>
                    <a:pt x="218723" y="735585"/>
                  </a:lnTo>
                  <a:lnTo>
                    <a:pt x="268640" y="788985"/>
                  </a:lnTo>
                  <a:lnTo>
                    <a:pt x="332384" y="827474"/>
                  </a:lnTo>
                  <a:lnTo>
                    <a:pt x="370277" y="841792"/>
                  </a:lnTo>
                  <a:lnTo>
                    <a:pt x="412630" y="853178"/>
                  </a:lnTo>
                  <a:lnTo>
                    <a:pt x="459778" y="861899"/>
                  </a:lnTo>
                  <a:lnTo>
                    <a:pt x="512056" y="868220"/>
                  </a:lnTo>
                  <a:lnTo>
                    <a:pt x="569797" y="872406"/>
                  </a:lnTo>
                  <a:lnTo>
                    <a:pt x="633336" y="874723"/>
                  </a:lnTo>
                  <a:lnTo>
                    <a:pt x="703008" y="875436"/>
                  </a:lnTo>
                  <a:lnTo>
                    <a:pt x="1195158" y="875436"/>
                  </a:lnTo>
                </a:path>
              </a:pathLst>
            </a:custGeom>
            <a:ln w="2540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189646" y="9183685"/>
              <a:ext cx="930910" cy="600710"/>
            </a:xfrm>
            <a:custGeom>
              <a:avLst/>
              <a:gdLst/>
              <a:ahLst/>
              <a:cxnLst/>
              <a:rect l="l" t="t" r="r" b="b"/>
              <a:pathLst>
                <a:path w="930910" h="600709">
                  <a:moveTo>
                    <a:pt x="0" y="4135"/>
                  </a:moveTo>
                  <a:lnTo>
                    <a:pt x="598195" y="4135"/>
                  </a:lnTo>
                  <a:lnTo>
                    <a:pt x="723751" y="0"/>
                  </a:lnTo>
                  <a:lnTo>
                    <a:pt x="792164" y="16581"/>
                  </a:lnTo>
                  <a:lnTo>
                    <a:pt x="827336" y="70043"/>
                  </a:lnTo>
                  <a:lnTo>
                    <a:pt x="853173" y="176550"/>
                  </a:lnTo>
                  <a:lnTo>
                    <a:pt x="866986" y="241767"/>
                  </a:lnTo>
                  <a:lnTo>
                    <a:pt x="879729" y="301810"/>
                  </a:lnTo>
                  <a:lnTo>
                    <a:pt x="891353" y="357517"/>
                  </a:lnTo>
                  <a:lnTo>
                    <a:pt x="901806" y="409730"/>
                  </a:lnTo>
                  <a:lnTo>
                    <a:pt x="911036" y="459288"/>
                  </a:lnTo>
                  <a:lnTo>
                    <a:pt x="918994" y="507033"/>
                  </a:lnTo>
                  <a:lnTo>
                    <a:pt x="925626" y="553802"/>
                  </a:lnTo>
                  <a:lnTo>
                    <a:pt x="930884" y="60043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999337" y="9393023"/>
              <a:ext cx="607695" cy="374015"/>
            </a:xfrm>
            <a:custGeom>
              <a:avLst/>
              <a:gdLst/>
              <a:ahLst/>
              <a:cxnLst/>
              <a:rect l="l" t="t" r="r" b="b"/>
              <a:pathLst>
                <a:path w="607695" h="374015">
                  <a:moveTo>
                    <a:pt x="0" y="0"/>
                  </a:moveTo>
                  <a:lnTo>
                    <a:pt x="9815" y="148731"/>
                  </a:lnTo>
                  <a:lnTo>
                    <a:pt x="31805" y="231444"/>
                  </a:lnTo>
                  <a:lnTo>
                    <a:pt x="82815" y="277963"/>
                  </a:lnTo>
                  <a:lnTo>
                    <a:pt x="179692" y="318109"/>
                  </a:lnTo>
                  <a:lnTo>
                    <a:pt x="230487" y="334735"/>
                  </a:lnTo>
                  <a:lnTo>
                    <a:pt x="282671" y="347684"/>
                  </a:lnTo>
                  <a:lnTo>
                    <a:pt x="335295" y="357414"/>
                  </a:lnTo>
                  <a:lnTo>
                    <a:pt x="387409" y="364386"/>
                  </a:lnTo>
                  <a:lnTo>
                    <a:pt x="438064" y="369060"/>
                  </a:lnTo>
                  <a:lnTo>
                    <a:pt x="486309" y="371895"/>
                  </a:lnTo>
                  <a:lnTo>
                    <a:pt x="531197" y="373351"/>
                  </a:lnTo>
                  <a:lnTo>
                    <a:pt x="571776" y="373887"/>
                  </a:lnTo>
                  <a:lnTo>
                    <a:pt x="607098" y="373964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606439" y="9731784"/>
              <a:ext cx="0" cy="75565"/>
            </a:xfrm>
            <a:custGeom>
              <a:avLst/>
              <a:gdLst/>
              <a:ahLst/>
              <a:cxnLst/>
              <a:rect l="l" t="t" r="r" b="b"/>
              <a:pathLst>
                <a:path w="0" h="75565">
                  <a:moveTo>
                    <a:pt x="0" y="7527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627499" y="763340"/>
            <a:ext cx="3595370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10" b="1">
                <a:latin typeface="Arial"/>
                <a:cs typeface="Arial"/>
              </a:rPr>
              <a:t>2.2</a:t>
            </a:r>
            <a:r>
              <a:rPr dirty="0" sz="1150" spc="-10" b="1">
                <a:latin typeface="Arial"/>
                <a:cs typeface="Arial"/>
              </a:rPr>
              <a:t> </a:t>
            </a:r>
            <a:r>
              <a:rPr dirty="0" sz="1150" spc="25" b="1">
                <a:latin typeface="Arial"/>
                <a:cs typeface="Arial"/>
              </a:rPr>
              <a:t>Característica</a:t>
            </a:r>
            <a:r>
              <a:rPr dirty="0" sz="1150" spc="-5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de</a:t>
            </a:r>
            <a:r>
              <a:rPr dirty="0" sz="1150" spc="-5" b="1">
                <a:latin typeface="Arial"/>
                <a:cs typeface="Arial"/>
              </a:rPr>
              <a:t> </a:t>
            </a:r>
            <a:r>
              <a:rPr dirty="0" sz="1150" spc="35" b="1">
                <a:latin typeface="Arial"/>
                <a:cs typeface="Arial"/>
              </a:rPr>
              <a:t>voltaje-corriente</a:t>
            </a:r>
            <a:r>
              <a:rPr dirty="0" sz="1150" spc="-1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del</a:t>
            </a:r>
            <a:r>
              <a:rPr dirty="0" sz="1150" spc="-5" b="1">
                <a:latin typeface="Arial"/>
                <a:cs typeface="Arial"/>
              </a:rPr>
              <a:t> </a:t>
            </a:r>
            <a:r>
              <a:rPr dirty="0" sz="1150" spc="35" b="1">
                <a:latin typeface="Arial"/>
                <a:cs typeface="Arial"/>
              </a:rPr>
              <a:t>módulo</a:t>
            </a:r>
            <a:endParaRPr sz="11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564031" y="1460748"/>
            <a:ext cx="5355590" cy="78803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62865" marR="92710">
              <a:lnSpc>
                <a:spcPts val="1200"/>
              </a:lnSpc>
              <a:spcBef>
                <a:spcPts val="19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curva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tensión-corriente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muestra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Figura</a:t>
            </a:r>
            <a:r>
              <a:rPr dirty="0" sz="750" spc="5">
                <a:latin typeface="Microsoft Sans Serif"/>
                <a:cs typeface="Microsoft Sans Serif"/>
              </a:rPr>
              <a:t> 25.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),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mientras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abierto,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=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  <a:p>
            <a:pPr algn="ctr" marL="323215">
              <a:lnSpc>
                <a:spcPts val="85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125"/>
              </a:spcBef>
            </a:pPr>
            <a:r>
              <a:rPr dirty="0" sz="750" spc="-50">
                <a:latin typeface="Microsoft Sans Serif"/>
                <a:cs typeface="Microsoft Sans Serif"/>
              </a:rPr>
              <a:t>cir</a:t>
            </a:r>
            <a:r>
              <a:rPr dirty="0" baseline="-33333" sz="750" spc="-75">
                <a:latin typeface="Microsoft Sans Serif"/>
                <a:cs typeface="Microsoft Sans Serif"/>
              </a:rPr>
              <a:t>j</a:t>
            </a:r>
            <a:r>
              <a:rPr dirty="0" sz="750" spc="-50">
                <a:latin typeface="Microsoft Sans Serif"/>
                <a:cs typeface="Microsoft Sans Serif"/>
              </a:rPr>
              <a:t>c</a:t>
            </a:r>
            <a:r>
              <a:rPr dirty="0" baseline="-33333" sz="750" spc="-75">
                <a:latin typeface="Microsoft Sans Serif"/>
                <a:cs typeface="Microsoft Sans Serif"/>
              </a:rPr>
              <a:t>e</a:t>
            </a:r>
            <a:r>
              <a:rPr dirty="0" sz="750" spc="-50">
                <a:latin typeface="Microsoft Sans Serif"/>
                <a:cs typeface="Microsoft Sans Serif"/>
              </a:rPr>
              <a:t>u</a:t>
            </a:r>
            <a:r>
              <a:rPr dirty="0" baseline="-33333" sz="750" spc="-75">
                <a:latin typeface="Microsoft Sans Serif"/>
                <a:cs typeface="Microsoft Sans Serif"/>
              </a:rPr>
              <a:t>fe</a:t>
            </a:r>
            <a:r>
              <a:rPr dirty="0" sz="750" spc="-50">
                <a:latin typeface="Microsoft Sans Serif"/>
                <a:cs typeface="Microsoft Sans Serif"/>
              </a:rPr>
              <a:t>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abierto)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máxima.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mencionadas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anteriormente,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producida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endParaRPr sz="750">
              <a:latin typeface="Microsoft Sans Serif"/>
              <a:cs typeface="Microsoft Sans Serif"/>
            </a:endParaRPr>
          </a:p>
          <a:p>
            <a:pPr marL="63500" marR="104775">
              <a:lnSpc>
                <a:spcPct val="133300"/>
              </a:lnSpc>
            </a:pPr>
            <a:r>
              <a:rPr dirty="0" sz="750" spc="10">
                <a:latin typeface="Microsoft Sans Serif"/>
                <a:cs typeface="Microsoft Sans Serif"/>
              </a:rPr>
              <a:t>célula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nula, </a:t>
            </a:r>
            <a:r>
              <a:rPr dirty="0" sz="750" spc="30">
                <a:latin typeface="Microsoft Sans Serif"/>
                <a:cs typeface="Microsoft Sans Serif"/>
              </a:rPr>
              <a:t>mientras que </a:t>
            </a:r>
            <a:r>
              <a:rPr dirty="0" sz="750" spc="25">
                <a:latin typeface="Microsoft Sans Serif"/>
                <a:cs typeface="Microsoft Sans Serif"/>
              </a:rPr>
              <a:t>en todas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demás </a:t>
            </a:r>
            <a:r>
              <a:rPr dirty="0" sz="750" spc="15">
                <a:latin typeface="Microsoft Sans Serif"/>
                <a:cs typeface="Microsoft Sans Serif"/>
              </a:rPr>
              <a:t>condiciones, </a:t>
            </a:r>
            <a:r>
              <a:rPr dirty="0" sz="750" spc="25">
                <a:latin typeface="Microsoft Sans Serif"/>
                <a:cs typeface="Microsoft Sans Serif"/>
              </a:rPr>
              <a:t>cuando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aumenta,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potencia </a:t>
            </a:r>
            <a:r>
              <a:rPr dirty="0" sz="750" spc="30">
                <a:latin typeface="Microsoft Sans Serif"/>
                <a:cs typeface="Microsoft Sans Serif"/>
              </a:rPr>
              <a:t>producida </a:t>
            </a:r>
            <a:r>
              <a:rPr dirty="0" sz="750" spc="35">
                <a:latin typeface="Microsoft Sans Serif"/>
                <a:cs typeface="Microsoft Sans Serif"/>
              </a:rPr>
              <a:t> también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aumenta: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primero,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alcanza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(P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cae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repentinamente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614806" y="2260878"/>
            <a:ext cx="132651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abierto.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655053" y="2214250"/>
            <a:ext cx="9906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metro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0000" y="2594507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277599" y="2973603"/>
            <a:ext cx="1289050" cy="176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Temperatura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la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celda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-5">
                <a:latin typeface="Microsoft Sans Serif"/>
                <a:cs typeface="Microsoft Sans Serif"/>
              </a:rPr>
              <a:t>=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25</a:t>
            </a:r>
            <a:r>
              <a:rPr dirty="0" sz="300" spc="-10">
                <a:latin typeface="Microsoft Sans Serif"/>
                <a:cs typeface="Microsoft Sans Serif"/>
              </a:rPr>
              <a:t> °C</a:t>
            </a:r>
            <a:endParaRPr sz="300">
              <a:latin typeface="Microsoft Sans Serif"/>
              <a:cs typeface="Microsoft Sans Serif"/>
            </a:endParaRPr>
          </a:p>
          <a:p>
            <a:pPr marL="492759">
              <a:lnSpc>
                <a:spcPct val="100000"/>
              </a:lnSpc>
              <a:spcBef>
                <a:spcPts val="350"/>
              </a:spcBef>
            </a:pPr>
            <a:r>
              <a:rPr dirty="0" sz="400" spc="5">
                <a:latin typeface="Microsoft Sans Serif"/>
                <a:cs typeface="Microsoft Sans Serif"/>
              </a:rPr>
              <a:t>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1000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83387" y="2960903"/>
            <a:ext cx="415925" cy="266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>
                <a:solidFill>
                  <a:srgbClr val="E30014"/>
                </a:solidFill>
                <a:latin typeface="Microsoft Sans Serif"/>
                <a:cs typeface="Microsoft Sans Serif"/>
              </a:rPr>
              <a:t>Pm=</a:t>
            </a:r>
            <a:r>
              <a:rPr dirty="0" sz="4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400">
                <a:solidFill>
                  <a:srgbClr val="E30014"/>
                </a:solidFill>
                <a:latin typeface="Microsoft Sans Serif"/>
                <a:cs typeface="Microsoft Sans Serif"/>
              </a:rPr>
              <a:t>Estoy</a:t>
            </a:r>
            <a:r>
              <a:rPr dirty="0" sz="4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400" spc="25">
                <a:solidFill>
                  <a:srgbClr val="E30014"/>
                </a:solidFill>
                <a:latin typeface="Microsoft Sans Serif"/>
                <a:cs typeface="Microsoft Sans Serif"/>
              </a:rPr>
              <a:t>*Vm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99390">
              <a:lnSpc>
                <a:spcPct val="100000"/>
              </a:lnSpc>
            </a:pPr>
            <a:r>
              <a:rPr dirty="0" sz="550">
                <a:latin typeface="Microsoft Sans Serif"/>
                <a:cs typeface="Microsoft Sans Serif"/>
              </a:rPr>
              <a:t>59,9W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317287" y="3505238"/>
            <a:ext cx="8445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-10">
                <a:solidFill>
                  <a:srgbClr val="E30014"/>
                </a:solidFill>
                <a:latin typeface="Microsoft Sans Serif"/>
                <a:cs typeface="Microsoft Sans Serif"/>
              </a:rPr>
              <a:t>En</a:t>
            </a:r>
            <a:r>
              <a:rPr dirty="0" sz="2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250">
                <a:solidFill>
                  <a:srgbClr val="E30014"/>
                </a:solidFill>
                <a:latin typeface="Microsoft Sans Serif"/>
                <a:cs typeface="Microsoft Sans Serif"/>
              </a:rPr>
              <a:t>el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90652" y="3532551"/>
            <a:ext cx="2190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20">
                <a:solidFill>
                  <a:srgbClr val="919291"/>
                </a:solidFill>
                <a:latin typeface="Microsoft Sans Serif"/>
                <a:cs typeface="Microsoft Sans Serif"/>
              </a:rPr>
              <a:t>P=</a:t>
            </a:r>
            <a:r>
              <a:rPr dirty="0" sz="4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25">
                <a:solidFill>
                  <a:srgbClr val="919291"/>
                </a:solidFill>
                <a:latin typeface="Microsoft Sans Serif"/>
                <a:cs typeface="Microsoft Sans Serif"/>
              </a:rPr>
              <a:t>yo*v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005649" y="4265681"/>
            <a:ext cx="24828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solidFill>
                  <a:srgbClr val="E30014"/>
                </a:solidFill>
                <a:latin typeface="Microsoft Sans Serif"/>
                <a:cs typeface="Microsoft Sans Serif"/>
              </a:rPr>
              <a:t>máquina</a:t>
            </a:r>
            <a:r>
              <a:rPr dirty="0" sz="2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10">
                <a:solidFill>
                  <a:srgbClr val="E30014"/>
                </a:solidFill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855976" y="2832601"/>
            <a:ext cx="142875" cy="1811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4.5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7780">
              <a:lnSpc>
                <a:spcPct val="100000"/>
              </a:lnSpc>
            </a:pPr>
            <a:r>
              <a:rPr dirty="0" sz="600">
                <a:latin typeface="Microsoft Sans Serif"/>
                <a:cs typeface="Microsoft Sans Serif"/>
              </a:rPr>
              <a:t>4.0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650"/>
              </a:lnSpc>
              <a:spcBef>
                <a:spcPts val="165"/>
              </a:spcBef>
            </a:pPr>
            <a:r>
              <a:rPr dirty="0" sz="550">
                <a:solidFill>
                  <a:srgbClr val="E30014"/>
                </a:solidFill>
                <a:latin typeface="Microsoft Sans Serif"/>
                <a:cs typeface="Microsoft Sans Serif"/>
              </a:rPr>
              <a:t>Isc</a:t>
            </a:r>
            <a:endParaRPr sz="550">
              <a:latin typeface="Microsoft Sans Serif"/>
              <a:cs typeface="Microsoft Sans Serif"/>
            </a:endParaRPr>
          </a:p>
          <a:p>
            <a:pPr marL="21590">
              <a:lnSpc>
                <a:spcPts val="710"/>
              </a:lnSpc>
            </a:pPr>
            <a:r>
              <a:rPr dirty="0" sz="600">
                <a:latin typeface="Microsoft Sans Serif"/>
                <a:cs typeface="Microsoft Sans Serif"/>
              </a:rPr>
              <a:t>3.5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</a:pPr>
            <a:r>
              <a:rPr dirty="0" sz="600">
                <a:latin typeface="Microsoft Sans Serif"/>
                <a:cs typeface="Microsoft Sans Serif"/>
              </a:rPr>
              <a:t>3.0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>
                <a:latin typeface="Microsoft Sans Serif"/>
                <a:cs typeface="Microsoft Sans Serif"/>
              </a:rPr>
              <a:t>2.5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2065">
              <a:lnSpc>
                <a:spcPct val="100000"/>
              </a:lnSpc>
              <a:spcBef>
                <a:spcPts val="5"/>
              </a:spcBef>
            </a:pPr>
            <a:r>
              <a:rPr dirty="0" sz="600">
                <a:latin typeface="Microsoft Sans Serif"/>
                <a:cs typeface="Microsoft Sans Serif"/>
              </a:rPr>
              <a:t>2.0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20320">
              <a:lnSpc>
                <a:spcPct val="100000"/>
              </a:lnSpc>
            </a:pPr>
            <a:r>
              <a:rPr dirty="0" sz="600">
                <a:latin typeface="Microsoft Sans Serif"/>
                <a:cs typeface="Microsoft Sans Serif"/>
              </a:rPr>
              <a:t>1.5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9685">
              <a:lnSpc>
                <a:spcPct val="100000"/>
              </a:lnSpc>
              <a:spcBef>
                <a:spcPts val="5"/>
              </a:spcBef>
            </a:pPr>
            <a:r>
              <a:rPr dirty="0" sz="600">
                <a:latin typeface="Microsoft Sans Serif"/>
                <a:cs typeface="Microsoft Sans Serif"/>
              </a:rPr>
              <a:t>1.0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9525">
              <a:lnSpc>
                <a:spcPct val="100000"/>
              </a:lnSpc>
              <a:spcBef>
                <a:spcPts val="5"/>
              </a:spcBef>
            </a:pPr>
            <a:r>
              <a:rPr dirty="0" sz="600">
                <a:latin typeface="Microsoft Sans Serif"/>
                <a:cs typeface="Microsoft Sans Serif"/>
              </a:rPr>
              <a:t>0,5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8890">
              <a:lnSpc>
                <a:spcPct val="100000"/>
              </a:lnSpc>
            </a:pPr>
            <a:r>
              <a:rPr dirty="0" sz="600">
                <a:latin typeface="Microsoft Sans Serif"/>
                <a:cs typeface="Microsoft Sans Serif"/>
              </a:rPr>
              <a:t>0.0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043939" y="4647689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572767" y="4647689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087041" y="4647689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616098" y="4647689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103447" y="4617266"/>
            <a:ext cx="3962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23148" sz="900" spc="7">
                <a:latin typeface="Microsoft Sans Serif"/>
                <a:cs typeface="Microsoft Sans Serif"/>
              </a:rPr>
              <a:t>20  </a:t>
            </a:r>
            <a:r>
              <a:rPr dirty="0" baseline="-23148" sz="900" spc="104">
                <a:latin typeface="Microsoft Sans Serif"/>
                <a:cs typeface="Microsoft Sans Serif"/>
              </a:rPr>
              <a:t> </a:t>
            </a:r>
            <a:r>
              <a:rPr dirty="0" baseline="9259" sz="900">
                <a:solidFill>
                  <a:srgbClr val="E30014"/>
                </a:solidFill>
                <a:latin typeface="Microsoft Sans Serif"/>
                <a:cs typeface="Microsoft Sans Serif"/>
              </a:rPr>
              <a:t>V</a:t>
            </a:r>
            <a:r>
              <a:rPr dirty="0" sz="550">
                <a:solidFill>
                  <a:srgbClr val="E30014"/>
                </a:solidFill>
                <a:latin typeface="Microsoft Sans Serif"/>
                <a:cs typeface="Microsoft Sans Serif"/>
              </a:rPr>
              <a:t>jefe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650436" y="4647689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223563" y="4756947"/>
            <a:ext cx="3429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[V]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637299" y="5300167"/>
            <a:ext cx="3702050" cy="30353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650" spc="-5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característicos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resumir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siguiente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manera:</a:t>
            </a:r>
            <a:endParaRPr sz="650">
              <a:latin typeface="Microsoft Sans Serif"/>
              <a:cs typeface="Microsoft Sans Serif"/>
            </a:endParaRPr>
          </a:p>
          <a:p>
            <a:pPr marL="81280" indent="-69215">
              <a:lnSpc>
                <a:spcPct val="100000"/>
              </a:lnSpc>
              <a:spcBef>
                <a:spcPts val="220"/>
              </a:spcBef>
              <a:buChar char="•"/>
              <a:tabLst>
                <a:tab pos="81915" algn="l"/>
              </a:tabLst>
            </a:pPr>
            <a:r>
              <a:rPr dirty="0" sz="850" spc="50">
                <a:latin typeface="Microsoft Sans Serif"/>
                <a:cs typeface="Microsoft Sans Serif"/>
              </a:rPr>
              <a:t>I </a:t>
            </a:r>
            <a:r>
              <a:rPr dirty="0" sz="850" spc="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cortocircuito;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735683" y="55670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599200" y="5578118"/>
            <a:ext cx="3472815" cy="33020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80"/>
              </a:spcBef>
            </a:pPr>
            <a:r>
              <a:rPr dirty="0" sz="850" spc="-20">
                <a:latin typeface="Microsoft Sans Serif"/>
                <a:cs typeface="Microsoft Sans Serif"/>
              </a:rPr>
              <a:t>•V </a:t>
            </a:r>
            <a:r>
              <a:rPr dirty="0" baseline="-33333" sz="750" spc="7">
                <a:latin typeface="Microsoft Sans Serif"/>
                <a:cs typeface="Microsoft Sans Serif"/>
              </a:rPr>
              <a:t>jefe</a:t>
            </a:r>
            <a:r>
              <a:rPr dirty="0" sz="650" spc="5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abierto;</a:t>
            </a:r>
            <a:endParaRPr sz="650">
              <a:latin typeface="Microsoft Sans Serif"/>
              <a:cs typeface="Microsoft Sans Serif"/>
            </a:endParaRPr>
          </a:p>
          <a:p>
            <a:pPr marL="82550" indent="-32384">
              <a:lnSpc>
                <a:spcPct val="100000"/>
              </a:lnSpc>
              <a:spcBef>
                <a:spcPts val="180"/>
              </a:spcBef>
              <a:buChar char="•"/>
              <a:tabLst>
                <a:tab pos="83185" algn="l"/>
                <a:tab pos="629920" algn="l"/>
              </a:tabLst>
            </a:pPr>
            <a:r>
              <a:rPr dirty="0" sz="400" spc="-20">
                <a:latin typeface="Microsoft Sans Serif"/>
                <a:cs typeface="Microsoft Sans Serif"/>
              </a:rPr>
              <a:t>PAG</a:t>
            </a:r>
            <a:r>
              <a:rPr dirty="0" sz="400" spc="114">
                <a:latin typeface="Microsoft Sans Serif"/>
                <a:cs typeface="Microsoft Sans Serif"/>
              </a:rPr>
              <a:t>  </a:t>
            </a:r>
            <a:r>
              <a:rPr dirty="0" sz="400" spc="114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o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55">
                <a:latin typeface="Microsoft Sans Serif"/>
                <a:cs typeface="Microsoft Sans Serif"/>
              </a:rPr>
              <a:t>P	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producida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estándar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(STC);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770292" y="5871850"/>
            <a:ext cx="61023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99085" algn="l"/>
              </a:tabLst>
            </a:pPr>
            <a:r>
              <a:rPr dirty="0" sz="200" spc="10">
                <a:latin typeface="Microsoft Sans Serif"/>
                <a:cs typeface="Microsoft Sans Serif"/>
              </a:rPr>
              <a:t>metro</a:t>
            </a:r>
            <a:r>
              <a:rPr dirty="0" sz="200" spc="10">
                <a:latin typeface="Microsoft Sans Serif"/>
                <a:cs typeface="Microsoft Sans Serif"/>
              </a:rPr>
              <a:t>	</a:t>
            </a: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37258" y="5905778"/>
            <a:ext cx="291655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1280" indent="-69215">
              <a:lnSpc>
                <a:spcPct val="100000"/>
              </a:lnSpc>
              <a:spcBef>
                <a:spcPts val="100"/>
              </a:spcBef>
              <a:buChar char="•"/>
              <a:tabLst>
                <a:tab pos="81915" algn="l"/>
              </a:tabLst>
            </a:pPr>
            <a:r>
              <a:rPr dirty="0" sz="850" spc="50">
                <a:latin typeface="Microsoft Sans Serif"/>
                <a:cs typeface="Microsoft Sans Serif"/>
              </a:rPr>
              <a:t>I </a:t>
            </a:r>
            <a:r>
              <a:rPr dirty="0" sz="850" spc="100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o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yo  </a:t>
            </a:r>
            <a:r>
              <a:rPr dirty="0" sz="850" spc="17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producida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potencia;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735748" y="6024250"/>
            <a:ext cx="5765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4795" algn="l"/>
              </a:tabLst>
            </a:pPr>
            <a:r>
              <a:rPr dirty="0" sz="200" spc="10">
                <a:latin typeface="Microsoft Sans Serif"/>
                <a:cs typeface="Microsoft Sans Serif"/>
              </a:rPr>
              <a:t>metro</a:t>
            </a:r>
            <a:r>
              <a:rPr dirty="0" sz="200" spc="10">
                <a:latin typeface="Microsoft Sans Serif"/>
                <a:cs typeface="Microsoft Sans Serif"/>
              </a:rPr>
              <a:t>	</a:t>
            </a: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637346" y="6058178"/>
            <a:ext cx="25165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4995" algn="l"/>
              </a:tabLst>
            </a:pPr>
            <a:r>
              <a:rPr dirty="0" sz="850" spc="-20">
                <a:latin typeface="Microsoft Sans Serif"/>
                <a:cs typeface="Microsoft Sans Serif"/>
              </a:rPr>
              <a:t>•V</a:t>
            </a:r>
            <a:r>
              <a:rPr dirty="0" sz="850" spc="215">
                <a:latin typeface="Microsoft Sans Serif"/>
                <a:cs typeface="Microsoft Sans Serif"/>
              </a:rPr>
              <a:t> </a:t>
            </a:r>
            <a:r>
              <a:rPr dirty="0" sz="850" spc="215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o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60">
                <a:latin typeface="Microsoft Sans Serif"/>
                <a:cs typeface="Microsoft Sans Serif"/>
              </a:rPr>
              <a:t>V	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potencia;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770367" y="6176650"/>
            <a:ext cx="613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1625" algn="l"/>
              </a:tabLst>
            </a:pPr>
            <a:r>
              <a:rPr dirty="0" sz="200" spc="10">
                <a:latin typeface="Microsoft Sans Serif"/>
                <a:cs typeface="Microsoft Sans Serif"/>
              </a:rPr>
              <a:t>metro</a:t>
            </a:r>
            <a:r>
              <a:rPr dirty="0" sz="200" spc="10">
                <a:latin typeface="Microsoft Sans Serif"/>
                <a:cs typeface="Microsoft Sans Serif"/>
              </a:rPr>
              <a:t>	</a:t>
            </a: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11848" y="6186448"/>
            <a:ext cx="5400040" cy="1396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207010">
              <a:lnSpc>
                <a:spcPct val="125000"/>
              </a:lnSpc>
              <a:spcBef>
                <a:spcPts val="100"/>
              </a:spcBef>
              <a:buChar char="•"/>
              <a:tabLst>
                <a:tab pos="102870" algn="l"/>
              </a:tabLst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factor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llenado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FF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parámetro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determina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curva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IV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relación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producto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•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volt</a:t>
            </a:r>
            <a:r>
              <a:rPr dirty="0" sz="800" spc="-385">
                <a:latin typeface="Microsoft Sans Serif"/>
                <a:cs typeface="Microsoft Sans Serif"/>
              </a:rPr>
              <a:t>a</a:t>
            </a:r>
            <a:r>
              <a:rPr dirty="0" baseline="-33333" sz="750" spc="22">
                <a:latin typeface="Microsoft Sans Serif"/>
                <a:cs typeface="Microsoft Sans Serif"/>
              </a:rPr>
              <a:t>j</a:t>
            </a:r>
            <a:r>
              <a:rPr dirty="0" baseline="-33333" sz="750" spc="-52">
                <a:latin typeface="Microsoft Sans Serif"/>
                <a:cs typeface="Microsoft Sans Serif"/>
              </a:rPr>
              <a:t>e</a:t>
            </a:r>
            <a:r>
              <a:rPr dirty="0" sz="800" spc="-160">
                <a:latin typeface="Microsoft Sans Serif"/>
                <a:cs typeface="Microsoft Sans Serif"/>
              </a:rPr>
              <a:t>j</a:t>
            </a:r>
            <a:r>
              <a:rPr dirty="0" baseline="-33333" sz="750" spc="44">
                <a:latin typeface="Microsoft Sans Serif"/>
                <a:cs typeface="Microsoft Sans Serif"/>
              </a:rPr>
              <a:t>f</a:t>
            </a:r>
            <a:r>
              <a:rPr dirty="0" baseline="-33333" sz="750" spc="-419">
                <a:latin typeface="Microsoft Sans Serif"/>
                <a:cs typeface="Microsoft Sans Serif"/>
              </a:rPr>
              <a:t>e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45">
                <a:latin typeface="Microsoft Sans Serif"/>
                <a:cs typeface="Microsoft Sans Serif"/>
              </a:rPr>
              <a:t>d</a:t>
            </a:r>
            <a:r>
              <a:rPr dirty="0" baseline="-83333" sz="300" spc="-30">
                <a:latin typeface="Microsoft Sans Serif"/>
                <a:cs typeface="Microsoft Sans Serif"/>
              </a:rPr>
              <a:t>C</a:t>
            </a:r>
            <a:r>
              <a:rPr dirty="0" baseline="-83333" sz="300" spc="-82">
                <a:latin typeface="Microsoft Sans Serif"/>
                <a:cs typeface="Microsoft Sans Serif"/>
              </a:rPr>
              <a:t>a</a:t>
            </a:r>
            <a:r>
              <a:rPr dirty="0" sz="800" spc="-400">
                <a:latin typeface="Microsoft Sans Serif"/>
                <a:cs typeface="Microsoft Sans Serif"/>
              </a:rPr>
              <a:t>e</a:t>
            </a:r>
            <a:r>
              <a:rPr dirty="0" baseline="-83333" sz="300" spc="7">
                <a:latin typeface="Microsoft Sans Serif"/>
                <a:cs typeface="Microsoft Sans Serif"/>
              </a:rPr>
              <a:t>rolina</a:t>
            </a:r>
            <a:r>
              <a:rPr dirty="0" baseline="-83333" sz="300" spc="-7">
                <a:latin typeface="Microsoft Sans Serif"/>
                <a:cs typeface="Microsoft Sans Serif"/>
              </a:rPr>
              <a:t> </a:t>
            </a:r>
            <a:r>
              <a:rPr dirty="0" baseline="-83333" sz="300" spc="-150">
                <a:latin typeface="Microsoft Sans Serif"/>
                <a:cs typeface="Microsoft Sans Serif"/>
              </a:rPr>
              <a:t>d</a:t>
            </a:r>
            <a:r>
              <a:rPr dirty="0" sz="800" spc="-295">
                <a:latin typeface="Microsoft Sans Serif"/>
                <a:cs typeface="Microsoft Sans Serif"/>
              </a:rPr>
              <a:t>c</a:t>
            </a:r>
            <a:r>
              <a:rPr dirty="0" baseline="-83333" sz="300">
                <a:latin typeface="Microsoft Sans Serif"/>
                <a:cs typeface="Microsoft Sans Serif"/>
              </a:rPr>
              <a:t>el</a:t>
            </a:r>
            <a:r>
              <a:rPr dirty="0" baseline="-83333" sz="300" spc="-7">
                <a:latin typeface="Microsoft Sans Serif"/>
                <a:cs typeface="Microsoft Sans Serif"/>
              </a:rPr>
              <a:t> </a:t>
            </a:r>
            <a:r>
              <a:rPr dirty="0" baseline="-83333" sz="300" spc="-120">
                <a:latin typeface="Microsoft Sans Serif"/>
                <a:cs typeface="Microsoft Sans Serif"/>
              </a:rPr>
              <a:t>S</a:t>
            </a:r>
            <a:r>
              <a:rPr dirty="0" sz="800" spc="-140">
                <a:latin typeface="Microsoft Sans Serif"/>
                <a:cs typeface="Microsoft Sans Serif"/>
              </a:rPr>
              <a:t>i</a:t>
            </a:r>
            <a:r>
              <a:rPr dirty="0" baseline="-83333" sz="300" spc="15">
                <a:latin typeface="Microsoft Sans Serif"/>
                <a:cs typeface="Microsoft Sans Serif"/>
              </a:rPr>
              <a:t>u</a:t>
            </a:r>
            <a:r>
              <a:rPr dirty="0" baseline="-83333" sz="300" spc="-60">
                <a:latin typeface="Microsoft Sans Serif"/>
                <a:cs typeface="Microsoft Sans Serif"/>
              </a:rPr>
              <a:t>r</a:t>
            </a:r>
            <a:r>
              <a:rPr dirty="0" sz="800" spc="35">
                <a:latin typeface="Microsoft Sans Serif"/>
                <a:cs typeface="Microsoft Sans Serif"/>
              </a:rPr>
              <a:t>rcuito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multiplicado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  </a:t>
            </a:r>
            <a:r>
              <a:rPr dirty="0" sz="800" spc="3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  <a:p>
            <a:pPr marL="38100" marR="30480">
              <a:lnSpc>
                <a:spcPts val="1200"/>
              </a:lnSpc>
              <a:spcBef>
                <a:spcPts val="80"/>
              </a:spcBef>
            </a:pPr>
            <a:r>
              <a:rPr dirty="0" sz="750" spc="-35">
                <a:latin typeface="Microsoft Sans Serif"/>
                <a:cs typeface="Microsoft Sans Serif"/>
              </a:rPr>
              <a:t>Si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aplica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15">
                <a:latin typeface="Microsoft Sans Serif"/>
                <a:cs typeface="Microsoft Sans Serif"/>
              </a:rPr>
              <a:t>desde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exterior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célula </a:t>
            </a:r>
            <a:r>
              <a:rPr dirty="0" sz="750" spc="25">
                <a:latin typeface="Microsoft Sans Serif"/>
                <a:cs typeface="Microsoft Sans Serif"/>
              </a:rPr>
              <a:t>fotovoltaica en sentido </a:t>
            </a:r>
            <a:r>
              <a:rPr dirty="0" sz="750" spc="20">
                <a:latin typeface="Microsoft Sans Serif"/>
                <a:cs typeface="Microsoft Sans Serif"/>
              </a:rPr>
              <a:t>inverso respecto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30">
                <a:latin typeface="Microsoft Sans Serif"/>
                <a:cs typeface="Microsoft Sans Serif"/>
              </a:rPr>
              <a:t>funcionamiento normal,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permanece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constante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-5">
                <a:latin typeface="Microsoft Sans Serif"/>
                <a:cs typeface="Microsoft Sans Serif"/>
              </a:rPr>
              <a:t> 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absorbida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Cuando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supera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determinado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inversa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“ruptura”),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PN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perfora,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ocurre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diodo,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alcanza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valor </a:t>
            </a:r>
            <a:r>
              <a:rPr dirty="0" sz="750" spc="15">
                <a:latin typeface="Microsoft Sans Serif"/>
                <a:cs typeface="Microsoft Sans Serif"/>
              </a:rPr>
              <a:t>elevado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0">
                <a:latin typeface="Microsoft Sans Serif"/>
                <a:cs typeface="Microsoft Sans Serif"/>
              </a:rPr>
              <a:t>daña </a:t>
            </a:r>
            <a:r>
              <a:rPr dirty="0" sz="750" spc="10">
                <a:latin typeface="Microsoft Sans Serif"/>
                <a:cs typeface="Microsoft Sans Serif"/>
              </a:rPr>
              <a:t>la célula.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ausencia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luz,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generada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nula para </a:t>
            </a:r>
            <a:r>
              <a:rPr dirty="0" sz="750" spc="15">
                <a:latin typeface="Microsoft Sans Serif"/>
                <a:cs typeface="Microsoft Sans Serif"/>
              </a:rPr>
              <a:t>valores </a:t>
            </a:r>
            <a:r>
              <a:rPr dirty="0" sz="750" spc="25">
                <a:latin typeface="Microsoft Sans Serif"/>
                <a:cs typeface="Microsoft Sans Serif"/>
              </a:rPr>
              <a:t>de tensión </a:t>
            </a:r>
            <a:r>
              <a:rPr dirty="0" sz="750" spc="15">
                <a:latin typeface="Microsoft Sans Serif"/>
                <a:cs typeface="Microsoft Sans Serif"/>
              </a:rPr>
              <a:t>inversa </a:t>
            </a:r>
            <a:r>
              <a:rPr dirty="0" sz="750" spc="20">
                <a:latin typeface="Microsoft Sans Serif"/>
                <a:cs typeface="Microsoft Sans Serif"/>
              </a:rPr>
              <a:t> hasta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de </a:t>
            </a:r>
            <a:r>
              <a:rPr dirty="0" sz="750" spc="35">
                <a:latin typeface="Microsoft Sans Serif"/>
                <a:cs typeface="Microsoft Sans Serif"/>
              </a:rPr>
              <a:t>“ruptura”, </a:t>
            </a:r>
            <a:r>
              <a:rPr dirty="0" sz="750" spc="25">
                <a:latin typeface="Microsoft Sans Serif"/>
                <a:cs typeface="Microsoft Sans Serif"/>
              </a:rPr>
              <a:t>produciéndose </a:t>
            </a:r>
            <a:r>
              <a:rPr dirty="0" sz="750" spc="20">
                <a:latin typeface="Microsoft Sans Serif"/>
                <a:cs typeface="Microsoft Sans Serif"/>
              </a:rPr>
              <a:t>entonces </a:t>
            </a:r>
            <a:r>
              <a:rPr dirty="0" sz="750" spc="30">
                <a:latin typeface="Microsoft Sans Serif"/>
                <a:cs typeface="Microsoft Sans Serif"/>
              </a:rPr>
              <a:t>una 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descarga </a:t>
            </a:r>
            <a:r>
              <a:rPr dirty="0" sz="750" spc="20">
                <a:latin typeface="Microsoft Sans Serif"/>
                <a:cs typeface="Microsoft Sans Serif"/>
              </a:rPr>
              <a:t>análoga </a:t>
            </a:r>
            <a:r>
              <a:rPr dirty="0" sz="750">
                <a:latin typeface="Microsoft Sans Serif"/>
                <a:cs typeface="Microsoft Sans Serif"/>
              </a:rPr>
              <a:t>a las </a:t>
            </a:r>
            <a:r>
              <a:rPr dirty="0" sz="750" spc="15">
                <a:latin typeface="Microsoft Sans Serif"/>
                <a:cs typeface="Microsoft Sans Serif"/>
              </a:rPr>
              <a:t>condiciones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iluminación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26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cuadrante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izquierdo).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0000" y="7776107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832197" y="8015297"/>
            <a:ext cx="3930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[A]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038977" y="8354692"/>
            <a:ext cx="3930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[A]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239889" y="9619815"/>
            <a:ext cx="3429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[V]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576149" y="9821557"/>
            <a:ext cx="1333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vinv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171043" y="9794247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092277" y="9859657"/>
            <a:ext cx="1543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Vocabulario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3784" y="1106981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694611" y="3595013"/>
            <a:ext cx="112395" cy="40576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[A]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646603"/>
            <a:ext cx="5363845" cy="2340610"/>
            <a:chOff x="1649996" y="2646603"/>
            <a:chExt cx="5363845" cy="2340610"/>
          </a:xfrm>
        </p:grpSpPr>
        <p:sp>
          <p:nvSpPr>
            <p:cNvPr id="4" name="object 4"/>
            <p:cNvSpPr/>
            <p:nvPr/>
          </p:nvSpPr>
          <p:spPr>
            <a:xfrm>
              <a:off x="1649996" y="2646603"/>
              <a:ext cx="5363845" cy="2340610"/>
            </a:xfrm>
            <a:custGeom>
              <a:avLst/>
              <a:gdLst/>
              <a:ahLst/>
              <a:cxnLst/>
              <a:rect l="l" t="t" r="r" b="b"/>
              <a:pathLst>
                <a:path w="5363845" h="2340610">
                  <a:moveTo>
                    <a:pt x="5363654" y="0"/>
                  </a:moveTo>
                  <a:lnTo>
                    <a:pt x="0" y="0"/>
                  </a:lnTo>
                  <a:lnTo>
                    <a:pt x="0" y="2340000"/>
                  </a:lnTo>
                  <a:lnTo>
                    <a:pt x="5363654" y="23400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344004" y="3035380"/>
              <a:ext cx="2056130" cy="1568450"/>
            </a:xfrm>
            <a:custGeom>
              <a:avLst/>
              <a:gdLst/>
              <a:ahLst/>
              <a:cxnLst/>
              <a:rect l="l" t="t" r="r" b="b"/>
              <a:pathLst>
                <a:path w="2056129" h="1568450">
                  <a:moveTo>
                    <a:pt x="2055926" y="1568424"/>
                  </a:moveTo>
                  <a:lnTo>
                    <a:pt x="0" y="1568424"/>
                  </a:lnTo>
                  <a:lnTo>
                    <a:pt x="0" y="0"/>
                  </a:lnTo>
                  <a:lnTo>
                    <a:pt x="2055926" y="0"/>
                  </a:lnTo>
                  <a:lnTo>
                    <a:pt x="2055926" y="15684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63999" y="3638969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180009" y="0"/>
                  </a:moveTo>
                  <a:lnTo>
                    <a:pt x="132156" y="6429"/>
                  </a:lnTo>
                  <a:lnTo>
                    <a:pt x="89155" y="24573"/>
                  </a:lnTo>
                  <a:lnTo>
                    <a:pt x="52724" y="52717"/>
                  </a:lnTo>
                  <a:lnTo>
                    <a:pt x="24576" y="89146"/>
                  </a:lnTo>
                  <a:lnTo>
                    <a:pt x="6430" y="132144"/>
                  </a:lnTo>
                  <a:lnTo>
                    <a:pt x="0" y="179997"/>
                  </a:lnTo>
                  <a:lnTo>
                    <a:pt x="6430" y="227849"/>
                  </a:lnTo>
                  <a:lnTo>
                    <a:pt x="24576" y="270847"/>
                  </a:lnTo>
                  <a:lnTo>
                    <a:pt x="52724" y="307276"/>
                  </a:lnTo>
                  <a:lnTo>
                    <a:pt x="89155" y="335420"/>
                  </a:lnTo>
                  <a:lnTo>
                    <a:pt x="132156" y="353564"/>
                  </a:lnTo>
                  <a:lnTo>
                    <a:pt x="180009" y="359994"/>
                  </a:lnTo>
                  <a:lnTo>
                    <a:pt x="227857" y="353564"/>
                  </a:lnTo>
                  <a:lnTo>
                    <a:pt x="270854" y="335420"/>
                  </a:lnTo>
                  <a:lnTo>
                    <a:pt x="307284" y="307276"/>
                  </a:lnTo>
                  <a:lnTo>
                    <a:pt x="335430" y="270847"/>
                  </a:lnTo>
                  <a:lnTo>
                    <a:pt x="353576" y="227849"/>
                  </a:lnTo>
                  <a:lnTo>
                    <a:pt x="360006" y="179997"/>
                  </a:lnTo>
                  <a:lnTo>
                    <a:pt x="353576" y="132144"/>
                  </a:lnTo>
                  <a:lnTo>
                    <a:pt x="335430" y="89146"/>
                  </a:lnTo>
                  <a:lnTo>
                    <a:pt x="307284" y="52717"/>
                  </a:lnTo>
                  <a:lnTo>
                    <a:pt x="270854" y="24573"/>
                  </a:lnTo>
                  <a:lnTo>
                    <a:pt x="227857" y="6429"/>
                  </a:lnTo>
                  <a:lnTo>
                    <a:pt x="18000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63999" y="3638969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0" y="179997"/>
                  </a:moveTo>
                  <a:lnTo>
                    <a:pt x="6430" y="132144"/>
                  </a:lnTo>
                  <a:lnTo>
                    <a:pt x="24576" y="89146"/>
                  </a:lnTo>
                  <a:lnTo>
                    <a:pt x="52724" y="52717"/>
                  </a:lnTo>
                  <a:lnTo>
                    <a:pt x="89155" y="24573"/>
                  </a:lnTo>
                  <a:lnTo>
                    <a:pt x="132156" y="6429"/>
                  </a:lnTo>
                  <a:lnTo>
                    <a:pt x="180009" y="0"/>
                  </a:lnTo>
                  <a:lnTo>
                    <a:pt x="227857" y="6429"/>
                  </a:lnTo>
                  <a:lnTo>
                    <a:pt x="270854" y="24573"/>
                  </a:lnTo>
                  <a:lnTo>
                    <a:pt x="307284" y="52717"/>
                  </a:lnTo>
                  <a:lnTo>
                    <a:pt x="335430" y="89146"/>
                  </a:lnTo>
                  <a:lnTo>
                    <a:pt x="353576" y="132144"/>
                  </a:lnTo>
                  <a:lnTo>
                    <a:pt x="360006" y="179997"/>
                  </a:lnTo>
                  <a:lnTo>
                    <a:pt x="353576" y="227849"/>
                  </a:lnTo>
                  <a:lnTo>
                    <a:pt x="335430" y="270847"/>
                  </a:lnTo>
                  <a:lnTo>
                    <a:pt x="307284" y="307276"/>
                  </a:lnTo>
                  <a:lnTo>
                    <a:pt x="270854" y="335420"/>
                  </a:lnTo>
                  <a:lnTo>
                    <a:pt x="227857" y="353564"/>
                  </a:lnTo>
                  <a:lnTo>
                    <a:pt x="180009" y="359994"/>
                  </a:lnTo>
                  <a:lnTo>
                    <a:pt x="132156" y="353564"/>
                  </a:lnTo>
                  <a:lnTo>
                    <a:pt x="89155" y="335420"/>
                  </a:lnTo>
                  <a:lnTo>
                    <a:pt x="52724" y="307276"/>
                  </a:lnTo>
                  <a:lnTo>
                    <a:pt x="24576" y="270847"/>
                  </a:lnTo>
                  <a:lnTo>
                    <a:pt x="6430" y="227849"/>
                  </a:lnTo>
                  <a:lnTo>
                    <a:pt x="0" y="179997"/>
                  </a:lnTo>
                  <a:close/>
                </a:path>
                <a:path w="360045" h="360045">
                  <a:moveTo>
                    <a:pt x="0" y="179997"/>
                  </a:moveTo>
                  <a:lnTo>
                    <a:pt x="360006" y="1799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219936" y="3638969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179997" y="0"/>
                  </a:moveTo>
                  <a:lnTo>
                    <a:pt x="132144" y="6429"/>
                  </a:lnTo>
                  <a:lnTo>
                    <a:pt x="89146" y="24573"/>
                  </a:lnTo>
                  <a:lnTo>
                    <a:pt x="52717" y="52717"/>
                  </a:lnTo>
                  <a:lnTo>
                    <a:pt x="24573" y="89146"/>
                  </a:lnTo>
                  <a:lnTo>
                    <a:pt x="6429" y="132144"/>
                  </a:lnTo>
                  <a:lnTo>
                    <a:pt x="0" y="179997"/>
                  </a:lnTo>
                  <a:lnTo>
                    <a:pt x="6429" y="227849"/>
                  </a:lnTo>
                  <a:lnTo>
                    <a:pt x="24573" y="270847"/>
                  </a:lnTo>
                  <a:lnTo>
                    <a:pt x="52717" y="307276"/>
                  </a:lnTo>
                  <a:lnTo>
                    <a:pt x="89146" y="335420"/>
                  </a:lnTo>
                  <a:lnTo>
                    <a:pt x="132144" y="353564"/>
                  </a:lnTo>
                  <a:lnTo>
                    <a:pt x="179997" y="359994"/>
                  </a:lnTo>
                  <a:lnTo>
                    <a:pt x="227845" y="353564"/>
                  </a:lnTo>
                  <a:lnTo>
                    <a:pt x="270842" y="335420"/>
                  </a:lnTo>
                  <a:lnTo>
                    <a:pt x="307271" y="307276"/>
                  </a:lnTo>
                  <a:lnTo>
                    <a:pt x="335417" y="270847"/>
                  </a:lnTo>
                  <a:lnTo>
                    <a:pt x="353564" y="227849"/>
                  </a:lnTo>
                  <a:lnTo>
                    <a:pt x="359994" y="179997"/>
                  </a:lnTo>
                  <a:lnTo>
                    <a:pt x="353564" y="132144"/>
                  </a:lnTo>
                  <a:lnTo>
                    <a:pt x="335417" y="89146"/>
                  </a:lnTo>
                  <a:lnTo>
                    <a:pt x="307271" y="52717"/>
                  </a:lnTo>
                  <a:lnTo>
                    <a:pt x="270842" y="24573"/>
                  </a:lnTo>
                  <a:lnTo>
                    <a:pt x="227845" y="6429"/>
                  </a:lnTo>
                  <a:lnTo>
                    <a:pt x="179997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219936" y="3638969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0" y="179997"/>
                  </a:moveTo>
                  <a:lnTo>
                    <a:pt x="6429" y="132144"/>
                  </a:lnTo>
                  <a:lnTo>
                    <a:pt x="24573" y="89146"/>
                  </a:lnTo>
                  <a:lnTo>
                    <a:pt x="52717" y="52717"/>
                  </a:lnTo>
                  <a:lnTo>
                    <a:pt x="89146" y="24573"/>
                  </a:lnTo>
                  <a:lnTo>
                    <a:pt x="132144" y="6429"/>
                  </a:lnTo>
                  <a:lnTo>
                    <a:pt x="179997" y="0"/>
                  </a:lnTo>
                  <a:lnTo>
                    <a:pt x="227845" y="6429"/>
                  </a:lnTo>
                  <a:lnTo>
                    <a:pt x="270842" y="24573"/>
                  </a:lnTo>
                  <a:lnTo>
                    <a:pt x="307271" y="52717"/>
                  </a:lnTo>
                  <a:lnTo>
                    <a:pt x="335417" y="89146"/>
                  </a:lnTo>
                  <a:lnTo>
                    <a:pt x="353564" y="132144"/>
                  </a:lnTo>
                  <a:lnTo>
                    <a:pt x="359994" y="179997"/>
                  </a:lnTo>
                  <a:lnTo>
                    <a:pt x="353564" y="227849"/>
                  </a:lnTo>
                  <a:lnTo>
                    <a:pt x="335417" y="270847"/>
                  </a:lnTo>
                  <a:lnTo>
                    <a:pt x="307271" y="307276"/>
                  </a:lnTo>
                  <a:lnTo>
                    <a:pt x="270842" y="335420"/>
                  </a:lnTo>
                  <a:lnTo>
                    <a:pt x="227845" y="353564"/>
                  </a:lnTo>
                  <a:lnTo>
                    <a:pt x="179997" y="359994"/>
                  </a:lnTo>
                  <a:lnTo>
                    <a:pt x="132144" y="353564"/>
                  </a:lnTo>
                  <a:lnTo>
                    <a:pt x="89146" y="335420"/>
                  </a:lnTo>
                  <a:lnTo>
                    <a:pt x="52717" y="307276"/>
                  </a:lnTo>
                  <a:lnTo>
                    <a:pt x="24573" y="270847"/>
                  </a:lnTo>
                  <a:lnTo>
                    <a:pt x="6429" y="227849"/>
                  </a:lnTo>
                  <a:lnTo>
                    <a:pt x="0" y="179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399930" y="3638961"/>
              <a:ext cx="0" cy="360045"/>
            </a:xfrm>
            <a:custGeom>
              <a:avLst/>
              <a:gdLst/>
              <a:ahLst/>
              <a:cxnLst/>
              <a:rect l="l" t="t" r="r" b="b"/>
              <a:pathLst>
                <a:path w="0" h="360045">
                  <a:moveTo>
                    <a:pt x="0" y="36000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367472" y="3035375"/>
              <a:ext cx="0" cy="1568450"/>
            </a:xfrm>
            <a:custGeom>
              <a:avLst/>
              <a:gdLst/>
              <a:ahLst/>
              <a:cxnLst/>
              <a:rect l="l" t="t" r="r" b="b"/>
              <a:pathLst>
                <a:path w="0" h="1568450">
                  <a:moveTo>
                    <a:pt x="0" y="977774"/>
                  </a:moveTo>
                  <a:lnTo>
                    <a:pt x="0" y="1568424"/>
                  </a:lnTo>
                </a:path>
                <a:path w="0" h="1568450">
                  <a:moveTo>
                    <a:pt x="0" y="0"/>
                  </a:moveTo>
                  <a:lnTo>
                    <a:pt x="0" y="54839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342395" y="3010305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25082" y="0"/>
                  </a:moveTo>
                  <a:lnTo>
                    <a:pt x="15317" y="1970"/>
                  </a:lnTo>
                  <a:lnTo>
                    <a:pt x="7345" y="7343"/>
                  </a:lnTo>
                  <a:lnTo>
                    <a:pt x="1970" y="15312"/>
                  </a:lnTo>
                  <a:lnTo>
                    <a:pt x="0" y="25069"/>
                  </a:lnTo>
                  <a:lnTo>
                    <a:pt x="1970" y="34834"/>
                  </a:lnTo>
                  <a:lnTo>
                    <a:pt x="7345" y="42806"/>
                  </a:lnTo>
                  <a:lnTo>
                    <a:pt x="15317" y="48181"/>
                  </a:lnTo>
                  <a:lnTo>
                    <a:pt x="25082" y="50152"/>
                  </a:lnTo>
                  <a:lnTo>
                    <a:pt x="34839" y="48181"/>
                  </a:lnTo>
                  <a:lnTo>
                    <a:pt x="42808" y="42806"/>
                  </a:lnTo>
                  <a:lnTo>
                    <a:pt x="48181" y="34834"/>
                  </a:lnTo>
                  <a:lnTo>
                    <a:pt x="50152" y="25069"/>
                  </a:lnTo>
                  <a:lnTo>
                    <a:pt x="48181" y="15312"/>
                  </a:lnTo>
                  <a:lnTo>
                    <a:pt x="42808" y="7343"/>
                  </a:lnTo>
                  <a:lnTo>
                    <a:pt x="34839" y="1970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342395" y="3010305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0" y="25069"/>
                  </a:moveTo>
                  <a:lnTo>
                    <a:pt x="1970" y="15312"/>
                  </a:lnTo>
                  <a:lnTo>
                    <a:pt x="7345" y="7343"/>
                  </a:lnTo>
                  <a:lnTo>
                    <a:pt x="15317" y="1970"/>
                  </a:lnTo>
                  <a:lnTo>
                    <a:pt x="25082" y="0"/>
                  </a:lnTo>
                  <a:lnTo>
                    <a:pt x="34839" y="1970"/>
                  </a:lnTo>
                  <a:lnTo>
                    <a:pt x="42808" y="7343"/>
                  </a:lnTo>
                  <a:lnTo>
                    <a:pt x="48181" y="15312"/>
                  </a:lnTo>
                  <a:lnTo>
                    <a:pt x="50152" y="25069"/>
                  </a:lnTo>
                  <a:lnTo>
                    <a:pt x="48181" y="34834"/>
                  </a:lnTo>
                  <a:lnTo>
                    <a:pt x="42808" y="42806"/>
                  </a:lnTo>
                  <a:lnTo>
                    <a:pt x="34839" y="48181"/>
                  </a:lnTo>
                  <a:lnTo>
                    <a:pt x="25082" y="50152"/>
                  </a:lnTo>
                  <a:lnTo>
                    <a:pt x="15317" y="48181"/>
                  </a:lnTo>
                  <a:lnTo>
                    <a:pt x="7345" y="42806"/>
                  </a:lnTo>
                  <a:lnTo>
                    <a:pt x="1970" y="34834"/>
                  </a:lnTo>
                  <a:lnTo>
                    <a:pt x="0" y="2506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304779" y="3583775"/>
              <a:ext cx="127000" cy="429895"/>
            </a:xfrm>
            <a:custGeom>
              <a:avLst/>
              <a:gdLst/>
              <a:ahLst/>
              <a:cxnLst/>
              <a:rect l="l" t="t" r="r" b="b"/>
              <a:pathLst>
                <a:path w="127000" h="429895">
                  <a:moveTo>
                    <a:pt x="126707" y="0"/>
                  </a:moveTo>
                  <a:lnTo>
                    <a:pt x="0" y="0"/>
                  </a:lnTo>
                  <a:lnTo>
                    <a:pt x="0" y="429374"/>
                  </a:lnTo>
                  <a:lnTo>
                    <a:pt x="126707" y="429374"/>
                  </a:lnTo>
                  <a:lnTo>
                    <a:pt x="12670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304784" y="3583778"/>
              <a:ext cx="127000" cy="429895"/>
            </a:xfrm>
            <a:custGeom>
              <a:avLst/>
              <a:gdLst/>
              <a:ahLst/>
              <a:cxnLst/>
              <a:rect l="l" t="t" r="r" b="b"/>
              <a:pathLst>
                <a:path w="127000" h="429895">
                  <a:moveTo>
                    <a:pt x="126707" y="429374"/>
                  </a:moveTo>
                  <a:lnTo>
                    <a:pt x="0" y="429374"/>
                  </a:lnTo>
                  <a:lnTo>
                    <a:pt x="0" y="0"/>
                  </a:lnTo>
                  <a:lnTo>
                    <a:pt x="126707" y="0"/>
                  </a:lnTo>
                  <a:lnTo>
                    <a:pt x="126707" y="42937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741987" y="3103121"/>
              <a:ext cx="339725" cy="0"/>
            </a:xfrm>
            <a:custGeom>
              <a:avLst/>
              <a:gdLst/>
              <a:ahLst/>
              <a:cxnLst/>
              <a:rect l="l" t="t" r="r" b="b"/>
              <a:pathLst>
                <a:path w="339725" h="0">
                  <a:moveTo>
                    <a:pt x="0" y="0"/>
                  </a:moveTo>
                  <a:lnTo>
                    <a:pt x="33967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85728" y="3084677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18223" y="3103123"/>
              <a:ext cx="0" cy="377825"/>
            </a:xfrm>
            <a:custGeom>
              <a:avLst/>
              <a:gdLst/>
              <a:ahLst/>
              <a:cxnLst/>
              <a:rect l="l" t="t" r="r" b="b"/>
              <a:pathLst>
                <a:path w="0" h="377825">
                  <a:moveTo>
                    <a:pt x="0" y="3777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399772" y="346831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662264" y="3103121"/>
              <a:ext cx="339725" cy="0"/>
            </a:xfrm>
            <a:custGeom>
              <a:avLst/>
              <a:gdLst/>
              <a:ahLst/>
              <a:cxnLst/>
              <a:rect l="l" t="t" r="r" b="b"/>
              <a:pathLst>
                <a:path w="339725" h="0">
                  <a:moveTo>
                    <a:pt x="33967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989350" y="3084673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0" y="0"/>
                  </a:moveTo>
                  <a:lnTo>
                    <a:pt x="0" y="36893"/>
                  </a:lnTo>
                  <a:lnTo>
                    <a:pt x="6884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162575" y="3677257"/>
              <a:ext cx="0" cy="339725"/>
            </a:xfrm>
            <a:custGeom>
              <a:avLst/>
              <a:gdLst/>
              <a:ahLst/>
              <a:cxnLst/>
              <a:rect l="l" t="t" r="r" b="b"/>
              <a:pathLst>
                <a:path w="0" h="339725">
                  <a:moveTo>
                    <a:pt x="0" y="0"/>
                  </a:moveTo>
                  <a:lnTo>
                    <a:pt x="0" y="339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144119" y="362100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4" name="object 2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1876" y="5735269"/>
            <a:ext cx="746510" cy="214934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1876" y="6461645"/>
            <a:ext cx="444957" cy="250558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51876" y="7227608"/>
            <a:ext cx="697687" cy="246595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51876" y="7984744"/>
            <a:ext cx="429831" cy="251460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51876" y="8898966"/>
            <a:ext cx="433806" cy="251637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908151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300" y="730167"/>
            <a:ext cx="5402580" cy="1517015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00" spc="10" b="1">
                <a:latin typeface="Arial"/>
                <a:cs typeface="Arial"/>
              </a:rPr>
              <a:t>2.3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10" b="1">
                <a:latin typeface="Arial"/>
                <a:cs typeface="Arial"/>
              </a:rPr>
              <a:t>Esquema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15" b="1">
                <a:latin typeface="Arial"/>
                <a:cs typeface="Arial"/>
              </a:rPr>
              <a:t>conexión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a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35" b="1">
                <a:latin typeface="Arial"/>
                <a:cs typeface="Arial"/>
              </a:rPr>
              <a:t>la</a:t>
            </a:r>
            <a:r>
              <a:rPr dirty="0" sz="1000" spc="-25" b="1">
                <a:latin typeface="Arial"/>
                <a:cs typeface="Arial"/>
              </a:rPr>
              <a:t> </a:t>
            </a:r>
            <a:r>
              <a:rPr dirty="0" sz="1000" spc="40" b="1">
                <a:latin typeface="Arial"/>
                <a:cs typeface="Arial"/>
              </a:rPr>
              <a:t>red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1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conectada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abastece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consumidora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representar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forma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simplificada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mediante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esquema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Figura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27.</a:t>
            </a:r>
            <a:endParaRPr sz="650">
              <a:latin typeface="Microsoft Sans Serif"/>
              <a:cs typeface="Microsoft Sans Serif"/>
            </a:endParaRPr>
          </a:p>
          <a:p>
            <a:pPr marL="12700" marR="157480">
              <a:lnSpc>
                <a:spcPct val="133400"/>
              </a:lnSpc>
              <a:spcBef>
                <a:spcPts val="2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alimentación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(supuestamente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infinita)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esquematiza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ideal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cuyo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independiente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consumidora.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contrario,</a:t>
            </a:r>
            <a:r>
              <a:rPr dirty="0" sz="700" spc="10">
                <a:latin typeface="Microsoft Sans Serif"/>
                <a:cs typeface="Microsoft Sans Serif"/>
              </a:rPr>
              <a:t> 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5">
                <a:latin typeface="Microsoft Sans Serif"/>
                <a:cs typeface="Microsoft Sans Serif"/>
              </a:rPr>
              <a:t>representado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ideal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(con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constante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7300" y="2267332"/>
            <a:ext cx="39446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insolación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igual)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mientras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consumidora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representada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892521" y="2328551"/>
            <a:ext cx="1009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en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0000" y="2594417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791088" y="2928363"/>
            <a:ext cx="8953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0" spc="-10">
                <a:latin typeface="Microsoft Sans Serif"/>
                <a:cs typeface="Microsoft Sans Serif"/>
              </a:rPr>
              <a:t>Yo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soy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342395" y="2914076"/>
            <a:ext cx="9461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883887" y="2883913"/>
            <a:ext cx="52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60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450407" y="3260983"/>
            <a:ext cx="9461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Yo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775601" y="3745359"/>
            <a:ext cx="360045" cy="17526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65"/>
              </a:spcBef>
            </a:pP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25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494162" y="3758217"/>
            <a:ext cx="996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Ru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061309" y="3730690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620223" y="3745383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39175" y="5226259"/>
            <a:ext cx="46532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20">
                <a:latin typeface="Microsoft Sans Serif"/>
                <a:cs typeface="Microsoft Sans Serif"/>
              </a:rPr>
              <a:t> corrientes </a:t>
            </a:r>
            <a:r>
              <a:rPr dirty="0" sz="650" spc="15">
                <a:latin typeface="Microsoft Sans Serif"/>
                <a:cs typeface="Microsoft Sans Serif"/>
              </a:rPr>
              <a:t>yo    </a:t>
            </a:r>
            <a:r>
              <a:rPr dirty="0" sz="650" spc="4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yo,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provienen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generador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(I)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(I)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respectivamente,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642916" y="5338450"/>
            <a:ext cx="105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352796" y="5300350"/>
            <a:ext cx="3684904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0835" algn="l"/>
                <a:tab pos="3636010" algn="l"/>
              </a:tabLst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r>
              <a:rPr dirty="0" sz="200" spc="10">
                <a:latin typeface="Microsoft Sans Serif"/>
                <a:cs typeface="Microsoft Sans Serif"/>
              </a:rPr>
              <a:t>	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>
                <a:latin typeface="Microsoft Sans Serif"/>
                <a:cs typeface="Microsoft Sans Serif"/>
              </a:rPr>
              <a:t>	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13758" y="5348248"/>
            <a:ext cx="525018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40"/>
              </a:spcBef>
              <a:tabLst>
                <a:tab pos="2743835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convergen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27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	</a:t>
            </a:r>
            <a:r>
              <a:rPr dirty="0" baseline="-33333" sz="750" spc="22">
                <a:latin typeface="Microsoft Sans Serif"/>
                <a:cs typeface="Microsoft Sans Serif"/>
              </a:rPr>
              <a:t>en</a:t>
            </a:r>
            <a:r>
              <a:rPr dirty="0" sz="650" spc="15">
                <a:latin typeface="Microsoft Sans Serif"/>
                <a:cs typeface="Microsoft Sans Serif"/>
              </a:rPr>
              <a:t>absorbido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consumidora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fluye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hacia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afuera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desde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40"/>
              </a:spcBef>
            </a:pP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4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nodo: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0000" y="5703683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639174" y="6147053"/>
            <a:ext cx="49129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Dado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también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Ru: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0000" y="6378662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639174" y="6909052"/>
            <a:ext cx="213042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relación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convierte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en: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3205" y="7104543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639174" y="7664702"/>
            <a:ext cx="44386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Considerando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horas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nocturnas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0,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absorbida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resulta: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768992" y="7776850"/>
            <a:ext cx="105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83205" y="7875002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639174" y="8393657"/>
            <a:ext cx="478980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contrario,</a:t>
            </a:r>
            <a:r>
              <a:rPr dirty="0" sz="700">
                <a:latin typeface="Microsoft Sans Serif"/>
                <a:cs typeface="Microsoft Sans Serif"/>
              </a:rPr>
              <a:t> si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generada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absorbida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consumidora,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suministrada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nula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consecuencia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0">
                <a:latin typeface="Microsoft Sans Serif"/>
                <a:cs typeface="Microsoft Sans Serif"/>
              </a:rPr>
              <a:t>convierte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en: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83205" y="8785132"/>
            <a:ext cx="34988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601035" y="9341102"/>
            <a:ext cx="4973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919"/>
              </a:lnSpc>
              <a:spcBef>
                <a:spcPts val="100"/>
              </a:spcBef>
            </a:pPr>
            <a:r>
              <a:rPr dirty="0" sz="800" spc="15">
                <a:latin typeface="Microsoft Sans Serif"/>
                <a:cs typeface="Microsoft Sans Serif"/>
              </a:rPr>
              <a:t>Cuando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insolación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aumenta,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si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generada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vuelve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mayor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requerida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carga</a:t>
            </a:r>
            <a:endParaRPr sz="800">
              <a:latin typeface="Microsoft Sans Serif"/>
              <a:cs typeface="Microsoft Sans Serif"/>
            </a:endParaRPr>
          </a:p>
          <a:p>
            <a:pPr algn="ctr" marL="1018540">
              <a:lnSpc>
                <a:spcPts val="200"/>
              </a:lnSpc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sz="800" spc="20">
                <a:latin typeface="Microsoft Sans Serif"/>
                <a:cs typeface="Microsoft Sans Serif"/>
              </a:rPr>
              <a:t>I,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corrien</a:t>
            </a:r>
            <a:r>
              <a:rPr dirty="0" baseline="-33333" sz="750" spc="-37">
                <a:latin typeface="Microsoft Sans Serif"/>
                <a:cs typeface="Microsoft Sans Serif"/>
              </a:rPr>
              <a:t>en</a:t>
            </a:r>
            <a:r>
              <a:rPr dirty="0" sz="800" spc="-25">
                <a:latin typeface="Microsoft Sans Serif"/>
                <a:cs typeface="Microsoft Sans Serif"/>
              </a:rPr>
              <a:t>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vuelve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n</a:t>
            </a:r>
            <a:r>
              <a:rPr dirty="0" baseline="-33333" sz="750" spc="-15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egativa,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decir,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extrae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introduce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ella.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27504" y="3561003"/>
            <a:ext cx="5363845" cy="2340610"/>
            <a:chOff x="1627504" y="3561003"/>
            <a:chExt cx="5363845" cy="2340610"/>
          </a:xfrm>
        </p:grpSpPr>
        <p:sp>
          <p:nvSpPr>
            <p:cNvPr id="4" name="object 4"/>
            <p:cNvSpPr/>
            <p:nvPr/>
          </p:nvSpPr>
          <p:spPr>
            <a:xfrm>
              <a:off x="1627504" y="3561003"/>
              <a:ext cx="5363845" cy="2340610"/>
            </a:xfrm>
            <a:custGeom>
              <a:avLst/>
              <a:gdLst/>
              <a:ahLst/>
              <a:cxnLst/>
              <a:rect l="l" t="t" r="r" b="b"/>
              <a:pathLst>
                <a:path w="5363845" h="2340610">
                  <a:moveTo>
                    <a:pt x="5363654" y="0"/>
                  </a:moveTo>
                  <a:lnTo>
                    <a:pt x="0" y="0"/>
                  </a:lnTo>
                  <a:lnTo>
                    <a:pt x="0" y="2340000"/>
                  </a:lnTo>
                  <a:lnTo>
                    <a:pt x="5363654" y="23400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601358" y="3715192"/>
              <a:ext cx="2108835" cy="1844675"/>
            </a:xfrm>
            <a:custGeom>
              <a:avLst/>
              <a:gdLst/>
              <a:ahLst/>
              <a:cxnLst/>
              <a:rect l="l" t="t" r="r" b="b"/>
              <a:pathLst>
                <a:path w="2108835" h="1844675">
                  <a:moveTo>
                    <a:pt x="173151" y="0"/>
                  </a:moveTo>
                  <a:lnTo>
                    <a:pt x="164702" y="16475"/>
                  </a:lnTo>
                  <a:lnTo>
                    <a:pt x="151989" y="58603"/>
                  </a:lnTo>
                  <a:lnTo>
                    <a:pt x="137085" y="115435"/>
                  </a:lnTo>
                  <a:lnTo>
                    <a:pt x="108998" y="229409"/>
                  </a:lnTo>
                  <a:lnTo>
                    <a:pt x="99961" y="264655"/>
                  </a:lnTo>
                  <a:lnTo>
                    <a:pt x="91116" y="301343"/>
                  </a:lnTo>
                  <a:lnTo>
                    <a:pt x="84120" y="342784"/>
                  </a:lnTo>
                  <a:lnTo>
                    <a:pt x="79764" y="387393"/>
                  </a:lnTo>
                  <a:lnTo>
                    <a:pt x="78841" y="433590"/>
                  </a:lnTo>
                  <a:lnTo>
                    <a:pt x="79563" y="473248"/>
                  </a:lnTo>
                  <a:lnTo>
                    <a:pt x="79241" y="518752"/>
                  </a:lnTo>
                  <a:lnTo>
                    <a:pt x="76657" y="571386"/>
                  </a:lnTo>
                  <a:lnTo>
                    <a:pt x="70592" y="632432"/>
                  </a:lnTo>
                  <a:lnTo>
                    <a:pt x="51432" y="758831"/>
                  </a:lnTo>
                  <a:lnTo>
                    <a:pt x="45386" y="815930"/>
                  </a:lnTo>
                  <a:lnTo>
                    <a:pt x="41458" y="872548"/>
                  </a:lnTo>
                  <a:lnTo>
                    <a:pt x="39412" y="926766"/>
                  </a:lnTo>
                  <a:lnTo>
                    <a:pt x="39017" y="976663"/>
                  </a:lnTo>
                  <a:lnTo>
                    <a:pt x="40037" y="1020319"/>
                  </a:lnTo>
                  <a:lnTo>
                    <a:pt x="42240" y="1055814"/>
                  </a:lnTo>
                  <a:lnTo>
                    <a:pt x="43429" y="1102928"/>
                  </a:lnTo>
                  <a:lnTo>
                    <a:pt x="39073" y="1139748"/>
                  </a:lnTo>
                  <a:lnTo>
                    <a:pt x="31547" y="1171025"/>
                  </a:lnTo>
                  <a:lnTo>
                    <a:pt x="23228" y="1201508"/>
                  </a:lnTo>
                  <a:lnTo>
                    <a:pt x="12409" y="1245331"/>
                  </a:lnTo>
                  <a:lnTo>
                    <a:pt x="0" y="1298651"/>
                  </a:lnTo>
                  <a:lnTo>
                    <a:pt x="0" y="1844154"/>
                  </a:lnTo>
                  <a:lnTo>
                    <a:pt x="2108822" y="1844154"/>
                  </a:lnTo>
                  <a:lnTo>
                    <a:pt x="2090103" y="1825127"/>
                  </a:lnTo>
                  <a:lnTo>
                    <a:pt x="2032605" y="1799212"/>
                  </a:lnTo>
                  <a:lnTo>
                    <a:pt x="1970509" y="1787095"/>
                  </a:lnTo>
                  <a:lnTo>
                    <a:pt x="1919655" y="1779793"/>
                  </a:lnTo>
                  <a:lnTo>
                    <a:pt x="1877554" y="1777332"/>
                  </a:lnTo>
                  <a:lnTo>
                    <a:pt x="1857184" y="1776936"/>
                  </a:lnTo>
                  <a:lnTo>
                    <a:pt x="1833119" y="1776012"/>
                  </a:lnTo>
                  <a:lnTo>
                    <a:pt x="1768411" y="1771546"/>
                  </a:lnTo>
                  <a:lnTo>
                    <a:pt x="1738588" y="1770775"/>
                  </a:lnTo>
                  <a:lnTo>
                    <a:pt x="1683689" y="1770951"/>
                  </a:lnTo>
                  <a:lnTo>
                    <a:pt x="1662457" y="1768400"/>
                  </a:lnTo>
                  <a:lnTo>
                    <a:pt x="1647959" y="1762155"/>
                  </a:lnTo>
                  <a:lnTo>
                    <a:pt x="1631617" y="1754326"/>
                  </a:lnTo>
                  <a:lnTo>
                    <a:pt x="1604848" y="1747024"/>
                  </a:lnTo>
                  <a:lnTo>
                    <a:pt x="1567860" y="1742426"/>
                  </a:lnTo>
                  <a:lnTo>
                    <a:pt x="1529091" y="1739807"/>
                  </a:lnTo>
                  <a:lnTo>
                    <a:pt x="1492300" y="1736927"/>
                  </a:lnTo>
                  <a:lnTo>
                    <a:pt x="1461249" y="1731543"/>
                  </a:lnTo>
                  <a:lnTo>
                    <a:pt x="1430688" y="1719442"/>
                  </a:lnTo>
                  <a:lnTo>
                    <a:pt x="1385834" y="1697951"/>
                  </a:lnTo>
                  <a:lnTo>
                    <a:pt x="1332329" y="1671530"/>
                  </a:lnTo>
                  <a:lnTo>
                    <a:pt x="1275814" y="1644635"/>
                  </a:lnTo>
                  <a:lnTo>
                    <a:pt x="1221930" y="1621726"/>
                  </a:lnTo>
                  <a:lnTo>
                    <a:pt x="1163668" y="1601251"/>
                  </a:lnTo>
                  <a:lnTo>
                    <a:pt x="1113716" y="1586714"/>
                  </a:lnTo>
                  <a:lnTo>
                    <a:pt x="1027658" y="1565427"/>
                  </a:lnTo>
                  <a:lnTo>
                    <a:pt x="990904" y="1548816"/>
                  </a:lnTo>
                  <a:lnTo>
                    <a:pt x="962729" y="1524422"/>
                  </a:lnTo>
                  <a:lnTo>
                    <a:pt x="942737" y="1498708"/>
                  </a:lnTo>
                  <a:lnTo>
                    <a:pt x="930529" y="1478140"/>
                  </a:lnTo>
                  <a:lnTo>
                    <a:pt x="918056" y="1456142"/>
                  </a:lnTo>
                  <a:lnTo>
                    <a:pt x="898326" y="1425700"/>
                  </a:lnTo>
                  <a:lnTo>
                    <a:pt x="872527" y="1392617"/>
                  </a:lnTo>
                  <a:lnTo>
                    <a:pt x="841844" y="1362697"/>
                  </a:lnTo>
                  <a:lnTo>
                    <a:pt x="814961" y="1340128"/>
                  </a:lnTo>
                  <a:lnTo>
                    <a:pt x="780218" y="1309777"/>
                  </a:lnTo>
                  <a:lnTo>
                    <a:pt x="741016" y="1274891"/>
                  </a:lnTo>
                  <a:lnTo>
                    <a:pt x="630682" y="1175473"/>
                  </a:lnTo>
                  <a:lnTo>
                    <a:pt x="603531" y="1145920"/>
                  </a:lnTo>
                  <a:lnTo>
                    <a:pt x="572071" y="1104203"/>
                  </a:lnTo>
                  <a:lnTo>
                    <a:pt x="538887" y="1055567"/>
                  </a:lnTo>
                  <a:lnTo>
                    <a:pt x="506565" y="1005257"/>
                  </a:lnTo>
                  <a:lnTo>
                    <a:pt x="477690" y="958518"/>
                  </a:lnTo>
                  <a:lnTo>
                    <a:pt x="440626" y="896734"/>
                  </a:lnTo>
                  <a:lnTo>
                    <a:pt x="421405" y="862134"/>
                  </a:lnTo>
                  <a:lnTo>
                    <a:pt x="398749" y="816316"/>
                  </a:lnTo>
                  <a:lnTo>
                    <a:pt x="377677" y="767066"/>
                  </a:lnTo>
                  <a:lnTo>
                    <a:pt x="363207" y="722172"/>
                  </a:lnTo>
                  <a:lnTo>
                    <a:pt x="356276" y="673342"/>
                  </a:lnTo>
                  <a:lnTo>
                    <a:pt x="352120" y="614481"/>
                  </a:lnTo>
                  <a:lnTo>
                    <a:pt x="347173" y="556675"/>
                  </a:lnTo>
                  <a:lnTo>
                    <a:pt x="337870" y="511009"/>
                  </a:lnTo>
                  <a:lnTo>
                    <a:pt x="319828" y="469611"/>
                  </a:lnTo>
                  <a:lnTo>
                    <a:pt x="294927" y="422670"/>
                  </a:lnTo>
                  <a:lnTo>
                    <a:pt x="268971" y="378370"/>
                  </a:lnTo>
                  <a:lnTo>
                    <a:pt x="247764" y="344893"/>
                  </a:lnTo>
                  <a:lnTo>
                    <a:pt x="232854" y="311681"/>
                  </a:lnTo>
                  <a:lnTo>
                    <a:pt x="221373" y="269228"/>
                  </a:lnTo>
                  <a:lnTo>
                    <a:pt x="212531" y="227302"/>
                  </a:lnTo>
                  <a:lnTo>
                    <a:pt x="205536" y="195668"/>
                  </a:lnTo>
                  <a:lnTo>
                    <a:pt x="198497" y="152033"/>
                  </a:lnTo>
                  <a:lnTo>
                    <a:pt x="190401" y="86223"/>
                  </a:lnTo>
                  <a:lnTo>
                    <a:pt x="181776" y="26219"/>
                  </a:lnTo>
                  <a:lnTo>
                    <a:pt x="17315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601358" y="4093868"/>
              <a:ext cx="2084705" cy="1465580"/>
            </a:xfrm>
            <a:custGeom>
              <a:avLst/>
              <a:gdLst/>
              <a:ahLst/>
              <a:cxnLst/>
              <a:rect l="l" t="t" r="r" b="b"/>
              <a:pathLst>
                <a:path w="2084704" h="1465579">
                  <a:moveTo>
                    <a:pt x="173151" y="0"/>
                  </a:moveTo>
                  <a:lnTo>
                    <a:pt x="149928" y="65992"/>
                  </a:lnTo>
                  <a:lnTo>
                    <a:pt x="140692" y="118193"/>
                  </a:lnTo>
                  <a:lnTo>
                    <a:pt x="135153" y="156273"/>
                  </a:lnTo>
                  <a:lnTo>
                    <a:pt x="126832" y="226743"/>
                  </a:lnTo>
                  <a:lnTo>
                    <a:pt x="122478" y="259029"/>
                  </a:lnTo>
                  <a:lnTo>
                    <a:pt x="117750" y="299372"/>
                  </a:lnTo>
                  <a:lnTo>
                    <a:pt x="114207" y="343146"/>
                  </a:lnTo>
                  <a:lnTo>
                    <a:pt x="111984" y="385336"/>
                  </a:lnTo>
                  <a:lnTo>
                    <a:pt x="111213" y="420928"/>
                  </a:lnTo>
                  <a:lnTo>
                    <a:pt x="109863" y="458147"/>
                  </a:lnTo>
                  <a:lnTo>
                    <a:pt x="106486" y="512936"/>
                  </a:lnTo>
                  <a:lnTo>
                    <a:pt x="102095" y="573470"/>
                  </a:lnTo>
                  <a:lnTo>
                    <a:pt x="97703" y="627922"/>
                  </a:lnTo>
                  <a:lnTo>
                    <a:pt x="89029" y="703619"/>
                  </a:lnTo>
                  <a:lnTo>
                    <a:pt x="80505" y="754914"/>
                  </a:lnTo>
                  <a:lnTo>
                    <a:pt x="70266" y="807794"/>
                  </a:lnTo>
                  <a:lnTo>
                    <a:pt x="59829" y="851700"/>
                  </a:lnTo>
                  <a:lnTo>
                    <a:pt x="51109" y="891887"/>
                  </a:lnTo>
                  <a:lnTo>
                    <a:pt x="44435" y="936691"/>
                  </a:lnTo>
                  <a:lnTo>
                    <a:pt x="38950" y="980176"/>
                  </a:lnTo>
                  <a:lnTo>
                    <a:pt x="29301" y="1046383"/>
                  </a:lnTo>
                  <a:lnTo>
                    <a:pt x="24283" y="1103153"/>
                  </a:lnTo>
                  <a:lnTo>
                    <a:pt x="15572" y="1228818"/>
                  </a:lnTo>
                  <a:lnTo>
                    <a:pt x="0" y="1465478"/>
                  </a:lnTo>
                  <a:lnTo>
                    <a:pt x="2083485" y="1465478"/>
                  </a:lnTo>
                  <a:lnTo>
                    <a:pt x="2084145" y="1465280"/>
                  </a:lnTo>
                  <a:lnTo>
                    <a:pt x="2083484" y="1463895"/>
                  </a:lnTo>
                  <a:lnTo>
                    <a:pt x="2030041" y="1442783"/>
                  </a:lnTo>
                  <a:lnTo>
                    <a:pt x="1982738" y="1432752"/>
                  </a:lnTo>
                  <a:lnTo>
                    <a:pt x="1931608" y="1424304"/>
                  </a:lnTo>
                  <a:lnTo>
                    <a:pt x="1887804" y="1419021"/>
                  </a:lnTo>
                  <a:lnTo>
                    <a:pt x="1845055" y="1416450"/>
                  </a:lnTo>
                  <a:lnTo>
                    <a:pt x="1794981" y="1415326"/>
                  </a:lnTo>
                  <a:lnTo>
                    <a:pt x="1745566" y="1416049"/>
                  </a:lnTo>
                  <a:lnTo>
                    <a:pt x="1704797" y="1419021"/>
                  </a:lnTo>
                  <a:lnTo>
                    <a:pt x="1676598" y="1420565"/>
                  </a:lnTo>
                  <a:lnTo>
                    <a:pt x="1656581" y="1417620"/>
                  </a:lnTo>
                  <a:lnTo>
                    <a:pt x="1640260" y="1411504"/>
                  </a:lnTo>
                  <a:lnTo>
                    <a:pt x="1623148" y="1403540"/>
                  </a:lnTo>
                  <a:lnTo>
                    <a:pt x="1607774" y="1398985"/>
                  </a:lnTo>
                  <a:lnTo>
                    <a:pt x="1597282" y="1400898"/>
                  </a:lnTo>
                  <a:lnTo>
                    <a:pt x="1588108" y="1407298"/>
                  </a:lnTo>
                  <a:lnTo>
                    <a:pt x="1576692" y="1416202"/>
                  </a:lnTo>
                  <a:lnTo>
                    <a:pt x="1564418" y="1425158"/>
                  </a:lnTo>
                  <a:lnTo>
                    <a:pt x="1552409" y="1430813"/>
                  </a:lnTo>
                  <a:lnTo>
                    <a:pt x="1536705" y="1429868"/>
                  </a:lnTo>
                  <a:lnTo>
                    <a:pt x="1513344" y="1419021"/>
                  </a:lnTo>
                  <a:lnTo>
                    <a:pt x="1488681" y="1405778"/>
                  </a:lnTo>
                  <a:lnTo>
                    <a:pt x="1470228" y="1398609"/>
                  </a:lnTo>
                  <a:lnTo>
                    <a:pt x="1455737" y="1395665"/>
                  </a:lnTo>
                  <a:lnTo>
                    <a:pt x="1442961" y="1395094"/>
                  </a:lnTo>
                  <a:lnTo>
                    <a:pt x="1426704" y="1399560"/>
                  </a:lnTo>
                  <a:lnTo>
                    <a:pt x="1405826" y="1409701"/>
                  </a:lnTo>
                  <a:lnTo>
                    <a:pt x="1384157" y="1420635"/>
                  </a:lnTo>
                  <a:lnTo>
                    <a:pt x="1365529" y="1427479"/>
                  </a:lnTo>
                  <a:lnTo>
                    <a:pt x="1349184" y="1425979"/>
                  </a:lnTo>
                  <a:lnTo>
                    <a:pt x="1332972" y="1415507"/>
                  </a:lnTo>
                  <a:lnTo>
                    <a:pt x="1318609" y="1396590"/>
                  </a:lnTo>
                  <a:lnTo>
                    <a:pt x="1307807" y="1369758"/>
                  </a:lnTo>
                  <a:lnTo>
                    <a:pt x="1296279" y="1345008"/>
                  </a:lnTo>
                  <a:lnTo>
                    <a:pt x="1280001" y="1330156"/>
                  </a:lnTo>
                  <a:lnTo>
                    <a:pt x="1261084" y="1322434"/>
                  </a:lnTo>
                  <a:lnTo>
                    <a:pt x="1241640" y="1319072"/>
                  </a:lnTo>
                  <a:lnTo>
                    <a:pt x="1220592" y="1310382"/>
                  </a:lnTo>
                  <a:lnTo>
                    <a:pt x="1196771" y="1293907"/>
                  </a:lnTo>
                  <a:lnTo>
                    <a:pt x="1172160" y="1277699"/>
                  </a:lnTo>
                  <a:lnTo>
                    <a:pt x="1148740" y="1269809"/>
                  </a:lnTo>
                  <a:lnTo>
                    <a:pt x="1129711" y="1275873"/>
                  </a:lnTo>
                  <a:lnTo>
                    <a:pt x="1115829" y="1290916"/>
                  </a:lnTo>
                  <a:lnTo>
                    <a:pt x="1105379" y="1307017"/>
                  </a:lnTo>
                  <a:lnTo>
                    <a:pt x="1096645" y="1316253"/>
                  </a:lnTo>
                  <a:lnTo>
                    <a:pt x="1089251" y="1320634"/>
                  </a:lnTo>
                  <a:lnTo>
                    <a:pt x="1082914" y="1326992"/>
                  </a:lnTo>
                  <a:lnTo>
                    <a:pt x="1076051" y="1334668"/>
                  </a:lnTo>
                  <a:lnTo>
                    <a:pt x="1067079" y="1342999"/>
                  </a:lnTo>
                  <a:lnTo>
                    <a:pt x="1053950" y="1349359"/>
                  </a:lnTo>
                  <a:lnTo>
                    <a:pt x="1036993" y="1352684"/>
                  </a:lnTo>
                  <a:lnTo>
                    <a:pt x="1018187" y="1354688"/>
                  </a:lnTo>
                  <a:lnTo>
                    <a:pt x="999515" y="1357083"/>
                  </a:lnTo>
                  <a:lnTo>
                    <a:pt x="985411" y="1360320"/>
                  </a:lnTo>
                  <a:lnTo>
                    <a:pt x="976456" y="1367118"/>
                  </a:lnTo>
                  <a:lnTo>
                    <a:pt x="968824" y="1382624"/>
                  </a:lnTo>
                  <a:lnTo>
                    <a:pt x="958684" y="1411985"/>
                  </a:lnTo>
                  <a:lnTo>
                    <a:pt x="943273" y="1383087"/>
                  </a:lnTo>
                  <a:lnTo>
                    <a:pt x="929655" y="1335877"/>
                  </a:lnTo>
                  <a:lnTo>
                    <a:pt x="918612" y="1281437"/>
                  </a:lnTo>
                  <a:lnTo>
                    <a:pt x="910925" y="1230849"/>
                  </a:lnTo>
                  <a:lnTo>
                    <a:pt x="907376" y="1195196"/>
                  </a:lnTo>
                  <a:lnTo>
                    <a:pt x="904506" y="1170052"/>
                  </a:lnTo>
                  <a:lnTo>
                    <a:pt x="886891" y="1131836"/>
                  </a:lnTo>
                  <a:lnTo>
                    <a:pt x="824953" y="1117765"/>
                  </a:lnTo>
                  <a:lnTo>
                    <a:pt x="809903" y="1105512"/>
                  </a:lnTo>
                  <a:lnTo>
                    <a:pt x="792216" y="1080987"/>
                  </a:lnTo>
                  <a:lnTo>
                    <a:pt x="775058" y="1056198"/>
                  </a:lnTo>
                  <a:lnTo>
                    <a:pt x="761593" y="1043152"/>
                  </a:lnTo>
                  <a:lnTo>
                    <a:pt x="754513" y="1044100"/>
                  </a:lnTo>
                  <a:lnTo>
                    <a:pt x="752446" y="1051775"/>
                  </a:lnTo>
                  <a:lnTo>
                    <a:pt x="752488" y="1063937"/>
                  </a:lnTo>
                  <a:lnTo>
                    <a:pt x="751738" y="1078344"/>
                  </a:lnTo>
                  <a:lnTo>
                    <a:pt x="748730" y="1102057"/>
                  </a:lnTo>
                  <a:lnTo>
                    <a:pt x="744531" y="1138177"/>
                  </a:lnTo>
                  <a:lnTo>
                    <a:pt x="736257" y="1214907"/>
                  </a:lnTo>
                  <a:lnTo>
                    <a:pt x="732652" y="1237207"/>
                  </a:lnTo>
                  <a:lnTo>
                    <a:pt x="728516" y="1244463"/>
                  </a:lnTo>
                  <a:lnTo>
                    <a:pt x="724380" y="1242217"/>
                  </a:lnTo>
                  <a:lnTo>
                    <a:pt x="720775" y="1236014"/>
                  </a:lnTo>
                  <a:lnTo>
                    <a:pt x="716528" y="1214108"/>
                  </a:lnTo>
                  <a:lnTo>
                    <a:pt x="711096" y="1171613"/>
                  </a:lnTo>
                  <a:lnTo>
                    <a:pt x="705929" y="1124365"/>
                  </a:lnTo>
                  <a:lnTo>
                    <a:pt x="702475" y="1088199"/>
                  </a:lnTo>
                  <a:lnTo>
                    <a:pt x="695654" y="1055888"/>
                  </a:lnTo>
                  <a:lnTo>
                    <a:pt x="682764" y="1016579"/>
                  </a:lnTo>
                  <a:lnTo>
                    <a:pt x="668817" y="980702"/>
                  </a:lnTo>
                  <a:lnTo>
                    <a:pt x="658825" y="958684"/>
                  </a:lnTo>
                  <a:lnTo>
                    <a:pt x="638594" y="912231"/>
                  </a:lnTo>
                  <a:lnTo>
                    <a:pt x="624981" y="887022"/>
                  </a:lnTo>
                  <a:lnTo>
                    <a:pt x="610971" y="874217"/>
                  </a:lnTo>
                  <a:lnTo>
                    <a:pt x="598104" y="879126"/>
                  </a:lnTo>
                  <a:lnTo>
                    <a:pt x="578705" y="916390"/>
                  </a:lnTo>
                  <a:lnTo>
                    <a:pt x="567148" y="964849"/>
                  </a:lnTo>
                  <a:lnTo>
                    <a:pt x="563257" y="983258"/>
                  </a:lnTo>
                  <a:lnTo>
                    <a:pt x="556069" y="1006551"/>
                  </a:lnTo>
                  <a:lnTo>
                    <a:pt x="548411" y="1034089"/>
                  </a:lnTo>
                  <a:lnTo>
                    <a:pt x="543394" y="1064269"/>
                  </a:lnTo>
                  <a:lnTo>
                    <a:pt x="534949" y="1134656"/>
                  </a:lnTo>
                  <a:lnTo>
                    <a:pt x="530683" y="1164443"/>
                  </a:lnTo>
                  <a:lnTo>
                    <a:pt x="527208" y="1177599"/>
                  </a:lnTo>
                  <a:lnTo>
                    <a:pt x="522676" y="1177027"/>
                  </a:lnTo>
                  <a:lnTo>
                    <a:pt x="515239" y="1165631"/>
                  </a:lnTo>
                  <a:lnTo>
                    <a:pt x="512802" y="1093437"/>
                  </a:lnTo>
                  <a:lnTo>
                    <a:pt x="506271" y="1047376"/>
                  </a:lnTo>
                  <a:lnTo>
                    <a:pt x="490498" y="1007652"/>
                  </a:lnTo>
                  <a:lnTo>
                    <a:pt x="460336" y="954468"/>
                  </a:lnTo>
                  <a:lnTo>
                    <a:pt x="460336" y="877036"/>
                  </a:lnTo>
                  <a:lnTo>
                    <a:pt x="458557" y="838498"/>
                  </a:lnTo>
                  <a:lnTo>
                    <a:pt x="454210" y="784283"/>
                  </a:lnTo>
                  <a:lnTo>
                    <a:pt x="443759" y="672878"/>
                  </a:lnTo>
                  <a:lnTo>
                    <a:pt x="440626" y="637717"/>
                  </a:lnTo>
                  <a:lnTo>
                    <a:pt x="436473" y="618118"/>
                  </a:lnTo>
                  <a:lnTo>
                    <a:pt x="429544" y="613962"/>
                  </a:lnTo>
                  <a:lnTo>
                    <a:pt x="421822" y="621683"/>
                  </a:lnTo>
                  <a:lnTo>
                    <a:pt x="410123" y="650694"/>
                  </a:lnTo>
                  <a:lnTo>
                    <a:pt x="405615" y="652849"/>
                  </a:lnTo>
                  <a:lnTo>
                    <a:pt x="402427" y="646033"/>
                  </a:lnTo>
                  <a:lnTo>
                    <a:pt x="401218" y="632091"/>
                  </a:lnTo>
                  <a:lnTo>
                    <a:pt x="401569" y="603141"/>
                  </a:lnTo>
                  <a:lnTo>
                    <a:pt x="400864" y="560995"/>
                  </a:lnTo>
                  <a:lnTo>
                    <a:pt x="396466" y="522019"/>
                  </a:lnTo>
                  <a:lnTo>
                    <a:pt x="385737" y="502577"/>
                  </a:lnTo>
                  <a:lnTo>
                    <a:pt x="370001" y="507206"/>
                  </a:lnTo>
                  <a:lnTo>
                    <a:pt x="353874" y="523803"/>
                  </a:lnTo>
                  <a:lnTo>
                    <a:pt x="339597" y="543741"/>
                  </a:lnTo>
                  <a:lnTo>
                    <a:pt x="329412" y="558393"/>
                  </a:lnTo>
                  <a:lnTo>
                    <a:pt x="322841" y="558147"/>
                  </a:lnTo>
                  <a:lnTo>
                    <a:pt x="317981" y="543844"/>
                  </a:lnTo>
                  <a:lnTo>
                    <a:pt x="314966" y="522508"/>
                  </a:lnTo>
                  <a:lnTo>
                    <a:pt x="313931" y="501167"/>
                  </a:lnTo>
                  <a:lnTo>
                    <a:pt x="313184" y="474156"/>
                  </a:lnTo>
                  <a:lnTo>
                    <a:pt x="311118" y="439226"/>
                  </a:lnTo>
                  <a:lnTo>
                    <a:pt x="307994" y="408520"/>
                  </a:lnTo>
                  <a:lnTo>
                    <a:pt x="304076" y="394182"/>
                  </a:lnTo>
                  <a:lnTo>
                    <a:pt x="298975" y="403351"/>
                  </a:lnTo>
                  <a:lnTo>
                    <a:pt x="286654" y="450198"/>
                  </a:lnTo>
                  <a:lnTo>
                    <a:pt x="281546" y="461746"/>
                  </a:lnTo>
                  <a:lnTo>
                    <a:pt x="278293" y="453520"/>
                  </a:lnTo>
                  <a:lnTo>
                    <a:pt x="276623" y="432889"/>
                  </a:lnTo>
                  <a:lnTo>
                    <a:pt x="276008" y="409090"/>
                  </a:lnTo>
                  <a:lnTo>
                    <a:pt x="275920" y="391363"/>
                  </a:lnTo>
                  <a:lnTo>
                    <a:pt x="275239" y="360306"/>
                  </a:lnTo>
                  <a:lnTo>
                    <a:pt x="271767" y="249620"/>
                  </a:lnTo>
                  <a:lnTo>
                    <a:pt x="269237" y="200763"/>
                  </a:lnTo>
                  <a:lnTo>
                    <a:pt x="253403" y="166115"/>
                  </a:lnTo>
                  <a:lnTo>
                    <a:pt x="239872" y="143309"/>
                  </a:lnTo>
                  <a:lnTo>
                    <a:pt x="224366" y="105060"/>
                  </a:lnTo>
                  <a:lnTo>
                    <a:pt x="209652" y="64964"/>
                  </a:lnTo>
                  <a:lnTo>
                    <a:pt x="198501" y="36614"/>
                  </a:lnTo>
                  <a:lnTo>
                    <a:pt x="187412" y="9329"/>
                  </a:lnTo>
                  <a:lnTo>
                    <a:pt x="182065" y="2354"/>
                  </a:lnTo>
                  <a:lnTo>
                    <a:pt x="17315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601358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222182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660351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098513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537730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85827" y="3709558"/>
              <a:ext cx="266065" cy="1850389"/>
            </a:xfrm>
            <a:custGeom>
              <a:avLst/>
              <a:gdLst/>
              <a:ahLst/>
              <a:cxnLst/>
              <a:rect l="l" t="t" r="r" b="b"/>
              <a:pathLst>
                <a:path w="266064" h="1850389">
                  <a:moveTo>
                    <a:pt x="266064" y="1849793"/>
                  </a:moveTo>
                  <a:lnTo>
                    <a:pt x="0" y="1849793"/>
                  </a:lnTo>
                  <a:lnTo>
                    <a:pt x="0" y="0"/>
                  </a:lnTo>
                  <a:lnTo>
                    <a:pt x="266064" y="0"/>
                  </a:lnTo>
                  <a:lnTo>
                    <a:pt x="266064" y="1849793"/>
                  </a:lnTo>
                  <a:close/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85834" y="3709556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19" h="83820">
                  <a:moveTo>
                    <a:pt x="83754" y="0"/>
                  </a:moveTo>
                  <a:lnTo>
                    <a:pt x="0" y="83754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85834" y="3709556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4">
                  <a:moveTo>
                    <a:pt x="177063" y="0"/>
                  </a:moveTo>
                  <a:lnTo>
                    <a:pt x="0" y="177063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685834" y="3713877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685834" y="3807180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685834" y="3900488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85834" y="3993797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685834" y="4087107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685834" y="4180415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685834" y="4273717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685834" y="4367028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85834" y="4460337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685834" y="4553644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85834" y="4646955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85834" y="4740258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685834" y="4833566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685834" y="4926876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685834" y="5020184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43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685834" y="511349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685834" y="5206795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6052" y="0"/>
                  </a:moveTo>
                  <a:lnTo>
                    <a:pt x="0" y="266052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692656" y="5300106"/>
              <a:ext cx="259715" cy="259715"/>
            </a:xfrm>
            <a:custGeom>
              <a:avLst/>
              <a:gdLst/>
              <a:ahLst/>
              <a:cxnLst/>
              <a:rect l="l" t="t" r="r" b="b"/>
              <a:pathLst>
                <a:path w="259714" h="259714">
                  <a:moveTo>
                    <a:pt x="259229" y="0"/>
                  </a:moveTo>
                  <a:lnTo>
                    <a:pt x="0" y="259229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785964" y="5393414"/>
              <a:ext cx="166370" cy="166370"/>
            </a:xfrm>
            <a:custGeom>
              <a:avLst/>
              <a:gdLst/>
              <a:ahLst/>
              <a:cxnLst/>
              <a:rect l="l" t="t" r="r" b="b"/>
              <a:pathLst>
                <a:path w="166369" h="166370">
                  <a:moveTo>
                    <a:pt x="165921" y="0"/>
                  </a:moveTo>
                  <a:lnTo>
                    <a:pt x="0" y="165921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879267" y="5486717"/>
              <a:ext cx="73025" cy="73025"/>
            </a:xfrm>
            <a:custGeom>
              <a:avLst/>
              <a:gdLst/>
              <a:ahLst/>
              <a:cxnLst/>
              <a:rect l="l" t="t" r="r" b="b"/>
              <a:pathLst>
                <a:path w="73025" h="73025">
                  <a:moveTo>
                    <a:pt x="72618" y="0"/>
                  </a:moveTo>
                  <a:lnTo>
                    <a:pt x="0" y="72618"/>
                  </a:lnTo>
                </a:path>
              </a:pathLst>
            </a:custGeom>
            <a:ln w="635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601360" y="3709558"/>
              <a:ext cx="2108835" cy="1850389"/>
            </a:xfrm>
            <a:custGeom>
              <a:avLst/>
              <a:gdLst/>
              <a:ahLst/>
              <a:cxnLst/>
              <a:rect l="l" t="t" r="r" b="b"/>
              <a:pathLst>
                <a:path w="2108835" h="1850389">
                  <a:moveTo>
                    <a:pt x="2108822" y="1849793"/>
                  </a:moveTo>
                  <a:lnTo>
                    <a:pt x="0" y="1849793"/>
                  </a:lnTo>
                  <a:lnTo>
                    <a:pt x="0" y="0"/>
                  </a:lnTo>
                  <a:lnTo>
                    <a:pt x="2108822" y="0"/>
                  </a:lnTo>
                  <a:lnTo>
                    <a:pt x="2108822" y="184979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570387" y="3709554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570387" y="4079517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570387" y="4449473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570387" y="4819434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570387" y="5189390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70387" y="5559346"/>
              <a:ext cx="2139950" cy="0"/>
            </a:xfrm>
            <a:custGeom>
              <a:avLst/>
              <a:gdLst/>
              <a:ahLst/>
              <a:cxnLst/>
              <a:rect l="l" t="t" r="r" b="b"/>
              <a:pathLst>
                <a:path w="2139950" h="0">
                  <a:moveTo>
                    <a:pt x="21397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774514" y="3709554"/>
              <a:ext cx="0" cy="1885950"/>
            </a:xfrm>
            <a:custGeom>
              <a:avLst/>
              <a:gdLst/>
              <a:ahLst/>
              <a:cxnLst/>
              <a:rect l="l" t="t" r="r" b="b"/>
              <a:pathLst>
                <a:path w="0" h="1885950">
                  <a:moveTo>
                    <a:pt x="0" y="0"/>
                  </a:moveTo>
                  <a:lnTo>
                    <a:pt x="0" y="18854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978869" y="5012575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79" h="119379">
                  <a:moveTo>
                    <a:pt x="118783" y="0"/>
                  </a:moveTo>
                  <a:lnTo>
                    <a:pt x="0" y="0"/>
                  </a:lnTo>
                  <a:lnTo>
                    <a:pt x="0" y="118783"/>
                  </a:lnTo>
                  <a:lnTo>
                    <a:pt x="118783" y="118783"/>
                  </a:lnTo>
                  <a:lnTo>
                    <a:pt x="118783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978869" y="5226380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79" h="119379">
                  <a:moveTo>
                    <a:pt x="118783" y="0"/>
                  </a:moveTo>
                  <a:lnTo>
                    <a:pt x="0" y="0"/>
                  </a:lnTo>
                  <a:lnTo>
                    <a:pt x="0" y="118783"/>
                  </a:lnTo>
                  <a:lnTo>
                    <a:pt x="118783" y="118783"/>
                  </a:lnTo>
                  <a:lnTo>
                    <a:pt x="11878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5682" y="5436999"/>
              <a:ext cx="125139" cy="125156"/>
            </a:xfrm>
            <a:prstGeom prst="rect">
              <a:avLst/>
            </a:prstGeom>
          </p:spPr>
        </p:pic>
      </p:grpSp>
      <p:grpSp>
        <p:nvGrpSpPr>
          <p:cNvPr id="46" name="object 46"/>
          <p:cNvGrpSpPr/>
          <p:nvPr/>
        </p:nvGrpSpPr>
        <p:grpSpPr>
          <a:xfrm>
            <a:off x="1649996" y="8394598"/>
            <a:ext cx="5370195" cy="1872614"/>
            <a:chOff x="1649996" y="8394598"/>
            <a:chExt cx="5370195" cy="1872614"/>
          </a:xfrm>
        </p:grpSpPr>
        <p:sp>
          <p:nvSpPr>
            <p:cNvPr id="47" name="object 47"/>
            <p:cNvSpPr/>
            <p:nvPr/>
          </p:nvSpPr>
          <p:spPr>
            <a:xfrm>
              <a:off x="1649996" y="8394598"/>
              <a:ext cx="5370195" cy="1872614"/>
            </a:xfrm>
            <a:custGeom>
              <a:avLst/>
              <a:gdLst/>
              <a:ahLst/>
              <a:cxnLst/>
              <a:rect l="l" t="t" r="r" b="b"/>
              <a:pathLst>
                <a:path w="5370195" h="1872615">
                  <a:moveTo>
                    <a:pt x="5370004" y="0"/>
                  </a:moveTo>
                  <a:lnTo>
                    <a:pt x="0" y="0"/>
                  </a:lnTo>
                  <a:lnTo>
                    <a:pt x="0" y="1872005"/>
                  </a:lnTo>
                  <a:lnTo>
                    <a:pt x="5370004" y="1872005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58331" y="8785095"/>
              <a:ext cx="2732976" cy="1369669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606526" y="10151590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0" y="0"/>
                  </a:moveTo>
                  <a:lnTo>
                    <a:pt x="254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684344" y="10151590"/>
              <a:ext cx="183515" cy="0"/>
            </a:xfrm>
            <a:custGeom>
              <a:avLst/>
              <a:gdLst/>
              <a:ahLst/>
              <a:cxnLst/>
              <a:rect l="l" t="t" r="r" b="b"/>
              <a:pathLst>
                <a:path w="183514" h="0">
                  <a:moveTo>
                    <a:pt x="0" y="0"/>
                  </a:moveTo>
                  <a:lnTo>
                    <a:pt x="183476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894037" y="10151590"/>
              <a:ext cx="3119755" cy="0"/>
            </a:xfrm>
            <a:custGeom>
              <a:avLst/>
              <a:gdLst/>
              <a:ahLst/>
              <a:cxnLst/>
              <a:rect l="l" t="t" r="r" b="b"/>
              <a:pathLst>
                <a:path w="3119754" h="0">
                  <a:moveTo>
                    <a:pt x="0" y="0"/>
                  </a:moveTo>
                  <a:lnTo>
                    <a:pt x="3119132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039383" y="10151590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0" y="0"/>
                  </a:moveTo>
                  <a:lnTo>
                    <a:pt x="254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632554" y="9459325"/>
              <a:ext cx="1384935" cy="692785"/>
            </a:xfrm>
            <a:custGeom>
              <a:avLst/>
              <a:gdLst/>
              <a:ahLst/>
              <a:cxnLst/>
              <a:rect l="l" t="t" r="r" b="b"/>
              <a:pathLst>
                <a:path w="1384935" h="692784">
                  <a:moveTo>
                    <a:pt x="1384541" y="692264"/>
                  </a:moveTo>
                  <a:lnTo>
                    <a:pt x="1382944" y="644866"/>
                  </a:lnTo>
                  <a:lnTo>
                    <a:pt x="1378221" y="598326"/>
                  </a:lnTo>
                  <a:lnTo>
                    <a:pt x="1370476" y="552747"/>
                  </a:lnTo>
                  <a:lnTo>
                    <a:pt x="1359812" y="508230"/>
                  </a:lnTo>
                  <a:lnTo>
                    <a:pt x="1346332" y="464881"/>
                  </a:lnTo>
                  <a:lnTo>
                    <a:pt x="1330138" y="422801"/>
                  </a:lnTo>
                  <a:lnTo>
                    <a:pt x="1311335" y="382093"/>
                  </a:lnTo>
                  <a:lnTo>
                    <a:pt x="1290025" y="342862"/>
                  </a:lnTo>
                  <a:lnTo>
                    <a:pt x="1266311" y="305209"/>
                  </a:lnTo>
                  <a:lnTo>
                    <a:pt x="1240296" y="269239"/>
                  </a:lnTo>
                  <a:lnTo>
                    <a:pt x="1212084" y="235054"/>
                  </a:lnTo>
                  <a:lnTo>
                    <a:pt x="1181777" y="202757"/>
                  </a:lnTo>
                  <a:lnTo>
                    <a:pt x="1149479" y="172451"/>
                  </a:lnTo>
                  <a:lnTo>
                    <a:pt x="1115293" y="144239"/>
                  </a:lnTo>
                  <a:lnTo>
                    <a:pt x="1079322" y="118226"/>
                  </a:lnTo>
                  <a:lnTo>
                    <a:pt x="1041669" y="94512"/>
                  </a:lnTo>
                  <a:lnTo>
                    <a:pt x="1002437" y="73203"/>
                  </a:lnTo>
                  <a:lnTo>
                    <a:pt x="961729" y="54400"/>
                  </a:lnTo>
                  <a:lnTo>
                    <a:pt x="919648" y="38207"/>
                  </a:lnTo>
                  <a:lnTo>
                    <a:pt x="876298" y="24727"/>
                  </a:lnTo>
                  <a:lnTo>
                    <a:pt x="831782" y="14064"/>
                  </a:lnTo>
                  <a:lnTo>
                    <a:pt x="786202" y="6319"/>
                  </a:lnTo>
                  <a:lnTo>
                    <a:pt x="739661" y="1597"/>
                  </a:lnTo>
                  <a:lnTo>
                    <a:pt x="692264" y="0"/>
                  </a:lnTo>
                  <a:lnTo>
                    <a:pt x="644868" y="1597"/>
                  </a:lnTo>
                  <a:lnTo>
                    <a:pt x="598329" y="6319"/>
                  </a:lnTo>
                  <a:lnTo>
                    <a:pt x="552750" y="14064"/>
                  </a:lnTo>
                  <a:lnTo>
                    <a:pt x="508235" y="24727"/>
                  </a:lnTo>
                  <a:lnTo>
                    <a:pt x="464886" y="38207"/>
                  </a:lnTo>
                  <a:lnTo>
                    <a:pt x="422806" y="54400"/>
                  </a:lnTo>
                  <a:lnTo>
                    <a:pt x="382099" y="73203"/>
                  </a:lnTo>
                  <a:lnTo>
                    <a:pt x="342868" y="94512"/>
                  </a:lnTo>
                  <a:lnTo>
                    <a:pt x="305215" y="118226"/>
                  </a:lnTo>
                  <a:lnTo>
                    <a:pt x="269244" y="144239"/>
                  </a:lnTo>
                  <a:lnTo>
                    <a:pt x="235059" y="172451"/>
                  </a:lnTo>
                  <a:lnTo>
                    <a:pt x="202761" y="202757"/>
                  </a:lnTo>
                  <a:lnTo>
                    <a:pt x="172455" y="235054"/>
                  </a:lnTo>
                  <a:lnTo>
                    <a:pt x="144243" y="269239"/>
                  </a:lnTo>
                  <a:lnTo>
                    <a:pt x="118229" y="305209"/>
                  </a:lnTo>
                  <a:lnTo>
                    <a:pt x="94515" y="342862"/>
                  </a:lnTo>
                  <a:lnTo>
                    <a:pt x="73205" y="382093"/>
                  </a:lnTo>
                  <a:lnTo>
                    <a:pt x="54402" y="422801"/>
                  </a:lnTo>
                  <a:lnTo>
                    <a:pt x="38209" y="464881"/>
                  </a:lnTo>
                  <a:lnTo>
                    <a:pt x="24728" y="508230"/>
                  </a:lnTo>
                  <a:lnTo>
                    <a:pt x="14064" y="552747"/>
                  </a:lnTo>
                  <a:lnTo>
                    <a:pt x="6319" y="598326"/>
                  </a:lnTo>
                  <a:lnTo>
                    <a:pt x="1597" y="644866"/>
                  </a:lnTo>
                  <a:lnTo>
                    <a:pt x="0" y="692264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205311" y="9033520"/>
              <a:ext cx="2236470" cy="1118235"/>
            </a:xfrm>
            <a:custGeom>
              <a:avLst/>
              <a:gdLst/>
              <a:ahLst/>
              <a:cxnLst/>
              <a:rect l="l" t="t" r="r" b="b"/>
              <a:pathLst>
                <a:path w="2236470" h="1118234">
                  <a:moveTo>
                    <a:pt x="0" y="1118069"/>
                  </a:moveTo>
                  <a:lnTo>
                    <a:pt x="1033" y="1069569"/>
                  </a:lnTo>
                  <a:lnTo>
                    <a:pt x="4104" y="1021597"/>
                  </a:lnTo>
                  <a:lnTo>
                    <a:pt x="9171" y="974195"/>
                  </a:lnTo>
                  <a:lnTo>
                    <a:pt x="16192" y="927404"/>
                  </a:lnTo>
                  <a:lnTo>
                    <a:pt x="25125" y="881267"/>
                  </a:lnTo>
                  <a:lnTo>
                    <a:pt x="35929" y="835825"/>
                  </a:lnTo>
                  <a:lnTo>
                    <a:pt x="48561" y="791121"/>
                  </a:lnTo>
                  <a:lnTo>
                    <a:pt x="62979" y="747197"/>
                  </a:lnTo>
                  <a:lnTo>
                    <a:pt x="79142" y="704094"/>
                  </a:lnTo>
                  <a:lnTo>
                    <a:pt x="97007" y="661854"/>
                  </a:lnTo>
                  <a:lnTo>
                    <a:pt x="116532" y="620520"/>
                  </a:lnTo>
                  <a:lnTo>
                    <a:pt x="137676" y="580133"/>
                  </a:lnTo>
                  <a:lnTo>
                    <a:pt x="160396" y="540735"/>
                  </a:lnTo>
                  <a:lnTo>
                    <a:pt x="184651" y="502369"/>
                  </a:lnTo>
                  <a:lnTo>
                    <a:pt x="210399" y="465075"/>
                  </a:lnTo>
                  <a:lnTo>
                    <a:pt x="237597" y="428897"/>
                  </a:lnTo>
                  <a:lnTo>
                    <a:pt x="266204" y="393876"/>
                  </a:lnTo>
                  <a:lnTo>
                    <a:pt x="296178" y="360053"/>
                  </a:lnTo>
                  <a:lnTo>
                    <a:pt x="327477" y="327472"/>
                  </a:lnTo>
                  <a:lnTo>
                    <a:pt x="360058" y="296174"/>
                  </a:lnTo>
                  <a:lnTo>
                    <a:pt x="393881" y="266200"/>
                  </a:lnTo>
                  <a:lnTo>
                    <a:pt x="428902" y="237593"/>
                  </a:lnTo>
                  <a:lnTo>
                    <a:pt x="465081" y="210395"/>
                  </a:lnTo>
                  <a:lnTo>
                    <a:pt x="502374" y="184648"/>
                  </a:lnTo>
                  <a:lnTo>
                    <a:pt x="540741" y="160393"/>
                  </a:lnTo>
                  <a:lnTo>
                    <a:pt x="580139" y="137673"/>
                  </a:lnTo>
                  <a:lnTo>
                    <a:pt x="620525" y="116530"/>
                  </a:lnTo>
                  <a:lnTo>
                    <a:pt x="661860" y="97005"/>
                  </a:lnTo>
                  <a:lnTo>
                    <a:pt x="704099" y="79140"/>
                  </a:lnTo>
                  <a:lnTo>
                    <a:pt x="747202" y="62978"/>
                  </a:lnTo>
                  <a:lnTo>
                    <a:pt x="791126" y="48560"/>
                  </a:lnTo>
                  <a:lnTo>
                    <a:pt x="835830" y="35928"/>
                  </a:lnTo>
                  <a:lnTo>
                    <a:pt x="881271" y="25125"/>
                  </a:lnTo>
                  <a:lnTo>
                    <a:pt x="927407" y="16192"/>
                  </a:lnTo>
                  <a:lnTo>
                    <a:pt x="974197" y="9170"/>
                  </a:lnTo>
                  <a:lnTo>
                    <a:pt x="1021599" y="4103"/>
                  </a:lnTo>
                  <a:lnTo>
                    <a:pt x="1069570" y="1032"/>
                  </a:lnTo>
                  <a:lnTo>
                    <a:pt x="1118069" y="0"/>
                  </a:lnTo>
                  <a:lnTo>
                    <a:pt x="1166568" y="1032"/>
                  </a:lnTo>
                  <a:lnTo>
                    <a:pt x="1214540" y="4103"/>
                  </a:lnTo>
                  <a:lnTo>
                    <a:pt x="1261941" y="9170"/>
                  </a:lnTo>
                  <a:lnTo>
                    <a:pt x="1308731" y="16192"/>
                  </a:lnTo>
                  <a:lnTo>
                    <a:pt x="1354868" y="25125"/>
                  </a:lnTo>
                  <a:lnTo>
                    <a:pt x="1400308" y="35928"/>
                  </a:lnTo>
                  <a:lnTo>
                    <a:pt x="1445012" y="48560"/>
                  </a:lnTo>
                  <a:lnTo>
                    <a:pt x="1488936" y="62978"/>
                  </a:lnTo>
                  <a:lnTo>
                    <a:pt x="1532038" y="79140"/>
                  </a:lnTo>
                  <a:lnTo>
                    <a:pt x="1574277" y="97005"/>
                  </a:lnTo>
                  <a:lnTo>
                    <a:pt x="1615611" y="116530"/>
                  </a:lnTo>
                  <a:lnTo>
                    <a:pt x="1655997" y="137673"/>
                  </a:lnTo>
                  <a:lnTo>
                    <a:pt x="1695395" y="160393"/>
                  </a:lnTo>
                  <a:lnTo>
                    <a:pt x="1733761" y="184648"/>
                  </a:lnTo>
                  <a:lnTo>
                    <a:pt x="1771054" y="210395"/>
                  </a:lnTo>
                  <a:lnTo>
                    <a:pt x="1807232" y="237593"/>
                  </a:lnTo>
                  <a:lnTo>
                    <a:pt x="1842253" y="266200"/>
                  </a:lnTo>
                  <a:lnTo>
                    <a:pt x="1876074" y="296174"/>
                  </a:lnTo>
                  <a:lnTo>
                    <a:pt x="1908656" y="327472"/>
                  </a:lnTo>
                  <a:lnTo>
                    <a:pt x="1939954" y="360053"/>
                  </a:lnTo>
                  <a:lnTo>
                    <a:pt x="1969927" y="393876"/>
                  </a:lnTo>
                  <a:lnTo>
                    <a:pt x="1998534" y="428897"/>
                  </a:lnTo>
                  <a:lnTo>
                    <a:pt x="2025731" y="465075"/>
                  </a:lnTo>
                  <a:lnTo>
                    <a:pt x="2051479" y="502369"/>
                  </a:lnTo>
                  <a:lnTo>
                    <a:pt x="2075733" y="540735"/>
                  </a:lnTo>
                  <a:lnTo>
                    <a:pt x="2098453" y="580133"/>
                  </a:lnTo>
                  <a:lnTo>
                    <a:pt x="2119597" y="620520"/>
                  </a:lnTo>
                  <a:lnTo>
                    <a:pt x="2139122" y="661854"/>
                  </a:lnTo>
                  <a:lnTo>
                    <a:pt x="2156986" y="704094"/>
                  </a:lnTo>
                  <a:lnTo>
                    <a:pt x="2173149" y="747197"/>
                  </a:lnTo>
                  <a:lnTo>
                    <a:pt x="2187566" y="791121"/>
                  </a:lnTo>
                  <a:lnTo>
                    <a:pt x="2200198" y="835825"/>
                  </a:lnTo>
                  <a:lnTo>
                    <a:pt x="2211001" y="881267"/>
                  </a:lnTo>
                  <a:lnTo>
                    <a:pt x="2219935" y="927404"/>
                  </a:lnTo>
                  <a:lnTo>
                    <a:pt x="2226956" y="974195"/>
                  </a:lnTo>
                  <a:lnTo>
                    <a:pt x="2232023" y="1021597"/>
                  </a:lnTo>
                  <a:lnTo>
                    <a:pt x="2235094" y="1069569"/>
                  </a:lnTo>
                  <a:lnTo>
                    <a:pt x="2236127" y="1118069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606526" y="9459323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0" y="0"/>
                  </a:moveTo>
                  <a:lnTo>
                    <a:pt x="254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684344" y="9459323"/>
              <a:ext cx="183515" cy="0"/>
            </a:xfrm>
            <a:custGeom>
              <a:avLst/>
              <a:gdLst/>
              <a:ahLst/>
              <a:cxnLst/>
              <a:rect l="l" t="t" r="r" b="b"/>
              <a:pathLst>
                <a:path w="183514" h="0">
                  <a:moveTo>
                    <a:pt x="0" y="0"/>
                  </a:moveTo>
                  <a:lnTo>
                    <a:pt x="183476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894037" y="9459323"/>
              <a:ext cx="3119755" cy="0"/>
            </a:xfrm>
            <a:custGeom>
              <a:avLst/>
              <a:gdLst/>
              <a:ahLst/>
              <a:cxnLst/>
              <a:rect l="l" t="t" r="r" b="b"/>
              <a:pathLst>
                <a:path w="3119754" h="0">
                  <a:moveTo>
                    <a:pt x="0" y="0"/>
                  </a:moveTo>
                  <a:lnTo>
                    <a:pt x="3119132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039383" y="9459323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0" y="0"/>
                  </a:moveTo>
                  <a:lnTo>
                    <a:pt x="254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324821" y="9267515"/>
              <a:ext cx="0" cy="192405"/>
            </a:xfrm>
            <a:custGeom>
              <a:avLst/>
              <a:gdLst/>
              <a:ahLst/>
              <a:cxnLst/>
              <a:rect l="l" t="t" r="r" b="b"/>
              <a:pathLst>
                <a:path w="0" h="192404">
                  <a:moveTo>
                    <a:pt x="0" y="19180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324821" y="9035241"/>
              <a:ext cx="0" cy="198755"/>
            </a:xfrm>
            <a:custGeom>
              <a:avLst/>
              <a:gdLst/>
              <a:ahLst/>
              <a:cxnLst/>
              <a:rect l="l" t="t" r="r" b="b"/>
              <a:pathLst>
                <a:path w="0" h="198754">
                  <a:moveTo>
                    <a:pt x="0" y="19853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306383" y="9221198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36893" y="0"/>
                  </a:moveTo>
                  <a:lnTo>
                    <a:pt x="0" y="0"/>
                  </a:lnTo>
                  <a:lnTo>
                    <a:pt x="18440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321646" y="8416505"/>
              <a:ext cx="6350" cy="565785"/>
            </a:xfrm>
            <a:custGeom>
              <a:avLst/>
              <a:gdLst/>
              <a:ahLst/>
              <a:cxnLst/>
              <a:rect l="l" t="t" r="r" b="b"/>
              <a:pathLst>
                <a:path w="6350" h="565784">
                  <a:moveTo>
                    <a:pt x="0" y="565382"/>
                  </a:moveTo>
                  <a:lnTo>
                    <a:pt x="6350" y="565382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565382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306383" y="896930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36893" y="0"/>
                  </a:moveTo>
                  <a:lnTo>
                    <a:pt x="0" y="0"/>
                  </a:lnTo>
                  <a:lnTo>
                    <a:pt x="18440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024747" y="9983985"/>
              <a:ext cx="381635" cy="0"/>
            </a:xfrm>
            <a:custGeom>
              <a:avLst/>
              <a:gdLst/>
              <a:ahLst/>
              <a:cxnLst/>
              <a:rect l="l" t="t" r="r" b="b"/>
              <a:pathLst>
                <a:path w="381635" h="0">
                  <a:moveTo>
                    <a:pt x="0" y="0"/>
                  </a:moveTo>
                  <a:lnTo>
                    <a:pt x="3815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96612" y="9974770"/>
              <a:ext cx="438150" cy="19050"/>
            </a:xfrm>
            <a:custGeom>
              <a:avLst/>
              <a:gdLst/>
              <a:ahLst/>
              <a:cxnLst/>
              <a:rect l="l" t="t" r="r" b="b"/>
              <a:pathLst>
                <a:path w="438150" h="19050">
                  <a:moveTo>
                    <a:pt x="34429" y="0"/>
                  </a:moveTo>
                  <a:lnTo>
                    <a:pt x="0" y="9220"/>
                  </a:lnTo>
                  <a:lnTo>
                    <a:pt x="34429" y="18453"/>
                  </a:lnTo>
                  <a:lnTo>
                    <a:pt x="34429" y="0"/>
                  </a:lnTo>
                  <a:close/>
                </a:path>
                <a:path w="438150" h="19050">
                  <a:moveTo>
                    <a:pt x="437857" y="9220"/>
                  </a:moveTo>
                  <a:lnTo>
                    <a:pt x="403440" y="0"/>
                  </a:lnTo>
                  <a:lnTo>
                    <a:pt x="403440" y="18453"/>
                  </a:lnTo>
                  <a:lnTo>
                    <a:pt x="437857" y="92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490863" y="8816211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w="0" h="229234">
                  <a:moveTo>
                    <a:pt x="0" y="22887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472854" y="902709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008" y="0"/>
                  </a:moveTo>
                  <a:lnTo>
                    <a:pt x="10999" y="1413"/>
                  </a:lnTo>
                  <a:lnTo>
                    <a:pt x="5275" y="5268"/>
                  </a:lnTo>
                  <a:lnTo>
                    <a:pt x="1415" y="10988"/>
                  </a:lnTo>
                  <a:lnTo>
                    <a:pt x="0" y="17995"/>
                  </a:lnTo>
                  <a:lnTo>
                    <a:pt x="1415" y="25002"/>
                  </a:lnTo>
                  <a:lnTo>
                    <a:pt x="5275" y="30722"/>
                  </a:lnTo>
                  <a:lnTo>
                    <a:pt x="10999" y="34578"/>
                  </a:lnTo>
                  <a:lnTo>
                    <a:pt x="18008" y="35991"/>
                  </a:lnTo>
                  <a:lnTo>
                    <a:pt x="25010" y="34578"/>
                  </a:lnTo>
                  <a:lnTo>
                    <a:pt x="30730" y="30722"/>
                  </a:lnTo>
                  <a:lnTo>
                    <a:pt x="34589" y="25002"/>
                  </a:lnTo>
                  <a:lnTo>
                    <a:pt x="36004" y="17995"/>
                  </a:lnTo>
                  <a:lnTo>
                    <a:pt x="34589" y="10988"/>
                  </a:lnTo>
                  <a:lnTo>
                    <a:pt x="30730" y="5268"/>
                  </a:lnTo>
                  <a:lnTo>
                    <a:pt x="25010" y="1413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808591" y="8816207"/>
              <a:ext cx="0" cy="643255"/>
            </a:xfrm>
            <a:custGeom>
              <a:avLst/>
              <a:gdLst/>
              <a:ahLst/>
              <a:cxnLst/>
              <a:rect l="l" t="t" r="r" b="b"/>
              <a:pathLst>
                <a:path w="0" h="643254">
                  <a:moveTo>
                    <a:pt x="0" y="64311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790595" y="944132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7995" y="0"/>
                  </a:moveTo>
                  <a:lnTo>
                    <a:pt x="10988" y="1413"/>
                  </a:lnTo>
                  <a:lnTo>
                    <a:pt x="5268" y="5268"/>
                  </a:lnTo>
                  <a:lnTo>
                    <a:pt x="1413" y="10988"/>
                  </a:lnTo>
                  <a:lnTo>
                    <a:pt x="0" y="17995"/>
                  </a:lnTo>
                  <a:lnTo>
                    <a:pt x="1413" y="25002"/>
                  </a:lnTo>
                  <a:lnTo>
                    <a:pt x="5268" y="30722"/>
                  </a:lnTo>
                  <a:lnTo>
                    <a:pt x="10988" y="34578"/>
                  </a:lnTo>
                  <a:lnTo>
                    <a:pt x="17995" y="35991"/>
                  </a:lnTo>
                  <a:lnTo>
                    <a:pt x="25002" y="34578"/>
                  </a:lnTo>
                  <a:lnTo>
                    <a:pt x="30722" y="30722"/>
                  </a:lnTo>
                  <a:lnTo>
                    <a:pt x="34578" y="25002"/>
                  </a:lnTo>
                  <a:lnTo>
                    <a:pt x="35991" y="17995"/>
                  </a:lnTo>
                  <a:lnTo>
                    <a:pt x="34578" y="10988"/>
                  </a:lnTo>
                  <a:lnTo>
                    <a:pt x="30722" y="5268"/>
                  </a:lnTo>
                  <a:lnTo>
                    <a:pt x="25002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374665" y="8816211"/>
              <a:ext cx="320040" cy="1048385"/>
            </a:xfrm>
            <a:custGeom>
              <a:avLst/>
              <a:gdLst/>
              <a:ahLst/>
              <a:cxnLst/>
              <a:rect l="l" t="t" r="r" b="b"/>
              <a:pathLst>
                <a:path w="320039" h="1048384">
                  <a:moveTo>
                    <a:pt x="0" y="0"/>
                  </a:moveTo>
                  <a:lnTo>
                    <a:pt x="0" y="1048194"/>
                  </a:lnTo>
                  <a:lnTo>
                    <a:pt x="319684" y="1048194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676351" y="984640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7995" y="0"/>
                  </a:moveTo>
                  <a:lnTo>
                    <a:pt x="10994" y="1413"/>
                  </a:lnTo>
                  <a:lnTo>
                    <a:pt x="5273" y="5268"/>
                  </a:lnTo>
                  <a:lnTo>
                    <a:pt x="1415" y="10988"/>
                  </a:lnTo>
                  <a:lnTo>
                    <a:pt x="0" y="17995"/>
                  </a:lnTo>
                  <a:lnTo>
                    <a:pt x="1415" y="25002"/>
                  </a:lnTo>
                  <a:lnTo>
                    <a:pt x="5273" y="30722"/>
                  </a:lnTo>
                  <a:lnTo>
                    <a:pt x="10994" y="34578"/>
                  </a:lnTo>
                  <a:lnTo>
                    <a:pt x="17995" y="35991"/>
                  </a:lnTo>
                  <a:lnTo>
                    <a:pt x="25004" y="34578"/>
                  </a:lnTo>
                  <a:lnTo>
                    <a:pt x="30729" y="30722"/>
                  </a:lnTo>
                  <a:lnTo>
                    <a:pt x="34589" y="25002"/>
                  </a:lnTo>
                  <a:lnTo>
                    <a:pt x="36004" y="17995"/>
                  </a:lnTo>
                  <a:lnTo>
                    <a:pt x="34589" y="10988"/>
                  </a:lnTo>
                  <a:lnTo>
                    <a:pt x="30729" y="5268"/>
                  </a:lnTo>
                  <a:lnTo>
                    <a:pt x="25004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280281" y="8985770"/>
              <a:ext cx="30480" cy="455930"/>
            </a:xfrm>
            <a:custGeom>
              <a:avLst/>
              <a:gdLst/>
              <a:ahLst/>
              <a:cxnLst/>
              <a:rect l="l" t="t" r="r" b="b"/>
              <a:pathLst>
                <a:path w="30479" h="455929">
                  <a:moveTo>
                    <a:pt x="28816" y="455790"/>
                  </a:moveTo>
                  <a:lnTo>
                    <a:pt x="14338" y="423227"/>
                  </a:lnTo>
                  <a:lnTo>
                    <a:pt x="0" y="434822"/>
                  </a:lnTo>
                  <a:lnTo>
                    <a:pt x="28816" y="455790"/>
                  </a:lnTo>
                  <a:close/>
                </a:path>
                <a:path w="30479" h="455929">
                  <a:moveTo>
                    <a:pt x="30226" y="32562"/>
                  </a:moveTo>
                  <a:lnTo>
                    <a:pt x="15748" y="0"/>
                  </a:lnTo>
                  <a:lnTo>
                    <a:pt x="1397" y="11607"/>
                  </a:lnTo>
                  <a:lnTo>
                    <a:pt x="30226" y="325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584093" y="9087478"/>
              <a:ext cx="357505" cy="215900"/>
            </a:xfrm>
            <a:custGeom>
              <a:avLst/>
              <a:gdLst/>
              <a:ahLst/>
              <a:cxnLst/>
              <a:rect l="l" t="t" r="r" b="b"/>
              <a:pathLst>
                <a:path w="357504" h="215900">
                  <a:moveTo>
                    <a:pt x="0" y="215519"/>
                  </a:moveTo>
                  <a:lnTo>
                    <a:pt x="35727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21646" y="9280695"/>
              <a:ext cx="282748" cy="181803"/>
            </a:xfrm>
            <a:prstGeom prst="rect">
              <a:avLst/>
            </a:prstGeom>
          </p:spPr>
        </p:pic>
      </p:grpSp>
      <p:pic>
        <p:nvPicPr>
          <p:cNvPr id="75" name="object 7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10737" y="6331203"/>
            <a:ext cx="964022" cy="309004"/>
          </a:xfrm>
          <a:prstGeom prst="rect">
            <a:avLst/>
          </a:prstGeom>
        </p:spPr>
      </p:pic>
      <p:sp>
        <p:nvSpPr>
          <p:cNvPr id="76" name="object 76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40000" y="810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40000" y="810223"/>
            <a:ext cx="1252855" cy="725805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00"/>
              </a:spcBef>
              <a:tabLst>
                <a:tab pos="1087120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3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Los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agujeros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insolación</a:t>
            </a:r>
            <a:r>
              <a:rPr dirty="0" sz="500">
                <a:latin typeface="Microsoft Sans Serif"/>
                <a:cs typeface="Microsoft Sans Serif"/>
              </a:rPr>
              <a:t>	</a:t>
            </a:r>
            <a:r>
              <a:rPr dirty="0" baseline="2136" sz="195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baseline="2136" sz="1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r>
              <a:rPr dirty="0" sz="500" spc="15">
                <a:latin typeface="Microsoft Sans Serif"/>
                <a:cs typeface="Microsoft Sans Serif"/>
              </a:rPr>
              <a:t>corresponden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las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frecuencias</a:t>
            </a:r>
            <a:endParaRPr sz="500">
              <a:latin typeface="Microsoft Sans Serif"/>
              <a:cs typeface="Microsoft Sans Serif"/>
            </a:endParaRPr>
          </a:p>
          <a:p>
            <a:pPr marR="327660">
              <a:lnSpc>
                <a:spcPct val="133300"/>
              </a:lnSpc>
            </a:pP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radiación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solar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absorbida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por</a:t>
            </a:r>
            <a:endParaRPr sz="500">
              <a:latin typeface="Microsoft Sans Serif"/>
              <a:cs typeface="Microsoft Sans Serif"/>
            </a:endParaRPr>
          </a:p>
          <a:p>
            <a:pPr marR="387985">
              <a:lnSpc>
                <a:spcPct val="121200"/>
              </a:lnSpc>
              <a:spcBef>
                <a:spcPts val="10"/>
              </a:spcBef>
            </a:pPr>
            <a:r>
              <a:rPr dirty="0" sz="550" spc="-25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vapor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agua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presente 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atmósfera.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627499" y="1073466"/>
            <a:ext cx="178308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100" spc="10" b="1">
                <a:latin typeface="Arial"/>
                <a:cs typeface="Arial"/>
              </a:rPr>
              <a:t>2.4</a:t>
            </a:r>
            <a:r>
              <a:rPr dirty="0" sz="1100" spc="-40" b="1">
                <a:latin typeface="Arial"/>
                <a:cs typeface="Arial"/>
              </a:rPr>
              <a:t> </a:t>
            </a:r>
            <a:r>
              <a:rPr dirty="0" sz="1100" spc="25" b="1">
                <a:latin typeface="Arial"/>
                <a:cs typeface="Arial"/>
              </a:rPr>
              <a:t>Potencia</a:t>
            </a:r>
            <a:r>
              <a:rPr dirty="0" sz="1100" spc="-40" b="1">
                <a:latin typeface="Arial"/>
                <a:cs typeface="Arial"/>
              </a:rPr>
              <a:t> </a:t>
            </a:r>
            <a:r>
              <a:rPr dirty="0" sz="1100" b="1">
                <a:latin typeface="Arial"/>
                <a:cs typeface="Arial"/>
              </a:rPr>
              <a:t>pico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45" b="1">
                <a:latin typeface="Arial"/>
                <a:cs typeface="Arial"/>
              </a:rPr>
              <a:t>nominal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14756" y="1459457"/>
            <a:ext cx="5387975" cy="170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15925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eléctrica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suministrar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prueba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estándar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(STC):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9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1kW/m</a:t>
            </a:r>
            <a:r>
              <a:rPr dirty="0" sz="500" spc="25">
                <a:latin typeface="Microsoft Sans Serif"/>
                <a:cs typeface="Microsoft Sans Serif"/>
              </a:rPr>
              <a:t>2</a:t>
            </a:r>
            <a:r>
              <a:rPr dirty="0" sz="800" spc="25">
                <a:latin typeface="Microsoft Sans Serif"/>
                <a:cs typeface="Microsoft Sans Serif"/>
              </a:rPr>
              <a:t>insolación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perpendicular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paneles;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25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celdas;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masa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aire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(AM)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1,5.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masa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aire </a:t>
            </a:r>
            <a:r>
              <a:rPr dirty="0" sz="750" spc="25">
                <a:latin typeface="Microsoft Sans Serif"/>
                <a:cs typeface="Microsoft Sans Serif"/>
              </a:rPr>
              <a:t>influye 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producción </a:t>
            </a:r>
            <a:r>
              <a:rPr dirty="0" sz="750" spc="25">
                <a:latin typeface="Microsoft Sans Serif"/>
                <a:cs typeface="Microsoft Sans Serif"/>
              </a:rPr>
              <a:t>de energía </a:t>
            </a:r>
            <a:r>
              <a:rPr dirty="0" sz="750" spc="20">
                <a:latin typeface="Microsoft Sans Serif"/>
                <a:cs typeface="Microsoft Sans Serif"/>
              </a:rPr>
              <a:t>fotovoltaica,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representa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índice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tendencia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densidad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espectral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solar.</a:t>
            </a:r>
            <a:r>
              <a:rPr dirty="0" sz="750" spc="5">
                <a:latin typeface="Microsoft Sans Serif"/>
                <a:cs typeface="Microsoft Sans Serif"/>
              </a:rPr>
              <a:t> De </a:t>
            </a:r>
            <a:r>
              <a:rPr dirty="0" sz="750" spc="15">
                <a:latin typeface="Microsoft Sans Serif"/>
                <a:cs typeface="Microsoft Sans Serif"/>
              </a:rPr>
              <a:t>hecho,</a:t>
            </a:r>
            <a:r>
              <a:rPr dirty="0" sz="750" spc="10">
                <a:latin typeface="Microsoft Sans Serif"/>
                <a:cs typeface="Microsoft Sans Serif"/>
              </a:rPr>
              <a:t> 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última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tiene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espectro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W/m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característico.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450" spc="30">
                <a:latin typeface="Microsoft Sans Serif"/>
                <a:cs typeface="Microsoft Sans Serif"/>
              </a:rPr>
              <a:t>2</a:t>
            </a:r>
            <a:r>
              <a:rPr dirty="0" sz="750" spc="30">
                <a:latin typeface="Microsoft Sans Serif"/>
                <a:cs typeface="Microsoft Sans Serif"/>
              </a:rPr>
              <a:t>-longitud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onda que </a:t>
            </a:r>
            <a:r>
              <a:rPr dirty="0" sz="750" spc="15">
                <a:latin typeface="Microsoft Sans Serif"/>
                <a:cs typeface="Microsoft Sans Serif"/>
              </a:rPr>
              <a:t>varía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densidad del </a:t>
            </a:r>
            <a:r>
              <a:rPr dirty="0" sz="750" spc="15">
                <a:latin typeface="Microsoft Sans Serif"/>
                <a:cs typeface="Microsoft Sans Serif"/>
              </a:rPr>
              <a:t>aire.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diagrama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Figura </a:t>
            </a:r>
            <a:r>
              <a:rPr dirty="0" sz="750" spc="5">
                <a:latin typeface="Microsoft Sans Serif"/>
                <a:cs typeface="Microsoft Sans Serif"/>
              </a:rPr>
              <a:t>28,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 amarilla representa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radiación </a:t>
            </a:r>
            <a:r>
              <a:rPr dirty="0" sz="750" spc="30">
                <a:latin typeface="Microsoft Sans Serif"/>
                <a:cs typeface="Microsoft Sans Serif"/>
              </a:rPr>
              <a:t>perpendicular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Tierra, </a:t>
            </a:r>
            <a:r>
              <a:rPr dirty="0" sz="750" spc="25">
                <a:latin typeface="Microsoft Sans Serif"/>
                <a:cs typeface="Microsoft Sans Serif"/>
              </a:rPr>
              <a:t>absorbida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atmósfera, </a:t>
            </a:r>
            <a:r>
              <a:rPr dirty="0" sz="750" spc="30">
                <a:latin typeface="Microsoft Sans Serif"/>
                <a:cs typeface="Microsoft Sans Serif"/>
              </a:rPr>
              <a:t>mientras que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10">
                <a:latin typeface="Microsoft Sans Serif"/>
                <a:cs typeface="Microsoft Sans Serif"/>
              </a:rPr>
              <a:t>azul </a:t>
            </a:r>
            <a:r>
              <a:rPr dirty="0" sz="750" spc="25">
                <a:latin typeface="Microsoft Sans Serif"/>
                <a:cs typeface="Microsoft Sans Serif"/>
              </a:rPr>
              <a:t>representa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radiación solar </a:t>
            </a:r>
            <a:r>
              <a:rPr dirty="0" sz="750" spc="30">
                <a:latin typeface="Microsoft Sans Serif"/>
                <a:cs typeface="Microsoft Sans Serif"/>
              </a:rPr>
              <a:t>que realmente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Tierra; la </a:t>
            </a:r>
            <a:r>
              <a:rPr dirty="0" sz="750" spc="20">
                <a:latin typeface="Microsoft Sans Serif"/>
                <a:cs typeface="Microsoft Sans Serif"/>
              </a:rPr>
              <a:t>diferencia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pendiente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curvas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espectro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masa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aire</a:t>
            </a:r>
            <a:r>
              <a:rPr dirty="0" sz="450" spc="15">
                <a:latin typeface="Microsoft Sans Serif"/>
                <a:cs typeface="Microsoft Sans Serif"/>
              </a:rPr>
              <a:t>3</a:t>
            </a:r>
            <a:r>
              <a:rPr dirty="0" sz="750" spc="15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0000" y="354535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40000" y="3653280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306067" y="3686727"/>
            <a:ext cx="25654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[Ancho/</a:t>
            </a:r>
            <a:r>
              <a:rPr dirty="0" sz="300" spc="10">
                <a:latin typeface="Microsoft Sans Serif"/>
                <a:cs typeface="Microsoft Sans Serif"/>
              </a:rPr>
              <a:t>alto]</a:t>
            </a:r>
            <a:r>
              <a:rPr dirty="0" sz="150">
                <a:latin typeface="Microsoft Sans Serif"/>
                <a:cs typeface="Microsoft Sans Serif"/>
              </a:rPr>
              <a:t>2</a:t>
            </a:r>
            <a:r>
              <a:rPr dirty="0" sz="300" spc="15">
                <a:latin typeface="Microsoft Sans Serif"/>
                <a:cs typeface="Microsoft Sans Serif"/>
              </a:rPr>
              <a:t>]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381733" y="4013930"/>
            <a:ext cx="1873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1800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385696" y="4387691"/>
            <a:ext cx="1873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1200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414271" y="4750860"/>
            <a:ext cx="14351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800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414118" y="5129803"/>
            <a:ext cx="14351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400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152783" y="5052131"/>
            <a:ext cx="626745" cy="315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1350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[W/m</a:t>
            </a:r>
            <a:r>
              <a:rPr dirty="0" sz="350" spc="25">
                <a:latin typeface="Microsoft Sans Serif"/>
                <a:cs typeface="Microsoft Sans Serif"/>
              </a:rPr>
              <a:t>2</a:t>
            </a:r>
            <a:r>
              <a:rPr dirty="0" sz="550" spc="25">
                <a:latin typeface="Microsoft Sans Serif"/>
                <a:cs typeface="Microsoft Sans Serif"/>
              </a:rPr>
              <a:t>]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(AM0)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550" spc="5">
                <a:latin typeface="Microsoft Sans Serif"/>
                <a:cs typeface="Microsoft Sans Serif"/>
              </a:rPr>
              <a:t>1000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[W/m</a:t>
            </a:r>
            <a:r>
              <a:rPr dirty="0" sz="350" spc="25">
                <a:latin typeface="Microsoft Sans Serif"/>
                <a:cs typeface="Microsoft Sans Serif"/>
              </a:rPr>
              <a:t>2</a:t>
            </a:r>
            <a:r>
              <a:rPr dirty="0" sz="550" spc="25">
                <a:latin typeface="Microsoft Sans Serif"/>
                <a:cs typeface="Microsoft Sans Serif"/>
              </a:rPr>
              <a:t>]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(AM1)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505863" y="5492972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152818" y="5475843"/>
            <a:ext cx="101854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Radiación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visible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simple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vista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2558176" y="5588000"/>
            <a:ext cx="2211070" cy="210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622300" algn="l"/>
                <a:tab pos="1066165" algn="l"/>
                <a:tab pos="1485900" algn="l"/>
                <a:tab pos="1925955" algn="l"/>
              </a:tabLst>
            </a:pPr>
            <a:r>
              <a:rPr dirty="0" sz="600">
                <a:latin typeface="Microsoft Sans Serif"/>
                <a:cs typeface="Microsoft Sans Serif"/>
              </a:rPr>
              <a:t>0.3</a:t>
            </a:r>
            <a:r>
              <a:rPr dirty="0" sz="600">
                <a:latin typeface="Microsoft Sans Serif"/>
                <a:cs typeface="Microsoft Sans Serif"/>
              </a:rPr>
              <a:t>  </a:t>
            </a:r>
            <a:r>
              <a:rPr dirty="0" sz="600" spc="-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0,5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>
                <a:latin typeface="Microsoft Sans Serif"/>
                <a:cs typeface="Microsoft Sans Serif"/>
              </a:rPr>
              <a:t>1.0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>
                <a:latin typeface="Microsoft Sans Serif"/>
                <a:cs typeface="Microsoft Sans Serif"/>
              </a:rPr>
              <a:t>1.5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>
                <a:latin typeface="Microsoft Sans Serif"/>
                <a:cs typeface="Microsoft Sans Serif"/>
              </a:rPr>
              <a:t>2.0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550">
                <a:latin typeface="Microsoft Sans Serif"/>
                <a:cs typeface="Microsoft Sans Serif"/>
              </a:rPr>
              <a:t>2,5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[µm]</a:t>
            </a:r>
            <a:endParaRPr sz="550">
              <a:latin typeface="Microsoft Sans Serif"/>
              <a:cs typeface="Microsoft Sans Serif"/>
            </a:endParaRPr>
          </a:p>
          <a:p>
            <a:pPr algn="r" marR="19050">
              <a:lnSpc>
                <a:spcPct val="100000"/>
              </a:lnSpc>
              <a:spcBef>
                <a:spcPts val="310"/>
              </a:spcBef>
            </a:pPr>
            <a:r>
              <a:rPr dirty="0" sz="350" spc="15">
                <a:latin typeface="Microsoft Sans Serif"/>
                <a:cs typeface="Microsoft Sans Serif"/>
              </a:rPr>
              <a:t>Longitud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onda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614807" y="6089953"/>
            <a:ext cx="22713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índice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masa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aire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AM</a:t>
            </a:r>
            <a:r>
              <a:rPr dirty="0" sz="600" spc="-5">
                <a:latin typeface="Microsoft Sans Serif"/>
                <a:cs typeface="Microsoft Sans Serif"/>
              </a:rPr>
              <a:t> se </a:t>
            </a:r>
            <a:r>
              <a:rPr dirty="0" sz="600" spc="5">
                <a:latin typeface="Microsoft Sans Serif"/>
                <a:cs typeface="Microsoft Sans Serif"/>
              </a:rPr>
              <a:t>calcula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siguiente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manera: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40000" y="6279107"/>
            <a:ext cx="4083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 marL="17780"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576646" y="6796066"/>
            <a:ext cx="5110480" cy="139573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4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50800" marR="1129030">
              <a:lnSpc>
                <a:spcPct val="124900"/>
              </a:lnSpc>
            </a:pP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presión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atmosférica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instante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considerado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[Pa];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pr</a:t>
            </a:r>
            <a:r>
              <a:rPr dirty="0" baseline="-33333" sz="750" spc="-37">
                <a:latin typeface="Microsoft Sans Serif"/>
                <a:cs typeface="Microsoft Sans Serif"/>
              </a:rPr>
              <a:t>el</a:t>
            </a:r>
            <a:r>
              <a:rPr dirty="0" sz="800" spc="-25">
                <a:latin typeface="Microsoft Sans Serif"/>
                <a:cs typeface="Microsoft Sans Serif"/>
              </a:rPr>
              <a:t>esión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atmosférica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referencia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[1.013</a:t>
            </a:r>
            <a:r>
              <a:rPr dirty="0" sz="500" spc="10">
                <a:latin typeface="Microsoft Sans Serif"/>
                <a:cs typeface="Microsoft Sans Serif"/>
              </a:rPr>
              <a:t>-</a:t>
            </a:r>
            <a:r>
              <a:rPr dirty="0" sz="800" spc="10">
                <a:latin typeface="Microsoft Sans Serif"/>
                <a:cs typeface="Microsoft Sans Serif"/>
              </a:rPr>
              <a:t>10</a:t>
            </a:r>
            <a:r>
              <a:rPr dirty="0" sz="500" spc="10">
                <a:latin typeface="Microsoft Sans Serif"/>
                <a:cs typeface="Microsoft Sans Serif"/>
              </a:rPr>
              <a:t>5</a:t>
            </a:r>
            <a:r>
              <a:rPr dirty="0" sz="800" spc="10">
                <a:latin typeface="Microsoft Sans Serif"/>
                <a:cs typeface="Microsoft Sans Serif"/>
              </a:rPr>
              <a:t>Bien];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90"/>
              </a:spcBef>
            </a:pPr>
            <a:r>
              <a:rPr dirty="0" sz="750" spc="45">
                <a:latin typeface="Microsoft Sans Serif"/>
                <a:cs typeface="Microsoft Sans Serif"/>
              </a:rPr>
              <a:t>h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cenital,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decir,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elevación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Sol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horizonte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local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instante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considerado.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50800" marR="2751455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Valores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destacables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AM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29):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AM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fuera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atmósfera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donde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0;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AM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cielo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despejado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cenit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(P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,</a:t>
            </a:r>
            <a:r>
              <a:rPr dirty="0" baseline="-33333" sz="750" spc="-30">
                <a:latin typeface="Microsoft Sans Serif"/>
                <a:cs typeface="Microsoft Sans Serif"/>
              </a:rPr>
              <a:t>el</a:t>
            </a:r>
            <a:r>
              <a:rPr dirty="0" sz="800" spc="-20">
                <a:latin typeface="Microsoft Sans Serif"/>
                <a:cs typeface="Microsoft Sans Serif"/>
              </a:rPr>
              <a:t>sen(h)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1);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90"/>
              </a:spcBef>
            </a:pPr>
            <a:r>
              <a:rPr dirty="0" sz="750" spc="15">
                <a:latin typeface="Microsoft Sans Serif"/>
                <a:cs typeface="Microsoft Sans Serif"/>
              </a:rPr>
              <a:t>AM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=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hermoso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30°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horizonte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(P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=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P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5">
                <a:latin typeface="Microsoft Sans Serif"/>
                <a:cs typeface="Microsoft Sans Serif"/>
              </a:rPr>
              <a:t>sin</a:t>
            </a:r>
            <a:r>
              <a:rPr dirty="0" baseline="-33333" sz="750" spc="-112">
                <a:latin typeface="Microsoft Sans Serif"/>
                <a:cs typeface="Microsoft Sans Serif"/>
              </a:rPr>
              <a:t>e</a:t>
            </a:r>
            <a:r>
              <a:rPr dirty="0" sz="750" spc="-75">
                <a:latin typeface="Microsoft Sans Serif"/>
                <a:cs typeface="Microsoft Sans Serif"/>
              </a:rPr>
              <a:t>(</a:t>
            </a:r>
            <a:r>
              <a:rPr dirty="0" baseline="-33333" sz="750" spc="-112">
                <a:latin typeface="Microsoft Sans Serif"/>
                <a:cs typeface="Microsoft Sans Serif"/>
              </a:rPr>
              <a:t>l</a:t>
            </a:r>
            <a:r>
              <a:rPr dirty="0" baseline="-33333" sz="750" spc="-89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h)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=1/2).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40000" y="8342449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827399" y="8763150"/>
            <a:ext cx="283845" cy="217804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550">
                <a:latin typeface="Microsoft Sans Serif"/>
                <a:cs typeface="Microsoft Sans Serif"/>
              </a:rPr>
              <a:t>Local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450" spc="15">
                <a:latin typeface="Microsoft Sans Serif"/>
                <a:cs typeface="Microsoft Sans Serif"/>
              </a:rPr>
              <a:t>horizonte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3393479" y="8759480"/>
            <a:ext cx="259079" cy="22034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500" spc="1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400" spc="10">
                <a:latin typeface="Microsoft Sans Serif"/>
                <a:cs typeface="Microsoft Sans Serif"/>
              </a:rPr>
              <a:t>superficie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509672" y="8779806"/>
            <a:ext cx="757555" cy="203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61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Límite superior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atmósfera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absorbente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836677" y="8834546"/>
            <a:ext cx="40957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550" spc="-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Soy=AM1=0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842470" y="9258620"/>
            <a:ext cx="1230630" cy="19748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500" spc="-1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Soy=Soy1=1</a:t>
            </a:r>
            <a:endParaRPr sz="500">
              <a:latin typeface="Microsoft Sans Serif"/>
              <a:cs typeface="Microsoft Sans Serif"/>
            </a:endParaRPr>
          </a:p>
          <a:p>
            <a:pPr marL="687070">
              <a:lnSpc>
                <a:spcPct val="100000"/>
              </a:lnSpc>
              <a:spcBef>
                <a:spcPts val="50"/>
              </a:spcBef>
            </a:pPr>
            <a:r>
              <a:rPr dirty="0" sz="550" spc="30">
                <a:latin typeface="Microsoft Sans Serif"/>
                <a:cs typeface="Microsoft Sans Serif"/>
              </a:rPr>
              <a:t>h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Ángulo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cenital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041714" y="9903688"/>
            <a:ext cx="3238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5">
                <a:latin typeface="Microsoft Sans Serif"/>
                <a:cs typeface="Microsoft Sans Serif"/>
              </a:rPr>
              <a:t>~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100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kilómetros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 rot="19740000">
            <a:off x="4311835" y="9231010"/>
            <a:ext cx="440547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5">
                <a:latin typeface="Microsoft Sans Serif"/>
                <a:cs typeface="Microsoft Sans Serif"/>
              </a:rPr>
              <a:t>AM=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1</a:t>
            </a:r>
            <a:r>
              <a:rPr dirty="0" baseline="5050" sz="825" spc="67">
                <a:latin typeface="Microsoft Sans Serif"/>
                <a:cs typeface="Microsoft Sans Serif"/>
              </a:rPr>
              <a:t>/</a:t>
            </a:r>
            <a:r>
              <a:rPr dirty="0" baseline="5050" sz="825">
                <a:latin typeface="Microsoft Sans Serif"/>
                <a:cs typeface="Microsoft Sans Serif"/>
              </a:rPr>
              <a:t>sen(h)</a:t>
            </a:r>
            <a:endParaRPr baseline="5050" sz="825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3778" y="110693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248392" y="4244823"/>
            <a:ext cx="94615" cy="775335"/>
          </a:xfrm>
          <a:prstGeom prst="rect">
            <a:avLst/>
          </a:prstGeom>
        </p:spPr>
        <p:txBody>
          <a:bodyPr wrap="square" lIns="0" tIns="158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400" spc="10">
                <a:latin typeface="Microsoft Sans Serif"/>
                <a:cs typeface="Microsoft Sans Serif"/>
              </a:rPr>
              <a:t>Densidad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espectral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potencia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5759704"/>
            <a:ext cx="1097574" cy="11430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649996" y="2652001"/>
            <a:ext cx="5363845" cy="1872614"/>
            <a:chOff x="1649996" y="2652001"/>
            <a:chExt cx="5363845" cy="1872614"/>
          </a:xfrm>
        </p:grpSpPr>
        <p:sp>
          <p:nvSpPr>
            <p:cNvPr id="5" name="object 5"/>
            <p:cNvSpPr/>
            <p:nvPr/>
          </p:nvSpPr>
          <p:spPr>
            <a:xfrm>
              <a:off x="1649996" y="2652001"/>
              <a:ext cx="5363845" cy="1872614"/>
            </a:xfrm>
            <a:custGeom>
              <a:avLst/>
              <a:gdLst/>
              <a:ahLst/>
              <a:cxnLst/>
              <a:rect l="l" t="t" r="r" b="b"/>
              <a:pathLst>
                <a:path w="5363845" h="1872614">
                  <a:moveTo>
                    <a:pt x="5363654" y="0"/>
                  </a:moveTo>
                  <a:lnTo>
                    <a:pt x="0" y="0"/>
                  </a:lnTo>
                  <a:lnTo>
                    <a:pt x="0" y="1872005"/>
                  </a:lnTo>
                  <a:lnTo>
                    <a:pt x="5363654" y="1872005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061996" y="3377287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3" y="249789"/>
                  </a:lnTo>
                  <a:lnTo>
                    <a:pt x="385747" y="292559"/>
                  </a:lnTo>
                  <a:lnTo>
                    <a:pt x="361761" y="330288"/>
                  </a:lnTo>
                  <a:lnTo>
                    <a:pt x="330293" y="361757"/>
                  </a:lnTo>
                  <a:lnTo>
                    <a:pt x="292564" y="385745"/>
                  </a:lnTo>
                  <a:lnTo>
                    <a:pt x="249793" y="401032"/>
                  </a:lnTo>
                  <a:lnTo>
                    <a:pt x="203200" y="406400"/>
                  </a:lnTo>
                  <a:lnTo>
                    <a:pt x="156606" y="401032"/>
                  </a:lnTo>
                  <a:lnTo>
                    <a:pt x="113835" y="385745"/>
                  </a:lnTo>
                  <a:lnTo>
                    <a:pt x="76106" y="361757"/>
                  </a:lnTo>
                  <a:lnTo>
                    <a:pt x="44638" y="330288"/>
                  </a:lnTo>
                  <a:lnTo>
                    <a:pt x="20652" y="292559"/>
                  </a:lnTo>
                  <a:lnTo>
                    <a:pt x="5366" y="249789"/>
                  </a:lnTo>
                  <a:lnTo>
                    <a:pt x="0" y="203200"/>
                  </a:lnTo>
                  <a:lnTo>
                    <a:pt x="5366" y="156610"/>
                  </a:lnTo>
                  <a:lnTo>
                    <a:pt x="20652" y="113840"/>
                  </a:lnTo>
                  <a:lnTo>
                    <a:pt x="44638" y="76111"/>
                  </a:lnTo>
                  <a:lnTo>
                    <a:pt x="76106" y="44642"/>
                  </a:lnTo>
                  <a:lnTo>
                    <a:pt x="113835" y="20654"/>
                  </a:lnTo>
                  <a:lnTo>
                    <a:pt x="156606" y="5367"/>
                  </a:lnTo>
                  <a:lnTo>
                    <a:pt x="203200" y="0"/>
                  </a:lnTo>
                  <a:lnTo>
                    <a:pt x="249793" y="5367"/>
                  </a:lnTo>
                  <a:lnTo>
                    <a:pt x="292564" y="20654"/>
                  </a:lnTo>
                  <a:lnTo>
                    <a:pt x="330293" y="44642"/>
                  </a:lnTo>
                  <a:lnTo>
                    <a:pt x="361761" y="76111"/>
                  </a:lnTo>
                  <a:lnTo>
                    <a:pt x="385747" y="113840"/>
                  </a:lnTo>
                  <a:lnTo>
                    <a:pt x="401033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265196" y="330108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265196" y="3783687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985796" y="358048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468396" y="358048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067625" y="338292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410080" y="3725371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067625" y="3725371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410080" y="338292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249479" y="3313799"/>
              <a:ext cx="533400" cy="533400"/>
            </a:xfrm>
            <a:custGeom>
              <a:avLst/>
              <a:gdLst/>
              <a:ahLst/>
              <a:cxnLst/>
              <a:rect l="l" t="t" r="r" b="b"/>
              <a:pathLst>
                <a:path w="533400" h="533400">
                  <a:moveTo>
                    <a:pt x="533400" y="266700"/>
                  </a:moveTo>
                  <a:lnTo>
                    <a:pt x="529103" y="314639"/>
                  </a:lnTo>
                  <a:lnTo>
                    <a:pt x="516714" y="359760"/>
                  </a:lnTo>
                  <a:lnTo>
                    <a:pt x="496987" y="401308"/>
                  </a:lnTo>
                  <a:lnTo>
                    <a:pt x="470675" y="438531"/>
                  </a:lnTo>
                  <a:lnTo>
                    <a:pt x="438531" y="470675"/>
                  </a:lnTo>
                  <a:lnTo>
                    <a:pt x="401308" y="496987"/>
                  </a:lnTo>
                  <a:lnTo>
                    <a:pt x="359760" y="516714"/>
                  </a:lnTo>
                  <a:lnTo>
                    <a:pt x="314639" y="529103"/>
                  </a:lnTo>
                  <a:lnTo>
                    <a:pt x="266700" y="533400"/>
                  </a:lnTo>
                  <a:lnTo>
                    <a:pt x="218760" y="529103"/>
                  </a:lnTo>
                  <a:lnTo>
                    <a:pt x="173639" y="516714"/>
                  </a:lnTo>
                  <a:lnTo>
                    <a:pt x="132091" y="496987"/>
                  </a:lnTo>
                  <a:lnTo>
                    <a:pt x="94868" y="470675"/>
                  </a:lnTo>
                  <a:lnTo>
                    <a:pt x="62724" y="438531"/>
                  </a:lnTo>
                  <a:lnTo>
                    <a:pt x="36412" y="401308"/>
                  </a:lnTo>
                  <a:lnTo>
                    <a:pt x="16685" y="359760"/>
                  </a:lnTo>
                  <a:lnTo>
                    <a:pt x="4296" y="314639"/>
                  </a:lnTo>
                  <a:lnTo>
                    <a:pt x="0" y="266700"/>
                  </a:lnTo>
                  <a:lnTo>
                    <a:pt x="4296" y="218760"/>
                  </a:lnTo>
                  <a:lnTo>
                    <a:pt x="16685" y="173639"/>
                  </a:lnTo>
                  <a:lnTo>
                    <a:pt x="36412" y="132091"/>
                  </a:lnTo>
                  <a:lnTo>
                    <a:pt x="62724" y="94868"/>
                  </a:lnTo>
                  <a:lnTo>
                    <a:pt x="94868" y="62724"/>
                  </a:lnTo>
                  <a:lnTo>
                    <a:pt x="132091" y="36412"/>
                  </a:lnTo>
                  <a:lnTo>
                    <a:pt x="173639" y="16685"/>
                  </a:lnTo>
                  <a:lnTo>
                    <a:pt x="218760" y="4296"/>
                  </a:lnTo>
                  <a:lnTo>
                    <a:pt x="266700" y="0"/>
                  </a:lnTo>
                  <a:lnTo>
                    <a:pt x="314639" y="4296"/>
                  </a:lnTo>
                  <a:lnTo>
                    <a:pt x="359760" y="16685"/>
                  </a:lnTo>
                  <a:lnTo>
                    <a:pt x="401308" y="36412"/>
                  </a:lnTo>
                  <a:lnTo>
                    <a:pt x="438531" y="62724"/>
                  </a:lnTo>
                  <a:lnTo>
                    <a:pt x="470675" y="94868"/>
                  </a:lnTo>
                  <a:lnTo>
                    <a:pt x="496987" y="132091"/>
                  </a:lnTo>
                  <a:lnTo>
                    <a:pt x="516714" y="173639"/>
                  </a:lnTo>
                  <a:lnTo>
                    <a:pt x="529103" y="218760"/>
                  </a:lnTo>
                  <a:lnTo>
                    <a:pt x="533400" y="2667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376479" y="3324246"/>
              <a:ext cx="152400" cy="520700"/>
            </a:xfrm>
            <a:custGeom>
              <a:avLst/>
              <a:gdLst/>
              <a:ahLst/>
              <a:cxnLst/>
              <a:rect l="l" t="t" r="r" b="b"/>
              <a:pathLst>
                <a:path w="152400" h="520700">
                  <a:moveTo>
                    <a:pt x="152387" y="520268"/>
                  </a:moveTo>
                  <a:lnTo>
                    <a:pt x="115262" y="494972"/>
                  </a:lnTo>
                  <a:lnTo>
                    <a:pt x="82338" y="464619"/>
                  </a:lnTo>
                  <a:lnTo>
                    <a:pt x="54164" y="429757"/>
                  </a:lnTo>
                  <a:lnTo>
                    <a:pt x="31293" y="390938"/>
                  </a:lnTo>
                  <a:lnTo>
                    <a:pt x="14275" y="348713"/>
                  </a:lnTo>
                  <a:lnTo>
                    <a:pt x="3660" y="303633"/>
                  </a:lnTo>
                  <a:lnTo>
                    <a:pt x="0" y="256247"/>
                  </a:lnTo>
                  <a:lnTo>
                    <a:pt x="4510" y="203715"/>
                  </a:lnTo>
                  <a:lnTo>
                    <a:pt x="17537" y="154103"/>
                  </a:lnTo>
                  <a:lnTo>
                    <a:pt x="38325" y="108169"/>
                  </a:lnTo>
                  <a:lnTo>
                    <a:pt x="66117" y="66668"/>
                  </a:lnTo>
                  <a:lnTo>
                    <a:pt x="100156" y="30360"/>
                  </a:lnTo>
                  <a:lnTo>
                    <a:pt x="13968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516136" y="3324217"/>
              <a:ext cx="140335" cy="513080"/>
            </a:xfrm>
            <a:custGeom>
              <a:avLst/>
              <a:gdLst/>
              <a:ahLst/>
              <a:cxnLst/>
              <a:rect l="l" t="t" r="r" b="b"/>
              <a:pathLst>
                <a:path w="140335" h="513079">
                  <a:moveTo>
                    <a:pt x="0" y="0"/>
                  </a:moveTo>
                  <a:lnTo>
                    <a:pt x="39547" y="30355"/>
                  </a:lnTo>
                  <a:lnTo>
                    <a:pt x="73600" y="66664"/>
                  </a:lnTo>
                  <a:lnTo>
                    <a:pt x="101401" y="108169"/>
                  </a:lnTo>
                  <a:lnTo>
                    <a:pt x="122195" y="154112"/>
                  </a:lnTo>
                  <a:lnTo>
                    <a:pt x="135226" y="203736"/>
                  </a:lnTo>
                  <a:lnTo>
                    <a:pt x="139738" y="256286"/>
                  </a:lnTo>
                  <a:lnTo>
                    <a:pt x="135227" y="308822"/>
                  </a:lnTo>
                  <a:lnTo>
                    <a:pt x="122200" y="358435"/>
                  </a:lnTo>
                  <a:lnTo>
                    <a:pt x="101412" y="404369"/>
                  </a:lnTo>
                  <a:lnTo>
                    <a:pt x="73620" y="445867"/>
                  </a:lnTo>
                  <a:lnTo>
                    <a:pt x="39581" y="482174"/>
                  </a:lnTo>
                  <a:lnTo>
                    <a:pt x="50" y="512533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516179" y="3313799"/>
              <a:ext cx="0" cy="533400"/>
            </a:xfrm>
            <a:custGeom>
              <a:avLst/>
              <a:gdLst/>
              <a:ahLst/>
              <a:cxnLst/>
              <a:rect l="l" t="t" r="r" b="b"/>
              <a:pathLst>
                <a:path w="0" h="533400">
                  <a:moveTo>
                    <a:pt x="0" y="0"/>
                  </a:moveTo>
                  <a:lnTo>
                    <a:pt x="0" y="5334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249479" y="3580499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 h="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325679" y="3399350"/>
              <a:ext cx="381000" cy="67310"/>
            </a:xfrm>
            <a:custGeom>
              <a:avLst/>
              <a:gdLst/>
              <a:ahLst/>
              <a:cxnLst/>
              <a:rect l="l" t="t" r="r" b="b"/>
              <a:pathLst>
                <a:path w="381000" h="67310">
                  <a:moveTo>
                    <a:pt x="381000" y="0"/>
                  </a:moveTo>
                  <a:lnTo>
                    <a:pt x="339361" y="28089"/>
                  </a:lnTo>
                  <a:lnTo>
                    <a:pt x="293217" y="49109"/>
                  </a:lnTo>
                  <a:lnTo>
                    <a:pt x="243339" y="62288"/>
                  </a:lnTo>
                  <a:lnTo>
                    <a:pt x="190500" y="66852"/>
                  </a:lnTo>
                  <a:lnTo>
                    <a:pt x="137661" y="62289"/>
                  </a:lnTo>
                  <a:lnTo>
                    <a:pt x="87787" y="49114"/>
                  </a:lnTo>
                  <a:lnTo>
                    <a:pt x="41643" y="28094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325679" y="3694802"/>
              <a:ext cx="381000" cy="67310"/>
            </a:xfrm>
            <a:custGeom>
              <a:avLst/>
              <a:gdLst/>
              <a:ahLst/>
              <a:cxnLst/>
              <a:rect l="l" t="t" r="r" b="b"/>
              <a:pathLst>
                <a:path w="381000" h="67310">
                  <a:moveTo>
                    <a:pt x="0" y="66852"/>
                  </a:moveTo>
                  <a:lnTo>
                    <a:pt x="41643" y="38758"/>
                  </a:lnTo>
                  <a:lnTo>
                    <a:pt x="87787" y="17738"/>
                  </a:lnTo>
                  <a:lnTo>
                    <a:pt x="137661" y="4562"/>
                  </a:lnTo>
                  <a:lnTo>
                    <a:pt x="190500" y="0"/>
                  </a:lnTo>
                  <a:lnTo>
                    <a:pt x="243339" y="4564"/>
                  </a:lnTo>
                  <a:lnTo>
                    <a:pt x="293217" y="17743"/>
                  </a:lnTo>
                  <a:lnTo>
                    <a:pt x="339361" y="38763"/>
                  </a:lnTo>
                  <a:lnTo>
                    <a:pt x="381000" y="66852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516136" y="3118955"/>
              <a:ext cx="0" cy="154940"/>
            </a:xfrm>
            <a:custGeom>
              <a:avLst/>
              <a:gdLst/>
              <a:ahLst/>
              <a:cxnLst/>
              <a:rect l="l" t="t" r="r" b="b"/>
              <a:pathLst>
                <a:path w="0" h="154939">
                  <a:moveTo>
                    <a:pt x="0" y="1546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516136" y="3884254"/>
              <a:ext cx="0" cy="154940"/>
            </a:xfrm>
            <a:custGeom>
              <a:avLst/>
              <a:gdLst/>
              <a:ahLst/>
              <a:cxnLst/>
              <a:rect l="l" t="t" r="r" b="b"/>
              <a:pathLst>
                <a:path w="0" h="154939">
                  <a:moveTo>
                    <a:pt x="0" y="1546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457765" y="4037977"/>
              <a:ext cx="116839" cy="116839"/>
            </a:xfrm>
            <a:custGeom>
              <a:avLst/>
              <a:gdLst/>
              <a:ahLst/>
              <a:cxnLst/>
              <a:rect l="l" t="t" r="r" b="b"/>
              <a:pathLst>
                <a:path w="116839" h="116839">
                  <a:moveTo>
                    <a:pt x="0" y="58267"/>
                  </a:moveTo>
                  <a:lnTo>
                    <a:pt x="4578" y="35586"/>
                  </a:lnTo>
                  <a:lnTo>
                    <a:pt x="17065" y="17065"/>
                  </a:lnTo>
                  <a:lnTo>
                    <a:pt x="35586" y="4578"/>
                  </a:lnTo>
                  <a:lnTo>
                    <a:pt x="58267" y="0"/>
                  </a:lnTo>
                  <a:lnTo>
                    <a:pt x="80948" y="4578"/>
                  </a:lnTo>
                  <a:lnTo>
                    <a:pt x="99469" y="17065"/>
                  </a:lnTo>
                  <a:lnTo>
                    <a:pt x="111956" y="35586"/>
                  </a:lnTo>
                  <a:lnTo>
                    <a:pt x="116535" y="58267"/>
                  </a:lnTo>
                  <a:lnTo>
                    <a:pt x="111956" y="80948"/>
                  </a:lnTo>
                  <a:lnTo>
                    <a:pt x="99469" y="99469"/>
                  </a:lnTo>
                  <a:lnTo>
                    <a:pt x="80948" y="111956"/>
                  </a:lnTo>
                  <a:lnTo>
                    <a:pt x="58267" y="116535"/>
                  </a:lnTo>
                  <a:lnTo>
                    <a:pt x="35586" y="111956"/>
                  </a:lnTo>
                  <a:lnTo>
                    <a:pt x="17065" y="99469"/>
                  </a:lnTo>
                  <a:lnTo>
                    <a:pt x="4578" y="80948"/>
                  </a:lnTo>
                  <a:lnTo>
                    <a:pt x="0" y="5826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061996" y="2765615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3" y="249789"/>
                  </a:lnTo>
                  <a:lnTo>
                    <a:pt x="385747" y="292559"/>
                  </a:lnTo>
                  <a:lnTo>
                    <a:pt x="361761" y="330288"/>
                  </a:lnTo>
                  <a:lnTo>
                    <a:pt x="330293" y="361757"/>
                  </a:lnTo>
                  <a:lnTo>
                    <a:pt x="292564" y="385745"/>
                  </a:lnTo>
                  <a:lnTo>
                    <a:pt x="249793" y="401032"/>
                  </a:lnTo>
                  <a:lnTo>
                    <a:pt x="203200" y="406400"/>
                  </a:lnTo>
                  <a:lnTo>
                    <a:pt x="156606" y="401032"/>
                  </a:lnTo>
                  <a:lnTo>
                    <a:pt x="113835" y="385745"/>
                  </a:lnTo>
                  <a:lnTo>
                    <a:pt x="76106" y="361757"/>
                  </a:lnTo>
                  <a:lnTo>
                    <a:pt x="44638" y="330288"/>
                  </a:lnTo>
                  <a:lnTo>
                    <a:pt x="20652" y="292559"/>
                  </a:lnTo>
                  <a:lnTo>
                    <a:pt x="5366" y="249789"/>
                  </a:lnTo>
                  <a:lnTo>
                    <a:pt x="0" y="203200"/>
                  </a:lnTo>
                  <a:lnTo>
                    <a:pt x="5366" y="156610"/>
                  </a:lnTo>
                  <a:lnTo>
                    <a:pt x="20652" y="113840"/>
                  </a:lnTo>
                  <a:lnTo>
                    <a:pt x="44638" y="76111"/>
                  </a:lnTo>
                  <a:lnTo>
                    <a:pt x="76106" y="44642"/>
                  </a:lnTo>
                  <a:lnTo>
                    <a:pt x="113835" y="20654"/>
                  </a:lnTo>
                  <a:lnTo>
                    <a:pt x="156606" y="5367"/>
                  </a:lnTo>
                  <a:lnTo>
                    <a:pt x="203200" y="0"/>
                  </a:lnTo>
                  <a:lnTo>
                    <a:pt x="249793" y="5367"/>
                  </a:lnTo>
                  <a:lnTo>
                    <a:pt x="292564" y="20654"/>
                  </a:lnTo>
                  <a:lnTo>
                    <a:pt x="330293" y="44642"/>
                  </a:lnTo>
                  <a:lnTo>
                    <a:pt x="361761" y="76111"/>
                  </a:lnTo>
                  <a:lnTo>
                    <a:pt x="385747" y="113840"/>
                  </a:lnTo>
                  <a:lnTo>
                    <a:pt x="401033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265196" y="268941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65196" y="3172015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985796" y="2968815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68396" y="2968815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067625" y="277124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410080" y="311369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067625" y="31136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410080" y="277125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061996" y="4003990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199"/>
                  </a:moveTo>
                  <a:lnTo>
                    <a:pt x="401033" y="249789"/>
                  </a:lnTo>
                  <a:lnTo>
                    <a:pt x="385747" y="292559"/>
                  </a:lnTo>
                  <a:lnTo>
                    <a:pt x="361761" y="330288"/>
                  </a:lnTo>
                  <a:lnTo>
                    <a:pt x="330293" y="361757"/>
                  </a:lnTo>
                  <a:lnTo>
                    <a:pt x="292564" y="385745"/>
                  </a:lnTo>
                  <a:lnTo>
                    <a:pt x="249793" y="401032"/>
                  </a:lnTo>
                  <a:lnTo>
                    <a:pt x="203200" y="406399"/>
                  </a:lnTo>
                  <a:lnTo>
                    <a:pt x="156606" y="401032"/>
                  </a:lnTo>
                  <a:lnTo>
                    <a:pt x="113835" y="385745"/>
                  </a:lnTo>
                  <a:lnTo>
                    <a:pt x="76106" y="361757"/>
                  </a:lnTo>
                  <a:lnTo>
                    <a:pt x="44638" y="330288"/>
                  </a:lnTo>
                  <a:lnTo>
                    <a:pt x="20652" y="292559"/>
                  </a:lnTo>
                  <a:lnTo>
                    <a:pt x="5366" y="249789"/>
                  </a:lnTo>
                  <a:lnTo>
                    <a:pt x="0" y="203199"/>
                  </a:lnTo>
                  <a:lnTo>
                    <a:pt x="5366" y="156610"/>
                  </a:lnTo>
                  <a:lnTo>
                    <a:pt x="20652" y="113840"/>
                  </a:lnTo>
                  <a:lnTo>
                    <a:pt x="44638" y="76111"/>
                  </a:lnTo>
                  <a:lnTo>
                    <a:pt x="76106" y="44642"/>
                  </a:lnTo>
                  <a:lnTo>
                    <a:pt x="113835" y="20654"/>
                  </a:lnTo>
                  <a:lnTo>
                    <a:pt x="156606" y="5367"/>
                  </a:lnTo>
                  <a:lnTo>
                    <a:pt x="203200" y="0"/>
                  </a:lnTo>
                  <a:lnTo>
                    <a:pt x="249793" y="5367"/>
                  </a:lnTo>
                  <a:lnTo>
                    <a:pt x="292564" y="20654"/>
                  </a:lnTo>
                  <a:lnTo>
                    <a:pt x="330293" y="44642"/>
                  </a:lnTo>
                  <a:lnTo>
                    <a:pt x="361761" y="76111"/>
                  </a:lnTo>
                  <a:lnTo>
                    <a:pt x="385747" y="113840"/>
                  </a:lnTo>
                  <a:lnTo>
                    <a:pt x="401033" y="156610"/>
                  </a:lnTo>
                  <a:lnTo>
                    <a:pt x="406400" y="2031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265196" y="3927790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265196" y="4410390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985796" y="4207190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468396" y="4207190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067625" y="400962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410080" y="435207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067625" y="435207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410080" y="400962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4590" y="2997780"/>
              <a:ext cx="122885" cy="12288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2516036" y="2961898"/>
              <a:ext cx="1430020" cy="1238885"/>
            </a:xfrm>
            <a:custGeom>
              <a:avLst/>
              <a:gdLst/>
              <a:ahLst/>
              <a:cxnLst/>
              <a:rect l="l" t="t" r="r" b="b"/>
              <a:pathLst>
                <a:path w="1430020" h="1238885">
                  <a:moveTo>
                    <a:pt x="1429575" y="1238681"/>
                  </a:moveTo>
                  <a:lnTo>
                    <a:pt x="0" y="618566"/>
                  </a:lnTo>
                  <a:lnTo>
                    <a:pt x="1426108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16031" y="3580469"/>
              <a:ext cx="1430020" cy="0"/>
            </a:xfrm>
            <a:custGeom>
              <a:avLst/>
              <a:gdLst/>
              <a:ahLst/>
              <a:cxnLst/>
              <a:rect l="l" t="t" r="r" b="b"/>
              <a:pathLst>
                <a:path w="1430020" h="0">
                  <a:moveTo>
                    <a:pt x="0" y="0"/>
                  </a:moveTo>
                  <a:lnTo>
                    <a:pt x="1429575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/>
          <p:cNvSpPr/>
          <p:nvPr/>
        </p:nvSpPr>
        <p:spPr>
          <a:xfrm>
            <a:off x="1649996" y="8034604"/>
            <a:ext cx="5363845" cy="2232025"/>
          </a:xfrm>
          <a:custGeom>
            <a:avLst/>
            <a:gdLst/>
            <a:ahLst/>
            <a:cxnLst/>
            <a:rect l="l" t="t" r="r" b="b"/>
            <a:pathLst>
              <a:path w="5363845" h="2232025">
                <a:moveTo>
                  <a:pt x="5363654" y="0"/>
                </a:moveTo>
                <a:lnTo>
                  <a:pt x="0" y="0"/>
                </a:lnTo>
                <a:lnTo>
                  <a:pt x="0" y="2231999"/>
                </a:lnTo>
                <a:lnTo>
                  <a:pt x="5363654" y="2231999"/>
                </a:lnTo>
                <a:lnTo>
                  <a:pt x="5363654" y="0"/>
                </a:lnTo>
                <a:close/>
              </a:path>
            </a:pathLst>
          </a:custGeom>
          <a:solidFill>
            <a:srgbClr val="F6F6F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7" name="object 4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90679" y="8471161"/>
            <a:ext cx="2970579" cy="1574579"/>
          </a:xfrm>
          <a:prstGeom prst="rect">
            <a:avLst/>
          </a:prstGeom>
        </p:spPr>
      </p:pic>
      <p:sp>
        <p:nvSpPr>
          <p:cNvPr id="48" name="object 48"/>
          <p:cNvSpPr/>
          <p:nvPr/>
        </p:nvSpPr>
        <p:spPr>
          <a:xfrm>
            <a:off x="2236213" y="8889767"/>
            <a:ext cx="46990" cy="56515"/>
          </a:xfrm>
          <a:custGeom>
            <a:avLst/>
            <a:gdLst/>
            <a:ahLst/>
            <a:cxnLst/>
            <a:rect l="l" t="t" r="r" b="b"/>
            <a:pathLst>
              <a:path w="46989" h="56515">
                <a:moveTo>
                  <a:pt x="1346" y="4533"/>
                </a:moveTo>
                <a:lnTo>
                  <a:pt x="1346" y="13741"/>
                </a:lnTo>
                <a:lnTo>
                  <a:pt x="16179" y="17259"/>
                </a:lnTo>
                <a:lnTo>
                  <a:pt x="10782" y="18440"/>
                </a:lnTo>
                <a:lnTo>
                  <a:pt x="6743" y="20497"/>
                </a:lnTo>
                <a:lnTo>
                  <a:pt x="1346" y="26327"/>
                </a:lnTo>
                <a:lnTo>
                  <a:pt x="0" y="30060"/>
                </a:lnTo>
                <a:lnTo>
                  <a:pt x="51" y="40627"/>
                </a:lnTo>
                <a:lnTo>
                  <a:pt x="2285" y="45567"/>
                </a:lnTo>
                <a:lnTo>
                  <a:pt x="11480" y="54114"/>
                </a:lnTo>
                <a:lnTo>
                  <a:pt x="16840" y="56248"/>
                </a:lnTo>
                <a:lnTo>
                  <a:pt x="29794" y="56248"/>
                </a:lnTo>
                <a:lnTo>
                  <a:pt x="35445" y="54178"/>
                </a:lnTo>
                <a:lnTo>
                  <a:pt x="39916" y="50038"/>
                </a:lnTo>
                <a:lnTo>
                  <a:pt x="44295" y="45897"/>
                </a:lnTo>
                <a:lnTo>
                  <a:pt x="16979" y="45897"/>
                </a:lnTo>
                <a:lnTo>
                  <a:pt x="12077" y="44754"/>
                </a:lnTo>
                <a:lnTo>
                  <a:pt x="4838" y="40157"/>
                </a:lnTo>
                <a:lnTo>
                  <a:pt x="3022" y="37020"/>
                </a:lnTo>
                <a:lnTo>
                  <a:pt x="3022" y="29400"/>
                </a:lnTo>
                <a:lnTo>
                  <a:pt x="4521" y="26428"/>
                </a:lnTo>
                <a:lnTo>
                  <a:pt x="7518" y="24155"/>
                </a:lnTo>
                <a:lnTo>
                  <a:pt x="10464" y="21869"/>
                </a:lnTo>
                <a:lnTo>
                  <a:pt x="15341" y="20002"/>
                </a:lnTo>
                <a:lnTo>
                  <a:pt x="22110" y="18554"/>
                </a:lnTo>
                <a:lnTo>
                  <a:pt x="39287" y="18554"/>
                </a:lnTo>
                <a:lnTo>
                  <a:pt x="38430" y="17792"/>
                </a:lnTo>
                <a:lnTo>
                  <a:pt x="34023" y="15176"/>
                </a:lnTo>
                <a:lnTo>
                  <a:pt x="38912" y="13995"/>
                </a:lnTo>
                <a:lnTo>
                  <a:pt x="40376" y="13449"/>
                </a:lnTo>
                <a:lnTo>
                  <a:pt x="30606" y="13449"/>
                </a:lnTo>
                <a:lnTo>
                  <a:pt x="28384" y="12433"/>
                </a:lnTo>
                <a:lnTo>
                  <a:pt x="26047" y="11480"/>
                </a:lnTo>
                <a:lnTo>
                  <a:pt x="21170" y="9740"/>
                </a:lnTo>
                <a:lnTo>
                  <a:pt x="18668" y="8966"/>
                </a:lnTo>
                <a:lnTo>
                  <a:pt x="1346" y="4533"/>
                </a:lnTo>
                <a:close/>
              </a:path>
              <a:path w="46989" h="56515">
                <a:moveTo>
                  <a:pt x="39287" y="18554"/>
                </a:moveTo>
                <a:lnTo>
                  <a:pt x="22110" y="18554"/>
                </a:lnTo>
                <a:lnTo>
                  <a:pt x="30441" y="20231"/>
                </a:lnTo>
                <a:lnTo>
                  <a:pt x="36169" y="22148"/>
                </a:lnTo>
                <a:lnTo>
                  <a:pt x="42367" y="26454"/>
                </a:lnTo>
                <a:lnTo>
                  <a:pt x="43903" y="29400"/>
                </a:lnTo>
                <a:lnTo>
                  <a:pt x="43903" y="37312"/>
                </a:lnTo>
                <a:lnTo>
                  <a:pt x="42138" y="40474"/>
                </a:lnTo>
                <a:lnTo>
                  <a:pt x="38607" y="42659"/>
                </a:lnTo>
                <a:lnTo>
                  <a:pt x="35026" y="44818"/>
                </a:lnTo>
                <a:lnTo>
                  <a:pt x="29895" y="45897"/>
                </a:lnTo>
                <a:lnTo>
                  <a:pt x="44295" y="45897"/>
                </a:lnTo>
                <a:lnTo>
                  <a:pt x="46558" y="40627"/>
                </a:lnTo>
                <a:lnTo>
                  <a:pt x="46505" y="30060"/>
                </a:lnTo>
                <a:lnTo>
                  <a:pt x="45580" y="26695"/>
                </a:lnTo>
                <a:lnTo>
                  <a:pt x="41617" y="20624"/>
                </a:lnTo>
                <a:lnTo>
                  <a:pt x="39287" y="18554"/>
                </a:lnTo>
                <a:close/>
              </a:path>
              <a:path w="46989" h="56515">
                <a:moveTo>
                  <a:pt x="39369" y="0"/>
                </a:moveTo>
                <a:lnTo>
                  <a:pt x="34658" y="0"/>
                </a:lnTo>
                <a:lnTo>
                  <a:pt x="34658" y="1879"/>
                </a:lnTo>
                <a:lnTo>
                  <a:pt x="36029" y="2082"/>
                </a:lnTo>
                <a:lnTo>
                  <a:pt x="37163" y="2565"/>
                </a:lnTo>
                <a:lnTo>
                  <a:pt x="38785" y="3987"/>
                </a:lnTo>
                <a:lnTo>
                  <a:pt x="39179" y="4864"/>
                </a:lnTo>
                <a:lnTo>
                  <a:pt x="39179" y="7340"/>
                </a:lnTo>
                <a:lnTo>
                  <a:pt x="38480" y="8686"/>
                </a:lnTo>
                <a:lnTo>
                  <a:pt x="35610" y="11188"/>
                </a:lnTo>
                <a:lnTo>
                  <a:pt x="33464" y="12357"/>
                </a:lnTo>
                <a:lnTo>
                  <a:pt x="30606" y="13449"/>
                </a:lnTo>
                <a:lnTo>
                  <a:pt x="40376" y="13449"/>
                </a:lnTo>
                <a:lnTo>
                  <a:pt x="42214" y="12763"/>
                </a:lnTo>
                <a:lnTo>
                  <a:pt x="45694" y="10185"/>
                </a:lnTo>
                <a:lnTo>
                  <a:pt x="46438" y="8686"/>
                </a:lnTo>
                <a:lnTo>
                  <a:pt x="46478" y="3987"/>
                </a:lnTo>
                <a:lnTo>
                  <a:pt x="45669" y="2565"/>
                </a:lnTo>
                <a:lnTo>
                  <a:pt x="42100" y="508"/>
                </a:lnTo>
                <a:lnTo>
                  <a:pt x="393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5835687" y="967488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92" y="0"/>
                </a:moveTo>
                <a:lnTo>
                  <a:pt x="0" y="0"/>
                </a:lnTo>
                <a:lnTo>
                  <a:pt x="0" y="90004"/>
                </a:lnTo>
                <a:lnTo>
                  <a:pt x="89992" y="90004"/>
                </a:lnTo>
                <a:lnTo>
                  <a:pt x="8999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5835687" y="981285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92" y="0"/>
                </a:moveTo>
                <a:lnTo>
                  <a:pt x="0" y="0"/>
                </a:lnTo>
                <a:lnTo>
                  <a:pt x="0" y="90004"/>
                </a:lnTo>
                <a:lnTo>
                  <a:pt x="89992" y="90004"/>
                </a:lnTo>
                <a:lnTo>
                  <a:pt x="8999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5835687" y="995081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92" y="0"/>
                </a:moveTo>
                <a:lnTo>
                  <a:pt x="0" y="0"/>
                </a:lnTo>
                <a:lnTo>
                  <a:pt x="0" y="89992"/>
                </a:lnTo>
                <a:lnTo>
                  <a:pt x="89992" y="89992"/>
                </a:lnTo>
                <a:lnTo>
                  <a:pt x="89992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900924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29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650000" y="781033"/>
            <a:ext cx="3460750" cy="489584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1250" spc="15" b="1">
                <a:latin typeface="Arial"/>
                <a:cs typeface="Arial"/>
              </a:rPr>
              <a:t>2.5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Inclinación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15" b="1">
                <a:latin typeface="Arial"/>
                <a:cs typeface="Arial"/>
              </a:rPr>
              <a:t>y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orientación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-10" b="1">
                <a:latin typeface="Arial"/>
                <a:cs typeface="Arial"/>
              </a:rPr>
              <a:t>los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módulos</a:t>
            </a:r>
            <a:endParaRPr sz="12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637300" y="1460727"/>
            <a:ext cx="5412105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eficiencia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panel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alcanzaría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incidencia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rayos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fuera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90°.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hecho,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incidencia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radiación solar </a:t>
            </a:r>
            <a:r>
              <a:rPr dirty="0" sz="750" spc="15">
                <a:latin typeface="Microsoft Sans Serif"/>
                <a:cs typeface="Microsoft Sans Serif"/>
              </a:rPr>
              <a:t>varía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latitud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declinación solar </a:t>
            </a:r>
            <a:r>
              <a:rPr dirty="0" sz="750" spc="35">
                <a:latin typeface="Microsoft Sans Serif"/>
                <a:cs typeface="Microsoft Sans Serif"/>
              </a:rPr>
              <a:t>durante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año.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efecto,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rotación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inclinado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unos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23,45°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respecto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órbita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terrestre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alrededor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0">
                <a:latin typeface="Microsoft Sans Serif"/>
                <a:cs typeface="Microsoft Sans Serif"/>
              </a:rPr>
              <a:t>Sol,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latitud </a:t>
            </a:r>
            <a:r>
              <a:rPr dirty="0" sz="750" spc="30">
                <a:latin typeface="Microsoft Sans Serif"/>
                <a:cs typeface="Microsoft Sans Serif"/>
              </a:rPr>
              <a:t>determinada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altura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0">
                <a:latin typeface="Microsoft Sans Serif"/>
                <a:cs typeface="Microsoft Sans Serif"/>
              </a:rPr>
              <a:t>Sol </a:t>
            </a:r>
            <a:r>
              <a:rPr dirty="0" sz="750" spc="25">
                <a:latin typeface="Microsoft Sans Serif"/>
                <a:cs typeface="Microsoft Sans Serif"/>
              </a:rPr>
              <a:t>sobre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horizonte </a:t>
            </a:r>
            <a:r>
              <a:rPr dirty="0" sz="750" spc="15">
                <a:latin typeface="Microsoft Sans Serif"/>
                <a:cs typeface="Microsoft Sans Serif"/>
              </a:rPr>
              <a:t>varía </a:t>
            </a:r>
            <a:r>
              <a:rPr dirty="0" sz="750" spc="25">
                <a:latin typeface="Microsoft Sans Serif"/>
                <a:cs typeface="Microsoft Sans Serif"/>
              </a:rPr>
              <a:t>diariamente.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-10">
                <a:latin typeface="Microsoft Sans Serif"/>
                <a:cs typeface="Microsoft Sans Serif"/>
              </a:rPr>
              <a:t>Sol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sitúa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incidencia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90°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respecto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(cenit)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ecuador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días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equinoccio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largo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trópicos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solsticios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30).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40000" y="2599866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687264" y="2854607"/>
            <a:ext cx="25527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+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23,45°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634583" y="2840247"/>
            <a:ext cx="1424305" cy="208279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80"/>
              </a:spcBef>
            </a:pPr>
            <a:r>
              <a:rPr dirty="0" sz="450" spc="5">
                <a:latin typeface="Microsoft Sans Serif"/>
                <a:cs typeface="Microsoft Sans Serif"/>
              </a:rPr>
              <a:t>Solsticio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verano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Trópico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Cáncer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21</a:t>
            </a:r>
            <a:r>
              <a:rPr dirty="0" sz="250" spc="5">
                <a:latin typeface="Microsoft Sans Serif"/>
                <a:cs typeface="Microsoft Sans Serif"/>
              </a:rPr>
              <a:t>calle</a:t>
            </a:r>
            <a:r>
              <a:rPr dirty="0" sz="450" spc="5">
                <a:latin typeface="Microsoft Sans Serif"/>
                <a:cs typeface="Microsoft Sans Serif"/>
              </a:rPr>
              <a:t>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22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250" spc="5">
                <a:latin typeface="Microsoft Sans Serif"/>
                <a:cs typeface="Microsoft Sans Serif"/>
              </a:rPr>
              <a:t>Dakota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del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Norte</a:t>
            </a:r>
            <a:r>
              <a:rPr dirty="0" sz="450" spc="-5">
                <a:latin typeface="Microsoft Sans Serif"/>
                <a:cs typeface="Microsoft Sans Serif"/>
              </a:rPr>
              <a:t>Junio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483338" y="3039737"/>
            <a:ext cx="110489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873292" y="3457938"/>
            <a:ext cx="889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634538" y="3465054"/>
            <a:ext cx="1425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333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Equinoccio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primavera20</a:t>
            </a:r>
            <a:r>
              <a:rPr dirty="0" sz="250" spc="10">
                <a:latin typeface="Microsoft Sans Serif"/>
                <a:cs typeface="Microsoft Sans Serif"/>
              </a:rPr>
              <a:t>El</a:t>
            </a:r>
            <a:r>
              <a:rPr dirty="0" sz="450" spc="10">
                <a:latin typeface="Microsoft Sans Serif"/>
                <a:cs typeface="Microsoft Sans Serif"/>
              </a:rPr>
              <a:t>o </a:t>
            </a:r>
            <a:r>
              <a:rPr dirty="0" sz="450" spc="5">
                <a:latin typeface="Microsoft Sans Serif"/>
                <a:cs typeface="Microsoft Sans Serif"/>
              </a:rPr>
              <a:t>21</a:t>
            </a:r>
            <a:r>
              <a:rPr dirty="0" sz="250" spc="5">
                <a:latin typeface="Microsoft Sans Serif"/>
                <a:cs typeface="Microsoft Sans Serif"/>
              </a:rPr>
              <a:t>calle</a:t>
            </a:r>
            <a:r>
              <a:rPr dirty="0" sz="450" spc="5">
                <a:latin typeface="Microsoft Sans Serif"/>
                <a:cs typeface="Microsoft Sans Serif"/>
              </a:rPr>
              <a:t>Marzo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Equinoccio </a:t>
            </a:r>
            <a:r>
              <a:rPr dirty="0" sz="450" spc="-10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otoño22</a:t>
            </a:r>
            <a:r>
              <a:rPr dirty="0" sz="250" spc="10">
                <a:latin typeface="Microsoft Sans Serif"/>
                <a:cs typeface="Microsoft Sans Serif"/>
              </a:rPr>
              <a:t>Dakota</a:t>
            </a:r>
            <a:r>
              <a:rPr dirty="0" sz="25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del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Norte</a:t>
            </a:r>
            <a:r>
              <a:rPr dirty="0" sz="450" spc="10">
                <a:latin typeface="Microsoft Sans Serif"/>
                <a:cs typeface="Microsoft Sans Serif"/>
              </a:rPr>
              <a:t>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23</a:t>
            </a:r>
            <a:r>
              <a:rPr dirty="0" sz="250" spc="5">
                <a:latin typeface="Microsoft Sans Serif"/>
                <a:cs typeface="Microsoft Sans Serif"/>
              </a:rPr>
              <a:t>Tercera</a:t>
            </a:r>
            <a:r>
              <a:rPr dirty="0" sz="450" spc="5">
                <a:latin typeface="Microsoft Sans Serif"/>
                <a:cs typeface="Microsoft Sans Serif"/>
              </a:rPr>
              <a:t>Septiembre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490060" y="4025958"/>
            <a:ext cx="6159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85"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634581" y="4087401"/>
            <a:ext cx="1400175" cy="208279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80"/>
              </a:spcBef>
            </a:pPr>
            <a:r>
              <a:rPr dirty="0" sz="450" spc="5">
                <a:latin typeface="Microsoft Sans Serif"/>
                <a:cs typeface="Microsoft Sans Serif"/>
              </a:rPr>
              <a:t>Solsticio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invierno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Trópico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Capricornio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22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250" spc="5">
                <a:latin typeface="Microsoft Sans Serif"/>
                <a:cs typeface="Microsoft Sans Serif"/>
              </a:rPr>
              <a:t>Dakota</a:t>
            </a:r>
            <a:r>
              <a:rPr dirty="0" sz="250" spc="1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del</a:t>
            </a:r>
            <a:r>
              <a:rPr dirty="0" sz="250" spc="10">
                <a:latin typeface="Microsoft Sans Serif"/>
                <a:cs typeface="Microsoft Sans Serif"/>
              </a:rPr>
              <a:t> Norte</a:t>
            </a:r>
            <a:r>
              <a:rPr dirty="0" sz="450" spc="10">
                <a:latin typeface="Microsoft Sans Serif"/>
                <a:cs typeface="Microsoft Sans Serif"/>
              </a:rPr>
              <a:t>o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23</a:t>
            </a:r>
            <a:r>
              <a:rPr dirty="0" sz="250" spc="5">
                <a:latin typeface="Microsoft Sans Serif"/>
                <a:cs typeface="Microsoft Sans Serif"/>
              </a:rPr>
              <a:t>Tercera</a:t>
            </a:r>
            <a:r>
              <a:rPr dirty="0" sz="450" spc="5">
                <a:latin typeface="Microsoft Sans Serif"/>
                <a:cs typeface="Microsoft Sans Serif"/>
              </a:rPr>
              <a:t>Diciembre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705195" y="4230352"/>
            <a:ext cx="23939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23,45°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37300" y="4662499"/>
            <a:ext cx="538734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>
                <a:latin typeface="Microsoft Sans Serif"/>
                <a:cs typeface="Microsoft Sans Serif"/>
              </a:rPr>
              <a:t>Fuera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latitud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trópicos,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Sol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alcanzar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cenit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sobre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terrestre,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pero</a:t>
            </a:r>
            <a:r>
              <a:rPr dirty="0" sz="800">
                <a:latin typeface="Microsoft Sans Serif"/>
                <a:cs typeface="Microsoft Sans Serif"/>
              </a:rPr>
              <a:t> sí </a:t>
            </a:r>
            <a:r>
              <a:rPr dirty="0" sz="800" spc="20">
                <a:latin typeface="Microsoft Sans Serif"/>
                <a:cs typeface="Microsoft Sans Serif"/>
              </a:rPr>
              <a:t>estará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alto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(dependiendo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latitud)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solsticio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verano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hemisferio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solsticio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invierno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hemisferio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sur.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>
                <a:latin typeface="Microsoft Sans Serif"/>
                <a:cs typeface="Microsoft Sans Serif"/>
              </a:rPr>
              <a:t> si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queremos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inclinar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puedan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recibir perpendicularmente </a:t>
            </a:r>
            <a:r>
              <a:rPr dirty="0" sz="800" spc="15">
                <a:latin typeface="Microsoft Sans Serif"/>
                <a:cs typeface="Microsoft Sans Serif"/>
              </a:rPr>
              <a:t>los rayos </a:t>
            </a:r>
            <a:r>
              <a:rPr dirty="0" sz="800" spc="10">
                <a:latin typeface="Microsoft Sans Serif"/>
                <a:cs typeface="Microsoft Sans Serif"/>
              </a:rPr>
              <a:t>solares al </a:t>
            </a:r>
            <a:r>
              <a:rPr dirty="0" sz="800" spc="30">
                <a:latin typeface="Microsoft Sans Serif"/>
                <a:cs typeface="Microsoft Sans Serif"/>
              </a:rPr>
              <a:t>mediodía </a:t>
            </a:r>
            <a:r>
              <a:rPr dirty="0" sz="800" spc="25">
                <a:latin typeface="Microsoft Sans Serif"/>
                <a:cs typeface="Microsoft Sans Serif"/>
              </a:rPr>
              <a:t>del día </a:t>
            </a:r>
            <a:r>
              <a:rPr dirty="0" sz="800" spc="20">
                <a:latin typeface="Microsoft Sans Serif"/>
                <a:cs typeface="Microsoft Sans Serif"/>
              </a:rPr>
              <a:t>más </a:t>
            </a:r>
            <a:r>
              <a:rPr dirty="0" sz="800" spc="35">
                <a:latin typeface="Microsoft Sans Serif"/>
                <a:cs typeface="Microsoft Sans Serif"/>
              </a:rPr>
              <a:t>largo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20">
                <a:latin typeface="Microsoft Sans Serif"/>
                <a:cs typeface="Microsoft Sans Serif"/>
              </a:rPr>
              <a:t>año,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15">
                <a:latin typeface="Microsoft Sans Serif"/>
                <a:cs typeface="Microsoft Sans Serif"/>
              </a:rPr>
              <a:t>necesario </a:t>
            </a:r>
            <a:r>
              <a:rPr dirty="0" sz="800" spc="20">
                <a:latin typeface="Microsoft Sans Serif"/>
                <a:cs typeface="Microsoft Sans Serif"/>
              </a:rPr>
              <a:t>conocer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altura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(en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grados)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alcanza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Sol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sobre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horizonte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ese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instante,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fórmula: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0000" y="56695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37248" y="6035267"/>
            <a:ext cx="5422265" cy="1853564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  <a:tabLst>
                <a:tab pos="495300" algn="l"/>
                <a:tab pos="88900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dónde:	</a:t>
            </a:r>
            <a:r>
              <a:rPr dirty="0" sz="850" spc="20">
                <a:latin typeface="Microsoft Sans Serif"/>
                <a:cs typeface="Microsoft Sans Serif"/>
              </a:rPr>
              <a:t>años	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(en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grados)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latitud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lugar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paneles;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endParaRPr sz="800">
              <a:latin typeface="Microsoft Sans Serif"/>
              <a:cs typeface="Microsoft Sans Serif"/>
            </a:endParaRPr>
          </a:p>
          <a:p>
            <a:pPr marL="495300">
              <a:lnSpc>
                <a:spcPct val="100000"/>
              </a:lnSpc>
              <a:spcBef>
                <a:spcPts val="180"/>
              </a:spcBef>
              <a:tabLst>
                <a:tab pos="889000" algn="l"/>
              </a:tabLst>
            </a:pPr>
            <a:r>
              <a:rPr dirty="0" sz="850" spc="50">
                <a:latin typeface="Microsoft Sans Serif"/>
                <a:cs typeface="Microsoft Sans Serif"/>
              </a:rPr>
              <a:t>d	</a:t>
            </a:r>
            <a:r>
              <a:rPr dirty="0" sz="800" spc="35">
                <a:latin typeface="Microsoft Sans Serif"/>
                <a:cs typeface="Microsoft Sans Serif"/>
              </a:rPr>
              <a:t>ángulo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declinación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[23,45°]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25">
                <a:latin typeface="Microsoft Sans Serif"/>
                <a:cs typeface="Microsoft Sans Serif"/>
              </a:rPr>
              <a:t>Encontrando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ángulo complementario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α </a:t>
            </a:r>
            <a:r>
              <a:rPr dirty="0" sz="800">
                <a:latin typeface="Microsoft Sans Serif"/>
                <a:cs typeface="Microsoft Sans Serif"/>
              </a:rPr>
              <a:t>(90°-α),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0">
                <a:latin typeface="Microsoft Sans Serif"/>
                <a:cs typeface="Microsoft Sans Serif"/>
              </a:rPr>
              <a:t>posible </a:t>
            </a:r>
            <a:r>
              <a:rPr dirty="0" sz="800" spc="35">
                <a:latin typeface="Microsoft Sans Serif"/>
                <a:cs typeface="Microsoft Sans Serif"/>
              </a:rPr>
              <a:t>obtener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ángulo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inclinación </a:t>
            </a:r>
            <a:r>
              <a:rPr dirty="0" sz="800" spc="50">
                <a:latin typeface="Microsoft Sans Serif"/>
                <a:cs typeface="Microsoft Sans Serif"/>
              </a:rPr>
              <a:t>β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20">
                <a:latin typeface="Microsoft Sans Serif"/>
                <a:cs typeface="Microsoft Sans Serif"/>
              </a:rPr>
              <a:t>con respecto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plano horizontal </a:t>
            </a:r>
            <a:r>
              <a:rPr dirty="0" sz="800" spc="-35">
                <a:latin typeface="Microsoft Sans Serif"/>
                <a:cs typeface="Microsoft Sans Serif"/>
              </a:rPr>
              <a:t>(IEC </a:t>
            </a:r>
            <a:r>
              <a:rPr dirty="0" sz="800" spc="-70">
                <a:latin typeface="Microsoft Sans Serif"/>
                <a:cs typeface="Microsoft Sans Serif"/>
              </a:rPr>
              <a:t>TS </a:t>
            </a:r>
            <a:r>
              <a:rPr dirty="0" sz="800" spc="10">
                <a:latin typeface="Microsoft Sans Serif"/>
                <a:cs typeface="Microsoft Sans Serif"/>
              </a:rPr>
              <a:t>61836 </a:t>
            </a:r>
            <a:r>
              <a:rPr dirty="0" sz="800" spc="5">
                <a:latin typeface="Microsoft Sans Serif"/>
                <a:cs typeface="Microsoft Sans Serif"/>
              </a:rPr>
              <a:t>Sistemas </a:t>
            </a:r>
            <a:r>
              <a:rPr dirty="0" sz="800" spc="25">
                <a:latin typeface="Microsoft Sans Serif"/>
                <a:cs typeface="Microsoft Sans Serif"/>
              </a:rPr>
              <a:t>de energía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25">
                <a:latin typeface="Microsoft Sans Serif"/>
                <a:cs typeface="Microsoft Sans Serif"/>
              </a:rPr>
              <a:t>fotovoltaica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20">
                <a:latin typeface="Microsoft Sans Serif"/>
                <a:cs typeface="Microsoft Sans Serif"/>
              </a:rPr>
              <a:t>Términos,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definiciones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símbolos)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manera que </a:t>
            </a:r>
            <a:r>
              <a:rPr dirty="0" sz="800" spc="15">
                <a:latin typeface="Microsoft Sans Serif"/>
                <a:cs typeface="Microsoft Sans Serif"/>
              </a:rPr>
              <a:t>los paneles </a:t>
            </a:r>
            <a:r>
              <a:rPr dirty="0" sz="800" spc="10">
                <a:latin typeface="Microsoft Sans Serif"/>
                <a:cs typeface="Microsoft Sans Serif"/>
              </a:rPr>
              <a:t>sean alcanzados </a:t>
            </a:r>
            <a:r>
              <a:rPr dirty="0" sz="800" spc="30">
                <a:latin typeface="Microsoft Sans Serif"/>
                <a:cs typeface="Microsoft Sans Serif"/>
              </a:rPr>
              <a:t>perpendicularmente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los rayos </a:t>
            </a:r>
            <a:r>
              <a:rPr dirty="0" sz="800" spc="10">
                <a:latin typeface="Microsoft Sans Serif"/>
                <a:cs typeface="Microsoft Sans Serif"/>
              </a:rPr>
              <a:t>solares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50">
                <a:latin typeface="Microsoft Sans Serif"/>
                <a:cs typeface="Microsoft Sans Serif"/>
              </a:rPr>
              <a:t>momento </a:t>
            </a:r>
            <a:r>
              <a:rPr dirty="0" sz="800" spc="30">
                <a:latin typeface="Microsoft Sans Serif"/>
                <a:cs typeface="Microsoft Sans Serif"/>
              </a:rPr>
              <a:t>mencionado </a:t>
            </a:r>
            <a:r>
              <a:rPr dirty="0" sz="800" spc="25">
                <a:latin typeface="Microsoft Sans Serif"/>
                <a:cs typeface="Microsoft Sans Serif"/>
              </a:rPr>
              <a:t>anteriormente.</a:t>
            </a:r>
            <a:r>
              <a:rPr dirty="0" sz="450" spc="25">
                <a:latin typeface="Microsoft Sans Serif"/>
                <a:cs typeface="Microsoft Sans Serif"/>
              </a:rPr>
              <a:t>4</a:t>
            </a:r>
            <a:r>
              <a:rPr dirty="0" sz="800" spc="25">
                <a:latin typeface="Microsoft Sans Serif"/>
                <a:cs typeface="Microsoft Sans Serif"/>
              </a:rPr>
              <a:t>Sin </a:t>
            </a:r>
            <a:r>
              <a:rPr dirty="0" sz="800" spc="35">
                <a:latin typeface="Microsoft Sans Serif"/>
                <a:cs typeface="Microsoft Sans Serif"/>
              </a:rPr>
              <a:t>embargo,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20">
                <a:latin typeface="Microsoft Sans Serif"/>
                <a:cs typeface="Microsoft Sans Serif"/>
              </a:rPr>
              <a:t>basta con conocer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ángulo </a:t>
            </a:r>
            <a:r>
              <a:rPr dirty="0" sz="800" spc="30">
                <a:latin typeface="Microsoft Sans Serif"/>
                <a:cs typeface="Microsoft Sans Serif"/>
              </a:rPr>
              <a:t>α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40">
                <a:latin typeface="Microsoft Sans Serif"/>
                <a:cs typeface="Microsoft Sans Serif"/>
              </a:rPr>
              <a:t>determinar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orientación </a:t>
            </a:r>
            <a:r>
              <a:rPr dirty="0" sz="800" spc="40">
                <a:latin typeface="Microsoft Sans Serif"/>
                <a:cs typeface="Microsoft Sans Serif"/>
              </a:rPr>
              <a:t>óptima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módulos. </a:t>
            </a:r>
            <a:r>
              <a:rPr dirty="0" sz="800" spc="-55">
                <a:latin typeface="Microsoft Sans Serif"/>
                <a:cs typeface="Microsoft Sans Serif"/>
              </a:rPr>
              <a:t>Es </a:t>
            </a:r>
            <a:r>
              <a:rPr dirty="0" sz="800" spc="15">
                <a:latin typeface="Microsoft Sans Serif"/>
                <a:cs typeface="Microsoft Sans Serif"/>
              </a:rPr>
              <a:t>necesario </a:t>
            </a:r>
            <a:r>
              <a:rPr dirty="0" sz="800" spc="35">
                <a:latin typeface="Microsoft Sans Serif"/>
                <a:cs typeface="Microsoft Sans Serif"/>
              </a:rPr>
              <a:t>tener </a:t>
            </a:r>
            <a:r>
              <a:rPr dirty="0" sz="800" spc="25">
                <a:latin typeface="Microsoft Sans Serif"/>
                <a:cs typeface="Microsoft Sans Serif"/>
              </a:rPr>
              <a:t>en cuenta </a:t>
            </a:r>
            <a:r>
              <a:rPr dirty="0" sz="800" spc="35">
                <a:latin typeface="Microsoft Sans Serif"/>
                <a:cs typeface="Microsoft Sans Serif"/>
              </a:rPr>
              <a:t>también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trayectoria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5">
                <a:latin typeface="Microsoft Sans Serif"/>
                <a:cs typeface="Microsoft Sans Serif"/>
              </a:rPr>
              <a:t>Sol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cielo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diferentes períodos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30">
                <a:latin typeface="Microsoft Sans Serif"/>
                <a:cs typeface="Microsoft Sans Serif"/>
              </a:rPr>
              <a:t>año </a:t>
            </a:r>
            <a:r>
              <a:rPr dirty="0" sz="800">
                <a:latin typeface="Microsoft Sans Serif"/>
                <a:cs typeface="Microsoft Sans Serif"/>
              </a:rPr>
              <a:t>y,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30">
                <a:latin typeface="Microsoft Sans Serif"/>
                <a:cs typeface="Microsoft Sans Serif"/>
              </a:rPr>
              <a:t>lo </a:t>
            </a:r>
            <a:r>
              <a:rPr dirty="0" sz="800" spc="35">
                <a:latin typeface="Microsoft Sans Serif"/>
                <a:cs typeface="Microsoft Sans Serif"/>
              </a:rPr>
              <a:t>tanto,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ángulo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inclinación </a:t>
            </a:r>
            <a:r>
              <a:rPr dirty="0" sz="800" spc="25">
                <a:latin typeface="Microsoft Sans Serif"/>
                <a:cs typeface="Microsoft Sans Serif"/>
              </a:rPr>
              <a:t>debe </a:t>
            </a:r>
            <a:r>
              <a:rPr dirty="0" sz="800" spc="10">
                <a:latin typeface="Microsoft Sans Serif"/>
                <a:cs typeface="Microsoft Sans Serif"/>
              </a:rPr>
              <a:t>calcularse </a:t>
            </a:r>
            <a:r>
              <a:rPr dirty="0" sz="800" spc="35">
                <a:latin typeface="Microsoft Sans Serif"/>
                <a:cs typeface="Microsoft Sans Serif"/>
              </a:rPr>
              <a:t>teniendo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cuenta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todos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días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año.</a:t>
            </a:r>
            <a:r>
              <a:rPr dirty="0" sz="450" spc="15">
                <a:latin typeface="Microsoft Sans Serif"/>
                <a:cs typeface="Microsoft Sans Serif"/>
              </a:rPr>
              <a:t>5</a:t>
            </a:r>
            <a:r>
              <a:rPr dirty="0" sz="800" spc="15">
                <a:latin typeface="Microsoft Sans Serif"/>
                <a:cs typeface="Microsoft Sans Serif"/>
              </a:rPr>
              <a:t>(Figura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31). </a:t>
            </a:r>
            <a:r>
              <a:rPr dirty="0" sz="800">
                <a:latin typeface="Microsoft Sans Serif"/>
                <a:cs typeface="Microsoft Sans Serif"/>
              </a:rPr>
              <a:t>Esto </a:t>
            </a:r>
            <a:r>
              <a:rPr dirty="0" sz="800" spc="40">
                <a:latin typeface="Microsoft Sans Serif"/>
                <a:cs typeface="Microsoft Sans Serif"/>
              </a:rPr>
              <a:t>permite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radiación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total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anual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captada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paneles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(y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producción </a:t>
            </a:r>
            <a:r>
              <a:rPr dirty="0" sz="800" spc="25">
                <a:latin typeface="Microsoft Sans Serif"/>
                <a:cs typeface="Microsoft Sans Serif"/>
              </a:rPr>
              <a:t>energética </a:t>
            </a:r>
            <a:r>
              <a:rPr dirty="0" sz="800" spc="15">
                <a:latin typeface="Microsoft Sans Serif"/>
                <a:cs typeface="Microsoft Sans Serif"/>
              </a:rPr>
              <a:t>anual) </a:t>
            </a:r>
            <a:r>
              <a:rPr dirty="0" sz="800" spc="30">
                <a:latin typeface="Microsoft Sans Serif"/>
                <a:cs typeface="Microsoft Sans Serif"/>
              </a:rPr>
              <a:t>superior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obtenida </a:t>
            </a:r>
            <a:r>
              <a:rPr dirty="0" sz="800" spc="25">
                <a:latin typeface="Microsoft Sans Serif"/>
                <a:cs typeface="Microsoft Sans Serif"/>
              </a:rPr>
              <a:t>bajo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anterior </a:t>
            </a:r>
            <a:r>
              <a:rPr dirty="0" sz="800" spc="25">
                <a:latin typeface="Microsoft Sans Serif"/>
                <a:cs typeface="Microsoft Sans Serif"/>
              </a:rPr>
              <a:t>condición de irradiancia </a:t>
            </a:r>
            <a:r>
              <a:rPr dirty="0" sz="800" spc="30">
                <a:latin typeface="Microsoft Sans Serif"/>
                <a:cs typeface="Microsoft Sans Serif"/>
              </a:rPr>
              <a:t> perpendicular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paneles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solsticio.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0000" y="6525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0000" y="6652665"/>
            <a:ext cx="738505" cy="3949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4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-10">
                <a:latin typeface="Microsoft Sans Serif"/>
                <a:cs typeface="Microsoft Sans Serif"/>
              </a:rPr>
              <a:t>En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los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tejados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aguas,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el</a:t>
            </a:r>
            <a:endParaRPr sz="400">
              <a:latin typeface="Microsoft Sans Serif"/>
              <a:cs typeface="Microsoft Sans Serif"/>
            </a:endParaRPr>
          </a:p>
          <a:p>
            <a:pPr marR="1270">
              <a:lnSpc>
                <a:spcPct val="166600"/>
              </a:lnSpc>
            </a:pPr>
            <a:r>
              <a:rPr dirty="0" sz="400" spc="15">
                <a:latin typeface="Microsoft Sans Serif"/>
                <a:cs typeface="Microsoft Sans Serif"/>
              </a:rPr>
              <a:t>ángulo </a:t>
            </a:r>
            <a:r>
              <a:rPr dirty="0" sz="400" spc="10">
                <a:latin typeface="Microsoft Sans Serif"/>
                <a:cs typeface="Microsoft Sans Serif"/>
              </a:rPr>
              <a:t>de inclinación </a:t>
            </a:r>
            <a:r>
              <a:rPr dirty="0" sz="400" spc="5">
                <a:latin typeface="Microsoft Sans Serif"/>
                <a:cs typeface="Microsoft Sans Serif"/>
              </a:rPr>
              <a:t>está </a:t>
            </a:r>
            <a:r>
              <a:rPr dirty="0" sz="400" spc="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determinado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25">
                <a:latin typeface="Microsoft Sans Serif"/>
                <a:cs typeface="Microsoft Sans Serif"/>
              </a:rPr>
              <a:t>por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inclinación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propio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tejado.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713521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40000" y="7225383"/>
            <a:ext cx="850265" cy="323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212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5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ejemplo,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Italia,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inclinación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óptima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-15">
                <a:latin typeface="Microsoft Sans Serif"/>
                <a:cs typeface="Microsoft Sans Serif"/>
              </a:rPr>
              <a:t>El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ángulo</a:t>
            </a:r>
            <a:r>
              <a:rPr dirty="0" sz="300" spc="-5">
                <a:latin typeface="Microsoft Sans Serif"/>
                <a:cs typeface="Microsoft Sans Serif"/>
              </a:rPr>
              <a:t> es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aproximadamente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30°.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40000" y="80003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0000" y="8108313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319576" y="8137437"/>
            <a:ext cx="126936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Trayectoria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solara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45°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latitud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347316" y="8205198"/>
            <a:ext cx="151765" cy="1427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80°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9050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70°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60°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4604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50°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40°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5875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30°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7145">
              <a:lnSpc>
                <a:spcPct val="100000"/>
              </a:lnSpc>
            </a:pPr>
            <a:r>
              <a:rPr dirty="0" sz="600" spc="10">
                <a:latin typeface="Microsoft Sans Serif"/>
                <a:cs typeface="Microsoft Sans Serif"/>
              </a:rPr>
              <a:t>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506594" y="9664334"/>
            <a:ext cx="142875" cy="30988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 marR="5080">
              <a:lnSpc>
                <a:spcPts val="700"/>
              </a:lnSpc>
              <a:spcBef>
                <a:spcPts val="24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 </a:t>
            </a:r>
            <a:r>
              <a:rPr dirty="0" sz="700" spc="-75">
                <a:latin typeface="Microsoft Sans Serif"/>
                <a:cs typeface="Microsoft Sans Serif"/>
              </a:rPr>
              <a:t>Y 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-85"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506594" y="9931034"/>
            <a:ext cx="1250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yo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944891" y="9691569"/>
            <a:ext cx="25654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21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junio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944891" y="9823183"/>
            <a:ext cx="32194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21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marzo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944891" y="9954784"/>
            <a:ext cx="45720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21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diciembre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201139" y="9664334"/>
            <a:ext cx="329565" cy="309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710"/>
              </a:lnSpc>
              <a:spcBef>
                <a:spcPts val="100"/>
              </a:spcBef>
            </a:pPr>
            <a:r>
              <a:rPr dirty="0" sz="700" spc="-75">
                <a:latin typeface="Microsoft Sans Serif"/>
                <a:cs typeface="Microsoft Sans Serif"/>
              </a:rPr>
              <a:t>Y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lnSpc>
                <a:spcPts val="700"/>
              </a:lnSpc>
            </a:pPr>
            <a:r>
              <a:rPr dirty="0" baseline="-7936" sz="1050" spc="-30">
                <a:latin typeface="Microsoft Sans Serif"/>
                <a:cs typeface="Microsoft Sans Serif"/>
              </a:rPr>
              <a:t>A</a:t>
            </a:r>
            <a:r>
              <a:rPr dirty="0" baseline="-7936" sz="1050" spc="509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10°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lnSpc>
                <a:spcPts val="830"/>
              </a:lnSpc>
            </a:pPr>
            <a:r>
              <a:rPr dirty="0" sz="700" spc="-85"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2499243" y="8270556"/>
          <a:ext cx="2981325" cy="1797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189"/>
                <a:gridCol w="123189"/>
                <a:gridCol w="123189"/>
                <a:gridCol w="123189"/>
                <a:gridCol w="123190"/>
                <a:gridCol w="123190"/>
                <a:gridCol w="123190"/>
                <a:gridCol w="123190"/>
                <a:gridCol w="123190"/>
                <a:gridCol w="132715"/>
                <a:gridCol w="123190"/>
                <a:gridCol w="132715"/>
                <a:gridCol w="123190"/>
                <a:gridCol w="123189"/>
                <a:gridCol w="123189"/>
                <a:gridCol w="123189"/>
                <a:gridCol w="123189"/>
                <a:gridCol w="123189"/>
                <a:gridCol w="123189"/>
                <a:gridCol w="123189"/>
                <a:gridCol w="123189"/>
                <a:gridCol w="123189"/>
                <a:gridCol w="123189"/>
                <a:gridCol w="123189"/>
              </a:tblGrid>
              <a:tr h="6621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3815">
                        <a:lnSpc>
                          <a:spcPts val="715"/>
                        </a:lnSpc>
                        <a:spcBef>
                          <a:spcPts val="71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10795">
                        <a:lnSpc>
                          <a:spcPct val="100000"/>
                        </a:lnSpc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39370">
                        <a:lnSpc>
                          <a:spcPts val="705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54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</a:tr>
              <a:tr h="2206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 marL="24765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08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874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</a:tr>
              <a:tr h="220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7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7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778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</a:tr>
              <a:tr h="22071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6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794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 marL="15875">
                        <a:lnSpc>
                          <a:spcPct val="100000"/>
                        </a:lnSpc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1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095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3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</a:tr>
              <a:tr h="2206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7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08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127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6F6F6"/>
                    </a:solidFill>
                  </a:tcPr>
                </a:tc>
              </a:tr>
              <a:tr h="24618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5244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6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048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710"/>
                        </a:lnSpc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6F6F6"/>
                    </a:solidFill>
                  </a:tcPr>
                </a:tc>
              </a:tr>
            </a:tbl>
          </a:graphicData>
        </a:graphic>
      </p:graphicFrame>
      <p:sp>
        <p:nvSpPr>
          <p:cNvPr id="83" name="object 83"/>
          <p:cNvSpPr txBox="1"/>
          <p:nvPr/>
        </p:nvSpPr>
        <p:spPr>
          <a:xfrm>
            <a:off x="2201139" y="9931034"/>
            <a:ext cx="3181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yo </a:t>
            </a:r>
            <a:r>
              <a:rPr dirty="0" sz="700" spc="65">
                <a:latin typeface="Microsoft Sans Serif"/>
                <a:cs typeface="Microsoft Sans Serif"/>
              </a:rPr>
              <a:t> </a:t>
            </a:r>
            <a:r>
              <a:rPr dirty="0" baseline="-13888" sz="900" spc="15">
                <a:latin typeface="Microsoft Sans Serif"/>
                <a:cs typeface="Microsoft Sans Serif"/>
              </a:rPr>
              <a:t>0°</a:t>
            </a:r>
            <a:endParaRPr baseline="-13888" sz="9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429460" y="10060363"/>
            <a:ext cx="134048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098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60°	80°    </a:t>
            </a:r>
            <a:r>
              <a:rPr dirty="0" sz="600" spc="1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100°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120°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140°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160°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180°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141522" y="10066713"/>
            <a:ext cx="84709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200°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220°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240°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260°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280°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373600" y="10060363"/>
            <a:ext cx="189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300°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201727" y="9007428"/>
            <a:ext cx="120650" cy="40449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Altura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solar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27504" y="3816604"/>
            <a:ext cx="5363845" cy="2084705"/>
            <a:chOff x="1627504" y="3816604"/>
            <a:chExt cx="5363845" cy="2084705"/>
          </a:xfrm>
        </p:grpSpPr>
        <p:sp>
          <p:nvSpPr>
            <p:cNvPr id="4" name="object 4"/>
            <p:cNvSpPr/>
            <p:nvPr/>
          </p:nvSpPr>
          <p:spPr>
            <a:xfrm>
              <a:off x="1627504" y="3816604"/>
              <a:ext cx="5363845" cy="2084705"/>
            </a:xfrm>
            <a:custGeom>
              <a:avLst/>
              <a:gdLst/>
              <a:ahLst/>
              <a:cxnLst/>
              <a:rect l="l" t="t" r="r" b="b"/>
              <a:pathLst>
                <a:path w="5363845" h="2084704">
                  <a:moveTo>
                    <a:pt x="5363654" y="0"/>
                  </a:moveTo>
                  <a:lnTo>
                    <a:pt x="0" y="0"/>
                  </a:lnTo>
                  <a:lnTo>
                    <a:pt x="0" y="2084400"/>
                  </a:lnTo>
                  <a:lnTo>
                    <a:pt x="5363654" y="20844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363267" y="4459408"/>
              <a:ext cx="2271395" cy="1191260"/>
            </a:xfrm>
            <a:custGeom>
              <a:avLst/>
              <a:gdLst/>
              <a:ahLst/>
              <a:cxnLst/>
              <a:rect l="l" t="t" r="r" b="b"/>
              <a:pathLst>
                <a:path w="2271395" h="1191260">
                  <a:moveTo>
                    <a:pt x="0" y="595617"/>
                  </a:moveTo>
                  <a:lnTo>
                    <a:pt x="6663" y="530717"/>
                  </a:lnTo>
                  <a:lnTo>
                    <a:pt x="26194" y="467841"/>
                  </a:lnTo>
                  <a:lnTo>
                    <a:pt x="57897" y="407354"/>
                  </a:lnTo>
                  <a:lnTo>
                    <a:pt x="101081" y="349617"/>
                  </a:lnTo>
                  <a:lnTo>
                    <a:pt x="155052" y="294995"/>
                  </a:lnTo>
                  <a:lnTo>
                    <a:pt x="185867" y="268966"/>
                  </a:lnTo>
                  <a:lnTo>
                    <a:pt x="219119" y="243851"/>
                  </a:lnTo>
                  <a:lnTo>
                    <a:pt x="254721" y="219696"/>
                  </a:lnTo>
                  <a:lnTo>
                    <a:pt x="292588" y="196548"/>
                  </a:lnTo>
                  <a:lnTo>
                    <a:pt x="332632" y="174450"/>
                  </a:lnTo>
                  <a:lnTo>
                    <a:pt x="374766" y="153449"/>
                  </a:lnTo>
                  <a:lnTo>
                    <a:pt x="418905" y="133590"/>
                  </a:lnTo>
                  <a:lnTo>
                    <a:pt x="464961" y="114918"/>
                  </a:lnTo>
                  <a:lnTo>
                    <a:pt x="512848" y="97479"/>
                  </a:lnTo>
                  <a:lnTo>
                    <a:pt x="562480" y="81318"/>
                  </a:lnTo>
                  <a:lnTo>
                    <a:pt x="613769" y="66480"/>
                  </a:lnTo>
                  <a:lnTo>
                    <a:pt x="666630" y="53012"/>
                  </a:lnTo>
                  <a:lnTo>
                    <a:pt x="720975" y="40958"/>
                  </a:lnTo>
                  <a:lnTo>
                    <a:pt x="776718" y="30364"/>
                  </a:lnTo>
                  <a:lnTo>
                    <a:pt x="833772" y="21275"/>
                  </a:lnTo>
                  <a:lnTo>
                    <a:pt x="892051" y="13737"/>
                  </a:lnTo>
                  <a:lnTo>
                    <a:pt x="951469" y="7795"/>
                  </a:lnTo>
                  <a:lnTo>
                    <a:pt x="1011938" y="3494"/>
                  </a:lnTo>
                  <a:lnTo>
                    <a:pt x="1073372" y="881"/>
                  </a:lnTo>
                  <a:lnTo>
                    <a:pt x="1135684" y="0"/>
                  </a:lnTo>
                  <a:lnTo>
                    <a:pt x="1197997" y="881"/>
                  </a:lnTo>
                  <a:lnTo>
                    <a:pt x="1259431" y="3494"/>
                  </a:lnTo>
                  <a:lnTo>
                    <a:pt x="1319900" y="7795"/>
                  </a:lnTo>
                  <a:lnTo>
                    <a:pt x="1379317" y="13737"/>
                  </a:lnTo>
                  <a:lnTo>
                    <a:pt x="1437596" y="21275"/>
                  </a:lnTo>
                  <a:lnTo>
                    <a:pt x="1494651" y="30364"/>
                  </a:lnTo>
                  <a:lnTo>
                    <a:pt x="1550394" y="40958"/>
                  </a:lnTo>
                  <a:lnTo>
                    <a:pt x="1604739" y="53012"/>
                  </a:lnTo>
                  <a:lnTo>
                    <a:pt x="1657600" y="66480"/>
                  </a:lnTo>
                  <a:lnTo>
                    <a:pt x="1708889" y="81318"/>
                  </a:lnTo>
                  <a:lnTo>
                    <a:pt x="1758520" y="97479"/>
                  </a:lnTo>
                  <a:lnTo>
                    <a:pt x="1806408" y="114918"/>
                  </a:lnTo>
                  <a:lnTo>
                    <a:pt x="1852464" y="133590"/>
                  </a:lnTo>
                  <a:lnTo>
                    <a:pt x="1896603" y="153449"/>
                  </a:lnTo>
                  <a:lnTo>
                    <a:pt x="1938737" y="174450"/>
                  </a:lnTo>
                  <a:lnTo>
                    <a:pt x="1978781" y="196548"/>
                  </a:lnTo>
                  <a:lnTo>
                    <a:pt x="2016647" y="219696"/>
                  </a:lnTo>
                  <a:lnTo>
                    <a:pt x="2052250" y="243851"/>
                  </a:lnTo>
                  <a:lnTo>
                    <a:pt x="2085501" y="268966"/>
                  </a:lnTo>
                  <a:lnTo>
                    <a:pt x="2116316" y="294995"/>
                  </a:lnTo>
                  <a:lnTo>
                    <a:pt x="2144607" y="321894"/>
                  </a:lnTo>
                  <a:lnTo>
                    <a:pt x="2193272" y="378119"/>
                  </a:lnTo>
                  <a:lnTo>
                    <a:pt x="2230802" y="437276"/>
                  </a:lnTo>
                  <a:lnTo>
                    <a:pt x="2256505" y="499003"/>
                  </a:lnTo>
                  <a:lnTo>
                    <a:pt x="2269689" y="562936"/>
                  </a:lnTo>
                  <a:lnTo>
                    <a:pt x="2271369" y="595617"/>
                  </a:lnTo>
                  <a:lnTo>
                    <a:pt x="2269689" y="628296"/>
                  </a:lnTo>
                  <a:lnTo>
                    <a:pt x="2256505" y="692227"/>
                  </a:lnTo>
                  <a:lnTo>
                    <a:pt x="2230802" y="753952"/>
                  </a:lnTo>
                  <a:lnTo>
                    <a:pt x="2193272" y="813108"/>
                  </a:lnTo>
                  <a:lnTo>
                    <a:pt x="2144607" y="869331"/>
                  </a:lnTo>
                  <a:lnTo>
                    <a:pt x="2116316" y="896230"/>
                  </a:lnTo>
                  <a:lnTo>
                    <a:pt x="2085501" y="922259"/>
                  </a:lnTo>
                  <a:lnTo>
                    <a:pt x="2052250" y="947373"/>
                  </a:lnTo>
                  <a:lnTo>
                    <a:pt x="2016647" y="971527"/>
                  </a:lnTo>
                  <a:lnTo>
                    <a:pt x="1978781" y="994675"/>
                  </a:lnTo>
                  <a:lnTo>
                    <a:pt x="1938737" y="1016773"/>
                  </a:lnTo>
                  <a:lnTo>
                    <a:pt x="1896603" y="1037773"/>
                  </a:lnTo>
                  <a:lnTo>
                    <a:pt x="1852464" y="1057632"/>
                  </a:lnTo>
                  <a:lnTo>
                    <a:pt x="1806408" y="1076304"/>
                  </a:lnTo>
                  <a:lnTo>
                    <a:pt x="1758520" y="1093743"/>
                  </a:lnTo>
                  <a:lnTo>
                    <a:pt x="1708889" y="1109904"/>
                  </a:lnTo>
                  <a:lnTo>
                    <a:pt x="1657600" y="1124741"/>
                  </a:lnTo>
                  <a:lnTo>
                    <a:pt x="1604739" y="1138209"/>
                  </a:lnTo>
                  <a:lnTo>
                    <a:pt x="1550394" y="1150263"/>
                  </a:lnTo>
                  <a:lnTo>
                    <a:pt x="1494651" y="1160857"/>
                  </a:lnTo>
                  <a:lnTo>
                    <a:pt x="1437596" y="1169946"/>
                  </a:lnTo>
                  <a:lnTo>
                    <a:pt x="1379317" y="1177484"/>
                  </a:lnTo>
                  <a:lnTo>
                    <a:pt x="1319900" y="1183426"/>
                  </a:lnTo>
                  <a:lnTo>
                    <a:pt x="1259431" y="1187726"/>
                  </a:lnTo>
                  <a:lnTo>
                    <a:pt x="1197997" y="1190340"/>
                  </a:lnTo>
                  <a:lnTo>
                    <a:pt x="1135684" y="1191221"/>
                  </a:lnTo>
                  <a:lnTo>
                    <a:pt x="1073372" y="1190340"/>
                  </a:lnTo>
                  <a:lnTo>
                    <a:pt x="1011938" y="1187726"/>
                  </a:lnTo>
                  <a:lnTo>
                    <a:pt x="951469" y="1183426"/>
                  </a:lnTo>
                  <a:lnTo>
                    <a:pt x="892051" y="1177484"/>
                  </a:lnTo>
                  <a:lnTo>
                    <a:pt x="833772" y="1169946"/>
                  </a:lnTo>
                  <a:lnTo>
                    <a:pt x="776718" y="1160857"/>
                  </a:lnTo>
                  <a:lnTo>
                    <a:pt x="720975" y="1150263"/>
                  </a:lnTo>
                  <a:lnTo>
                    <a:pt x="666630" y="1138209"/>
                  </a:lnTo>
                  <a:lnTo>
                    <a:pt x="613769" y="1124741"/>
                  </a:lnTo>
                  <a:lnTo>
                    <a:pt x="562480" y="1109904"/>
                  </a:lnTo>
                  <a:lnTo>
                    <a:pt x="512848" y="1093743"/>
                  </a:lnTo>
                  <a:lnTo>
                    <a:pt x="464961" y="1076304"/>
                  </a:lnTo>
                  <a:lnTo>
                    <a:pt x="418905" y="1057632"/>
                  </a:lnTo>
                  <a:lnTo>
                    <a:pt x="374766" y="1037773"/>
                  </a:lnTo>
                  <a:lnTo>
                    <a:pt x="332632" y="1016773"/>
                  </a:lnTo>
                  <a:lnTo>
                    <a:pt x="292588" y="994675"/>
                  </a:lnTo>
                  <a:lnTo>
                    <a:pt x="254721" y="971527"/>
                  </a:lnTo>
                  <a:lnTo>
                    <a:pt x="219119" y="947373"/>
                  </a:lnTo>
                  <a:lnTo>
                    <a:pt x="185867" y="922259"/>
                  </a:lnTo>
                  <a:lnTo>
                    <a:pt x="155052" y="896230"/>
                  </a:lnTo>
                  <a:lnTo>
                    <a:pt x="126761" y="869331"/>
                  </a:lnTo>
                  <a:lnTo>
                    <a:pt x="78097" y="813108"/>
                  </a:lnTo>
                  <a:lnTo>
                    <a:pt x="40567" y="753952"/>
                  </a:lnTo>
                  <a:lnTo>
                    <a:pt x="14864" y="692227"/>
                  </a:lnTo>
                  <a:lnTo>
                    <a:pt x="1680" y="628296"/>
                  </a:lnTo>
                  <a:lnTo>
                    <a:pt x="0" y="59561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051624" y="4316669"/>
              <a:ext cx="730885" cy="737235"/>
            </a:xfrm>
            <a:custGeom>
              <a:avLst/>
              <a:gdLst/>
              <a:ahLst/>
              <a:cxnLst/>
              <a:rect l="l" t="t" r="r" b="b"/>
              <a:pathLst>
                <a:path w="730885" h="737235">
                  <a:moveTo>
                    <a:pt x="285457" y="0"/>
                  </a:moveTo>
                  <a:lnTo>
                    <a:pt x="0" y="631113"/>
                  </a:lnTo>
                  <a:lnTo>
                    <a:pt x="7340" y="639800"/>
                  </a:lnTo>
                  <a:lnTo>
                    <a:pt x="445376" y="737019"/>
                  </a:lnTo>
                  <a:lnTo>
                    <a:pt x="730630" y="88722"/>
                  </a:lnTo>
                  <a:lnTo>
                    <a:pt x="723696" y="80238"/>
                  </a:lnTo>
                  <a:lnTo>
                    <a:pt x="2854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051624" y="4316669"/>
              <a:ext cx="730885" cy="737235"/>
            </a:xfrm>
            <a:custGeom>
              <a:avLst/>
              <a:gdLst/>
              <a:ahLst/>
              <a:cxnLst/>
              <a:rect l="l" t="t" r="r" b="b"/>
              <a:pathLst>
                <a:path w="730885" h="737235">
                  <a:moveTo>
                    <a:pt x="730630" y="88722"/>
                  </a:moveTo>
                  <a:lnTo>
                    <a:pt x="445376" y="737019"/>
                  </a:lnTo>
                  <a:lnTo>
                    <a:pt x="7340" y="639800"/>
                  </a:lnTo>
                  <a:lnTo>
                    <a:pt x="0" y="631113"/>
                  </a:lnTo>
                  <a:lnTo>
                    <a:pt x="285457" y="0"/>
                  </a:lnTo>
                  <a:lnTo>
                    <a:pt x="723696" y="80238"/>
                  </a:lnTo>
                  <a:lnTo>
                    <a:pt x="730630" y="88722"/>
                  </a:lnTo>
                  <a:close/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051448" y="4396134"/>
              <a:ext cx="723265" cy="656590"/>
            </a:xfrm>
            <a:custGeom>
              <a:avLst/>
              <a:gdLst/>
              <a:ahLst/>
              <a:cxnLst/>
              <a:rect l="l" t="t" r="r" b="b"/>
              <a:pathLst>
                <a:path w="723264" h="656589">
                  <a:moveTo>
                    <a:pt x="0" y="551078"/>
                  </a:moveTo>
                  <a:lnTo>
                    <a:pt x="437832" y="648284"/>
                  </a:lnTo>
                  <a:lnTo>
                    <a:pt x="723099" y="0"/>
                  </a:lnTo>
                </a:path>
                <a:path w="723264" h="656589">
                  <a:moveTo>
                    <a:pt x="438404" y="648080"/>
                  </a:moveTo>
                  <a:lnTo>
                    <a:pt x="444576" y="656577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075276" y="4332871"/>
              <a:ext cx="674370" cy="693420"/>
            </a:xfrm>
            <a:custGeom>
              <a:avLst/>
              <a:gdLst/>
              <a:ahLst/>
              <a:cxnLst/>
              <a:rect l="l" t="t" r="r" b="b"/>
              <a:pathLst>
                <a:path w="674370" h="693420">
                  <a:moveTo>
                    <a:pt x="230250" y="314972"/>
                  </a:moveTo>
                  <a:lnTo>
                    <a:pt x="271627" y="222237"/>
                  </a:lnTo>
                  <a:lnTo>
                    <a:pt x="178803" y="204203"/>
                  </a:lnTo>
                  <a:lnTo>
                    <a:pt x="137464" y="296303"/>
                  </a:lnTo>
                  <a:lnTo>
                    <a:pt x="230250" y="314972"/>
                  </a:lnTo>
                  <a:close/>
                </a:path>
                <a:path w="674370" h="693420">
                  <a:moveTo>
                    <a:pt x="333768" y="335800"/>
                  </a:moveTo>
                  <a:lnTo>
                    <a:pt x="375221" y="242392"/>
                  </a:lnTo>
                  <a:lnTo>
                    <a:pt x="282397" y="224332"/>
                  </a:lnTo>
                  <a:lnTo>
                    <a:pt x="240982" y="317131"/>
                  </a:lnTo>
                  <a:lnTo>
                    <a:pt x="333768" y="335800"/>
                  </a:lnTo>
                  <a:close/>
                </a:path>
                <a:path w="674370" h="693420">
                  <a:moveTo>
                    <a:pt x="437299" y="356615"/>
                  </a:moveTo>
                  <a:lnTo>
                    <a:pt x="478815" y="262521"/>
                  </a:lnTo>
                  <a:lnTo>
                    <a:pt x="385991" y="244474"/>
                  </a:lnTo>
                  <a:lnTo>
                    <a:pt x="344500" y="337959"/>
                  </a:lnTo>
                  <a:lnTo>
                    <a:pt x="437299" y="356615"/>
                  </a:lnTo>
                  <a:close/>
                </a:path>
                <a:path w="674370" h="693420">
                  <a:moveTo>
                    <a:pt x="535546" y="160451"/>
                  </a:moveTo>
                  <a:lnTo>
                    <a:pt x="494004" y="254596"/>
                  </a:lnTo>
                  <a:lnTo>
                    <a:pt x="586816" y="272643"/>
                  </a:lnTo>
                  <a:lnTo>
                    <a:pt x="628408" y="177888"/>
                  </a:lnTo>
                  <a:lnTo>
                    <a:pt x="535546" y="160451"/>
                  </a:lnTo>
                  <a:close/>
                </a:path>
                <a:path w="674370" h="693420">
                  <a:moveTo>
                    <a:pt x="489572" y="264617"/>
                  </a:moveTo>
                  <a:lnTo>
                    <a:pt x="448017" y="358774"/>
                  </a:lnTo>
                  <a:lnTo>
                    <a:pt x="540816" y="377431"/>
                  </a:lnTo>
                  <a:lnTo>
                    <a:pt x="582409" y="282663"/>
                  </a:lnTo>
                  <a:lnTo>
                    <a:pt x="489572" y="264617"/>
                  </a:lnTo>
                  <a:close/>
                </a:path>
                <a:path w="674370" h="693420">
                  <a:moveTo>
                    <a:pt x="443610" y="368782"/>
                  </a:moveTo>
                  <a:lnTo>
                    <a:pt x="402043" y="462953"/>
                  </a:lnTo>
                  <a:lnTo>
                    <a:pt x="494817" y="482231"/>
                  </a:lnTo>
                  <a:lnTo>
                    <a:pt x="536422" y="387451"/>
                  </a:lnTo>
                  <a:lnTo>
                    <a:pt x="443610" y="368782"/>
                  </a:lnTo>
                  <a:close/>
                </a:path>
                <a:path w="674370" h="693420">
                  <a:moveTo>
                    <a:pt x="397636" y="472947"/>
                  </a:moveTo>
                  <a:lnTo>
                    <a:pt x="356069" y="567131"/>
                  </a:lnTo>
                  <a:lnTo>
                    <a:pt x="448817" y="587044"/>
                  </a:lnTo>
                  <a:lnTo>
                    <a:pt x="490423" y="492239"/>
                  </a:lnTo>
                  <a:lnTo>
                    <a:pt x="397636" y="472947"/>
                  </a:lnTo>
                  <a:close/>
                </a:path>
                <a:path w="674370" h="693420">
                  <a:moveTo>
                    <a:pt x="351663" y="577113"/>
                  </a:moveTo>
                  <a:lnTo>
                    <a:pt x="309727" y="672160"/>
                  </a:lnTo>
                  <a:lnTo>
                    <a:pt x="402335" y="692937"/>
                  </a:lnTo>
                  <a:lnTo>
                    <a:pt x="444436" y="597026"/>
                  </a:lnTo>
                  <a:lnTo>
                    <a:pt x="351663" y="577113"/>
                  </a:lnTo>
                  <a:close/>
                </a:path>
                <a:path w="674370" h="693420">
                  <a:moveTo>
                    <a:pt x="299097" y="669772"/>
                  </a:moveTo>
                  <a:lnTo>
                    <a:pt x="340994" y="574827"/>
                  </a:lnTo>
                  <a:lnTo>
                    <a:pt x="248234" y="554913"/>
                  </a:lnTo>
                  <a:lnTo>
                    <a:pt x="206476" y="648995"/>
                  </a:lnTo>
                  <a:lnTo>
                    <a:pt x="299097" y="669772"/>
                  </a:lnTo>
                  <a:close/>
                </a:path>
                <a:path w="674370" h="693420">
                  <a:moveTo>
                    <a:pt x="345401" y="564845"/>
                  </a:moveTo>
                  <a:lnTo>
                    <a:pt x="386943" y="470725"/>
                  </a:lnTo>
                  <a:lnTo>
                    <a:pt x="294144" y="451434"/>
                  </a:lnTo>
                  <a:lnTo>
                    <a:pt x="252653" y="544931"/>
                  </a:lnTo>
                  <a:lnTo>
                    <a:pt x="345401" y="564845"/>
                  </a:lnTo>
                  <a:close/>
                </a:path>
                <a:path w="674370" h="693420">
                  <a:moveTo>
                    <a:pt x="391350" y="460730"/>
                  </a:moveTo>
                  <a:lnTo>
                    <a:pt x="432879" y="366623"/>
                  </a:lnTo>
                  <a:lnTo>
                    <a:pt x="340067" y="347954"/>
                  </a:lnTo>
                  <a:lnTo>
                    <a:pt x="298576" y="441439"/>
                  </a:lnTo>
                  <a:lnTo>
                    <a:pt x="391350" y="460730"/>
                  </a:lnTo>
                  <a:close/>
                </a:path>
                <a:path w="674370" h="693420">
                  <a:moveTo>
                    <a:pt x="483234" y="252501"/>
                  </a:moveTo>
                  <a:lnTo>
                    <a:pt x="524751" y="158432"/>
                  </a:lnTo>
                  <a:lnTo>
                    <a:pt x="431901" y="141008"/>
                  </a:lnTo>
                  <a:lnTo>
                    <a:pt x="390436" y="234454"/>
                  </a:lnTo>
                  <a:lnTo>
                    <a:pt x="483234" y="252501"/>
                  </a:lnTo>
                  <a:close/>
                </a:path>
                <a:path w="674370" h="693420">
                  <a:moveTo>
                    <a:pt x="529183" y="148386"/>
                  </a:moveTo>
                  <a:lnTo>
                    <a:pt x="570585" y="54571"/>
                  </a:lnTo>
                  <a:lnTo>
                    <a:pt x="477748" y="37693"/>
                  </a:lnTo>
                  <a:lnTo>
                    <a:pt x="436359" y="130975"/>
                  </a:lnTo>
                  <a:lnTo>
                    <a:pt x="529183" y="148386"/>
                  </a:lnTo>
                  <a:close/>
                </a:path>
                <a:path w="674370" h="693420">
                  <a:moveTo>
                    <a:pt x="195859" y="646607"/>
                  </a:moveTo>
                  <a:lnTo>
                    <a:pt x="237553" y="552627"/>
                  </a:lnTo>
                  <a:lnTo>
                    <a:pt x="144792" y="532714"/>
                  </a:lnTo>
                  <a:lnTo>
                    <a:pt x="103238" y="625843"/>
                  </a:lnTo>
                  <a:lnTo>
                    <a:pt x="195859" y="646607"/>
                  </a:lnTo>
                  <a:close/>
                </a:path>
                <a:path w="674370" h="693420">
                  <a:moveTo>
                    <a:pt x="241985" y="542645"/>
                  </a:moveTo>
                  <a:lnTo>
                    <a:pt x="283451" y="449211"/>
                  </a:lnTo>
                  <a:lnTo>
                    <a:pt x="190652" y="429920"/>
                  </a:lnTo>
                  <a:lnTo>
                    <a:pt x="149237" y="522744"/>
                  </a:lnTo>
                  <a:lnTo>
                    <a:pt x="241985" y="542645"/>
                  </a:lnTo>
                  <a:close/>
                </a:path>
                <a:path w="674370" h="693420">
                  <a:moveTo>
                    <a:pt x="287883" y="439229"/>
                  </a:moveTo>
                  <a:lnTo>
                    <a:pt x="329336" y="345795"/>
                  </a:lnTo>
                  <a:lnTo>
                    <a:pt x="236524" y="327139"/>
                  </a:lnTo>
                  <a:lnTo>
                    <a:pt x="195110" y="419938"/>
                  </a:lnTo>
                  <a:lnTo>
                    <a:pt x="287883" y="439229"/>
                  </a:lnTo>
                  <a:close/>
                </a:path>
                <a:path w="674370" h="693420">
                  <a:moveTo>
                    <a:pt x="379679" y="232371"/>
                  </a:moveTo>
                  <a:lnTo>
                    <a:pt x="421106" y="138976"/>
                  </a:lnTo>
                  <a:lnTo>
                    <a:pt x="328256" y="121551"/>
                  </a:lnTo>
                  <a:lnTo>
                    <a:pt x="286867" y="214325"/>
                  </a:lnTo>
                  <a:lnTo>
                    <a:pt x="379679" y="232371"/>
                  </a:lnTo>
                  <a:close/>
                </a:path>
                <a:path w="674370" h="693420">
                  <a:moveTo>
                    <a:pt x="425564" y="128943"/>
                  </a:moveTo>
                  <a:lnTo>
                    <a:pt x="466928" y="35725"/>
                  </a:lnTo>
                  <a:lnTo>
                    <a:pt x="374091" y="18846"/>
                  </a:lnTo>
                  <a:lnTo>
                    <a:pt x="332727" y="111518"/>
                  </a:lnTo>
                  <a:lnTo>
                    <a:pt x="425564" y="128943"/>
                  </a:lnTo>
                  <a:close/>
                </a:path>
                <a:path w="674370" h="693420">
                  <a:moveTo>
                    <a:pt x="92608" y="623455"/>
                  </a:moveTo>
                  <a:lnTo>
                    <a:pt x="134111" y="530428"/>
                  </a:lnTo>
                  <a:lnTo>
                    <a:pt x="41351" y="510514"/>
                  </a:lnTo>
                  <a:lnTo>
                    <a:pt x="0" y="602665"/>
                  </a:lnTo>
                  <a:lnTo>
                    <a:pt x="92608" y="623455"/>
                  </a:lnTo>
                  <a:close/>
                </a:path>
                <a:path w="674370" h="693420">
                  <a:moveTo>
                    <a:pt x="138569" y="520458"/>
                  </a:moveTo>
                  <a:lnTo>
                    <a:pt x="179958" y="427697"/>
                  </a:lnTo>
                  <a:lnTo>
                    <a:pt x="87172" y="408406"/>
                  </a:lnTo>
                  <a:lnTo>
                    <a:pt x="45834" y="500545"/>
                  </a:lnTo>
                  <a:lnTo>
                    <a:pt x="138569" y="520458"/>
                  </a:lnTo>
                  <a:close/>
                </a:path>
                <a:path w="674370" h="693420">
                  <a:moveTo>
                    <a:pt x="184403" y="417715"/>
                  </a:moveTo>
                  <a:lnTo>
                    <a:pt x="225793" y="324980"/>
                  </a:lnTo>
                  <a:lnTo>
                    <a:pt x="132981" y="306298"/>
                  </a:lnTo>
                  <a:lnTo>
                    <a:pt x="91643" y="398424"/>
                  </a:lnTo>
                  <a:lnTo>
                    <a:pt x="184403" y="417715"/>
                  </a:lnTo>
                  <a:close/>
                </a:path>
                <a:path w="674370" h="693420">
                  <a:moveTo>
                    <a:pt x="276097" y="212229"/>
                  </a:moveTo>
                  <a:lnTo>
                    <a:pt x="317461" y="119532"/>
                  </a:lnTo>
                  <a:lnTo>
                    <a:pt x="224612" y="102107"/>
                  </a:lnTo>
                  <a:lnTo>
                    <a:pt x="183299" y="194182"/>
                  </a:lnTo>
                  <a:lnTo>
                    <a:pt x="276097" y="212229"/>
                  </a:lnTo>
                  <a:close/>
                </a:path>
                <a:path w="674370" h="693420">
                  <a:moveTo>
                    <a:pt x="321932" y="109499"/>
                  </a:moveTo>
                  <a:lnTo>
                    <a:pt x="363270" y="16878"/>
                  </a:lnTo>
                  <a:lnTo>
                    <a:pt x="270433" y="0"/>
                  </a:lnTo>
                  <a:lnTo>
                    <a:pt x="229120" y="92074"/>
                  </a:lnTo>
                  <a:lnTo>
                    <a:pt x="321932" y="109499"/>
                  </a:lnTo>
                  <a:close/>
                </a:path>
                <a:path w="674370" h="693420">
                  <a:moveTo>
                    <a:pt x="581393" y="56540"/>
                  </a:moveTo>
                  <a:lnTo>
                    <a:pt x="539965" y="150418"/>
                  </a:lnTo>
                  <a:lnTo>
                    <a:pt x="632802" y="167843"/>
                  </a:lnTo>
                  <a:lnTo>
                    <a:pt x="674243" y="73418"/>
                  </a:lnTo>
                  <a:lnTo>
                    <a:pt x="581393" y="56540"/>
                  </a:lnTo>
                  <a:close/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006907" y="4425458"/>
              <a:ext cx="989330" cy="1240790"/>
            </a:xfrm>
            <a:custGeom>
              <a:avLst/>
              <a:gdLst/>
              <a:ahLst/>
              <a:cxnLst/>
              <a:rect l="l" t="t" r="r" b="b"/>
              <a:pathLst>
                <a:path w="989329" h="1240789">
                  <a:moveTo>
                    <a:pt x="988910" y="0"/>
                  </a:moveTo>
                  <a:lnTo>
                    <a:pt x="0" y="124073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957811" y="5636323"/>
              <a:ext cx="80645" cy="92075"/>
            </a:xfrm>
            <a:custGeom>
              <a:avLst/>
              <a:gdLst/>
              <a:ahLst/>
              <a:cxnLst/>
              <a:rect l="l" t="t" r="r" b="b"/>
              <a:pathLst>
                <a:path w="80645" h="92075">
                  <a:moveTo>
                    <a:pt x="39877" y="0"/>
                  </a:moveTo>
                  <a:lnTo>
                    <a:pt x="0" y="91465"/>
                  </a:lnTo>
                  <a:lnTo>
                    <a:pt x="80276" y="32194"/>
                  </a:lnTo>
                  <a:lnTo>
                    <a:pt x="39877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94756" y="5007785"/>
              <a:ext cx="2536190" cy="90805"/>
            </a:xfrm>
            <a:custGeom>
              <a:avLst/>
              <a:gdLst/>
              <a:ahLst/>
              <a:cxnLst/>
              <a:rect l="l" t="t" r="r" b="b"/>
              <a:pathLst>
                <a:path w="2536190" h="90804">
                  <a:moveTo>
                    <a:pt x="0" y="0"/>
                  </a:moveTo>
                  <a:lnTo>
                    <a:pt x="2535910" y="90766"/>
                  </a:lnTo>
                </a:path>
              </a:pathLst>
            </a:custGeom>
            <a:ln w="3594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498955" y="4160042"/>
              <a:ext cx="395605" cy="892175"/>
            </a:xfrm>
            <a:custGeom>
              <a:avLst/>
              <a:gdLst/>
              <a:ahLst/>
              <a:cxnLst/>
              <a:rect l="l" t="t" r="r" b="b"/>
              <a:pathLst>
                <a:path w="395604" h="892175">
                  <a:moveTo>
                    <a:pt x="0" y="891895"/>
                  </a:moveTo>
                  <a:lnTo>
                    <a:pt x="395020" y="0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366253" y="5053476"/>
              <a:ext cx="132715" cy="674370"/>
            </a:xfrm>
            <a:custGeom>
              <a:avLst/>
              <a:gdLst/>
              <a:ahLst/>
              <a:cxnLst/>
              <a:rect l="l" t="t" r="r" b="b"/>
              <a:pathLst>
                <a:path w="132714" h="674370">
                  <a:moveTo>
                    <a:pt x="132702" y="0"/>
                  </a:moveTo>
                  <a:lnTo>
                    <a:pt x="0" y="674319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291196" y="5327497"/>
              <a:ext cx="142875" cy="13335"/>
            </a:xfrm>
            <a:custGeom>
              <a:avLst/>
              <a:gdLst/>
              <a:ahLst/>
              <a:cxnLst/>
              <a:rect l="l" t="t" r="r" b="b"/>
              <a:pathLst>
                <a:path w="142875" h="13335">
                  <a:moveTo>
                    <a:pt x="142379" y="13055"/>
                  </a:moveTo>
                  <a:lnTo>
                    <a:pt x="105598" y="11019"/>
                  </a:lnTo>
                  <a:lnTo>
                    <a:pt x="69522" y="8147"/>
                  </a:lnTo>
                  <a:lnTo>
                    <a:pt x="34280" y="4465"/>
                  </a:lnTo>
                  <a:lnTo>
                    <a:pt x="0" y="0"/>
                  </a:lnTo>
                </a:path>
              </a:pathLst>
            </a:custGeom>
            <a:ln w="359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498955" y="4160043"/>
              <a:ext cx="0" cy="895350"/>
            </a:xfrm>
            <a:custGeom>
              <a:avLst/>
              <a:gdLst/>
              <a:ahLst/>
              <a:cxnLst/>
              <a:rect l="l" t="t" r="r" b="b"/>
              <a:pathLst>
                <a:path w="0" h="895350">
                  <a:moveTo>
                    <a:pt x="0" y="894981"/>
                  </a:moveTo>
                  <a:lnTo>
                    <a:pt x="0" y="0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742865" y="4314519"/>
              <a:ext cx="676275" cy="708660"/>
            </a:xfrm>
            <a:custGeom>
              <a:avLst/>
              <a:gdLst/>
              <a:ahLst/>
              <a:cxnLst/>
              <a:rect l="l" t="t" r="r" b="b"/>
              <a:pathLst>
                <a:path w="676275" h="708660">
                  <a:moveTo>
                    <a:pt x="475221" y="0"/>
                  </a:moveTo>
                  <a:lnTo>
                    <a:pt x="675855" y="363994"/>
                  </a:lnTo>
                  <a:lnTo>
                    <a:pt x="0" y="708101"/>
                  </a:lnTo>
                  <a:lnTo>
                    <a:pt x="0" y="123278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202691" y="4286581"/>
              <a:ext cx="28575" cy="39370"/>
            </a:xfrm>
            <a:custGeom>
              <a:avLst/>
              <a:gdLst/>
              <a:ahLst/>
              <a:cxnLst/>
              <a:rect l="l" t="t" r="r" b="b"/>
              <a:pathLst>
                <a:path w="28575" h="39370">
                  <a:moveTo>
                    <a:pt x="0" y="0"/>
                  </a:moveTo>
                  <a:lnTo>
                    <a:pt x="9677" y="39230"/>
                  </a:lnTo>
                  <a:lnTo>
                    <a:pt x="28003" y="29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440422" y="4326698"/>
              <a:ext cx="975360" cy="350520"/>
            </a:xfrm>
            <a:custGeom>
              <a:avLst/>
              <a:gdLst/>
              <a:ahLst/>
              <a:cxnLst/>
              <a:rect l="l" t="t" r="r" b="b"/>
              <a:pathLst>
                <a:path w="975360" h="350520">
                  <a:moveTo>
                    <a:pt x="0" y="0"/>
                  </a:moveTo>
                  <a:lnTo>
                    <a:pt x="975207" y="350278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744403" y="4528079"/>
              <a:ext cx="165100" cy="493395"/>
            </a:xfrm>
            <a:custGeom>
              <a:avLst/>
              <a:gdLst/>
              <a:ahLst/>
              <a:cxnLst/>
              <a:rect l="l" t="t" r="r" b="b"/>
              <a:pathLst>
                <a:path w="165100" h="493395">
                  <a:moveTo>
                    <a:pt x="0" y="492988"/>
                  </a:moveTo>
                  <a:lnTo>
                    <a:pt x="3810" y="444132"/>
                  </a:lnTo>
                  <a:lnTo>
                    <a:pt x="10709" y="394718"/>
                  </a:lnTo>
                  <a:lnTo>
                    <a:pt x="20590" y="344920"/>
                  </a:lnTo>
                  <a:lnTo>
                    <a:pt x="33350" y="294908"/>
                  </a:lnTo>
                  <a:lnTo>
                    <a:pt x="48885" y="244855"/>
                  </a:lnTo>
                  <a:lnTo>
                    <a:pt x="67091" y="194934"/>
                  </a:lnTo>
                  <a:lnTo>
                    <a:pt x="87863" y="145315"/>
                  </a:lnTo>
                  <a:lnTo>
                    <a:pt x="111099" y="96172"/>
                  </a:lnTo>
                  <a:lnTo>
                    <a:pt x="136692" y="47676"/>
                  </a:lnTo>
                  <a:lnTo>
                    <a:pt x="164541" y="0"/>
                  </a:lnTo>
                </a:path>
              </a:pathLst>
            </a:custGeom>
            <a:ln w="35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896738" y="4501091"/>
              <a:ext cx="29209" cy="39370"/>
            </a:xfrm>
            <a:custGeom>
              <a:avLst/>
              <a:gdLst/>
              <a:ahLst/>
              <a:cxnLst/>
              <a:rect l="l" t="t" r="r" b="b"/>
              <a:pathLst>
                <a:path w="29210" h="39370">
                  <a:moveTo>
                    <a:pt x="29209" y="0"/>
                  </a:moveTo>
                  <a:lnTo>
                    <a:pt x="0" y="27914"/>
                  </a:lnTo>
                  <a:lnTo>
                    <a:pt x="17868" y="38785"/>
                  </a:lnTo>
                  <a:lnTo>
                    <a:pt x="292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173369" y="4518041"/>
              <a:ext cx="151765" cy="63500"/>
            </a:xfrm>
            <a:custGeom>
              <a:avLst/>
              <a:gdLst/>
              <a:ahLst/>
              <a:cxnLst/>
              <a:rect l="l" t="t" r="r" b="b"/>
              <a:pathLst>
                <a:path w="151764" h="63500">
                  <a:moveTo>
                    <a:pt x="0" y="63258"/>
                  </a:moveTo>
                  <a:lnTo>
                    <a:pt x="36804" y="44405"/>
                  </a:lnTo>
                  <a:lnTo>
                    <a:pt x="73504" y="27962"/>
                  </a:lnTo>
                  <a:lnTo>
                    <a:pt x="111256" y="13352"/>
                  </a:lnTo>
                  <a:lnTo>
                    <a:pt x="151218" y="0"/>
                  </a:lnTo>
                </a:path>
              </a:pathLst>
            </a:custGeom>
            <a:ln w="359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944496" y="4000495"/>
              <a:ext cx="439420" cy="439420"/>
            </a:xfrm>
            <a:custGeom>
              <a:avLst/>
              <a:gdLst/>
              <a:ahLst/>
              <a:cxnLst/>
              <a:rect l="l" t="t" r="r" b="b"/>
              <a:pathLst>
                <a:path w="439420" h="439420">
                  <a:moveTo>
                    <a:pt x="438912" y="219455"/>
                  </a:moveTo>
                  <a:lnTo>
                    <a:pt x="434453" y="263682"/>
                  </a:lnTo>
                  <a:lnTo>
                    <a:pt x="421666" y="304875"/>
                  </a:lnTo>
                  <a:lnTo>
                    <a:pt x="401434" y="342153"/>
                  </a:lnTo>
                  <a:lnTo>
                    <a:pt x="374637" y="374632"/>
                  </a:lnTo>
                  <a:lnTo>
                    <a:pt x="342158" y="401430"/>
                  </a:lnTo>
                  <a:lnTo>
                    <a:pt x="304880" y="421665"/>
                  </a:lnTo>
                  <a:lnTo>
                    <a:pt x="263685" y="434453"/>
                  </a:lnTo>
                  <a:lnTo>
                    <a:pt x="219456" y="438911"/>
                  </a:lnTo>
                  <a:lnTo>
                    <a:pt x="175229" y="434453"/>
                  </a:lnTo>
                  <a:lnTo>
                    <a:pt x="134036" y="421665"/>
                  </a:lnTo>
                  <a:lnTo>
                    <a:pt x="96758" y="401430"/>
                  </a:lnTo>
                  <a:lnTo>
                    <a:pt x="64279" y="374632"/>
                  </a:lnTo>
                  <a:lnTo>
                    <a:pt x="37481" y="342153"/>
                  </a:lnTo>
                  <a:lnTo>
                    <a:pt x="17246" y="304875"/>
                  </a:lnTo>
                  <a:lnTo>
                    <a:pt x="4458" y="263682"/>
                  </a:lnTo>
                  <a:lnTo>
                    <a:pt x="0" y="219455"/>
                  </a:lnTo>
                  <a:lnTo>
                    <a:pt x="4458" y="175229"/>
                  </a:lnTo>
                  <a:lnTo>
                    <a:pt x="17246" y="134036"/>
                  </a:lnTo>
                  <a:lnTo>
                    <a:pt x="37481" y="96758"/>
                  </a:lnTo>
                  <a:lnTo>
                    <a:pt x="64279" y="64279"/>
                  </a:lnTo>
                  <a:lnTo>
                    <a:pt x="96758" y="37481"/>
                  </a:lnTo>
                  <a:lnTo>
                    <a:pt x="134036" y="17246"/>
                  </a:lnTo>
                  <a:lnTo>
                    <a:pt x="175229" y="4458"/>
                  </a:lnTo>
                  <a:lnTo>
                    <a:pt x="219456" y="0"/>
                  </a:lnTo>
                  <a:lnTo>
                    <a:pt x="263685" y="4458"/>
                  </a:lnTo>
                  <a:lnTo>
                    <a:pt x="304880" y="17246"/>
                  </a:lnTo>
                  <a:lnTo>
                    <a:pt x="342158" y="37481"/>
                  </a:lnTo>
                  <a:lnTo>
                    <a:pt x="374637" y="64279"/>
                  </a:lnTo>
                  <a:lnTo>
                    <a:pt x="401434" y="96758"/>
                  </a:lnTo>
                  <a:lnTo>
                    <a:pt x="421666" y="134036"/>
                  </a:lnTo>
                  <a:lnTo>
                    <a:pt x="434453" y="175229"/>
                  </a:lnTo>
                  <a:lnTo>
                    <a:pt x="438912" y="219455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163954" y="3918202"/>
              <a:ext cx="0" cy="82550"/>
            </a:xfrm>
            <a:custGeom>
              <a:avLst/>
              <a:gdLst/>
              <a:ahLst/>
              <a:cxnLst/>
              <a:rect l="l" t="t" r="r" b="b"/>
              <a:pathLst>
                <a:path w="0" h="82550">
                  <a:moveTo>
                    <a:pt x="0" y="0"/>
                  </a:moveTo>
                  <a:lnTo>
                    <a:pt x="0" y="8229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163954" y="4439411"/>
              <a:ext cx="0" cy="82550"/>
            </a:xfrm>
            <a:custGeom>
              <a:avLst/>
              <a:gdLst/>
              <a:ahLst/>
              <a:cxnLst/>
              <a:rect l="l" t="t" r="r" b="b"/>
              <a:pathLst>
                <a:path w="0" h="82550">
                  <a:moveTo>
                    <a:pt x="0" y="0"/>
                  </a:moveTo>
                  <a:lnTo>
                    <a:pt x="0" y="8229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862200" y="4219951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 h="0">
                  <a:moveTo>
                    <a:pt x="0" y="0"/>
                  </a:moveTo>
                  <a:lnTo>
                    <a:pt x="822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383408" y="4219951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 h="0">
                  <a:moveTo>
                    <a:pt x="0" y="0"/>
                  </a:moveTo>
                  <a:lnTo>
                    <a:pt x="822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950584" y="4006582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56896" y="5689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320427" y="437642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0"/>
                  </a:moveTo>
                  <a:lnTo>
                    <a:pt x="56896" y="5689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950584" y="4376425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56896"/>
                  </a:moveTo>
                  <a:lnTo>
                    <a:pt x="568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20427" y="4006587"/>
              <a:ext cx="57150" cy="57150"/>
            </a:xfrm>
            <a:custGeom>
              <a:avLst/>
              <a:gdLst/>
              <a:ahLst/>
              <a:cxnLst/>
              <a:rect l="l" t="t" r="r" b="b"/>
              <a:pathLst>
                <a:path w="57150" h="57150">
                  <a:moveTo>
                    <a:pt x="0" y="56896"/>
                  </a:moveTo>
                  <a:lnTo>
                    <a:pt x="568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/>
          <p:cNvGrpSpPr/>
          <p:nvPr/>
        </p:nvGrpSpPr>
        <p:grpSpPr>
          <a:xfrm>
            <a:off x="1627504" y="6178804"/>
            <a:ext cx="5363845" cy="3962400"/>
            <a:chOff x="1627504" y="6178804"/>
            <a:chExt cx="5363845" cy="3962400"/>
          </a:xfrm>
        </p:grpSpPr>
        <p:sp>
          <p:nvSpPr>
            <p:cNvPr id="33" name="object 33"/>
            <p:cNvSpPr/>
            <p:nvPr/>
          </p:nvSpPr>
          <p:spPr>
            <a:xfrm>
              <a:off x="1627504" y="6178804"/>
              <a:ext cx="5363845" cy="3962400"/>
            </a:xfrm>
            <a:custGeom>
              <a:avLst/>
              <a:gdLst/>
              <a:ahLst/>
              <a:cxnLst/>
              <a:rect l="l" t="t" r="r" b="b"/>
              <a:pathLst>
                <a:path w="5363845" h="3962400">
                  <a:moveTo>
                    <a:pt x="5363654" y="0"/>
                  </a:moveTo>
                  <a:lnTo>
                    <a:pt x="0" y="0"/>
                  </a:lnTo>
                  <a:lnTo>
                    <a:pt x="0" y="3962400"/>
                  </a:lnTo>
                  <a:lnTo>
                    <a:pt x="5363654" y="3962400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50615" y="6278133"/>
              <a:ext cx="2685656" cy="268551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356390" y="9335313"/>
              <a:ext cx="314960" cy="158750"/>
            </a:xfrm>
            <a:custGeom>
              <a:avLst/>
              <a:gdLst/>
              <a:ahLst/>
              <a:cxnLst/>
              <a:rect l="l" t="t" r="r" b="b"/>
              <a:pathLst>
                <a:path w="314960" h="158750">
                  <a:moveTo>
                    <a:pt x="0" y="158750"/>
                  </a:moveTo>
                  <a:lnTo>
                    <a:pt x="314337" y="158750"/>
                  </a:lnTo>
                  <a:lnTo>
                    <a:pt x="314337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FFF4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045240" y="9335325"/>
              <a:ext cx="311150" cy="158750"/>
            </a:xfrm>
            <a:custGeom>
              <a:avLst/>
              <a:gdLst/>
              <a:ahLst/>
              <a:cxnLst/>
              <a:rect l="l" t="t" r="r" b="b"/>
              <a:pathLst>
                <a:path w="311150" h="158750">
                  <a:moveTo>
                    <a:pt x="0" y="158750"/>
                  </a:moveTo>
                  <a:lnTo>
                    <a:pt x="311150" y="158750"/>
                  </a:lnTo>
                  <a:lnTo>
                    <a:pt x="311150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FFDD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734090" y="9335325"/>
              <a:ext cx="311150" cy="158750"/>
            </a:xfrm>
            <a:custGeom>
              <a:avLst/>
              <a:gdLst/>
              <a:ahLst/>
              <a:cxnLst/>
              <a:rect l="l" t="t" r="r" b="b"/>
              <a:pathLst>
                <a:path w="311150" h="158750">
                  <a:moveTo>
                    <a:pt x="0" y="158750"/>
                  </a:moveTo>
                  <a:lnTo>
                    <a:pt x="311150" y="158750"/>
                  </a:lnTo>
                  <a:lnTo>
                    <a:pt x="311150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EFBD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419765" y="9335325"/>
              <a:ext cx="314325" cy="158750"/>
            </a:xfrm>
            <a:custGeom>
              <a:avLst/>
              <a:gdLst/>
              <a:ahLst/>
              <a:cxnLst/>
              <a:rect l="l" t="t" r="r" b="b"/>
              <a:pathLst>
                <a:path w="314325" h="158750">
                  <a:moveTo>
                    <a:pt x="0" y="158750"/>
                  </a:moveTo>
                  <a:lnTo>
                    <a:pt x="314325" y="158750"/>
                  </a:lnTo>
                  <a:lnTo>
                    <a:pt x="314325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D65F4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108615" y="9335325"/>
              <a:ext cx="311150" cy="158750"/>
            </a:xfrm>
            <a:custGeom>
              <a:avLst/>
              <a:gdLst/>
              <a:ahLst/>
              <a:cxnLst/>
              <a:rect l="l" t="t" r="r" b="b"/>
              <a:pathLst>
                <a:path w="311150" h="158750">
                  <a:moveTo>
                    <a:pt x="0" y="158750"/>
                  </a:moveTo>
                  <a:lnTo>
                    <a:pt x="311150" y="158750"/>
                  </a:lnTo>
                  <a:lnTo>
                    <a:pt x="311150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C3030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794290" y="9335325"/>
              <a:ext cx="314325" cy="158750"/>
            </a:xfrm>
            <a:custGeom>
              <a:avLst/>
              <a:gdLst/>
              <a:ahLst/>
              <a:cxnLst/>
              <a:rect l="l" t="t" r="r" b="b"/>
              <a:pathLst>
                <a:path w="314325" h="158750">
                  <a:moveTo>
                    <a:pt x="0" y="158750"/>
                  </a:moveTo>
                  <a:lnTo>
                    <a:pt x="314325" y="158750"/>
                  </a:lnTo>
                  <a:lnTo>
                    <a:pt x="314325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EAA2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483152" y="9335325"/>
              <a:ext cx="311150" cy="158750"/>
            </a:xfrm>
            <a:custGeom>
              <a:avLst/>
              <a:gdLst/>
              <a:ahLst/>
              <a:cxnLst/>
              <a:rect l="l" t="t" r="r" b="b"/>
              <a:pathLst>
                <a:path w="311150" h="158750">
                  <a:moveTo>
                    <a:pt x="0" y="158750"/>
                  </a:moveTo>
                  <a:lnTo>
                    <a:pt x="311137" y="158750"/>
                  </a:lnTo>
                  <a:lnTo>
                    <a:pt x="311137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DA71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171990" y="9335325"/>
              <a:ext cx="311785" cy="158750"/>
            </a:xfrm>
            <a:custGeom>
              <a:avLst/>
              <a:gdLst/>
              <a:ahLst/>
              <a:cxnLst/>
              <a:rect l="l" t="t" r="r" b="b"/>
              <a:pathLst>
                <a:path w="311785" h="158750">
                  <a:moveTo>
                    <a:pt x="0" y="158750"/>
                  </a:moveTo>
                  <a:lnTo>
                    <a:pt x="311162" y="158750"/>
                  </a:lnTo>
                  <a:lnTo>
                    <a:pt x="311162" y="0"/>
                  </a:lnTo>
                  <a:lnTo>
                    <a:pt x="0" y="0"/>
                  </a:lnTo>
                  <a:lnTo>
                    <a:pt x="0" y="158750"/>
                  </a:lnTo>
                  <a:close/>
                </a:path>
              </a:pathLst>
            </a:custGeom>
            <a:solidFill>
              <a:srgbClr val="0083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857665" y="9335325"/>
              <a:ext cx="314325" cy="158750"/>
            </a:xfrm>
            <a:custGeom>
              <a:avLst/>
              <a:gdLst/>
              <a:ahLst/>
              <a:cxnLst/>
              <a:rect l="l" t="t" r="r" b="b"/>
              <a:pathLst>
                <a:path w="314325" h="158750">
                  <a:moveTo>
                    <a:pt x="314325" y="0"/>
                  </a:moveTo>
                  <a:lnTo>
                    <a:pt x="0" y="0"/>
                  </a:lnTo>
                  <a:lnTo>
                    <a:pt x="0" y="158750"/>
                  </a:lnTo>
                  <a:lnTo>
                    <a:pt x="314325" y="158750"/>
                  </a:lnTo>
                  <a:lnTo>
                    <a:pt x="314325" y="0"/>
                  </a:lnTo>
                  <a:close/>
                </a:path>
              </a:pathLst>
            </a:custGeom>
            <a:solidFill>
              <a:srgbClr val="9CBA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108613" y="933532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75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857668" y="9297221"/>
              <a:ext cx="2813685" cy="196850"/>
            </a:xfrm>
            <a:custGeom>
              <a:avLst/>
              <a:gdLst/>
              <a:ahLst/>
              <a:cxnLst/>
              <a:rect l="l" t="t" r="r" b="b"/>
              <a:pathLst>
                <a:path w="2813685" h="196850">
                  <a:moveTo>
                    <a:pt x="2500464" y="196849"/>
                  </a:moveTo>
                  <a:lnTo>
                    <a:pt x="2500464" y="0"/>
                  </a:lnTo>
                </a:path>
                <a:path w="2813685" h="196850">
                  <a:moveTo>
                    <a:pt x="2187956" y="196849"/>
                  </a:moveTo>
                  <a:lnTo>
                    <a:pt x="2187956" y="0"/>
                  </a:lnTo>
                </a:path>
                <a:path w="2813685" h="196850">
                  <a:moveTo>
                    <a:pt x="1875383" y="196849"/>
                  </a:moveTo>
                  <a:lnTo>
                    <a:pt x="1875383" y="0"/>
                  </a:lnTo>
                </a:path>
                <a:path w="2813685" h="196850">
                  <a:moveTo>
                    <a:pt x="1562849" y="196849"/>
                  </a:moveTo>
                  <a:lnTo>
                    <a:pt x="1562849" y="0"/>
                  </a:lnTo>
                </a:path>
                <a:path w="2813685" h="196850">
                  <a:moveTo>
                    <a:pt x="1250238" y="196849"/>
                  </a:moveTo>
                  <a:lnTo>
                    <a:pt x="1250238" y="0"/>
                  </a:lnTo>
                </a:path>
                <a:path w="2813685" h="196850">
                  <a:moveTo>
                    <a:pt x="937704" y="196849"/>
                  </a:moveTo>
                  <a:lnTo>
                    <a:pt x="937704" y="0"/>
                  </a:lnTo>
                </a:path>
                <a:path w="2813685" h="196850">
                  <a:moveTo>
                    <a:pt x="625132" y="196849"/>
                  </a:moveTo>
                  <a:lnTo>
                    <a:pt x="625132" y="0"/>
                  </a:lnTo>
                </a:path>
                <a:path w="2813685" h="196850">
                  <a:moveTo>
                    <a:pt x="312521" y="196849"/>
                  </a:moveTo>
                  <a:lnTo>
                    <a:pt x="312521" y="0"/>
                  </a:lnTo>
                </a:path>
                <a:path w="2813685" h="196850">
                  <a:moveTo>
                    <a:pt x="0" y="38099"/>
                  </a:moveTo>
                  <a:lnTo>
                    <a:pt x="2813062" y="38099"/>
                  </a:lnTo>
                  <a:lnTo>
                    <a:pt x="2813062" y="196849"/>
                  </a:lnTo>
                  <a:lnTo>
                    <a:pt x="0" y="196849"/>
                  </a:lnTo>
                  <a:lnTo>
                    <a:pt x="0" y="38099"/>
                  </a:lnTo>
                  <a:close/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344303" y="7643760"/>
              <a:ext cx="936625" cy="952500"/>
            </a:xfrm>
            <a:custGeom>
              <a:avLst/>
              <a:gdLst/>
              <a:ahLst/>
              <a:cxnLst/>
              <a:rect l="l" t="t" r="r" b="b"/>
              <a:pathLst>
                <a:path w="936625" h="952500">
                  <a:moveTo>
                    <a:pt x="936625" y="0"/>
                  </a:moveTo>
                  <a:lnTo>
                    <a:pt x="0" y="952499"/>
                  </a:lnTo>
                </a:path>
              </a:pathLst>
            </a:custGeom>
            <a:ln w="1079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31482" y="7809397"/>
              <a:ext cx="86995" cy="8699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2876189" y="9781732"/>
              <a:ext cx="127000" cy="22225"/>
            </a:xfrm>
            <a:custGeom>
              <a:avLst/>
              <a:gdLst/>
              <a:ahLst/>
              <a:cxnLst/>
              <a:rect l="l" t="t" r="r" b="b"/>
              <a:pathLst>
                <a:path w="127000" h="22225">
                  <a:moveTo>
                    <a:pt x="123825" y="0"/>
                  </a:moveTo>
                  <a:lnTo>
                    <a:pt x="0" y="22224"/>
                  </a:lnTo>
                  <a:lnTo>
                    <a:pt x="127000" y="222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203214" y="9764269"/>
              <a:ext cx="127000" cy="40005"/>
            </a:xfrm>
            <a:custGeom>
              <a:avLst/>
              <a:gdLst/>
              <a:ahLst/>
              <a:cxnLst/>
              <a:rect l="l" t="t" r="r" b="b"/>
              <a:pathLst>
                <a:path w="127000" h="40004">
                  <a:moveTo>
                    <a:pt x="123825" y="0"/>
                  </a:moveTo>
                  <a:lnTo>
                    <a:pt x="0" y="39687"/>
                  </a:lnTo>
                  <a:lnTo>
                    <a:pt x="127000" y="3968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542939" y="9737282"/>
              <a:ext cx="117475" cy="66675"/>
            </a:xfrm>
            <a:custGeom>
              <a:avLst/>
              <a:gdLst/>
              <a:ahLst/>
              <a:cxnLst/>
              <a:rect l="l" t="t" r="r" b="b"/>
              <a:pathLst>
                <a:path w="117475" h="66675">
                  <a:moveTo>
                    <a:pt x="114300" y="0"/>
                  </a:moveTo>
                  <a:lnTo>
                    <a:pt x="0" y="66674"/>
                  </a:lnTo>
                  <a:lnTo>
                    <a:pt x="117475" y="6667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844564" y="9722994"/>
              <a:ext cx="111125" cy="81280"/>
            </a:xfrm>
            <a:custGeom>
              <a:avLst/>
              <a:gdLst/>
              <a:ahLst/>
              <a:cxnLst/>
              <a:rect l="l" t="t" r="r" b="b"/>
              <a:pathLst>
                <a:path w="111125" h="81279">
                  <a:moveTo>
                    <a:pt x="101600" y="0"/>
                  </a:moveTo>
                  <a:lnTo>
                    <a:pt x="0" y="80962"/>
                  </a:lnTo>
                  <a:lnTo>
                    <a:pt x="111125" y="8096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155707" y="9708707"/>
              <a:ext cx="127000" cy="95250"/>
            </a:xfrm>
            <a:custGeom>
              <a:avLst/>
              <a:gdLst/>
              <a:ahLst/>
              <a:cxnLst/>
              <a:rect l="l" t="t" r="r" b="b"/>
              <a:pathLst>
                <a:path w="127000" h="95250">
                  <a:moveTo>
                    <a:pt x="82550" y="0"/>
                  </a:moveTo>
                  <a:lnTo>
                    <a:pt x="0" y="95249"/>
                  </a:lnTo>
                  <a:lnTo>
                    <a:pt x="127000" y="952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470026" y="9694419"/>
              <a:ext cx="127000" cy="109855"/>
            </a:xfrm>
            <a:custGeom>
              <a:avLst/>
              <a:gdLst/>
              <a:ahLst/>
              <a:cxnLst/>
              <a:rect l="l" t="t" r="r" b="b"/>
              <a:pathLst>
                <a:path w="127000" h="109854">
                  <a:moveTo>
                    <a:pt x="65087" y="0"/>
                  </a:moveTo>
                  <a:lnTo>
                    <a:pt x="0" y="109537"/>
                  </a:lnTo>
                  <a:lnTo>
                    <a:pt x="127000" y="10953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04270" y="9684894"/>
              <a:ext cx="111125" cy="119380"/>
            </a:xfrm>
            <a:custGeom>
              <a:avLst/>
              <a:gdLst/>
              <a:ahLst/>
              <a:cxnLst/>
              <a:rect l="l" t="t" r="r" b="b"/>
              <a:pathLst>
                <a:path w="111125" h="119379">
                  <a:moveTo>
                    <a:pt x="44450" y="0"/>
                  </a:moveTo>
                  <a:lnTo>
                    <a:pt x="0" y="119062"/>
                  </a:lnTo>
                  <a:lnTo>
                    <a:pt x="111125" y="11906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124945" y="9684894"/>
              <a:ext cx="101600" cy="119380"/>
            </a:xfrm>
            <a:custGeom>
              <a:avLst/>
              <a:gdLst/>
              <a:ahLst/>
              <a:cxnLst/>
              <a:rect l="l" t="t" r="r" b="b"/>
              <a:pathLst>
                <a:path w="101600" h="119379">
                  <a:moveTo>
                    <a:pt x="26962" y="0"/>
                  </a:moveTo>
                  <a:lnTo>
                    <a:pt x="0" y="119062"/>
                  </a:lnTo>
                  <a:lnTo>
                    <a:pt x="101599" y="11906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00806" y="9983032"/>
              <a:ext cx="86995" cy="86994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0000" y="810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40000" y="900860"/>
            <a:ext cx="873125" cy="1041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45085">
              <a:lnSpc>
                <a:spcPct val="1212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6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Dado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irradiancia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solar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máxima</a:t>
            </a:r>
            <a:endParaRPr sz="550">
              <a:latin typeface="Microsoft Sans Serif"/>
              <a:cs typeface="Microsoft Sans Serif"/>
            </a:endParaRPr>
          </a:p>
          <a:p>
            <a:pPr marR="70485">
              <a:lnSpc>
                <a:spcPts val="800"/>
              </a:lnSpc>
              <a:spcBef>
                <a:spcPts val="50"/>
              </a:spcBef>
            </a:pPr>
            <a:r>
              <a:rPr dirty="0" sz="450">
                <a:latin typeface="Microsoft Sans Serif"/>
                <a:cs typeface="Microsoft Sans Serif"/>
              </a:rPr>
              <a:t>Al </a:t>
            </a:r>
            <a:r>
              <a:rPr dirty="0" sz="450" spc="15">
                <a:latin typeface="Microsoft Sans Serif"/>
                <a:cs typeface="Microsoft Sans Serif"/>
              </a:rPr>
              <a:t>mediodía, </a:t>
            </a:r>
            <a:r>
              <a:rPr dirty="0" sz="450" spc="5">
                <a:latin typeface="Microsoft Sans Serif"/>
                <a:cs typeface="Microsoft Sans Serif"/>
              </a:rPr>
              <a:t>la </a:t>
            </a:r>
            <a:r>
              <a:rPr dirty="0" sz="450" spc="10">
                <a:latin typeface="Microsoft Sans Serif"/>
                <a:cs typeface="Microsoft Sans Serif"/>
              </a:rPr>
              <a:t>superficie del </a:t>
            </a:r>
            <a:r>
              <a:rPr dirty="0" sz="450" spc="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colector </a:t>
            </a:r>
            <a:r>
              <a:rPr dirty="0" sz="450" spc="15">
                <a:latin typeface="Microsoft Sans Serif"/>
                <a:cs typeface="Microsoft Sans Serif"/>
              </a:rPr>
              <a:t>debe </a:t>
            </a:r>
            <a:r>
              <a:rPr dirty="0" sz="450" spc="10">
                <a:latin typeface="Microsoft Sans Serif"/>
                <a:cs typeface="Microsoft Sans Serif"/>
              </a:rPr>
              <a:t>estar </a:t>
            </a:r>
            <a:r>
              <a:rPr dirty="0" sz="4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orientada </a:t>
            </a:r>
            <a:r>
              <a:rPr dirty="0" sz="550" spc="5">
                <a:latin typeface="Microsoft Sans Serif"/>
                <a:cs typeface="Microsoft Sans Serif"/>
              </a:rPr>
              <a:t>al </a:t>
            </a:r>
            <a:r>
              <a:rPr dirty="0" sz="550" spc="20">
                <a:latin typeface="Microsoft Sans Serif"/>
                <a:cs typeface="Microsoft Sans Serif"/>
              </a:rPr>
              <a:t>sur </a:t>
            </a:r>
            <a:r>
              <a:rPr dirty="0" sz="550" spc="30">
                <a:latin typeface="Microsoft Sans Serif"/>
                <a:cs typeface="Microsoft Sans Serif"/>
              </a:rPr>
              <a:t>tanto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posible.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Por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contrario,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hemisferio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sur,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orientación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óptima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20">
                <a:latin typeface="Microsoft Sans Serif"/>
                <a:cs typeface="Microsoft Sans Serif"/>
              </a:rPr>
              <a:t>obviamente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hacia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norte.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614799" y="852410"/>
            <a:ext cx="5336540" cy="2159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60020" indent="-635">
              <a:lnSpc>
                <a:spcPct val="125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fijos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orientarán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hacia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hemisferio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norte.</a:t>
            </a:r>
            <a:r>
              <a:rPr dirty="0" sz="500" spc="30">
                <a:latin typeface="Microsoft Sans Serif"/>
                <a:cs typeface="Microsoft Sans Serif"/>
              </a:rPr>
              <a:t>6</a:t>
            </a:r>
            <a:r>
              <a:rPr dirty="0" sz="800" spc="30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conseguir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mejor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insolación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panel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30">
                <a:latin typeface="Microsoft Sans Serif"/>
                <a:cs typeface="Microsoft Sans Serif"/>
              </a:rPr>
              <a:t>mediodía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local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mejor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insolación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diaria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módulos.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orientación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25">
                <a:latin typeface="Microsoft Sans Serif"/>
                <a:cs typeface="Microsoft Sans Serif"/>
              </a:rPr>
              <a:t>indicar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Azimut</a:t>
            </a:r>
            <a:r>
              <a:rPr dirty="0" sz="500" spc="30">
                <a:latin typeface="Microsoft Sans Serif"/>
                <a:cs typeface="Microsoft Sans Serif"/>
              </a:rPr>
              <a:t>7</a:t>
            </a:r>
            <a:r>
              <a:rPr dirty="0" sz="800" spc="30">
                <a:latin typeface="Microsoft Sans Serif"/>
                <a:cs typeface="Microsoft Sans Serif"/>
              </a:rPr>
              <a:t>ángulo </a:t>
            </a:r>
            <a:r>
              <a:rPr dirty="0" sz="800" spc="-25">
                <a:latin typeface="Microsoft Sans Serif"/>
                <a:cs typeface="Microsoft Sans Serif"/>
              </a:rPr>
              <a:t>(γ)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desviación </a:t>
            </a:r>
            <a:r>
              <a:rPr dirty="0" sz="800" spc="20">
                <a:latin typeface="Microsoft Sans Serif"/>
                <a:cs typeface="Microsoft Sans Serif"/>
              </a:rPr>
              <a:t>respecto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dirección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óptima </a:t>
            </a:r>
            <a:r>
              <a:rPr dirty="0" sz="800" spc="10">
                <a:latin typeface="Microsoft Sans Serif"/>
                <a:cs typeface="Microsoft Sans Serif"/>
              </a:rPr>
              <a:t>hacia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sur </a:t>
            </a:r>
            <a:r>
              <a:rPr dirty="0" sz="800" spc="15">
                <a:latin typeface="Microsoft Sans Serif"/>
                <a:cs typeface="Microsoft Sans Serif"/>
              </a:rPr>
              <a:t>(para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5">
                <a:latin typeface="Microsoft Sans Serif"/>
                <a:cs typeface="Microsoft Sans Serif"/>
              </a:rPr>
              <a:t>localidades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30">
                <a:latin typeface="Microsoft Sans Serif"/>
                <a:cs typeface="Microsoft Sans Serif"/>
              </a:rPr>
              <a:t>hemisferio norte) </a:t>
            </a:r>
            <a:r>
              <a:rPr dirty="0" sz="800" spc="35">
                <a:latin typeface="Microsoft Sans Serif"/>
                <a:cs typeface="Microsoft Sans Serif"/>
              </a:rPr>
              <a:t>o </a:t>
            </a:r>
            <a:r>
              <a:rPr dirty="0" sz="800" spc="10">
                <a:latin typeface="Microsoft Sans Serif"/>
                <a:cs typeface="Microsoft Sans Serif"/>
              </a:rPr>
              <a:t>hacia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5">
                <a:latin typeface="Microsoft Sans Serif"/>
                <a:cs typeface="Microsoft Sans Serif"/>
              </a:rPr>
              <a:t>norte </a:t>
            </a:r>
            <a:r>
              <a:rPr dirty="0" sz="800" spc="15">
                <a:latin typeface="Microsoft Sans Serif"/>
                <a:cs typeface="Microsoft Sans Serif"/>
              </a:rPr>
              <a:t>(para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5">
                <a:latin typeface="Microsoft Sans Serif"/>
                <a:cs typeface="Microsoft Sans Serif"/>
              </a:rPr>
              <a:t>localidades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30">
                <a:latin typeface="Microsoft Sans Serif"/>
                <a:cs typeface="Microsoft Sans Serif"/>
              </a:rPr>
              <a:t> hemisferio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sur).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15">
                <a:latin typeface="Microsoft Sans Serif"/>
                <a:cs typeface="Microsoft Sans Serif"/>
              </a:rPr>
              <a:t>valores </a:t>
            </a:r>
            <a:r>
              <a:rPr dirty="0" sz="800" spc="20">
                <a:latin typeface="Microsoft Sans Serif"/>
                <a:cs typeface="Microsoft Sans Serif"/>
              </a:rPr>
              <a:t>positivos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5">
                <a:latin typeface="Microsoft Sans Serif"/>
                <a:cs typeface="Microsoft Sans Serif"/>
              </a:rPr>
              <a:t>ángulos de </a:t>
            </a:r>
            <a:r>
              <a:rPr dirty="0" sz="800" spc="30">
                <a:latin typeface="Microsoft Sans Serif"/>
                <a:cs typeface="Microsoft Sans Serif"/>
              </a:rPr>
              <a:t>acimut </a:t>
            </a:r>
            <a:r>
              <a:rPr dirty="0" sz="800" spc="25">
                <a:latin typeface="Microsoft Sans Serif"/>
                <a:cs typeface="Microsoft Sans Serif"/>
              </a:rPr>
              <a:t>indican </a:t>
            </a:r>
            <a:r>
              <a:rPr dirty="0" sz="800" spc="30">
                <a:latin typeface="Microsoft Sans Serif"/>
                <a:cs typeface="Microsoft Sans Serif"/>
              </a:rPr>
              <a:t>una orientación </a:t>
            </a:r>
            <a:r>
              <a:rPr dirty="0" sz="800" spc="10">
                <a:latin typeface="Microsoft Sans Serif"/>
                <a:cs typeface="Microsoft Sans Serif"/>
              </a:rPr>
              <a:t>hacia </a:t>
            </a:r>
            <a:r>
              <a:rPr dirty="0" sz="800" spc="15">
                <a:latin typeface="Microsoft Sans Serif"/>
                <a:cs typeface="Microsoft Sans Serif"/>
              </a:rPr>
              <a:t>el oeste, </a:t>
            </a:r>
            <a:r>
              <a:rPr dirty="0" sz="800" spc="30">
                <a:latin typeface="Microsoft Sans Serif"/>
                <a:cs typeface="Microsoft Sans Serif"/>
              </a:rPr>
              <a:t>mientras que </a:t>
            </a:r>
            <a:r>
              <a:rPr dirty="0" sz="800" spc="15">
                <a:latin typeface="Microsoft Sans Serif"/>
                <a:cs typeface="Microsoft Sans Serif"/>
              </a:rPr>
              <a:t>los valores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negativos indican </a:t>
            </a:r>
            <a:r>
              <a:rPr dirty="0" sz="800" spc="30">
                <a:latin typeface="Microsoft Sans Serif"/>
                <a:cs typeface="Microsoft Sans Serif"/>
              </a:rPr>
              <a:t>una orientación </a:t>
            </a:r>
            <a:r>
              <a:rPr dirty="0" sz="800" spc="10">
                <a:latin typeface="Microsoft Sans Serif"/>
                <a:cs typeface="Microsoft Sans Serif"/>
              </a:rPr>
              <a:t>hacia </a:t>
            </a:r>
            <a:r>
              <a:rPr dirty="0" sz="800" spc="15">
                <a:latin typeface="Microsoft Sans Serif"/>
                <a:cs typeface="Microsoft Sans Serif"/>
              </a:rPr>
              <a:t>el este </a:t>
            </a:r>
            <a:r>
              <a:rPr dirty="0" sz="800" spc="-35">
                <a:latin typeface="Microsoft Sans Serif"/>
                <a:cs typeface="Microsoft Sans Serif"/>
              </a:rPr>
              <a:t>(IEC </a:t>
            </a:r>
            <a:r>
              <a:rPr dirty="0" sz="800" spc="-70">
                <a:latin typeface="Microsoft Sans Serif"/>
                <a:cs typeface="Microsoft Sans Serif"/>
              </a:rPr>
              <a:t>TS </a:t>
            </a:r>
            <a:r>
              <a:rPr dirty="0" sz="800" spc="10">
                <a:latin typeface="Microsoft Sans Serif"/>
                <a:cs typeface="Microsoft Sans Serif"/>
              </a:rPr>
              <a:t>61836 </a:t>
            </a:r>
            <a:r>
              <a:rPr dirty="0" sz="800" spc="5">
                <a:latin typeface="Microsoft Sans Serif"/>
                <a:cs typeface="Microsoft Sans Serif"/>
              </a:rPr>
              <a:t>Sistemas </a:t>
            </a:r>
            <a:r>
              <a:rPr dirty="0" sz="800" spc="25">
                <a:latin typeface="Microsoft Sans Serif"/>
                <a:cs typeface="Microsoft Sans Serif"/>
              </a:rPr>
              <a:t>de energía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25">
                <a:latin typeface="Microsoft Sans Serif"/>
                <a:cs typeface="Microsoft Sans Serif"/>
              </a:rPr>
              <a:t>fotovoltaica: </a:t>
            </a:r>
            <a:r>
              <a:rPr dirty="0" sz="800" spc="30">
                <a:latin typeface="Microsoft Sans Serif"/>
                <a:cs typeface="Microsoft Sans Serif"/>
              </a:rPr>
              <a:t>términos,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definiciones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símbolos). </a:t>
            </a:r>
            <a:r>
              <a:rPr dirty="0" sz="800" spc="-20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 montados </a:t>
            </a:r>
            <a:r>
              <a:rPr dirty="0" sz="800" spc="25">
                <a:latin typeface="Microsoft Sans Serif"/>
                <a:cs typeface="Microsoft Sans Serif"/>
              </a:rPr>
              <a:t>sobre </a:t>
            </a:r>
            <a:r>
              <a:rPr dirty="0" sz="800" spc="15">
                <a:latin typeface="Microsoft Sans Serif"/>
                <a:cs typeface="Microsoft Sans Serif"/>
              </a:rPr>
              <a:t>el suelo,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combinación de </a:t>
            </a:r>
            <a:r>
              <a:rPr dirty="0" sz="800" spc="20">
                <a:latin typeface="Microsoft Sans Serif"/>
                <a:cs typeface="Microsoft Sans Serif"/>
              </a:rPr>
              <a:t>inclinación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orientación </a:t>
            </a:r>
            <a:r>
              <a:rPr dirty="0" sz="800" spc="35">
                <a:latin typeface="Microsoft Sans Serif"/>
                <a:cs typeface="Microsoft Sans Serif"/>
              </a:rPr>
              <a:t>determina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exposición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propios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10">
                <a:latin typeface="Microsoft Sans Serif"/>
                <a:cs typeface="Microsoft Sans Serif"/>
              </a:rPr>
              <a:t>(Figura </a:t>
            </a:r>
            <a:r>
              <a:rPr dirty="0" sz="800" spc="5">
                <a:latin typeface="Microsoft Sans Serif"/>
                <a:cs typeface="Microsoft Sans Serif"/>
              </a:rPr>
              <a:t>32)</a:t>
            </a:r>
            <a:r>
              <a:rPr dirty="0" sz="450" spc="5">
                <a:latin typeface="Microsoft Sans Serif"/>
                <a:cs typeface="Microsoft Sans Serif"/>
              </a:rPr>
              <a:t>8</a:t>
            </a:r>
            <a:r>
              <a:rPr dirty="0" sz="800" spc="5">
                <a:solidFill>
                  <a:srgbClr val="D20057"/>
                </a:solidFill>
                <a:latin typeface="Microsoft Sans Serif"/>
                <a:cs typeface="Microsoft Sans Serif"/>
              </a:rPr>
              <a:t>.</a:t>
            </a:r>
            <a:r>
              <a:rPr dirty="0" sz="800" spc="5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contrario, </a:t>
            </a:r>
            <a:r>
              <a:rPr dirty="0" sz="800" spc="25">
                <a:latin typeface="Microsoft Sans Serif"/>
                <a:cs typeface="Microsoft Sans Serif"/>
              </a:rPr>
              <a:t>cuando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instalan en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0">
                <a:latin typeface="Microsoft Sans Serif"/>
                <a:cs typeface="Microsoft Sans Serif"/>
              </a:rPr>
              <a:t>tejados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edificios,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exposición </a:t>
            </a:r>
            <a:r>
              <a:rPr dirty="0" sz="800" spc="15">
                <a:latin typeface="Microsoft Sans Serif"/>
                <a:cs typeface="Microsoft Sans Serif"/>
              </a:rPr>
              <a:t>viene </a:t>
            </a:r>
            <a:r>
              <a:rPr dirty="0" sz="800" spc="35">
                <a:latin typeface="Microsoft Sans Serif"/>
                <a:cs typeface="Microsoft Sans Serif"/>
              </a:rPr>
              <a:t>determinada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inclinación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orientación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5">
                <a:latin typeface="Microsoft Sans Serif"/>
                <a:cs typeface="Microsoft Sans Serif"/>
              </a:rPr>
              <a:t>pendientes del tejado. </a:t>
            </a:r>
            <a:r>
              <a:rPr dirty="0" sz="800" spc="-45">
                <a:latin typeface="Microsoft Sans Serif"/>
                <a:cs typeface="Microsoft Sans Serif"/>
              </a:rPr>
              <a:t>Se </a:t>
            </a:r>
            <a:r>
              <a:rPr dirty="0" sz="800" spc="35">
                <a:latin typeface="Microsoft Sans Serif"/>
                <a:cs typeface="Microsoft Sans Serif"/>
              </a:rPr>
              <a:t>obtienen </a:t>
            </a:r>
            <a:r>
              <a:rPr dirty="0" sz="800" spc="25">
                <a:latin typeface="Microsoft Sans Serif"/>
                <a:cs typeface="Microsoft Sans Serif"/>
              </a:rPr>
              <a:t>buenos resultados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30">
                <a:latin typeface="Microsoft Sans Serif"/>
                <a:cs typeface="Microsoft Sans Serif"/>
              </a:rPr>
              <a:t>orientados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0">
                <a:latin typeface="Microsoft Sans Serif"/>
                <a:cs typeface="Microsoft Sans Serif"/>
              </a:rPr>
              <a:t>sureste </a:t>
            </a:r>
            <a:r>
              <a:rPr dirty="0" sz="800" spc="35">
                <a:latin typeface="Microsoft Sans Serif"/>
                <a:cs typeface="Microsoft Sans Serif"/>
              </a:rPr>
              <a:t>o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0">
                <a:latin typeface="Microsoft Sans Serif"/>
                <a:cs typeface="Microsoft Sans Serif"/>
              </a:rPr>
              <a:t>suroeste con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desviación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hasta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45°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33)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(para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ubicaciones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hemisferio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norte)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noreste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noroeste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desviación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hasta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45°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(para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15">
                <a:latin typeface="Microsoft Sans Serif"/>
                <a:cs typeface="Microsoft Sans Serif"/>
              </a:rPr>
              <a:t>ubicaciones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hemisferio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sur).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5">
                <a:latin typeface="Microsoft Sans Serif"/>
                <a:cs typeface="Microsoft Sans Serif"/>
              </a:rPr>
              <a:t>Desviaciones </a:t>
            </a:r>
            <a:r>
              <a:rPr dirty="0" sz="800" spc="25">
                <a:latin typeface="Microsoft Sans Serif"/>
                <a:cs typeface="Microsoft Sans Serif"/>
              </a:rPr>
              <a:t>mayores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compensar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ligera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ampliación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módulos.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0000" y="202966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40000" y="2119830"/>
            <a:ext cx="890905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>
              <a:lnSpc>
                <a:spcPct val="1212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7 </a:t>
            </a:r>
            <a:r>
              <a:rPr dirty="0" sz="550" spc="-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astronomía,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20">
                <a:latin typeface="Microsoft Sans Serif"/>
                <a:cs typeface="Microsoft Sans Serif"/>
              </a:rPr>
              <a:t>ángulo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acimutal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20">
                <a:latin typeface="Microsoft Sans Serif"/>
                <a:cs typeface="Microsoft Sans Serif"/>
              </a:rPr>
              <a:t>define como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-14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distancia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angular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largo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horizonte,</a:t>
            </a:r>
            <a:endParaRPr sz="550">
              <a:latin typeface="Microsoft Sans Serif"/>
              <a:cs typeface="Microsoft Sans Serif"/>
            </a:endParaRPr>
          </a:p>
          <a:p>
            <a:pPr marR="86995">
              <a:lnSpc>
                <a:spcPct val="121200"/>
              </a:lnSpc>
            </a:pPr>
            <a:r>
              <a:rPr dirty="0" sz="550" spc="25">
                <a:latin typeface="Microsoft Sans Serif"/>
                <a:cs typeface="Microsoft Sans Serif"/>
              </a:rPr>
              <a:t>medido </a:t>
            </a:r>
            <a:r>
              <a:rPr dirty="0" sz="550" spc="10">
                <a:latin typeface="Microsoft Sans Serif"/>
                <a:cs typeface="Microsoft Sans Serif"/>
              </a:rPr>
              <a:t>desde el </a:t>
            </a:r>
            <a:r>
              <a:rPr dirty="0" sz="550" spc="30">
                <a:latin typeface="Microsoft Sans Serif"/>
                <a:cs typeface="Microsoft Sans Serif"/>
              </a:rPr>
              <a:t>norte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(0°)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este,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punto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intersección del círculo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vertical </a:t>
            </a:r>
            <a:r>
              <a:rPr dirty="0" sz="550" spc="20">
                <a:latin typeface="Microsoft Sans Serif"/>
                <a:cs typeface="Microsoft Sans Serif"/>
              </a:rPr>
              <a:t>que </a:t>
            </a:r>
            <a:r>
              <a:rPr dirty="0" sz="550" spc="5">
                <a:latin typeface="Microsoft Sans Serif"/>
                <a:cs typeface="Microsoft Sans Serif"/>
              </a:rPr>
              <a:t>pasa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objeto.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40000" y="3129072"/>
            <a:ext cx="772795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5">
                <a:latin typeface="Microsoft Sans Serif"/>
                <a:cs typeface="Microsoft Sans Serif"/>
              </a:rPr>
              <a:t>8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</a:pPr>
            <a:r>
              <a:rPr dirty="0" sz="550" spc="5">
                <a:latin typeface="Microsoft Sans Serif"/>
                <a:cs typeface="Microsoft Sans Serif"/>
              </a:rPr>
              <a:t>y la </a:t>
            </a: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33 </a:t>
            </a:r>
            <a:r>
              <a:rPr dirty="0" sz="550" spc="15">
                <a:latin typeface="Microsoft Sans Serif"/>
                <a:cs typeface="Microsoft Sans Serif"/>
              </a:rPr>
              <a:t>están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diseñadas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norte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hemisferio.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40000" y="378195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0000" y="3889878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27504" y="3816604"/>
            <a:ext cx="5363845" cy="20847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00">
              <a:latin typeface="Times New Roman"/>
              <a:cs typeface="Times New Roman"/>
            </a:endParaRPr>
          </a:p>
          <a:p>
            <a:pPr algn="ctr" marL="1203325">
              <a:lnSpc>
                <a:spcPct val="100000"/>
              </a:lnSpc>
            </a:pPr>
            <a:r>
              <a:rPr dirty="0" sz="950" spc="55">
                <a:latin typeface="Microsoft Sans Serif"/>
                <a:cs typeface="Microsoft Sans Serif"/>
              </a:rPr>
              <a:t>b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algn="ctr" marL="128270">
              <a:lnSpc>
                <a:spcPct val="100000"/>
              </a:lnSpc>
            </a:pPr>
            <a:r>
              <a:rPr dirty="0" sz="950" spc="50">
                <a:latin typeface="Microsoft Sans Serif"/>
                <a:cs typeface="Microsoft Sans Serif"/>
              </a:rPr>
              <a:t>do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700">
              <a:latin typeface="Microsoft Sans Serif"/>
              <a:cs typeface="Microsoft Sans Serif"/>
            </a:endParaRPr>
          </a:p>
          <a:p>
            <a:pPr algn="ctr" marR="795655">
              <a:lnSpc>
                <a:spcPct val="100000"/>
              </a:lnSpc>
              <a:spcBef>
                <a:spcPts val="5"/>
              </a:spcBef>
            </a:pPr>
            <a:r>
              <a:rPr dirty="0" sz="600" spc="-45">
                <a:latin typeface="Microsoft Sans Serif"/>
                <a:cs typeface="Microsoft Sans Serif"/>
              </a:rPr>
              <a:t>SUR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0000" y="6126170"/>
            <a:ext cx="30670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177148" y="6402675"/>
            <a:ext cx="23622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30">
                <a:latin typeface="Microsoft Sans Serif"/>
                <a:cs typeface="Microsoft Sans Serif"/>
              </a:rPr>
              <a:t>Norte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061597" y="7556547"/>
            <a:ext cx="2222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Oeste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313143" y="7566172"/>
            <a:ext cx="10814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10°</a:t>
            </a:r>
            <a:r>
              <a:rPr dirty="0" sz="4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20°</a:t>
            </a:r>
            <a:r>
              <a:rPr dirty="0" sz="45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30°</a:t>
            </a:r>
            <a:r>
              <a:rPr dirty="0" sz="4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40°</a:t>
            </a:r>
            <a:r>
              <a:rPr dirty="0" sz="45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50°</a:t>
            </a:r>
            <a:r>
              <a:rPr dirty="0" sz="4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60°</a:t>
            </a:r>
            <a:r>
              <a:rPr dirty="0" sz="45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70°</a:t>
            </a:r>
            <a:r>
              <a:rPr dirty="0" sz="4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80°</a:t>
            </a:r>
            <a:r>
              <a:rPr dirty="0" sz="45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450" spc="5">
                <a:solidFill>
                  <a:srgbClr val="FFFFFF"/>
                </a:solidFill>
                <a:latin typeface="Microsoft Sans Serif"/>
                <a:cs typeface="Microsoft Sans Serif"/>
              </a:rPr>
              <a:t>90°</a:t>
            </a:r>
            <a:r>
              <a:rPr dirty="0" sz="450" spc="1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Este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862465" y="8697591"/>
            <a:ext cx="2856865" cy="57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6731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Sur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15">
                <a:latin typeface="Microsoft Sans Serif"/>
                <a:cs typeface="Microsoft Sans Serif"/>
              </a:rPr>
              <a:t>Insolación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anual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%</a:t>
            </a:r>
            <a:endParaRPr sz="600">
              <a:latin typeface="Microsoft Sans Serif"/>
              <a:cs typeface="Microsoft Sans Serif"/>
            </a:endParaRPr>
          </a:p>
          <a:p>
            <a:pPr marL="248920">
              <a:lnSpc>
                <a:spcPct val="100000"/>
              </a:lnSpc>
              <a:spcBef>
                <a:spcPts val="530"/>
              </a:spcBef>
              <a:tabLst>
                <a:tab pos="557530" algn="l"/>
                <a:tab pos="875030" algn="l"/>
                <a:tab pos="1185545" algn="l"/>
                <a:tab pos="1499235" algn="l"/>
                <a:tab pos="1812925" algn="l"/>
                <a:tab pos="2127250" algn="l"/>
                <a:tab pos="2440940" algn="l"/>
                <a:tab pos="271272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30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40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50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60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70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80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95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862465" y="9600156"/>
            <a:ext cx="2842260" cy="4895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Ángulo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inclinación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en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-25">
                <a:latin typeface="Microsoft Sans Serif"/>
                <a:cs typeface="Microsoft Sans Serif"/>
              </a:rPr>
              <a:t>%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tabLst>
                <a:tab pos="506095" algn="l"/>
                <a:tab pos="813435" algn="l"/>
                <a:tab pos="1115695" algn="l"/>
                <a:tab pos="1445260" algn="l"/>
                <a:tab pos="1756410" algn="l"/>
                <a:tab pos="2060575" algn="l"/>
                <a:tab pos="237553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10°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20°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30°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40°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50°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60°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70°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80°</a:t>
            </a:r>
            <a:r>
              <a:rPr dirty="0" sz="600" spc="10">
                <a:latin typeface="Microsoft Sans Serif"/>
                <a:cs typeface="Microsoft Sans Serif"/>
              </a:rPr>
              <a:t>   </a:t>
            </a:r>
            <a:r>
              <a:rPr dirty="0" u="sng" sz="60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dirty="0" u="sng" sz="600" spc="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600" spc="-75">
                <a:latin typeface="Times New Roman"/>
                <a:cs typeface="Times New Roman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90°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535940">
              <a:lnSpc>
                <a:spcPct val="100000"/>
              </a:lnSpc>
            </a:pPr>
            <a:r>
              <a:rPr dirty="0" sz="750" spc="-10">
                <a:latin typeface="Microsoft Sans Serif"/>
                <a:cs typeface="Microsoft Sans Serif"/>
              </a:rPr>
              <a:t>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Ejemplo: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30°;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45°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Suroeste;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70">
                <a:latin typeface="Lucida Sans Unicode"/>
                <a:cs typeface="Lucida Sans Unicode"/>
              </a:rPr>
              <a:t>≈</a:t>
            </a:r>
            <a:r>
              <a:rPr dirty="0" sz="750" spc="-110">
                <a:latin typeface="Lucida Sans Unicode"/>
                <a:cs typeface="Lucida Sans Unicode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95%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 rot="21120000">
            <a:off x="3067027" y="7787033"/>
            <a:ext cx="200466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80°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 rot="21000000">
            <a:off x="5290727" y="7376851"/>
            <a:ext cx="22178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100°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 rot="20460000">
            <a:off x="3121372" y="7992283"/>
            <a:ext cx="182196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70°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 rot="20400000">
            <a:off x="5238456" y="7196807"/>
            <a:ext cx="202902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110°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 rot="19860000">
            <a:off x="3205471" y="8163421"/>
            <a:ext cx="198706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 rot="19860000">
            <a:off x="5149913" y="7012167"/>
            <a:ext cx="222974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 rot="19320000">
            <a:off x="3321631" y="8326492"/>
            <a:ext cx="200466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50°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 rot="19200000">
            <a:off x="5036292" y="6853590"/>
            <a:ext cx="22178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130°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 rot="18720000">
            <a:off x="3464662" y="8465502"/>
            <a:ext cx="200466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40°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 rot="18660000">
            <a:off x="4885034" y="6696033"/>
            <a:ext cx="247650" cy="952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50"/>
              </a:lnSpc>
            </a:pPr>
            <a:r>
              <a:rPr dirty="0" sz="750" spc="10">
                <a:latin typeface="Microsoft Sans Serif"/>
                <a:cs typeface="Microsoft Sans Serif"/>
              </a:rPr>
              <a:t>-</a:t>
            </a:r>
            <a:r>
              <a:rPr dirty="0" sz="700" spc="10">
                <a:latin typeface="Microsoft Sans Serif"/>
                <a:cs typeface="Microsoft Sans Serif"/>
              </a:rPr>
              <a:t>140°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 rot="18120000">
            <a:off x="3623924" y="8583444"/>
            <a:ext cx="200466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30°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 rot="18000000">
            <a:off x="4733656" y="6607456"/>
            <a:ext cx="22178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150°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 rot="17520000">
            <a:off x="3814248" y="8674289"/>
            <a:ext cx="183957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20°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 rot="17460000">
            <a:off x="4556436" y="6527171"/>
            <a:ext cx="222974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 rot="16920000">
            <a:off x="4004867" y="8731886"/>
            <a:ext cx="183957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 rot="16860000">
            <a:off x="4379937" y="6490218"/>
            <a:ext cx="204691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170°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3701" y="110658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 rot="4860000">
            <a:off x="3989273" y="6474656"/>
            <a:ext cx="219680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170°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 rot="4740000">
            <a:off x="4405289" y="8668589"/>
            <a:ext cx="167644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 rot="4200000">
            <a:off x="3793007" y="6531175"/>
            <a:ext cx="240965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 rot="4140000">
            <a:off x="4591804" y="8619232"/>
            <a:ext cx="182990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 rot="3600000">
            <a:off x="3617810" y="6611115"/>
            <a:ext cx="220885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150°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 rot="3600000">
            <a:off x="4764834" y="8535707"/>
            <a:ext cx="181259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30°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 rot="3060000">
            <a:off x="3453809" y="6727534"/>
            <a:ext cx="23976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140°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 rot="2940000">
            <a:off x="4921123" y="8422383"/>
            <a:ext cx="182990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40°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 rot="2460000">
            <a:off x="3316679" y="6857764"/>
            <a:ext cx="261783" cy="952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50"/>
              </a:lnSpc>
            </a:pPr>
            <a:r>
              <a:rPr dirty="0" sz="750" spc="-25">
                <a:latin typeface="Microsoft Sans Serif"/>
                <a:cs typeface="Microsoft Sans Serif"/>
              </a:rPr>
              <a:t>+</a:t>
            </a:r>
            <a:r>
              <a:rPr dirty="0" sz="700" spc="10">
                <a:latin typeface="Microsoft Sans Serif"/>
                <a:cs typeface="Microsoft Sans Serif"/>
              </a:rPr>
              <a:t>130°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 rot="2400000">
            <a:off x="5057356" y="8288908"/>
            <a:ext cx="181259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50°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 rot="1860000">
            <a:off x="3202951" y="7028658"/>
            <a:ext cx="23976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 rot="1740000">
            <a:off x="5167940" y="8130364"/>
            <a:ext cx="182990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 rot="1260000">
            <a:off x="3120675" y="7208018"/>
            <a:ext cx="219680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110°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 rot="1200000">
            <a:off x="5249087" y="7956484"/>
            <a:ext cx="181259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70°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 rot="660000">
            <a:off x="3069663" y="7396477"/>
            <a:ext cx="239761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100°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 rot="600000">
            <a:off x="5295892" y="7771018"/>
            <a:ext cx="181259" cy="76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0"/>
              </a:lnSpc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80°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14944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50000" y="763340"/>
            <a:ext cx="2870835" cy="7334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800"/>
              </a:lnSpc>
              <a:spcBef>
                <a:spcPts val="70"/>
              </a:spcBef>
            </a:pPr>
            <a:r>
              <a:rPr dirty="0" sz="1150" spc="10" b="1">
                <a:latin typeface="Arial"/>
                <a:cs typeface="Arial"/>
              </a:rPr>
              <a:t>2.6</a:t>
            </a:r>
            <a:r>
              <a:rPr dirty="0" sz="1150" spc="-25" b="1">
                <a:latin typeface="Arial"/>
                <a:cs typeface="Arial"/>
              </a:rPr>
              <a:t> </a:t>
            </a:r>
            <a:r>
              <a:rPr dirty="0" sz="1150" spc="40" b="1">
                <a:latin typeface="Arial"/>
                <a:cs typeface="Arial"/>
              </a:rPr>
              <a:t>Irradiación</a:t>
            </a:r>
            <a:r>
              <a:rPr dirty="0" sz="1150" spc="-20" b="1">
                <a:latin typeface="Arial"/>
                <a:cs typeface="Arial"/>
              </a:rPr>
              <a:t> </a:t>
            </a:r>
            <a:r>
              <a:rPr dirty="0" sz="1150" spc="40" b="1">
                <a:latin typeface="Arial"/>
                <a:cs typeface="Arial"/>
              </a:rPr>
              <a:t>horizontal</a:t>
            </a:r>
            <a:r>
              <a:rPr dirty="0" sz="1150" spc="-25" b="1">
                <a:latin typeface="Arial"/>
                <a:cs typeface="Arial"/>
              </a:rPr>
              <a:t> </a:t>
            </a:r>
            <a:r>
              <a:rPr dirty="0" sz="1150" spc="25" b="1">
                <a:latin typeface="Arial"/>
                <a:cs typeface="Arial"/>
              </a:rPr>
              <a:t>global</a:t>
            </a:r>
            <a:r>
              <a:rPr dirty="0" sz="1150" spc="-20" b="1">
                <a:latin typeface="Arial"/>
                <a:cs typeface="Arial"/>
              </a:rPr>
              <a:t> </a:t>
            </a:r>
            <a:r>
              <a:rPr dirty="0" sz="1150" spc="25" b="1">
                <a:latin typeface="Arial"/>
                <a:cs typeface="Arial"/>
              </a:rPr>
              <a:t>(GHI)</a:t>
            </a:r>
            <a:r>
              <a:rPr dirty="0" sz="1150" spc="-25" b="1">
                <a:latin typeface="Arial"/>
                <a:cs typeface="Arial"/>
              </a:rPr>
              <a:t> </a:t>
            </a:r>
            <a:r>
              <a:rPr dirty="0" sz="1150" spc="40" b="1">
                <a:latin typeface="Arial"/>
                <a:cs typeface="Arial"/>
              </a:rPr>
              <a:t>e </a:t>
            </a:r>
            <a:r>
              <a:rPr dirty="0" sz="1150" spc="-300" b="1">
                <a:latin typeface="Arial"/>
                <a:cs typeface="Arial"/>
              </a:rPr>
              <a:t> </a:t>
            </a:r>
            <a:r>
              <a:rPr dirty="0" sz="1150" spc="35" b="1">
                <a:latin typeface="Arial"/>
                <a:cs typeface="Arial"/>
              </a:rPr>
              <a:t>irradiación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inclinada</a:t>
            </a:r>
            <a:r>
              <a:rPr dirty="0" sz="1150" spc="-25" b="1">
                <a:latin typeface="Arial"/>
                <a:cs typeface="Arial"/>
              </a:rPr>
              <a:t> </a:t>
            </a:r>
            <a:r>
              <a:rPr dirty="0" sz="1150" spc="25" b="1">
                <a:latin typeface="Arial"/>
                <a:cs typeface="Arial"/>
              </a:rPr>
              <a:t>global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5" b="1">
                <a:latin typeface="Arial"/>
                <a:cs typeface="Arial"/>
              </a:rPr>
              <a:t>(GTI)</a:t>
            </a:r>
            <a:endParaRPr sz="11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300" y="1690597"/>
            <a:ext cx="5368290" cy="2615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72110">
              <a:lnSpc>
                <a:spcPct val="125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valores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radiación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horizontal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lugar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de:</a:t>
            </a:r>
            <a:endParaRPr sz="800">
              <a:latin typeface="Microsoft Sans Serif"/>
              <a:cs typeface="Microsoft Sans Serif"/>
            </a:endParaRPr>
          </a:p>
          <a:p>
            <a:pPr marL="73660" marR="16002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nacional: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Italia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italiana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UNI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10349: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Calefacción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refrigeración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Datos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climáticos</a:t>
            </a:r>
            <a:endParaRPr sz="750">
              <a:latin typeface="Microsoft Sans Serif"/>
              <a:cs typeface="Microsoft Sans Serif"/>
            </a:endParaRPr>
          </a:p>
          <a:p>
            <a:pPr marL="65405" marR="54610" indent="-65405">
              <a:lnSpc>
                <a:spcPts val="1200"/>
              </a:lnSpc>
              <a:buChar char="•"/>
              <a:tabLst>
                <a:tab pos="654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Bases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públicas: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ej.,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Europa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10">
                <a:latin typeface="Microsoft Sans Serif"/>
                <a:cs typeface="Microsoft Sans Serif"/>
              </a:rPr>
              <a:t>África,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bases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PVGIS-ESRA;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bases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WRDC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nivel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mundial;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bases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NASA-SSE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5">
                <a:latin typeface="Microsoft Sans Serif"/>
                <a:cs typeface="Microsoft Sans Serif"/>
              </a:rPr>
              <a:t>EE.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UU.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 marR="41275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radiación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30">
                <a:latin typeface="Microsoft Sans Serif"/>
                <a:cs typeface="Microsoft Sans Serif"/>
              </a:rPr>
              <a:t>global </a:t>
            </a:r>
            <a:r>
              <a:rPr dirty="0" sz="800" spc="25">
                <a:latin typeface="Microsoft Sans Serif"/>
                <a:cs typeface="Microsoft Sans Serif"/>
              </a:rPr>
              <a:t>anual 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plano horizontal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25">
                <a:latin typeface="Microsoft Sans Serif"/>
                <a:cs typeface="Microsoft Sans Serif"/>
              </a:rPr>
              <a:t>sitio </a:t>
            </a:r>
            <a:r>
              <a:rPr dirty="0" sz="800" spc="35">
                <a:latin typeface="Microsoft Sans Serif"/>
                <a:cs typeface="Microsoft Sans Serif"/>
              </a:rPr>
              <a:t>determinado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25">
                <a:latin typeface="Microsoft Sans Serif"/>
                <a:cs typeface="Microsoft Sans Serif"/>
              </a:rPr>
              <a:t>variar de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35">
                <a:latin typeface="Microsoft Sans Serif"/>
                <a:cs typeface="Microsoft Sans Serif"/>
              </a:rPr>
              <a:t>fuente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otra </a:t>
            </a:r>
            <a:r>
              <a:rPr dirty="0" sz="800" spc="20">
                <a:latin typeface="Microsoft Sans Serif"/>
                <a:cs typeface="Microsoft Sans Serif"/>
              </a:rPr>
              <a:t>incluso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-10">
                <a:latin typeface="Microsoft Sans Serif"/>
                <a:cs typeface="Microsoft Sans Serif"/>
              </a:rPr>
              <a:t>10%,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25">
                <a:latin typeface="Microsoft Sans Serif"/>
                <a:cs typeface="Microsoft Sans Serif"/>
              </a:rPr>
              <a:t>deriva del </a:t>
            </a:r>
            <a:r>
              <a:rPr dirty="0" sz="800" spc="30">
                <a:latin typeface="Microsoft Sans Serif"/>
                <a:cs typeface="Microsoft Sans Serif"/>
              </a:rPr>
              <a:t>procesamiento </a:t>
            </a:r>
            <a:r>
              <a:rPr dirty="0" sz="800" spc="20">
                <a:latin typeface="Microsoft Sans Serif"/>
                <a:cs typeface="Microsoft Sans Serif"/>
              </a:rPr>
              <a:t>estadístico </a:t>
            </a:r>
            <a:r>
              <a:rPr dirty="0" sz="800" spc="25">
                <a:latin typeface="Microsoft Sans Serif"/>
                <a:cs typeface="Microsoft Sans Serif"/>
              </a:rPr>
              <a:t>de datos </a:t>
            </a:r>
            <a:r>
              <a:rPr dirty="0" sz="800" spc="20">
                <a:latin typeface="Microsoft Sans Serif"/>
                <a:cs typeface="Microsoft Sans Serif"/>
              </a:rPr>
              <a:t>recopilados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diferentes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períodos;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además,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datos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sujetos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20">
                <a:latin typeface="Microsoft Sans Serif"/>
                <a:cs typeface="Microsoft Sans Serif"/>
              </a:rPr>
              <a:t>condiciones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climáticas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año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otro.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valores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insolación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tienen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significado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probabilístico,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representan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esperado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definitivo.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datos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global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disponibles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las bases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datos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promedio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horizontal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período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tiempo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definido.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Sin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embargo,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generalmente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inclinado </a:t>
            </a:r>
            <a:r>
              <a:rPr dirty="0" sz="750" spc="20">
                <a:latin typeface="Microsoft Sans Serif"/>
                <a:cs typeface="Microsoft Sans Serif"/>
              </a:rPr>
              <a:t>con respecto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30">
                <a:latin typeface="Microsoft Sans Serif"/>
                <a:cs typeface="Microsoft Sans Serif"/>
              </a:rPr>
              <a:t>plano horizontal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25">
                <a:latin typeface="Microsoft Sans Serif"/>
                <a:cs typeface="Microsoft Sans Serif"/>
              </a:rPr>
              <a:t>de seguimiento,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fin </a:t>
            </a:r>
            <a:r>
              <a:rPr dirty="0" sz="750" spc="25">
                <a:latin typeface="Microsoft Sans Serif"/>
                <a:cs typeface="Microsoft Sans Serif"/>
              </a:rPr>
              <a:t>de maximizar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irradiancia recibida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plano.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valores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irradiancia solar </a:t>
            </a:r>
            <a:r>
              <a:rPr dirty="0" sz="750" spc="25">
                <a:latin typeface="Microsoft Sans Serif"/>
                <a:cs typeface="Microsoft Sans Serif"/>
              </a:rPr>
              <a:t>global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plano horizontal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25">
                <a:latin typeface="Microsoft Sans Serif"/>
                <a:cs typeface="Microsoft Sans Serif"/>
              </a:rPr>
              <a:t>representativos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global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disponible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módulo,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hace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estimar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192" y="4585412"/>
            <a:ext cx="5342255" cy="307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9055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30">
                <a:latin typeface="Microsoft Sans Serif"/>
                <a:cs typeface="Microsoft Sans Serif"/>
              </a:rPr>
              <a:t>estimar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valores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30">
                <a:latin typeface="Microsoft Sans Serif"/>
                <a:cs typeface="Microsoft Sans Serif"/>
              </a:rPr>
              <a:t>componentes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haz y </a:t>
            </a:r>
            <a:r>
              <a:rPr dirty="0" sz="750" spc="25">
                <a:latin typeface="Microsoft Sans Serif"/>
                <a:cs typeface="Microsoft Sans Serif"/>
              </a:rPr>
              <a:t>difusa sobre </a:t>
            </a:r>
            <a:r>
              <a:rPr dirty="0" sz="750" spc="15">
                <a:latin typeface="Microsoft Sans Serif"/>
                <a:cs typeface="Microsoft Sans Serif"/>
              </a:rPr>
              <a:t>superficies inclinadas </a:t>
            </a:r>
            <a:r>
              <a:rPr dirty="0" sz="750" spc="20">
                <a:latin typeface="Microsoft Sans Serif"/>
                <a:cs typeface="Microsoft Sans Serif"/>
              </a:rPr>
              <a:t>existen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bibliografía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científica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diversos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modelos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datos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irradiación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horizontal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irradiación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global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difusa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y/o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haz.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modelo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estimación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implementado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PVGIS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desarrollado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35">
                <a:latin typeface="Microsoft Sans Serif"/>
                <a:cs typeface="Microsoft Sans Serif"/>
              </a:rPr>
              <a:t>Muneer </a:t>
            </a:r>
            <a:r>
              <a:rPr dirty="0" sz="750" spc="-25">
                <a:latin typeface="Microsoft Sans Serif"/>
                <a:cs typeface="Microsoft Sans Serif"/>
              </a:rPr>
              <a:t>T. </a:t>
            </a:r>
            <a:r>
              <a:rPr dirty="0" sz="750" spc="-5">
                <a:latin typeface="Microsoft Sans Serif"/>
                <a:cs typeface="Microsoft Sans Serif"/>
              </a:rPr>
              <a:t>(1990)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10">
                <a:latin typeface="Microsoft Sans Serif"/>
                <a:cs typeface="Microsoft Sans Serif"/>
              </a:rPr>
              <a:t>clasificarse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25">
                <a:latin typeface="Microsoft Sans Serif"/>
                <a:cs typeface="Microsoft Sans Serif"/>
              </a:rPr>
              <a:t>anisotrópico de </a:t>
            </a:r>
            <a:r>
              <a:rPr dirty="0" sz="750" spc="20">
                <a:latin typeface="Microsoft Sans Serif"/>
                <a:cs typeface="Microsoft Sans Serif"/>
              </a:rPr>
              <a:t>dos </a:t>
            </a:r>
            <a:r>
              <a:rPr dirty="0" sz="750" spc="25">
                <a:latin typeface="Microsoft Sans Serif"/>
                <a:cs typeface="Microsoft Sans Serif"/>
              </a:rPr>
              <a:t>componentes; </a:t>
            </a:r>
            <a:r>
              <a:rPr dirty="0" sz="750" spc="15">
                <a:latin typeface="Microsoft Sans Serif"/>
                <a:cs typeface="Microsoft Sans Serif"/>
              </a:rPr>
              <a:t>su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comportamiento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similar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otros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modelos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complejos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modelos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anisotrópicos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desarrollados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Pérez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Reindl.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15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modelos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encontrar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artículo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científico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Gracia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Amillo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Huld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</a:t>
            </a:r>
            <a:r>
              <a:rPr dirty="0" u="sng" sz="700" spc="-10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Enlace</a:t>
            </a:r>
            <a:r>
              <a:rPr dirty="0" sz="700">
                <a:solidFill>
                  <a:srgbClr val="21599A"/>
                </a:solidFill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complejidad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modelos,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recomendable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uso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herramientas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cálculo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Irradiación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Inclinada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Global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[kWh/m</a:t>
            </a:r>
            <a:r>
              <a:rPr dirty="0" sz="450" spc="30">
                <a:latin typeface="Microsoft Sans Serif"/>
                <a:cs typeface="Microsoft Sans Serif"/>
              </a:rPr>
              <a:t>2</a:t>
            </a:r>
            <a:r>
              <a:rPr dirty="0" sz="750" spc="30">
                <a:latin typeface="Microsoft Sans Serif"/>
                <a:cs typeface="Microsoft Sans Serif"/>
              </a:rPr>
              <a:t>].</a:t>
            </a:r>
            <a:endParaRPr sz="750">
              <a:latin typeface="Microsoft Sans Serif"/>
              <a:cs typeface="Microsoft Sans Serif"/>
            </a:endParaRPr>
          </a:p>
          <a:p>
            <a:pPr marL="12700" marR="1433830">
              <a:lnSpc>
                <a:spcPts val="1200"/>
              </a:lnSpc>
              <a:spcBef>
                <a:spcPts val="85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datos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irradiación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Europa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África,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herramienta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PVGIS-ESRA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u="sng" sz="700" spc="20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  <a:hlinkClick r:id="rId2"/>
              </a:rPr>
              <a:t>http://re.jrc.ec.europa.eu/pvg_tools/en/tools.html#PVP</a:t>
            </a:r>
            <a:r>
              <a:rPr dirty="0" sz="700">
                <a:solidFill>
                  <a:srgbClr val="21599A"/>
                </a:solidFill>
                <a:latin typeface="Microsoft Sans Serif"/>
                <a:cs typeface="Microsoft Sans Serif"/>
                <a:hlinkClick r:id="rId2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 marR="2009139">
              <a:lnSpc>
                <a:spcPct val="142900"/>
              </a:lnSpc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conjunto </a:t>
            </a:r>
            <a:r>
              <a:rPr dirty="0" sz="700" spc="20">
                <a:latin typeface="Microsoft Sans Serif"/>
                <a:cs typeface="Microsoft Sans Serif"/>
              </a:rPr>
              <a:t>de datos de </a:t>
            </a:r>
            <a:r>
              <a:rPr dirty="0" sz="700" spc="25">
                <a:latin typeface="Microsoft Sans Serif"/>
                <a:cs typeface="Microsoft Sans Serif"/>
              </a:rPr>
              <a:t>irradiación mundial, </a:t>
            </a:r>
            <a:r>
              <a:rPr dirty="0" sz="700" spc="30">
                <a:latin typeface="Microsoft Sans Serif"/>
                <a:cs typeface="Microsoft Sans Serif"/>
              </a:rPr>
              <a:t>una herramienta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RETScreen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u="sng" sz="700" spc="25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https://</a:t>
            </a:r>
            <a:r>
              <a:rPr dirty="0" u="sng" sz="700" spc="25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  <a:hlinkClick r:id="rId3"/>
              </a:rPr>
              <a:t>www.nrcan.gc.ca/energy/software-tools/7465</a:t>
            </a:r>
            <a:r>
              <a:rPr dirty="0" sz="700">
                <a:solidFill>
                  <a:srgbClr val="21599A"/>
                </a:solidFill>
                <a:latin typeface="Microsoft Sans Serif"/>
                <a:cs typeface="Microsoft Sans Serif"/>
                <a:hlinkClick r:id="rId3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ATLAS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SOLAR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GLOBAL</a:t>
            </a:r>
            <a:r>
              <a:rPr dirty="0" u="sng" sz="700" spc="15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https://globalsolaratlas.info</a:t>
            </a:r>
            <a:r>
              <a:rPr dirty="0" sz="700" spc="-5">
                <a:solidFill>
                  <a:srgbClr val="21599A"/>
                </a:solidFill>
                <a:latin typeface="Microsoft Sans Serif"/>
                <a:cs typeface="Microsoft Sans Serif"/>
              </a:rPr>
              <a:t> </a:t>
            </a:r>
            <a:r>
              <a:rPr dirty="0" sz="700" spc="25">
                <a:solidFill>
                  <a:srgbClr val="21599A"/>
                </a:solidFill>
                <a:latin typeface="Microsoft Sans Serif"/>
                <a:cs typeface="Microsoft Sans Serif"/>
              </a:rPr>
              <a:t>/</a:t>
            </a:r>
            <a:r>
              <a:rPr dirty="0" sz="700" spc="25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15">
                <a:latin typeface="Microsoft Sans Serif"/>
                <a:cs typeface="Microsoft Sans Serif"/>
              </a:rPr>
              <a:t>América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Norte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India,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herramienta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referencia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PVwatts</a:t>
            </a:r>
            <a:r>
              <a:rPr dirty="0" u="sng" sz="650" spc="20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https://pvwatts.nrel.gov</a:t>
            </a:r>
            <a:endParaRPr sz="650">
              <a:latin typeface="Microsoft Sans Serif"/>
              <a:cs typeface="Microsoft Sans Serif"/>
            </a:endParaRPr>
          </a:p>
          <a:p>
            <a:pPr marL="12700" marR="167005">
              <a:lnSpc>
                <a:spcPct val="133200"/>
              </a:lnSpc>
              <a:spcBef>
                <a:spcPts val="25"/>
              </a:spcBef>
            </a:pPr>
            <a:r>
              <a:rPr dirty="0" sz="750" spc="20">
                <a:latin typeface="Microsoft Sans Serif"/>
                <a:cs typeface="Microsoft Sans Serif"/>
              </a:rPr>
              <a:t>Utilizando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herramientas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anteriores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directamente</a:t>
            </a:r>
            <a:r>
              <a:rPr dirty="0" sz="750" spc="10">
                <a:latin typeface="Microsoft Sans Serif"/>
                <a:cs typeface="Microsoft Sans Serif"/>
              </a:rPr>
              <a:t> 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Irradiación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Inclinada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Global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(GTI)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medida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kWh/m</a:t>
            </a:r>
            <a:r>
              <a:rPr dirty="0" sz="450" spc="35">
                <a:latin typeface="Microsoft Sans Serif"/>
                <a:cs typeface="Microsoft Sans Serif"/>
              </a:rPr>
              <a:t>2</a:t>
            </a:r>
            <a:r>
              <a:rPr dirty="0" sz="750" spc="3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año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partir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Irradiación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Horizontal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Global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(GHI)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kWh/m</a:t>
            </a:r>
            <a:r>
              <a:rPr dirty="0" sz="450" spc="35">
                <a:latin typeface="Microsoft Sans Serif"/>
                <a:cs typeface="Microsoft Sans Serif"/>
              </a:rPr>
              <a:t>2</a:t>
            </a:r>
            <a:r>
              <a:rPr dirty="0" sz="750" spc="3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año.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2236495"/>
            <a:ext cx="3190049" cy="13230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9996" y="4365244"/>
            <a:ext cx="3190506" cy="1371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49996" y="5584444"/>
            <a:ext cx="2319680" cy="13716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49996" y="6800405"/>
            <a:ext cx="2294991" cy="140398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819402"/>
            <a:ext cx="5258435" cy="1275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900" spc="10" b="1">
                <a:latin typeface="Arial"/>
                <a:cs typeface="Arial"/>
              </a:rPr>
              <a:t>2.7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Energía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prevista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un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sistema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fotovoltaico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prevista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(IEC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65">
                <a:latin typeface="Microsoft Sans Serif"/>
                <a:cs typeface="Microsoft Sans Serif"/>
              </a:rPr>
              <a:t>TS</a:t>
            </a:r>
            <a:r>
              <a:rPr dirty="0" sz="750" spc="5">
                <a:latin typeface="Microsoft Sans Serif"/>
                <a:cs typeface="Microsoft Sans Serif"/>
              </a:rPr>
              <a:t> 61724-1 </a:t>
            </a:r>
            <a:r>
              <a:rPr dirty="0" sz="750" spc="25">
                <a:latin typeface="Microsoft Sans Serif"/>
                <a:cs typeface="Microsoft Sans Serif"/>
              </a:rPr>
              <a:t>Rendimiento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Parte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3: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Método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evaluación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energética)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generación de energía de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5">
                <a:latin typeface="Microsoft Sans Serif"/>
                <a:cs typeface="Microsoft Sans Serif"/>
              </a:rPr>
              <a:t>calcula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5">
                <a:latin typeface="Microsoft Sans Serif"/>
                <a:cs typeface="Microsoft Sans Serif"/>
              </a:rPr>
              <a:t>modelo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rendimiento </a:t>
            </a:r>
            <a:r>
              <a:rPr dirty="0" sz="750" spc="10">
                <a:latin typeface="Microsoft Sans Serif"/>
                <a:cs typeface="Microsoft Sans Serif"/>
              </a:rPr>
              <a:t>específico,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datos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meteorológicos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históricos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consideran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representativos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sitio.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prevista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Ep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aplicar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fórmula: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0016" y="210588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34154" y="2650799"/>
            <a:ext cx="4348480" cy="96901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800" spc="30">
                <a:latin typeface="Microsoft Sans Serif"/>
                <a:cs typeface="Microsoft Sans Serif"/>
              </a:rPr>
              <a:t>Irradiación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horizontal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[kWh/m</a:t>
            </a:r>
            <a:r>
              <a:rPr dirty="0" sz="500" spc="40">
                <a:latin typeface="Microsoft Sans Serif"/>
                <a:cs typeface="Microsoft Sans Serif"/>
              </a:rPr>
              <a:t>2</a:t>
            </a:r>
            <a:r>
              <a:rPr dirty="0" sz="800" spc="40">
                <a:latin typeface="Microsoft Sans Serif"/>
                <a:cs typeface="Microsoft Sans Serif"/>
              </a:rPr>
              <a:t>por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año];</a:t>
            </a:r>
            <a:endParaRPr sz="800">
              <a:latin typeface="Microsoft Sans Serif"/>
              <a:cs typeface="Microsoft Sans Serif"/>
            </a:endParaRPr>
          </a:p>
          <a:p>
            <a:pPr marL="12700" marR="704850">
              <a:lnSpc>
                <a:spcPts val="1200"/>
              </a:lnSpc>
              <a:spcBef>
                <a:spcPts val="80"/>
              </a:spcBef>
            </a:pPr>
            <a:r>
              <a:rPr dirty="0" sz="650" spc="15">
                <a:latin typeface="Microsoft Sans Serif"/>
                <a:cs typeface="Microsoft Sans Serif"/>
              </a:rPr>
              <a:t>ganancia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anual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transposición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irradiancia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definido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modelo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estimación;</a:t>
            </a:r>
            <a:endParaRPr sz="650">
              <a:latin typeface="Microsoft Sans Serif"/>
              <a:cs typeface="Microsoft Sans Serif"/>
            </a:endParaRPr>
          </a:p>
          <a:p>
            <a:pPr marL="12700" marR="1310640">
              <a:lnSpc>
                <a:spcPts val="1200"/>
              </a:lnSpc>
            </a:pPr>
            <a:r>
              <a:rPr dirty="0" sz="750" spc="5">
                <a:latin typeface="Microsoft Sans Serif"/>
                <a:cs typeface="Microsoft Sans Serif"/>
              </a:rPr>
              <a:t>Eficiencia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conversión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inicial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STC;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área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[m</a:t>
            </a:r>
            <a:r>
              <a:rPr dirty="0" sz="450" spc="30">
                <a:latin typeface="Microsoft Sans Serif"/>
                <a:cs typeface="Microsoft Sans Serif"/>
              </a:rPr>
              <a:t>2</a:t>
            </a:r>
            <a:r>
              <a:rPr dirty="0" sz="750" spc="30">
                <a:latin typeface="Microsoft Sans Serif"/>
                <a:cs typeface="Microsoft Sans Serif"/>
              </a:rPr>
              <a:t>];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9"/>
              </a:spcBef>
            </a:pPr>
            <a:r>
              <a:rPr dirty="0" sz="750" spc="5">
                <a:latin typeface="Microsoft Sans Serif"/>
                <a:cs typeface="Microsoft Sans Serif"/>
              </a:rPr>
              <a:t>Relación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rendimiento,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coeficiente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pérdidas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0,7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0,9,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defecto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=</a:t>
            </a:r>
            <a:r>
              <a:rPr dirty="0" sz="750" spc="-5">
                <a:latin typeface="Microsoft Sans Serif"/>
                <a:cs typeface="Microsoft Sans Serif"/>
              </a:rPr>
              <a:t> 0,75).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11894" y="2559302"/>
            <a:ext cx="559435" cy="1050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690"/>
              </a:spcBef>
            </a:pPr>
            <a:r>
              <a:rPr dirty="0" sz="350" spc="-5">
                <a:latin typeface="Microsoft Sans Serif"/>
                <a:cs typeface="Microsoft Sans Serif"/>
              </a:rPr>
              <a:t>TOMA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NOTA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</a:pPr>
            <a:r>
              <a:rPr dirty="0" baseline="19607" sz="1275" spc="-44">
                <a:latin typeface="Microsoft Sans Serif"/>
                <a:cs typeface="Microsoft Sans Serif"/>
              </a:rPr>
              <a:t>D</a:t>
            </a:r>
            <a:r>
              <a:rPr dirty="0" sz="500" spc="-30">
                <a:latin typeface="Microsoft Sans Serif"/>
                <a:cs typeface="Microsoft Sans Serif"/>
              </a:rPr>
              <a:t>GPOA</a:t>
            </a:r>
            <a:endParaRPr sz="500">
              <a:latin typeface="Microsoft Sans Serif"/>
              <a:cs typeface="Microsoft Sans Serif"/>
            </a:endParaRPr>
          </a:p>
          <a:p>
            <a:pPr marL="38100" marR="30480" indent="-635">
              <a:lnSpc>
                <a:spcPct val="125000"/>
              </a:lnSpc>
              <a:spcBef>
                <a:spcPts val="910"/>
              </a:spcBef>
            </a:pPr>
            <a:r>
              <a:rPr dirty="0" sz="800" spc="45">
                <a:latin typeface="Microsoft Sans Serif"/>
                <a:cs typeface="Microsoft Sans Serif"/>
              </a:rPr>
              <a:t>ηmódulo 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Amodulos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690"/>
              </a:spcBef>
            </a:pPr>
            <a:r>
              <a:rPr dirty="0" sz="350">
                <a:latin typeface="Microsoft Sans Serif"/>
                <a:cs typeface="Microsoft Sans Serif"/>
              </a:rPr>
              <a:t>Relaciones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públicas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305" y="3593108"/>
            <a:ext cx="5207635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20">
                <a:latin typeface="Microsoft Sans Serif"/>
                <a:cs typeface="Microsoft Sans Serif"/>
              </a:rPr>
              <a:t>prevista </a:t>
            </a:r>
            <a:r>
              <a:rPr dirty="0" sz="700" spc="25">
                <a:latin typeface="Microsoft Sans Serif"/>
                <a:cs typeface="Microsoft Sans Serif"/>
              </a:rPr>
              <a:t>puede suponer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disponibilidad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0">
                <a:latin typeface="Microsoft Sans Serif"/>
                <a:cs typeface="Microsoft Sans Serif"/>
              </a:rPr>
              <a:t>100 </a:t>
            </a:r>
            <a:r>
              <a:rPr dirty="0" sz="700" spc="-45">
                <a:latin typeface="Microsoft Sans Serif"/>
                <a:cs typeface="Microsoft Sans Serif"/>
              </a:rPr>
              <a:t>%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20">
                <a:latin typeface="Microsoft Sans Serif"/>
                <a:cs typeface="Microsoft Sans Serif"/>
              </a:rPr>
              <a:t>reducirse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tener </a:t>
            </a:r>
            <a:r>
              <a:rPr dirty="0" sz="700" spc="20">
                <a:latin typeface="Microsoft Sans Serif"/>
                <a:cs typeface="Microsoft Sans Serif"/>
              </a:rPr>
              <a:t>en cuenta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tiempos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indisponibilidad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previstos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(IEC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TS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61724-1 </a:t>
            </a:r>
            <a:r>
              <a:rPr dirty="0" sz="700" spc="20">
                <a:latin typeface="Microsoft Sans Serif"/>
                <a:cs typeface="Microsoft Sans Serif"/>
              </a:rPr>
              <a:t>Rendimiento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3: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Método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evaluación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energética).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700" spc="-35">
                <a:latin typeface="Microsoft Sans Serif"/>
                <a:cs typeface="Microsoft Sans Serif"/>
              </a:rPr>
              <a:t>Si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Irradiación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Inclinada</a:t>
            </a:r>
            <a:r>
              <a:rPr dirty="0" sz="700" spc="10">
                <a:latin typeface="Microsoft Sans Serif"/>
                <a:cs typeface="Microsoft Sans Serif"/>
              </a:rPr>
              <a:t> Global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(GTI)</a:t>
            </a:r>
            <a:r>
              <a:rPr dirty="0" sz="700" spc="5">
                <a:latin typeface="Microsoft Sans Serif"/>
                <a:cs typeface="Microsoft Sans Serif"/>
              </a:rPr>
              <a:t> ya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5">
                <a:latin typeface="Microsoft Sans Serif"/>
                <a:cs typeface="Microsoft Sans Serif"/>
              </a:rPr>
              <a:t>disponible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herramientas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cálculo,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fórmula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simplifica: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16" y="424626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99" y="4670168"/>
            <a:ext cx="4972050" cy="77978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  <a:tabLst>
                <a:tab pos="469265" algn="l"/>
              </a:tabLst>
            </a:pPr>
            <a:r>
              <a:rPr dirty="0" sz="850" spc="-15">
                <a:latin typeface="Microsoft Sans Serif"/>
                <a:cs typeface="Microsoft Sans Serif"/>
              </a:rPr>
              <a:t>GTI	</a:t>
            </a:r>
            <a:r>
              <a:rPr dirty="0" sz="800" spc="30">
                <a:latin typeface="Microsoft Sans Serif"/>
                <a:cs typeface="Microsoft Sans Serif"/>
              </a:rPr>
              <a:t>Irradiación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inclinada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[kWh/m</a:t>
            </a:r>
            <a:r>
              <a:rPr dirty="0" sz="450" spc="40">
                <a:latin typeface="Microsoft Sans Serif"/>
                <a:cs typeface="Microsoft Sans Serif"/>
              </a:rPr>
              <a:t>2</a:t>
            </a:r>
            <a:r>
              <a:rPr dirty="0" sz="800" spc="40">
                <a:latin typeface="Microsoft Sans Serif"/>
                <a:cs typeface="Microsoft Sans Serif"/>
              </a:rPr>
              <a:t>por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año].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25">
                <a:latin typeface="Microsoft Sans Serif"/>
                <a:cs typeface="Microsoft Sans Serif"/>
              </a:rPr>
              <a:t>Partiendo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fórmula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anterior,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energía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prevista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año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Ep,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cada </a:t>
            </a:r>
            <a:r>
              <a:rPr dirty="0" sz="800">
                <a:latin typeface="Microsoft Sans Serif"/>
                <a:cs typeface="Microsoft Sans Serif"/>
              </a:rPr>
              <a:t>kW,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aplica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fórmula: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0016" y="546546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99" y="5862725"/>
            <a:ext cx="5402580" cy="8039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85"/>
              </a:spcBef>
            </a:pPr>
            <a:r>
              <a:rPr dirty="0" sz="700" spc="25">
                <a:latin typeface="Microsoft Sans Serif"/>
                <a:cs typeface="Microsoft Sans Serif"/>
              </a:rPr>
              <a:t>Queremos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determinar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anual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>
                <a:latin typeface="Microsoft Sans Serif"/>
                <a:cs typeface="Microsoft Sans Serif"/>
              </a:rPr>
              <a:t> kW,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inclinada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30°, </a:t>
            </a:r>
            <a:r>
              <a:rPr dirty="0" sz="700" spc="20">
                <a:latin typeface="Microsoft Sans Serif"/>
                <a:cs typeface="Microsoft Sans Serif"/>
              </a:rPr>
              <a:t>instalada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Bérgamo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(Italia).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Se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supone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coeficiente </a:t>
            </a:r>
            <a:r>
              <a:rPr dirty="0" sz="700" spc="20">
                <a:latin typeface="Microsoft Sans Serif"/>
                <a:cs typeface="Microsoft Sans Serif"/>
              </a:rPr>
              <a:t>de pérdidas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5">
                <a:latin typeface="Microsoft Sans Serif"/>
                <a:cs typeface="Microsoft Sans Serif"/>
              </a:rPr>
              <a:t>igual </a:t>
            </a:r>
            <a:r>
              <a:rPr dirty="0" sz="700">
                <a:latin typeface="Microsoft Sans Serif"/>
                <a:cs typeface="Microsoft Sans Serif"/>
              </a:rPr>
              <a:t>a 0,75. </a:t>
            </a:r>
            <a:r>
              <a:rPr dirty="0" sz="700" spc="-20">
                <a:latin typeface="Microsoft Sans Serif"/>
                <a:cs typeface="Microsoft Sans Serif"/>
              </a:rPr>
              <a:t>A </a:t>
            </a:r>
            <a:r>
              <a:rPr dirty="0" sz="700" spc="35">
                <a:latin typeface="Microsoft Sans Serif"/>
                <a:cs typeface="Microsoft Sans Serif"/>
              </a:rPr>
              <a:t>partir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conjunto </a:t>
            </a:r>
            <a:r>
              <a:rPr dirty="0" sz="700" spc="20">
                <a:latin typeface="Microsoft Sans Serif"/>
                <a:cs typeface="Microsoft Sans Serif"/>
              </a:rPr>
              <a:t>de datos de </a:t>
            </a:r>
            <a:r>
              <a:rPr dirty="0" sz="700" spc="25">
                <a:latin typeface="Microsoft Sans Serif"/>
                <a:cs typeface="Microsoft Sans Serif"/>
              </a:rPr>
              <a:t>irradiación </a:t>
            </a:r>
            <a:r>
              <a:rPr dirty="0" sz="700" spc="-40">
                <a:latin typeface="Microsoft Sans Serif"/>
                <a:cs typeface="Microsoft Sans Serif"/>
              </a:rPr>
              <a:t>PVGIS-ESRA,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obtiene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GHI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1360 </a:t>
            </a:r>
            <a:r>
              <a:rPr dirty="0" sz="700" spc="25">
                <a:latin typeface="Microsoft Sans Serif"/>
                <a:cs typeface="Microsoft Sans Serif"/>
              </a:rPr>
              <a:t>kWh/m</a:t>
            </a:r>
            <a:r>
              <a:rPr dirty="0" sz="400" spc="25">
                <a:latin typeface="Microsoft Sans Serif"/>
                <a:cs typeface="Microsoft Sans Serif"/>
              </a:rPr>
              <a:t>2</a:t>
            </a:r>
            <a:r>
              <a:rPr dirty="0" sz="700" spc="25">
                <a:latin typeface="Microsoft Sans Serif"/>
                <a:cs typeface="Microsoft Sans Serif"/>
              </a:rPr>
              <a:t>y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5">
                <a:latin typeface="Microsoft Sans Serif"/>
                <a:cs typeface="Microsoft Sans Serif"/>
              </a:rPr>
              <a:t>GTI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1590 </a:t>
            </a:r>
            <a:r>
              <a:rPr dirty="0" sz="700" spc="15">
                <a:latin typeface="Microsoft Sans Serif"/>
                <a:cs typeface="Microsoft Sans Serif"/>
              </a:rPr>
              <a:t>kWh/m</a:t>
            </a:r>
            <a:r>
              <a:rPr dirty="0" sz="400" spc="15">
                <a:latin typeface="Microsoft Sans Serif"/>
                <a:cs typeface="Microsoft Sans Serif"/>
              </a:rPr>
              <a:t>2</a:t>
            </a:r>
            <a:r>
              <a:rPr dirty="0" sz="700" spc="1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obtienen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siguientes </a:t>
            </a:r>
            <a:r>
              <a:rPr dirty="0" sz="700" spc="10">
                <a:latin typeface="Microsoft Sans Serif"/>
                <a:cs typeface="Microsoft Sans Serif"/>
              </a:rPr>
              <a:t>valores: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producción media </a:t>
            </a:r>
            <a:r>
              <a:rPr dirty="0" sz="700" spc="20">
                <a:latin typeface="Microsoft Sans Serif"/>
                <a:cs typeface="Microsoft Sans Serif"/>
              </a:rPr>
              <a:t>anual de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20">
                <a:latin typeface="Microsoft Sans Serif"/>
                <a:cs typeface="Microsoft Sans Serif"/>
              </a:rPr>
              <a:t>prevista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-5">
                <a:latin typeface="Microsoft Sans Serif"/>
                <a:cs typeface="Microsoft Sans Serif"/>
              </a:rPr>
              <a:t> a: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0016" y="668466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49999" y="7144002"/>
            <a:ext cx="2844165" cy="441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90"/>
              </a:spcBef>
            </a:pPr>
            <a:r>
              <a:rPr dirty="0" sz="850" spc="10" b="1">
                <a:latin typeface="Arial"/>
                <a:cs typeface="Arial"/>
              </a:rPr>
              <a:t>2.8</a:t>
            </a:r>
            <a:r>
              <a:rPr dirty="0" sz="850" spc="-10" b="1">
                <a:latin typeface="Arial"/>
                <a:cs typeface="Arial"/>
              </a:rPr>
              <a:t> </a:t>
            </a:r>
            <a:r>
              <a:rPr dirty="0" sz="850" b="1">
                <a:latin typeface="Arial"/>
                <a:cs typeface="Arial"/>
              </a:rPr>
              <a:t>Tensiones</a:t>
            </a:r>
            <a:r>
              <a:rPr dirty="0" sz="850" spc="-5" b="1">
                <a:latin typeface="Arial"/>
                <a:cs typeface="Arial"/>
              </a:rPr>
              <a:t> </a:t>
            </a:r>
            <a:r>
              <a:rPr dirty="0" sz="850" spc="10" b="1">
                <a:latin typeface="Arial"/>
                <a:cs typeface="Arial"/>
              </a:rPr>
              <a:t>y</a:t>
            </a:r>
            <a:r>
              <a:rPr dirty="0" sz="850" spc="-10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corrientes</a:t>
            </a:r>
            <a:r>
              <a:rPr dirty="0" sz="850" spc="-5" b="1">
                <a:latin typeface="Arial"/>
                <a:cs typeface="Arial"/>
              </a:rPr>
              <a:t> </a:t>
            </a:r>
            <a:r>
              <a:rPr dirty="0" sz="850" spc="30" b="1">
                <a:latin typeface="Arial"/>
                <a:cs typeface="Arial"/>
              </a:rPr>
              <a:t>en</a:t>
            </a:r>
            <a:r>
              <a:rPr dirty="0" sz="850" spc="-5" b="1">
                <a:latin typeface="Arial"/>
                <a:cs typeface="Arial"/>
              </a:rPr>
              <a:t> </a:t>
            </a:r>
            <a:r>
              <a:rPr dirty="0" sz="850" spc="35" b="1">
                <a:latin typeface="Arial"/>
                <a:cs typeface="Arial"/>
              </a:rPr>
              <a:t>una</a:t>
            </a:r>
            <a:r>
              <a:rPr dirty="0" sz="850" spc="-10" b="1">
                <a:latin typeface="Arial"/>
                <a:cs typeface="Arial"/>
              </a:rPr>
              <a:t> </a:t>
            </a:r>
            <a:r>
              <a:rPr dirty="0" sz="850" spc="40" b="1">
                <a:latin typeface="Arial"/>
                <a:cs typeface="Arial"/>
              </a:rPr>
              <a:t>planta</a:t>
            </a:r>
            <a:r>
              <a:rPr dirty="0" sz="850" spc="-5" b="1">
                <a:latin typeface="Arial"/>
                <a:cs typeface="Arial"/>
              </a:rPr>
              <a:t> </a:t>
            </a:r>
            <a:r>
              <a:rPr dirty="0" sz="850" spc="25" b="1">
                <a:latin typeface="Arial"/>
                <a:cs typeface="Arial"/>
              </a:rPr>
              <a:t>fotovoltaica</a:t>
            </a:r>
            <a:endParaRPr sz="8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78210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7908721"/>
            <a:ext cx="882650" cy="637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481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9 </a:t>
            </a:r>
            <a:r>
              <a:rPr dirty="0" sz="450">
                <a:latin typeface="Microsoft Sans Serif"/>
                <a:cs typeface="Microsoft Sans Serif"/>
              </a:rPr>
              <a:t>Para </a:t>
            </a:r>
            <a:r>
              <a:rPr dirty="0" sz="450" spc="10">
                <a:latin typeface="Microsoft Sans Serif"/>
                <a:cs typeface="Microsoft Sans Serif"/>
              </a:rPr>
              <a:t>conocer </a:t>
            </a: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15">
                <a:latin typeface="Microsoft Sans Serif"/>
                <a:cs typeface="Microsoft Sans Serif"/>
              </a:rPr>
              <a:t>términos,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definiciones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10">
                <a:latin typeface="Microsoft Sans Serif"/>
                <a:cs typeface="Microsoft Sans Serif"/>
              </a:rPr>
              <a:t>símbolos,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consulte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norma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IEC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61836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40">
                <a:latin typeface="Microsoft Sans Serif"/>
                <a:cs typeface="Microsoft Sans Serif"/>
              </a:rPr>
              <a:t>TS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-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Energía  </a:t>
            </a:r>
            <a:r>
              <a:rPr dirty="0" sz="450" spc="10">
                <a:latin typeface="Microsoft Sans Serif"/>
                <a:cs typeface="Microsoft Sans Serif"/>
              </a:rPr>
              <a:t>solar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fotovoltaica.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9"/>
              </a:spcBef>
            </a:pPr>
            <a:r>
              <a:rPr dirty="0" sz="500" spc="10">
                <a:latin typeface="Microsoft Sans Serif"/>
                <a:cs typeface="Microsoft Sans Serif"/>
              </a:rPr>
              <a:t>sistemas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Términos,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15">
                <a:latin typeface="Microsoft Sans Serif"/>
                <a:cs typeface="Microsoft Sans Serif"/>
              </a:rPr>
              <a:t>definiciones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símbolos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299" y="7785337"/>
            <a:ext cx="5360035" cy="2312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 spc="15">
                <a:latin typeface="Microsoft Sans Serif"/>
                <a:cs typeface="Microsoft Sans Serif"/>
              </a:rPr>
              <a:t>suelen </a:t>
            </a:r>
            <a:r>
              <a:rPr dirty="0" sz="750" spc="30">
                <a:latin typeface="Microsoft Sans Serif"/>
                <a:cs typeface="Microsoft Sans Serif"/>
              </a:rPr>
              <a:t>generar una 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2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10 </a:t>
            </a:r>
            <a:r>
              <a:rPr dirty="0" sz="750" spc="-15">
                <a:latin typeface="Microsoft Sans Serif"/>
                <a:cs typeface="Microsoft Sans Serif"/>
              </a:rPr>
              <a:t>A, </a:t>
            </a:r>
            <a:r>
              <a:rPr dirty="0" sz="750" spc="30">
                <a:latin typeface="Microsoft Sans Serif"/>
                <a:cs typeface="Microsoft Sans Serif"/>
              </a:rPr>
              <a:t>dependiendo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tecnología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dimensiones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células,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100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dependiendo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interior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prevista,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conectan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eléctricamente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formar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vez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formar</a:t>
            </a:r>
            <a:r>
              <a:rPr dirty="0" sz="750" spc="10">
                <a:latin typeface="Microsoft Sans Serif"/>
                <a:cs typeface="Microsoft Sans Serif"/>
              </a:rPr>
              <a:t> 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fotovoltaico.</a:t>
            </a:r>
            <a:r>
              <a:rPr dirty="0" sz="450" spc="20">
                <a:latin typeface="Microsoft Sans Serif"/>
                <a:cs typeface="Microsoft Sans Serif"/>
              </a:rPr>
              <a:t>9</a:t>
            </a:r>
            <a:r>
              <a:rPr dirty="0" sz="750" spc="2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tendencia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desarrollar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30">
                <a:latin typeface="Microsoft Sans Serif"/>
                <a:cs typeface="Microsoft Sans Serif"/>
              </a:rPr>
              <a:t>formadas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mayor </a:t>
            </a:r>
            <a:r>
              <a:rPr dirty="0" sz="750" spc="45">
                <a:latin typeface="Microsoft Sans Serif"/>
                <a:cs typeface="Microsoft Sans Serif"/>
              </a:rPr>
              <a:t>número </a:t>
            </a:r>
            <a:r>
              <a:rPr dirty="0" sz="750" spc="20">
                <a:latin typeface="Microsoft Sans Serif"/>
                <a:cs typeface="Microsoft Sans Serif"/>
              </a:rPr>
              <a:t>posible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módulos, debido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complejidad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 coste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cableado,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particular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cuadros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distribución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paralelo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-5">
                <a:latin typeface="Microsoft Sans Serif"/>
                <a:cs typeface="Microsoft Sans Serif"/>
              </a:rPr>
              <a:t>(caja </a:t>
            </a:r>
            <a:r>
              <a:rPr dirty="0" sz="750" spc="25">
                <a:latin typeface="Microsoft Sans Serif"/>
                <a:cs typeface="Microsoft Sans Serif"/>
              </a:rPr>
              <a:t>de conexión de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15">
                <a:latin typeface="Microsoft Sans Serif"/>
                <a:cs typeface="Microsoft Sans Serif"/>
              </a:rPr>
              <a:t> fotovoltaicas).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número </a:t>
            </a:r>
            <a:r>
              <a:rPr dirty="0" sz="750" spc="35">
                <a:latin typeface="Microsoft Sans Serif"/>
                <a:cs typeface="Microsoft Sans Serif"/>
              </a:rPr>
              <a:t>máximo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20">
                <a:latin typeface="Microsoft Sans Serif"/>
                <a:cs typeface="Microsoft Sans Serif"/>
              </a:rPr>
              <a:t>conectar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 spc="-10">
                <a:latin typeface="Microsoft Sans Serif"/>
                <a:cs typeface="Microsoft Sans Serif"/>
              </a:rPr>
              <a:t>(y,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20">
                <a:latin typeface="Microsoft Sans Serif"/>
                <a:cs typeface="Microsoft Sans Serif"/>
              </a:rPr>
              <a:t>más alta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alcanzable)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formar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determinado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por:</a:t>
            </a:r>
            <a:endParaRPr sz="7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0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máximo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componentes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(por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ejemplo,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conectores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CC,</a:t>
            </a:r>
            <a:r>
              <a:rPr dirty="0" sz="600" spc="5">
                <a:latin typeface="Microsoft Sans Serif"/>
                <a:cs typeface="Microsoft Sans Serif"/>
              </a:rPr>
              <a:t> cables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CC,</a:t>
            </a:r>
            <a:r>
              <a:rPr dirty="0" sz="600">
                <a:latin typeface="Microsoft Sans Serif"/>
                <a:cs typeface="Microsoft Sans Serif"/>
              </a:rPr>
              <a:t> etc.);</a:t>
            </a:r>
            <a:endParaRPr sz="6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3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inversor;</a:t>
            </a:r>
            <a:endParaRPr sz="750">
              <a:latin typeface="Microsoft Sans Serif"/>
              <a:cs typeface="Microsoft Sans Serif"/>
            </a:endParaRPr>
          </a:p>
          <a:p>
            <a:pPr marL="73660" marR="303530" indent="-73660">
              <a:lnSpc>
                <a:spcPct val="133400"/>
              </a:lnSpc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disponibilidad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desconexión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adecuados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alcanzada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cuadro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combinador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  <a:p>
            <a:pPr marL="12700" marR="59690">
              <a:lnSpc>
                <a:spcPct val="133400"/>
              </a:lnSpc>
            </a:pP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razones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eficiencia,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ligado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potencia: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generalmente,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potencia </a:t>
            </a:r>
            <a:r>
              <a:rPr dirty="0" sz="750" spc="35">
                <a:latin typeface="Microsoft Sans Serif"/>
                <a:cs typeface="Microsoft Sans Serif"/>
              </a:rPr>
              <a:t>inferior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10 </a:t>
            </a:r>
            <a:r>
              <a:rPr dirty="0" sz="750">
                <a:latin typeface="Microsoft Sans Serif"/>
                <a:cs typeface="Microsoft Sans Serif"/>
              </a:rPr>
              <a:t>kW,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rango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voltaje más </a:t>
            </a:r>
            <a:r>
              <a:rPr dirty="0" sz="750" spc="35">
                <a:latin typeface="Microsoft Sans Serif"/>
                <a:cs typeface="Microsoft Sans Serif"/>
              </a:rPr>
              <a:t>comúnmente </a:t>
            </a:r>
            <a:r>
              <a:rPr dirty="0" sz="750" spc="25">
                <a:latin typeface="Microsoft Sans Serif"/>
                <a:cs typeface="Microsoft Sans Serif"/>
              </a:rPr>
              <a:t>utilizado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250 </a:t>
            </a:r>
            <a:r>
              <a:rPr dirty="0" sz="750" spc="-55">
                <a:latin typeface="Microsoft Sans Serif"/>
                <a:cs typeface="Microsoft Sans Serif"/>
              </a:rPr>
              <a:t>V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750 </a:t>
            </a:r>
            <a:r>
              <a:rPr dirty="0" sz="750" spc="-30">
                <a:latin typeface="Microsoft Sans Serif"/>
                <a:cs typeface="Microsoft Sans Serif"/>
              </a:rPr>
              <a:t>V, </a:t>
            </a:r>
            <a:r>
              <a:rPr dirty="0" sz="750" spc="30">
                <a:latin typeface="Microsoft Sans Serif"/>
                <a:cs typeface="Microsoft Sans Serif"/>
              </a:rPr>
              <a:t>mientras que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kW,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suele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500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1000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V.</a:t>
            </a:r>
            <a:r>
              <a:rPr dirty="0" sz="450" spc="-15">
                <a:latin typeface="Microsoft Sans Serif"/>
                <a:cs typeface="Microsoft Sans Serif"/>
              </a:rPr>
              <a:t>10</a:t>
            </a:r>
            <a:r>
              <a:rPr dirty="0" sz="750" spc="-15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863376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9963" y="8722510"/>
            <a:ext cx="713105" cy="4337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26600"/>
              </a:lnSpc>
              <a:spcBef>
                <a:spcPts val="140"/>
              </a:spcBef>
            </a:pPr>
            <a:r>
              <a:rPr dirty="0" sz="500" spc="5">
                <a:latin typeface="Microsoft Sans Serif"/>
                <a:cs typeface="Microsoft Sans Serif"/>
              </a:rPr>
              <a:t>10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Planta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alto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voltaje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(lado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40">
                <a:latin typeface="Microsoft Sans Serif"/>
                <a:cs typeface="Microsoft Sans Serif"/>
              </a:rPr>
              <a:t>CC)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&gt;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1000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V  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25">
                <a:latin typeface="Microsoft Sans Serif"/>
                <a:cs typeface="Microsoft Sans Serif"/>
              </a:rPr>
              <a:t>introduce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párrafo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3.2.2.2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784" y="1106981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3283801"/>
            <a:ext cx="5370195" cy="1980564"/>
            <a:chOff x="1649996" y="3283801"/>
            <a:chExt cx="5370195" cy="1980564"/>
          </a:xfrm>
        </p:grpSpPr>
        <p:sp>
          <p:nvSpPr>
            <p:cNvPr id="4" name="object 4"/>
            <p:cNvSpPr/>
            <p:nvPr/>
          </p:nvSpPr>
          <p:spPr>
            <a:xfrm>
              <a:off x="1649996" y="3283801"/>
              <a:ext cx="5370195" cy="1980564"/>
            </a:xfrm>
            <a:custGeom>
              <a:avLst/>
              <a:gdLst/>
              <a:ahLst/>
              <a:cxnLst/>
              <a:rect l="l" t="t" r="r" b="b"/>
              <a:pathLst>
                <a:path w="5370195" h="1980564">
                  <a:moveTo>
                    <a:pt x="5370004" y="0"/>
                  </a:moveTo>
                  <a:lnTo>
                    <a:pt x="0" y="0"/>
                  </a:lnTo>
                  <a:lnTo>
                    <a:pt x="0" y="1980006"/>
                  </a:lnTo>
                  <a:lnTo>
                    <a:pt x="5370004" y="198000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705675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991096" y="3417814"/>
              <a:ext cx="570865" cy="1606550"/>
            </a:xfrm>
            <a:custGeom>
              <a:avLst/>
              <a:gdLst/>
              <a:ahLst/>
              <a:cxnLst/>
              <a:rect l="l" t="t" r="r" b="b"/>
              <a:pathLst>
                <a:path w="570864" h="1606550">
                  <a:moveTo>
                    <a:pt x="0" y="163382"/>
                  </a:moveTo>
                  <a:lnTo>
                    <a:pt x="0" y="1606016"/>
                  </a:lnTo>
                </a:path>
                <a:path w="570864" h="1606550">
                  <a:moveTo>
                    <a:pt x="0" y="0"/>
                  </a:moveTo>
                  <a:lnTo>
                    <a:pt x="0" y="58252"/>
                  </a:lnTo>
                </a:path>
                <a:path w="570864" h="1606550">
                  <a:moveTo>
                    <a:pt x="285421" y="163382"/>
                  </a:moveTo>
                  <a:lnTo>
                    <a:pt x="285421" y="1606016"/>
                  </a:lnTo>
                </a:path>
                <a:path w="570864" h="1606550">
                  <a:moveTo>
                    <a:pt x="285421" y="0"/>
                  </a:moveTo>
                  <a:lnTo>
                    <a:pt x="285421" y="58252"/>
                  </a:lnTo>
                </a:path>
                <a:path w="570864" h="1606550">
                  <a:moveTo>
                    <a:pt x="570843" y="163382"/>
                  </a:moveTo>
                  <a:lnTo>
                    <a:pt x="570843" y="1606016"/>
                  </a:lnTo>
                </a:path>
                <a:path w="570864" h="1606550">
                  <a:moveTo>
                    <a:pt x="570843" y="0"/>
                  </a:moveTo>
                  <a:lnTo>
                    <a:pt x="570843" y="5825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847367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132783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418209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1041156"/>
                  </a:moveTo>
                  <a:lnTo>
                    <a:pt x="0" y="1606016"/>
                  </a:lnTo>
                </a:path>
                <a:path w="0" h="1606550">
                  <a:moveTo>
                    <a:pt x="0" y="779320"/>
                  </a:moveTo>
                  <a:lnTo>
                    <a:pt x="0" y="934158"/>
                  </a:lnTo>
                </a:path>
                <a:path w="0" h="1606550">
                  <a:moveTo>
                    <a:pt x="0" y="519579"/>
                  </a:moveTo>
                  <a:lnTo>
                    <a:pt x="0" y="669541"/>
                  </a:lnTo>
                </a:path>
                <a:path w="0" h="1606550">
                  <a:moveTo>
                    <a:pt x="0" y="247177"/>
                  </a:moveTo>
                  <a:lnTo>
                    <a:pt x="0" y="403959"/>
                  </a:lnTo>
                </a:path>
                <a:path w="0" h="1606550">
                  <a:moveTo>
                    <a:pt x="0" y="0"/>
                  </a:moveTo>
                  <a:lnTo>
                    <a:pt x="0" y="1243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703636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989051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69075" y="3417814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69075" y="3680632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69075" y="3943451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669075" y="4206263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669075" y="4469080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669075" y="4731899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69075" y="4994717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7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704875" y="3677760"/>
              <a:ext cx="2255520" cy="1316990"/>
            </a:xfrm>
            <a:custGeom>
              <a:avLst/>
              <a:gdLst/>
              <a:ahLst/>
              <a:cxnLst/>
              <a:rect l="l" t="t" r="r" b="b"/>
              <a:pathLst>
                <a:path w="2255520" h="1316989">
                  <a:moveTo>
                    <a:pt x="0" y="0"/>
                  </a:moveTo>
                  <a:lnTo>
                    <a:pt x="1621828" y="19723"/>
                  </a:lnTo>
                  <a:lnTo>
                    <a:pt x="1803911" y="19274"/>
                  </a:lnTo>
                  <a:lnTo>
                    <a:pt x="1907489" y="58423"/>
                  </a:lnTo>
                  <a:lnTo>
                    <a:pt x="1971157" y="172538"/>
                  </a:lnTo>
                  <a:lnTo>
                    <a:pt x="2033511" y="396989"/>
                  </a:lnTo>
                  <a:lnTo>
                    <a:pt x="2037941" y="414095"/>
                  </a:lnTo>
                  <a:lnTo>
                    <a:pt x="2044200" y="438018"/>
                  </a:lnTo>
                  <a:lnTo>
                    <a:pt x="2061483" y="503958"/>
                  </a:lnTo>
                  <a:lnTo>
                    <a:pt x="2072145" y="544797"/>
                  </a:lnTo>
                  <a:lnTo>
                    <a:pt x="2083912" y="590098"/>
                  </a:lnTo>
                  <a:lnTo>
                    <a:pt x="2096605" y="639270"/>
                  </a:lnTo>
                  <a:lnTo>
                    <a:pt x="2110042" y="691725"/>
                  </a:lnTo>
                  <a:lnTo>
                    <a:pt x="2124041" y="746874"/>
                  </a:lnTo>
                  <a:lnTo>
                    <a:pt x="2138424" y="804127"/>
                  </a:lnTo>
                  <a:lnTo>
                    <a:pt x="2153007" y="862897"/>
                  </a:lnTo>
                  <a:lnTo>
                    <a:pt x="2167612" y="922594"/>
                  </a:lnTo>
                  <a:lnTo>
                    <a:pt x="2182056" y="982629"/>
                  </a:lnTo>
                  <a:lnTo>
                    <a:pt x="2196159" y="1042412"/>
                  </a:lnTo>
                  <a:lnTo>
                    <a:pt x="2209740" y="1101356"/>
                  </a:lnTo>
                  <a:lnTo>
                    <a:pt x="2222618" y="1158871"/>
                  </a:lnTo>
                  <a:lnTo>
                    <a:pt x="2234613" y="1214368"/>
                  </a:lnTo>
                  <a:lnTo>
                    <a:pt x="2245543" y="1267257"/>
                  </a:lnTo>
                  <a:lnTo>
                    <a:pt x="2255227" y="1316951"/>
                  </a:lnTo>
                </a:path>
              </a:pathLst>
            </a:custGeom>
            <a:ln w="254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702586" y="3945938"/>
              <a:ext cx="2236470" cy="1049020"/>
            </a:xfrm>
            <a:custGeom>
              <a:avLst/>
              <a:gdLst/>
              <a:ahLst/>
              <a:cxnLst/>
              <a:rect l="l" t="t" r="r" b="b"/>
              <a:pathLst>
                <a:path w="2236470" h="1049020">
                  <a:moveTo>
                    <a:pt x="0" y="0"/>
                  </a:moveTo>
                  <a:lnTo>
                    <a:pt x="1598688" y="14782"/>
                  </a:lnTo>
                  <a:lnTo>
                    <a:pt x="1740431" y="18943"/>
                  </a:lnTo>
                  <a:lnTo>
                    <a:pt x="1821992" y="32208"/>
                  </a:lnTo>
                  <a:lnTo>
                    <a:pt x="1874255" y="65269"/>
                  </a:lnTo>
                  <a:lnTo>
                    <a:pt x="1928101" y="128816"/>
                  </a:lnTo>
                  <a:lnTo>
                    <a:pt x="1961554" y="173221"/>
                  </a:lnTo>
                  <a:lnTo>
                    <a:pt x="1988617" y="213599"/>
                  </a:lnTo>
                  <a:lnTo>
                    <a:pt x="2010657" y="251871"/>
                  </a:lnTo>
                  <a:lnTo>
                    <a:pt x="2029040" y="289958"/>
                  </a:lnTo>
                  <a:lnTo>
                    <a:pt x="2045133" y="329782"/>
                  </a:lnTo>
                  <a:lnTo>
                    <a:pt x="2060303" y="373264"/>
                  </a:lnTo>
                  <a:lnTo>
                    <a:pt x="2075916" y="422325"/>
                  </a:lnTo>
                  <a:lnTo>
                    <a:pt x="2117027" y="571824"/>
                  </a:lnTo>
                  <a:lnTo>
                    <a:pt x="2170409" y="781304"/>
                  </a:lnTo>
                  <a:lnTo>
                    <a:pt x="2216664" y="967818"/>
                  </a:lnTo>
                  <a:lnTo>
                    <a:pt x="2236393" y="1048423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706809" y="4209896"/>
              <a:ext cx="2202815" cy="783590"/>
            </a:xfrm>
            <a:custGeom>
              <a:avLst/>
              <a:gdLst/>
              <a:ahLst/>
              <a:cxnLst/>
              <a:rect l="l" t="t" r="r" b="b"/>
              <a:pathLst>
                <a:path w="2202815" h="783589">
                  <a:moveTo>
                    <a:pt x="0" y="0"/>
                  </a:moveTo>
                  <a:lnTo>
                    <a:pt x="1602917" y="14782"/>
                  </a:lnTo>
                  <a:lnTo>
                    <a:pt x="1739777" y="13657"/>
                  </a:lnTo>
                  <a:lnTo>
                    <a:pt x="1818830" y="21640"/>
                  </a:lnTo>
                  <a:lnTo>
                    <a:pt x="1870165" y="46254"/>
                  </a:lnTo>
                  <a:lnTo>
                    <a:pt x="1923872" y="95021"/>
                  </a:lnTo>
                  <a:lnTo>
                    <a:pt x="1963900" y="137694"/>
                  </a:lnTo>
                  <a:lnTo>
                    <a:pt x="1997709" y="180894"/>
                  </a:lnTo>
                  <a:lnTo>
                    <a:pt x="2025769" y="224094"/>
                  </a:lnTo>
                  <a:lnTo>
                    <a:pt x="2048548" y="266767"/>
                  </a:lnTo>
                  <a:lnTo>
                    <a:pt x="2066517" y="308386"/>
                  </a:lnTo>
                  <a:lnTo>
                    <a:pt x="2080145" y="348424"/>
                  </a:lnTo>
                  <a:lnTo>
                    <a:pt x="2109077" y="449347"/>
                  </a:lnTo>
                  <a:lnTo>
                    <a:pt x="2150090" y="595212"/>
                  </a:lnTo>
                  <a:lnTo>
                    <a:pt x="2186751" y="726430"/>
                  </a:lnTo>
                  <a:lnTo>
                    <a:pt x="2202624" y="783412"/>
                  </a:lnTo>
                </a:path>
              </a:pathLst>
            </a:custGeom>
            <a:ln w="254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702586" y="4473849"/>
              <a:ext cx="2164715" cy="520065"/>
            </a:xfrm>
            <a:custGeom>
              <a:avLst/>
              <a:gdLst/>
              <a:ahLst/>
              <a:cxnLst/>
              <a:rect l="l" t="t" r="r" b="b"/>
              <a:pathLst>
                <a:path w="2164715" h="520064">
                  <a:moveTo>
                    <a:pt x="0" y="0"/>
                  </a:moveTo>
                  <a:lnTo>
                    <a:pt x="1672602" y="14782"/>
                  </a:lnTo>
                  <a:lnTo>
                    <a:pt x="1824044" y="15741"/>
                  </a:lnTo>
                  <a:lnTo>
                    <a:pt x="1910157" y="30357"/>
                  </a:lnTo>
                  <a:lnTo>
                    <a:pt x="1963012" y="71498"/>
                  </a:lnTo>
                  <a:lnTo>
                    <a:pt x="2014677" y="152031"/>
                  </a:lnTo>
                  <a:lnTo>
                    <a:pt x="2072850" y="268238"/>
                  </a:lnTo>
                  <a:lnTo>
                    <a:pt x="2120530" y="388007"/>
                  </a:lnTo>
                  <a:lnTo>
                    <a:pt x="2152767" y="481644"/>
                  </a:lnTo>
                  <a:lnTo>
                    <a:pt x="2164613" y="51945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704701" y="4731465"/>
              <a:ext cx="2101850" cy="264160"/>
            </a:xfrm>
            <a:custGeom>
              <a:avLst/>
              <a:gdLst/>
              <a:ahLst/>
              <a:cxnLst/>
              <a:rect l="l" t="t" r="r" b="b"/>
              <a:pathLst>
                <a:path w="2101850" h="264160">
                  <a:moveTo>
                    <a:pt x="0" y="0"/>
                  </a:moveTo>
                  <a:lnTo>
                    <a:pt x="1773948" y="16903"/>
                  </a:lnTo>
                  <a:lnTo>
                    <a:pt x="1901406" y="10069"/>
                  </a:lnTo>
                  <a:lnTo>
                    <a:pt x="1977986" y="33526"/>
                  </a:lnTo>
                  <a:lnTo>
                    <a:pt x="2034374" y="110435"/>
                  </a:lnTo>
                  <a:lnTo>
                    <a:pt x="2101253" y="263956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705675" y="3417814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69070" y="4994717"/>
              <a:ext cx="2321560" cy="0"/>
            </a:xfrm>
            <a:custGeom>
              <a:avLst/>
              <a:gdLst/>
              <a:ahLst/>
              <a:cxnLst/>
              <a:rect l="l" t="t" r="r" b="b"/>
              <a:pathLst>
                <a:path w="2321560" h="0">
                  <a:moveTo>
                    <a:pt x="0" y="0"/>
                  </a:moveTo>
                  <a:lnTo>
                    <a:pt x="232130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184622" y="4370679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90004" y="90004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184622" y="4503013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184622" y="4635335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184622" y="4767656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90004" y="90004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6262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184622" y="4900003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59831" y="4708389"/>
              <a:ext cx="78346" cy="78346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1507" y="4469775"/>
              <a:ext cx="78346" cy="78346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2617" y="4219546"/>
              <a:ext cx="78359" cy="7834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05224" y="3966159"/>
              <a:ext cx="78359" cy="783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01007" y="3725423"/>
              <a:ext cx="78346" cy="78346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1649996" y="8046301"/>
            <a:ext cx="5370195" cy="1980564"/>
            <a:chOff x="1649996" y="8046301"/>
            <a:chExt cx="5370195" cy="1980564"/>
          </a:xfrm>
        </p:grpSpPr>
        <p:sp>
          <p:nvSpPr>
            <p:cNvPr id="37" name="object 37"/>
            <p:cNvSpPr/>
            <p:nvPr/>
          </p:nvSpPr>
          <p:spPr>
            <a:xfrm>
              <a:off x="1649996" y="8046301"/>
              <a:ext cx="5370195" cy="1980564"/>
            </a:xfrm>
            <a:custGeom>
              <a:avLst/>
              <a:gdLst/>
              <a:ahLst/>
              <a:cxnLst/>
              <a:rect l="l" t="t" r="r" b="b"/>
              <a:pathLst>
                <a:path w="5370195" h="1980565">
                  <a:moveTo>
                    <a:pt x="5370004" y="0"/>
                  </a:moveTo>
                  <a:lnTo>
                    <a:pt x="0" y="0"/>
                  </a:lnTo>
                  <a:lnTo>
                    <a:pt x="0" y="1980006"/>
                  </a:lnTo>
                  <a:lnTo>
                    <a:pt x="5370004" y="1980006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569776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026455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483128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939807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396487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853165" y="8183129"/>
              <a:ext cx="0" cy="1606550"/>
            </a:xfrm>
            <a:custGeom>
              <a:avLst/>
              <a:gdLst/>
              <a:ahLst/>
              <a:cxnLst/>
              <a:rect l="l" t="t" r="r" b="b"/>
              <a:pathLst>
                <a:path w="0" h="1606550">
                  <a:moveTo>
                    <a:pt x="0" y="0"/>
                  </a:moveTo>
                  <a:lnTo>
                    <a:pt x="0" y="16060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533176" y="8183129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33176" y="8445947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33176" y="8708766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533176" y="8971583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533176" y="9234401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533176" y="9497213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533176" y="9760031"/>
              <a:ext cx="2322830" cy="0"/>
            </a:xfrm>
            <a:custGeom>
              <a:avLst/>
              <a:gdLst/>
              <a:ahLst/>
              <a:cxnLst/>
              <a:rect l="l" t="t" r="r" b="b"/>
              <a:pathLst>
                <a:path w="2322829" h="0">
                  <a:moveTo>
                    <a:pt x="23228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533177" y="9760031"/>
              <a:ext cx="2321560" cy="0"/>
            </a:xfrm>
            <a:custGeom>
              <a:avLst/>
              <a:gdLst/>
              <a:ahLst/>
              <a:cxnLst/>
              <a:rect l="l" t="t" r="r" b="b"/>
              <a:pathLst>
                <a:path w="2321560" h="0">
                  <a:moveTo>
                    <a:pt x="0" y="0"/>
                  </a:moveTo>
                  <a:lnTo>
                    <a:pt x="232130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977358" y="9139047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77358" y="9271368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977358" y="9403702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90004" y="89992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977358" y="9536023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90004" y="90004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6262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977358" y="9668357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90004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90004" y="90004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573149" y="8475142"/>
              <a:ext cx="1879600" cy="1285875"/>
            </a:xfrm>
            <a:custGeom>
              <a:avLst/>
              <a:gdLst/>
              <a:ahLst/>
              <a:cxnLst/>
              <a:rect l="l" t="t" r="r" b="b"/>
              <a:pathLst>
                <a:path w="1879600" h="1285875">
                  <a:moveTo>
                    <a:pt x="1879358" y="1285323"/>
                  </a:moveTo>
                  <a:lnTo>
                    <a:pt x="1839565" y="1012062"/>
                  </a:lnTo>
                  <a:lnTo>
                    <a:pt x="1814422" y="849268"/>
                  </a:lnTo>
                  <a:lnTo>
                    <a:pt x="1793239" y="732404"/>
                  </a:lnTo>
                  <a:lnTo>
                    <a:pt x="1765325" y="596932"/>
                  </a:lnTo>
                  <a:lnTo>
                    <a:pt x="1748576" y="519005"/>
                  </a:lnTo>
                  <a:lnTo>
                    <a:pt x="1733089" y="451028"/>
                  </a:lnTo>
                  <a:lnTo>
                    <a:pt x="1718741" y="392257"/>
                  </a:lnTo>
                  <a:lnTo>
                    <a:pt x="1705406" y="341949"/>
                  </a:lnTo>
                  <a:lnTo>
                    <a:pt x="1692963" y="299362"/>
                  </a:lnTo>
                  <a:lnTo>
                    <a:pt x="1670252" y="234378"/>
                  </a:lnTo>
                  <a:lnTo>
                    <a:pt x="1645161" y="181187"/>
                  </a:lnTo>
                  <a:lnTo>
                    <a:pt x="1624564" y="144859"/>
                  </a:lnTo>
                  <a:lnTo>
                    <a:pt x="1597355" y="105613"/>
                  </a:lnTo>
                  <a:lnTo>
                    <a:pt x="1562942" y="67550"/>
                  </a:lnTo>
                  <a:lnTo>
                    <a:pt x="1520736" y="34768"/>
                  </a:lnTo>
                  <a:lnTo>
                    <a:pt x="1470144" y="11370"/>
                  </a:lnTo>
                  <a:lnTo>
                    <a:pt x="1410576" y="1454"/>
                  </a:lnTo>
                  <a:lnTo>
                    <a:pt x="1126919" y="0"/>
                  </a:lnTo>
                  <a:lnTo>
                    <a:pt x="649062" y="922"/>
                  </a:lnTo>
                  <a:lnTo>
                    <a:pt x="199317" y="2638"/>
                  </a:lnTo>
                  <a:lnTo>
                    <a:pt x="0" y="3562"/>
                  </a:lnTo>
                </a:path>
              </a:pathLst>
            </a:custGeom>
            <a:ln w="2539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571035" y="8440695"/>
              <a:ext cx="1790700" cy="1318260"/>
            </a:xfrm>
            <a:custGeom>
              <a:avLst/>
              <a:gdLst/>
              <a:ahLst/>
              <a:cxnLst/>
              <a:rect l="l" t="t" r="r" b="b"/>
              <a:pathLst>
                <a:path w="1790700" h="1318259">
                  <a:moveTo>
                    <a:pt x="0" y="0"/>
                  </a:moveTo>
                  <a:lnTo>
                    <a:pt x="732704" y="15972"/>
                  </a:lnTo>
                  <a:lnTo>
                    <a:pt x="1118374" y="24815"/>
                  </a:lnTo>
                  <a:lnTo>
                    <a:pt x="1284303" y="29696"/>
                  </a:lnTo>
                  <a:lnTo>
                    <a:pt x="1357782" y="33781"/>
                  </a:lnTo>
                  <a:lnTo>
                    <a:pt x="1395749" y="40277"/>
                  </a:lnTo>
                  <a:lnTo>
                    <a:pt x="1462115" y="76500"/>
                  </a:lnTo>
                  <a:lnTo>
                    <a:pt x="1491549" y="106599"/>
                  </a:lnTo>
                  <a:lnTo>
                    <a:pt x="1519171" y="144936"/>
                  </a:lnTo>
                  <a:lnTo>
                    <a:pt x="1545500" y="191696"/>
                  </a:lnTo>
                  <a:lnTo>
                    <a:pt x="1571053" y="247065"/>
                  </a:lnTo>
                  <a:lnTo>
                    <a:pt x="1584963" y="283342"/>
                  </a:lnTo>
                  <a:lnTo>
                    <a:pt x="1599278" y="326932"/>
                  </a:lnTo>
                  <a:lnTo>
                    <a:pt x="1613801" y="376450"/>
                  </a:lnTo>
                  <a:lnTo>
                    <a:pt x="1628336" y="430514"/>
                  </a:lnTo>
                  <a:lnTo>
                    <a:pt x="1642686" y="487737"/>
                  </a:lnTo>
                  <a:lnTo>
                    <a:pt x="1656656" y="546738"/>
                  </a:lnTo>
                  <a:lnTo>
                    <a:pt x="1670050" y="606131"/>
                  </a:lnTo>
                  <a:lnTo>
                    <a:pt x="1682671" y="664532"/>
                  </a:lnTo>
                  <a:lnTo>
                    <a:pt x="1694322" y="720558"/>
                  </a:lnTo>
                  <a:lnTo>
                    <a:pt x="1704809" y="772825"/>
                  </a:lnTo>
                  <a:lnTo>
                    <a:pt x="1713933" y="819948"/>
                  </a:lnTo>
                  <a:lnTo>
                    <a:pt x="1721501" y="860544"/>
                  </a:lnTo>
                  <a:lnTo>
                    <a:pt x="1746122" y="1011212"/>
                  </a:lnTo>
                  <a:lnTo>
                    <a:pt x="1766908" y="1151370"/>
                  </a:lnTo>
                  <a:lnTo>
                    <a:pt x="1783733" y="1268567"/>
                  </a:lnTo>
                  <a:lnTo>
                    <a:pt x="1790661" y="1317663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571031" y="8425911"/>
              <a:ext cx="1706245" cy="1333500"/>
            </a:xfrm>
            <a:custGeom>
              <a:avLst/>
              <a:gdLst/>
              <a:ahLst/>
              <a:cxnLst/>
              <a:rect l="l" t="t" r="r" b="b"/>
              <a:pathLst>
                <a:path w="1706245" h="1333500">
                  <a:moveTo>
                    <a:pt x="1706206" y="1333500"/>
                  </a:moveTo>
                  <a:lnTo>
                    <a:pt x="1682550" y="1186131"/>
                  </a:lnTo>
                  <a:lnTo>
                    <a:pt x="1667406" y="1092906"/>
                  </a:lnTo>
                  <a:lnTo>
                    <a:pt x="1654241" y="1014133"/>
                  </a:lnTo>
                  <a:lnTo>
                    <a:pt x="1636522" y="910120"/>
                  </a:lnTo>
                  <a:lnTo>
                    <a:pt x="1629471" y="869899"/>
                  </a:lnTo>
                  <a:lnTo>
                    <a:pt x="1621090" y="824180"/>
                  </a:lnTo>
                  <a:lnTo>
                    <a:pt x="1611536" y="774056"/>
                  </a:lnTo>
                  <a:lnTo>
                    <a:pt x="1600966" y="720622"/>
                  </a:lnTo>
                  <a:lnTo>
                    <a:pt x="1589537" y="664972"/>
                  </a:lnTo>
                  <a:lnTo>
                    <a:pt x="1577405" y="608201"/>
                  </a:lnTo>
                  <a:lnTo>
                    <a:pt x="1564728" y="551402"/>
                  </a:lnTo>
                  <a:lnTo>
                    <a:pt x="1551664" y="495670"/>
                  </a:lnTo>
                  <a:lnTo>
                    <a:pt x="1538368" y="442099"/>
                  </a:lnTo>
                  <a:lnTo>
                    <a:pt x="1524999" y="391783"/>
                  </a:lnTo>
                  <a:lnTo>
                    <a:pt x="1511712" y="345817"/>
                  </a:lnTo>
                  <a:lnTo>
                    <a:pt x="1498666" y="305294"/>
                  </a:lnTo>
                  <a:lnTo>
                    <a:pt x="1473923" y="244957"/>
                  </a:lnTo>
                  <a:lnTo>
                    <a:pt x="1446844" y="196112"/>
                  </a:lnTo>
                  <a:lnTo>
                    <a:pt x="1419882" y="153368"/>
                  </a:lnTo>
                  <a:lnTo>
                    <a:pt x="1392099" y="117195"/>
                  </a:lnTo>
                  <a:lnTo>
                    <a:pt x="1362556" y="88062"/>
                  </a:lnTo>
                  <a:lnTo>
                    <a:pt x="1330314" y="66439"/>
                  </a:lnTo>
                  <a:lnTo>
                    <a:pt x="1294434" y="52793"/>
                  </a:lnTo>
                  <a:lnTo>
                    <a:pt x="1060112" y="36529"/>
                  </a:lnTo>
                  <a:lnTo>
                    <a:pt x="618713" y="19272"/>
                  </a:lnTo>
                  <a:lnTo>
                    <a:pt x="191566" y="5577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568920" y="8457586"/>
              <a:ext cx="1616710" cy="1302385"/>
            </a:xfrm>
            <a:custGeom>
              <a:avLst/>
              <a:gdLst/>
              <a:ahLst/>
              <a:cxnLst/>
              <a:rect l="l" t="t" r="r" b="b"/>
              <a:pathLst>
                <a:path w="1616710" h="1302384">
                  <a:moveTo>
                    <a:pt x="0" y="0"/>
                  </a:moveTo>
                  <a:lnTo>
                    <a:pt x="1190967" y="19011"/>
                  </a:lnTo>
                  <a:lnTo>
                    <a:pt x="1238071" y="34092"/>
                  </a:lnTo>
                  <a:lnTo>
                    <a:pt x="1278413" y="59428"/>
                  </a:lnTo>
                  <a:lnTo>
                    <a:pt x="1312584" y="92603"/>
                  </a:lnTo>
                  <a:lnTo>
                    <a:pt x="1341176" y="131200"/>
                  </a:lnTo>
                  <a:lnTo>
                    <a:pt x="1364779" y="172804"/>
                  </a:lnTo>
                  <a:lnTo>
                    <a:pt x="1383985" y="214999"/>
                  </a:lnTo>
                  <a:lnTo>
                    <a:pt x="1399384" y="255368"/>
                  </a:lnTo>
                  <a:lnTo>
                    <a:pt x="1411569" y="291496"/>
                  </a:lnTo>
                  <a:lnTo>
                    <a:pt x="1445681" y="407809"/>
                  </a:lnTo>
                  <a:lnTo>
                    <a:pt x="1474978" y="524741"/>
                  </a:lnTo>
                  <a:lnTo>
                    <a:pt x="1499521" y="627419"/>
                  </a:lnTo>
                  <a:lnTo>
                    <a:pt x="1509814" y="671499"/>
                  </a:lnTo>
                  <a:lnTo>
                    <a:pt x="1543404" y="842147"/>
                  </a:lnTo>
                  <a:lnTo>
                    <a:pt x="1578186" y="1050804"/>
                  </a:lnTo>
                  <a:lnTo>
                    <a:pt x="1605445" y="1227390"/>
                  </a:lnTo>
                  <a:lnTo>
                    <a:pt x="1616468" y="1301826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575262" y="8461103"/>
              <a:ext cx="1514475" cy="1299845"/>
            </a:xfrm>
            <a:custGeom>
              <a:avLst/>
              <a:gdLst/>
              <a:ahLst/>
              <a:cxnLst/>
              <a:rect l="l" t="t" r="r" b="b"/>
              <a:pathLst>
                <a:path w="1514475" h="1299845">
                  <a:moveTo>
                    <a:pt x="1514043" y="1299362"/>
                  </a:moveTo>
                  <a:lnTo>
                    <a:pt x="1497905" y="1170850"/>
                  </a:lnTo>
                  <a:lnTo>
                    <a:pt x="1487906" y="1094800"/>
                  </a:lnTo>
                  <a:lnTo>
                    <a:pt x="1479888" y="1041319"/>
                  </a:lnTo>
                  <a:lnTo>
                    <a:pt x="1469694" y="980516"/>
                  </a:lnTo>
                  <a:lnTo>
                    <a:pt x="1457485" y="914527"/>
                  </a:lnTo>
                  <a:lnTo>
                    <a:pt x="1448502" y="868828"/>
                  </a:lnTo>
                  <a:lnTo>
                    <a:pt x="1437985" y="816820"/>
                  </a:lnTo>
                  <a:lnTo>
                    <a:pt x="1426223" y="760123"/>
                  </a:lnTo>
                  <a:lnTo>
                    <a:pt x="1413503" y="700359"/>
                  </a:lnTo>
                  <a:lnTo>
                    <a:pt x="1400114" y="639147"/>
                  </a:lnTo>
                  <a:lnTo>
                    <a:pt x="1386344" y="578108"/>
                  </a:lnTo>
                  <a:lnTo>
                    <a:pt x="1372482" y="518863"/>
                  </a:lnTo>
                  <a:lnTo>
                    <a:pt x="1358816" y="463032"/>
                  </a:lnTo>
                  <a:lnTo>
                    <a:pt x="1345635" y="412236"/>
                  </a:lnTo>
                  <a:lnTo>
                    <a:pt x="1333226" y="368096"/>
                  </a:lnTo>
                  <a:lnTo>
                    <a:pt x="1289380" y="229952"/>
                  </a:lnTo>
                  <a:lnTo>
                    <a:pt x="1267769" y="171224"/>
                  </a:lnTo>
                  <a:lnTo>
                    <a:pt x="1247346" y="133875"/>
                  </a:lnTo>
                  <a:lnTo>
                    <a:pt x="1218412" y="95732"/>
                  </a:lnTo>
                  <a:lnTo>
                    <a:pt x="1185775" y="56995"/>
                  </a:lnTo>
                  <a:lnTo>
                    <a:pt x="1152153" y="31324"/>
                  </a:lnTo>
                  <a:lnTo>
                    <a:pt x="1104676" y="16740"/>
                  </a:lnTo>
                  <a:lnTo>
                    <a:pt x="1030478" y="11264"/>
                  </a:lnTo>
                  <a:lnTo>
                    <a:pt x="817795" y="8615"/>
                  </a:lnTo>
                  <a:lnTo>
                    <a:pt x="469309" y="4841"/>
                  </a:lnTo>
                  <a:lnTo>
                    <a:pt x="143788" y="1463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569776" y="8183129"/>
              <a:ext cx="0" cy="405130"/>
            </a:xfrm>
            <a:custGeom>
              <a:avLst/>
              <a:gdLst/>
              <a:ahLst/>
              <a:cxnLst/>
              <a:rect l="l" t="t" r="r" b="b"/>
              <a:pathLst>
                <a:path w="0" h="405129">
                  <a:moveTo>
                    <a:pt x="0" y="0"/>
                  </a:moveTo>
                  <a:lnTo>
                    <a:pt x="0" y="40467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786278" y="9759411"/>
              <a:ext cx="796290" cy="0"/>
            </a:xfrm>
            <a:custGeom>
              <a:avLst/>
              <a:gdLst/>
              <a:ahLst/>
              <a:cxnLst/>
              <a:rect l="l" t="t" r="r" b="b"/>
              <a:pathLst>
                <a:path w="796289" h="0">
                  <a:moveTo>
                    <a:pt x="0" y="0"/>
                  </a:moveTo>
                  <a:lnTo>
                    <a:pt x="7960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49220" y="8512628"/>
              <a:ext cx="439342" cy="78346"/>
            </a:xfrm>
            <a:prstGeom prst="rect">
              <a:avLst/>
            </a:prstGeom>
          </p:spPr>
        </p:pic>
      </p:grpSp>
      <p:sp>
        <p:nvSpPr>
          <p:cNvPr id="65" name="object 65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90410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50000" y="772555"/>
            <a:ext cx="2813685" cy="49657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r>
              <a:rPr dirty="0" sz="1200" spc="15" b="1">
                <a:latin typeface="Arial"/>
                <a:cs typeface="Arial"/>
              </a:rPr>
              <a:t>2.9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25" b="1">
                <a:latin typeface="Arial"/>
                <a:cs typeface="Arial"/>
              </a:rPr>
              <a:t>Variación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30" b="1">
                <a:latin typeface="Arial"/>
                <a:cs typeface="Arial"/>
              </a:rPr>
              <a:t>de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45" b="1">
                <a:latin typeface="Arial"/>
                <a:cs typeface="Arial"/>
              </a:rPr>
              <a:t>la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spc="45" b="1">
                <a:latin typeface="Arial"/>
                <a:cs typeface="Arial"/>
              </a:rPr>
              <a:t>energía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25" b="1">
                <a:latin typeface="Arial"/>
                <a:cs typeface="Arial"/>
              </a:rPr>
              <a:t>producida</a:t>
            </a:r>
            <a:endParaRPr sz="12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637300" y="1483671"/>
            <a:ext cx="4156075" cy="61023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principales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factores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influyen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 </a:t>
            </a:r>
            <a:r>
              <a:rPr dirty="0" sz="650" spc="25">
                <a:latin typeface="Microsoft Sans Serif"/>
                <a:cs typeface="Microsoft Sans Serif"/>
              </a:rPr>
              <a:t>producida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son: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irradiancia;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módulos;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sombreado.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637300" y="2368802"/>
            <a:ext cx="5290185" cy="718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5">
                <a:latin typeface="Microsoft Sans Serif"/>
                <a:cs typeface="Microsoft Sans Serif"/>
              </a:rPr>
              <a:t>2.9.1</a:t>
            </a:r>
            <a:r>
              <a:rPr dirty="0" sz="1100" spc="-30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Irradiancia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incidente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curva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IV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cambia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muestra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(curva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IV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monocristalinas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pulgadas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STC).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3249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40000" y="3357614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577804" y="3354396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912242" y="3488861"/>
            <a:ext cx="76073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5">
                <a:latin typeface="Microsoft Sans Serif"/>
                <a:cs typeface="Microsoft Sans Serif"/>
              </a:rPr>
              <a:t>Temperatura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celda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25°C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357265" y="3571571"/>
            <a:ext cx="26162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latin typeface="Microsoft Sans Serif"/>
                <a:cs typeface="Microsoft Sans Serif"/>
              </a:rPr>
              <a:t>302,9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vatios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352235" y="3828797"/>
            <a:ext cx="25654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242,9W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573841" y="3618352"/>
            <a:ext cx="10033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470"/>
              </a:spcBef>
            </a:pPr>
            <a:r>
              <a:rPr dirty="0" sz="600" spc="5">
                <a:latin typeface="Microsoft Sans Serif"/>
                <a:cs typeface="Microsoft Sans Serif"/>
              </a:rPr>
              <a:t>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353041" y="4115341"/>
            <a:ext cx="26162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latin typeface="Microsoft Sans Serif"/>
                <a:cs typeface="Microsoft Sans Serif"/>
              </a:rPr>
              <a:t>182,0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vatios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606607" y="4144209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353302" y="4350386"/>
            <a:ext cx="25654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120,4W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306533" y="4381013"/>
            <a:ext cx="807085" cy="219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1000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400" spc="15">
                <a:latin typeface="Microsoft Sans Serif"/>
                <a:cs typeface="Microsoft Sans Serif"/>
              </a:rPr>
              <a:t>Irradiación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incidental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800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306533" y="4645667"/>
            <a:ext cx="807085" cy="351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5">
                <a:latin typeface="Microsoft Sans Serif"/>
                <a:cs typeface="Microsoft Sans Serif"/>
              </a:rPr>
              <a:t>Irradiación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incidental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600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  <a:p>
            <a:pPr marR="5080">
              <a:lnSpc>
                <a:spcPct val="217099"/>
              </a:lnSpc>
            </a:pPr>
            <a:r>
              <a:rPr dirty="0" sz="400" spc="5">
                <a:latin typeface="Microsoft Sans Serif"/>
                <a:cs typeface="Microsoft Sans Serif"/>
              </a:rPr>
              <a:t>Radiación </a:t>
            </a:r>
            <a:r>
              <a:rPr dirty="0" sz="400" spc="10">
                <a:latin typeface="Microsoft Sans Serif"/>
                <a:cs typeface="Microsoft Sans Serif"/>
              </a:rPr>
              <a:t>incidente </a:t>
            </a:r>
            <a:r>
              <a:rPr dirty="0" sz="400" spc="-5">
                <a:latin typeface="Microsoft Sans Serif"/>
                <a:cs typeface="Microsoft Sans Serif"/>
              </a:rPr>
              <a:t>= </a:t>
            </a:r>
            <a:r>
              <a:rPr dirty="0" sz="400" spc="5">
                <a:latin typeface="Microsoft Sans Serif"/>
                <a:cs typeface="Microsoft Sans Serif"/>
              </a:rPr>
              <a:t>400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 </a:t>
            </a:r>
            <a:r>
              <a:rPr dirty="0" sz="250" spc="2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Irradiación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incidental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200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606226" y="4409233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435262" y="4597793"/>
            <a:ext cx="21653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58,8W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611103" y="4667932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604093" y="4928688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682203" y="5017104"/>
            <a:ext cx="94741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284480" algn="l"/>
                <a:tab pos="553085" algn="l"/>
                <a:tab pos="84709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5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10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15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672340" y="5017104"/>
            <a:ext cx="377190" cy="201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5875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  <a:p>
            <a:pPr algn="ctr" marR="5080">
              <a:lnSpc>
                <a:spcPct val="100000"/>
              </a:lnSpc>
            </a:pPr>
            <a:r>
              <a:rPr dirty="0" sz="550" spc="10">
                <a:latin typeface="Microsoft Sans Serif"/>
                <a:cs typeface="Microsoft Sans Serif"/>
              </a:rPr>
              <a:t>Tensión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[V]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090379" y="5017104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373309" y="5017104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30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668280" y="5017104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35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943209" y="5017104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37300" y="5499352"/>
            <a:ext cx="5166995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Cuando</a:t>
            </a:r>
            <a:r>
              <a:rPr dirty="0" sz="750" spc="10">
                <a:latin typeface="Microsoft Sans Serif"/>
                <a:cs typeface="Microsoft Sans Serif"/>
              </a:rPr>
              <a:t> la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disminuye,</a:t>
            </a:r>
            <a:r>
              <a:rPr dirty="0" sz="750" spc="10">
                <a:latin typeface="Microsoft Sans Serif"/>
                <a:cs typeface="Microsoft Sans Serif"/>
              </a:rPr>
              <a:t> la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disminuye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proporcionalmente,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mientras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10">
                <a:latin typeface="Microsoft Sans Serif"/>
                <a:cs typeface="Microsoft Sans Serif"/>
              </a:rPr>
              <a:t> 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20">
                <a:latin typeface="Microsoft Sans Serif"/>
                <a:cs typeface="Microsoft Sans Serif"/>
              </a:rPr>
              <a:t>pequeña. </a:t>
            </a: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hecho, </a:t>
            </a:r>
            <a:r>
              <a:rPr dirty="0" sz="750" spc="10">
                <a:latin typeface="Microsoft Sans Serif"/>
                <a:cs typeface="Microsoft Sans Serif"/>
              </a:rPr>
              <a:t>la eficiencia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5">
                <a:latin typeface="Microsoft Sans Serif"/>
                <a:cs typeface="Microsoft Sans Serif"/>
              </a:rPr>
              <a:t>ve </a:t>
            </a:r>
            <a:r>
              <a:rPr dirty="0" sz="750" spc="15">
                <a:latin typeface="Microsoft Sans Serif"/>
                <a:cs typeface="Microsoft Sans Serif"/>
              </a:rPr>
              <a:t>afectada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estándar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células,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significa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eficiencia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misma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día despejado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día </a:t>
            </a:r>
            <a:r>
              <a:rPr dirty="0" sz="750" spc="25">
                <a:latin typeface="Microsoft Sans Serif"/>
                <a:cs typeface="Microsoft Sans Serif"/>
              </a:rPr>
              <a:t>nublado.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5">
                <a:latin typeface="Microsoft Sans Serif"/>
                <a:cs typeface="Microsoft Sans Serif"/>
              </a:rPr>
              <a:t>menor </a:t>
            </a:r>
            <a:r>
              <a:rPr dirty="0" sz="750" spc="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 generada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0">
                <a:latin typeface="Microsoft Sans Serif"/>
                <a:cs typeface="Microsoft Sans Serif"/>
              </a:rPr>
              <a:t>cielo </a:t>
            </a:r>
            <a:r>
              <a:rPr dirty="0" sz="750" spc="30">
                <a:latin typeface="Microsoft Sans Serif"/>
                <a:cs typeface="Microsoft Sans Serif"/>
              </a:rPr>
              <a:t>nublado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0">
                <a:latin typeface="Microsoft Sans Serif"/>
                <a:cs typeface="Microsoft Sans Serif"/>
              </a:rPr>
              <a:t>atribuirse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0">
                <a:latin typeface="Microsoft Sans Serif"/>
                <a:cs typeface="Microsoft Sans Serif"/>
              </a:rPr>
              <a:t>caída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eficiencia, </a:t>
            </a:r>
            <a:r>
              <a:rPr dirty="0" sz="750" spc="20">
                <a:latin typeface="Microsoft Sans Serif"/>
                <a:cs typeface="Microsoft Sans Serif"/>
              </a:rPr>
              <a:t>sino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45">
                <a:latin typeface="Microsoft Sans Serif"/>
                <a:cs typeface="Microsoft Sans Serif"/>
              </a:rPr>
              <a:t>menor </a:t>
            </a:r>
            <a:r>
              <a:rPr dirty="0" sz="750" spc="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irradiancia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solar.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637300" y="6699502"/>
            <a:ext cx="24777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latin typeface="Microsoft Sans Serif"/>
                <a:cs typeface="Microsoft Sans Serif"/>
              </a:rPr>
              <a:t>2.9.2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45">
                <a:latin typeface="Microsoft Sans Serif"/>
                <a:cs typeface="Microsoft Sans Serif"/>
              </a:rPr>
              <a:t>Temperatura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20">
                <a:latin typeface="Microsoft Sans Serif"/>
                <a:cs typeface="Microsoft Sans Serif"/>
              </a:rPr>
              <a:t>los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55">
                <a:latin typeface="Microsoft Sans Serif"/>
                <a:cs typeface="Microsoft Sans Serif"/>
              </a:rPr>
              <a:t>módulos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637300" y="7098257"/>
            <a:ext cx="5001895" cy="63309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700" marR="5080">
              <a:lnSpc>
                <a:spcPct val="146800"/>
              </a:lnSpc>
              <a:spcBef>
                <a:spcPts val="65"/>
              </a:spcBef>
            </a:pPr>
            <a:r>
              <a:rPr dirty="0" sz="700">
                <a:latin typeface="Microsoft Sans Serif"/>
                <a:cs typeface="Microsoft Sans Serif"/>
              </a:rPr>
              <a:t>Al </a:t>
            </a:r>
            <a:r>
              <a:rPr dirty="0" sz="700" spc="30">
                <a:latin typeface="Microsoft Sans Serif"/>
                <a:cs typeface="Microsoft Sans Serif"/>
              </a:rPr>
              <a:t>contrario que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30">
                <a:latin typeface="Microsoft Sans Serif"/>
                <a:cs typeface="Microsoft Sans Serif"/>
              </a:rPr>
              <a:t>anterior, </a:t>
            </a:r>
            <a:r>
              <a:rPr dirty="0" sz="700" spc="25">
                <a:latin typeface="Microsoft Sans Serif"/>
                <a:cs typeface="Microsoft Sans Serif"/>
              </a:rPr>
              <a:t>cuando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25">
                <a:latin typeface="Microsoft Sans Serif"/>
                <a:cs typeface="Microsoft Sans Serif"/>
              </a:rPr>
              <a:t>aumenta,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producida</a:t>
            </a:r>
            <a:r>
              <a:rPr dirty="0" sz="700" spc="20">
                <a:latin typeface="Microsoft Sans Serif"/>
                <a:cs typeface="Microsoft Sans Serif"/>
              </a:rPr>
              <a:t> permanece </a:t>
            </a:r>
            <a:r>
              <a:rPr dirty="0" sz="700" spc="25">
                <a:latin typeface="Microsoft Sans Serif"/>
                <a:cs typeface="Microsoft Sans Serif"/>
              </a:rPr>
              <a:t>prácticamente </a:t>
            </a:r>
            <a:r>
              <a:rPr dirty="0" sz="700" spc="15">
                <a:latin typeface="Microsoft Sans Serif"/>
                <a:cs typeface="Microsoft Sans Serif"/>
              </a:rPr>
              <a:t>invariable,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mientras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 disminuye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20">
                <a:latin typeface="Microsoft Sans Serif"/>
                <a:cs typeface="Microsoft Sans Serif"/>
              </a:rPr>
              <a:t> con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ella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25">
                <a:latin typeface="Microsoft Sans Serif"/>
                <a:cs typeface="Microsoft Sans Serif"/>
              </a:rPr>
              <a:t> produce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reducción de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prestaciones</a:t>
            </a:r>
            <a:r>
              <a:rPr dirty="0" sz="700" spc="20">
                <a:latin typeface="Microsoft Sans Serif"/>
                <a:cs typeface="Microsoft Sans Serif"/>
              </a:rPr>
              <a:t> del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20">
                <a:latin typeface="Microsoft Sans Serif"/>
                <a:cs typeface="Microsoft Sans Serif"/>
              </a:rPr>
              <a:t> en </a:t>
            </a:r>
            <a:r>
              <a:rPr dirty="0" sz="700" spc="30">
                <a:latin typeface="Microsoft Sans Serif"/>
                <a:cs typeface="Microsoft Sans Serif"/>
              </a:rPr>
              <a:t>términos</a:t>
            </a:r>
            <a:r>
              <a:rPr dirty="0" sz="700" spc="20">
                <a:latin typeface="Microsoft Sans Serif"/>
                <a:cs typeface="Microsoft Sans Serif"/>
              </a:rPr>
              <a:t> de potencia </a:t>
            </a:r>
            <a:r>
              <a:rPr dirty="0" sz="700" spc="15">
                <a:latin typeface="Microsoft Sans Serif"/>
                <a:cs typeface="Microsoft Sans Serif"/>
              </a:rPr>
              <a:t>eléctrica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producida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muestra.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Figura</a:t>
            </a:r>
            <a:r>
              <a:rPr dirty="0" sz="600" spc="5">
                <a:latin typeface="Microsoft Sans Serif"/>
                <a:cs typeface="Microsoft Sans Serif"/>
              </a:rPr>
              <a:t> 35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(curva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IV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característica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60 celdas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monocristalinas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6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pulgadas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potencia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nominal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300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W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condiciones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STC).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40000" y="80121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40000" y="8120114"/>
            <a:ext cx="3067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437950" y="8119647"/>
            <a:ext cx="104139" cy="906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12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r>
              <a:rPr dirty="0" sz="600" spc="5"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470"/>
              </a:spcBef>
            </a:pPr>
            <a:r>
              <a:rPr dirty="0" sz="600" spc="5">
                <a:latin typeface="Microsoft Sans Serif"/>
                <a:cs typeface="Microsoft Sans Serif"/>
              </a:rPr>
              <a:t>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975501" y="9010323"/>
            <a:ext cx="79565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Radiación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incidente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=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1000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W/m</a:t>
            </a:r>
            <a:r>
              <a:rPr dirty="0" sz="250" spc="15">
                <a:latin typeface="Microsoft Sans Serif"/>
                <a:cs typeface="Microsoft Sans Serif"/>
              </a:rPr>
              <a:t>2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099272" y="9155715"/>
            <a:ext cx="1040130" cy="2114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Temperatura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celda</a:t>
            </a:r>
            <a:r>
              <a:rPr dirty="0" sz="350" spc="-5">
                <a:latin typeface="Microsoft Sans Serif"/>
                <a:cs typeface="Microsoft Sans Serif"/>
              </a:rPr>
              <a:t> = </a:t>
            </a:r>
            <a:r>
              <a:rPr dirty="0" sz="350" spc="5">
                <a:latin typeface="Microsoft Sans Serif"/>
                <a:cs typeface="Microsoft Sans Serif"/>
              </a:rPr>
              <a:t>10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°C,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Pmpp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= </a:t>
            </a:r>
            <a:r>
              <a:rPr dirty="0" sz="350">
                <a:latin typeface="Microsoft Sans Serif"/>
                <a:cs typeface="Microsoft Sans Serif"/>
              </a:rPr>
              <a:t>320,6</a:t>
            </a:r>
            <a:r>
              <a:rPr dirty="0" sz="350" spc="-5">
                <a:latin typeface="Microsoft Sans Serif"/>
                <a:cs typeface="Microsoft Sans Serif"/>
              </a:rPr>
              <a:t> W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350" spc="10">
                <a:latin typeface="Microsoft Sans Serif"/>
                <a:cs typeface="Microsoft Sans Serif"/>
              </a:rPr>
              <a:t>Temperatura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celda</a:t>
            </a:r>
            <a:r>
              <a:rPr dirty="0" sz="350" spc="-5">
                <a:latin typeface="Microsoft Sans Serif"/>
                <a:cs typeface="Microsoft Sans Serif"/>
              </a:rPr>
              <a:t> = </a:t>
            </a:r>
            <a:r>
              <a:rPr dirty="0" sz="350" spc="5">
                <a:latin typeface="Microsoft Sans Serif"/>
                <a:cs typeface="Microsoft Sans Serif"/>
              </a:rPr>
              <a:t>25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°C,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Pmpp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= </a:t>
            </a:r>
            <a:r>
              <a:rPr dirty="0" sz="350">
                <a:latin typeface="Microsoft Sans Serif"/>
                <a:cs typeface="Microsoft Sans Serif"/>
              </a:rPr>
              <a:t>302,9</a:t>
            </a:r>
            <a:r>
              <a:rPr dirty="0" sz="350" spc="-5">
                <a:latin typeface="Microsoft Sans Serif"/>
                <a:cs typeface="Microsoft Sans Serif"/>
              </a:rPr>
              <a:t> W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099272" y="9420375"/>
            <a:ext cx="1040130" cy="2114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Temperatura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celda</a:t>
            </a:r>
            <a:r>
              <a:rPr dirty="0" sz="350" spc="-5">
                <a:latin typeface="Microsoft Sans Serif"/>
                <a:cs typeface="Microsoft Sans Serif"/>
              </a:rPr>
              <a:t> = </a:t>
            </a:r>
            <a:r>
              <a:rPr dirty="0" sz="350" spc="5">
                <a:latin typeface="Microsoft Sans Serif"/>
                <a:cs typeface="Microsoft Sans Serif"/>
              </a:rPr>
              <a:t>40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°C,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Pmpp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= </a:t>
            </a:r>
            <a:r>
              <a:rPr dirty="0" sz="350">
                <a:latin typeface="Microsoft Sans Serif"/>
                <a:cs typeface="Microsoft Sans Serif"/>
              </a:rPr>
              <a:t>284,8</a:t>
            </a:r>
            <a:r>
              <a:rPr dirty="0" sz="350" spc="-5">
                <a:latin typeface="Microsoft Sans Serif"/>
                <a:cs typeface="Microsoft Sans Serif"/>
              </a:rPr>
              <a:t> W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350" spc="10">
                <a:latin typeface="Microsoft Sans Serif"/>
                <a:cs typeface="Microsoft Sans Serif"/>
              </a:rPr>
              <a:t>Temperatura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celda</a:t>
            </a:r>
            <a:r>
              <a:rPr dirty="0" sz="350" spc="-5">
                <a:latin typeface="Microsoft Sans Serif"/>
                <a:cs typeface="Microsoft Sans Serif"/>
              </a:rPr>
              <a:t> = </a:t>
            </a:r>
            <a:r>
              <a:rPr dirty="0" sz="350" spc="5">
                <a:latin typeface="Microsoft Sans Serif"/>
                <a:cs typeface="Microsoft Sans Serif"/>
              </a:rPr>
              <a:t>55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°C,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Pmpp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-5">
                <a:latin typeface="Microsoft Sans Serif"/>
                <a:cs typeface="Microsoft Sans Serif"/>
              </a:rPr>
              <a:t>= </a:t>
            </a:r>
            <a:r>
              <a:rPr dirty="0" sz="350">
                <a:latin typeface="Microsoft Sans Serif"/>
                <a:cs typeface="Microsoft Sans Serif"/>
              </a:rPr>
              <a:t>266,3</a:t>
            </a:r>
            <a:r>
              <a:rPr dirty="0" sz="350" spc="-5">
                <a:latin typeface="Microsoft Sans Serif"/>
                <a:cs typeface="Microsoft Sans Serif"/>
              </a:rPr>
              <a:t> W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099272" y="9685035"/>
            <a:ext cx="104013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Temperatura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celda</a:t>
            </a:r>
            <a:r>
              <a:rPr dirty="0" sz="350" spc="-5">
                <a:latin typeface="Microsoft Sans Serif"/>
                <a:cs typeface="Microsoft Sans Serif"/>
              </a:rPr>
              <a:t> = </a:t>
            </a:r>
            <a:r>
              <a:rPr dirty="0" sz="350" spc="5">
                <a:latin typeface="Microsoft Sans Serif"/>
                <a:cs typeface="Microsoft Sans Serif"/>
              </a:rPr>
              <a:t>70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10">
                <a:latin typeface="Microsoft Sans Serif"/>
                <a:cs typeface="Microsoft Sans Serif"/>
              </a:rPr>
              <a:t>°C,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Pmpp</a:t>
            </a:r>
            <a:r>
              <a:rPr dirty="0" sz="350" spc="-5">
                <a:latin typeface="Microsoft Sans Serif"/>
                <a:cs typeface="Microsoft Sans Serif"/>
              </a:rPr>
              <a:t> =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247,3</a:t>
            </a:r>
            <a:r>
              <a:rPr dirty="0" sz="350" spc="-5">
                <a:latin typeface="Microsoft Sans Serif"/>
                <a:cs typeface="Microsoft Sans Serif"/>
              </a:rPr>
              <a:t> W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2470335" y="9174484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475212" y="9433183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468201" y="9694015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520910" y="9782419"/>
            <a:ext cx="2413000" cy="201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100"/>
              </a:spcBef>
              <a:tabLst>
                <a:tab pos="439420" algn="l"/>
                <a:tab pos="891540" algn="l"/>
                <a:tab pos="1354455" algn="l"/>
                <a:tab pos="1814195" algn="l"/>
                <a:tab pos="226187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0	10	20	</a:t>
            </a:r>
            <a:r>
              <a:rPr dirty="0" baseline="4629" sz="900" spc="7">
                <a:latin typeface="Microsoft Sans Serif"/>
                <a:cs typeface="Microsoft Sans Serif"/>
              </a:rPr>
              <a:t>30	40	</a:t>
            </a:r>
            <a:r>
              <a:rPr dirty="0" sz="600" spc="5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  <a:p>
            <a:pPr algn="ctr" marR="9525">
              <a:lnSpc>
                <a:spcPct val="100000"/>
              </a:lnSpc>
            </a:pPr>
            <a:r>
              <a:rPr dirty="0" sz="550" spc="10">
                <a:latin typeface="Microsoft Sans Serif"/>
                <a:cs typeface="Microsoft Sans Serif"/>
              </a:rPr>
              <a:t>Tensión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[V]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2360551" y="8773065"/>
            <a:ext cx="112395" cy="40576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[A]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496450" y="4007750"/>
            <a:ext cx="112395" cy="40576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[A]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803"/>
                </a:lnTo>
                <a:lnTo>
                  <a:pt x="179997" y="763803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1436890"/>
            <a:ext cx="2237866" cy="169913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649996" y="4731004"/>
            <a:ext cx="5370195" cy="3200400"/>
            <a:chOff x="1649996" y="4731004"/>
            <a:chExt cx="5370195" cy="3200400"/>
          </a:xfrm>
        </p:grpSpPr>
        <p:sp>
          <p:nvSpPr>
            <p:cNvPr id="5" name="object 5"/>
            <p:cNvSpPr/>
            <p:nvPr/>
          </p:nvSpPr>
          <p:spPr>
            <a:xfrm>
              <a:off x="1649996" y="4731004"/>
              <a:ext cx="5370195" cy="3200400"/>
            </a:xfrm>
            <a:custGeom>
              <a:avLst/>
              <a:gdLst/>
              <a:ahLst/>
              <a:cxnLst/>
              <a:rect l="l" t="t" r="r" b="b"/>
              <a:pathLst>
                <a:path w="5370195" h="3200400">
                  <a:moveTo>
                    <a:pt x="5370004" y="0"/>
                  </a:moveTo>
                  <a:lnTo>
                    <a:pt x="0" y="0"/>
                  </a:lnTo>
                  <a:lnTo>
                    <a:pt x="0" y="3200400"/>
                  </a:lnTo>
                  <a:lnTo>
                    <a:pt x="5370004" y="3200400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789927" y="5357573"/>
              <a:ext cx="373380" cy="231140"/>
            </a:xfrm>
            <a:custGeom>
              <a:avLst/>
              <a:gdLst/>
              <a:ahLst/>
              <a:cxnLst/>
              <a:rect l="l" t="t" r="r" b="b"/>
              <a:pathLst>
                <a:path w="373380" h="231139">
                  <a:moveTo>
                    <a:pt x="62230" y="231139"/>
                  </a:moveTo>
                  <a:lnTo>
                    <a:pt x="38008" y="226249"/>
                  </a:lnTo>
                  <a:lnTo>
                    <a:pt x="18227" y="212912"/>
                  </a:lnTo>
                  <a:lnTo>
                    <a:pt x="4890" y="193131"/>
                  </a:lnTo>
                  <a:lnTo>
                    <a:pt x="0" y="168909"/>
                  </a:lnTo>
                  <a:lnTo>
                    <a:pt x="4890" y="144688"/>
                  </a:lnTo>
                  <a:lnTo>
                    <a:pt x="18227" y="124907"/>
                  </a:lnTo>
                  <a:lnTo>
                    <a:pt x="38008" y="111570"/>
                  </a:lnTo>
                  <a:lnTo>
                    <a:pt x="62230" y="106679"/>
                  </a:lnTo>
                  <a:lnTo>
                    <a:pt x="80010" y="106679"/>
                  </a:lnTo>
                  <a:lnTo>
                    <a:pt x="82232" y="88899"/>
                  </a:lnTo>
                  <a:lnTo>
                    <a:pt x="96033" y="53610"/>
                  </a:lnTo>
                  <a:lnTo>
                    <a:pt x="120386" y="25428"/>
                  </a:lnTo>
                  <a:lnTo>
                    <a:pt x="152887" y="6757"/>
                  </a:lnTo>
                  <a:lnTo>
                    <a:pt x="191135" y="0"/>
                  </a:lnTo>
                  <a:lnTo>
                    <a:pt x="229729" y="6757"/>
                  </a:lnTo>
                  <a:lnTo>
                    <a:pt x="262994" y="25428"/>
                  </a:lnTo>
                  <a:lnTo>
                    <a:pt x="288111" y="53610"/>
                  </a:lnTo>
                  <a:lnTo>
                    <a:pt x="302260" y="88899"/>
                  </a:lnTo>
                  <a:lnTo>
                    <a:pt x="329944" y="94488"/>
                  </a:lnTo>
                  <a:lnTo>
                    <a:pt x="352550" y="109729"/>
                  </a:lnTo>
                  <a:lnTo>
                    <a:pt x="367791" y="132335"/>
                  </a:lnTo>
                  <a:lnTo>
                    <a:pt x="373380" y="160019"/>
                  </a:lnTo>
                  <a:lnTo>
                    <a:pt x="367791" y="187704"/>
                  </a:lnTo>
                  <a:lnTo>
                    <a:pt x="352550" y="210310"/>
                  </a:lnTo>
                  <a:lnTo>
                    <a:pt x="329944" y="225551"/>
                  </a:lnTo>
                  <a:lnTo>
                    <a:pt x="302260" y="231139"/>
                  </a:lnTo>
                  <a:lnTo>
                    <a:pt x="62230" y="23113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228670" y="5545386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228667" y="5646745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228670" y="6059177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228667" y="616053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228670" y="6863035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228667" y="6964394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976621" y="5295836"/>
              <a:ext cx="302895" cy="977900"/>
            </a:xfrm>
            <a:custGeom>
              <a:avLst/>
              <a:gdLst/>
              <a:ahLst/>
              <a:cxnLst/>
              <a:rect l="l" t="t" r="r" b="b"/>
              <a:pathLst>
                <a:path w="302894" h="977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977518"/>
                  </a:lnTo>
                  <a:lnTo>
                    <a:pt x="0" y="977518"/>
                  </a:lnTo>
                  <a:lnTo>
                    <a:pt x="0" y="8043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279257" y="5752052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7360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260812" y="569579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976621" y="5859129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w="0" h="92075">
                  <a:moveTo>
                    <a:pt x="0" y="9178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958176" y="580287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976622" y="5588711"/>
              <a:ext cx="301625" cy="214629"/>
            </a:xfrm>
            <a:custGeom>
              <a:avLst/>
              <a:gdLst/>
              <a:ahLst/>
              <a:cxnLst/>
              <a:rect l="l" t="t" r="r" b="b"/>
              <a:pathLst>
                <a:path w="301625" h="214629">
                  <a:moveTo>
                    <a:pt x="301320" y="214160"/>
                  </a:moveTo>
                  <a:lnTo>
                    <a:pt x="0" y="21416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29028" y="5947737"/>
              <a:ext cx="95173" cy="15557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976621" y="6689885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4" h="469900">
                  <a:moveTo>
                    <a:pt x="0" y="61722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724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29028" y="6725958"/>
              <a:ext cx="95173" cy="33958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976621" y="5588710"/>
              <a:ext cx="0" cy="256540"/>
            </a:xfrm>
            <a:custGeom>
              <a:avLst/>
              <a:gdLst/>
              <a:ahLst/>
              <a:cxnLst/>
              <a:rect l="l" t="t" r="r" b="b"/>
              <a:pathLst>
                <a:path w="0" h="256539">
                  <a:moveTo>
                    <a:pt x="0" y="25627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279349" y="6304323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279349" y="6347831"/>
              <a:ext cx="0" cy="107950"/>
            </a:xfrm>
            <a:custGeom>
              <a:avLst/>
              <a:gdLst/>
              <a:ahLst/>
              <a:cxnLst/>
              <a:rect l="l" t="t" r="r" b="b"/>
              <a:pathLst>
                <a:path w="0" h="107950">
                  <a:moveTo>
                    <a:pt x="0" y="0"/>
                  </a:moveTo>
                  <a:lnTo>
                    <a:pt x="0" y="107823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279349" y="6471054"/>
              <a:ext cx="0" cy="169545"/>
            </a:xfrm>
            <a:custGeom>
              <a:avLst/>
              <a:gdLst/>
              <a:ahLst/>
              <a:cxnLst/>
              <a:rect l="l" t="t" r="r" b="b"/>
              <a:pathLst>
                <a:path w="0" h="169545">
                  <a:moveTo>
                    <a:pt x="0" y="0"/>
                  </a:moveTo>
                  <a:lnTo>
                    <a:pt x="0" y="16943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279349" y="66558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886212" y="5295835"/>
              <a:ext cx="90170" cy="880744"/>
            </a:xfrm>
            <a:custGeom>
              <a:avLst/>
              <a:gdLst/>
              <a:ahLst/>
              <a:cxnLst/>
              <a:rect l="l" t="t" r="r" b="b"/>
              <a:pathLst>
                <a:path w="90169" h="880745">
                  <a:moveTo>
                    <a:pt x="90093" y="880173"/>
                  </a:moveTo>
                  <a:lnTo>
                    <a:pt x="90093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265180" y="6432245"/>
              <a:ext cx="711200" cy="727710"/>
            </a:xfrm>
            <a:custGeom>
              <a:avLst/>
              <a:gdLst/>
              <a:ahLst/>
              <a:cxnLst/>
              <a:rect l="l" t="t" r="r" b="b"/>
              <a:pathLst>
                <a:path w="711200" h="727709">
                  <a:moveTo>
                    <a:pt x="0" y="727151"/>
                  </a:moveTo>
                  <a:lnTo>
                    <a:pt x="711123" y="727151"/>
                  </a:lnTo>
                  <a:lnTo>
                    <a:pt x="71112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279349" y="5295839"/>
              <a:ext cx="594360" cy="0"/>
            </a:xfrm>
            <a:custGeom>
              <a:avLst/>
              <a:gdLst/>
              <a:ahLst/>
              <a:cxnLst/>
              <a:rect l="l" t="t" r="r" b="b"/>
              <a:pathLst>
                <a:path w="594360" h="0">
                  <a:moveTo>
                    <a:pt x="0" y="0"/>
                  </a:moveTo>
                  <a:lnTo>
                    <a:pt x="59390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60672" y="5277393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0" y="0"/>
                  </a:moveTo>
                  <a:lnTo>
                    <a:pt x="0" y="36893"/>
                  </a:lnTo>
                  <a:lnTo>
                    <a:pt x="68834" y="18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422820" y="5490424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w="0" h="267970">
                  <a:moveTo>
                    <a:pt x="0" y="26753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404375" y="5434174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422820" y="6111981"/>
              <a:ext cx="0" cy="950594"/>
            </a:xfrm>
            <a:custGeom>
              <a:avLst/>
              <a:gdLst/>
              <a:ahLst/>
              <a:cxnLst/>
              <a:rect l="l" t="t" r="r" b="b"/>
              <a:pathLst>
                <a:path w="0" h="950595">
                  <a:moveTo>
                    <a:pt x="0" y="9503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404375" y="605572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917181" y="6176006"/>
              <a:ext cx="118745" cy="256540"/>
            </a:xfrm>
            <a:custGeom>
              <a:avLst/>
              <a:gdLst/>
              <a:ahLst/>
              <a:cxnLst/>
              <a:rect l="l" t="t" r="r" b="b"/>
              <a:pathLst>
                <a:path w="118744" h="256539">
                  <a:moveTo>
                    <a:pt x="118249" y="256235"/>
                  </a:moveTo>
                  <a:lnTo>
                    <a:pt x="0" y="256235"/>
                  </a:lnTo>
                  <a:lnTo>
                    <a:pt x="0" y="0"/>
                  </a:lnTo>
                  <a:lnTo>
                    <a:pt x="118249" y="0"/>
                  </a:lnTo>
                  <a:lnTo>
                    <a:pt x="118249" y="2562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310990" y="7161330"/>
              <a:ext cx="3470275" cy="0"/>
            </a:xfrm>
            <a:custGeom>
              <a:avLst/>
              <a:gdLst/>
              <a:ahLst/>
              <a:cxnLst/>
              <a:rect l="l" t="t" r="r" b="b"/>
              <a:pathLst>
                <a:path w="3470275" h="0">
                  <a:moveTo>
                    <a:pt x="0" y="0"/>
                  </a:moveTo>
                  <a:lnTo>
                    <a:pt x="34701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768575" y="7142880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5" h="37465">
                  <a:moveTo>
                    <a:pt x="0" y="0"/>
                  </a:moveTo>
                  <a:lnTo>
                    <a:pt x="0" y="36893"/>
                  </a:lnTo>
                  <a:lnTo>
                    <a:pt x="6884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057101" y="714581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6350" y="6350"/>
                  </a:moveTo>
                  <a:lnTo>
                    <a:pt x="6350" y="635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057101" y="7050906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w="0" h="74295">
                  <a:moveTo>
                    <a:pt x="0" y="738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057101" y="6924381"/>
              <a:ext cx="0" cy="116205"/>
            </a:xfrm>
            <a:custGeom>
              <a:avLst/>
              <a:gdLst/>
              <a:ahLst/>
              <a:cxnLst/>
              <a:rect l="l" t="t" r="r" b="b"/>
              <a:pathLst>
                <a:path w="0" h="116204">
                  <a:moveTo>
                    <a:pt x="0" y="11598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741041" y="6907480"/>
              <a:ext cx="322580" cy="245110"/>
            </a:xfrm>
            <a:custGeom>
              <a:avLst/>
              <a:gdLst/>
              <a:ahLst/>
              <a:cxnLst/>
              <a:rect l="l" t="t" r="r" b="b"/>
              <a:pathLst>
                <a:path w="322579" h="245109">
                  <a:moveTo>
                    <a:pt x="309709" y="0"/>
                  </a:moveTo>
                  <a:lnTo>
                    <a:pt x="322409" y="0"/>
                  </a:lnTo>
                </a:path>
                <a:path w="322579" h="245109">
                  <a:moveTo>
                    <a:pt x="0" y="244685"/>
                  </a:moveTo>
                  <a:lnTo>
                    <a:pt x="12700" y="244685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747391" y="7028307"/>
              <a:ext cx="0" cy="91440"/>
            </a:xfrm>
            <a:custGeom>
              <a:avLst/>
              <a:gdLst/>
              <a:ahLst/>
              <a:cxnLst/>
              <a:rect l="l" t="t" r="r" b="b"/>
              <a:pathLst>
                <a:path w="0" h="91440">
                  <a:moveTo>
                    <a:pt x="0" y="9138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747391" y="6401554"/>
              <a:ext cx="0" cy="614045"/>
            </a:xfrm>
            <a:custGeom>
              <a:avLst/>
              <a:gdLst/>
              <a:ahLst/>
              <a:cxnLst/>
              <a:rect l="l" t="t" r="r" b="b"/>
              <a:pathLst>
                <a:path w="0" h="614045">
                  <a:moveTo>
                    <a:pt x="0" y="61368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741041" y="6382147"/>
              <a:ext cx="2572385" cy="770255"/>
            </a:xfrm>
            <a:custGeom>
              <a:avLst/>
              <a:gdLst/>
              <a:ahLst/>
              <a:cxnLst/>
              <a:rect l="l" t="t" r="r" b="b"/>
              <a:pathLst>
                <a:path w="2572385" h="770254">
                  <a:moveTo>
                    <a:pt x="0" y="0"/>
                  </a:moveTo>
                  <a:lnTo>
                    <a:pt x="12700" y="0"/>
                  </a:lnTo>
                </a:path>
                <a:path w="2572385" h="770254">
                  <a:moveTo>
                    <a:pt x="2559297" y="770018"/>
                  </a:moveTo>
                  <a:lnTo>
                    <a:pt x="2571997" y="770018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306689" y="7083133"/>
              <a:ext cx="0" cy="48895"/>
            </a:xfrm>
            <a:custGeom>
              <a:avLst/>
              <a:gdLst/>
              <a:ahLst/>
              <a:cxnLst/>
              <a:rect l="l" t="t" r="r" b="b"/>
              <a:pathLst>
                <a:path w="0" h="48895">
                  <a:moveTo>
                    <a:pt x="0" y="48755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306689" y="6999558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w="0" h="76834">
                  <a:moveTo>
                    <a:pt x="0" y="76606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306689" y="69798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6350" y="6349"/>
                  </a:moveTo>
                  <a:lnTo>
                    <a:pt x="6350" y="634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280871" y="6901128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70" h="96520">
                  <a:moveTo>
                    <a:pt x="25819" y="0"/>
                  </a:moveTo>
                  <a:lnTo>
                    <a:pt x="0" y="96380"/>
                  </a:lnTo>
                  <a:lnTo>
                    <a:pt x="51650" y="96380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149871" y="6901130"/>
              <a:ext cx="2079625" cy="0"/>
            </a:xfrm>
            <a:custGeom>
              <a:avLst/>
              <a:gdLst/>
              <a:ahLst/>
              <a:cxnLst/>
              <a:rect l="l" t="t" r="r" b="b"/>
              <a:pathLst>
                <a:path w="2079625" h="0">
                  <a:moveTo>
                    <a:pt x="0" y="0"/>
                  </a:moveTo>
                  <a:lnTo>
                    <a:pt x="2079561" y="0"/>
                  </a:lnTo>
                </a:path>
              </a:pathLst>
            </a:custGeom>
            <a:ln w="1270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071112" y="6875322"/>
              <a:ext cx="2237105" cy="52069"/>
            </a:xfrm>
            <a:custGeom>
              <a:avLst/>
              <a:gdLst/>
              <a:ahLst/>
              <a:cxnLst/>
              <a:rect l="l" t="t" r="r" b="b"/>
              <a:pathLst>
                <a:path w="2237104" h="52070">
                  <a:moveTo>
                    <a:pt x="96380" y="0"/>
                  </a:moveTo>
                  <a:lnTo>
                    <a:pt x="0" y="25819"/>
                  </a:lnTo>
                  <a:lnTo>
                    <a:pt x="96380" y="51650"/>
                  </a:lnTo>
                  <a:lnTo>
                    <a:pt x="96380" y="0"/>
                  </a:lnTo>
                  <a:close/>
                </a:path>
                <a:path w="2237104" h="52070">
                  <a:moveTo>
                    <a:pt x="2237067" y="25819"/>
                  </a:moveTo>
                  <a:lnTo>
                    <a:pt x="2140699" y="0"/>
                  </a:lnTo>
                  <a:lnTo>
                    <a:pt x="2140699" y="51650"/>
                  </a:lnTo>
                  <a:lnTo>
                    <a:pt x="2237067" y="25819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28443" y="6250516"/>
              <a:ext cx="237896" cy="22626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567197" y="5774023"/>
              <a:ext cx="1019810" cy="1384935"/>
            </a:xfrm>
            <a:custGeom>
              <a:avLst/>
              <a:gdLst/>
              <a:ahLst/>
              <a:cxnLst/>
              <a:rect l="l" t="t" r="r" b="b"/>
              <a:pathLst>
                <a:path w="1019810" h="1384934">
                  <a:moveTo>
                    <a:pt x="0" y="0"/>
                  </a:moveTo>
                  <a:lnTo>
                    <a:pt x="228053" y="767892"/>
                  </a:lnTo>
                  <a:lnTo>
                    <a:pt x="273675" y="936766"/>
                  </a:lnTo>
                  <a:lnTo>
                    <a:pt x="326423" y="1035843"/>
                  </a:lnTo>
                  <a:lnTo>
                    <a:pt x="420083" y="1103631"/>
                  </a:lnTo>
                  <a:lnTo>
                    <a:pt x="588441" y="1178636"/>
                  </a:lnTo>
                  <a:lnTo>
                    <a:pt x="676268" y="1215257"/>
                  </a:lnTo>
                  <a:lnTo>
                    <a:pt x="745608" y="1243395"/>
                  </a:lnTo>
                  <a:lnTo>
                    <a:pt x="799439" y="1264444"/>
                  </a:lnTo>
                  <a:lnTo>
                    <a:pt x="840741" y="1279799"/>
                  </a:lnTo>
                  <a:lnTo>
                    <a:pt x="897674" y="1299007"/>
                  </a:lnTo>
                  <a:lnTo>
                    <a:pt x="919264" y="1305648"/>
                  </a:lnTo>
                  <a:lnTo>
                    <a:pt x="963207" y="1321084"/>
                  </a:lnTo>
                  <a:lnTo>
                    <a:pt x="994417" y="1337987"/>
                  </a:lnTo>
                  <a:lnTo>
                    <a:pt x="1013038" y="1358432"/>
                  </a:lnTo>
                  <a:lnTo>
                    <a:pt x="1019213" y="138449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535732" y="5636731"/>
              <a:ext cx="1889760" cy="1522095"/>
            </a:xfrm>
            <a:custGeom>
              <a:avLst/>
              <a:gdLst/>
              <a:ahLst/>
              <a:cxnLst/>
              <a:rect l="l" t="t" r="r" b="b"/>
              <a:pathLst>
                <a:path w="1889760" h="1522095">
                  <a:moveTo>
                    <a:pt x="0" y="12668"/>
                  </a:moveTo>
                  <a:lnTo>
                    <a:pt x="186485" y="3167"/>
                  </a:lnTo>
                  <a:lnTo>
                    <a:pt x="309357" y="0"/>
                  </a:lnTo>
                  <a:lnTo>
                    <a:pt x="423254" y="3167"/>
                  </a:lnTo>
                  <a:lnTo>
                    <a:pt x="582815" y="12668"/>
                  </a:lnTo>
                  <a:lnTo>
                    <a:pt x="640518" y="17553"/>
                  </a:lnTo>
                  <a:lnTo>
                    <a:pt x="698645" y="24865"/>
                  </a:lnTo>
                  <a:lnTo>
                    <a:pt x="756674" y="34442"/>
                  </a:lnTo>
                  <a:lnTo>
                    <a:pt x="814081" y="46124"/>
                  </a:lnTo>
                  <a:lnTo>
                    <a:pt x="870342" y="59752"/>
                  </a:lnTo>
                  <a:lnTo>
                    <a:pt x="924936" y="75166"/>
                  </a:lnTo>
                  <a:lnTo>
                    <a:pt x="977338" y="92205"/>
                  </a:lnTo>
                  <a:lnTo>
                    <a:pt x="1027024" y="110709"/>
                  </a:lnTo>
                  <a:lnTo>
                    <a:pt x="1073473" y="130518"/>
                  </a:lnTo>
                  <a:lnTo>
                    <a:pt x="1116161" y="151473"/>
                  </a:lnTo>
                  <a:lnTo>
                    <a:pt x="1154564" y="173412"/>
                  </a:lnTo>
                  <a:lnTo>
                    <a:pt x="1188159" y="196177"/>
                  </a:lnTo>
                  <a:lnTo>
                    <a:pt x="1238834" y="243541"/>
                  </a:lnTo>
                  <a:lnTo>
                    <a:pt x="1279159" y="299668"/>
                  </a:lnTo>
                  <a:lnTo>
                    <a:pt x="1302124" y="335165"/>
                  </a:lnTo>
                  <a:lnTo>
                    <a:pt x="1326591" y="374837"/>
                  </a:lnTo>
                  <a:lnTo>
                    <a:pt x="1352285" y="418097"/>
                  </a:lnTo>
                  <a:lnTo>
                    <a:pt x="1378929" y="464362"/>
                  </a:lnTo>
                  <a:lnTo>
                    <a:pt x="1406249" y="513043"/>
                  </a:lnTo>
                  <a:lnTo>
                    <a:pt x="1433970" y="563557"/>
                  </a:lnTo>
                  <a:lnTo>
                    <a:pt x="1461817" y="615318"/>
                  </a:lnTo>
                  <a:lnTo>
                    <a:pt x="1489513" y="667739"/>
                  </a:lnTo>
                  <a:lnTo>
                    <a:pt x="1516784" y="720235"/>
                  </a:lnTo>
                  <a:lnTo>
                    <a:pt x="1543355" y="772221"/>
                  </a:lnTo>
                  <a:lnTo>
                    <a:pt x="1568950" y="823110"/>
                  </a:lnTo>
                  <a:lnTo>
                    <a:pt x="1593294" y="872317"/>
                  </a:lnTo>
                  <a:lnTo>
                    <a:pt x="1616113" y="919257"/>
                  </a:lnTo>
                  <a:lnTo>
                    <a:pt x="1641793" y="972681"/>
                  </a:lnTo>
                  <a:lnTo>
                    <a:pt x="1667935" y="1027265"/>
                  </a:lnTo>
                  <a:lnTo>
                    <a:pt x="1694201" y="1082372"/>
                  </a:lnTo>
                  <a:lnTo>
                    <a:pt x="1720252" y="1137362"/>
                  </a:lnTo>
                  <a:lnTo>
                    <a:pt x="1745750" y="1191599"/>
                  </a:lnTo>
                  <a:lnTo>
                    <a:pt x="1770356" y="1244444"/>
                  </a:lnTo>
                  <a:lnTo>
                    <a:pt x="1793732" y="1295259"/>
                  </a:lnTo>
                  <a:lnTo>
                    <a:pt x="1815540" y="1343406"/>
                  </a:lnTo>
                  <a:lnTo>
                    <a:pt x="1835442" y="1388247"/>
                  </a:lnTo>
                  <a:lnTo>
                    <a:pt x="1853098" y="1429143"/>
                  </a:lnTo>
                  <a:lnTo>
                    <a:pt x="1868171" y="1465456"/>
                  </a:lnTo>
                  <a:lnTo>
                    <a:pt x="1880322" y="1496549"/>
                  </a:lnTo>
                  <a:lnTo>
                    <a:pt x="1889213" y="1521783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535732" y="5477595"/>
              <a:ext cx="0" cy="1681480"/>
            </a:xfrm>
            <a:custGeom>
              <a:avLst/>
              <a:gdLst/>
              <a:ahLst/>
              <a:cxnLst/>
              <a:rect l="l" t="t" r="r" b="b"/>
              <a:pathLst>
                <a:path w="0" h="1681479">
                  <a:moveTo>
                    <a:pt x="0" y="168092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265896" y="5421350"/>
              <a:ext cx="2288540" cy="1280795"/>
            </a:xfrm>
            <a:custGeom>
              <a:avLst/>
              <a:gdLst/>
              <a:ahLst/>
              <a:cxnLst/>
              <a:rect l="l" t="t" r="r" b="b"/>
              <a:pathLst>
                <a:path w="2288540" h="1280795">
                  <a:moveTo>
                    <a:pt x="24079" y="1261884"/>
                  </a:moveTo>
                  <a:lnTo>
                    <a:pt x="18694" y="1256499"/>
                  </a:lnTo>
                  <a:lnTo>
                    <a:pt x="5384" y="1256499"/>
                  </a:lnTo>
                  <a:lnTo>
                    <a:pt x="0" y="1261884"/>
                  </a:lnTo>
                  <a:lnTo>
                    <a:pt x="0" y="1268539"/>
                  </a:lnTo>
                  <a:lnTo>
                    <a:pt x="0" y="1275181"/>
                  </a:lnTo>
                  <a:lnTo>
                    <a:pt x="5384" y="1280566"/>
                  </a:lnTo>
                  <a:lnTo>
                    <a:pt x="18694" y="1280566"/>
                  </a:lnTo>
                  <a:lnTo>
                    <a:pt x="24079" y="1275181"/>
                  </a:lnTo>
                  <a:lnTo>
                    <a:pt x="24079" y="1261884"/>
                  </a:lnTo>
                  <a:close/>
                </a:path>
                <a:path w="2288540" h="1280795">
                  <a:moveTo>
                    <a:pt x="2288286" y="68834"/>
                  </a:moveTo>
                  <a:lnTo>
                    <a:pt x="2269833" y="0"/>
                  </a:lnTo>
                  <a:lnTo>
                    <a:pt x="2251392" y="68834"/>
                  </a:lnTo>
                  <a:lnTo>
                    <a:pt x="2288286" y="688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265899" y="667784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0" y="12039"/>
                  </a:moveTo>
                  <a:lnTo>
                    <a:pt x="0" y="5384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84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66"/>
                  </a:lnTo>
                  <a:lnTo>
                    <a:pt x="12039" y="24066"/>
                  </a:lnTo>
                  <a:lnTo>
                    <a:pt x="5384" y="24066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265899" y="62613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8694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84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265899" y="626131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0" y="12039"/>
                  </a:move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37299" y="216457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599199" y="851140"/>
            <a:ext cx="5318125" cy="33083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210">
                <a:latin typeface="Microsoft Sans Serif"/>
                <a:cs typeface="Microsoft Sans Serif"/>
              </a:rPr>
              <a:t> </a:t>
            </a:r>
            <a:r>
              <a:rPr dirty="0" sz="750" spc="210">
                <a:latin typeface="Microsoft Sans Serif"/>
                <a:cs typeface="Microsoft Sans Serif"/>
              </a:rPr>
              <a:t> </a:t>
            </a:r>
            <a:r>
              <a:rPr dirty="0" baseline="-33333" sz="750" spc="15">
                <a:latin typeface="Microsoft Sans Serif"/>
                <a:cs typeface="Microsoft Sans Serif"/>
              </a:rPr>
              <a:t>jefe</a:t>
            </a:r>
            <a:r>
              <a:rPr dirty="0" baseline="-33333" sz="750" spc="-82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módulo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respecto</a:t>
            </a:r>
            <a:r>
              <a:rPr dirty="0" sz="550" spc="5">
                <a:latin typeface="Microsoft Sans Serif"/>
                <a:cs typeface="Microsoft Sans Serif"/>
              </a:rPr>
              <a:t> al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circuito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abierto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módulo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endParaRPr sz="5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300"/>
              </a:spcBef>
            </a:pP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prueba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estándar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expresa,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celdas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Tcell,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37258" y="1194078"/>
            <a:ext cx="139827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fórmula: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563940" y="1147450"/>
            <a:ext cx="3860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Código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conducta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la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15">
                <a:latin typeface="Microsoft Sans Serif"/>
                <a:cs typeface="Microsoft Sans Serif"/>
              </a:rPr>
              <a:t>OCC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40000" y="139369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37299" y="1797302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637299" y="1943378"/>
            <a:ext cx="1162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35">
                <a:latin typeface="Microsoft Sans Serif"/>
                <a:cs typeface="Microsoft Sans Serif"/>
              </a:rPr>
              <a:t>b'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967517" y="1916682"/>
            <a:ext cx="5004435" cy="479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variación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depende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tipología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medido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mV/K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(normalmente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-2,2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mV/K/celda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cristalino)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aproximadamente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-1,5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÷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-1,8 </a:t>
            </a:r>
            <a:r>
              <a:rPr dirty="0" sz="550" spc="10">
                <a:latin typeface="Microsoft Sans Serif"/>
                <a:cs typeface="Microsoft Sans Serif"/>
              </a:rPr>
              <a:t>mV/K/celda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celdas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película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delgada);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637298" y="2375229"/>
            <a:ext cx="5366385" cy="2160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874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25">
                <a:latin typeface="Microsoft Sans Serif"/>
                <a:cs typeface="Microsoft Sans Serif"/>
              </a:rPr>
              <a:t>para evitar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reducción </a:t>
            </a:r>
            <a:r>
              <a:rPr dirty="0" sz="750">
                <a:latin typeface="Microsoft Sans Serif"/>
                <a:cs typeface="Microsoft Sans Serif"/>
              </a:rPr>
              <a:t>excesiva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prestaciones,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oportuno </a:t>
            </a:r>
            <a:r>
              <a:rPr dirty="0" sz="750" spc="35">
                <a:latin typeface="Microsoft Sans Serif"/>
                <a:cs typeface="Microsoft Sans Serif"/>
              </a:rPr>
              <a:t>mantener </a:t>
            </a:r>
            <a:r>
              <a:rPr dirty="0" sz="750" spc="25">
                <a:latin typeface="Microsoft Sans Serif"/>
                <a:cs typeface="Microsoft Sans Serif"/>
              </a:rPr>
              <a:t>bajo </a:t>
            </a:r>
            <a:r>
              <a:rPr dirty="0" sz="750" spc="35">
                <a:latin typeface="Microsoft Sans Serif"/>
                <a:cs typeface="Microsoft Sans Serif"/>
              </a:rPr>
              <a:t>control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servicio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tratando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buena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ventilación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limitar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mismos.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1000" spc="5">
                <a:latin typeface="Microsoft Sans Serif"/>
                <a:cs typeface="Microsoft Sans Serif"/>
              </a:rPr>
              <a:t>2.9.3</a:t>
            </a:r>
            <a:r>
              <a:rPr dirty="0" sz="1000" spc="-4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Sombreado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15">
                <a:latin typeface="Microsoft Sans Serif"/>
                <a:cs typeface="Microsoft Sans Serif"/>
              </a:rPr>
              <a:t>Teniendo </a:t>
            </a:r>
            <a:r>
              <a:rPr dirty="0" sz="650" spc="20">
                <a:latin typeface="Microsoft Sans Serif"/>
                <a:cs typeface="Microsoft Sans Serif"/>
              </a:rPr>
              <a:t>en cuenta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superficie </a:t>
            </a:r>
            <a:r>
              <a:rPr dirty="0" sz="650" spc="20">
                <a:latin typeface="Microsoft Sans Serif"/>
                <a:cs typeface="Microsoft Sans Serif"/>
              </a:rPr>
              <a:t>ocupada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una planta </a:t>
            </a:r>
            <a:r>
              <a:rPr dirty="0" sz="650" spc="20">
                <a:latin typeface="Microsoft Sans Serif"/>
                <a:cs typeface="Microsoft Sans Serif"/>
              </a:rPr>
              <a:t>fotovoltaica, </a:t>
            </a:r>
            <a:r>
              <a:rPr dirty="0" sz="650" spc="30">
                <a:latin typeface="Microsoft Sans Serif"/>
                <a:cs typeface="Microsoft Sans Serif"/>
              </a:rPr>
              <a:t>parte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ellos </a:t>
            </a:r>
            <a:r>
              <a:rPr dirty="0" sz="650" spc="15">
                <a:latin typeface="Microsoft Sans Serif"/>
                <a:cs typeface="Microsoft Sans Serif"/>
              </a:rPr>
              <a:t>(una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15">
                <a:latin typeface="Microsoft Sans Serif"/>
                <a:cs typeface="Microsoft Sans Serif"/>
              </a:rPr>
              <a:t>más </a:t>
            </a:r>
            <a:r>
              <a:rPr dirty="0" sz="650">
                <a:latin typeface="Microsoft Sans Serif"/>
                <a:cs typeface="Microsoft Sans Serif"/>
              </a:rPr>
              <a:t>células) </a:t>
            </a:r>
            <a:r>
              <a:rPr dirty="0" sz="650" spc="25">
                <a:latin typeface="Microsoft Sans Serif"/>
                <a:cs typeface="Microsoft Sans Serif"/>
              </a:rPr>
              <a:t>pueden quedar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sombreados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árboles,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hojas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caídas,</a:t>
            </a:r>
            <a:r>
              <a:rPr dirty="0" sz="650" spc="10">
                <a:latin typeface="Microsoft Sans Serif"/>
                <a:cs typeface="Microsoft Sans Serif"/>
              </a:rPr>
              <a:t> chimeneas,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vertederos,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nubes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instalados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proximidades.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sombreado,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célula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formada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unión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PN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deja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producir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convierte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carga</a:t>
            </a:r>
            <a:r>
              <a:rPr dirty="0" sz="650" spc="5">
                <a:latin typeface="Microsoft Sans Serif"/>
                <a:cs typeface="Microsoft Sans Serif"/>
              </a:rPr>
              <a:t> pasiva. </a:t>
            </a:r>
            <a:r>
              <a:rPr dirty="0" sz="650" spc="-10">
                <a:latin typeface="Microsoft Sans Serif"/>
                <a:cs typeface="Microsoft Sans Serif"/>
              </a:rPr>
              <a:t>Esta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célula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30">
                <a:latin typeface="Microsoft Sans Serif"/>
                <a:cs typeface="Microsoft Sans Serif"/>
              </a:rPr>
              <a:t>comporta </a:t>
            </a:r>
            <a:r>
              <a:rPr dirty="0" sz="650" spc="25">
                <a:latin typeface="Microsoft Sans Serif"/>
                <a:cs typeface="Microsoft Sans Serif"/>
              </a:rPr>
              <a:t>como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0">
                <a:latin typeface="Microsoft Sans Serif"/>
                <a:cs typeface="Microsoft Sans Serif"/>
              </a:rPr>
              <a:t>diodo </a:t>
            </a:r>
            <a:r>
              <a:rPr dirty="0" sz="650" spc="25">
                <a:latin typeface="Microsoft Sans Serif"/>
                <a:cs typeface="Microsoft Sans Serif"/>
              </a:rPr>
              <a:t>que bloquea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producida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5">
                <a:latin typeface="Microsoft Sans Serif"/>
                <a:cs typeface="Microsoft Sans Serif"/>
              </a:rPr>
              <a:t>otras </a:t>
            </a:r>
            <a:r>
              <a:rPr dirty="0" sz="650" spc="5">
                <a:latin typeface="Microsoft Sans Serif"/>
                <a:cs typeface="Microsoft Sans Serif"/>
              </a:rPr>
              <a:t>células </a:t>
            </a:r>
            <a:r>
              <a:rPr dirty="0" sz="650" spc="10">
                <a:latin typeface="Microsoft Sans Serif"/>
                <a:cs typeface="Microsoft Sans Serif"/>
              </a:rPr>
              <a:t>conectadas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serie </a:t>
            </a:r>
            <a:r>
              <a:rPr dirty="0" sz="650">
                <a:latin typeface="Microsoft Sans Serif"/>
                <a:cs typeface="Microsoft Sans Serif"/>
              </a:rPr>
              <a:t>y,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5">
                <a:latin typeface="Microsoft Sans Serif"/>
                <a:cs typeface="Microsoft Sans Serif"/>
              </a:rPr>
              <a:t>tanto, pone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25">
                <a:latin typeface="Microsoft Sans Serif"/>
                <a:cs typeface="Microsoft Sans Serif"/>
              </a:rPr>
              <a:t>peligro </a:t>
            </a:r>
            <a:r>
              <a:rPr dirty="0" sz="650" spc="30">
                <a:latin typeface="Microsoft Sans Serif"/>
                <a:cs typeface="Microsoft Sans Serif"/>
              </a:rPr>
              <a:t> toda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módulo.</a:t>
            </a:r>
            <a:endParaRPr sz="650">
              <a:latin typeface="Microsoft Sans Serif"/>
              <a:cs typeface="Microsoft Sans Serif"/>
            </a:endParaRPr>
          </a:p>
          <a:p>
            <a:pPr marL="12700" marR="330200">
              <a:lnSpc>
                <a:spcPct val="125000"/>
              </a:lnSpc>
              <a:spcBef>
                <a:spcPts val="30"/>
              </a:spcBef>
            </a:pPr>
            <a:r>
              <a:rPr dirty="0" sz="800" spc="10">
                <a:latin typeface="Microsoft Sans Serif"/>
                <a:cs typeface="Microsoft Sans Serif"/>
              </a:rPr>
              <a:t>Además,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diodo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sujeto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30">
                <a:latin typeface="Microsoft Sans Serif"/>
                <a:cs typeface="Microsoft Sans Serif"/>
              </a:rPr>
              <a:t>otras</a:t>
            </a:r>
            <a:r>
              <a:rPr dirty="0" sz="800" spc="5">
                <a:latin typeface="Microsoft Sans Serif"/>
                <a:cs typeface="Microsoft Sans Serif"/>
              </a:rPr>
              <a:t> celdas;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provocar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perforación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unión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sobrecalentamiento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localizado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(punto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caliente)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daños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36).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0000" y="4696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4804815"/>
            <a:ext cx="548640" cy="414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36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10">
                <a:latin typeface="Microsoft Sans Serif"/>
                <a:cs typeface="Microsoft Sans Serif"/>
              </a:rPr>
              <a:t>ID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del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5">
                <a:latin typeface="Microsoft Sans Serif"/>
                <a:cs typeface="Microsoft Sans Serif"/>
              </a:rPr>
              <a:t>documento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origen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50" spc="5">
                <a:latin typeface="Microsoft Sans Serif"/>
                <a:cs typeface="Microsoft Sans Serif"/>
              </a:rPr>
              <a:t>019041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Rev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ST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15">
                <a:latin typeface="Microsoft Sans Serif"/>
                <a:cs typeface="Microsoft Sans Serif"/>
              </a:rPr>
              <a:t>microelectrónica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742793" y="5165633"/>
            <a:ext cx="13081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-10">
                <a:latin typeface="Microsoft Sans Serif"/>
                <a:cs typeface="Microsoft Sans Serif"/>
              </a:rPr>
              <a:t>yo(V)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592217" y="5451957"/>
            <a:ext cx="483870" cy="21526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29"/>
              </a:spcBef>
            </a:pPr>
            <a:r>
              <a:rPr dirty="0" sz="450">
                <a:latin typeface="Microsoft Sans Serif"/>
                <a:cs typeface="Microsoft Sans Serif"/>
              </a:rPr>
              <a:t>Celda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sombreada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10">
                <a:latin typeface="Microsoft Sans Serif"/>
                <a:cs typeface="Microsoft Sans Serif"/>
              </a:rPr>
              <a:t>características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667720" y="5455809"/>
            <a:ext cx="37274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1000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W/</a:t>
            </a:r>
            <a:r>
              <a:rPr dirty="0" sz="550" spc="55">
                <a:latin typeface="Microsoft Sans Serif"/>
                <a:cs typeface="Microsoft Sans Serif"/>
              </a:rPr>
              <a:t>m</a:t>
            </a:r>
            <a:r>
              <a:rPr dirty="0" sz="350" spc="5"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047305" y="5418639"/>
            <a:ext cx="650875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>
                <a:latin typeface="Microsoft Sans Serif"/>
                <a:cs typeface="Microsoft Sans Serif"/>
              </a:rPr>
              <a:t>(n-1)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iluminado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características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celulares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479133" y="5600385"/>
            <a:ext cx="13843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0">
                <a:latin typeface="Microsoft Sans Serif"/>
                <a:cs typeface="Microsoft Sans Serif"/>
              </a:rPr>
              <a:t>–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Contra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667576" y="6253482"/>
            <a:ext cx="21590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Cargar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338281" y="6217749"/>
            <a:ext cx="31242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Punto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caliente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479133" y="6413172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79133" y="6716383"/>
            <a:ext cx="1143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5">
                <a:latin typeface="Microsoft Sans Serif"/>
                <a:cs typeface="Microsoft Sans Serif"/>
              </a:rPr>
              <a:t>VG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667720" y="6767211"/>
            <a:ext cx="13081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-10">
                <a:latin typeface="Microsoft Sans Serif"/>
                <a:cs typeface="Microsoft Sans Serif"/>
              </a:rPr>
              <a:t>yo(V)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684420" y="7200016"/>
            <a:ext cx="1530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20">
                <a:latin typeface="Microsoft Sans Serif"/>
                <a:cs typeface="Microsoft Sans Serif"/>
              </a:rPr>
              <a:t>–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Vc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518886" y="7219077"/>
            <a:ext cx="26225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Voz_u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128170" y="7200040"/>
            <a:ext cx="1143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5">
                <a:latin typeface="Microsoft Sans Serif"/>
                <a:cs typeface="Microsoft Sans Serif"/>
              </a:rPr>
              <a:t>VG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971456" y="7187353"/>
            <a:ext cx="1828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–V</a:t>
            </a:r>
            <a:r>
              <a:rPr dirty="0" baseline="-18518" sz="900" spc="30">
                <a:latin typeface="Microsoft Sans Serif"/>
                <a:cs typeface="Microsoft Sans Serif"/>
              </a:rPr>
              <a:t>s</a:t>
            </a:r>
            <a:endParaRPr baseline="-18518" sz="9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451918" y="7193703"/>
            <a:ext cx="4064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(número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5">
                <a:latin typeface="Microsoft Sans Serif"/>
                <a:cs typeface="Microsoft Sans Serif"/>
              </a:rPr>
              <a:t>u</a:t>
            </a:r>
            <a:r>
              <a:rPr dirty="0" sz="250" spc="-135">
                <a:latin typeface="Microsoft Sans Serif"/>
                <a:cs typeface="Microsoft Sans Serif"/>
              </a:rPr>
              <a:t>n</a:t>
            </a:r>
            <a:r>
              <a:rPr dirty="0" baseline="-20202" sz="825" spc="-202">
                <a:latin typeface="Microsoft Sans Serif"/>
                <a:cs typeface="Microsoft Sans Serif"/>
              </a:rPr>
              <a:t>v</a:t>
            </a:r>
            <a:r>
              <a:rPr dirty="0" sz="250" spc="-10">
                <a:latin typeface="Microsoft Sans Serif"/>
                <a:cs typeface="Microsoft Sans Serif"/>
              </a:rPr>
              <a:t>o</a:t>
            </a:r>
            <a:r>
              <a:rPr dirty="0" baseline="-20202" sz="825" spc="-442">
                <a:latin typeface="Microsoft Sans Serif"/>
                <a:cs typeface="Microsoft Sans Serif"/>
              </a:rPr>
              <a:t>o</a:t>
            </a:r>
            <a:r>
              <a:rPr dirty="0" sz="250" spc="-10">
                <a:latin typeface="Microsoft Sans Serif"/>
                <a:cs typeface="Microsoft Sans Serif"/>
              </a:rPr>
              <a:t>)</a:t>
            </a:r>
            <a:r>
              <a:rPr dirty="0" sz="250">
                <a:latin typeface="Microsoft Sans Serif"/>
                <a:cs typeface="Microsoft Sans Serif"/>
              </a:rPr>
              <a:t>   </a:t>
            </a:r>
            <a:r>
              <a:rPr dirty="0" sz="250" spc="-30">
                <a:latin typeface="Microsoft Sans Serif"/>
                <a:cs typeface="Microsoft Sans Serif"/>
              </a:rPr>
              <a:t> </a:t>
            </a:r>
            <a:r>
              <a:rPr dirty="0" baseline="-20202" sz="825" spc="-22">
                <a:latin typeface="Microsoft Sans Serif"/>
                <a:cs typeface="Microsoft Sans Serif"/>
              </a:rPr>
              <a:t>z_u</a:t>
            </a:r>
            <a:endParaRPr baseline="-20202" sz="825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404635" y="7338915"/>
            <a:ext cx="33909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(V)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951195" y="7200585"/>
            <a:ext cx="704850" cy="40322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25400" marR="30480" indent="-635">
              <a:lnSpc>
                <a:spcPct val="92700"/>
              </a:lnSpc>
              <a:spcBef>
                <a:spcPts val="175"/>
              </a:spcBef>
            </a:pPr>
            <a:r>
              <a:rPr dirty="0" baseline="9259" sz="900" spc="-82">
                <a:latin typeface="Microsoft Sans Serif"/>
                <a:cs typeface="Microsoft Sans Serif"/>
              </a:rPr>
              <a:t>V</a:t>
            </a:r>
            <a:r>
              <a:rPr dirty="0" baseline="10101" sz="825" spc="-637">
                <a:latin typeface="Microsoft Sans Serif"/>
                <a:cs typeface="Microsoft Sans Serif"/>
              </a:rPr>
              <a:t>G</a:t>
            </a:r>
            <a:r>
              <a:rPr dirty="0" baseline="6172" sz="1350" spc="-15">
                <a:latin typeface="Microsoft Sans Serif"/>
                <a:cs typeface="Microsoft Sans Serif"/>
              </a:rPr>
              <a:t>.</a:t>
            </a:r>
            <a:r>
              <a:rPr dirty="0" baseline="6172" sz="1350" spc="75">
                <a:latin typeface="Microsoft Sans Serif"/>
                <a:cs typeface="Microsoft Sans Serif"/>
              </a:rPr>
              <a:t> </a:t>
            </a:r>
            <a:r>
              <a:rPr dirty="0" baseline="10101" sz="825" spc="-7">
                <a:latin typeface="Microsoft Sans Serif"/>
                <a:cs typeface="Microsoft Sans Serif"/>
              </a:rPr>
              <a:t>vs</a:t>
            </a:r>
            <a:r>
              <a:rPr dirty="0" baseline="10101" sz="825" spc="-7">
                <a:latin typeface="Microsoft Sans Serif"/>
                <a:cs typeface="Microsoft Sans Serif"/>
              </a:rPr>
              <a:t> </a:t>
            </a:r>
            <a:r>
              <a:rPr dirty="0" baseline="10101" sz="825" spc="-15">
                <a:latin typeface="Microsoft Sans Serif"/>
                <a:cs typeface="Microsoft Sans Serif"/>
              </a:rPr>
              <a:t>=</a:t>
            </a:r>
            <a:r>
              <a:rPr dirty="0" baseline="10101" sz="825" spc="-7">
                <a:latin typeface="Microsoft Sans Serif"/>
                <a:cs typeface="Microsoft Sans Serif"/>
              </a:rPr>
              <a:t> </a:t>
            </a:r>
            <a:r>
              <a:rPr dirty="0" baseline="10101" sz="825" spc="-89">
                <a:latin typeface="Microsoft Sans Serif"/>
                <a:cs typeface="Microsoft Sans Serif"/>
              </a:rPr>
              <a:t>R</a:t>
            </a:r>
            <a:r>
              <a:rPr dirty="0" baseline="10101" sz="8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</a:t>
            </a:r>
            <a:r>
              <a:rPr dirty="0" sz="550" spc="-140">
                <a:latin typeface="Microsoft Sans Serif"/>
                <a:cs typeface="Microsoft Sans Serif"/>
              </a:rPr>
              <a:t>a</a:t>
            </a:r>
            <a:r>
              <a:rPr dirty="0" baseline="15432" sz="1350" spc="44">
                <a:latin typeface="Microsoft Sans Serif"/>
                <a:cs typeface="Microsoft Sans Serif"/>
              </a:rPr>
              <a:t>.</a:t>
            </a:r>
            <a:r>
              <a:rPr dirty="0" sz="550" spc="-10">
                <a:latin typeface="Microsoft Sans Serif"/>
                <a:cs typeface="Microsoft Sans Serif"/>
              </a:rPr>
              <a:t>I(V)  </a:t>
            </a:r>
            <a:r>
              <a:rPr dirty="0" sz="550" spc="-20">
                <a:latin typeface="Microsoft Sans Serif"/>
                <a:cs typeface="Microsoft Sans Serif"/>
              </a:rPr>
              <a:t>Sal</a:t>
            </a:r>
            <a:r>
              <a:rPr dirty="0" sz="550" spc="-10">
                <a:latin typeface="Microsoft Sans Serif"/>
                <a:cs typeface="Microsoft Sans Serif"/>
              </a:rPr>
              <a:t> = </a:t>
            </a:r>
            <a:r>
              <a:rPr dirty="0" sz="550" spc="-65">
                <a:latin typeface="Microsoft Sans Serif"/>
                <a:cs typeface="Microsoft Sans Serif"/>
              </a:rPr>
              <a:t>Vy</a:t>
            </a:r>
            <a:r>
              <a:rPr dirty="0" sz="850" spc="-65">
                <a:latin typeface="Microsoft Sans Serif"/>
                <a:cs typeface="Microsoft Sans Serif"/>
              </a:rPr>
              <a:t>.</a:t>
            </a:r>
            <a:r>
              <a:rPr dirty="0" sz="550" spc="-65">
                <a:latin typeface="Microsoft Sans Serif"/>
                <a:cs typeface="Microsoft Sans Serif"/>
              </a:rPr>
              <a:t>o(v) </a:t>
            </a:r>
            <a:r>
              <a:rPr dirty="0" sz="550" spc="-60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Pc=V</a:t>
            </a:r>
            <a:r>
              <a:rPr dirty="0" sz="850" spc="-15">
                <a:latin typeface="Microsoft Sans Serif"/>
                <a:cs typeface="Microsoft Sans Serif"/>
              </a:rPr>
              <a:t>.</a:t>
            </a:r>
            <a:r>
              <a:rPr dirty="0" sz="500" spc="-15">
                <a:latin typeface="Microsoft Sans Serif"/>
                <a:cs typeface="Microsoft Sans Serif"/>
              </a:rPr>
              <a:t>cYo(V)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7299" y="8165199"/>
            <a:ext cx="5302250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20">
                <a:latin typeface="Microsoft Sans Serif"/>
                <a:cs typeface="Microsoft Sans Serif"/>
              </a:rPr>
              <a:t>evitar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5">
                <a:latin typeface="Microsoft Sans Serif"/>
                <a:cs typeface="Microsoft Sans Serif"/>
              </a:rPr>
              <a:t> celdas </a:t>
            </a:r>
            <a:r>
              <a:rPr dirty="0" sz="700" spc="20">
                <a:latin typeface="Microsoft Sans Serif"/>
                <a:cs typeface="Microsoft Sans Serif"/>
              </a:rPr>
              <a:t>sombreadas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impidan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completa,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insertan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algunos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pasan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5">
                <a:latin typeface="Microsoft Sans Serif"/>
                <a:cs typeface="Microsoft Sans Serif"/>
              </a:rPr>
              <a:t>alto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parte </a:t>
            </a:r>
            <a:r>
              <a:rPr dirty="0" sz="700" spc="25">
                <a:latin typeface="Microsoft Sans Serif"/>
                <a:cs typeface="Microsoft Sans Serif"/>
              </a:rPr>
              <a:t>sombreada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0">
                <a:latin typeface="Microsoft Sans Serif"/>
                <a:cs typeface="Microsoft Sans Serif"/>
              </a:rPr>
              <a:t>dañada 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nivel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35">
                <a:latin typeface="Microsoft Sans Serif"/>
                <a:cs typeface="Microsoft Sans Serif"/>
              </a:rPr>
              <a:t>dentro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>
                <a:latin typeface="Microsoft Sans Serif"/>
                <a:cs typeface="Microsoft Sans Serif"/>
              </a:rPr>
              <a:t>caja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conexiones </a:t>
            </a:r>
            <a:r>
              <a:rPr dirty="0" sz="700" spc="-55">
                <a:latin typeface="Microsoft Sans Serif"/>
                <a:cs typeface="Microsoft Sans Serif"/>
              </a:rPr>
              <a:t>(JB)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0">
                <a:latin typeface="Microsoft Sans Serif"/>
                <a:cs typeface="Microsoft Sans Serif"/>
              </a:rPr>
              <a:t>coloca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parte posterior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25">
                <a:latin typeface="Microsoft Sans Serif"/>
                <a:cs typeface="Microsoft Sans Serif"/>
              </a:rPr>
              <a:t>fotovoltaico. </a:t>
            </a: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principio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diodo </a:t>
            </a:r>
            <a:r>
              <a:rPr dirty="0" sz="700" spc="20">
                <a:latin typeface="Microsoft Sans Serif"/>
                <a:cs typeface="Microsoft Sans Serif"/>
              </a:rPr>
              <a:t>de derivación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5">
                <a:latin typeface="Microsoft Sans Serif"/>
                <a:cs typeface="Microsoft Sans Serif"/>
              </a:rPr>
              <a:t>utilizar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diodo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paralelo inverso con </a:t>
            </a:r>
            <a:r>
              <a:rPr dirty="0" sz="700" spc="10">
                <a:latin typeface="Microsoft Sans Serif"/>
                <a:cs typeface="Microsoft Sans Serif"/>
              </a:rPr>
              <a:t>varias </a:t>
            </a:r>
            <a:r>
              <a:rPr dirty="0" sz="700" spc="5">
                <a:latin typeface="Microsoft Sans Serif"/>
                <a:cs typeface="Microsoft Sans Serif"/>
              </a:rPr>
              <a:t>celdas </a:t>
            </a:r>
            <a:r>
              <a:rPr dirty="0" sz="700" spc="10">
                <a:latin typeface="Microsoft Sans Serif"/>
                <a:cs typeface="Microsoft Sans Serif"/>
              </a:rPr>
              <a:t>solares (Figura </a:t>
            </a:r>
            <a:r>
              <a:rPr dirty="0" sz="700" spc="5">
                <a:latin typeface="Microsoft Sans Serif"/>
                <a:cs typeface="Microsoft Sans Serif"/>
              </a:rPr>
              <a:t>37, </a:t>
            </a:r>
            <a:r>
              <a:rPr dirty="0" sz="700" spc="20">
                <a:latin typeface="Microsoft Sans Serif"/>
                <a:cs typeface="Microsoft Sans Serif"/>
              </a:rPr>
              <a:t>consulte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página </a:t>
            </a:r>
            <a:r>
              <a:rPr dirty="0" sz="700" spc="15">
                <a:latin typeface="Microsoft Sans Serif"/>
                <a:cs typeface="Microsoft Sans Serif"/>
              </a:rPr>
              <a:t>siguiente). </a:t>
            </a: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diodo </a:t>
            </a:r>
            <a:r>
              <a:rPr dirty="0" sz="700" spc="20">
                <a:latin typeface="Microsoft Sans Serif"/>
                <a:cs typeface="Microsoft Sans Serif"/>
              </a:rPr>
              <a:t>de derivación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bloquea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todas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iluminadas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conduce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varias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sombra.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3784" y="1106981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382100" y="6087714"/>
            <a:ext cx="112395" cy="40195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(A)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14"/>
                </a:moveTo>
                <a:lnTo>
                  <a:pt x="180009" y="763714"/>
                </a:lnTo>
                <a:lnTo>
                  <a:pt x="180009" y="0"/>
                </a:lnTo>
                <a:lnTo>
                  <a:pt x="0" y="0"/>
                </a:lnTo>
                <a:lnTo>
                  <a:pt x="0" y="763714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9996" y="5179745"/>
            <a:ext cx="1889556" cy="16085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9996" y="5954014"/>
            <a:ext cx="487121" cy="148589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649996" y="825614"/>
            <a:ext cx="5370195" cy="2592070"/>
            <a:chOff x="1649996" y="825614"/>
            <a:chExt cx="5370195" cy="2592070"/>
          </a:xfrm>
        </p:grpSpPr>
        <p:sp>
          <p:nvSpPr>
            <p:cNvPr id="6" name="object 6"/>
            <p:cNvSpPr/>
            <p:nvPr/>
          </p:nvSpPr>
          <p:spPr>
            <a:xfrm>
              <a:off x="1649996" y="825614"/>
              <a:ext cx="5370195" cy="2592070"/>
            </a:xfrm>
            <a:custGeom>
              <a:avLst/>
              <a:gdLst/>
              <a:ahLst/>
              <a:cxnLst/>
              <a:rect l="l" t="t" r="r" b="b"/>
              <a:pathLst>
                <a:path w="5370195" h="2592070">
                  <a:moveTo>
                    <a:pt x="5370004" y="0"/>
                  </a:moveTo>
                  <a:lnTo>
                    <a:pt x="0" y="0"/>
                  </a:lnTo>
                  <a:lnTo>
                    <a:pt x="0" y="2591993"/>
                  </a:lnTo>
                  <a:lnTo>
                    <a:pt x="5370004" y="2591993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973477" y="108884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0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955033" y="103259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973477" y="1567479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0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955033" y="151122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973477" y="203698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955033" y="1980741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95294" y="989435"/>
              <a:ext cx="0" cy="2131060"/>
            </a:xfrm>
            <a:custGeom>
              <a:avLst/>
              <a:gdLst/>
              <a:ahLst/>
              <a:cxnLst/>
              <a:rect l="l" t="t" r="r" b="b"/>
              <a:pathLst>
                <a:path w="0" h="2131060">
                  <a:moveTo>
                    <a:pt x="0" y="0"/>
                  </a:moveTo>
                  <a:lnTo>
                    <a:pt x="0" y="213060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76846" y="310745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560120" y="925935"/>
              <a:ext cx="777875" cy="0"/>
            </a:xfrm>
            <a:custGeom>
              <a:avLst/>
              <a:gdLst/>
              <a:ahLst/>
              <a:cxnLst/>
              <a:rect l="l" t="t" r="r" b="b"/>
              <a:pathLst>
                <a:path w="777875" h="0">
                  <a:moveTo>
                    <a:pt x="0" y="0"/>
                  </a:moveTo>
                  <a:lnTo>
                    <a:pt x="777316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324855" y="907491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34" y="18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483920" y="1045692"/>
              <a:ext cx="0" cy="1352550"/>
            </a:xfrm>
            <a:custGeom>
              <a:avLst/>
              <a:gdLst/>
              <a:ahLst/>
              <a:cxnLst/>
              <a:rect l="l" t="t" r="r" b="b"/>
              <a:pathLst>
                <a:path w="0" h="1352550">
                  <a:moveTo>
                    <a:pt x="0" y="135229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465475" y="989440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483920" y="2763033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w="0" h="414655">
                  <a:moveTo>
                    <a:pt x="0" y="41432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465475" y="270677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973477" y="277087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812173" y="1175308"/>
              <a:ext cx="180340" cy="1608455"/>
            </a:xfrm>
            <a:custGeom>
              <a:avLst/>
              <a:gdLst/>
              <a:ahLst/>
              <a:cxnLst/>
              <a:rect l="l" t="t" r="r" b="b"/>
              <a:pathLst>
                <a:path w="180339" h="1608455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  <a:path w="180339" h="1608455">
                  <a:moveTo>
                    <a:pt x="179743" y="1608162"/>
                  </a:moveTo>
                  <a:lnTo>
                    <a:pt x="161290" y="1539316"/>
                  </a:lnTo>
                  <a:lnTo>
                    <a:pt x="142849" y="1608162"/>
                  </a:lnTo>
                  <a:lnTo>
                    <a:pt x="179743" y="16081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812172" y="127665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560120" y="989434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4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12533" y="1010035"/>
              <a:ext cx="95173" cy="29244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850812" y="144691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81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84" y="24079"/>
                  </a:lnTo>
                  <a:lnTo>
                    <a:pt x="18681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850812" y="144691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0" y="12039"/>
                  </a:move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81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81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812176" y="1644812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812172" y="1746171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560120" y="1458955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4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12533" y="1479551"/>
              <a:ext cx="95173" cy="29244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850812" y="191642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81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84" y="24079"/>
                  </a:lnTo>
                  <a:lnTo>
                    <a:pt x="18681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850812" y="191642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0" y="12039"/>
                  </a:move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81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81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812176" y="211432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812172" y="221568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560120" y="1928471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4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2533" y="1949066"/>
              <a:ext cx="95173" cy="29244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850812" y="23859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81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84" y="24079"/>
                  </a:lnTo>
                  <a:lnTo>
                    <a:pt x="18681" y="24079"/>
                  </a:lnTo>
                  <a:lnTo>
                    <a:pt x="24079" y="18681"/>
                  </a:lnTo>
                  <a:lnTo>
                    <a:pt x="24079" y="5384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850812" y="23859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0" y="12039"/>
                  </a:moveTo>
                  <a:lnTo>
                    <a:pt x="0" y="5384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81" y="0"/>
                  </a:lnTo>
                  <a:lnTo>
                    <a:pt x="24079" y="5384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81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812176" y="2892643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46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812172" y="2993989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60120" y="2706780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4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5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12533" y="2727362"/>
              <a:ext cx="95173" cy="29244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2850812" y="316425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81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84" y="24079"/>
                  </a:lnTo>
                  <a:lnTo>
                    <a:pt x="18681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850812" y="316425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0" y="12039"/>
                  </a:move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81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81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60120" y="2397988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39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862849" y="2397988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39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343021" y="2038432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51727" y="0"/>
                  </a:moveTo>
                  <a:lnTo>
                    <a:pt x="0" y="101358"/>
                  </a:lnTo>
                  <a:lnTo>
                    <a:pt x="101358" y="101358"/>
                  </a:lnTo>
                  <a:lnTo>
                    <a:pt x="51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343018" y="2038432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0" y="0"/>
                  </a:moveTo>
                  <a:lnTo>
                    <a:pt x="10135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840443" y="989435"/>
              <a:ext cx="553720" cy="2186940"/>
            </a:xfrm>
            <a:custGeom>
              <a:avLst/>
              <a:gdLst/>
              <a:ahLst/>
              <a:cxnLst/>
              <a:rect l="l" t="t" r="r" b="b"/>
              <a:pathLst>
                <a:path w="553720" h="2186940">
                  <a:moveTo>
                    <a:pt x="0" y="0"/>
                  </a:moveTo>
                  <a:lnTo>
                    <a:pt x="553250" y="0"/>
                  </a:lnTo>
                  <a:lnTo>
                    <a:pt x="553250" y="2186851"/>
                  </a:lnTo>
                  <a:lnTo>
                    <a:pt x="22402" y="218685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846876" y="108884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0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828425" y="103259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846876" y="1511221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0"/>
                  </a:moveTo>
                  <a:lnTo>
                    <a:pt x="0" y="3701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28421" y="1868744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846876" y="203698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828425" y="1980741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394093" y="989435"/>
              <a:ext cx="0" cy="2131060"/>
            </a:xfrm>
            <a:custGeom>
              <a:avLst/>
              <a:gdLst/>
              <a:ahLst/>
              <a:cxnLst/>
              <a:rect l="l" t="t" r="r" b="b"/>
              <a:pathLst>
                <a:path w="0" h="2131060">
                  <a:moveTo>
                    <a:pt x="0" y="0"/>
                  </a:moveTo>
                  <a:lnTo>
                    <a:pt x="0" y="213060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375638" y="310745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355993" y="1045689"/>
              <a:ext cx="0" cy="2131060"/>
            </a:xfrm>
            <a:custGeom>
              <a:avLst/>
              <a:gdLst/>
              <a:ahLst/>
              <a:cxnLst/>
              <a:rect l="l" t="t" r="r" b="b"/>
              <a:pathLst>
                <a:path w="0" h="2131060">
                  <a:moveTo>
                    <a:pt x="0" y="213060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337542" y="989440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846876" y="2770878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5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685551" y="1175308"/>
              <a:ext cx="180340" cy="1608455"/>
            </a:xfrm>
            <a:custGeom>
              <a:avLst/>
              <a:gdLst/>
              <a:ahLst/>
              <a:cxnLst/>
              <a:rect l="l" t="t" r="r" b="b"/>
              <a:pathLst>
                <a:path w="180339" h="1608455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  <a:path w="180339" h="1608455">
                  <a:moveTo>
                    <a:pt x="179768" y="1608162"/>
                  </a:moveTo>
                  <a:lnTo>
                    <a:pt x="161328" y="1539316"/>
                  </a:lnTo>
                  <a:lnTo>
                    <a:pt x="142875" y="1608162"/>
                  </a:lnTo>
                  <a:lnTo>
                    <a:pt x="179768" y="16081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685564" y="127665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433519" y="989434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85933" y="1010035"/>
              <a:ext cx="95173" cy="292441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724205" y="144691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724205" y="144691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685562" y="1644812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685564" y="1746171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433519" y="1458955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724205" y="191642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724205" y="191642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685562" y="211432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685564" y="2215686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433519" y="1928471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85933" y="1949066"/>
              <a:ext cx="95173" cy="292440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724205" y="23859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97" y="0"/>
                  </a:lnTo>
                  <a:lnTo>
                    <a:pt x="0" y="5384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84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724205" y="23859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0" y="12039"/>
                  </a:moveTo>
                  <a:lnTo>
                    <a:pt x="0" y="5384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84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850812" y="26947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681" y="0"/>
                  </a:moveTo>
                  <a:lnTo>
                    <a:pt x="5384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84" y="24079"/>
                  </a:lnTo>
                  <a:lnTo>
                    <a:pt x="18681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850812" y="26947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0" y="12039"/>
                  </a:moveTo>
                  <a:lnTo>
                    <a:pt x="0" y="5397"/>
                  </a:lnTo>
                  <a:lnTo>
                    <a:pt x="5384" y="0"/>
                  </a:lnTo>
                  <a:lnTo>
                    <a:pt x="12039" y="0"/>
                  </a:lnTo>
                  <a:lnTo>
                    <a:pt x="18681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81" y="24079"/>
                  </a:lnTo>
                  <a:lnTo>
                    <a:pt x="12039" y="24079"/>
                  </a:lnTo>
                  <a:lnTo>
                    <a:pt x="5384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724205" y="26947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724205" y="26947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685562" y="2892643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46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685564" y="2993989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433519" y="2706780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5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85933" y="2727362"/>
              <a:ext cx="95173" cy="292447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724205" y="316425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724205" y="316425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433519" y="2397988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39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736247" y="2397988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39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216406" y="2038432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51739" y="0"/>
                  </a:moveTo>
                  <a:lnTo>
                    <a:pt x="0" y="101358"/>
                  </a:lnTo>
                  <a:lnTo>
                    <a:pt x="101358" y="101358"/>
                  </a:lnTo>
                  <a:lnTo>
                    <a:pt x="51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216404" y="2038432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0" y="0"/>
                  </a:moveTo>
                  <a:lnTo>
                    <a:pt x="10135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713837" y="989435"/>
              <a:ext cx="553720" cy="2186940"/>
            </a:xfrm>
            <a:custGeom>
              <a:avLst/>
              <a:gdLst/>
              <a:ahLst/>
              <a:cxnLst/>
              <a:rect l="l" t="t" r="r" b="b"/>
              <a:pathLst>
                <a:path w="553720" h="2186940">
                  <a:moveTo>
                    <a:pt x="0" y="0"/>
                  </a:moveTo>
                  <a:lnTo>
                    <a:pt x="553250" y="0"/>
                  </a:lnTo>
                  <a:lnTo>
                    <a:pt x="553250" y="2186851"/>
                  </a:lnTo>
                  <a:lnTo>
                    <a:pt x="22415" y="218685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246831" y="1529244"/>
              <a:ext cx="373380" cy="231140"/>
            </a:xfrm>
            <a:custGeom>
              <a:avLst/>
              <a:gdLst/>
              <a:ahLst/>
              <a:cxnLst/>
              <a:rect l="l" t="t" r="r" b="b"/>
              <a:pathLst>
                <a:path w="373379" h="231139">
                  <a:moveTo>
                    <a:pt x="62217" y="231140"/>
                  </a:moveTo>
                  <a:lnTo>
                    <a:pt x="37997" y="226249"/>
                  </a:lnTo>
                  <a:lnTo>
                    <a:pt x="18221" y="212912"/>
                  </a:lnTo>
                  <a:lnTo>
                    <a:pt x="4888" y="193131"/>
                  </a:lnTo>
                  <a:lnTo>
                    <a:pt x="0" y="168910"/>
                  </a:lnTo>
                  <a:lnTo>
                    <a:pt x="4888" y="144688"/>
                  </a:lnTo>
                  <a:lnTo>
                    <a:pt x="18221" y="124907"/>
                  </a:lnTo>
                  <a:lnTo>
                    <a:pt x="37997" y="111570"/>
                  </a:lnTo>
                  <a:lnTo>
                    <a:pt x="62217" y="106680"/>
                  </a:lnTo>
                  <a:lnTo>
                    <a:pt x="79997" y="106680"/>
                  </a:lnTo>
                  <a:lnTo>
                    <a:pt x="82219" y="88900"/>
                  </a:lnTo>
                  <a:lnTo>
                    <a:pt x="96026" y="53610"/>
                  </a:lnTo>
                  <a:lnTo>
                    <a:pt x="120378" y="25428"/>
                  </a:lnTo>
                  <a:lnTo>
                    <a:pt x="152876" y="6757"/>
                  </a:lnTo>
                  <a:lnTo>
                    <a:pt x="191122" y="0"/>
                  </a:lnTo>
                  <a:lnTo>
                    <a:pt x="229723" y="6757"/>
                  </a:lnTo>
                  <a:lnTo>
                    <a:pt x="262991" y="25428"/>
                  </a:lnTo>
                  <a:lnTo>
                    <a:pt x="288105" y="53610"/>
                  </a:lnTo>
                  <a:lnTo>
                    <a:pt x="302247" y="88900"/>
                  </a:lnTo>
                  <a:lnTo>
                    <a:pt x="329931" y="94488"/>
                  </a:lnTo>
                  <a:lnTo>
                    <a:pt x="352537" y="109729"/>
                  </a:lnTo>
                  <a:lnTo>
                    <a:pt x="367778" y="132335"/>
                  </a:lnTo>
                  <a:lnTo>
                    <a:pt x="373367" y="160020"/>
                  </a:lnTo>
                  <a:lnTo>
                    <a:pt x="367778" y="187704"/>
                  </a:lnTo>
                  <a:lnTo>
                    <a:pt x="352537" y="210310"/>
                  </a:lnTo>
                  <a:lnTo>
                    <a:pt x="329931" y="225551"/>
                  </a:lnTo>
                  <a:lnTo>
                    <a:pt x="302247" y="231140"/>
                  </a:lnTo>
                  <a:lnTo>
                    <a:pt x="62217" y="23114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1649996" y="6300013"/>
            <a:ext cx="5370195" cy="2592070"/>
            <a:chOff x="1649996" y="6300013"/>
            <a:chExt cx="5370195" cy="2592070"/>
          </a:xfrm>
        </p:grpSpPr>
        <p:sp>
          <p:nvSpPr>
            <p:cNvPr id="96" name="object 96"/>
            <p:cNvSpPr/>
            <p:nvPr/>
          </p:nvSpPr>
          <p:spPr>
            <a:xfrm>
              <a:off x="1649996" y="6300013"/>
              <a:ext cx="5370195" cy="2592070"/>
            </a:xfrm>
            <a:custGeom>
              <a:avLst/>
              <a:gdLst/>
              <a:ahLst/>
              <a:cxnLst/>
              <a:rect l="l" t="t" r="r" b="b"/>
              <a:pathLst>
                <a:path w="5370195" h="2592070">
                  <a:moveTo>
                    <a:pt x="5370004" y="0"/>
                  </a:moveTo>
                  <a:lnTo>
                    <a:pt x="0" y="0"/>
                  </a:lnTo>
                  <a:lnTo>
                    <a:pt x="0" y="2591993"/>
                  </a:lnTo>
                  <a:lnTo>
                    <a:pt x="5370004" y="2591993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131844" y="6598670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4">
                  <a:moveTo>
                    <a:pt x="0" y="37010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113394" y="654241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131844" y="7021042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4">
                  <a:moveTo>
                    <a:pt x="0" y="0"/>
                  </a:moveTo>
                  <a:lnTo>
                    <a:pt x="0" y="37010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113390" y="737856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36893" y="0"/>
                  </a:moveTo>
                  <a:lnTo>
                    <a:pt x="0" y="0"/>
                  </a:lnTo>
                  <a:lnTo>
                    <a:pt x="18453" y="68833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131844" y="7546810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4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113394" y="7490563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653661" y="6499257"/>
              <a:ext cx="0" cy="2131060"/>
            </a:xfrm>
            <a:custGeom>
              <a:avLst/>
              <a:gdLst/>
              <a:ahLst/>
              <a:cxnLst/>
              <a:rect l="l" t="t" r="r" b="b"/>
              <a:pathLst>
                <a:path w="0" h="2131059">
                  <a:moveTo>
                    <a:pt x="0" y="0"/>
                  </a:moveTo>
                  <a:lnTo>
                    <a:pt x="0" y="213060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635206" y="8617280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131844" y="8280699"/>
              <a:ext cx="0" cy="370205"/>
            </a:xfrm>
            <a:custGeom>
              <a:avLst/>
              <a:gdLst/>
              <a:ahLst/>
              <a:cxnLst/>
              <a:rect l="l" t="t" r="r" b="b"/>
              <a:pathLst>
                <a:path w="0" h="370204">
                  <a:moveTo>
                    <a:pt x="0" y="3701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970528" y="6685127"/>
              <a:ext cx="180340" cy="1608455"/>
            </a:xfrm>
            <a:custGeom>
              <a:avLst/>
              <a:gdLst/>
              <a:ahLst/>
              <a:cxnLst/>
              <a:rect l="l" t="t" r="r" b="b"/>
              <a:pathLst>
                <a:path w="180339" h="1608454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  <a:path w="180339" h="1608454">
                  <a:moveTo>
                    <a:pt x="179755" y="1608175"/>
                  </a:moveTo>
                  <a:lnTo>
                    <a:pt x="161315" y="1539328"/>
                  </a:lnTo>
                  <a:lnTo>
                    <a:pt x="142862" y="1608175"/>
                  </a:lnTo>
                  <a:lnTo>
                    <a:pt x="179755" y="16081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970533" y="6786477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718487" y="6499255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9" name="object 1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70902" y="6519856"/>
              <a:ext cx="95173" cy="292441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4009174" y="6956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009174" y="6956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970530" y="7154634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970533" y="7255992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718487" y="6968777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009174" y="74262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94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94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009174" y="742624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94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94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970530" y="7624149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58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970533" y="7725508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718487" y="7438292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18"/>
                  </a:lnTo>
                  <a:lnTo>
                    <a:pt x="0" y="469518"/>
                  </a:lnTo>
                  <a:lnTo>
                    <a:pt x="0" y="3098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70902" y="7458888"/>
              <a:ext cx="95173" cy="292440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4009174" y="789577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97" y="0"/>
                  </a:lnTo>
                  <a:lnTo>
                    <a:pt x="0" y="5384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84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009174" y="789577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2039"/>
                  </a:moveTo>
                  <a:lnTo>
                    <a:pt x="0" y="5384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84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009174" y="82045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009174" y="820455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970530" y="8402465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101358" y="0"/>
                  </a:moveTo>
                  <a:lnTo>
                    <a:pt x="0" y="0"/>
                  </a:lnTo>
                  <a:lnTo>
                    <a:pt x="49618" y="101345"/>
                  </a:lnTo>
                  <a:lnTo>
                    <a:pt x="10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3970533" y="8503811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718487" y="8216601"/>
              <a:ext cx="302895" cy="469900"/>
            </a:xfrm>
            <a:custGeom>
              <a:avLst/>
              <a:gdLst/>
              <a:ahLst/>
              <a:cxnLst/>
              <a:rect l="l" t="t" r="r" b="b"/>
              <a:pathLst>
                <a:path w="302895" h="469900">
                  <a:moveTo>
                    <a:pt x="0" y="61734"/>
                  </a:moveTo>
                  <a:lnTo>
                    <a:pt x="0" y="0"/>
                  </a:lnTo>
                  <a:lnTo>
                    <a:pt x="302729" y="0"/>
                  </a:lnTo>
                  <a:lnTo>
                    <a:pt x="302729" y="469506"/>
                  </a:lnTo>
                  <a:lnTo>
                    <a:pt x="0" y="469506"/>
                  </a:lnTo>
                  <a:lnTo>
                    <a:pt x="0" y="30985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8" name="object 12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70902" y="8237183"/>
              <a:ext cx="95173" cy="292447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4009174" y="867407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694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2039"/>
                  </a:lnTo>
                  <a:lnTo>
                    <a:pt x="0" y="18681"/>
                  </a:lnTo>
                  <a:lnTo>
                    <a:pt x="5397" y="24079"/>
                  </a:lnTo>
                  <a:lnTo>
                    <a:pt x="18694" y="24079"/>
                  </a:lnTo>
                  <a:lnTo>
                    <a:pt x="24079" y="18681"/>
                  </a:lnTo>
                  <a:lnTo>
                    <a:pt x="24079" y="5397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009174" y="867407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0" y="12039"/>
                  </a:moveTo>
                  <a:lnTo>
                    <a:pt x="0" y="5397"/>
                  </a:lnTo>
                  <a:lnTo>
                    <a:pt x="5397" y="0"/>
                  </a:lnTo>
                  <a:lnTo>
                    <a:pt x="12039" y="0"/>
                  </a:lnTo>
                  <a:lnTo>
                    <a:pt x="18694" y="0"/>
                  </a:lnTo>
                  <a:lnTo>
                    <a:pt x="24079" y="5397"/>
                  </a:lnTo>
                  <a:lnTo>
                    <a:pt x="24079" y="12039"/>
                  </a:lnTo>
                  <a:lnTo>
                    <a:pt x="24079" y="18681"/>
                  </a:lnTo>
                  <a:lnTo>
                    <a:pt x="18694" y="24079"/>
                  </a:lnTo>
                  <a:lnTo>
                    <a:pt x="12039" y="24079"/>
                  </a:lnTo>
                  <a:lnTo>
                    <a:pt x="5397" y="24079"/>
                  </a:lnTo>
                  <a:lnTo>
                    <a:pt x="0" y="18681"/>
                  </a:lnTo>
                  <a:lnTo>
                    <a:pt x="0" y="12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3718487" y="7907810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40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021216" y="7907810"/>
              <a:ext cx="0" cy="370840"/>
            </a:xfrm>
            <a:custGeom>
              <a:avLst/>
              <a:gdLst/>
              <a:ahLst/>
              <a:cxnLst/>
              <a:rect l="l" t="t" r="r" b="b"/>
              <a:pathLst>
                <a:path w="0" h="370840">
                  <a:moveTo>
                    <a:pt x="0" y="0"/>
                  </a:moveTo>
                  <a:lnTo>
                    <a:pt x="0" y="37052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501375" y="7548254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101600" h="101600">
                  <a:moveTo>
                    <a:pt x="51739" y="0"/>
                  </a:moveTo>
                  <a:lnTo>
                    <a:pt x="0" y="101358"/>
                  </a:lnTo>
                  <a:lnTo>
                    <a:pt x="101358" y="101358"/>
                  </a:lnTo>
                  <a:lnTo>
                    <a:pt x="51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501372" y="7548254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0" y="0"/>
                  </a:moveTo>
                  <a:lnTo>
                    <a:pt x="10135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998805" y="6499257"/>
              <a:ext cx="553720" cy="2186940"/>
            </a:xfrm>
            <a:custGeom>
              <a:avLst/>
              <a:gdLst/>
              <a:ahLst/>
              <a:cxnLst/>
              <a:rect l="l" t="t" r="r" b="b"/>
              <a:pathLst>
                <a:path w="553720" h="2186940">
                  <a:moveTo>
                    <a:pt x="0" y="0"/>
                  </a:moveTo>
                  <a:lnTo>
                    <a:pt x="553250" y="0"/>
                  </a:lnTo>
                  <a:lnTo>
                    <a:pt x="553250" y="2186851"/>
                  </a:lnTo>
                  <a:lnTo>
                    <a:pt x="22415" y="218685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531800" y="7039065"/>
              <a:ext cx="373380" cy="231140"/>
            </a:xfrm>
            <a:custGeom>
              <a:avLst/>
              <a:gdLst/>
              <a:ahLst/>
              <a:cxnLst/>
              <a:rect l="l" t="t" r="r" b="b"/>
              <a:pathLst>
                <a:path w="373379" h="231140">
                  <a:moveTo>
                    <a:pt x="62217" y="231140"/>
                  </a:moveTo>
                  <a:lnTo>
                    <a:pt x="37997" y="226249"/>
                  </a:lnTo>
                  <a:lnTo>
                    <a:pt x="18221" y="212912"/>
                  </a:lnTo>
                  <a:lnTo>
                    <a:pt x="4888" y="193131"/>
                  </a:lnTo>
                  <a:lnTo>
                    <a:pt x="0" y="168910"/>
                  </a:lnTo>
                  <a:lnTo>
                    <a:pt x="4888" y="144688"/>
                  </a:lnTo>
                  <a:lnTo>
                    <a:pt x="18221" y="124907"/>
                  </a:lnTo>
                  <a:lnTo>
                    <a:pt x="37997" y="111570"/>
                  </a:lnTo>
                  <a:lnTo>
                    <a:pt x="62217" y="106680"/>
                  </a:lnTo>
                  <a:lnTo>
                    <a:pt x="79997" y="106680"/>
                  </a:lnTo>
                  <a:lnTo>
                    <a:pt x="82219" y="88900"/>
                  </a:lnTo>
                  <a:lnTo>
                    <a:pt x="96026" y="53610"/>
                  </a:lnTo>
                  <a:lnTo>
                    <a:pt x="120378" y="25428"/>
                  </a:lnTo>
                  <a:lnTo>
                    <a:pt x="152876" y="6757"/>
                  </a:lnTo>
                  <a:lnTo>
                    <a:pt x="191122" y="0"/>
                  </a:lnTo>
                  <a:lnTo>
                    <a:pt x="229723" y="6757"/>
                  </a:lnTo>
                  <a:lnTo>
                    <a:pt x="262991" y="25428"/>
                  </a:lnTo>
                  <a:lnTo>
                    <a:pt x="288105" y="53610"/>
                  </a:lnTo>
                  <a:lnTo>
                    <a:pt x="302247" y="88900"/>
                  </a:lnTo>
                  <a:lnTo>
                    <a:pt x="329931" y="94488"/>
                  </a:lnTo>
                  <a:lnTo>
                    <a:pt x="352537" y="109729"/>
                  </a:lnTo>
                  <a:lnTo>
                    <a:pt x="367778" y="132335"/>
                  </a:lnTo>
                  <a:lnTo>
                    <a:pt x="373367" y="160020"/>
                  </a:lnTo>
                  <a:lnTo>
                    <a:pt x="367778" y="187704"/>
                  </a:lnTo>
                  <a:lnTo>
                    <a:pt x="352537" y="210310"/>
                  </a:lnTo>
                  <a:lnTo>
                    <a:pt x="329931" y="225551"/>
                  </a:lnTo>
                  <a:lnTo>
                    <a:pt x="302247" y="231140"/>
                  </a:lnTo>
                  <a:lnTo>
                    <a:pt x="62217" y="23114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/>
          <p:cNvSpPr txBox="1"/>
          <p:nvPr/>
        </p:nvSpPr>
        <p:spPr>
          <a:xfrm>
            <a:off x="1637300" y="206711"/>
            <a:ext cx="10674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ENERGÍA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90281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40000" y="773508"/>
            <a:ext cx="548640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10">
                <a:latin typeface="Microsoft Sans Serif"/>
                <a:cs typeface="Microsoft Sans Serif"/>
              </a:rPr>
              <a:t>ID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del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5">
                <a:latin typeface="Microsoft Sans Serif"/>
                <a:cs typeface="Microsoft Sans Serif"/>
              </a:rPr>
              <a:t>documento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origen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50" spc="5">
                <a:latin typeface="Microsoft Sans Serif"/>
                <a:cs typeface="Microsoft Sans Serif"/>
              </a:rPr>
              <a:t>019041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Rev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ST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15">
                <a:latin typeface="Microsoft Sans Serif"/>
                <a:cs typeface="Microsoft Sans Serif"/>
              </a:rPr>
              <a:t>microelectrónica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044325" y="1293479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917725" y="1293479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044325" y="1727058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917725" y="1714371"/>
            <a:ext cx="11430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Contra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592432" y="2039310"/>
            <a:ext cx="6045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>
                <a:latin typeface="Microsoft Sans Serif"/>
                <a:cs typeface="Microsoft Sans Serif"/>
              </a:rPr>
              <a:t>Vbypass=-</a:t>
            </a:r>
            <a:r>
              <a:rPr dirty="0" sz="400" spc="20">
                <a:latin typeface="Microsoft Sans Serif"/>
                <a:cs typeface="Microsoft Sans Serif"/>
              </a:rPr>
              <a:t>n</a:t>
            </a:r>
            <a:r>
              <a:rPr dirty="0" sz="600" spc="-10">
                <a:latin typeface="Microsoft Sans Serif"/>
                <a:cs typeface="Microsoft Sans Serif"/>
              </a:rPr>
              <a:t>.</a:t>
            </a:r>
            <a:r>
              <a:rPr dirty="0" sz="400">
                <a:latin typeface="Microsoft Sans Serif"/>
                <a:cs typeface="Microsoft Sans Serif"/>
              </a:rPr>
              <a:t>Celda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virtual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461881" y="2035252"/>
            <a:ext cx="653415" cy="22288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50" spc="-10">
                <a:latin typeface="Microsoft Sans Serif"/>
                <a:cs typeface="Microsoft Sans Serif"/>
              </a:rPr>
              <a:t>Vbypass=VF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400" spc="-25">
                <a:latin typeface="Microsoft Sans Serif"/>
                <a:cs typeface="Microsoft Sans Serif"/>
              </a:rPr>
              <a:t>VF=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0">
                <a:latin typeface="Microsoft Sans Serif"/>
                <a:cs typeface="Microsoft Sans Serif"/>
              </a:rPr>
              <a:t>Vs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80">
                <a:latin typeface="Microsoft Sans Serif"/>
                <a:cs typeface="Microsoft Sans Serif"/>
              </a:rPr>
              <a:t>–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30">
                <a:latin typeface="Microsoft Sans Serif"/>
                <a:cs typeface="Microsoft Sans Serif"/>
              </a:rPr>
              <a:t>(n–</a:t>
            </a:r>
            <a:r>
              <a:rPr dirty="0" sz="400" spc="-5">
                <a:latin typeface="Microsoft Sans Serif"/>
                <a:cs typeface="Microsoft Sans Serif"/>
              </a:rPr>
              <a:t>1)</a:t>
            </a:r>
            <a:r>
              <a:rPr dirty="0" sz="600" spc="-10">
                <a:latin typeface="Microsoft Sans Serif"/>
                <a:cs typeface="Microsoft Sans Serif"/>
              </a:rPr>
              <a:t>.</a:t>
            </a:r>
            <a:r>
              <a:rPr dirty="0" sz="400">
                <a:latin typeface="Microsoft Sans Serif"/>
                <a:cs typeface="Microsoft Sans Serif"/>
              </a:rPr>
              <a:t>Celda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virtual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044325" y="2185248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4917725" y="2185248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592394" y="2396785"/>
            <a:ext cx="651510" cy="203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297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n= </a:t>
            </a:r>
            <a:r>
              <a:rPr dirty="0" sz="450" spc="25">
                <a:latin typeface="Microsoft Sans Serif"/>
                <a:cs typeface="Microsoft Sans Serif"/>
              </a:rPr>
              <a:t>número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>
                <a:latin typeface="Microsoft Sans Serif"/>
                <a:cs typeface="Microsoft Sans Serif"/>
              </a:rPr>
              <a:t>celdas 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por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diodo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derivación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3044325" y="2919217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917725" y="2919217"/>
            <a:ext cx="19939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Celda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virtual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2560120" y="3271306"/>
            <a:ext cx="38798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Desactivar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bypass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433497" y="3277656"/>
            <a:ext cx="3619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Derivación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activada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599162" y="3669257"/>
            <a:ext cx="5291455" cy="1396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43180">
              <a:lnSpc>
                <a:spcPct val="1429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esta </a:t>
            </a:r>
            <a:r>
              <a:rPr dirty="0" sz="700" spc="30">
                <a:latin typeface="Microsoft Sans Serif"/>
                <a:cs typeface="Microsoft Sans Serif"/>
              </a:rPr>
              <a:t>forma,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funcionamiento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0">
                <a:latin typeface="Microsoft Sans Serif"/>
                <a:cs typeface="Microsoft Sans Serif"/>
              </a:rPr>
              <a:t>garantizado, </a:t>
            </a:r>
            <a:r>
              <a:rPr dirty="0" sz="700" spc="30">
                <a:latin typeface="Microsoft Sans Serif"/>
                <a:cs typeface="Microsoft Sans Serif"/>
              </a:rPr>
              <a:t>pero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eficiencia </a:t>
            </a:r>
            <a:r>
              <a:rPr dirty="0" sz="700" spc="20">
                <a:latin typeface="Microsoft Sans Serif"/>
                <a:cs typeface="Microsoft Sans Serif"/>
              </a:rPr>
              <a:t>reducida.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20">
                <a:latin typeface="Microsoft Sans Serif"/>
                <a:cs typeface="Microsoft Sans Serif"/>
              </a:rPr>
              <a:t>teoría, </a:t>
            </a:r>
            <a:r>
              <a:rPr dirty="0" sz="700" spc="10">
                <a:latin typeface="Microsoft Sans Serif"/>
                <a:cs typeface="Microsoft Sans Serif"/>
              </a:rPr>
              <a:t>sería </a:t>
            </a:r>
            <a:r>
              <a:rPr dirty="0" sz="700" spc="15">
                <a:latin typeface="Microsoft Sans Serif"/>
                <a:cs typeface="Microsoft Sans Serif"/>
              </a:rPr>
              <a:t>necesario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insertar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diodo</a:t>
            </a:r>
            <a:r>
              <a:rPr dirty="0" sz="700" spc="5">
                <a:latin typeface="Microsoft Sans Serif"/>
                <a:cs typeface="Microsoft Sans Serif"/>
              </a:rPr>
              <a:t> by-pass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cada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individual,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resultaría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demasiado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oneroso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costo/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beneficio.</a:t>
            </a:r>
            <a:endParaRPr sz="700">
              <a:latin typeface="Microsoft Sans Serif"/>
              <a:cs typeface="Microsoft Sans Serif"/>
            </a:endParaRPr>
          </a:p>
          <a:p>
            <a:pPr marL="50800" marR="161290">
              <a:lnSpc>
                <a:spcPct val="133300"/>
              </a:lnSpc>
              <a:spcBef>
                <a:spcPts val="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celdas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puentear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ruptura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literatura</a:t>
            </a:r>
            <a:r>
              <a:rPr dirty="0" sz="750" spc="-130">
                <a:latin typeface="Microsoft Sans Serif"/>
                <a:cs typeface="Microsoft Sans Serif"/>
              </a:rPr>
              <a:t> </a:t>
            </a:r>
            <a:r>
              <a:rPr dirty="0" baseline="-33333" sz="750" spc="-7">
                <a:latin typeface="Microsoft Sans Serif"/>
                <a:cs typeface="Microsoft Sans Serif"/>
              </a:rPr>
              <a:t>d</a:t>
            </a:r>
            <a:r>
              <a:rPr dirty="0" sz="750" spc="-5">
                <a:latin typeface="Microsoft Sans Serif"/>
                <a:cs typeface="Microsoft Sans Serif"/>
              </a:rPr>
              <a:t>p</a:t>
            </a:r>
            <a:r>
              <a:rPr dirty="0" baseline="-33333" sz="750" spc="-7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roporciona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tensión de </a:t>
            </a:r>
            <a:r>
              <a:rPr dirty="0" sz="750" spc="45">
                <a:latin typeface="Microsoft Sans Serif"/>
                <a:cs typeface="Microsoft Sans Serif"/>
              </a:rPr>
              <a:t>ruptura </a:t>
            </a:r>
            <a:r>
              <a:rPr dirty="0" sz="750" spc="-55">
                <a:latin typeface="Microsoft Sans Serif"/>
                <a:cs typeface="Microsoft Sans Serif"/>
              </a:rPr>
              <a:t>V </a:t>
            </a:r>
            <a:r>
              <a:rPr dirty="0" sz="750" spc="-75">
                <a:latin typeface="Microsoft Sans Serif"/>
                <a:cs typeface="Microsoft Sans Serif"/>
              </a:rPr>
              <a:t>p</a:t>
            </a:r>
            <a:r>
              <a:rPr dirty="0" baseline="-33333" sz="750" spc="-112">
                <a:latin typeface="Microsoft Sans Serif"/>
                <a:cs typeface="Microsoft Sans Serif"/>
              </a:rPr>
              <a:t>do</a:t>
            </a:r>
            <a:r>
              <a:rPr dirty="0" sz="750" spc="-75">
                <a:latin typeface="Microsoft Sans Serif"/>
                <a:cs typeface="Microsoft Sans Serif"/>
              </a:rPr>
              <a:t>ara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celdas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polisilicio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12 </a:t>
            </a:r>
            <a:r>
              <a:rPr dirty="0" sz="750" spc="-55">
                <a:latin typeface="Microsoft Sans Serif"/>
                <a:cs typeface="Microsoft Sans Serif"/>
              </a:rPr>
              <a:t>V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20 </a:t>
            </a:r>
            <a:r>
              <a:rPr dirty="0" sz="750" spc="-30">
                <a:latin typeface="Microsoft Sans Serif"/>
                <a:cs typeface="Microsoft Sans Serif"/>
              </a:rPr>
              <a:t>V. </a:t>
            </a: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celdas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monosilicio,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ruptura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extiende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eficiente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cumplir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condiciones:</a:t>
            </a:r>
            <a:endParaRPr sz="70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1035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diodo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derivación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conducir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cuando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sombra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 spc="-5">
                <a:latin typeface="Microsoft Sans Serif"/>
                <a:cs typeface="Microsoft Sans Serif"/>
              </a:rPr>
              <a:t> 38);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40000" y="5059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611899" y="5500597"/>
            <a:ext cx="500126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635" marR="30480" indent="-90170">
              <a:lnSpc>
                <a:spcPct val="125000"/>
              </a:lnSpc>
              <a:spcBef>
                <a:spcPts val="100"/>
              </a:spcBef>
              <a:buChar char="•"/>
              <a:tabLst>
                <a:tab pos="102870" algn="l"/>
              </a:tabLst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sombreada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Vs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permanecer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debajo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voltaje</a:t>
            </a:r>
            <a:r>
              <a:rPr dirty="0" baseline="-33333" sz="750" spc="-22">
                <a:latin typeface="Microsoft Sans Serif"/>
                <a:cs typeface="Microsoft Sans Serif"/>
              </a:rPr>
              <a:t>do</a:t>
            </a:r>
            <a:r>
              <a:rPr dirty="0" sz="800" spc="-1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ruptura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fabricante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fabricación.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40000" y="5813373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40000" y="626577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40000" y="6373699"/>
            <a:ext cx="548640" cy="414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10">
                <a:latin typeface="Microsoft Sans Serif"/>
                <a:cs typeface="Microsoft Sans Serif"/>
              </a:rPr>
              <a:t>ID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del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5">
                <a:latin typeface="Microsoft Sans Serif"/>
                <a:cs typeface="Microsoft Sans Serif"/>
              </a:rPr>
              <a:t>documento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origen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50" spc="5">
                <a:latin typeface="Microsoft Sans Serif"/>
                <a:cs typeface="Microsoft Sans Serif"/>
              </a:rPr>
              <a:t>019041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Rev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ST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15">
                <a:latin typeface="Microsoft Sans Serif"/>
                <a:cs typeface="Microsoft Sans Serif"/>
              </a:rPr>
              <a:t>microelectrónica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649996" y="6300013"/>
            <a:ext cx="5370195" cy="25920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350">
              <a:latin typeface="Times New Roman"/>
              <a:cs typeface="Times New Roman"/>
            </a:endParaRPr>
          </a:p>
          <a:p>
            <a:pPr algn="ctr" marR="106045">
              <a:lnSpc>
                <a:spcPct val="100000"/>
              </a:lnSpc>
            </a:pPr>
            <a:r>
              <a:rPr dirty="0" sz="250">
                <a:latin typeface="Microsoft Sans Serif"/>
                <a:cs typeface="Microsoft Sans Serif"/>
              </a:rPr>
              <a:t>0,5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00">
              <a:latin typeface="Microsoft Sans Serif"/>
              <a:cs typeface="Microsoft Sans Serif"/>
            </a:endParaRPr>
          </a:p>
          <a:p>
            <a:pPr algn="ctr" marR="155575">
              <a:lnSpc>
                <a:spcPct val="100000"/>
              </a:lnSpc>
            </a:pPr>
            <a:r>
              <a:rPr dirty="0" sz="250" spc="5">
                <a:latin typeface="Microsoft Sans Serif"/>
                <a:cs typeface="Microsoft Sans Serif"/>
              </a:rPr>
              <a:t>Contra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200">
              <a:latin typeface="Microsoft Sans Serif"/>
              <a:cs typeface="Microsoft Sans Serif"/>
            </a:endParaRPr>
          </a:p>
          <a:p>
            <a:pPr algn="ctr" marL="1160145">
              <a:lnSpc>
                <a:spcPct val="100000"/>
              </a:lnSpc>
            </a:pPr>
            <a:r>
              <a:rPr dirty="0" sz="550" spc="-10">
                <a:latin typeface="Microsoft Sans Serif"/>
                <a:cs typeface="Microsoft Sans Serif"/>
              </a:rPr>
              <a:t>Vbypass=VF</a:t>
            </a:r>
            <a:endParaRPr sz="550">
              <a:latin typeface="Microsoft Sans Serif"/>
              <a:cs typeface="Microsoft Sans Serif"/>
            </a:endParaRPr>
          </a:p>
          <a:p>
            <a:pPr algn="ctr" marR="106045">
              <a:lnSpc>
                <a:spcPct val="100000"/>
              </a:lnSpc>
              <a:spcBef>
                <a:spcPts val="240"/>
              </a:spcBef>
            </a:pPr>
            <a:r>
              <a:rPr dirty="0" sz="250">
                <a:latin typeface="Microsoft Sans Serif"/>
                <a:cs typeface="Microsoft Sans Serif"/>
              </a:rPr>
              <a:t>0,5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00">
              <a:latin typeface="Microsoft Sans Serif"/>
              <a:cs typeface="Microsoft Sans Serif"/>
            </a:endParaRPr>
          </a:p>
          <a:p>
            <a:pPr algn="ctr" marR="106045">
              <a:lnSpc>
                <a:spcPct val="100000"/>
              </a:lnSpc>
            </a:pPr>
            <a:r>
              <a:rPr dirty="0" sz="250">
                <a:latin typeface="Microsoft Sans Serif"/>
                <a:cs typeface="Microsoft Sans Serif"/>
              </a:rPr>
              <a:t>0,5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637299" y="9042652"/>
            <a:ext cx="874394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637299" y="9182378"/>
            <a:ext cx="13081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Microsoft Sans Serif"/>
                <a:cs typeface="Microsoft Sans Serif"/>
              </a:rPr>
              <a:t>•V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611866" y="9366528"/>
            <a:ext cx="5154930" cy="729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6360" indent="-48895">
              <a:lnSpc>
                <a:spcPct val="100000"/>
              </a:lnSpc>
              <a:spcBef>
                <a:spcPts val="100"/>
              </a:spcBef>
              <a:buChar char="•"/>
              <a:tabLst>
                <a:tab pos="86995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ruptura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V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 </a:t>
            </a:r>
            <a:r>
              <a:rPr dirty="0" sz="600" spc="5">
                <a:latin typeface="Microsoft Sans Serif"/>
                <a:cs typeface="Microsoft Sans Serif"/>
              </a:rPr>
              <a:t>células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solares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polisilicio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60">
                <a:latin typeface="Microsoft Sans Serif"/>
                <a:cs typeface="Microsoft Sans Serif"/>
              </a:rPr>
              <a:t> </a:t>
            </a:r>
            <a:r>
              <a:rPr dirty="0" baseline="-33333" sz="750" spc="-44">
                <a:latin typeface="Microsoft Sans Serif"/>
                <a:cs typeface="Microsoft Sans Serif"/>
              </a:rPr>
              <a:t>d</a:t>
            </a:r>
            <a:r>
              <a:rPr dirty="0" sz="600" spc="-30">
                <a:latin typeface="Microsoft Sans Serif"/>
                <a:cs typeface="Microsoft Sans Serif"/>
              </a:rPr>
              <a:t>a</a:t>
            </a:r>
            <a:r>
              <a:rPr dirty="0" baseline="-33333" sz="750" spc="-44">
                <a:latin typeface="Microsoft Sans Serif"/>
                <a:cs typeface="Microsoft Sans Serif"/>
              </a:rPr>
              <a:t>o</a:t>
            </a:r>
            <a:r>
              <a:rPr dirty="0" sz="600" spc="-30">
                <a:latin typeface="Microsoft Sans Serif"/>
                <a:cs typeface="Microsoft Sans Serif"/>
              </a:rPr>
              <a:t>lrededor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12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V;</a:t>
            </a:r>
            <a:endParaRPr sz="600">
              <a:latin typeface="Microsoft Sans Serif"/>
              <a:cs typeface="Microsoft Sans Serif"/>
            </a:endParaRPr>
          </a:p>
          <a:p>
            <a:pPr marL="86360" indent="-48895">
              <a:lnSpc>
                <a:spcPct val="100000"/>
              </a:lnSpc>
              <a:spcBef>
                <a:spcPts val="480"/>
              </a:spcBef>
              <a:buChar char="•"/>
              <a:tabLst>
                <a:tab pos="8699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directo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diodo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derivación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V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95">
                <a:latin typeface="Microsoft Sans Serif"/>
                <a:cs typeface="Microsoft Sans Serif"/>
              </a:rPr>
              <a:t>de</a:t>
            </a:r>
            <a:r>
              <a:rPr dirty="0" baseline="-33333" sz="750" spc="-142">
                <a:latin typeface="Microsoft Sans Serif"/>
                <a:cs typeface="Microsoft Sans Serif"/>
              </a:rPr>
              <a:t>F</a:t>
            </a:r>
            <a:r>
              <a:rPr dirty="0" baseline="-33333" sz="750" spc="-52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alrededor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0,5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V,</a:t>
            </a:r>
            <a:endParaRPr sz="600">
              <a:latin typeface="Microsoft Sans Serif"/>
              <a:cs typeface="Microsoft Sans Serif"/>
            </a:endParaRPr>
          </a:p>
          <a:p>
            <a:pPr marL="38100" marR="30480">
              <a:lnSpc>
                <a:spcPct val="142900"/>
              </a:lnSpc>
              <a:spcBef>
                <a:spcPts val="2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40">
                <a:latin typeface="Microsoft Sans Serif"/>
                <a:cs typeface="Microsoft Sans Serif"/>
              </a:rPr>
              <a:t>número </a:t>
            </a:r>
            <a:r>
              <a:rPr dirty="0" sz="700" spc="35">
                <a:latin typeface="Microsoft Sans Serif"/>
                <a:cs typeface="Microsoft Sans Serif"/>
              </a:rPr>
              <a:t>máximo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solares (n máx.)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30">
                <a:latin typeface="Microsoft Sans Serif"/>
                <a:cs typeface="Microsoft Sans Serif"/>
              </a:rPr>
              <a:t>puentear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diodo </a:t>
            </a:r>
            <a:r>
              <a:rPr dirty="0" sz="700" spc="20">
                <a:latin typeface="Microsoft Sans Serif"/>
                <a:cs typeface="Microsoft Sans Serif"/>
              </a:rPr>
              <a:t>de derivación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5">
                <a:latin typeface="Microsoft Sans Serif"/>
                <a:cs typeface="Microsoft Sans Serif"/>
              </a:rPr>
              <a:t>24. </a:t>
            </a:r>
            <a:r>
              <a:rPr dirty="0" sz="700" spc="-10">
                <a:latin typeface="Microsoft Sans Serif"/>
                <a:cs typeface="Microsoft Sans Serif"/>
              </a:rPr>
              <a:t>Esta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configuración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habitual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fabricantes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normalmente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derivación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cantidad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diseño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interconexión.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030759" y="9201402"/>
            <a:ext cx="18040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35">
                <a:latin typeface="Microsoft Sans Serif"/>
                <a:cs typeface="Microsoft Sans Serif"/>
              </a:rPr>
              <a:t>(V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celda)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alrededor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0,5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V;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794023" y="9262750"/>
            <a:ext cx="48387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0045" algn="l"/>
              </a:tabLst>
            </a:pPr>
            <a:r>
              <a:rPr dirty="0" sz="350">
                <a:latin typeface="Microsoft Sans Serif"/>
                <a:cs typeface="Microsoft Sans Serif"/>
              </a:rPr>
              <a:t>Célula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-20">
                <a:latin typeface="Microsoft Sans Serif"/>
                <a:cs typeface="Microsoft Sans Serif"/>
              </a:rPr>
              <a:t>OC</a:t>
            </a:r>
            <a:r>
              <a:rPr dirty="0" sz="350">
                <a:latin typeface="Microsoft Sans Serif"/>
                <a:cs typeface="Microsoft Sans Serif"/>
              </a:rPr>
              <a:t>	</a:t>
            </a:r>
            <a:r>
              <a:rPr dirty="0" sz="500" spc="10">
                <a:latin typeface="Microsoft Sans Serif"/>
                <a:cs typeface="Microsoft Sans Serif"/>
              </a:rPr>
              <a:t>jefe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394224" y="110654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40000" y="606526"/>
            <a:ext cx="3089275" cy="122682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65" b="1">
                <a:latin typeface="Arial"/>
                <a:cs typeface="Arial"/>
              </a:rPr>
              <a:t>Métodos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55" b="1">
                <a:latin typeface="Arial"/>
                <a:cs typeface="Arial"/>
              </a:rPr>
              <a:t>de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50" b="1">
                <a:latin typeface="Arial"/>
                <a:cs typeface="Arial"/>
              </a:rPr>
              <a:t>instalación</a:t>
            </a:r>
            <a:endParaRPr sz="2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2400" spc="30" b="1">
                <a:latin typeface="Arial"/>
                <a:cs typeface="Arial"/>
              </a:rPr>
              <a:t>y</a:t>
            </a:r>
            <a:r>
              <a:rPr dirty="0" sz="2400" spc="-80" b="1">
                <a:latin typeface="Arial"/>
                <a:cs typeface="Arial"/>
              </a:rPr>
              <a:t> </a:t>
            </a:r>
            <a:r>
              <a:rPr dirty="0" sz="2400" spc="45" b="1">
                <a:latin typeface="Arial"/>
                <a:cs typeface="Arial"/>
              </a:rPr>
              <a:t>configuraciones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99300" y="3358217"/>
            <a:ext cx="3354070" cy="367601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lvl="1" marL="184150" indent="-172085">
              <a:lnSpc>
                <a:spcPct val="100000"/>
              </a:lnSpc>
              <a:spcBef>
                <a:spcPts val="409"/>
              </a:spcBef>
              <a:buAutoNum type="arabicPeriod"/>
              <a:tabLst>
                <a:tab pos="184785" algn="l"/>
              </a:tabLst>
            </a:pPr>
            <a:r>
              <a:rPr dirty="0" sz="800" spc="5" b="1">
                <a:latin typeface="Arial"/>
                <a:cs typeface="Arial"/>
              </a:rPr>
              <a:t>Clasificación</a:t>
            </a:r>
            <a:r>
              <a:rPr dirty="0" sz="800" spc="-2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sistemas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fotovoltaicos</a:t>
            </a:r>
            <a:endParaRPr sz="800">
              <a:latin typeface="Arial"/>
              <a:cs typeface="Arial"/>
            </a:endParaRPr>
          </a:p>
          <a:p>
            <a:pPr lvl="2" marL="556260" indent="-239395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56895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Escala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endParaRPr sz="750">
              <a:latin typeface="Microsoft Sans Serif"/>
              <a:cs typeface="Microsoft Sans Serif"/>
            </a:endParaRPr>
          </a:p>
          <a:p>
            <a:pPr lvl="2" marL="572770" indent="-255270">
              <a:lnSpc>
                <a:spcPct val="100000"/>
              </a:lnSpc>
              <a:spcBef>
                <a:spcPts val="250"/>
              </a:spcBef>
              <a:buAutoNum type="arabicPeriod"/>
              <a:tabLst>
                <a:tab pos="5727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Tipo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montaje</a:t>
            </a:r>
            <a:endParaRPr sz="800">
              <a:latin typeface="Microsoft Sans Serif"/>
              <a:cs typeface="Microsoft Sans Serif"/>
            </a:endParaRPr>
          </a:p>
          <a:p>
            <a:pPr lvl="2" marL="556260" indent="-239395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56895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montaje</a:t>
            </a:r>
            <a:endParaRPr sz="75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50"/>
              </a:spcBef>
              <a:buAutoNum type="arabicPeriod"/>
              <a:tabLst>
                <a:tab pos="975994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Montaje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endParaRPr sz="80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75994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Montaje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techo</a:t>
            </a:r>
            <a:endParaRPr sz="80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75994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Cochera</a:t>
            </a:r>
            <a:endParaRPr sz="80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75994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Otra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integración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arquitectónica</a:t>
            </a:r>
            <a:endParaRPr sz="800">
              <a:latin typeface="Microsoft Sans Serif"/>
              <a:cs typeface="Microsoft Sans Serif"/>
            </a:endParaRPr>
          </a:p>
          <a:p>
            <a:pPr lvl="3">
              <a:lnSpc>
                <a:spcPct val="100000"/>
              </a:lnSpc>
              <a:spcBef>
                <a:spcPts val="15"/>
              </a:spcBef>
              <a:buAutoNum type="arabicPeriod"/>
            </a:pPr>
            <a:endParaRPr sz="1450">
              <a:latin typeface="Microsoft Sans Serif"/>
              <a:cs typeface="Microsoft Sans Serif"/>
            </a:endParaRPr>
          </a:p>
          <a:p>
            <a:pPr lvl="1" marL="130175" indent="-118110">
              <a:lnSpc>
                <a:spcPct val="100000"/>
              </a:lnSpc>
              <a:buAutoNum type="arabicPeriod"/>
              <a:tabLst>
                <a:tab pos="130810" algn="l"/>
              </a:tabLst>
            </a:pPr>
            <a:r>
              <a:rPr dirty="0" sz="550" b="1">
                <a:latin typeface="Arial"/>
                <a:cs typeface="Arial"/>
              </a:rPr>
              <a:t>Disposición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25" b="1">
                <a:latin typeface="Arial"/>
                <a:cs typeface="Arial"/>
              </a:rPr>
              <a:t>planta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endParaRPr sz="550">
              <a:latin typeface="Arial"/>
              <a:cs typeface="Arial"/>
            </a:endParaRPr>
          </a:p>
          <a:p>
            <a:pPr lvl="2" marL="572770" indent="-255270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727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Tipo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endParaRPr sz="80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75994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descentralizada</a:t>
            </a:r>
            <a:endParaRPr sz="800">
              <a:latin typeface="Microsoft Sans Serif"/>
              <a:cs typeface="Microsoft Sans Serif"/>
            </a:endParaRPr>
          </a:p>
          <a:p>
            <a:pPr lvl="3" marL="975360" indent="-340995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75994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-4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centralizada</a:t>
            </a:r>
            <a:endParaRPr sz="800">
              <a:latin typeface="Microsoft Sans Serif"/>
              <a:cs typeface="Microsoft Sans Serif"/>
            </a:endParaRPr>
          </a:p>
          <a:p>
            <a:pPr lvl="2" marL="492759" indent="-175895">
              <a:lnSpc>
                <a:spcPct val="100000"/>
              </a:lnSpc>
              <a:spcBef>
                <a:spcPts val="490"/>
              </a:spcBef>
              <a:buAutoNum type="arabicPeriod"/>
              <a:tabLst>
                <a:tab pos="493395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Diseño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endParaRPr sz="550">
              <a:latin typeface="Microsoft Sans Serif"/>
              <a:cs typeface="Microsoft Sans Serif"/>
            </a:endParaRPr>
          </a:p>
          <a:p>
            <a:pPr lvl="3" marL="932815" indent="-298450">
              <a:lnSpc>
                <a:spcPct val="100000"/>
              </a:lnSpc>
              <a:spcBef>
                <a:spcPts val="390"/>
              </a:spcBef>
              <a:buAutoNum type="arabicPeriod"/>
              <a:tabLst>
                <a:tab pos="9334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Configuraciones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centrales</a:t>
            </a:r>
            <a:endParaRPr sz="700">
              <a:latin typeface="Microsoft Sans Serif"/>
              <a:cs typeface="Microsoft Sans Serif"/>
            </a:endParaRPr>
          </a:p>
          <a:p>
            <a:pPr lvl="3" marL="953769" indent="-319405">
              <a:lnSpc>
                <a:spcPct val="100000"/>
              </a:lnSpc>
              <a:spcBef>
                <a:spcPts val="310"/>
              </a:spcBef>
              <a:buAutoNum type="arabicPeriod"/>
              <a:tabLst>
                <a:tab pos="954405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Plantas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endParaRPr sz="750">
              <a:latin typeface="Microsoft Sans Serif"/>
              <a:cs typeface="Microsoft Sans Serif"/>
            </a:endParaRPr>
          </a:p>
          <a:p>
            <a:pPr lvl="3">
              <a:lnSpc>
                <a:spcPct val="100000"/>
              </a:lnSpc>
              <a:spcBef>
                <a:spcPts val="45"/>
              </a:spcBef>
              <a:buAutoNum type="arabicPeriod"/>
            </a:pPr>
            <a:endParaRPr sz="900">
              <a:latin typeface="Microsoft Sans Serif"/>
              <a:cs typeface="Microsoft Sans Serif"/>
            </a:endParaRPr>
          </a:p>
          <a:p>
            <a:pPr lvl="1" marL="259079" indent="-247015">
              <a:lnSpc>
                <a:spcPct val="100000"/>
              </a:lnSpc>
              <a:buAutoNum type="arabicPeriod"/>
              <a:tabLst>
                <a:tab pos="259715" algn="l"/>
              </a:tabLst>
            </a:pPr>
            <a:r>
              <a:rPr dirty="0" sz="1150" spc="15" b="1">
                <a:latin typeface="Arial"/>
                <a:cs typeface="Arial"/>
              </a:rPr>
              <a:t>Conexión</a:t>
            </a:r>
            <a:r>
              <a:rPr dirty="0" sz="1150" spc="-45" b="1">
                <a:latin typeface="Arial"/>
                <a:cs typeface="Arial"/>
              </a:rPr>
              <a:t> </a:t>
            </a:r>
            <a:r>
              <a:rPr dirty="0" sz="1150" spc="55" b="1">
                <a:latin typeface="Arial"/>
                <a:cs typeface="Arial"/>
              </a:rPr>
              <a:t>a</a:t>
            </a:r>
            <a:r>
              <a:rPr dirty="0" sz="1150" spc="-45" b="1">
                <a:latin typeface="Arial"/>
                <a:cs typeface="Arial"/>
              </a:rPr>
              <a:t> </a:t>
            </a:r>
            <a:r>
              <a:rPr dirty="0" sz="1150" spc="40" b="1">
                <a:latin typeface="Arial"/>
                <a:cs typeface="Arial"/>
              </a:rPr>
              <a:t>la</a:t>
            </a:r>
            <a:r>
              <a:rPr dirty="0" sz="1150" spc="-45" b="1">
                <a:latin typeface="Arial"/>
                <a:cs typeface="Arial"/>
              </a:rPr>
              <a:t> </a:t>
            </a:r>
            <a:r>
              <a:rPr dirty="0" sz="1150" spc="45" b="1">
                <a:latin typeface="Arial"/>
                <a:cs typeface="Arial"/>
              </a:rPr>
              <a:t>red</a:t>
            </a:r>
            <a:endParaRPr sz="1150">
              <a:latin typeface="Arial"/>
              <a:cs typeface="Arial"/>
            </a:endParaRPr>
          </a:p>
          <a:p>
            <a:pPr lvl="2" marL="556260" indent="-239395">
              <a:lnSpc>
                <a:spcPct val="100000"/>
              </a:lnSpc>
              <a:spcBef>
                <a:spcPts val="220"/>
              </a:spcBef>
              <a:buAutoNum type="arabicPeriod"/>
              <a:tabLst>
                <a:tab pos="556895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interfaz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LV</a:t>
            </a:r>
            <a:endParaRPr sz="750">
              <a:latin typeface="Microsoft Sans Serif"/>
              <a:cs typeface="Microsoft Sans Serif"/>
            </a:endParaRPr>
          </a:p>
          <a:p>
            <a:pPr lvl="2" marL="556260" indent="-239395">
              <a:lnSpc>
                <a:spcPct val="100000"/>
              </a:lnSpc>
              <a:spcBef>
                <a:spcPts val="300"/>
              </a:spcBef>
              <a:buAutoNum type="arabicPeriod"/>
              <a:tabLst>
                <a:tab pos="556895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interfaz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MV</a:t>
            </a:r>
            <a:endParaRPr sz="75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50"/>
              </a:spcBef>
              <a:buAutoNum type="arabicPeriod"/>
            </a:pPr>
            <a:endParaRPr sz="900">
              <a:latin typeface="Microsoft Sans Serif"/>
              <a:cs typeface="Microsoft Sans Serif"/>
            </a:endParaRPr>
          </a:p>
          <a:p>
            <a:pPr lvl="1" marL="259079" indent="-247015">
              <a:lnSpc>
                <a:spcPct val="100000"/>
              </a:lnSpc>
              <a:buAutoNum type="arabicPeriod"/>
              <a:tabLst>
                <a:tab pos="259715" algn="l"/>
              </a:tabLst>
            </a:pPr>
            <a:r>
              <a:rPr dirty="0" sz="1150" spc="-10" b="1">
                <a:latin typeface="Arial"/>
                <a:cs typeface="Arial"/>
              </a:rPr>
              <a:t>Elección</a:t>
            </a:r>
            <a:r>
              <a:rPr dirty="0" sz="1150" spc="-45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de</a:t>
            </a:r>
            <a:r>
              <a:rPr dirty="0" sz="1150" spc="-45" b="1">
                <a:latin typeface="Arial"/>
                <a:cs typeface="Arial"/>
              </a:rPr>
              <a:t> </a:t>
            </a:r>
            <a:r>
              <a:rPr dirty="0" sz="1150" spc="5" b="1">
                <a:latin typeface="Arial"/>
                <a:cs typeface="Arial"/>
              </a:rPr>
              <a:t>cables</a:t>
            </a:r>
            <a:endParaRPr sz="1150">
              <a:latin typeface="Arial"/>
              <a:cs typeface="Arial"/>
            </a:endParaRPr>
          </a:p>
          <a:p>
            <a:pPr lvl="2" marL="572770" indent="-255270">
              <a:lnSpc>
                <a:spcPct val="100000"/>
              </a:lnSpc>
              <a:spcBef>
                <a:spcPts val="170"/>
              </a:spcBef>
              <a:buAutoNum type="arabicPeriod"/>
              <a:tabLst>
                <a:tab pos="572770" algn="l"/>
              </a:tabLst>
            </a:pPr>
            <a:r>
              <a:rPr dirty="0" sz="800" spc="5">
                <a:latin typeface="Microsoft Sans Serif"/>
                <a:cs typeface="Microsoft Sans Serif"/>
              </a:rPr>
              <a:t>Tipos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condiciones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endParaRPr sz="800">
              <a:latin typeface="Microsoft Sans Serif"/>
              <a:cs typeface="Microsoft Sans Serif"/>
            </a:endParaRPr>
          </a:p>
          <a:p>
            <a:pPr lvl="2" marL="524510" indent="-207645">
              <a:lnSpc>
                <a:spcPct val="100000"/>
              </a:lnSpc>
              <a:spcBef>
                <a:spcPts val="390"/>
              </a:spcBef>
              <a:buAutoNum type="arabicPeriod"/>
              <a:tabLst>
                <a:tab pos="525145" algn="l"/>
              </a:tabLst>
            </a:pPr>
            <a:r>
              <a:rPr dirty="0" sz="650" spc="-5">
                <a:latin typeface="Microsoft Sans Serif"/>
                <a:cs typeface="Microsoft Sans Serif"/>
              </a:rPr>
              <a:t>Sección </a:t>
            </a:r>
            <a:r>
              <a:rPr dirty="0" sz="650" spc="15">
                <a:latin typeface="Microsoft Sans Serif"/>
                <a:cs typeface="Microsoft Sans Serif"/>
              </a:rPr>
              <a:t>transversal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conducción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0000" y="623707"/>
            <a:ext cx="5779135" cy="823594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r>
              <a:rPr dirty="0" sz="2200" spc="70" b="1">
                <a:latin typeface="Arial"/>
                <a:cs typeface="Arial"/>
              </a:rPr>
              <a:t>Métodos</a:t>
            </a:r>
            <a:r>
              <a:rPr dirty="0" sz="2200" spc="-50" b="1">
                <a:latin typeface="Arial"/>
                <a:cs typeface="Arial"/>
              </a:rPr>
              <a:t> </a:t>
            </a:r>
            <a:r>
              <a:rPr dirty="0" sz="2200" spc="60" b="1">
                <a:latin typeface="Arial"/>
                <a:cs typeface="Arial"/>
              </a:rPr>
              <a:t>de</a:t>
            </a:r>
            <a:r>
              <a:rPr dirty="0" sz="2200" spc="-50" b="1">
                <a:latin typeface="Arial"/>
                <a:cs typeface="Arial"/>
              </a:rPr>
              <a:t> </a:t>
            </a:r>
            <a:r>
              <a:rPr dirty="0" sz="2200" spc="55" b="1">
                <a:latin typeface="Arial"/>
                <a:cs typeface="Arial"/>
              </a:rPr>
              <a:t>instalación</a:t>
            </a:r>
            <a:r>
              <a:rPr dirty="0" sz="2200" spc="-50" b="1">
                <a:latin typeface="Arial"/>
                <a:cs typeface="Arial"/>
              </a:rPr>
              <a:t> </a:t>
            </a:r>
            <a:r>
              <a:rPr dirty="0" sz="2200" spc="25" b="1">
                <a:latin typeface="Arial"/>
                <a:cs typeface="Arial"/>
              </a:rPr>
              <a:t>y</a:t>
            </a:r>
            <a:r>
              <a:rPr dirty="0" sz="2200" spc="-50" b="1">
                <a:latin typeface="Arial"/>
                <a:cs typeface="Arial"/>
              </a:rPr>
              <a:t> </a:t>
            </a:r>
            <a:r>
              <a:rPr dirty="0" sz="2200" spc="40" b="1">
                <a:latin typeface="Arial"/>
                <a:cs typeface="Arial"/>
              </a:rPr>
              <a:t>configuraciones</a:t>
            </a:r>
            <a:endParaRPr sz="22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572002"/>
            <a:ext cx="5360035" cy="4409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184150" indent="-172085">
              <a:lnSpc>
                <a:spcPct val="100000"/>
              </a:lnSpc>
              <a:spcBef>
                <a:spcPts val="740"/>
              </a:spcBef>
              <a:buAutoNum type="arabicPeriod"/>
              <a:tabLst>
                <a:tab pos="184785" algn="l"/>
              </a:tabLst>
            </a:pPr>
            <a:r>
              <a:rPr dirty="0" sz="800" spc="5" b="1">
                <a:latin typeface="Arial"/>
                <a:cs typeface="Arial"/>
              </a:rPr>
              <a:t>Clasificación</a:t>
            </a:r>
            <a:r>
              <a:rPr dirty="0" sz="800" spc="-2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sistemas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fotovoltaicos</a:t>
            </a:r>
            <a:endParaRPr sz="8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Font typeface="Arial"/>
              <a:buAutoNum type="arabicPeriod"/>
            </a:pPr>
            <a:endParaRPr sz="11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Font typeface="Arial"/>
              <a:buAutoNum type="arabicPeriod"/>
            </a:pPr>
            <a:endParaRPr sz="950">
              <a:latin typeface="Arial"/>
              <a:cs typeface="Arial"/>
            </a:endParaRPr>
          </a:p>
          <a:p>
            <a:pPr lvl="2" marL="347345" indent="-335280">
              <a:lnSpc>
                <a:spcPct val="100000"/>
              </a:lnSpc>
              <a:buAutoNum type="arabicPeriod"/>
              <a:tabLst>
                <a:tab pos="347980" algn="l"/>
              </a:tabLst>
            </a:pPr>
            <a:r>
              <a:rPr dirty="0" sz="1050" spc="-20">
                <a:latin typeface="Microsoft Sans Serif"/>
                <a:cs typeface="Microsoft Sans Serif"/>
              </a:rPr>
              <a:t>Escala</a:t>
            </a:r>
            <a:r>
              <a:rPr dirty="0" sz="1050" spc="-35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del</a:t>
            </a:r>
            <a:r>
              <a:rPr dirty="0" sz="1050" spc="-30">
                <a:latin typeface="Microsoft Sans Serif"/>
                <a:cs typeface="Microsoft Sans Serif"/>
              </a:rPr>
              <a:t> </a:t>
            </a:r>
            <a:r>
              <a:rPr dirty="0" sz="1050" spc="25">
                <a:latin typeface="Microsoft Sans Serif"/>
                <a:cs typeface="Microsoft Sans Serif"/>
              </a:rPr>
              <a:t>sistema</a:t>
            </a:r>
            <a:endParaRPr sz="105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30"/>
              </a:spcBef>
              <a:buAutoNum type="arabicPeriod"/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5"/>
              </a:spcBef>
            </a:pP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0">
                <a:latin typeface="Microsoft Sans Serif"/>
                <a:cs typeface="Microsoft Sans Serif"/>
              </a:rPr>
              <a:t>clasifican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30">
                <a:latin typeface="Microsoft Sans Serif"/>
                <a:cs typeface="Microsoft Sans Serif"/>
              </a:rPr>
              <a:t>cuatro </a:t>
            </a:r>
            <a:r>
              <a:rPr dirty="0" sz="700" spc="25">
                <a:latin typeface="Microsoft Sans Serif"/>
                <a:cs typeface="Microsoft Sans Serif"/>
              </a:rPr>
              <a:t>segmentos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mercado </a:t>
            </a:r>
            <a:r>
              <a:rPr dirty="0" sz="700" spc="20">
                <a:latin typeface="Microsoft Sans Serif"/>
                <a:cs typeface="Microsoft Sans Serif"/>
              </a:rPr>
              <a:t>distintos: </a:t>
            </a:r>
            <a:r>
              <a:rPr dirty="0" sz="700" spc="10">
                <a:latin typeface="Microsoft Sans Serif"/>
                <a:cs typeface="Microsoft Sans Serif"/>
              </a:rPr>
              <a:t>sistemas residenciales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tejados,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15">
                <a:latin typeface="Microsoft Sans Serif"/>
                <a:cs typeface="Microsoft Sans Serif"/>
              </a:rPr>
              <a:t>comerciales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15">
                <a:latin typeface="Microsoft Sans Serif"/>
                <a:cs typeface="Microsoft Sans Serif"/>
              </a:rPr>
              <a:t>tejados,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industriales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5">
                <a:latin typeface="Microsoft Sans Serif"/>
                <a:cs typeface="Microsoft Sans Serif"/>
              </a:rPr>
              <a:t>gran </a:t>
            </a:r>
            <a:r>
              <a:rPr dirty="0" sz="700">
                <a:latin typeface="Microsoft Sans Serif"/>
                <a:cs typeface="Microsoft Sans Serif"/>
              </a:rPr>
              <a:t>escala </a:t>
            </a:r>
            <a:r>
              <a:rPr dirty="0" sz="700" spc="30">
                <a:latin typeface="Microsoft Sans Serif"/>
                <a:cs typeface="Microsoft Sans Serif"/>
              </a:rPr>
              <a:t>montados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10">
                <a:latin typeface="Microsoft Sans Serif"/>
                <a:cs typeface="Microsoft Sans Serif"/>
              </a:rPr>
              <a:t>el suelo. </a:t>
            </a:r>
            <a:r>
              <a:rPr dirty="0" sz="700" spc="-20">
                <a:latin typeface="Microsoft Sans Serif"/>
                <a:cs typeface="Microsoft Sans Serif"/>
              </a:rPr>
              <a:t>Su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varía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unos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kilovatios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cientos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megavatios.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residencial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típico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tiene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alrededor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10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kW y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40">
                <a:latin typeface="Microsoft Sans Serif"/>
                <a:cs typeface="Microsoft Sans Serif"/>
              </a:rPr>
              <a:t>monta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tejado </a:t>
            </a:r>
            <a:r>
              <a:rPr dirty="0" sz="700" spc="20">
                <a:latin typeface="Microsoft Sans Serif"/>
                <a:cs typeface="Microsoft Sans Serif"/>
              </a:rPr>
              <a:t>inclinado; </a:t>
            </a:r>
            <a:r>
              <a:rPr dirty="0" sz="700" spc="10">
                <a:latin typeface="Microsoft Sans Serif"/>
                <a:cs typeface="Microsoft Sans Serif"/>
              </a:rPr>
              <a:t>los sistemas </a:t>
            </a:r>
            <a:r>
              <a:rPr dirty="0" sz="700" spc="15">
                <a:latin typeface="Microsoft Sans Serif"/>
                <a:cs typeface="Microsoft Sans Serif"/>
              </a:rPr>
              <a:t>comerciales </a:t>
            </a:r>
            <a:r>
              <a:rPr dirty="0" sz="700" spc="25">
                <a:latin typeface="Microsoft Sans Serif"/>
                <a:cs typeface="Microsoft Sans Serif"/>
              </a:rPr>
              <a:t>tienen alrededor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10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100 </a:t>
            </a:r>
            <a:r>
              <a:rPr dirty="0" sz="700" spc="5">
                <a:latin typeface="Microsoft Sans Serif"/>
                <a:cs typeface="Microsoft Sans Serif"/>
              </a:rPr>
              <a:t>kW y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instalan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 tejados de </a:t>
            </a:r>
            <a:r>
              <a:rPr dirty="0" sz="700" spc="15">
                <a:latin typeface="Microsoft Sans Serif"/>
                <a:cs typeface="Microsoft Sans Serif"/>
              </a:rPr>
              <a:t>poca </a:t>
            </a:r>
            <a:r>
              <a:rPr dirty="0" sz="700" spc="25">
                <a:latin typeface="Microsoft Sans Serif"/>
                <a:cs typeface="Microsoft Sans Serif"/>
              </a:rPr>
              <a:t>pendiente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5">
                <a:latin typeface="Microsoft Sans Serif"/>
                <a:cs typeface="Microsoft Sans Serif"/>
              </a:rPr>
              <a:t>incluso planos; </a:t>
            </a:r>
            <a:r>
              <a:rPr dirty="0" sz="700" spc="10">
                <a:latin typeface="Microsoft Sans Serif"/>
                <a:cs typeface="Microsoft Sans Serif"/>
              </a:rPr>
              <a:t>los sistemas </a:t>
            </a:r>
            <a:r>
              <a:rPr dirty="0" sz="700" spc="20">
                <a:latin typeface="Microsoft Sans Serif"/>
                <a:cs typeface="Microsoft Sans Serif"/>
              </a:rPr>
              <a:t>industriales </a:t>
            </a:r>
            <a:r>
              <a:rPr dirty="0" sz="700" spc="25">
                <a:latin typeface="Microsoft Sans Serif"/>
                <a:cs typeface="Microsoft Sans Serif"/>
              </a:rPr>
              <a:t>tienen alrededor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100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1000 </a:t>
            </a:r>
            <a:r>
              <a:rPr dirty="0" sz="700" spc="5">
                <a:latin typeface="Microsoft Sans Serif"/>
                <a:cs typeface="Microsoft Sans Serif"/>
              </a:rPr>
              <a:t>kW y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instalan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20">
                <a:latin typeface="Microsoft Sans Serif"/>
                <a:cs typeface="Microsoft Sans Serif"/>
              </a:rPr>
              <a:t>sobre tejados de </a:t>
            </a:r>
            <a:r>
              <a:rPr dirty="0" sz="700" spc="15">
                <a:latin typeface="Microsoft Sans Serif"/>
                <a:cs typeface="Microsoft Sans Serif"/>
              </a:rPr>
              <a:t>edificios </a:t>
            </a:r>
            <a:r>
              <a:rPr dirty="0" sz="700" spc="20">
                <a:latin typeface="Microsoft Sans Serif"/>
                <a:cs typeface="Microsoft Sans Serif"/>
              </a:rPr>
              <a:t>industriales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terreno </a:t>
            </a:r>
            <a:r>
              <a:rPr dirty="0" sz="700" spc="25">
                <a:latin typeface="Microsoft Sans Serif"/>
                <a:cs typeface="Microsoft Sans Serif"/>
              </a:rPr>
              <a:t>industrial </a:t>
            </a:r>
            <a:r>
              <a:rPr dirty="0" sz="700" spc="10">
                <a:latin typeface="Microsoft Sans Serif"/>
                <a:cs typeface="Microsoft Sans Serif"/>
              </a:rPr>
              <a:t>adyacente; los sistemas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5">
                <a:latin typeface="Microsoft Sans Serif"/>
                <a:cs typeface="Microsoft Sans Serif"/>
              </a:rPr>
              <a:t>gran </a:t>
            </a:r>
            <a:r>
              <a:rPr dirty="0" sz="700">
                <a:latin typeface="Microsoft Sans Serif"/>
                <a:cs typeface="Microsoft Sans Serif"/>
              </a:rPr>
              <a:t>escala </a:t>
            </a:r>
            <a:r>
              <a:rPr dirty="0" sz="700" spc="15">
                <a:latin typeface="Microsoft Sans Serif"/>
                <a:cs typeface="Microsoft Sans Serif"/>
              </a:rPr>
              <a:t>suelen ser </a:t>
            </a:r>
            <a:r>
              <a:rPr dirty="0" sz="700" spc="20">
                <a:latin typeface="Microsoft Sans Serif"/>
                <a:cs typeface="Microsoft Sans Serif"/>
              </a:rPr>
              <a:t> mayores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kW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montan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diseñados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alimentar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generada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transmisión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garantizar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energético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determinada.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lvl="2" marL="363220" indent="-351155">
              <a:lnSpc>
                <a:spcPct val="100000"/>
              </a:lnSpc>
              <a:spcBef>
                <a:spcPts val="740"/>
              </a:spcBef>
              <a:buAutoNum type="arabicPeriod" startAt="2"/>
              <a:tabLst>
                <a:tab pos="363855" algn="l"/>
              </a:tabLst>
            </a:pPr>
            <a:r>
              <a:rPr dirty="0" sz="1100" spc="20">
                <a:latin typeface="Microsoft Sans Serif"/>
                <a:cs typeface="Microsoft Sans Serif"/>
              </a:rPr>
              <a:t>Tipo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25">
                <a:latin typeface="Microsoft Sans Serif"/>
                <a:cs typeface="Microsoft Sans Serif"/>
              </a:rPr>
              <a:t>sistema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</a:rPr>
              <a:t>montaje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299720">
              <a:lnSpc>
                <a:spcPct val="142900"/>
              </a:lnSpc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panel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montado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forma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fija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seguimiento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sigue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sol.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Hay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tipos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seguimiento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disponibles: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rotación: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acimut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cambia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sol.</a:t>
            </a:r>
            <a:endParaRPr sz="800">
              <a:latin typeface="Microsoft Sans Serif"/>
              <a:cs typeface="Microsoft Sans Serif"/>
            </a:endParaRPr>
          </a:p>
          <a:p>
            <a:pPr marL="12700" marR="19812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>
                <a:latin typeface="Microsoft Sans Serif"/>
                <a:cs typeface="Microsoft Sans Serif"/>
              </a:rPr>
              <a:t> ejes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rotación: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acimut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inclinación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cambian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sol.</a:t>
            </a:r>
            <a:endParaRPr sz="800">
              <a:latin typeface="Microsoft Sans Serif"/>
              <a:cs typeface="Microsoft Sans Serif"/>
            </a:endParaRPr>
          </a:p>
          <a:p>
            <a:pPr marL="12700" marR="452755">
              <a:lnSpc>
                <a:spcPts val="1200"/>
              </a:lnSpc>
              <a:spcBef>
                <a:spcPts val="8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objetivo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seguimiento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aumentar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irradiación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luego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generación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100" spc="5">
                <a:latin typeface="Microsoft Sans Serif"/>
                <a:cs typeface="Microsoft Sans Serif"/>
              </a:rPr>
              <a:t>3.1.3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Sistema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20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</a:rPr>
              <a:t>montaje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7271002"/>
            <a:ext cx="5342255" cy="2977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3.1.3.1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45" b="1">
                <a:latin typeface="Arial"/>
                <a:cs typeface="Arial"/>
              </a:rPr>
              <a:t>Montaje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35" b="1">
                <a:latin typeface="Arial"/>
                <a:cs typeface="Arial"/>
              </a:rPr>
              <a:t>en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50" b="1">
                <a:latin typeface="Arial"/>
                <a:cs typeface="Arial"/>
              </a:rPr>
              <a:t>tierra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12700" marR="205104">
              <a:lnSpc>
                <a:spcPct val="153900"/>
              </a:lnSpc>
              <a:spcBef>
                <a:spcPts val="5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sobre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escala.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consta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fijados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lugar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bastidores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marcos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fijados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cimientos:</a:t>
            </a:r>
            <a:endParaRPr sz="650">
              <a:latin typeface="Microsoft Sans Serif"/>
              <a:cs typeface="Microsoft Sans Serif"/>
            </a:endParaRPr>
          </a:p>
          <a:p>
            <a:pPr marL="69850" marR="60960" indent="-69850">
              <a:lnSpc>
                <a:spcPct val="142900"/>
              </a:lnSpc>
              <a:spcBef>
                <a:spcPts val="1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Cimentación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tornillos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cimentación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suelos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blandos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vertederos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piedras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profundidad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anclaje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0,8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m;</a:t>
            </a:r>
            <a:endParaRPr sz="700">
              <a:latin typeface="Microsoft Sans Serif"/>
              <a:cs typeface="Microsoft Sans Serif"/>
            </a:endParaRPr>
          </a:p>
          <a:p>
            <a:pPr marL="73660" marR="104139" indent="-73660">
              <a:lnSpc>
                <a:spcPct val="133400"/>
              </a:lnSpc>
              <a:spcBef>
                <a:spcPts val="1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Bloques </a:t>
            </a:r>
            <a:r>
              <a:rPr dirty="0" sz="750" spc="25">
                <a:latin typeface="Microsoft Sans Serif"/>
                <a:cs typeface="Microsoft Sans Serif"/>
              </a:rPr>
              <a:t>prefabricados de </a:t>
            </a:r>
            <a:r>
              <a:rPr dirty="0" sz="750" spc="40">
                <a:latin typeface="Microsoft Sans Serif"/>
                <a:cs typeface="Microsoft Sans Serif"/>
              </a:rPr>
              <a:t>hormigón: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cimentación puede </a:t>
            </a:r>
            <a:r>
              <a:rPr dirty="0" sz="750" spc="20">
                <a:latin typeface="Microsoft Sans Serif"/>
                <a:cs typeface="Microsoft Sans Serif"/>
              </a:rPr>
              <a:t>emplearse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5">
                <a:latin typeface="Microsoft Sans Serif"/>
                <a:cs typeface="Microsoft Sans Serif"/>
              </a:rPr>
              <a:t>zonas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roca </a:t>
            </a:r>
            <a:r>
              <a:rPr dirty="0" sz="750" spc="30">
                <a:latin typeface="Microsoft Sans Serif"/>
                <a:cs typeface="Microsoft Sans Serif"/>
              </a:rPr>
              <a:t>madre, terrenos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portante,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vertederos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muy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profundidad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anclaje,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vertederos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cubierta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piedra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industriales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superficies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reforzadas;</a:t>
            </a:r>
            <a:endParaRPr sz="75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ct val="133400"/>
              </a:lnSpc>
              <a:buChar char="•"/>
              <a:tabLst>
                <a:tab pos="73660" algn="l"/>
              </a:tabLst>
            </a:pPr>
            <a:r>
              <a:rPr dirty="0" sz="750" spc="40">
                <a:latin typeface="Microsoft Sans Serif"/>
                <a:cs typeface="Microsoft Sans Serif"/>
              </a:rPr>
              <a:t>Hormigón </a:t>
            </a:r>
            <a:r>
              <a:rPr dirty="0" sz="750" spc="20">
                <a:latin typeface="Microsoft Sans Serif"/>
                <a:cs typeface="Microsoft Sans Serif"/>
              </a:rPr>
              <a:t>colado </a:t>
            </a:r>
            <a:r>
              <a:rPr dirty="0" sz="750" spc="25">
                <a:latin typeface="Microsoft Sans Serif"/>
                <a:cs typeface="Microsoft Sans Serif"/>
              </a:rPr>
              <a:t>en obra: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cimentación puede </a:t>
            </a:r>
            <a:r>
              <a:rPr dirty="0" sz="750" spc="20">
                <a:latin typeface="Microsoft Sans Serif"/>
                <a:cs typeface="Microsoft Sans Serif"/>
              </a:rPr>
              <a:t>emplearse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5">
                <a:latin typeface="Microsoft Sans Serif"/>
                <a:cs typeface="Microsoft Sans Serif"/>
              </a:rPr>
              <a:t>zonas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roca </a:t>
            </a:r>
            <a:r>
              <a:rPr dirty="0" sz="750" spc="30">
                <a:latin typeface="Microsoft Sans Serif"/>
                <a:cs typeface="Microsoft Sans Serif"/>
              </a:rPr>
              <a:t>madre, terrenos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5">
                <a:latin typeface="Microsoft Sans Serif"/>
                <a:cs typeface="Microsoft Sans Serif"/>
              </a:rPr>
              <a:t>poca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portante,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vertederos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muy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profundidad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anclaje,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vertederos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cubierta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piedras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terrenos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baldíos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industriales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superficies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reforzadas;</a:t>
            </a:r>
            <a:endParaRPr sz="7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45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Hincado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pilotes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perforación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previa: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este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tipo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cimentación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podría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utilizarse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zonas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lecho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rocoso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cercano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superficie;</a:t>
            </a:r>
            <a:endParaRPr sz="600">
              <a:latin typeface="Microsoft Sans Serif"/>
              <a:cs typeface="Microsoft Sans Serif"/>
            </a:endParaRPr>
          </a:p>
          <a:p>
            <a:pPr marL="73660" marR="525780" indent="-73660">
              <a:lnSpc>
                <a:spcPct val="133400"/>
              </a:lnSpc>
              <a:spcBef>
                <a:spcPts val="3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Hincado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pilotes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collarín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hormigón: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cimentación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suelos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poca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portante;</a:t>
            </a:r>
            <a:endParaRPr sz="750">
              <a:latin typeface="Microsoft Sans Serif"/>
              <a:cs typeface="Microsoft Sans Serif"/>
            </a:endParaRPr>
          </a:p>
          <a:p>
            <a:pPr marL="65405" marR="372745" indent="-65405">
              <a:lnSpc>
                <a:spcPts val="1200"/>
              </a:lnSpc>
              <a:spcBef>
                <a:spcPts val="9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Hincado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pilotes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(poste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clavado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suelo): </a:t>
            </a:r>
            <a:r>
              <a:rPr dirty="0" sz="650" spc="10">
                <a:latin typeface="Microsoft Sans Serif"/>
                <a:cs typeface="Microsoft Sans Serif"/>
              </a:rPr>
              <a:t>este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cimentación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utilizarse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suelos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sean </a:t>
            </a:r>
            <a:r>
              <a:rPr dirty="0" sz="650" spc="10">
                <a:latin typeface="Microsoft Sans Serif"/>
                <a:cs typeface="Microsoft Sans Serif"/>
              </a:rPr>
              <a:t>adecuados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hincado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pilotes.</a:t>
            </a:r>
            <a:endParaRPr sz="650">
              <a:latin typeface="Microsoft Sans Serif"/>
              <a:cs typeface="Microsoft Sans Serif"/>
            </a:endParaRPr>
          </a:p>
          <a:p>
            <a:pPr marL="69850" marR="304165" indent="-69850">
              <a:lnSpc>
                <a:spcPts val="1200"/>
              </a:lnSpc>
              <a:spcBef>
                <a:spcPts val="5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Anclajes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hormigón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superficies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hormigón:</a:t>
            </a:r>
            <a:r>
              <a:rPr dirty="0" sz="700" spc="10">
                <a:latin typeface="Microsoft Sans Serif"/>
                <a:cs typeface="Microsoft Sans Serif"/>
              </a:rPr>
              <a:t> este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cimentación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utilizarse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áreas </a:t>
            </a:r>
            <a:r>
              <a:rPr dirty="0" sz="700" spc="15">
                <a:latin typeface="Microsoft Sans Serif"/>
                <a:cs typeface="Microsoft Sans Serif"/>
              </a:rPr>
              <a:t>revestidas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y/o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reconvertidas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hormigón.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004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39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776197"/>
            <a:ext cx="537273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 </a:t>
            </a:r>
            <a:r>
              <a:rPr dirty="0" sz="800" spc="25">
                <a:latin typeface="Microsoft Sans Serif"/>
                <a:cs typeface="Microsoft Sans Serif"/>
              </a:rPr>
              <a:t>cualquier </a:t>
            </a:r>
            <a:r>
              <a:rPr dirty="0" sz="800">
                <a:latin typeface="Microsoft Sans Serif"/>
                <a:cs typeface="Microsoft Sans Serif"/>
              </a:rPr>
              <a:t>caso, las </a:t>
            </a:r>
            <a:r>
              <a:rPr dirty="0" sz="800" spc="20">
                <a:latin typeface="Microsoft Sans Serif"/>
                <a:cs typeface="Microsoft Sans Serif"/>
              </a:rPr>
              <a:t>mediciones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diseño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20">
                <a:latin typeface="Microsoft Sans Serif"/>
                <a:cs typeface="Microsoft Sans Serif"/>
              </a:rPr>
              <a:t>sistema </a:t>
            </a:r>
            <a:r>
              <a:rPr dirty="0" sz="800" spc="30">
                <a:latin typeface="Microsoft Sans Serif"/>
                <a:cs typeface="Microsoft Sans Serif"/>
              </a:rPr>
              <a:t>dependen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10">
                <a:latin typeface="Microsoft Sans Serif"/>
                <a:cs typeface="Microsoft Sans Serif"/>
              </a:rPr>
              <a:t>análisis </a:t>
            </a:r>
            <a:r>
              <a:rPr dirty="0" sz="800" spc="20">
                <a:latin typeface="Microsoft Sans Serif"/>
                <a:cs typeface="Microsoft Sans Serif"/>
              </a:rPr>
              <a:t>exacto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detallado de </a:t>
            </a:r>
            <a:r>
              <a:rPr dirty="0" sz="800" spc="5">
                <a:latin typeface="Microsoft Sans Serif"/>
                <a:cs typeface="Microsoft Sans Serif"/>
              </a:rPr>
              <a:t>cada </a:t>
            </a:r>
            <a:r>
              <a:rPr dirty="0" sz="800" spc="15">
                <a:latin typeface="Microsoft Sans Serif"/>
                <a:cs typeface="Microsoft Sans Serif"/>
              </a:rPr>
              <a:t>área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específica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40">
                <a:latin typeface="Microsoft Sans Serif"/>
                <a:cs typeface="Microsoft Sans Serif"/>
              </a:rPr>
              <a:t>determinar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comportamiento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carga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20">
                <a:latin typeface="Microsoft Sans Serif"/>
                <a:cs typeface="Microsoft Sans Serif"/>
              </a:rPr>
              <a:t>relación con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0">
                <a:latin typeface="Microsoft Sans Serif"/>
                <a:cs typeface="Microsoft Sans Serif"/>
              </a:rPr>
              <a:t>cargas </a:t>
            </a:r>
            <a:r>
              <a:rPr dirty="0" sz="800" spc="5">
                <a:latin typeface="Microsoft Sans Serif"/>
                <a:cs typeface="Microsoft Sans Serif"/>
              </a:rPr>
              <a:t>específicas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viento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nieve.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análisis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estructural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basarse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valores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carga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regionales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hipótesis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carga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cumplir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normas </a:t>
            </a:r>
            <a:r>
              <a:rPr dirty="0" sz="800" spc="15">
                <a:latin typeface="Microsoft Sans Serif"/>
                <a:cs typeface="Microsoft Sans Serif"/>
              </a:rPr>
              <a:t>nacionales </a:t>
            </a:r>
            <a:r>
              <a:rPr dirty="0" sz="800" spc="20">
                <a:latin typeface="Microsoft Sans Serif"/>
                <a:cs typeface="Microsoft Sans Serif"/>
              </a:rPr>
              <a:t>vigentes </a:t>
            </a:r>
            <a:r>
              <a:rPr dirty="0" sz="800" spc="30">
                <a:latin typeface="Microsoft Sans Serif"/>
                <a:cs typeface="Microsoft Sans Serif"/>
              </a:rPr>
              <a:t>(por </a:t>
            </a:r>
            <a:r>
              <a:rPr dirty="0" sz="800" spc="25">
                <a:latin typeface="Microsoft Sans Serif"/>
                <a:cs typeface="Microsoft Sans Serif"/>
              </a:rPr>
              <a:t>ejemplo, en </a:t>
            </a:r>
            <a:r>
              <a:rPr dirty="0" sz="800" spc="15">
                <a:latin typeface="Microsoft Sans Serif"/>
                <a:cs typeface="Microsoft Sans Serif"/>
              </a:rPr>
              <a:t>Europa </a:t>
            </a:r>
            <a:r>
              <a:rPr dirty="0" sz="800" spc="25">
                <a:latin typeface="Microsoft Sans Serif"/>
                <a:cs typeface="Microsoft Sans Serif"/>
              </a:rPr>
              <a:t>de acuerdo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-30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1990 </a:t>
            </a:r>
            <a:r>
              <a:rPr dirty="0" sz="800" spc="15">
                <a:latin typeface="Microsoft Sans Serif"/>
                <a:cs typeface="Microsoft Sans Serif"/>
              </a:rPr>
              <a:t>(Eurocódigo </a:t>
            </a:r>
            <a:r>
              <a:rPr dirty="0" sz="800" spc="-10">
                <a:latin typeface="Microsoft Sans Serif"/>
                <a:cs typeface="Microsoft Sans Serif"/>
              </a:rPr>
              <a:t>0), </a:t>
            </a:r>
            <a:r>
              <a:rPr dirty="0" sz="800" spc="-30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1991 </a:t>
            </a:r>
            <a:r>
              <a:rPr dirty="0" sz="800" spc="15">
                <a:latin typeface="Microsoft Sans Serif"/>
                <a:cs typeface="Microsoft Sans Serif"/>
              </a:rPr>
              <a:t> (Eurocódigo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1),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1993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(Eurocódigo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3),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1999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(Eurocódigo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9)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otras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normas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nacionales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correspondientes).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300" y="1943352"/>
            <a:ext cx="146113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 b="1">
                <a:latin typeface="Arial"/>
                <a:cs typeface="Arial"/>
              </a:rPr>
              <a:t>3.1.3.2</a:t>
            </a:r>
            <a:r>
              <a:rPr dirty="0" sz="850" spc="-40" b="1">
                <a:latin typeface="Arial"/>
                <a:cs typeface="Arial"/>
              </a:rPr>
              <a:t> </a:t>
            </a:r>
            <a:r>
              <a:rPr dirty="0" sz="850" spc="45" b="1">
                <a:latin typeface="Arial"/>
                <a:cs typeface="Arial"/>
              </a:rPr>
              <a:t>Montaje</a:t>
            </a:r>
            <a:r>
              <a:rPr dirty="0" sz="850" spc="-40" b="1">
                <a:latin typeface="Arial"/>
                <a:cs typeface="Arial"/>
              </a:rPr>
              <a:t> </a:t>
            </a:r>
            <a:r>
              <a:rPr dirty="0" sz="850" spc="30" b="1">
                <a:latin typeface="Arial"/>
                <a:cs typeface="Arial"/>
              </a:rPr>
              <a:t>en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25" b="1">
                <a:latin typeface="Arial"/>
                <a:cs typeface="Arial"/>
              </a:rPr>
              <a:t>el</a:t>
            </a:r>
            <a:r>
              <a:rPr dirty="0" sz="850" spc="-40" b="1">
                <a:latin typeface="Arial"/>
                <a:cs typeface="Arial"/>
              </a:rPr>
              <a:t> </a:t>
            </a:r>
            <a:r>
              <a:rPr dirty="0" sz="850" spc="25" b="1">
                <a:latin typeface="Arial"/>
                <a:cs typeface="Arial"/>
              </a:rPr>
              <a:t>techo</a:t>
            </a:r>
            <a:endParaRPr sz="8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300" y="2298927"/>
            <a:ext cx="5389880" cy="4599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07950">
              <a:lnSpc>
                <a:spcPct val="1334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últimos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años,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tejados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experimentado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gran</a:t>
            </a:r>
            <a:r>
              <a:rPr dirty="0" sz="750" spc="5">
                <a:latin typeface="Microsoft Sans Serif"/>
                <a:cs typeface="Microsoft Sans Serif"/>
              </a:rPr>
              <a:t> avance.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Básicamente,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definir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principalmente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macrotipologías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tejados:</a:t>
            </a:r>
            <a:endParaRPr sz="75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ts val="1200"/>
              </a:lnSpc>
              <a:spcBef>
                <a:spcPts val="90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integrado: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 sustituyen, </a:t>
            </a:r>
            <a:r>
              <a:rPr dirty="0" sz="700" spc="35">
                <a:latin typeface="Microsoft Sans Serif"/>
                <a:cs typeface="Microsoft Sans Serif"/>
              </a:rPr>
              <a:t>total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0">
                <a:latin typeface="Microsoft Sans Serif"/>
                <a:cs typeface="Microsoft Sans Serif"/>
              </a:rPr>
              <a:t>parcialmente,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elementos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arquitectónicos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edificios, </a:t>
            </a:r>
            <a:r>
              <a:rPr dirty="0" sz="700" spc="25">
                <a:latin typeface="Microsoft Sans Serif"/>
                <a:cs typeface="Microsoft Sans Serif"/>
              </a:rPr>
              <a:t>elementos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 spc="25">
                <a:latin typeface="Microsoft Sans Serif"/>
                <a:cs typeface="Microsoft Sans Serif"/>
              </a:rPr>
              <a:t>revestimientos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superficies </a:t>
            </a:r>
            <a:r>
              <a:rPr dirty="0" sz="700" spc="25">
                <a:latin typeface="Microsoft Sans Serif"/>
                <a:cs typeface="Microsoft Sans Serif"/>
              </a:rPr>
              <a:t>transparentes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5">
                <a:latin typeface="Microsoft Sans Serif"/>
                <a:cs typeface="Microsoft Sans Serif"/>
              </a:rPr>
              <a:t>semitransparentes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revestimientos.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15">
                <a:latin typeface="Microsoft Sans Serif"/>
                <a:cs typeface="Microsoft Sans Serif"/>
              </a:rPr>
              <a:t>están diseñados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realizados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15">
                <a:latin typeface="Microsoft Sans Serif"/>
                <a:cs typeface="Microsoft Sans Serif"/>
              </a:rPr>
              <a:t>sólo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llevar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cabo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producir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10">
                <a:latin typeface="Microsoft Sans Serif"/>
                <a:cs typeface="Microsoft Sans Serif"/>
              </a:rPr>
              <a:t>eléctrica, </a:t>
            </a:r>
            <a:r>
              <a:rPr dirty="0" sz="700" spc="20">
                <a:latin typeface="Microsoft Sans Serif"/>
                <a:cs typeface="Microsoft Sans Serif"/>
              </a:rPr>
              <a:t>sino </a:t>
            </a:r>
            <a:r>
              <a:rPr dirty="0" sz="700" spc="30">
                <a:latin typeface="Microsoft Sans Serif"/>
                <a:cs typeface="Microsoft Sans Serif"/>
              </a:rPr>
              <a:t>que también </a:t>
            </a:r>
            <a:r>
              <a:rPr dirty="0" sz="700" spc="25">
                <a:latin typeface="Microsoft Sans Serif"/>
                <a:cs typeface="Microsoft Sans Serif"/>
              </a:rPr>
              <a:t>tienen </a:t>
            </a:r>
            <a:r>
              <a:rPr dirty="0" sz="700" spc="20">
                <a:latin typeface="Microsoft Sans Serif"/>
                <a:cs typeface="Microsoft Sans Serif"/>
              </a:rPr>
              <a:t>funciones arquitectónicas, como: rigidez </a:t>
            </a:r>
            <a:r>
              <a:rPr dirty="0" sz="700" spc="15">
                <a:latin typeface="Microsoft Sans Serif"/>
                <a:cs typeface="Microsoft Sans Serif"/>
              </a:rPr>
              <a:t>mecánica </a:t>
            </a:r>
            <a:r>
              <a:rPr dirty="0" sz="700" spc="30">
                <a:latin typeface="Microsoft Sans Serif"/>
                <a:cs typeface="Microsoft Sans Serif"/>
              </a:rPr>
              <a:t>o integridad </a:t>
            </a:r>
            <a:r>
              <a:rPr dirty="0" sz="700" spc="25">
                <a:latin typeface="Microsoft Sans Serif"/>
                <a:cs typeface="Microsoft Sans Serif"/>
              </a:rPr>
              <a:t>estructural;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primaria contra </a:t>
            </a:r>
            <a:r>
              <a:rPr dirty="0" sz="700" spc="25">
                <a:latin typeface="Microsoft Sans Serif"/>
                <a:cs typeface="Microsoft Sans Serif"/>
              </a:rPr>
              <a:t>impactos </a:t>
            </a:r>
            <a:r>
              <a:rPr dirty="0" sz="700" spc="15">
                <a:latin typeface="Microsoft Sans Serif"/>
                <a:cs typeface="Microsoft Sans Serif"/>
              </a:rPr>
              <a:t>climáticos: lluvia, </a:t>
            </a:r>
            <a:r>
              <a:rPr dirty="0" sz="700" spc="10">
                <a:latin typeface="Microsoft Sans Serif"/>
                <a:cs typeface="Microsoft Sans Serif"/>
              </a:rPr>
              <a:t>nieve, </a:t>
            </a:r>
            <a:r>
              <a:rPr dirty="0" sz="700" spc="20">
                <a:latin typeface="Microsoft Sans Serif"/>
                <a:cs typeface="Microsoft Sans Serif"/>
              </a:rPr>
              <a:t>viento, granizo; </a:t>
            </a:r>
            <a:r>
              <a:rPr dirty="0" sz="700" spc="35">
                <a:latin typeface="Microsoft Sans Serif"/>
                <a:cs typeface="Microsoft Sans Serif"/>
              </a:rPr>
              <a:t>ahorro </a:t>
            </a:r>
            <a:r>
              <a:rPr dirty="0" sz="700" spc="20">
                <a:latin typeface="Microsoft Sans Serif"/>
                <a:cs typeface="Microsoft Sans Serif"/>
              </a:rPr>
              <a:t>de energía,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 spc="25">
                <a:latin typeface="Microsoft Sans Serif"/>
                <a:cs typeface="Microsoft Sans Serif"/>
              </a:rPr>
              <a:t>sombreado,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iluminación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natural,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térmico;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incendios;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ruido;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separación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ambientes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interiores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exteriores; seguridad, </a:t>
            </a:r>
            <a:r>
              <a:rPr dirty="0" sz="700" spc="35">
                <a:latin typeface="Microsoft Sans Serif"/>
                <a:cs typeface="Microsoft Sans Serif"/>
              </a:rPr>
              <a:t>refugio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0">
                <a:latin typeface="Microsoft Sans Serif"/>
                <a:cs typeface="Microsoft Sans Serif"/>
              </a:rPr>
              <a:t>protección. </a:t>
            </a:r>
            <a:r>
              <a:rPr dirty="0" sz="700" spc="-10">
                <a:latin typeface="Microsoft Sans Serif"/>
                <a:cs typeface="Microsoft Sans Serif"/>
              </a:rPr>
              <a:t>Esta </a:t>
            </a:r>
            <a:r>
              <a:rPr dirty="0" sz="700" spc="30">
                <a:latin typeface="Microsoft Sans Serif"/>
                <a:cs typeface="Microsoft Sans Serif"/>
              </a:rPr>
              <a:t>macrotipología </a:t>
            </a:r>
            <a:r>
              <a:rPr dirty="0" sz="700" spc="25">
                <a:latin typeface="Microsoft Sans Serif"/>
                <a:cs typeface="Microsoft Sans Serif"/>
              </a:rPr>
              <a:t>puede definirse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 spc="-15">
                <a:latin typeface="Microsoft Sans Serif"/>
                <a:cs typeface="Microsoft Sans Serif"/>
              </a:rPr>
              <a:t>BIPV </a:t>
            </a:r>
            <a:r>
              <a:rPr dirty="0" sz="700" spc="20">
                <a:latin typeface="Microsoft Sans Serif"/>
                <a:cs typeface="Microsoft Sans Serif"/>
              </a:rPr>
              <a:t>(Building </a:t>
            </a:r>
            <a:r>
              <a:rPr dirty="0" sz="700" spc="35">
                <a:latin typeface="Microsoft Sans Serif"/>
                <a:cs typeface="Microsoft Sans Serif"/>
              </a:rPr>
              <a:t>Integrated </a:t>
            </a:r>
            <a:r>
              <a:rPr dirty="0" sz="700" spc="4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PV)</a:t>
            </a:r>
            <a:r>
              <a:rPr dirty="0" sz="400" spc="-20">
                <a:latin typeface="Microsoft Sans Serif"/>
                <a:cs typeface="Microsoft Sans Serif"/>
              </a:rPr>
              <a:t>11</a:t>
            </a:r>
            <a:r>
              <a:rPr dirty="0" sz="700" spc="-2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  <a:p>
            <a:pPr marL="69850" marR="633095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parcialmente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integrado: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aplican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edificios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estructuras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cualquier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propósito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reemplazar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construcción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propias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estructuras.</a:t>
            </a:r>
            <a:endParaRPr sz="700">
              <a:latin typeface="Microsoft Sans Serif"/>
              <a:cs typeface="Microsoft Sans Serif"/>
            </a:endParaRPr>
          </a:p>
          <a:p>
            <a:pPr marL="127000" marR="461645">
              <a:lnSpc>
                <a:spcPts val="12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forma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coplanares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tangencial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tangenciales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cubierta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altura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limitada.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macrotipología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definir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BAPV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(Building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Applied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PV)</a:t>
            </a:r>
            <a:r>
              <a:rPr dirty="0" sz="450" spc="-20">
                <a:latin typeface="Microsoft Sans Serif"/>
                <a:cs typeface="Microsoft Sans Serif"/>
              </a:rPr>
              <a:t>12</a:t>
            </a:r>
            <a:r>
              <a:rPr dirty="0" sz="750" spc="-20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  <a:p>
            <a:pPr marL="73660" marR="313055" indent="-73660">
              <a:lnSpc>
                <a:spcPts val="1200"/>
              </a:lnSpc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30">
                <a:latin typeface="Microsoft Sans Serif"/>
                <a:cs typeface="Microsoft Sans Serif"/>
              </a:rPr>
              <a:t>integrado: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colocan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superficies </a:t>
            </a:r>
            <a:r>
              <a:rPr dirty="0" sz="750" spc="20">
                <a:latin typeface="Microsoft Sans Serif"/>
                <a:cs typeface="Microsoft Sans Serif"/>
              </a:rPr>
              <a:t>externas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envolventes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estructuras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propósito.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coplanares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tangencial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tangenciales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techo.</a:t>
            </a:r>
            <a:endParaRPr sz="750">
              <a:latin typeface="Microsoft Sans Serif"/>
              <a:cs typeface="Microsoft Sans Serif"/>
            </a:endParaRPr>
          </a:p>
          <a:p>
            <a:pPr marL="12700" marR="40640">
              <a:lnSpc>
                <a:spcPts val="1200"/>
              </a:lnSpc>
            </a:pPr>
            <a:r>
              <a:rPr dirty="0" sz="800" spc="-20">
                <a:latin typeface="Microsoft Sans Serif"/>
                <a:cs typeface="Microsoft Sans Serif"/>
              </a:rPr>
              <a:t>En </a:t>
            </a:r>
            <a:r>
              <a:rPr dirty="0" sz="800" spc="25">
                <a:latin typeface="Microsoft Sans Serif"/>
                <a:cs typeface="Microsoft Sans Serif"/>
              </a:rPr>
              <a:t>cualquier </a:t>
            </a:r>
            <a:r>
              <a:rPr dirty="0" sz="800">
                <a:latin typeface="Microsoft Sans Serif"/>
                <a:cs typeface="Microsoft Sans Serif"/>
              </a:rPr>
              <a:t>caso,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sistema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montaje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cubierta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0">
                <a:latin typeface="Microsoft Sans Serif"/>
                <a:cs typeface="Microsoft Sans Serif"/>
              </a:rPr>
              <a:t>instalará aplicando buenas </a:t>
            </a:r>
            <a:r>
              <a:rPr dirty="0" sz="800" spc="15">
                <a:latin typeface="Microsoft Sans Serif"/>
                <a:cs typeface="Microsoft Sans Serif"/>
              </a:rPr>
              <a:t>prácticas </a:t>
            </a:r>
            <a:r>
              <a:rPr dirty="0" sz="800" spc="25">
                <a:latin typeface="Microsoft Sans Serif"/>
                <a:cs typeface="Microsoft Sans Serif"/>
              </a:rPr>
              <a:t>de ingeniería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respetando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información </a:t>
            </a:r>
            <a:r>
              <a:rPr dirty="0" sz="800" spc="25">
                <a:latin typeface="Microsoft Sans Serif"/>
                <a:cs typeface="Microsoft Sans Serif"/>
              </a:rPr>
              <a:t>sobre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uso </a:t>
            </a:r>
            <a:r>
              <a:rPr dirty="0" sz="800" spc="25">
                <a:latin typeface="Microsoft Sans Serif"/>
                <a:cs typeface="Microsoft Sans Serif"/>
              </a:rPr>
              <a:t>previsto de </a:t>
            </a:r>
            <a:r>
              <a:rPr dirty="0" sz="800" spc="5">
                <a:latin typeface="Microsoft Sans Serif"/>
                <a:cs typeface="Microsoft Sans Serif"/>
              </a:rPr>
              <a:t>sus </a:t>
            </a:r>
            <a:r>
              <a:rPr dirty="0" sz="800" spc="25">
                <a:latin typeface="Microsoft Sans Serif"/>
                <a:cs typeface="Microsoft Sans Serif"/>
              </a:rPr>
              <a:t>componentes. </a:t>
            </a:r>
            <a:r>
              <a:rPr dirty="0" sz="800" spc="5">
                <a:latin typeface="Microsoft Sans Serif"/>
                <a:cs typeface="Microsoft Sans Serif"/>
              </a:rPr>
              <a:t>Dichas </a:t>
            </a:r>
            <a:r>
              <a:rPr dirty="0" sz="800" spc="20">
                <a:latin typeface="Microsoft Sans Serif"/>
                <a:cs typeface="Microsoft Sans Serif"/>
              </a:rPr>
              <a:t>buenas </a:t>
            </a:r>
            <a:r>
              <a:rPr dirty="0" sz="800" spc="15">
                <a:latin typeface="Microsoft Sans Serif"/>
                <a:cs typeface="Microsoft Sans Serif"/>
              </a:rPr>
              <a:t>prácticas </a:t>
            </a:r>
            <a:r>
              <a:rPr dirty="0" sz="800" spc="25">
                <a:latin typeface="Microsoft Sans Serif"/>
                <a:cs typeface="Microsoft Sans Serif"/>
              </a:rPr>
              <a:t>de ingeniería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documentarán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0">
                <a:latin typeface="Microsoft Sans Serif"/>
                <a:cs typeface="Microsoft Sans Serif"/>
              </a:rPr>
              <a:t>la(s) </a:t>
            </a:r>
            <a:r>
              <a:rPr dirty="0" sz="800" spc="10">
                <a:latin typeface="Microsoft Sans Serif"/>
                <a:cs typeface="Microsoft Sans Serif"/>
              </a:rPr>
              <a:t>persona(s) responsable(s) </a:t>
            </a:r>
            <a:r>
              <a:rPr dirty="0" sz="800" spc="40">
                <a:latin typeface="Microsoft Sans Serif"/>
                <a:cs typeface="Microsoft Sans Serif"/>
              </a:rPr>
              <a:t>mantendrán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documentación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20">
                <a:latin typeface="Microsoft Sans Serif"/>
                <a:cs typeface="Microsoft Sans Serif"/>
              </a:rPr>
              <a:t>disposición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30">
                <a:latin typeface="Microsoft Sans Serif"/>
                <a:cs typeface="Microsoft Sans Serif"/>
              </a:rPr>
              <a:t>autoridades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nacionales </a:t>
            </a:r>
            <a:r>
              <a:rPr dirty="0" sz="800" spc="30">
                <a:latin typeface="Microsoft Sans Serif"/>
                <a:cs typeface="Microsoft Sans Serif"/>
              </a:rPr>
              <a:t>pertinentes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20">
                <a:latin typeface="Microsoft Sans Serif"/>
                <a:cs typeface="Microsoft Sans Serif"/>
              </a:rPr>
              <a:t>fines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inspección </a:t>
            </a:r>
            <a:r>
              <a:rPr dirty="0" sz="800" spc="40">
                <a:latin typeface="Microsoft Sans Serif"/>
                <a:cs typeface="Microsoft Sans Serif"/>
              </a:rPr>
              <a:t>durante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tiempo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instalación </a:t>
            </a:r>
            <a:r>
              <a:rPr dirty="0" sz="800" spc="25">
                <a:latin typeface="Microsoft Sans Serif"/>
                <a:cs typeface="Microsoft Sans Serif"/>
              </a:rPr>
              <a:t>fija </a:t>
            </a:r>
            <a:r>
              <a:rPr dirty="0" sz="800" spc="15">
                <a:latin typeface="Microsoft Sans Serif"/>
                <a:cs typeface="Microsoft Sans Serif"/>
              </a:rPr>
              <a:t>esté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 funcionamiento. </a:t>
            </a:r>
            <a:r>
              <a:rPr dirty="0" sz="800" spc="-15">
                <a:latin typeface="Microsoft Sans Serif"/>
                <a:cs typeface="Microsoft Sans Serif"/>
              </a:rPr>
              <a:t>Las </a:t>
            </a:r>
            <a:r>
              <a:rPr dirty="0" sz="800" spc="20">
                <a:latin typeface="Microsoft Sans Serif"/>
                <a:cs typeface="Microsoft Sans Serif"/>
              </a:rPr>
              <a:t>mediciones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diseño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20">
                <a:latin typeface="Microsoft Sans Serif"/>
                <a:cs typeface="Microsoft Sans Serif"/>
              </a:rPr>
              <a:t>sistema </a:t>
            </a:r>
            <a:r>
              <a:rPr dirty="0" sz="800" spc="30">
                <a:latin typeface="Microsoft Sans Serif"/>
                <a:cs typeface="Microsoft Sans Serif"/>
              </a:rPr>
              <a:t>dependen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10">
                <a:latin typeface="Microsoft Sans Serif"/>
                <a:cs typeface="Microsoft Sans Serif"/>
              </a:rPr>
              <a:t>análisis </a:t>
            </a:r>
            <a:r>
              <a:rPr dirty="0" sz="800" spc="20">
                <a:latin typeface="Microsoft Sans Serif"/>
                <a:cs typeface="Microsoft Sans Serif"/>
              </a:rPr>
              <a:t>exacto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detallado de </a:t>
            </a:r>
            <a:r>
              <a:rPr dirty="0" sz="800" spc="5">
                <a:latin typeface="Microsoft Sans Serif"/>
                <a:cs typeface="Microsoft Sans Serif"/>
              </a:rPr>
              <a:t>cada </a:t>
            </a:r>
            <a:r>
              <a:rPr dirty="0" sz="800" spc="15">
                <a:latin typeface="Microsoft Sans Serif"/>
                <a:cs typeface="Microsoft Sans Serif"/>
              </a:rPr>
              <a:t>área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específica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determinar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comportamiento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carga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relación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cargas</a:t>
            </a:r>
            <a:r>
              <a:rPr dirty="0" sz="800" spc="5">
                <a:latin typeface="Microsoft Sans Serif"/>
                <a:cs typeface="Microsoft Sans Serif"/>
              </a:rPr>
              <a:t> específicas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viento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10">
                <a:latin typeface="Microsoft Sans Serif"/>
                <a:cs typeface="Microsoft Sans Serif"/>
              </a:rPr>
              <a:t>nieve.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10">
                <a:latin typeface="Microsoft Sans Serif"/>
                <a:cs typeface="Microsoft Sans Serif"/>
              </a:rPr>
              <a:t>análisis </a:t>
            </a:r>
            <a:r>
              <a:rPr dirty="0" sz="800" spc="30">
                <a:latin typeface="Microsoft Sans Serif"/>
                <a:cs typeface="Microsoft Sans Serif"/>
              </a:rPr>
              <a:t>estructural </a:t>
            </a:r>
            <a:r>
              <a:rPr dirty="0" sz="800" spc="25">
                <a:latin typeface="Microsoft Sans Serif"/>
                <a:cs typeface="Microsoft Sans Serif"/>
              </a:rPr>
              <a:t>debe </a:t>
            </a:r>
            <a:r>
              <a:rPr dirty="0" sz="800" spc="10">
                <a:latin typeface="Microsoft Sans Serif"/>
                <a:cs typeface="Microsoft Sans Serif"/>
              </a:rPr>
              <a:t>basarse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valores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carga regionales con hipótesis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carga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debe </a:t>
            </a:r>
            <a:r>
              <a:rPr dirty="0" sz="800" spc="35">
                <a:latin typeface="Microsoft Sans Serif"/>
                <a:cs typeface="Microsoft Sans Serif"/>
              </a:rPr>
              <a:t>cumplir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35">
                <a:latin typeface="Microsoft Sans Serif"/>
                <a:cs typeface="Microsoft Sans Serif"/>
              </a:rPr>
              <a:t>normas </a:t>
            </a:r>
            <a:r>
              <a:rPr dirty="0" sz="800" spc="15">
                <a:latin typeface="Microsoft Sans Serif"/>
                <a:cs typeface="Microsoft Sans Serif"/>
              </a:rPr>
              <a:t>nacionales </a:t>
            </a:r>
            <a:r>
              <a:rPr dirty="0" sz="800" spc="20">
                <a:latin typeface="Microsoft Sans Serif"/>
                <a:cs typeface="Microsoft Sans Serif"/>
              </a:rPr>
              <a:t>vigentes </a:t>
            </a:r>
            <a:r>
              <a:rPr dirty="0" sz="800" spc="30">
                <a:latin typeface="Microsoft Sans Serif"/>
                <a:cs typeface="Microsoft Sans Serif"/>
              </a:rPr>
              <a:t>(por </a:t>
            </a:r>
            <a:r>
              <a:rPr dirty="0" sz="800" spc="25">
                <a:latin typeface="Microsoft Sans Serif"/>
                <a:cs typeface="Microsoft Sans Serif"/>
              </a:rPr>
              <a:t>ejemplo, en </a:t>
            </a:r>
            <a:r>
              <a:rPr dirty="0" sz="800" spc="15">
                <a:latin typeface="Microsoft Sans Serif"/>
                <a:cs typeface="Microsoft Sans Serif"/>
              </a:rPr>
              <a:t>Europa </a:t>
            </a:r>
            <a:r>
              <a:rPr dirty="0" sz="800" spc="25">
                <a:latin typeface="Microsoft Sans Serif"/>
                <a:cs typeface="Microsoft Sans Serif"/>
              </a:rPr>
              <a:t>de acuerdo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-30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1990 </a:t>
            </a:r>
            <a:r>
              <a:rPr dirty="0" sz="800" spc="15">
                <a:latin typeface="Microsoft Sans Serif"/>
                <a:cs typeface="Microsoft Sans Serif"/>
              </a:rPr>
              <a:t>(Eurocódigo </a:t>
            </a:r>
            <a:r>
              <a:rPr dirty="0" sz="800" spc="-10">
                <a:latin typeface="Microsoft Sans Serif"/>
                <a:cs typeface="Microsoft Sans Serif"/>
              </a:rPr>
              <a:t>0), </a:t>
            </a:r>
            <a:r>
              <a:rPr dirty="0" sz="800" spc="-30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1991 </a:t>
            </a:r>
            <a:r>
              <a:rPr dirty="0" sz="800" spc="15">
                <a:latin typeface="Microsoft Sans Serif"/>
                <a:cs typeface="Microsoft Sans Serif"/>
              </a:rPr>
              <a:t> (Eurocódigo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1),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EN</a:t>
            </a:r>
            <a:r>
              <a:rPr dirty="0" sz="800" spc="10">
                <a:latin typeface="Microsoft Sans Serif"/>
                <a:cs typeface="Microsoft Sans Serif"/>
              </a:rPr>
              <a:t> 1993 </a:t>
            </a:r>
            <a:r>
              <a:rPr dirty="0" sz="800" spc="15">
                <a:latin typeface="Microsoft Sans Serif"/>
                <a:cs typeface="Microsoft Sans Serif"/>
              </a:rPr>
              <a:t>(Eurocódigo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3),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EN</a:t>
            </a:r>
            <a:r>
              <a:rPr dirty="0" sz="800" spc="10">
                <a:latin typeface="Microsoft Sans Serif"/>
                <a:cs typeface="Microsoft Sans Serif"/>
              </a:rPr>
              <a:t> 1999 </a:t>
            </a:r>
            <a:r>
              <a:rPr dirty="0" sz="800" spc="15">
                <a:latin typeface="Microsoft Sans Serif"/>
                <a:cs typeface="Microsoft Sans Serif"/>
              </a:rPr>
              <a:t>(Eurocódigo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9)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otras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normas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nacionales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correspondientes).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informe </a:t>
            </a:r>
            <a:r>
              <a:rPr dirty="0" sz="800" spc="20">
                <a:latin typeface="Microsoft Sans Serif"/>
                <a:cs typeface="Microsoft Sans Serif"/>
              </a:rPr>
              <a:t>técnico </a:t>
            </a:r>
            <a:r>
              <a:rPr dirty="0" sz="800" spc="35">
                <a:latin typeface="Microsoft Sans Serif"/>
                <a:cs typeface="Microsoft Sans Serif"/>
              </a:rPr>
              <a:t>europeo </a:t>
            </a:r>
            <a:r>
              <a:rPr dirty="0" sz="800" spc="-30">
                <a:latin typeface="Microsoft Sans Serif"/>
                <a:cs typeface="Microsoft Sans Serif"/>
              </a:rPr>
              <a:t>CEN/TR </a:t>
            </a:r>
            <a:r>
              <a:rPr dirty="0" sz="800" spc="10">
                <a:latin typeface="Microsoft Sans Serif"/>
                <a:cs typeface="Microsoft Sans Serif"/>
              </a:rPr>
              <a:t>16999 </a:t>
            </a:r>
            <a:r>
              <a:rPr dirty="0" sz="800" spc="5">
                <a:latin typeface="Microsoft Sans Serif"/>
                <a:cs typeface="Microsoft Sans Serif"/>
              </a:rPr>
              <a:t>Sistemas </a:t>
            </a:r>
            <a:r>
              <a:rPr dirty="0" sz="800" spc="25">
                <a:latin typeface="Microsoft Sans Serif"/>
                <a:cs typeface="Microsoft Sans Serif"/>
              </a:rPr>
              <a:t>de energía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20">
                <a:latin typeface="Microsoft Sans Serif"/>
                <a:cs typeface="Microsoft Sans Serif"/>
              </a:rPr>
              <a:t>tejados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10">
                <a:latin typeface="Microsoft Sans Serif"/>
                <a:cs typeface="Microsoft Sans Serif"/>
              </a:rPr>
              <a:t>Requisitos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0">
                <a:latin typeface="Microsoft Sans Serif"/>
                <a:cs typeface="Microsoft Sans Serif"/>
              </a:rPr>
              <a:t>conexiones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estructurales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paneles </a:t>
            </a:r>
            <a:r>
              <a:rPr dirty="0" sz="800" spc="10">
                <a:latin typeface="Microsoft Sans Serif"/>
                <a:cs typeface="Microsoft Sans Serif"/>
              </a:rPr>
              <a:t>solares </a:t>
            </a:r>
            <a:r>
              <a:rPr dirty="0" sz="800" spc="35">
                <a:latin typeface="Microsoft Sans Serif"/>
                <a:cs typeface="Microsoft Sans Serif"/>
              </a:rPr>
              <a:t>proporciona </a:t>
            </a:r>
            <a:r>
              <a:rPr dirty="0" sz="800" spc="30">
                <a:latin typeface="Microsoft Sans Serif"/>
                <a:cs typeface="Microsoft Sans Serif"/>
              </a:rPr>
              <a:t>orientación </a:t>
            </a:r>
            <a:r>
              <a:rPr dirty="0" sz="800" spc="25">
                <a:latin typeface="Microsoft Sans Serif"/>
                <a:cs typeface="Microsoft Sans Serif"/>
              </a:rPr>
              <a:t>sobre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5">
                <a:latin typeface="Microsoft Sans Serif"/>
                <a:cs typeface="Microsoft Sans Serif"/>
              </a:rPr>
              <a:t>principios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requisitos del </a:t>
            </a:r>
            <a:r>
              <a:rPr dirty="0" sz="800" spc="20">
                <a:latin typeface="Microsoft Sans Serif"/>
                <a:cs typeface="Microsoft Sans Serif"/>
              </a:rPr>
              <a:t>diseño </a:t>
            </a:r>
            <a:r>
              <a:rPr dirty="0" sz="800" spc="30">
                <a:latin typeface="Microsoft Sans Serif"/>
                <a:cs typeface="Microsoft Sans Serif"/>
              </a:rPr>
              <a:t>estructural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seguridad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facilidad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servicio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conexión </a:t>
            </a:r>
            <a:r>
              <a:rPr dirty="0" sz="800" spc="30">
                <a:latin typeface="Microsoft Sans Serif"/>
                <a:cs typeface="Microsoft Sans Serif"/>
              </a:rPr>
              <a:t>estructural </a:t>
            </a:r>
            <a:r>
              <a:rPr dirty="0" sz="800" spc="35">
                <a:latin typeface="Microsoft Sans Serif"/>
                <a:cs typeface="Microsoft Sans Serif"/>
              </a:rPr>
              <a:t>entre </a:t>
            </a:r>
            <a:r>
              <a:rPr dirty="0" sz="800" spc="15">
                <a:latin typeface="Microsoft Sans Serif"/>
                <a:cs typeface="Microsoft Sans Serif"/>
              </a:rPr>
              <a:t>paneles </a:t>
            </a:r>
            <a:r>
              <a:rPr dirty="0" sz="800" spc="25">
                <a:latin typeface="Microsoft Sans Serif"/>
                <a:cs typeface="Microsoft Sans Serif"/>
              </a:rPr>
              <a:t>de energía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35">
                <a:latin typeface="Microsoft Sans Serif"/>
                <a:cs typeface="Microsoft Sans Serif"/>
              </a:rPr>
              <a:t>montados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tejados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planos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inclinados.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370230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3792472"/>
            <a:ext cx="901700" cy="3982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241935">
              <a:lnSpc>
                <a:spcPct val="1212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11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Referencia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sobre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Los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BIPV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son:</a:t>
            </a:r>
            <a:endParaRPr sz="550">
              <a:latin typeface="Microsoft Sans Serif"/>
              <a:cs typeface="Microsoft Sans Serif"/>
            </a:endParaRPr>
          </a:p>
          <a:p>
            <a:pPr marL="44450" marR="250190" indent="-444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20">
                <a:latin typeface="Microsoft Sans Serif"/>
                <a:cs typeface="Microsoft Sans Serif"/>
              </a:rPr>
              <a:t>europea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EN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50583-1 </a:t>
            </a:r>
            <a:r>
              <a:rPr dirty="0" sz="550" spc="10">
                <a:latin typeface="Microsoft Sans Serif"/>
                <a:cs typeface="Microsoft Sans Serif"/>
              </a:rPr>
              <a:t> Fotovoltaica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Edificios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Parte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1: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Módulos</a:t>
            </a:r>
            <a:r>
              <a:rPr dirty="0" sz="550" spc="-15">
                <a:latin typeface="Microsoft Sans Serif"/>
                <a:cs typeface="Microsoft Sans Serif"/>
              </a:rPr>
              <a:t> BIPV;</a:t>
            </a:r>
            <a:endParaRPr sz="550">
              <a:latin typeface="Microsoft Sans Serif"/>
              <a:cs typeface="Microsoft Sans Serif"/>
            </a:endParaRPr>
          </a:p>
          <a:p>
            <a:pPr marL="44450" marR="250190" indent="-444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20">
                <a:latin typeface="Microsoft Sans Serif"/>
                <a:cs typeface="Microsoft Sans Serif"/>
              </a:rPr>
              <a:t>europea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EN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50583-2 </a:t>
            </a:r>
            <a:r>
              <a:rPr dirty="0" sz="550" spc="10">
                <a:latin typeface="Microsoft Sans Serif"/>
                <a:cs typeface="Microsoft Sans Serif"/>
              </a:rPr>
              <a:t> Fotovoltaica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Edificios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Parte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2: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Sistemas</a:t>
            </a:r>
            <a:r>
              <a:rPr dirty="0" sz="550" spc="-15">
                <a:latin typeface="Microsoft Sans Serif"/>
                <a:cs typeface="Microsoft Sans Serif"/>
              </a:rPr>
              <a:t> BIPV;</a:t>
            </a:r>
            <a:endParaRPr sz="550">
              <a:latin typeface="Microsoft Sans Serif"/>
              <a:cs typeface="Microsoft Sans Serif"/>
            </a:endParaRPr>
          </a:p>
          <a:p>
            <a:pPr marL="44450" marR="363855" indent="-444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Internacional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Norma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ISO/</a:t>
            </a:r>
            <a:r>
              <a:rPr dirty="0" sz="550" spc="-50">
                <a:latin typeface="Microsoft Sans Serif"/>
                <a:cs typeface="Microsoft Sans Serif"/>
              </a:rPr>
              <a:t>TS</a:t>
            </a:r>
            <a:endParaRPr sz="5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18178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Vidrio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construcción</a:t>
            </a:r>
            <a:endParaRPr sz="450">
              <a:latin typeface="Microsoft Sans Serif"/>
              <a:cs typeface="Microsoft Sans Serif"/>
            </a:endParaRPr>
          </a:p>
          <a:p>
            <a:pPr marL="62865" marR="135890">
              <a:lnSpc>
                <a:spcPct val="121200"/>
              </a:lnSpc>
              <a:spcBef>
                <a:spcPts val="20"/>
              </a:spcBef>
            </a:pPr>
            <a:r>
              <a:rPr dirty="0" sz="550" spc="-10">
                <a:latin typeface="Microsoft Sans Serif"/>
                <a:cs typeface="Microsoft Sans Serif"/>
              </a:rPr>
              <a:t>- </a:t>
            </a:r>
            <a:r>
              <a:rPr dirty="0" sz="550" spc="5">
                <a:latin typeface="Microsoft Sans Serif"/>
                <a:cs typeface="Microsoft Sans Serif"/>
              </a:rPr>
              <a:t>Solar </a:t>
            </a:r>
            <a:r>
              <a:rPr dirty="0" sz="550" spc="20">
                <a:latin typeface="Microsoft Sans Serif"/>
                <a:cs typeface="Microsoft Sans Serif"/>
              </a:rPr>
              <a:t>laminado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vidrio fotovoltaico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uso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edificios;</a:t>
            </a:r>
            <a:endParaRPr sz="550">
              <a:latin typeface="Microsoft Sans Serif"/>
              <a:cs typeface="Microsoft Sans Serif"/>
            </a:endParaRPr>
          </a:p>
          <a:p>
            <a:pPr marR="2222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Proyecto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internacional</a:t>
            </a:r>
            <a:endParaRPr sz="5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135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63092-1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ED1</a:t>
            </a:r>
            <a:endParaRPr sz="550">
              <a:latin typeface="Microsoft Sans Serif"/>
              <a:cs typeface="Microsoft Sans Serif"/>
            </a:endParaRPr>
          </a:p>
          <a:p>
            <a:pPr marL="62865" marR="84455">
              <a:lnSpc>
                <a:spcPct val="121200"/>
              </a:lnSpc>
            </a:pPr>
            <a:r>
              <a:rPr dirty="0" sz="550" spc="10">
                <a:latin typeface="Microsoft Sans Serif"/>
                <a:cs typeface="Microsoft Sans Serif"/>
              </a:rPr>
              <a:t>Fotovoltaica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Edificios </a:t>
            </a:r>
            <a:r>
              <a:rPr dirty="0" sz="550" spc="110">
                <a:latin typeface="Microsoft Sans Serif"/>
                <a:cs typeface="Microsoft Sans Serif"/>
              </a:rPr>
              <a:t>– </a:t>
            </a:r>
            <a:r>
              <a:rPr dirty="0" sz="550" spc="10">
                <a:latin typeface="Microsoft Sans Serif"/>
                <a:cs typeface="Microsoft Sans Serif"/>
              </a:rPr>
              <a:t>Parte </a:t>
            </a:r>
            <a:r>
              <a:rPr dirty="0" sz="550">
                <a:latin typeface="Microsoft Sans Serif"/>
                <a:cs typeface="Microsoft Sans Serif"/>
              </a:rPr>
              <a:t>1: </a:t>
            </a:r>
            <a:r>
              <a:rPr dirty="0" sz="550" spc="5">
                <a:latin typeface="Microsoft Sans Serif"/>
                <a:cs typeface="Microsoft Sans Serif"/>
              </a:rPr>
              <a:t> Edificios </a:t>
            </a:r>
            <a:r>
              <a:rPr dirty="0" sz="550" spc="20">
                <a:latin typeface="Microsoft Sans Serif"/>
                <a:cs typeface="Microsoft Sans Serif"/>
              </a:rPr>
              <a:t>integrados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fotovoltaicos;</a:t>
            </a:r>
            <a:endParaRPr sz="550">
              <a:latin typeface="Microsoft Sans Serif"/>
              <a:cs typeface="Microsoft Sans Serif"/>
            </a:endParaRPr>
          </a:p>
          <a:p>
            <a:pPr marR="2222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Proyecto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internacional</a:t>
            </a:r>
            <a:endParaRPr sz="5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63092-2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ED1</a:t>
            </a:r>
            <a:endParaRPr sz="550">
              <a:latin typeface="Microsoft Sans Serif"/>
              <a:cs typeface="Microsoft Sans Serif"/>
            </a:endParaRPr>
          </a:p>
          <a:p>
            <a:pPr marL="62865" marR="84455">
              <a:lnSpc>
                <a:spcPct val="121200"/>
              </a:lnSpc>
            </a:pPr>
            <a:r>
              <a:rPr dirty="0" sz="550" spc="10">
                <a:latin typeface="Microsoft Sans Serif"/>
                <a:cs typeface="Microsoft Sans Serif"/>
              </a:rPr>
              <a:t>Fotovoltaica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Edificios </a:t>
            </a:r>
            <a:r>
              <a:rPr dirty="0" sz="550" spc="110">
                <a:latin typeface="Microsoft Sans Serif"/>
                <a:cs typeface="Microsoft Sans Serif"/>
              </a:rPr>
              <a:t>– </a:t>
            </a:r>
            <a:r>
              <a:rPr dirty="0" sz="550" spc="10">
                <a:latin typeface="Microsoft Sans Serif"/>
                <a:cs typeface="Microsoft Sans Serif"/>
              </a:rPr>
              <a:t>Parte </a:t>
            </a:r>
            <a:r>
              <a:rPr dirty="0" sz="550">
                <a:latin typeface="Microsoft Sans Serif"/>
                <a:cs typeface="Microsoft Sans Serif"/>
              </a:rPr>
              <a:t>2: </a:t>
            </a:r>
            <a:r>
              <a:rPr dirty="0" sz="550" spc="5">
                <a:latin typeface="Microsoft Sans Serif"/>
                <a:cs typeface="Microsoft Sans Serif"/>
              </a:rPr>
              <a:t> Edificios </a:t>
            </a:r>
            <a:r>
              <a:rPr dirty="0" sz="550" spc="20">
                <a:latin typeface="Microsoft Sans Serif"/>
                <a:cs typeface="Microsoft Sans Serif"/>
              </a:rPr>
              <a:t>integrados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fotovoltaicos;</a:t>
            </a:r>
            <a:endParaRPr sz="550">
              <a:latin typeface="Microsoft Sans Serif"/>
              <a:cs typeface="Microsoft Sans Serif"/>
            </a:endParaRPr>
          </a:p>
          <a:p>
            <a:pPr marL="44450" marR="254635" indent="-44450">
              <a:lnSpc>
                <a:spcPct val="121200"/>
              </a:lnSpc>
              <a:buChar char="•"/>
              <a:tabLst>
                <a:tab pos="44450" algn="l"/>
              </a:tabLst>
            </a:pP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10">
                <a:latin typeface="Microsoft Sans Serif"/>
                <a:cs typeface="Microsoft Sans Serif"/>
              </a:rPr>
              <a:t>coreana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(KS)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8577  </a:t>
            </a:r>
            <a:r>
              <a:rPr dirty="0" sz="550" spc="5">
                <a:latin typeface="Microsoft Sans Serif"/>
                <a:cs typeface="Microsoft Sans Serif"/>
              </a:rPr>
              <a:t>Edificio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integrado  </a:t>
            </a:r>
            <a:r>
              <a:rPr dirty="0" sz="550" spc="20">
                <a:latin typeface="Microsoft Sans Serif"/>
                <a:cs typeface="Microsoft Sans Serif"/>
              </a:rPr>
              <a:t>fotovoltaica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Módulos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(BIPV);</a:t>
            </a:r>
            <a:endParaRPr sz="550">
              <a:latin typeface="Microsoft Sans Serif"/>
              <a:cs typeface="Microsoft Sans Serif"/>
            </a:endParaRPr>
          </a:p>
          <a:p>
            <a:pPr marL="43815" indent="-44450">
              <a:lnSpc>
                <a:spcPct val="100000"/>
              </a:lnSpc>
              <a:spcBef>
                <a:spcPts val="140"/>
              </a:spcBef>
              <a:buChar char="•"/>
              <a:tabLst>
                <a:tab pos="44450" algn="l"/>
              </a:tabLst>
            </a:pPr>
            <a:r>
              <a:rPr dirty="0" sz="550">
                <a:latin typeface="Microsoft Sans Serif"/>
                <a:cs typeface="Microsoft Sans Serif"/>
              </a:rPr>
              <a:t>Técnico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Español</a:t>
            </a:r>
            <a:endParaRPr sz="5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340"/>
              </a:spcBef>
            </a:pPr>
            <a:r>
              <a:rPr dirty="0" sz="350" spc="5">
                <a:latin typeface="Microsoft Sans Serif"/>
                <a:cs typeface="Microsoft Sans Serif"/>
              </a:rPr>
              <a:t>Código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construcción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7118602"/>
            <a:ext cx="880744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3.1.3.3</a:t>
            </a:r>
            <a:r>
              <a:rPr dirty="0" sz="900" spc="-65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Cochera</a:t>
            </a:r>
            <a:endParaRPr sz="9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300" y="7479256"/>
            <a:ext cx="5411470" cy="155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25">
                <a:latin typeface="Microsoft Sans Serif"/>
                <a:cs typeface="Microsoft Sans Serif"/>
              </a:rPr>
              <a:t>utilizar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superficies existentes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de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fotovoltaicos,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0">
                <a:latin typeface="Microsoft Sans Serif"/>
                <a:cs typeface="Microsoft Sans Serif"/>
              </a:rPr>
              <a:t>cocheras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buena </a:t>
            </a:r>
            <a:r>
              <a:rPr dirty="0" sz="700" spc="30">
                <a:latin typeface="Microsoft Sans Serif"/>
                <a:cs typeface="Microsoft Sans Serif"/>
              </a:rPr>
              <a:t>manera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utilizar </a:t>
            </a:r>
            <a:r>
              <a:rPr dirty="0" sz="700" spc="10">
                <a:latin typeface="Microsoft Sans Serif"/>
                <a:cs typeface="Microsoft Sans Serif"/>
              </a:rPr>
              <a:t>áreas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20">
                <a:latin typeface="Microsoft Sans Serif"/>
                <a:cs typeface="Microsoft Sans Serif"/>
              </a:rPr>
              <a:t>solar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35">
                <a:latin typeface="Microsoft Sans Serif"/>
                <a:cs typeface="Microsoft Sans Serif"/>
              </a:rPr>
              <a:t>mismo </a:t>
            </a:r>
            <a:r>
              <a:rPr dirty="0" sz="700" spc="30">
                <a:latin typeface="Microsoft Sans Serif"/>
                <a:cs typeface="Microsoft Sans Serif"/>
              </a:rPr>
              <a:t>tiempo, proporcionar sombra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20">
                <a:latin typeface="Microsoft Sans Serif"/>
                <a:cs typeface="Microsoft Sans Serif"/>
              </a:rPr>
              <a:t>aparcamientos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5">
                <a:latin typeface="Microsoft Sans Serif"/>
                <a:cs typeface="Microsoft Sans Serif"/>
              </a:rPr>
              <a:t>zonas </a:t>
            </a:r>
            <a:r>
              <a:rPr dirty="0" sz="700" spc="15">
                <a:latin typeface="Microsoft Sans Serif"/>
                <a:cs typeface="Microsoft Sans Serif"/>
              </a:rPr>
              <a:t>peatonales.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cimientos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0">
                <a:latin typeface="Microsoft Sans Serif"/>
                <a:cs typeface="Microsoft Sans Serif"/>
              </a:rPr>
              <a:t>cocheras </a:t>
            </a:r>
            <a:r>
              <a:rPr dirty="0" sz="700" spc="15">
                <a:latin typeface="Microsoft Sans Serif"/>
                <a:cs typeface="Microsoft Sans Serif"/>
              </a:rPr>
              <a:t>están </a:t>
            </a:r>
            <a:r>
              <a:rPr dirty="0" sz="700" spc="20">
                <a:latin typeface="Microsoft Sans Serif"/>
                <a:cs typeface="Microsoft Sans Serif"/>
              </a:rPr>
              <a:t>disponibles en </a:t>
            </a:r>
            <a:r>
              <a:rPr dirty="0" sz="700" spc="15">
                <a:latin typeface="Microsoft Sans Serif"/>
                <a:cs typeface="Microsoft Sans Serif"/>
              </a:rPr>
              <a:t>lastres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hormigón </a:t>
            </a:r>
            <a:r>
              <a:rPr dirty="0" sz="700" spc="25">
                <a:latin typeface="Microsoft Sans Serif"/>
                <a:cs typeface="Microsoft Sans Serif"/>
              </a:rPr>
              <a:t>moldeados </a:t>
            </a:r>
            <a:r>
              <a:rPr dirty="0" sz="700" spc="30">
                <a:latin typeface="Microsoft Sans Serif"/>
                <a:cs typeface="Microsoft Sans Serif"/>
              </a:rPr>
              <a:t>in </a:t>
            </a:r>
            <a:r>
              <a:rPr dirty="0" sz="700" spc="20">
                <a:latin typeface="Microsoft Sans Serif"/>
                <a:cs typeface="Microsoft Sans Serif"/>
              </a:rPr>
              <a:t>situ, </a:t>
            </a:r>
            <a:r>
              <a:rPr dirty="0" sz="700" spc="15">
                <a:latin typeface="Microsoft Sans Serif"/>
                <a:cs typeface="Microsoft Sans Serif"/>
              </a:rPr>
              <a:t>pilares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hormigón </a:t>
            </a:r>
            <a:r>
              <a:rPr dirty="0" sz="700" spc="5">
                <a:latin typeface="Microsoft Sans Serif"/>
                <a:cs typeface="Microsoft Sans Serif"/>
              </a:rPr>
              <a:t>e </a:t>
            </a:r>
            <a:r>
              <a:rPr dirty="0" sz="700" spc="20">
                <a:latin typeface="Microsoft Sans Serif"/>
                <a:cs typeface="Microsoft Sans Serif"/>
              </a:rPr>
              <a:t>integraciones de </a:t>
            </a:r>
            <a:r>
              <a:rPr dirty="0" sz="700" spc="25">
                <a:latin typeface="Microsoft Sans Serif"/>
                <a:cs typeface="Microsoft Sans Serif"/>
              </a:rPr>
              <a:t> micropilotes. </a:t>
            </a:r>
            <a:r>
              <a:rPr dirty="0" sz="700" spc="20">
                <a:latin typeface="Microsoft Sans Serif"/>
                <a:cs typeface="Microsoft Sans Serif"/>
              </a:rPr>
              <a:t>También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este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instalación,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mediciones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diseño 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dependen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0">
                <a:latin typeface="Microsoft Sans Serif"/>
                <a:cs typeface="Microsoft Sans Serif"/>
              </a:rPr>
              <a:t>análisis </a:t>
            </a:r>
            <a:r>
              <a:rPr dirty="0" sz="700" spc="15">
                <a:latin typeface="Microsoft Sans Serif"/>
                <a:cs typeface="Microsoft Sans Serif"/>
              </a:rPr>
              <a:t>exacto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detallado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cada </a:t>
            </a:r>
            <a:r>
              <a:rPr dirty="0" sz="700" spc="15">
                <a:latin typeface="Microsoft Sans Serif"/>
                <a:cs typeface="Microsoft Sans Serif"/>
              </a:rPr>
              <a:t>área </a:t>
            </a:r>
            <a:r>
              <a:rPr dirty="0" sz="700" spc="10">
                <a:latin typeface="Microsoft Sans Serif"/>
                <a:cs typeface="Microsoft Sans Serif"/>
              </a:rPr>
              <a:t>específica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5">
                <a:latin typeface="Microsoft Sans Serif"/>
                <a:cs typeface="Microsoft Sans Serif"/>
              </a:rPr>
              <a:t>determinar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comportamiento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carga </a:t>
            </a:r>
            <a:r>
              <a:rPr dirty="0" sz="700" spc="20">
                <a:latin typeface="Microsoft Sans Serif"/>
                <a:cs typeface="Microsoft Sans Serif"/>
              </a:rPr>
              <a:t>con respecto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0">
                <a:latin typeface="Microsoft Sans Serif"/>
                <a:cs typeface="Microsoft Sans Serif"/>
              </a:rPr>
              <a:t>cargas </a:t>
            </a:r>
            <a:r>
              <a:rPr dirty="0" sz="700" spc="5">
                <a:latin typeface="Microsoft Sans Serif"/>
                <a:cs typeface="Microsoft Sans Serif"/>
              </a:rPr>
              <a:t>específicas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viento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 nieve: el análisis </a:t>
            </a:r>
            <a:r>
              <a:rPr dirty="0" sz="700" spc="25">
                <a:latin typeface="Microsoft Sans Serif"/>
                <a:cs typeface="Microsoft Sans Serif"/>
              </a:rPr>
              <a:t>estructural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10">
                <a:latin typeface="Microsoft Sans Serif"/>
                <a:cs typeface="Microsoft Sans Serif"/>
              </a:rPr>
              <a:t>basarse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5">
                <a:latin typeface="Microsoft Sans Serif"/>
                <a:cs typeface="Microsoft Sans Serif"/>
              </a:rPr>
              <a:t>valores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carga </a:t>
            </a:r>
            <a:r>
              <a:rPr dirty="0" sz="700" spc="20">
                <a:latin typeface="Microsoft Sans Serif"/>
                <a:cs typeface="Microsoft Sans Serif"/>
              </a:rPr>
              <a:t>regionales con hipótesis de </a:t>
            </a:r>
            <a:r>
              <a:rPr dirty="0" sz="700" spc="15">
                <a:latin typeface="Microsoft Sans Serif"/>
                <a:cs typeface="Microsoft Sans Serif"/>
              </a:rPr>
              <a:t>carga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30">
                <a:latin typeface="Microsoft Sans Serif"/>
                <a:cs typeface="Microsoft Sans Serif"/>
              </a:rPr>
              <a:t>cumplir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30">
                <a:latin typeface="Microsoft Sans Serif"/>
                <a:cs typeface="Microsoft Sans Serif"/>
              </a:rPr>
              <a:t>normas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nacionales </a:t>
            </a:r>
            <a:r>
              <a:rPr dirty="0" sz="700" spc="20">
                <a:latin typeface="Microsoft Sans Serif"/>
                <a:cs typeface="Microsoft Sans Serif"/>
              </a:rPr>
              <a:t>vigentes </a:t>
            </a:r>
            <a:r>
              <a:rPr dirty="0" sz="700" spc="25">
                <a:latin typeface="Microsoft Sans Serif"/>
                <a:cs typeface="Microsoft Sans Serif"/>
              </a:rPr>
              <a:t>(por </a:t>
            </a:r>
            <a:r>
              <a:rPr dirty="0" sz="700" spc="20">
                <a:latin typeface="Microsoft Sans Serif"/>
                <a:cs typeface="Microsoft Sans Serif"/>
              </a:rPr>
              <a:t>ejemplo, en </a:t>
            </a:r>
            <a:r>
              <a:rPr dirty="0" sz="700" spc="15">
                <a:latin typeface="Microsoft Sans Serif"/>
                <a:cs typeface="Microsoft Sans Serif"/>
              </a:rPr>
              <a:t>Europa </a:t>
            </a:r>
            <a:r>
              <a:rPr dirty="0" sz="700" spc="20">
                <a:latin typeface="Microsoft Sans Serif"/>
                <a:cs typeface="Microsoft Sans Serif"/>
              </a:rPr>
              <a:t>de acuerdo con </a:t>
            </a:r>
            <a:r>
              <a:rPr dirty="0" sz="700" spc="-3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1990 </a:t>
            </a:r>
            <a:r>
              <a:rPr dirty="0" sz="700" spc="15">
                <a:latin typeface="Microsoft Sans Serif"/>
                <a:cs typeface="Microsoft Sans Serif"/>
              </a:rPr>
              <a:t>(Eurocódigo </a:t>
            </a:r>
            <a:r>
              <a:rPr dirty="0" sz="700" spc="-10">
                <a:latin typeface="Microsoft Sans Serif"/>
                <a:cs typeface="Microsoft Sans Serif"/>
              </a:rPr>
              <a:t>0), </a:t>
            </a:r>
            <a:r>
              <a:rPr dirty="0" sz="700" spc="-3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1991 </a:t>
            </a:r>
            <a:r>
              <a:rPr dirty="0" sz="700" spc="15">
                <a:latin typeface="Microsoft Sans Serif"/>
                <a:cs typeface="Microsoft Sans Serif"/>
              </a:rPr>
              <a:t>(Eurocódigo </a:t>
            </a:r>
            <a:r>
              <a:rPr dirty="0" sz="700" spc="-10">
                <a:latin typeface="Microsoft Sans Serif"/>
                <a:cs typeface="Microsoft Sans Serif"/>
              </a:rPr>
              <a:t>1), </a:t>
            </a:r>
            <a:r>
              <a:rPr dirty="0" sz="700" spc="-3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1993 </a:t>
            </a:r>
            <a:r>
              <a:rPr dirty="0" sz="700" spc="15">
                <a:latin typeface="Microsoft Sans Serif"/>
                <a:cs typeface="Microsoft Sans Serif"/>
              </a:rPr>
              <a:t> (Eurocódigo </a:t>
            </a:r>
            <a:r>
              <a:rPr dirty="0" sz="700" spc="-10">
                <a:latin typeface="Microsoft Sans Serif"/>
                <a:cs typeface="Microsoft Sans Serif"/>
              </a:rPr>
              <a:t>3), </a:t>
            </a:r>
            <a:r>
              <a:rPr dirty="0" sz="700" spc="-3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1999 </a:t>
            </a:r>
            <a:r>
              <a:rPr dirty="0" sz="700" spc="15">
                <a:latin typeface="Microsoft Sans Serif"/>
                <a:cs typeface="Microsoft Sans Serif"/>
              </a:rPr>
              <a:t>(Eurocódigo </a:t>
            </a:r>
            <a:r>
              <a:rPr dirty="0" sz="700" spc="-10">
                <a:latin typeface="Microsoft Sans Serif"/>
                <a:cs typeface="Microsoft Sans Serif"/>
              </a:rPr>
              <a:t>9)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otras </a:t>
            </a:r>
            <a:r>
              <a:rPr dirty="0" sz="700" spc="30">
                <a:latin typeface="Microsoft Sans Serif"/>
                <a:cs typeface="Microsoft Sans Serif"/>
              </a:rPr>
              <a:t>normas </a:t>
            </a:r>
            <a:r>
              <a:rPr dirty="0" sz="700" spc="10">
                <a:latin typeface="Microsoft Sans Serif"/>
                <a:cs typeface="Microsoft Sans Serif"/>
              </a:rPr>
              <a:t>nacionales </a:t>
            </a:r>
            <a:r>
              <a:rPr dirty="0" sz="700" spc="20">
                <a:latin typeface="Microsoft Sans Serif"/>
                <a:cs typeface="Microsoft Sans Serif"/>
              </a:rPr>
              <a:t>correspondientes). </a:t>
            </a:r>
            <a:r>
              <a:rPr dirty="0" sz="700" spc="10">
                <a:latin typeface="Microsoft Sans Serif"/>
                <a:cs typeface="Microsoft Sans Serif"/>
              </a:rPr>
              <a:t>Además, </a:t>
            </a:r>
            <a:r>
              <a:rPr dirty="0" sz="700" spc="35">
                <a:latin typeface="Microsoft Sans Serif"/>
                <a:cs typeface="Microsoft Sans Serif"/>
              </a:rPr>
              <a:t>durante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diseño 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considerarse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locales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especiales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10">
                <a:latin typeface="Microsoft Sans Serif"/>
                <a:cs typeface="Microsoft Sans Serif"/>
              </a:rPr>
              <a:t> la </a:t>
            </a:r>
            <a:r>
              <a:rPr dirty="0" sz="700" spc="20">
                <a:latin typeface="Microsoft Sans Serif"/>
                <a:cs typeface="Microsoft Sans Serif"/>
              </a:rPr>
              <a:t>restricción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área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estacionamiento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seguridad.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786693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7957101"/>
            <a:ext cx="800100" cy="1651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245110">
              <a:lnSpc>
                <a:spcPct val="1212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12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BAPV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(Edificio  </a:t>
            </a:r>
            <a:r>
              <a:rPr dirty="0" sz="550" spc="-40">
                <a:latin typeface="Microsoft Sans Serif"/>
                <a:cs typeface="Microsoft Sans Serif"/>
              </a:rPr>
              <a:t>PV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aplicado):</a:t>
            </a:r>
            <a:endParaRPr sz="550">
              <a:latin typeface="Microsoft Sans Serif"/>
              <a:cs typeface="Microsoft Sans Serif"/>
            </a:endParaRPr>
          </a:p>
          <a:p>
            <a:pPr marR="48895">
              <a:lnSpc>
                <a:spcPts val="800"/>
              </a:lnSpc>
              <a:spcBef>
                <a:spcPts val="50"/>
              </a:spcBef>
            </a:pPr>
            <a:r>
              <a:rPr dirty="0" sz="550" spc="20">
                <a:latin typeface="Microsoft Sans Serif"/>
                <a:cs typeface="Microsoft Sans Serif"/>
              </a:rPr>
              <a:t>Módulos </a:t>
            </a:r>
            <a:r>
              <a:rPr dirty="0" sz="550" spc="15">
                <a:latin typeface="Microsoft Sans Serif"/>
                <a:cs typeface="Microsoft Sans Serif"/>
              </a:rPr>
              <a:t>fotovoltaicos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15">
                <a:latin typeface="Microsoft Sans Serif"/>
                <a:cs typeface="Microsoft Sans Serif"/>
              </a:rPr>
              <a:t>consideran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adosados   </a:t>
            </a:r>
            <a:r>
              <a:rPr dirty="0" sz="550" spc="5">
                <a:latin typeface="Microsoft Sans Serif"/>
                <a:cs typeface="Microsoft Sans Serif"/>
              </a:rPr>
              <a:t>al</a:t>
            </a:r>
            <a:r>
              <a:rPr dirty="0" sz="550" spc="4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edificio,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si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los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módulos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fotovoltaicos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están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montados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r>
              <a:rPr dirty="0" sz="450" spc="10">
                <a:latin typeface="Microsoft Sans Serif"/>
                <a:cs typeface="Microsoft Sans Serif"/>
              </a:rPr>
              <a:t>envolvente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edificio</a:t>
            </a:r>
            <a:r>
              <a:rPr dirty="0" sz="450">
                <a:latin typeface="Microsoft Sans Serif"/>
                <a:cs typeface="Microsoft Sans Serif"/>
              </a:rPr>
              <a:t> y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no</a:t>
            </a:r>
            <a:endParaRPr sz="450">
              <a:latin typeface="Microsoft Sans Serif"/>
              <a:cs typeface="Microsoft Sans Serif"/>
            </a:endParaRPr>
          </a:p>
          <a:p>
            <a:pPr marR="118745">
              <a:lnSpc>
                <a:spcPct val="148100"/>
              </a:lnSpc>
            </a:pPr>
            <a:r>
              <a:rPr dirty="0" sz="450" spc="15">
                <a:latin typeface="Microsoft Sans Serif"/>
                <a:cs typeface="Microsoft Sans Serif"/>
              </a:rPr>
              <a:t>cumplen </a:t>
            </a: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15">
                <a:latin typeface="Microsoft Sans Serif"/>
                <a:cs typeface="Microsoft Sans Serif"/>
              </a:rPr>
              <a:t>criterios de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integración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edificio.</a:t>
            </a:r>
            <a:endParaRPr sz="450">
              <a:latin typeface="Microsoft Sans Serif"/>
              <a:cs typeface="Microsoft Sans Serif"/>
            </a:endParaRPr>
          </a:p>
          <a:p>
            <a:pPr marR="29209">
              <a:lnSpc>
                <a:spcPct val="133300"/>
              </a:lnSpc>
              <a:spcBef>
                <a:spcPts val="10"/>
              </a:spcBef>
            </a:pPr>
            <a:r>
              <a:rPr dirty="0" sz="500" spc="-10">
                <a:latin typeface="Microsoft Sans Serif"/>
                <a:cs typeface="Microsoft Sans Serif"/>
              </a:rPr>
              <a:t>La </a:t>
            </a:r>
            <a:r>
              <a:rPr dirty="0" sz="500" spc="20">
                <a:latin typeface="Microsoft Sans Serif"/>
                <a:cs typeface="Microsoft Sans Serif"/>
              </a:rPr>
              <a:t>integridad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funcionalidad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edificio.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independiente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R="113664">
              <a:lnSpc>
                <a:spcPct val="121200"/>
              </a:lnSpc>
              <a:spcBef>
                <a:spcPts val="10"/>
              </a:spcBef>
            </a:pP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existencia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30">
                <a:latin typeface="Microsoft Sans Serif"/>
                <a:cs typeface="Microsoft Sans Serif"/>
              </a:rPr>
              <a:t>un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edificio anexo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módulo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37300" y="9252201"/>
            <a:ext cx="22326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3.1.3.4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50" b="1">
                <a:latin typeface="Arial"/>
                <a:cs typeface="Arial"/>
              </a:rPr>
              <a:t>Otra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integración</a:t>
            </a:r>
            <a:r>
              <a:rPr dirty="0" sz="900" spc="-3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arquitectónica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00" y="9612856"/>
            <a:ext cx="531114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Gracias</a:t>
            </a:r>
            <a:r>
              <a:rPr dirty="0" sz="700" spc="10">
                <a:latin typeface="Microsoft Sans Serif"/>
                <a:cs typeface="Microsoft Sans Serif"/>
              </a:rPr>
              <a:t> al </a:t>
            </a:r>
            <a:r>
              <a:rPr dirty="0" sz="700" spc="25">
                <a:latin typeface="Microsoft Sans Serif"/>
                <a:cs typeface="Microsoft Sans Serif"/>
              </a:rPr>
              <a:t>desarrollo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técnico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la </a:t>
            </a:r>
            <a:r>
              <a:rPr dirty="0" sz="700" spc="30">
                <a:latin typeface="Microsoft Sans Serif"/>
                <a:cs typeface="Microsoft Sans Serif"/>
              </a:rPr>
              <a:t>industria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fotovoltaica,</a:t>
            </a:r>
            <a:r>
              <a:rPr dirty="0" sz="700" spc="10">
                <a:latin typeface="Microsoft Sans Serif"/>
                <a:cs typeface="Microsoft Sans Serif"/>
              </a:rPr>
              <a:t> los sistemas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integrarse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arquitectónicamente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facilidad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elementos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construcción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edificios,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elementos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fachada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verticales,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tanto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superficies</a:t>
            </a:r>
            <a:r>
              <a:rPr dirty="0" sz="700" spc="5">
                <a:latin typeface="Microsoft Sans Serif"/>
                <a:cs typeface="Microsoft Sans Serif"/>
              </a:rPr>
              <a:t> opacas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transparentes. </a:t>
            </a:r>
            <a:r>
              <a:rPr dirty="0" sz="700" spc="10">
                <a:latin typeface="Microsoft Sans Serif"/>
                <a:cs typeface="Microsoft Sans Serif"/>
              </a:rPr>
              <a:t>Además, los </a:t>
            </a:r>
            <a:r>
              <a:rPr dirty="0" sz="700" spc="25">
                <a:latin typeface="Microsoft Sans Serif"/>
                <a:cs typeface="Microsoft Sans Serif"/>
              </a:rPr>
              <a:t>elementos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fachadas </a:t>
            </a:r>
            <a:r>
              <a:rPr dirty="0" sz="700" spc="20">
                <a:latin typeface="Microsoft Sans Serif"/>
                <a:cs typeface="Microsoft Sans Serif"/>
              </a:rPr>
              <a:t>de construcción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30">
                <a:latin typeface="Microsoft Sans Serif"/>
                <a:cs typeface="Microsoft Sans Serif"/>
              </a:rPr>
              <a:t>también pueden </a:t>
            </a:r>
            <a:r>
              <a:rPr dirty="0" sz="700" spc="20">
                <a:latin typeface="Microsoft Sans Serif"/>
                <a:cs typeface="Microsoft Sans Serif"/>
              </a:rPr>
              <a:t>estar provistos de aberturas,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puertas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ventanas.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49999" y="743202"/>
            <a:ext cx="1383665" cy="43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90"/>
              </a:spcBef>
            </a:pPr>
            <a:r>
              <a:rPr dirty="0" sz="550" spc="5" b="1">
                <a:latin typeface="Arial"/>
                <a:cs typeface="Arial"/>
              </a:rPr>
              <a:t>3.2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b="1">
                <a:latin typeface="Arial"/>
                <a:cs typeface="Arial"/>
              </a:rPr>
              <a:t>Disposición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25" b="1">
                <a:latin typeface="Arial"/>
                <a:cs typeface="Arial"/>
              </a:rPr>
              <a:t>planta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1441728"/>
            <a:ext cx="1748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latin typeface="Microsoft Sans Serif"/>
                <a:cs typeface="Microsoft Sans Serif"/>
              </a:rPr>
              <a:t>3.2.1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20">
                <a:latin typeface="Microsoft Sans Serif"/>
                <a:cs typeface="Microsoft Sans Serif"/>
              </a:rPr>
              <a:t>Tipo</a:t>
            </a:r>
            <a:r>
              <a:rPr dirty="0" sz="1200" spc="-15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30">
                <a:latin typeface="Microsoft Sans Serif"/>
                <a:cs typeface="Microsoft Sans Serif"/>
              </a:rPr>
              <a:t>instalación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1842997"/>
            <a:ext cx="5391150" cy="2919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03200">
              <a:lnSpc>
                <a:spcPct val="125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Como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40">
                <a:latin typeface="Microsoft Sans Serif"/>
                <a:cs typeface="Microsoft Sans Serif"/>
              </a:rPr>
              <a:t>introdujo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apartado </a:t>
            </a:r>
            <a:r>
              <a:rPr dirty="0" sz="800">
                <a:latin typeface="Microsoft Sans Serif"/>
                <a:cs typeface="Microsoft Sans Serif"/>
              </a:rPr>
              <a:t>1.2.1, las </a:t>
            </a:r>
            <a:r>
              <a:rPr dirty="0" sz="800" spc="10">
                <a:latin typeface="Microsoft Sans Serif"/>
                <a:cs typeface="Microsoft Sans Serif"/>
              </a:rPr>
              <a:t>cadenas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25">
                <a:latin typeface="Microsoft Sans Serif"/>
                <a:cs typeface="Microsoft Sans Serif"/>
              </a:rPr>
              <a:t>fotovoltaicos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35">
                <a:latin typeface="Microsoft Sans Serif"/>
                <a:cs typeface="Microsoft Sans Serif"/>
              </a:rPr>
              <a:t>componen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generador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inversores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dependiendo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>
                <a:latin typeface="Microsoft Sans Serif"/>
                <a:cs typeface="Microsoft Sans Serif"/>
              </a:rPr>
              <a:t>así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obtiene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diferente.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</a:pPr>
            <a:r>
              <a:rPr dirty="0" sz="850" spc="10" b="1">
                <a:latin typeface="Arial"/>
                <a:cs typeface="Arial"/>
              </a:rPr>
              <a:t>3.2.1.1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Distribución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descentralizada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Arial"/>
              <a:cs typeface="Arial"/>
            </a:endParaRPr>
          </a:p>
          <a:p>
            <a:pPr marL="12700" marR="209550">
              <a:lnSpc>
                <a:spcPct val="153900"/>
              </a:lnSpc>
              <a:spcBef>
                <a:spcPts val="5"/>
              </a:spcBef>
            </a:pP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distribución </a:t>
            </a:r>
            <a:r>
              <a:rPr dirty="0" sz="650" spc="15">
                <a:latin typeface="Microsoft Sans Serif"/>
                <a:cs typeface="Microsoft Sans Serif"/>
              </a:rPr>
              <a:t>descentralizada </a:t>
            </a:r>
            <a:r>
              <a:rPr dirty="0" sz="650" spc="25">
                <a:latin typeface="Microsoft Sans Serif"/>
                <a:cs typeface="Microsoft Sans Serif"/>
              </a:rPr>
              <a:t>generalmente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adopta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30">
                <a:latin typeface="Microsoft Sans Serif"/>
                <a:cs typeface="Microsoft Sans Serif"/>
              </a:rPr>
              <a:t>donde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generador fotovoltaico </a:t>
            </a:r>
            <a:r>
              <a:rPr dirty="0" sz="650" spc="10">
                <a:latin typeface="Microsoft Sans Serif"/>
                <a:cs typeface="Microsoft Sans Serif"/>
              </a:rPr>
              <a:t>está </a:t>
            </a:r>
            <a:r>
              <a:rPr dirty="0" sz="650" spc="20">
                <a:latin typeface="Microsoft Sans Serif"/>
                <a:cs typeface="Microsoft Sans Serif"/>
              </a:rPr>
              <a:t>sujeto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 </a:t>
            </a:r>
            <a:r>
              <a:rPr dirty="0" sz="650" spc="15">
                <a:latin typeface="Microsoft Sans Serif"/>
                <a:cs typeface="Microsoft Sans Serif"/>
              </a:rPr>
              <a:t>condiciones </a:t>
            </a:r>
            <a:r>
              <a:rPr dirty="0" sz="650" spc="20">
                <a:latin typeface="Microsoft Sans Serif"/>
                <a:cs typeface="Microsoft Sans Serif"/>
              </a:rPr>
              <a:t>de irradiación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</a:t>
            </a:r>
            <a:r>
              <a:rPr dirty="0" sz="650" spc="25">
                <a:latin typeface="Microsoft Sans Serif"/>
                <a:cs typeface="Microsoft Sans Serif"/>
              </a:rPr>
              <a:t>diferente orientación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inclinación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fotovoltaicos; </a:t>
            </a:r>
            <a:r>
              <a:rPr dirty="0" sz="650" spc="25">
                <a:latin typeface="Microsoft Sans Serif"/>
                <a:cs typeface="Microsoft Sans Serif"/>
              </a:rPr>
              <a:t>diferente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orientación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acimut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fotovoltaicos; </a:t>
            </a:r>
            <a:r>
              <a:rPr dirty="0" sz="650" spc="30">
                <a:latin typeface="Microsoft Sans Serif"/>
                <a:cs typeface="Microsoft Sans Serif"/>
              </a:rPr>
              <a:t>parte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generador fotovoltaico </a:t>
            </a:r>
            <a:r>
              <a:rPr dirty="0" sz="650" spc="20">
                <a:latin typeface="Microsoft Sans Serif"/>
                <a:cs typeface="Microsoft Sans Serif"/>
              </a:rPr>
              <a:t>en sombra; </a:t>
            </a:r>
            <a:r>
              <a:rPr dirty="0" sz="650">
                <a:latin typeface="Microsoft Sans Serif"/>
                <a:cs typeface="Microsoft Sans Serif"/>
              </a:rPr>
              <a:t>etc.). Al </a:t>
            </a:r>
            <a:r>
              <a:rPr dirty="0" sz="650" spc="20">
                <a:latin typeface="Microsoft Sans Serif"/>
                <a:cs typeface="Microsoft Sans Serif"/>
              </a:rPr>
              <a:t>usar </a:t>
            </a:r>
            <a:r>
              <a:rPr dirty="0" sz="650" spc="25">
                <a:latin typeface="Microsoft Sans Serif"/>
                <a:cs typeface="Microsoft Sans Serif"/>
              </a:rPr>
              <a:t>múltiples </a:t>
            </a:r>
            <a:r>
              <a:rPr dirty="0" sz="650" spc="15">
                <a:latin typeface="Microsoft Sans Serif"/>
                <a:cs typeface="Microsoft Sans Serif"/>
              </a:rPr>
              <a:t>inversores,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disponibles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múltiples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entradas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MPPT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luego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archivos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sujetas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irradiación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conectarse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MPPT.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10"/>
              </a:spcBef>
            </a:pPr>
            <a:r>
              <a:rPr dirty="0" sz="700" spc="10">
                <a:latin typeface="Microsoft Sans Serif"/>
                <a:cs typeface="Microsoft Sans Serif"/>
              </a:rPr>
              <a:t>Además,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10">
                <a:latin typeface="Microsoft Sans Serif"/>
                <a:cs typeface="Microsoft Sans Serif"/>
              </a:rPr>
              <a:t>la eficiencia </a:t>
            </a:r>
            <a:r>
              <a:rPr dirty="0" sz="700" spc="20">
                <a:latin typeface="Microsoft Sans Serif"/>
                <a:cs typeface="Microsoft Sans Serif"/>
              </a:rPr>
              <a:t>de conversión 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</a:t>
            </a:r>
            <a:r>
              <a:rPr dirty="0" sz="700" spc="30">
                <a:latin typeface="Microsoft Sans Serif"/>
                <a:cs typeface="Microsoft Sans Serif"/>
              </a:rPr>
              <a:t>string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mayor 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centralizados. Hoy </a:t>
            </a:r>
            <a:r>
              <a:rPr dirty="0" sz="700" spc="20">
                <a:latin typeface="Microsoft Sans Serif"/>
                <a:cs typeface="Microsoft Sans Serif"/>
              </a:rPr>
              <a:t> en </a:t>
            </a:r>
            <a:r>
              <a:rPr dirty="0" sz="700" spc="10">
                <a:latin typeface="Microsoft Sans Serif"/>
                <a:cs typeface="Microsoft Sans Serif"/>
              </a:rPr>
              <a:t>día, </a:t>
            </a:r>
            <a:r>
              <a:rPr dirty="0" sz="700" spc="15">
                <a:latin typeface="Microsoft Sans Serif"/>
                <a:cs typeface="Microsoft Sans Serif"/>
              </a:rPr>
              <a:t>varios inversores </a:t>
            </a:r>
            <a:r>
              <a:rPr dirty="0" sz="700" spc="30">
                <a:latin typeface="Microsoft Sans Serif"/>
                <a:cs typeface="Microsoft Sans Serif"/>
              </a:rPr>
              <a:t>string </a:t>
            </a:r>
            <a:r>
              <a:rPr dirty="0" sz="700" spc="25">
                <a:latin typeface="Microsoft Sans Serif"/>
                <a:cs typeface="Microsoft Sans Serif"/>
              </a:rPr>
              <a:t>tienen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40">
                <a:latin typeface="Microsoft Sans Serif"/>
                <a:cs typeface="Microsoft Sans Serif"/>
              </a:rPr>
              <a:t>interruptor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15">
                <a:latin typeface="Microsoft Sans Serif"/>
                <a:cs typeface="Microsoft Sans Serif"/>
              </a:rPr>
              <a:t>incluidos,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5">
                <a:latin typeface="Microsoft Sans Serif"/>
                <a:cs typeface="Microsoft Sans Serif"/>
              </a:rPr>
              <a:t>lo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requieren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0">
                <a:latin typeface="Microsoft Sans Serif"/>
                <a:cs typeface="Microsoft Sans Serif"/>
              </a:rPr>
              <a:t>de conexión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string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implica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salidas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0">
                <a:latin typeface="Microsoft Sans Serif"/>
                <a:cs typeface="Microsoft Sans Serif"/>
              </a:rPr>
              <a:t>de conexión de </a:t>
            </a:r>
            <a:r>
              <a:rPr dirty="0" sz="700" spc="-30">
                <a:latin typeface="Microsoft Sans Serif"/>
                <a:cs typeface="Microsoft Sans Serif"/>
              </a:rPr>
              <a:t>CA,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muestra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Figura </a:t>
            </a:r>
            <a:r>
              <a:rPr dirty="0" sz="700">
                <a:latin typeface="Microsoft Sans Serif"/>
                <a:cs typeface="Microsoft Sans Serif"/>
              </a:rPr>
              <a:t>8. </a:t>
            </a:r>
            <a:r>
              <a:rPr dirty="0" sz="700" spc="-15">
                <a:latin typeface="Microsoft Sans Serif"/>
                <a:cs typeface="Microsoft Sans Serif"/>
              </a:rPr>
              <a:t>Las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0">
                <a:latin typeface="Microsoft Sans Serif"/>
                <a:cs typeface="Microsoft Sans Serif"/>
              </a:rPr>
              <a:t>de conexión de </a:t>
            </a:r>
            <a:r>
              <a:rPr dirty="0" sz="700" spc="-45">
                <a:latin typeface="Microsoft Sans Serif"/>
                <a:cs typeface="Microsoft Sans Serif"/>
              </a:rPr>
              <a:t>CA </a:t>
            </a:r>
            <a:r>
              <a:rPr dirty="0" sz="700" spc="30">
                <a:latin typeface="Microsoft Sans Serif"/>
                <a:cs typeface="Microsoft Sans Serif"/>
              </a:rPr>
              <a:t>generalmente </a:t>
            </a:r>
            <a:r>
              <a:rPr dirty="0" sz="700" spc="25">
                <a:latin typeface="Microsoft Sans Serif"/>
                <a:cs typeface="Microsoft Sans Serif"/>
              </a:rPr>
              <a:t>contienen </a:t>
            </a:r>
            <a:r>
              <a:rPr dirty="0" sz="700" spc="20">
                <a:latin typeface="Microsoft Sans Serif"/>
                <a:cs typeface="Microsoft Sans Serif"/>
              </a:rPr>
              <a:t>portafusibles,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SPD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-20">
                <a:latin typeface="Microsoft Sans Serif"/>
                <a:cs typeface="Microsoft Sans Serif"/>
              </a:rPr>
              <a:t>MCCB.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descentralizada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ofrece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ventaja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muy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interesante: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queda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y,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caso,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ve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completamente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comprometida </a:t>
            </a:r>
            <a:r>
              <a:rPr dirty="0" sz="700" spc="4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maximiza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actividad.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último,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descentralizada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ofrece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fallas</a:t>
            </a:r>
            <a:r>
              <a:rPr dirty="0" sz="700" spc="5">
                <a:latin typeface="Microsoft Sans Serif"/>
                <a:cs typeface="Microsoft Sans Serif"/>
              </a:rPr>
              <a:t> sencilla.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5137403"/>
            <a:ext cx="5372735" cy="2671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3.2.1.2</a:t>
            </a:r>
            <a:r>
              <a:rPr dirty="0" sz="900" spc="-4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Distribución</a:t>
            </a:r>
            <a:r>
              <a:rPr dirty="0" sz="900" spc="-4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centralizada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distribución </a:t>
            </a:r>
            <a:r>
              <a:rPr dirty="0" sz="750" spc="15">
                <a:latin typeface="Microsoft Sans Serif"/>
                <a:cs typeface="Microsoft Sans Serif"/>
              </a:rPr>
              <a:t>centralizada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adopta generalmente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plantas fotovoltaicas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gran </a:t>
            </a:r>
            <a:r>
              <a:rPr dirty="0" sz="750" spc="30">
                <a:latin typeface="Microsoft Sans Serif"/>
                <a:cs typeface="Microsoft Sans Serif"/>
              </a:rPr>
              <a:t>tamaño, </a:t>
            </a:r>
            <a:r>
              <a:rPr dirty="0" sz="750" spc="35">
                <a:latin typeface="Microsoft Sans Serif"/>
                <a:cs typeface="Microsoft Sans Serif"/>
              </a:rPr>
              <a:t>donde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generador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35">
                <a:latin typeface="Microsoft Sans Serif"/>
                <a:cs typeface="Microsoft Sans Serif"/>
              </a:rPr>
              <a:t>orientado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manera </a:t>
            </a:r>
            <a:r>
              <a:rPr dirty="0" sz="750" spc="35">
                <a:latin typeface="Microsoft Sans Serif"/>
                <a:cs typeface="Microsoft Sans Serif"/>
              </a:rPr>
              <a:t>uniforme.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distribución </a:t>
            </a:r>
            <a:r>
              <a:rPr dirty="0" sz="750" spc="15">
                <a:latin typeface="Microsoft Sans Serif"/>
                <a:cs typeface="Microsoft Sans Serif"/>
              </a:rPr>
              <a:t>centralizada,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 spc="30">
                <a:latin typeface="Microsoft Sans Serif"/>
                <a:cs typeface="Microsoft Sans Serif"/>
              </a:rPr>
              <a:t> 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conexión.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varias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15">
                <a:latin typeface="Microsoft Sans Serif"/>
                <a:cs typeface="Microsoft Sans Serif"/>
              </a:rPr>
              <a:t>conecta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recombinación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central.</a:t>
            </a:r>
            <a:endParaRPr sz="750">
              <a:latin typeface="Microsoft Sans Serif"/>
              <a:cs typeface="Microsoft Sans Serif"/>
            </a:endParaRPr>
          </a:p>
          <a:p>
            <a:pPr marL="12700" marR="71120">
              <a:lnSpc>
                <a:spcPts val="1200"/>
              </a:lnSpc>
              <a:spcBef>
                <a:spcPts val="9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-5">
                <a:latin typeface="Microsoft Sans Serif"/>
                <a:cs typeface="Microsoft Sans Serif"/>
              </a:rPr>
              <a:t> 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logra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eficiente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económica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porque:</a:t>
            </a:r>
            <a:endParaRPr sz="700">
              <a:latin typeface="Microsoft Sans Serif"/>
              <a:cs typeface="Microsoft Sans Serif"/>
            </a:endParaRPr>
          </a:p>
          <a:p>
            <a:pPr marL="12700" marR="80899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transmisión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mientras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transmisión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requieren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conductores;</a:t>
            </a:r>
            <a:endParaRPr sz="700">
              <a:latin typeface="Microsoft Sans Serif"/>
              <a:cs typeface="Microsoft Sans Serif"/>
            </a:endParaRPr>
          </a:p>
          <a:p>
            <a:pPr marL="65405" marR="304800" indent="-65405">
              <a:lnSpc>
                <a:spcPts val="1200"/>
              </a:lnSpc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considerando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nivel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PV,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tienen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sección </a:t>
            </a:r>
            <a:r>
              <a:rPr dirty="0" sz="650" spc="15">
                <a:latin typeface="Microsoft Sans Serif"/>
                <a:cs typeface="Microsoft Sans Serif"/>
              </a:rPr>
              <a:t>transversal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pequeña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(considerando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nivel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potencia);</a:t>
            </a:r>
            <a:endParaRPr sz="650">
              <a:latin typeface="Microsoft Sans Serif"/>
              <a:cs typeface="Microsoft Sans Serif"/>
            </a:endParaRPr>
          </a:p>
          <a:p>
            <a:pPr marL="65405" marR="27940" indent="-65405">
              <a:lnSpc>
                <a:spcPts val="1200"/>
              </a:lnSpc>
              <a:buChar char="•"/>
              <a:tabLst>
                <a:tab pos="65405" algn="l"/>
              </a:tabLst>
            </a:pP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hay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inductancia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ni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sobretensiones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(ondas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durante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tiempo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muy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breve)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transmisión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debido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ausencia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inductancia,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hay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caída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muy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baja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transmisión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comparación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CA;</a:t>
            </a:r>
            <a:endParaRPr sz="6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360"/>
              </a:spcBef>
              <a:buChar char="•"/>
              <a:tabLst>
                <a:tab pos="61594" algn="l"/>
              </a:tabLst>
            </a:pPr>
            <a:r>
              <a:rPr dirty="0" sz="600" spc="-15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suministro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CC,</a:t>
            </a:r>
            <a:r>
              <a:rPr dirty="0" sz="600">
                <a:latin typeface="Microsoft Sans Serif"/>
                <a:cs typeface="Microsoft Sans Serif"/>
              </a:rPr>
              <a:t> 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pérdidas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cubierta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subterráneos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bajas.</a:t>
            </a:r>
            <a:endParaRPr sz="600">
              <a:latin typeface="Microsoft Sans Serif"/>
              <a:cs typeface="Microsoft Sans Serif"/>
            </a:endParaRPr>
          </a:p>
          <a:p>
            <a:pPr marL="12700" marR="448945">
              <a:lnSpc>
                <a:spcPct val="153900"/>
              </a:lnSpc>
              <a:spcBef>
                <a:spcPts val="10"/>
              </a:spcBef>
            </a:pPr>
            <a:r>
              <a:rPr dirty="0" sz="650" spc="5">
                <a:latin typeface="Microsoft Sans Serif"/>
                <a:cs typeface="Microsoft Sans Serif"/>
              </a:rPr>
              <a:t>Según </a:t>
            </a:r>
            <a:r>
              <a:rPr dirty="0" sz="650" spc="10">
                <a:latin typeface="Microsoft Sans Serif"/>
                <a:cs typeface="Microsoft Sans Serif"/>
              </a:rPr>
              <a:t>este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escenario,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bajos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costos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baja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pérdida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principales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ventajas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distribución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centralizada.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8052052"/>
            <a:ext cx="5337810" cy="2045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latin typeface="Microsoft Sans Serif"/>
                <a:cs typeface="Microsoft Sans Serif"/>
              </a:rPr>
              <a:t>3.2.2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 marR="299085">
              <a:lnSpc>
                <a:spcPct val="142900"/>
              </a:lnSpc>
              <a:spcBef>
                <a:spcPts val="655"/>
              </a:spcBef>
            </a:pPr>
            <a:r>
              <a:rPr dirty="0" sz="700" spc="-20">
                <a:latin typeface="Microsoft Sans Serif"/>
                <a:cs typeface="Microsoft Sans Serif"/>
              </a:rPr>
              <a:t>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continuación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enumeran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30">
                <a:latin typeface="Microsoft Sans Serif"/>
                <a:cs typeface="Microsoft Sans Serif"/>
              </a:rPr>
              <a:t>normas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internacionales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disponibles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indican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diseño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paneles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cableado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62548:2016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(PV):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requisitos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diseño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70">
                <a:latin typeface="Microsoft Sans Serif"/>
                <a:cs typeface="Microsoft Sans Serif"/>
              </a:rPr>
              <a:t>TS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62738:2018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Plantas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energía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montadas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pautas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20">
                <a:latin typeface="Microsoft Sans Serif"/>
                <a:cs typeface="Microsoft Sans Serif"/>
              </a:rPr>
              <a:t>recomendaciones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diseño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62817:2014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fotovoltaicos.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Calificación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diseño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seguidores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solares.</a:t>
            </a:r>
            <a:endParaRPr sz="750">
              <a:latin typeface="Microsoft Sans Serif"/>
              <a:cs typeface="Microsoft Sans Serif"/>
            </a:endParaRPr>
          </a:p>
          <a:p>
            <a:pPr marL="69850" marR="109220" indent="-69850">
              <a:lnSpc>
                <a:spcPts val="1200"/>
              </a:lnSpc>
              <a:spcBef>
                <a:spcPts val="90"/>
              </a:spcBef>
              <a:buChar char="•"/>
              <a:tabLst>
                <a:tab pos="69850" algn="l"/>
              </a:tabLst>
            </a:pPr>
            <a:r>
              <a:rPr dirty="0" sz="700" spc="-30">
                <a:latin typeface="Microsoft Sans Serif"/>
                <a:cs typeface="Microsoft Sans Serif"/>
              </a:rPr>
              <a:t>NFPA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70: </a:t>
            </a:r>
            <a:r>
              <a:rPr dirty="0" sz="700" spc="15">
                <a:latin typeface="Microsoft Sans Serif"/>
                <a:cs typeface="Microsoft Sans Serif"/>
              </a:rPr>
              <a:t>Código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Nacional,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Artículo</a:t>
            </a:r>
            <a:r>
              <a:rPr dirty="0" sz="700" spc="5">
                <a:latin typeface="Microsoft Sans Serif"/>
                <a:cs typeface="Microsoft Sans Serif"/>
              </a:rPr>
              <a:t> 690, “Sistemas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(PV)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NEC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adoptó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primera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vez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Artículo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690.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10"/>
              </a:spcBef>
              <a:buChar char="•"/>
              <a:tabLst>
                <a:tab pos="736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62446-1:2016 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(PV).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Requisitos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pruebas,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documentación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5">
                <a:latin typeface="Microsoft Sans Serif"/>
                <a:cs typeface="Microsoft Sans Serif"/>
              </a:rPr>
              <a:t>mantenimiento.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Parte</a:t>
            </a:r>
            <a:r>
              <a:rPr dirty="0" sz="750">
                <a:latin typeface="Microsoft Sans Serif"/>
                <a:cs typeface="Microsoft Sans Serif"/>
              </a:rPr>
              <a:t> 1:</a:t>
            </a:r>
            <a:endParaRPr sz="750">
              <a:latin typeface="Microsoft Sans Serif"/>
              <a:cs typeface="Microsoft Sans Serif"/>
            </a:endParaRPr>
          </a:p>
          <a:p>
            <a:pPr algn="just" marL="12700" marR="5080" indent="126364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Sistemas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Documentación,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pruebas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servicio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inspección.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montaje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9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deberán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cumplir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60364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sus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(Instalaciones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tensión).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3006013"/>
            <a:ext cx="5370195" cy="2592070"/>
            <a:chOff x="1649996" y="3006013"/>
            <a:chExt cx="5370195" cy="2592070"/>
          </a:xfrm>
        </p:grpSpPr>
        <p:sp>
          <p:nvSpPr>
            <p:cNvPr id="4" name="object 4"/>
            <p:cNvSpPr/>
            <p:nvPr/>
          </p:nvSpPr>
          <p:spPr>
            <a:xfrm>
              <a:off x="1649996" y="3006013"/>
              <a:ext cx="5370195" cy="2592070"/>
            </a:xfrm>
            <a:custGeom>
              <a:avLst/>
              <a:gdLst/>
              <a:ahLst/>
              <a:cxnLst/>
              <a:rect l="l" t="t" r="r" b="b"/>
              <a:pathLst>
                <a:path w="5370195" h="2592070">
                  <a:moveTo>
                    <a:pt x="5370004" y="0"/>
                  </a:moveTo>
                  <a:lnTo>
                    <a:pt x="0" y="0"/>
                  </a:lnTo>
                  <a:lnTo>
                    <a:pt x="0" y="2591993"/>
                  </a:lnTo>
                  <a:lnTo>
                    <a:pt x="5370004" y="2591993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638152" y="4678172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89992" y="90004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638152" y="4816144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89992" y="90004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638152" y="4954105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89992" y="90004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684774" y="3254843"/>
              <a:ext cx="2677795" cy="1794510"/>
            </a:xfrm>
            <a:custGeom>
              <a:avLst/>
              <a:gdLst/>
              <a:ahLst/>
              <a:cxnLst/>
              <a:rect l="l" t="t" r="r" b="b"/>
              <a:pathLst>
                <a:path w="2677795" h="1794510">
                  <a:moveTo>
                    <a:pt x="0" y="0"/>
                  </a:moveTo>
                  <a:lnTo>
                    <a:pt x="2677274" y="0"/>
                  </a:lnTo>
                  <a:lnTo>
                    <a:pt x="2677274" y="1794370"/>
                  </a:lnTo>
                  <a:lnTo>
                    <a:pt x="0" y="179437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684716" y="3254918"/>
              <a:ext cx="2677795" cy="1537970"/>
            </a:xfrm>
            <a:custGeom>
              <a:avLst/>
              <a:gdLst/>
              <a:ahLst/>
              <a:cxnLst/>
              <a:rect l="l" t="t" r="r" b="b"/>
              <a:pathLst>
                <a:path w="2677795" h="1537970">
                  <a:moveTo>
                    <a:pt x="0" y="1537906"/>
                  </a:moveTo>
                  <a:lnTo>
                    <a:pt x="2677274" y="1537906"/>
                  </a:lnTo>
                </a:path>
                <a:path w="2677795" h="1537970">
                  <a:moveTo>
                    <a:pt x="0" y="1281506"/>
                  </a:moveTo>
                  <a:lnTo>
                    <a:pt x="2677274" y="1281506"/>
                  </a:lnTo>
                </a:path>
                <a:path w="2677795" h="1537970">
                  <a:moveTo>
                    <a:pt x="0" y="1025359"/>
                  </a:moveTo>
                  <a:lnTo>
                    <a:pt x="2677274" y="1025359"/>
                  </a:lnTo>
                </a:path>
                <a:path w="2677795" h="1537970">
                  <a:moveTo>
                    <a:pt x="0" y="768946"/>
                  </a:moveTo>
                  <a:lnTo>
                    <a:pt x="2677274" y="768946"/>
                  </a:lnTo>
                </a:path>
                <a:path w="2677795" h="1537970">
                  <a:moveTo>
                    <a:pt x="0" y="512546"/>
                  </a:moveTo>
                  <a:lnTo>
                    <a:pt x="2677274" y="512546"/>
                  </a:lnTo>
                </a:path>
                <a:path w="2677795" h="1537970">
                  <a:moveTo>
                    <a:pt x="0" y="256146"/>
                  </a:moveTo>
                  <a:lnTo>
                    <a:pt x="2677274" y="256146"/>
                  </a:lnTo>
                </a:path>
                <a:path w="2677795" h="1537970">
                  <a:moveTo>
                    <a:pt x="0" y="0"/>
                  </a:moveTo>
                  <a:lnTo>
                    <a:pt x="26772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952438" y="3254935"/>
              <a:ext cx="2409825" cy="1794510"/>
            </a:xfrm>
            <a:custGeom>
              <a:avLst/>
              <a:gdLst/>
              <a:ahLst/>
              <a:cxnLst/>
              <a:rect l="l" t="t" r="r" b="b"/>
              <a:pathLst>
                <a:path w="2409825" h="1794510">
                  <a:moveTo>
                    <a:pt x="0" y="0"/>
                  </a:moveTo>
                  <a:lnTo>
                    <a:pt x="0" y="1794281"/>
                  </a:lnTo>
                </a:path>
                <a:path w="2409825" h="1794510">
                  <a:moveTo>
                    <a:pt x="267716" y="0"/>
                  </a:moveTo>
                  <a:lnTo>
                    <a:pt x="267716" y="1794281"/>
                  </a:lnTo>
                </a:path>
                <a:path w="2409825" h="1794510">
                  <a:moveTo>
                    <a:pt x="535444" y="0"/>
                  </a:moveTo>
                  <a:lnTo>
                    <a:pt x="535444" y="1794281"/>
                  </a:lnTo>
                </a:path>
                <a:path w="2409825" h="1794510">
                  <a:moveTo>
                    <a:pt x="803186" y="0"/>
                  </a:moveTo>
                  <a:lnTo>
                    <a:pt x="803186" y="1794281"/>
                  </a:lnTo>
                </a:path>
                <a:path w="2409825" h="1794510">
                  <a:moveTo>
                    <a:pt x="1070914" y="0"/>
                  </a:moveTo>
                  <a:lnTo>
                    <a:pt x="1070914" y="1794281"/>
                  </a:lnTo>
                </a:path>
                <a:path w="2409825" h="1794510">
                  <a:moveTo>
                    <a:pt x="1338630" y="0"/>
                  </a:moveTo>
                  <a:lnTo>
                    <a:pt x="1338630" y="1794281"/>
                  </a:lnTo>
                </a:path>
                <a:path w="2409825" h="1794510">
                  <a:moveTo>
                    <a:pt x="1606346" y="0"/>
                  </a:moveTo>
                  <a:lnTo>
                    <a:pt x="1606346" y="1794281"/>
                  </a:lnTo>
                </a:path>
                <a:path w="2409825" h="1794510">
                  <a:moveTo>
                    <a:pt x="1874088" y="0"/>
                  </a:moveTo>
                  <a:lnTo>
                    <a:pt x="1874088" y="1794281"/>
                  </a:lnTo>
                </a:path>
                <a:path w="2409825" h="1794510">
                  <a:moveTo>
                    <a:pt x="2141804" y="0"/>
                  </a:moveTo>
                  <a:lnTo>
                    <a:pt x="2141804" y="1794281"/>
                  </a:lnTo>
                </a:path>
                <a:path w="2409825" h="1794510">
                  <a:moveTo>
                    <a:pt x="2409520" y="0"/>
                  </a:moveTo>
                  <a:lnTo>
                    <a:pt x="2409520" y="17942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84772" y="3254836"/>
              <a:ext cx="0" cy="1794510"/>
            </a:xfrm>
            <a:custGeom>
              <a:avLst/>
              <a:gdLst/>
              <a:ahLst/>
              <a:cxnLst/>
              <a:rect l="l" t="t" r="r" b="b"/>
              <a:pathLst>
                <a:path w="0" h="1794510">
                  <a:moveTo>
                    <a:pt x="0" y="17943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656085" y="3254937"/>
              <a:ext cx="25400" cy="1794510"/>
            </a:xfrm>
            <a:custGeom>
              <a:avLst/>
              <a:gdLst/>
              <a:ahLst/>
              <a:cxnLst/>
              <a:rect l="l" t="t" r="r" b="b"/>
              <a:pathLst>
                <a:path w="25400" h="1794510">
                  <a:moveTo>
                    <a:pt x="0" y="1794281"/>
                  </a:moveTo>
                  <a:lnTo>
                    <a:pt x="25044" y="1794281"/>
                  </a:lnTo>
                </a:path>
                <a:path w="25400" h="1794510">
                  <a:moveTo>
                    <a:pt x="0" y="1537893"/>
                  </a:moveTo>
                  <a:lnTo>
                    <a:pt x="25044" y="1537893"/>
                  </a:lnTo>
                </a:path>
                <a:path w="25400" h="1794510">
                  <a:moveTo>
                    <a:pt x="0" y="1281480"/>
                  </a:moveTo>
                  <a:lnTo>
                    <a:pt x="25044" y="1281480"/>
                  </a:lnTo>
                </a:path>
                <a:path w="25400" h="1794510">
                  <a:moveTo>
                    <a:pt x="0" y="1025359"/>
                  </a:moveTo>
                  <a:lnTo>
                    <a:pt x="25044" y="1025359"/>
                  </a:lnTo>
                </a:path>
                <a:path w="25400" h="1794510">
                  <a:moveTo>
                    <a:pt x="0" y="768946"/>
                  </a:moveTo>
                  <a:lnTo>
                    <a:pt x="25044" y="768946"/>
                  </a:lnTo>
                </a:path>
                <a:path w="25400" h="1794510">
                  <a:moveTo>
                    <a:pt x="0" y="512533"/>
                  </a:moveTo>
                  <a:lnTo>
                    <a:pt x="25044" y="512533"/>
                  </a:lnTo>
                </a:path>
                <a:path w="25400" h="1794510">
                  <a:moveTo>
                    <a:pt x="0" y="256133"/>
                  </a:moveTo>
                  <a:lnTo>
                    <a:pt x="25044" y="256133"/>
                  </a:lnTo>
                </a:path>
                <a:path w="25400" h="1794510">
                  <a:moveTo>
                    <a:pt x="0" y="0"/>
                  </a:moveTo>
                  <a:lnTo>
                    <a:pt x="25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84772" y="5049219"/>
              <a:ext cx="2677795" cy="0"/>
            </a:xfrm>
            <a:custGeom>
              <a:avLst/>
              <a:gdLst/>
              <a:ahLst/>
              <a:cxnLst/>
              <a:rect l="l" t="t" r="r" b="b"/>
              <a:pathLst>
                <a:path w="2677795" h="0">
                  <a:moveTo>
                    <a:pt x="0" y="0"/>
                  </a:moveTo>
                  <a:lnTo>
                    <a:pt x="26772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84716" y="5052678"/>
              <a:ext cx="2677795" cy="26034"/>
            </a:xfrm>
            <a:custGeom>
              <a:avLst/>
              <a:gdLst/>
              <a:ahLst/>
              <a:cxnLst/>
              <a:rect l="l" t="t" r="r" b="b"/>
              <a:pathLst>
                <a:path w="2677795" h="26035">
                  <a:moveTo>
                    <a:pt x="0" y="0"/>
                  </a:moveTo>
                  <a:lnTo>
                    <a:pt x="0" y="25590"/>
                  </a:lnTo>
                </a:path>
                <a:path w="2677795" h="26035">
                  <a:moveTo>
                    <a:pt x="267728" y="0"/>
                  </a:moveTo>
                  <a:lnTo>
                    <a:pt x="267728" y="25590"/>
                  </a:lnTo>
                </a:path>
                <a:path w="2677795" h="26035">
                  <a:moveTo>
                    <a:pt x="535444" y="0"/>
                  </a:moveTo>
                  <a:lnTo>
                    <a:pt x="535444" y="25590"/>
                  </a:lnTo>
                </a:path>
                <a:path w="2677795" h="26035">
                  <a:moveTo>
                    <a:pt x="803173" y="0"/>
                  </a:moveTo>
                  <a:lnTo>
                    <a:pt x="803173" y="25590"/>
                  </a:lnTo>
                </a:path>
                <a:path w="2677795" h="26035">
                  <a:moveTo>
                    <a:pt x="1070914" y="0"/>
                  </a:moveTo>
                  <a:lnTo>
                    <a:pt x="1070914" y="25590"/>
                  </a:lnTo>
                </a:path>
                <a:path w="2677795" h="26035">
                  <a:moveTo>
                    <a:pt x="1338643" y="0"/>
                  </a:moveTo>
                  <a:lnTo>
                    <a:pt x="1338643" y="25590"/>
                  </a:lnTo>
                </a:path>
                <a:path w="2677795" h="26035">
                  <a:moveTo>
                    <a:pt x="1606346" y="0"/>
                  </a:moveTo>
                  <a:lnTo>
                    <a:pt x="1606346" y="25590"/>
                  </a:lnTo>
                </a:path>
                <a:path w="2677795" h="26035">
                  <a:moveTo>
                    <a:pt x="1874075" y="0"/>
                  </a:moveTo>
                  <a:lnTo>
                    <a:pt x="1874075" y="25590"/>
                  </a:lnTo>
                </a:path>
                <a:path w="2677795" h="26035">
                  <a:moveTo>
                    <a:pt x="2141816" y="0"/>
                  </a:moveTo>
                  <a:lnTo>
                    <a:pt x="2141816" y="25590"/>
                  </a:lnTo>
                </a:path>
                <a:path w="2677795" h="26035">
                  <a:moveTo>
                    <a:pt x="2409532" y="0"/>
                  </a:moveTo>
                  <a:lnTo>
                    <a:pt x="2409532" y="25590"/>
                  </a:lnTo>
                </a:path>
                <a:path w="2677795" h="26035">
                  <a:moveTo>
                    <a:pt x="2677274" y="0"/>
                  </a:moveTo>
                  <a:lnTo>
                    <a:pt x="2677274" y="255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952445" y="3819333"/>
              <a:ext cx="2410460" cy="1065530"/>
            </a:xfrm>
            <a:custGeom>
              <a:avLst/>
              <a:gdLst/>
              <a:ahLst/>
              <a:cxnLst/>
              <a:rect l="l" t="t" r="r" b="b"/>
              <a:pathLst>
                <a:path w="2410460" h="1065529">
                  <a:moveTo>
                    <a:pt x="0" y="1065009"/>
                  </a:moveTo>
                  <a:lnTo>
                    <a:pt x="10680" y="1019402"/>
                  </a:lnTo>
                  <a:lnTo>
                    <a:pt x="23368" y="966697"/>
                  </a:lnTo>
                  <a:lnTo>
                    <a:pt x="37445" y="909329"/>
                  </a:lnTo>
                  <a:lnTo>
                    <a:pt x="52295" y="849731"/>
                  </a:lnTo>
                  <a:lnTo>
                    <a:pt x="67302" y="790340"/>
                  </a:lnTo>
                  <a:lnTo>
                    <a:pt x="81847" y="733587"/>
                  </a:lnTo>
                  <a:lnTo>
                    <a:pt x="95316" y="681909"/>
                  </a:lnTo>
                  <a:lnTo>
                    <a:pt x="107090" y="637739"/>
                  </a:lnTo>
                  <a:lnTo>
                    <a:pt x="123088" y="581660"/>
                  </a:lnTo>
                  <a:lnTo>
                    <a:pt x="165423" y="507231"/>
                  </a:lnTo>
                  <a:lnTo>
                    <a:pt x="200672" y="450907"/>
                  </a:lnTo>
                  <a:lnTo>
                    <a:pt x="235039" y="397855"/>
                  </a:lnTo>
                  <a:lnTo>
                    <a:pt x="260819" y="360083"/>
                  </a:lnTo>
                  <a:lnTo>
                    <a:pt x="327696" y="291433"/>
                  </a:lnTo>
                  <a:lnTo>
                    <a:pt x="372342" y="249087"/>
                  </a:lnTo>
                  <a:lnTo>
                    <a:pt x="419224" y="216089"/>
                  </a:lnTo>
                  <a:lnTo>
                    <a:pt x="449659" y="197510"/>
                  </a:lnTo>
                  <a:lnTo>
                    <a:pt x="487795" y="176988"/>
                  </a:lnTo>
                  <a:lnTo>
                    <a:pt x="531177" y="159778"/>
                  </a:lnTo>
                  <a:lnTo>
                    <a:pt x="547353" y="152476"/>
                  </a:lnTo>
                  <a:lnTo>
                    <a:pt x="583644" y="136331"/>
                  </a:lnTo>
                  <a:lnTo>
                    <a:pt x="627350" y="118237"/>
                  </a:lnTo>
                  <a:lnTo>
                    <a:pt x="665772" y="105092"/>
                  </a:lnTo>
                  <a:lnTo>
                    <a:pt x="696075" y="96199"/>
                  </a:lnTo>
                  <a:lnTo>
                    <a:pt x="735231" y="84115"/>
                  </a:lnTo>
                  <a:lnTo>
                    <a:pt x="773306" y="72674"/>
                  </a:lnTo>
                  <a:lnTo>
                    <a:pt x="800366" y="65709"/>
                  </a:lnTo>
                  <a:lnTo>
                    <a:pt x="825650" y="56316"/>
                  </a:lnTo>
                  <a:lnTo>
                    <a:pt x="861923" y="39485"/>
                  </a:lnTo>
                  <a:lnTo>
                    <a:pt x="900082" y="22781"/>
                  </a:lnTo>
                  <a:lnTo>
                    <a:pt x="931024" y="13766"/>
                  </a:lnTo>
                  <a:lnTo>
                    <a:pt x="966371" y="13364"/>
                  </a:lnTo>
                  <a:lnTo>
                    <a:pt x="1008072" y="16400"/>
                  </a:lnTo>
                  <a:lnTo>
                    <a:pt x="1045881" y="19890"/>
                  </a:lnTo>
                  <a:lnTo>
                    <a:pt x="1069555" y="20853"/>
                  </a:lnTo>
                  <a:lnTo>
                    <a:pt x="1097399" y="18876"/>
                  </a:lnTo>
                  <a:lnTo>
                    <a:pt x="1132552" y="17310"/>
                  </a:lnTo>
                  <a:lnTo>
                    <a:pt x="1169855" y="16038"/>
                  </a:lnTo>
                  <a:lnTo>
                    <a:pt x="1204150" y="14947"/>
                  </a:lnTo>
                  <a:lnTo>
                    <a:pt x="1236199" y="13253"/>
                  </a:lnTo>
                  <a:lnTo>
                    <a:pt x="1270136" y="10661"/>
                  </a:lnTo>
                  <a:lnTo>
                    <a:pt x="1304630" y="7850"/>
                  </a:lnTo>
                  <a:lnTo>
                    <a:pt x="1338351" y="5499"/>
                  </a:lnTo>
                  <a:lnTo>
                    <a:pt x="1364092" y="5069"/>
                  </a:lnTo>
                  <a:lnTo>
                    <a:pt x="1397277" y="5559"/>
                  </a:lnTo>
                  <a:lnTo>
                    <a:pt x="1433861" y="6120"/>
                  </a:lnTo>
                  <a:lnTo>
                    <a:pt x="1469796" y="5905"/>
                  </a:lnTo>
                  <a:lnTo>
                    <a:pt x="1503157" y="4568"/>
                  </a:lnTo>
                  <a:lnTo>
                    <a:pt x="1535366" y="2733"/>
                  </a:lnTo>
                  <a:lnTo>
                    <a:pt x="1568337" y="1008"/>
                  </a:lnTo>
                  <a:lnTo>
                    <a:pt x="1603984" y="0"/>
                  </a:lnTo>
                  <a:lnTo>
                    <a:pt x="1636549" y="208"/>
                  </a:lnTo>
                  <a:lnTo>
                    <a:pt x="1668510" y="1143"/>
                  </a:lnTo>
                  <a:lnTo>
                    <a:pt x="1701561" y="2096"/>
                  </a:lnTo>
                  <a:lnTo>
                    <a:pt x="1737398" y="2362"/>
                  </a:lnTo>
                  <a:lnTo>
                    <a:pt x="1770313" y="2648"/>
                  </a:lnTo>
                  <a:lnTo>
                    <a:pt x="1802898" y="3611"/>
                  </a:lnTo>
                  <a:lnTo>
                    <a:pt x="1835692" y="4639"/>
                  </a:lnTo>
                  <a:lnTo>
                    <a:pt x="1869236" y="5118"/>
                  </a:lnTo>
                  <a:lnTo>
                    <a:pt x="1903448" y="5854"/>
                  </a:lnTo>
                  <a:lnTo>
                    <a:pt x="1936888" y="7410"/>
                  </a:lnTo>
                  <a:lnTo>
                    <a:pt x="1969658" y="8804"/>
                  </a:lnTo>
                  <a:lnTo>
                    <a:pt x="2001862" y="9055"/>
                  </a:lnTo>
                  <a:lnTo>
                    <a:pt x="2033162" y="9655"/>
                  </a:lnTo>
                  <a:lnTo>
                    <a:pt x="2069733" y="11776"/>
                  </a:lnTo>
                  <a:lnTo>
                    <a:pt x="2107392" y="14205"/>
                  </a:lnTo>
                  <a:lnTo>
                    <a:pt x="2141956" y="15735"/>
                  </a:lnTo>
                  <a:lnTo>
                    <a:pt x="2178112" y="16458"/>
                  </a:lnTo>
                  <a:lnTo>
                    <a:pt x="2214721" y="17116"/>
                  </a:lnTo>
                  <a:lnTo>
                    <a:pt x="2249091" y="17674"/>
                  </a:lnTo>
                  <a:lnTo>
                    <a:pt x="2278532" y="18097"/>
                  </a:lnTo>
                  <a:lnTo>
                    <a:pt x="2311599" y="19555"/>
                  </a:lnTo>
                  <a:lnTo>
                    <a:pt x="2355534" y="22378"/>
                  </a:lnTo>
                  <a:lnTo>
                    <a:pt x="2393927" y="25128"/>
                  </a:lnTo>
                  <a:lnTo>
                    <a:pt x="2410371" y="26365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952438" y="3792273"/>
              <a:ext cx="2410460" cy="457834"/>
            </a:xfrm>
            <a:custGeom>
              <a:avLst/>
              <a:gdLst/>
              <a:ahLst/>
              <a:cxnLst/>
              <a:rect l="l" t="t" r="r" b="b"/>
              <a:pathLst>
                <a:path w="2410460" h="457835">
                  <a:moveTo>
                    <a:pt x="0" y="457657"/>
                  </a:moveTo>
                  <a:lnTo>
                    <a:pt x="30928" y="394029"/>
                  </a:lnTo>
                  <a:lnTo>
                    <a:pt x="56369" y="350823"/>
                  </a:lnTo>
                  <a:lnTo>
                    <a:pt x="88222" y="300021"/>
                  </a:lnTo>
                  <a:lnTo>
                    <a:pt x="125056" y="245478"/>
                  </a:lnTo>
                  <a:lnTo>
                    <a:pt x="156068" y="213792"/>
                  </a:lnTo>
                  <a:lnTo>
                    <a:pt x="198042" y="181908"/>
                  </a:lnTo>
                  <a:lnTo>
                    <a:pt x="237365" y="155120"/>
                  </a:lnTo>
                  <a:lnTo>
                    <a:pt x="260426" y="138722"/>
                  </a:lnTo>
                  <a:lnTo>
                    <a:pt x="330053" y="106972"/>
                  </a:lnTo>
                  <a:lnTo>
                    <a:pt x="373576" y="90694"/>
                  </a:lnTo>
                  <a:lnTo>
                    <a:pt x="419538" y="74561"/>
                  </a:lnTo>
                  <a:lnTo>
                    <a:pt x="487337" y="55700"/>
                  </a:lnTo>
                  <a:lnTo>
                    <a:pt x="530504" y="43688"/>
                  </a:lnTo>
                  <a:lnTo>
                    <a:pt x="579404" y="34302"/>
                  </a:lnTo>
                  <a:lnTo>
                    <a:pt x="620592" y="27025"/>
                  </a:lnTo>
                  <a:lnTo>
                    <a:pt x="689528" y="18544"/>
                  </a:lnTo>
                  <a:lnTo>
                    <a:pt x="731566" y="16444"/>
                  </a:lnTo>
                  <a:lnTo>
                    <a:pt x="772463" y="14685"/>
                  </a:lnTo>
                  <a:lnTo>
                    <a:pt x="800862" y="12992"/>
                  </a:lnTo>
                  <a:lnTo>
                    <a:pt x="841406" y="10407"/>
                  </a:lnTo>
                  <a:lnTo>
                    <a:pt x="882854" y="8448"/>
                  </a:lnTo>
                  <a:lnTo>
                    <a:pt x="937234" y="6489"/>
                  </a:lnTo>
                  <a:lnTo>
                    <a:pt x="996965" y="5422"/>
                  </a:lnTo>
                  <a:lnTo>
                    <a:pt x="1029656" y="4939"/>
                  </a:lnTo>
                  <a:lnTo>
                    <a:pt x="1065326" y="4127"/>
                  </a:lnTo>
                  <a:lnTo>
                    <a:pt x="1097867" y="3173"/>
                  </a:lnTo>
                  <a:lnTo>
                    <a:pt x="1132663" y="2125"/>
                  </a:lnTo>
                  <a:lnTo>
                    <a:pt x="1168548" y="1046"/>
                  </a:lnTo>
                  <a:lnTo>
                    <a:pt x="1204353" y="0"/>
                  </a:lnTo>
                  <a:lnTo>
                    <a:pt x="1236031" y="359"/>
                  </a:lnTo>
                  <a:lnTo>
                    <a:pt x="1269207" y="2078"/>
                  </a:lnTo>
                  <a:lnTo>
                    <a:pt x="1302939" y="3570"/>
                  </a:lnTo>
                  <a:lnTo>
                    <a:pt x="1336281" y="3251"/>
                  </a:lnTo>
                  <a:lnTo>
                    <a:pt x="1362731" y="3572"/>
                  </a:lnTo>
                  <a:lnTo>
                    <a:pt x="1397523" y="5621"/>
                  </a:lnTo>
                  <a:lnTo>
                    <a:pt x="1435711" y="7739"/>
                  </a:lnTo>
                  <a:lnTo>
                    <a:pt x="1472349" y="8267"/>
                  </a:lnTo>
                  <a:lnTo>
                    <a:pt x="1505699" y="8483"/>
                  </a:lnTo>
                  <a:lnTo>
                    <a:pt x="1537966" y="9980"/>
                  </a:lnTo>
                  <a:lnTo>
                    <a:pt x="1571000" y="11580"/>
                  </a:lnTo>
                  <a:lnTo>
                    <a:pt x="1606651" y="12103"/>
                  </a:lnTo>
                  <a:lnTo>
                    <a:pt x="1638854" y="13343"/>
                  </a:lnTo>
                  <a:lnTo>
                    <a:pt x="1670123" y="16500"/>
                  </a:lnTo>
                  <a:lnTo>
                    <a:pt x="1702492" y="19671"/>
                  </a:lnTo>
                  <a:lnTo>
                    <a:pt x="1737995" y="20954"/>
                  </a:lnTo>
                  <a:lnTo>
                    <a:pt x="1771584" y="22388"/>
                  </a:lnTo>
                  <a:lnTo>
                    <a:pt x="1805746" y="25852"/>
                  </a:lnTo>
                  <a:lnTo>
                    <a:pt x="1840122" y="29375"/>
                  </a:lnTo>
                  <a:lnTo>
                    <a:pt x="1874354" y="30988"/>
                  </a:lnTo>
                  <a:lnTo>
                    <a:pt x="1909209" y="31956"/>
                  </a:lnTo>
                  <a:lnTo>
                    <a:pt x="1944157" y="34186"/>
                  </a:lnTo>
                  <a:lnTo>
                    <a:pt x="1978442" y="36661"/>
                  </a:lnTo>
                  <a:lnTo>
                    <a:pt x="2011311" y="38366"/>
                  </a:lnTo>
                  <a:lnTo>
                    <a:pt x="2040831" y="40279"/>
                  </a:lnTo>
                  <a:lnTo>
                    <a:pt x="2074238" y="43483"/>
                  </a:lnTo>
                  <a:lnTo>
                    <a:pt x="2108872" y="46637"/>
                  </a:lnTo>
                  <a:lnTo>
                    <a:pt x="2142070" y="48399"/>
                  </a:lnTo>
                  <a:lnTo>
                    <a:pt x="2177784" y="50341"/>
                  </a:lnTo>
                  <a:lnTo>
                    <a:pt x="2213527" y="53754"/>
                  </a:lnTo>
                  <a:lnTo>
                    <a:pt x="2247041" y="57073"/>
                  </a:lnTo>
                  <a:lnTo>
                    <a:pt x="2276068" y="58737"/>
                  </a:lnTo>
                  <a:lnTo>
                    <a:pt x="2309488" y="60363"/>
                  </a:lnTo>
                  <a:lnTo>
                    <a:pt x="2354273" y="63595"/>
                  </a:lnTo>
                  <a:lnTo>
                    <a:pt x="2393531" y="66759"/>
                  </a:lnTo>
                  <a:lnTo>
                    <a:pt x="2410371" y="68186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952438" y="3674431"/>
              <a:ext cx="2409190" cy="459105"/>
            </a:xfrm>
            <a:custGeom>
              <a:avLst/>
              <a:gdLst/>
              <a:ahLst/>
              <a:cxnLst/>
              <a:rect l="l" t="t" r="r" b="b"/>
              <a:pathLst>
                <a:path w="2409190" h="459104">
                  <a:moveTo>
                    <a:pt x="0" y="458526"/>
                  </a:moveTo>
                  <a:lnTo>
                    <a:pt x="44417" y="381720"/>
                  </a:lnTo>
                  <a:lnTo>
                    <a:pt x="76040" y="330379"/>
                  </a:lnTo>
                  <a:lnTo>
                    <a:pt x="107223" y="281259"/>
                  </a:lnTo>
                  <a:lnTo>
                    <a:pt x="132930" y="242499"/>
                  </a:lnTo>
                  <a:lnTo>
                    <a:pt x="190428" y="195365"/>
                  </a:lnTo>
                  <a:lnTo>
                    <a:pt x="231530" y="164902"/>
                  </a:lnTo>
                  <a:lnTo>
                    <a:pt x="264375" y="139401"/>
                  </a:lnTo>
                  <a:lnTo>
                    <a:pt x="329228" y="109095"/>
                  </a:lnTo>
                  <a:lnTo>
                    <a:pt x="369464" y="93398"/>
                  </a:lnTo>
                  <a:lnTo>
                    <a:pt x="414560" y="78014"/>
                  </a:lnTo>
                  <a:lnTo>
                    <a:pt x="485037" y="59778"/>
                  </a:lnTo>
                  <a:lnTo>
                    <a:pt x="528840" y="48481"/>
                  </a:lnTo>
                  <a:lnTo>
                    <a:pt x="544577" y="48757"/>
                  </a:lnTo>
                  <a:lnTo>
                    <a:pt x="579923" y="49286"/>
                  </a:lnTo>
                  <a:lnTo>
                    <a:pt x="622684" y="48137"/>
                  </a:lnTo>
                  <a:lnTo>
                    <a:pt x="660666" y="43376"/>
                  </a:lnTo>
                  <a:lnTo>
                    <a:pt x="690843" y="36168"/>
                  </a:lnTo>
                  <a:lnTo>
                    <a:pt x="729743" y="26725"/>
                  </a:lnTo>
                  <a:lnTo>
                    <a:pt x="767560" y="17832"/>
                  </a:lnTo>
                  <a:lnTo>
                    <a:pt x="794486" y="12274"/>
                  </a:lnTo>
                  <a:lnTo>
                    <a:pt x="820557" y="10012"/>
                  </a:lnTo>
                  <a:lnTo>
                    <a:pt x="858586" y="8326"/>
                  </a:lnTo>
                  <a:lnTo>
                    <a:pt x="898506" y="6746"/>
                  </a:lnTo>
                  <a:lnTo>
                    <a:pt x="930249" y="4806"/>
                  </a:lnTo>
                  <a:lnTo>
                    <a:pt x="965077" y="2708"/>
                  </a:lnTo>
                  <a:lnTo>
                    <a:pt x="1005689" y="1526"/>
                  </a:lnTo>
                  <a:lnTo>
                    <a:pt x="1042426" y="902"/>
                  </a:lnTo>
                  <a:lnTo>
                    <a:pt x="1065631" y="475"/>
                  </a:lnTo>
                  <a:lnTo>
                    <a:pt x="1097052" y="0"/>
                  </a:lnTo>
                  <a:lnTo>
                    <a:pt x="1129364" y="221"/>
                  </a:lnTo>
                  <a:lnTo>
                    <a:pt x="1162770" y="472"/>
                  </a:lnTo>
                  <a:lnTo>
                    <a:pt x="1197470" y="82"/>
                  </a:lnTo>
                  <a:lnTo>
                    <a:pt x="1229884" y="7"/>
                  </a:lnTo>
                  <a:lnTo>
                    <a:pt x="1264637" y="698"/>
                  </a:lnTo>
                  <a:lnTo>
                    <a:pt x="1299947" y="1178"/>
                  </a:lnTo>
                  <a:lnTo>
                    <a:pt x="1334033" y="475"/>
                  </a:lnTo>
                  <a:lnTo>
                    <a:pt x="1359520" y="414"/>
                  </a:lnTo>
                  <a:lnTo>
                    <a:pt x="1392172" y="1528"/>
                  </a:lnTo>
                  <a:lnTo>
                    <a:pt x="1428221" y="2706"/>
                  </a:lnTo>
                  <a:lnTo>
                    <a:pt x="1463903" y="2838"/>
                  </a:lnTo>
                  <a:lnTo>
                    <a:pt x="1497990" y="3341"/>
                  </a:lnTo>
                  <a:lnTo>
                    <a:pt x="1531832" y="5401"/>
                  </a:lnTo>
                  <a:lnTo>
                    <a:pt x="1566441" y="7554"/>
                  </a:lnTo>
                  <a:lnTo>
                    <a:pt x="1602828" y="8337"/>
                  </a:lnTo>
                  <a:lnTo>
                    <a:pt x="1635189" y="9189"/>
                  </a:lnTo>
                  <a:lnTo>
                    <a:pt x="1666747" y="11458"/>
                  </a:lnTo>
                  <a:lnTo>
                    <a:pt x="1699401" y="13741"/>
                  </a:lnTo>
                  <a:lnTo>
                    <a:pt x="1735048" y="14636"/>
                  </a:lnTo>
                  <a:lnTo>
                    <a:pt x="1769248" y="15558"/>
                  </a:lnTo>
                  <a:lnTo>
                    <a:pt x="1804682" y="17873"/>
                  </a:lnTo>
                  <a:lnTo>
                    <a:pt x="1840326" y="20242"/>
                  </a:lnTo>
                  <a:lnTo>
                    <a:pt x="1875155" y="21329"/>
                  </a:lnTo>
                  <a:lnTo>
                    <a:pt x="1908802" y="22388"/>
                  </a:lnTo>
                  <a:lnTo>
                    <a:pt x="1941034" y="24810"/>
                  </a:lnTo>
                  <a:lnTo>
                    <a:pt x="1972597" y="27463"/>
                  </a:lnTo>
                  <a:lnTo>
                    <a:pt x="2004237" y="29215"/>
                  </a:lnTo>
                  <a:lnTo>
                    <a:pt x="2034072" y="30389"/>
                  </a:lnTo>
                  <a:lnTo>
                    <a:pt x="2068110" y="32051"/>
                  </a:lnTo>
                  <a:lnTo>
                    <a:pt x="2103366" y="33670"/>
                  </a:lnTo>
                  <a:lnTo>
                    <a:pt x="2136851" y="34715"/>
                  </a:lnTo>
                  <a:lnTo>
                    <a:pt x="2172193" y="36058"/>
                  </a:lnTo>
                  <a:lnTo>
                    <a:pt x="2207047" y="38226"/>
                  </a:lnTo>
                  <a:lnTo>
                    <a:pt x="2239667" y="40308"/>
                  </a:lnTo>
                  <a:lnTo>
                    <a:pt x="2268308" y="41395"/>
                  </a:lnTo>
                  <a:lnTo>
                    <a:pt x="2302722" y="42397"/>
                  </a:lnTo>
                  <a:lnTo>
                    <a:pt x="2349630" y="44281"/>
                  </a:lnTo>
                  <a:lnTo>
                    <a:pt x="2390999" y="46102"/>
                  </a:lnTo>
                  <a:lnTo>
                    <a:pt x="2408796" y="46919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84724" y="3254831"/>
              <a:ext cx="2677795" cy="1794510"/>
            </a:xfrm>
            <a:custGeom>
              <a:avLst/>
              <a:gdLst/>
              <a:ahLst/>
              <a:cxnLst/>
              <a:rect l="l" t="t" r="r" b="b"/>
              <a:pathLst>
                <a:path w="2677795" h="1794510">
                  <a:moveTo>
                    <a:pt x="2677325" y="1794383"/>
                  </a:moveTo>
                  <a:lnTo>
                    <a:pt x="0" y="1794383"/>
                  </a:lnTo>
                  <a:lnTo>
                    <a:pt x="0" y="0"/>
                  </a:lnTo>
                  <a:lnTo>
                    <a:pt x="2677325" y="0"/>
                  </a:lnTo>
                  <a:lnTo>
                    <a:pt x="2677325" y="179438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65999" y="7297203"/>
            <a:ext cx="2945783" cy="306453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1562" y="7893912"/>
            <a:ext cx="2290530" cy="258347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12402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300" y="889252"/>
            <a:ext cx="28448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5" b="1">
                <a:latin typeface="Arial"/>
                <a:cs typeface="Arial"/>
              </a:rPr>
              <a:t>3.2.2.1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10" b="1">
                <a:latin typeface="Arial"/>
                <a:cs typeface="Arial"/>
              </a:rPr>
              <a:t>Configuraciones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10" b="1">
                <a:latin typeface="Arial"/>
                <a:cs typeface="Arial"/>
              </a:rPr>
              <a:t>inversores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cadena</a:t>
            </a:r>
            <a:r>
              <a:rPr dirty="0" sz="750" spc="-5" b="1">
                <a:latin typeface="Arial"/>
                <a:cs typeface="Arial"/>
              </a:rPr>
              <a:t> </a:t>
            </a:r>
            <a:r>
              <a:rPr dirty="0" sz="750" spc="5" b="1">
                <a:latin typeface="Arial"/>
                <a:cs typeface="Arial"/>
              </a:rPr>
              <a:t>y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centrales</a:t>
            </a:r>
            <a:endParaRPr sz="7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300" y="1258021"/>
            <a:ext cx="5303520" cy="30226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500" spc="-5" b="1">
                <a:latin typeface="Arial"/>
                <a:cs typeface="Arial"/>
              </a:rPr>
              <a:t>Selección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25" b="1">
                <a:latin typeface="Arial"/>
                <a:cs typeface="Arial"/>
              </a:rPr>
              <a:t>tamaño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inversor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selección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 spc="10">
                <a:latin typeface="Microsoft Sans Serif"/>
                <a:cs typeface="Microsoft Sans Serif"/>
              </a:rPr>
              <a:t> su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realiza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Partiendo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300" y="1587803"/>
            <a:ext cx="184785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374052" y="1568702"/>
            <a:ext cx="23342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energía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anual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304" y="1727478"/>
            <a:ext cx="522224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irradiación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lugar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diseñador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decidir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7304" y="1879903"/>
            <a:ext cx="20358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latin typeface="Microsoft Sans Serif"/>
                <a:cs typeface="Microsoft Sans Serif"/>
              </a:rPr>
              <a:t>si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sobredimensionado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(P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511273" y="1867152"/>
            <a:ext cx="18097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5">
                <a:latin typeface="Microsoft Sans Serif"/>
                <a:cs typeface="Microsoft Sans Serif"/>
              </a:rPr>
              <a:t>&gt;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55">
                <a:latin typeface="Microsoft Sans Serif"/>
                <a:cs typeface="Microsoft Sans Serif"/>
              </a:rPr>
              <a:t>P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002064" y="1911602"/>
            <a:ext cx="7994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0">
                <a:latin typeface="Microsoft Sans Serif"/>
                <a:cs typeface="Microsoft Sans Serif"/>
              </a:rPr>
              <a:t>)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tamaño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insuficiente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262" y="2019578"/>
            <a:ext cx="80327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35000" algn="l"/>
              </a:tabLst>
            </a:pPr>
            <a:r>
              <a:rPr dirty="0" sz="850" spc="-40">
                <a:latin typeface="Microsoft Sans Serif"/>
                <a:cs typeface="Microsoft Sans Serif"/>
              </a:rPr>
              <a:t>(PAG</a:t>
            </a:r>
            <a:r>
              <a:rPr dirty="0" sz="850" spc="-40">
                <a:latin typeface="Microsoft Sans Serif"/>
                <a:cs typeface="Microsoft Sans Serif"/>
              </a:rPr>
              <a:t>	</a:t>
            </a:r>
            <a:r>
              <a:rPr dirty="0" sz="850" spc="-15">
                <a:latin typeface="Microsoft Sans Serif"/>
                <a:cs typeface="Microsoft Sans Serif"/>
              </a:rPr>
              <a:t>&lt;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55">
                <a:latin typeface="Microsoft Sans Serif"/>
                <a:cs typeface="Microsoft Sans Serif"/>
              </a:rPr>
              <a:t>P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750449" y="2038602"/>
            <a:ext cx="385191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tamaño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insuficiente,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generada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268" y="2147822"/>
            <a:ext cx="4860925" cy="483234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estima,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limitará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automáticamente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-635">
              <a:lnSpc>
                <a:spcPct val="125000"/>
              </a:lnSpc>
              <a:tabLst>
                <a:tab pos="2905125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salida.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CC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(P	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10">
                <a:latin typeface="Microsoft Sans Serif"/>
                <a:cs typeface="Microsoft Sans Serif"/>
              </a:rPr>
              <a:t> ,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eficiencia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inversor,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definir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37282" y="2654603"/>
            <a:ext cx="477012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eficiencia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influenciada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%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040433" y="1680850"/>
            <a:ext cx="5651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Generador fotovoltaico de corriente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95708" y="1985650"/>
            <a:ext cx="12382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165" algn="l"/>
              </a:tabLst>
            </a:pPr>
            <a:r>
              <a:rPr dirty="0" sz="200" spc="5">
                <a:latin typeface="Microsoft Sans Serif"/>
                <a:cs typeface="Microsoft Sans Serif"/>
              </a:rPr>
              <a:t>Inversor de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corriente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máx.	Generador fotovoltaico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 corriente 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744093" y="2138050"/>
            <a:ext cx="12382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5165" algn="l"/>
              </a:tabLst>
            </a:pPr>
            <a:r>
              <a:rPr dirty="0" sz="200" spc="5">
                <a:latin typeface="Microsoft Sans Serif"/>
                <a:cs typeface="Microsoft Sans Serif"/>
              </a:rPr>
              <a:t>Inversor de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corriente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máx.	Generador fotovoltaico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 corriente 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040378" y="2442850"/>
            <a:ext cx="45339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Inversor</a:t>
            </a:r>
            <a:r>
              <a:rPr dirty="0" sz="20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corriente</a:t>
            </a:r>
            <a:r>
              <a:rPr dirty="0" sz="20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r>
              <a:rPr dirty="0" sz="20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máx.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0000" y="297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0000" y="3053300"/>
            <a:ext cx="590550" cy="33909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>
                <a:latin typeface="Microsoft Sans Serif"/>
                <a:cs typeface="Microsoft Sans Serif"/>
              </a:rPr>
              <a:t>Curvas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eficiencia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TRIO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0050" y="4669461"/>
            <a:ext cx="29908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400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Vcc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r>
              <a:rPr dirty="0" sz="550" spc="5">
                <a:latin typeface="Microsoft Sans Serif"/>
                <a:cs typeface="Microsoft Sans Serif"/>
              </a:rPr>
              <a:t>610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40">
                <a:latin typeface="Microsoft Sans Serif"/>
                <a:cs typeface="Microsoft Sans Serif"/>
              </a:rPr>
              <a:t>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r>
              <a:rPr dirty="0" sz="550" spc="5">
                <a:latin typeface="Microsoft Sans Serif"/>
                <a:cs typeface="Microsoft Sans Serif"/>
              </a:rPr>
              <a:t>800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Vcc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521246" y="3183771"/>
            <a:ext cx="143510" cy="1909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99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97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96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  <a:spcBef>
                <a:spcPts val="5"/>
              </a:spcBef>
            </a:pPr>
            <a:r>
              <a:rPr dirty="0" sz="600" spc="5">
                <a:latin typeface="Microsoft Sans Serif"/>
                <a:cs typeface="Microsoft Sans Serif"/>
              </a:rPr>
              <a:t>95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94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27940">
              <a:lnSpc>
                <a:spcPct val="100000"/>
              </a:lnSpc>
            </a:pPr>
            <a:r>
              <a:rPr dirty="0" sz="600" spc="5">
                <a:latin typeface="Microsoft Sans Serif"/>
                <a:cs typeface="Microsoft Sans Serif"/>
              </a:rPr>
              <a:t>93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655205" y="5067272"/>
            <a:ext cx="2841625" cy="241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5080">
              <a:lnSpc>
                <a:spcPct val="100000"/>
              </a:lnSpc>
              <a:spcBef>
                <a:spcPts val="100"/>
              </a:spcBef>
              <a:tabLst>
                <a:tab pos="243204" algn="l"/>
              </a:tabLst>
            </a:pPr>
            <a:r>
              <a:rPr dirty="0" sz="600" spc="-15">
                <a:latin typeface="Microsoft Sans Serif"/>
                <a:cs typeface="Microsoft Sans Serif"/>
              </a:rPr>
              <a:t>0%	</a:t>
            </a:r>
            <a:r>
              <a:rPr dirty="0" sz="600" spc="-10">
                <a:latin typeface="Microsoft Sans Serif"/>
                <a:cs typeface="Microsoft Sans Serif"/>
              </a:rPr>
              <a:t>10%</a:t>
            </a:r>
            <a:r>
              <a:rPr dirty="0" sz="600" spc="165">
                <a:latin typeface="Microsoft Sans Serif"/>
                <a:cs typeface="Microsoft Sans Serif"/>
              </a:rPr>
              <a:t>  </a:t>
            </a:r>
            <a:r>
              <a:rPr dirty="0" sz="600" spc="16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20%</a:t>
            </a:r>
            <a:r>
              <a:rPr dirty="0" sz="600" spc="165">
                <a:latin typeface="Microsoft Sans Serif"/>
                <a:cs typeface="Microsoft Sans Serif"/>
              </a:rPr>
              <a:t>  </a:t>
            </a:r>
            <a:r>
              <a:rPr dirty="0" sz="600" spc="16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30%</a:t>
            </a:r>
            <a:r>
              <a:rPr dirty="0" sz="600" spc="160">
                <a:latin typeface="Microsoft Sans Serif"/>
                <a:cs typeface="Microsoft Sans Serif"/>
              </a:rPr>
              <a:t>  </a:t>
            </a:r>
            <a:r>
              <a:rPr dirty="0" sz="600" spc="16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40%</a:t>
            </a:r>
            <a:r>
              <a:rPr dirty="0" sz="600" spc="150">
                <a:latin typeface="Microsoft Sans Serif"/>
                <a:cs typeface="Microsoft Sans Serif"/>
              </a:rPr>
              <a:t>  </a:t>
            </a:r>
            <a:r>
              <a:rPr dirty="0" sz="600" spc="15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50%</a:t>
            </a:r>
            <a:r>
              <a:rPr dirty="0" sz="600" spc="155">
                <a:latin typeface="Microsoft Sans Serif"/>
                <a:cs typeface="Microsoft Sans Serif"/>
              </a:rPr>
              <a:t>  </a:t>
            </a:r>
            <a:r>
              <a:rPr dirty="0" sz="600" spc="16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60%</a:t>
            </a:r>
            <a:r>
              <a:rPr dirty="0" sz="600" spc="285">
                <a:latin typeface="Microsoft Sans Serif"/>
                <a:cs typeface="Microsoft Sans Serif"/>
              </a:rPr>
              <a:t> </a:t>
            </a:r>
            <a:r>
              <a:rPr dirty="0" sz="600" spc="29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70%</a:t>
            </a:r>
            <a:r>
              <a:rPr dirty="0" sz="600" spc="275">
                <a:latin typeface="Microsoft Sans Serif"/>
                <a:cs typeface="Microsoft Sans Serif"/>
              </a:rPr>
              <a:t> </a:t>
            </a:r>
            <a:r>
              <a:rPr dirty="0" sz="600" spc="27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80%</a:t>
            </a:r>
            <a:r>
              <a:rPr dirty="0" sz="600" spc="175">
                <a:latin typeface="Microsoft Sans Serif"/>
                <a:cs typeface="Microsoft Sans Serif"/>
              </a:rPr>
              <a:t>  </a:t>
            </a:r>
            <a:r>
              <a:rPr dirty="0" sz="600" spc="17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90%</a:t>
            </a:r>
            <a:r>
              <a:rPr dirty="0" sz="600" spc="160">
                <a:latin typeface="Microsoft Sans Serif"/>
                <a:cs typeface="Microsoft Sans Serif"/>
              </a:rPr>
              <a:t> </a:t>
            </a:r>
            <a:r>
              <a:rPr dirty="0" sz="600" spc="16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100%</a:t>
            </a:r>
            <a:endParaRPr sz="600">
              <a:latin typeface="Microsoft Sans Serif"/>
              <a:cs typeface="Microsoft Sans Serif"/>
            </a:endParaRPr>
          </a:p>
          <a:p>
            <a:pPr algn="ctr" marL="49530">
              <a:lnSpc>
                <a:spcPct val="100000"/>
              </a:lnSpc>
              <a:spcBef>
                <a:spcPts val="434"/>
              </a:spcBef>
            </a:pPr>
            <a:r>
              <a:rPr dirty="0" sz="450" spc="-30">
                <a:latin typeface="Microsoft Sans Serif"/>
                <a:cs typeface="Microsoft Sans Serif"/>
              </a:rPr>
              <a:t>%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potencia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salida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nominal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11882" y="5827071"/>
            <a:ext cx="4179570" cy="3086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650" spc="25">
                <a:latin typeface="Microsoft Sans Serif"/>
                <a:cs typeface="Microsoft Sans Serif"/>
              </a:rPr>
              <a:t>Determinación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75">
                <a:latin typeface="Microsoft Sans Serif"/>
                <a:cs typeface="Microsoft Sans Serif"/>
              </a:rPr>
              <a:t>mód</a:t>
            </a:r>
            <a:r>
              <a:rPr dirty="0" baseline="-33333" sz="750" spc="-112">
                <a:latin typeface="Microsoft Sans Serif"/>
                <a:cs typeface="Microsoft Sans Serif"/>
              </a:rPr>
              <a:t>j</a:t>
            </a:r>
            <a:r>
              <a:rPr dirty="0" sz="650" spc="-75">
                <a:latin typeface="Microsoft Sans Serif"/>
                <a:cs typeface="Microsoft Sans Serif"/>
              </a:rPr>
              <a:t>u</a:t>
            </a:r>
            <a:r>
              <a:rPr dirty="0" baseline="-33333" sz="750" spc="-112">
                <a:latin typeface="Microsoft Sans Serif"/>
                <a:cs typeface="Microsoft Sans Serif"/>
              </a:rPr>
              <a:t>ef</a:t>
            </a:r>
            <a:r>
              <a:rPr dirty="0" sz="650" spc="-75">
                <a:latin typeface="Microsoft Sans Serif"/>
                <a:cs typeface="Microsoft Sans Serif"/>
              </a:rPr>
              <a:t>lo</a:t>
            </a:r>
            <a:r>
              <a:rPr dirty="0" baseline="-33333" sz="750" spc="-112">
                <a:latin typeface="Microsoft Sans Serif"/>
                <a:cs typeface="Microsoft Sans Serif"/>
              </a:rPr>
              <a:t>e</a:t>
            </a:r>
            <a:r>
              <a:rPr dirty="0" baseline="-33333" sz="750" spc="157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(según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60364-7-712).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70"/>
              </a:spcBef>
            </a:pPr>
            <a:r>
              <a:rPr dirty="0" sz="800" spc="20">
                <a:latin typeface="Microsoft Sans Serif"/>
                <a:cs typeface="Microsoft Sans Serif"/>
              </a:rPr>
              <a:t>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introdujo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párrafo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2.9.2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37337" y="6769403"/>
            <a:ext cx="2784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769" indent="-52705">
              <a:lnSpc>
                <a:spcPct val="1000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condición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STC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37280" y="6869684"/>
            <a:ext cx="193738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Coeficiente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fórmulas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calcular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son: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881376" y="6026403"/>
            <a:ext cx="113919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3333" sz="750" spc="-7">
                <a:latin typeface="Microsoft Sans Serif"/>
                <a:cs typeface="Microsoft Sans Serif"/>
              </a:rPr>
              <a:t>jefe</a:t>
            </a:r>
            <a:r>
              <a:rPr dirty="0" sz="500" spc="-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módulo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fotovoltaico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586528" y="6107721"/>
            <a:ext cx="54127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2865" marR="30480">
              <a:lnSpc>
                <a:spcPct val="142800"/>
              </a:lnSpc>
              <a:spcBef>
                <a:spcPts val="100"/>
              </a:spcBef>
            </a:pP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funcionamiento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celdas.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circuito </a:t>
            </a:r>
            <a:r>
              <a:rPr dirty="0" sz="700" spc="30">
                <a:latin typeface="Microsoft Sans Serif"/>
                <a:cs typeface="Microsoft Sans Serif"/>
              </a:rPr>
              <a:t>abierto </a:t>
            </a:r>
            <a:r>
              <a:rPr dirty="0" sz="700" spc="-50">
                <a:latin typeface="Microsoft Sans Serif"/>
                <a:cs typeface="Microsoft Sans Serif"/>
              </a:rPr>
              <a:t>V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-35">
                <a:latin typeface="Microsoft Sans Serif"/>
                <a:cs typeface="Microsoft Sans Serif"/>
              </a:rPr>
              <a:t>in</a:t>
            </a:r>
            <a:r>
              <a:rPr dirty="0" baseline="-33333" sz="750" spc="-52">
                <a:latin typeface="Microsoft Sans Serif"/>
                <a:cs typeface="Microsoft Sans Serif"/>
              </a:rPr>
              <a:t>je</a:t>
            </a:r>
            <a:r>
              <a:rPr dirty="0" sz="700" spc="-35">
                <a:latin typeface="Microsoft Sans Serif"/>
                <a:cs typeface="Microsoft Sans Serif"/>
              </a:rPr>
              <a:t>v</a:t>
            </a:r>
            <a:r>
              <a:rPr dirty="0" baseline="-33333" sz="750" spc="-52">
                <a:latin typeface="Microsoft Sans Serif"/>
                <a:cs typeface="Microsoft Sans Serif"/>
              </a:rPr>
              <a:t>fe</a:t>
            </a:r>
            <a:r>
              <a:rPr dirty="0" sz="700" spc="-35">
                <a:latin typeface="Microsoft Sans Serif"/>
                <a:cs typeface="Microsoft Sans Serif"/>
              </a:rPr>
              <a:t>ersamente </a:t>
            </a:r>
            <a:r>
              <a:rPr dirty="0" sz="700" spc="30">
                <a:latin typeface="Microsoft Sans Serif"/>
                <a:cs typeface="Microsoft Sans Serif"/>
              </a:rPr>
              <a:t>proporcional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y,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calcular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datos: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37337" y="6536396"/>
            <a:ext cx="3641725" cy="20637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490220">
              <a:lnSpc>
                <a:spcPct val="100000"/>
              </a:lnSpc>
              <a:spcBef>
                <a:spcPts val="165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1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esperar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lugar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fotovoltaica;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340373" y="6849750"/>
            <a:ext cx="228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Código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-30">
                <a:latin typeface="Microsoft Sans Serif"/>
                <a:cs typeface="Microsoft Sans Serif"/>
              </a:rPr>
              <a:t>STC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036026" y="7154550"/>
            <a:ext cx="2476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0000" y="730990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637298" y="7658346"/>
            <a:ext cx="908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40">
                <a:latin typeface="Microsoft Sans Serif"/>
                <a:cs typeface="Microsoft Sans Serif"/>
              </a:rPr>
              <a:t>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40000" y="785359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637365" y="8572778"/>
            <a:ext cx="9017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60">
                <a:latin typeface="Microsoft Sans Serif"/>
                <a:cs typeface="Microsoft Sans Serif"/>
              </a:rPr>
              <a:t>V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992952" y="8445752"/>
            <a:ext cx="490029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supone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baja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esperar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lugar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992895" y="8598152"/>
            <a:ext cx="296291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prueba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estándar;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637308" y="8694115"/>
            <a:ext cx="4589145" cy="33718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67665" marR="5080" indent="-355600">
              <a:lnSpc>
                <a:spcPct val="122600"/>
              </a:lnSpc>
              <a:spcBef>
                <a:spcPts val="115"/>
              </a:spcBef>
              <a:tabLst>
                <a:tab pos="367665" algn="l"/>
              </a:tabLst>
            </a:pPr>
            <a:r>
              <a:rPr dirty="0" sz="850" spc="50">
                <a:latin typeface="Microsoft Sans Serif"/>
                <a:cs typeface="Microsoft Sans Serif"/>
              </a:rPr>
              <a:t>b	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[%/K];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992895" y="9005872"/>
            <a:ext cx="42335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[mV/K].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37308" y="9308228"/>
            <a:ext cx="522732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8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algunos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tipos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características eléctricas, </a:t>
            </a:r>
            <a:r>
              <a:rPr dirty="0" sz="700" spc="35">
                <a:latin typeface="Microsoft Sans Serif"/>
                <a:cs typeface="Microsoft Sans Serif"/>
              </a:rPr>
              <a:t>durante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primeras</a:t>
            </a:r>
            <a:r>
              <a:rPr dirty="0" sz="700" spc="10">
                <a:latin typeface="Microsoft Sans Serif"/>
                <a:cs typeface="Microsoft Sans Serif"/>
              </a:rPr>
              <a:t> semanas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funcionamiento,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 superiores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0">
                <a:latin typeface="Microsoft Sans Serif"/>
                <a:cs typeface="Microsoft Sans Serif"/>
              </a:rPr>
              <a:t>características </a:t>
            </a:r>
            <a:r>
              <a:rPr dirty="0" sz="700" spc="15">
                <a:latin typeface="Microsoft Sans Serif"/>
                <a:cs typeface="Microsoft Sans Serif"/>
              </a:rPr>
              <a:t>indicadas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placa </a:t>
            </a:r>
            <a:r>
              <a:rPr dirty="0" sz="700" spc="20">
                <a:latin typeface="Microsoft Sans Serif"/>
                <a:cs typeface="Microsoft Sans Serif"/>
              </a:rPr>
              <a:t>de identificación 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25">
                <a:latin typeface="Microsoft Sans Serif"/>
                <a:cs typeface="Microsoft Sans Serif"/>
              </a:rPr>
              <a:t>fotovoltaico: </a:t>
            </a:r>
            <a:r>
              <a:rPr dirty="0" sz="700" spc="10">
                <a:latin typeface="Microsoft Sans Serif"/>
                <a:cs typeface="Microsoft Sans Serif"/>
              </a:rPr>
              <a:t>este </a:t>
            </a:r>
            <a:r>
              <a:rPr dirty="0" sz="700" spc="35">
                <a:latin typeface="Microsoft Sans Serif"/>
                <a:cs typeface="Microsoft Sans Serif"/>
              </a:rPr>
              <a:t>fenómeno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cuenta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cálculo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.</a:t>
            </a:r>
            <a:r>
              <a:rPr dirty="0" sz="700" spc="10">
                <a:latin typeface="Microsoft Sans Serif"/>
                <a:cs typeface="Microsoft Sans Serif"/>
              </a:rPr>
              <a:t> Además,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características eléctricas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otros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tipos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disminuyen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611898" y="8217734"/>
            <a:ext cx="410209" cy="393700"/>
          </a:xfrm>
          <a:prstGeom prst="rect">
            <a:avLst/>
          </a:prstGeom>
        </p:spPr>
        <p:txBody>
          <a:bodyPr wrap="square" lIns="0" tIns="692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45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70"/>
              </a:spcBef>
            </a:pPr>
            <a:r>
              <a:rPr dirty="0" baseline="19607" sz="1275" spc="-89">
                <a:latin typeface="Microsoft Sans Serif"/>
                <a:cs typeface="Microsoft Sans Serif"/>
              </a:rPr>
              <a:t>yo</a:t>
            </a:r>
            <a:r>
              <a:rPr dirty="0" sz="500" spc="-60">
                <a:latin typeface="Microsoft Sans Serif"/>
                <a:cs typeface="Microsoft Sans Serif"/>
              </a:rPr>
              <a:t>mín.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37295" y="9963453"/>
            <a:ext cx="147447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cuenta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cálculo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704023" y="8691250"/>
            <a:ext cx="3860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Código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conducta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la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15">
                <a:latin typeface="Microsoft Sans Serif"/>
                <a:cs typeface="Microsoft Sans Serif"/>
              </a:rPr>
              <a:t>OCC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37308" y="9030028"/>
            <a:ext cx="1162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35">
                <a:latin typeface="Microsoft Sans Serif"/>
                <a:cs typeface="Microsoft Sans Serif"/>
              </a:rPr>
              <a:t>b'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37295" y="9736777"/>
            <a:ext cx="5343525" cy="20637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732914">
              <a:lnSpc>
                <a:spcPct val="100000"/>
              </a:lnSpc>
              <a:spcBef>
                <a:spcPts val="165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700" spc="35">
                <a:latin typeface="Microsoft Sans Serif"/>
                <a:cs typeface="Microsoft Sans Serif"/>
              </a:rPr>
              <a:t>durante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útil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mecanismo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degradación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(LID,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LETID,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PID):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fenómeno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715679" y="10050150"/>
            <a:ext cx="2476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381061" y="3939444"/>
            <a:ext cx="120650" cy="453390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Eficiencia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[%]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1208" y="3826791"/>
            <a:ext cx="2640968" cy="20558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91208" y="4405263"/>
            <a:ext cx="2432760" cy="257745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25456" y="8784003"/>
            <a:ext cx="1708567" cy="30851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55036" y="1665994"/>
            <a:ext cx="4669590" cy="394715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10792" y="7354768"/>
            <a:ext cx="4215392" cy="40216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14068" y="7032599"/>
            <a:ext cx="2342524" cy="20558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9" y="776197"/>
            <a:ext cx="2901950" cy="3308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Nos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gustaría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estimar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334" y="1078482"/>
            <a:ext cx="5038090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Potencia </a:t>
            </a:r>
            <a:r>
              <a:rPr dirty="0" sz="700" spc="30">
                <a:latin typeface="Microsoft Sans Serif"/>
                <a:cs typeface="Microsoft Sans Serif"/>
              </a:rPr>
              <a:t>nominal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300 </a:t>
            </a:r>
            <a:r>
              <a:rPr dirty="0" sz="700" spc="-10">
                <a:latin typeface="Microsoft Sans Serif"/>
                <a:cs typeface="Microsoft Sans Serif"/>
              </a:rPr>
              <a:t>W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5">
                <a:latin typeface="Microsoft Sans Serif"/>
                <a:cs typeface="Microsoft Sans Serif"/>
              </a:rPr>
              <a:t>condiciones </a:t>
            </a:r>
            <a:r>
              <a:rPr dirty="0" sz="700" spc="-65">
                <a:latin typeface="Microsoft Sans Serif"/>
                <a:cs typeface="Microsoft Sans Serif"/>
              </a:rPr>
              <a:t>STC </a:t>
            </a:r>
            <a:r>
              <a:rPr dirty="0" sz="700" spc="20">
                <a:latin typeface="Microsoft Sans Serif"/>
                <a:cs typeface="Microsoft Sans Serif"/>
              </a:rPr>
              <a:t>en Berlín </a:t>
            </a:r>
            <a:r>
              <a:rPr dirty="0" sz="700" spc="5">
                <a:latin typeface="Microsoft Sans Serif"/>
                <a:cs typeface="Microsoft Sans Serif"/>
              </a:rPr>
              <a:t>(Alemania).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30">
                <a:latin typeface="Microsoft Sans Serif"/>
                <a:cs typeface="Microsoft Sans Serif"/>
              </a:rPr>
              <a:t>ambiente </a:t>
            </a:r>
            <a:r>
              <a:rPr dirty="0" sz="700" spc="35">
                <a:latin typeface="Microsoft Sans Serif"/>
                <a:cs typeface="Microsoft Sans Serif"/>
              </a:rPr>
              <a:t>mínima </a:t>
            </a:r>
            <a:r>
              <a:rPr dirty="0" sz="700" spc="20">
                <a:latin typeface="Microsoft Sans Serif"/>
                <a:cs typeface="Microsoft Sans Serif"/>
              </a:rPr>
              <a:t>en Berlín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(Alemania)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-8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°C.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(β)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-0,29</a:t>
            </a:r>
            <a:r>
              <a:rPr dirty="0" sz="700" spc="5">
                <a:latin typeface="Microsoft Sans Serif"/>
                <a:cs typeface="Microsoft Sans Serif"/>
              </a:rPr>
              <a:t> [%/K].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(V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39,4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901970" y="965452"/>
            <a:ext cx="1876425" cy="164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3840">
              <a:lnSpc>
                <a:spcPts val="815"/>
              </a:lnSpc>
              <a:spcBef>
                <a:spcPts val="100"/>
              </a:spcBef>
            </a:pP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60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monocristalinas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6”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ts val="275"/>
              </a:lnSpc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12756" y="1528450"/>
            <a:ext cx="3860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Código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conducta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la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15">
                <a:latin typeface="Microsoft Sans Serif"/>
                <a:cs typeface="Microsoft Sans Serif"/>
              </a:rPr>
              <a:t>OCC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16687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53" y="2222772"/>
            <a:ext cx="165290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Determinación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tensión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mínima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99" y="2330702"/>
            <a:ext cx="2242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anterior,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MPP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399904" y="2290450"/>
            <a:ext cx="3238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3410" y="2343402"/>
            <a:ext cx="23920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675" spc="-15">
                <a:latin typeface="Microsoft Sans Serif"/>
                <a:cs typeface="Microsoft Sans Serif"/>
              </a:rPr>
              <a:t>MPP </a:t>
            </a:r>
            <a:r>
              <a:rPr dirty="0" baseline="-37037" sz="675" spc="30">
                <a:latin typeface="Microsoft Sans Serif"/>
                <a:cs typeface="Microsoft Sans Serif"/>
              </a:rPr>
              <a:t>mín.</a:t>
            </a:r>
            <a:r>
              <a:rPr dirty="0" baseline="-37037" sz="675" spc="142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calcular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utilizando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datos: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299" y="2441800"/>
            <a:ext cx="3754120" cy="33909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73025" indent="-60960">
              <a:lnSpc>
                <a:spcPct val="100000"/>
              </a:lnSpc>
              <a:spcBef>
                <a:spcPts val="475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esperar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lugar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condición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STC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V;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37290" y="2771940"/>
            <a:ext cx="5280660" cy="76962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60960" indent="-48895">
              <a:lnSpc>
                <a:spcPct val="100000"/>
              </a:lnSpc>
              <a:spcBef>
                <a:spcPts val="425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Coeficiente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temperatura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12700" marR="329565">
              <a:lnSpc>
                <a:spcPct val="142900"/>
              </a:lnSpc>
              <a:spcBef>
                <a:spcPts val="20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temperaturas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25">
                <a:latin typeface="Microsoft Sans Serif"/>
                <a:cs typeface="Microsoft Sans Serif"/>
              </a:rPr>
              <a:t>dependen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montaje</a:t>
            </a:r>
            <a:r>
              <a:rPr dirty="0" sz="700" spc="10">
                <a:latin typeface="Microsoft Sans Serif"/>
                <a:cs typeface="Microsoft Sans Serif"/>
              </a:rPr>
              <a:t> seleccionado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ambiente.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ángulo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inclinación,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40">
                <a:latin typeface="Lucida Sans Unicode"/>
                <a:cs typeface="Lucida Sans Unicode"/>
              </a:rPr>
              <a:t>∆T</a:t>
            </a:r>
            <a:r>
              <a:rPr dirty="0" sz="700" spc="-110">
                <a:latin typeface="Lucida Sans Unicode"/>
                <a:cs typeface="Lucida Sans Unicode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650" spc="-10">
                <a:latin typeface="Microsoft Sans Serif"/>
                <a:cs typeface="Microsoft Sans Serif"/>
              </a:rPr>
              <a:t>+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30°C;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seguidores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solares,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30">
                <a:latin typeface="Lucida Sans Unicode"/>
                <a:cs typeface="Lucida Sans Unicode"/>
              </a:rPr>
              <a:t>∆T</a:t>
            </a:r>
            <a:r>
              <a:rPr dirty="0" sz="650" spc="-105">
                <a:latin typeface="Lucida Sans Unicode"/>
                <a:cs typeface="Lucida Sans Unicode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ambiente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 spc="5">
                <a:latin typeface="Microsoft Sans Serif"/>
                <a:cs typeface="Microsoft Sans Serif"/>
              </a:rPr>
              <a:t> e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+25°C;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tejado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(módulos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coplanares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superficie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tejado),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30">
                <a:latin typeface="Lucida Sans Unicode"/>
                <a:cs typeface="Lucida Sans Unicode"/>
              </a:rPr>
              <a:t>∆T</a:t>
            </a:r>
            <a:r>
              <a:rPr dirty="0" sz="650" spc="-105">
                <a:latin typeface="Lucida Sans Unicode"/>
                <a:cs typeface="Lucida Sans Unicode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ambiente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 spc="5">
                <a:latin typeface="Microsoft Sans Serif"/>
                <a:cs typeface="Microsoft Sans Serif"/>
              </a:rPr>
              <a:t> 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+35°C.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Las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290" y="3569106"/>
            <a:ext cx="96456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30">
                <a:latin typeface="Microsoft Sans Serif"/>
                <a:cs typeface="Microsoft Sans Serif"/>
              </a:rPr>
              <a:t>fórmulas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calcular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V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015148" y="3579500"/>
            <a:ext cx="57975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MPP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mín.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40">
                <a:latin typeface="Microsoft Sans Serif"/>
                <a:cs typeface="Microsoft Sans Serif"/>
              </a:rPr>
              <a:t> </a:t>
            </a:r>
            <a:r>
              <a:rPr dirty="0" baseline="19607" sz="1275" spc="22">
                <a:latin typeface="Microsoft Sans Serif"/>
                <a:cs typeface="Microsoft Sans Serif"/>
              </a:rPr>
              <a:t>son:</a:t>
            </a:r>
            <a:endParaRPr baseline="19607" sz="1275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939190" y="2747650"/>
            <a:ext cx="30353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Norma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técnica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5">
                <a:latin typeface="Microsoft Sans Serif"/>
                <a:cs typeface="Microsoft Sans Serif"/>
              </a:rPr>
              <a:t>MPP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0000" y="3763902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37303" y="4153146"/>
            <a:ext cx="908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40">
                <a:latin typeface="Microsoft Sans Serif"/>
                <a:cs typeface="Microsoft Sans Serif"/>
              </a:rPr>
              <a:t>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0000" y="435079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7303" y="4769090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37303" y="4915165"/>
            <a:ext cx="14605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25">
                <a:latin typeface="Microsoft Sans Serif"/>
                <a:cs typeface="Microsoft Sans Serif"/>
              </a:rPr>
              <a:t>yo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37347" y="5067578"/>
            <a:ext cx="9017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60">
                <a:latin typeface="Microsoft Sans Serif"/>
                <a:cs typeface="Microsoft Sans Serif"/>
              </a:rPr>
              <a:t>V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339" y="5219978"/>
            <a:ext cx="9207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50">
                <a:latin typeface="Microsoft Sans Serif"/>
                <a:cs typeface="Microsoft Sans Serif"/>
              </a:rPr>
              <a:t>b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031033" y="4887212"/>
            <a:ext cx="4233545" cy="9442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0960">
              <a:lnSpc>
                <a:spcPct val="1538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esperar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ubicación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prueba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estándar;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3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[%/K];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[mV/K].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95969" y="5020950"/>
            <a:ext cx="13017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celúla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706732" y="5186050"/>
            <a:ext cx="30353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Norma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técnica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5">
                <a:latin typeface="Microsoft Sans Serif"/>
                <a:cs typeface="Microsoft Sans Serif"/>
              </a:rPr>
              <a:t>MPP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37339" y="5524829"/>
            <a:ext cx="1162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35">
                <a:latin typeface="Microsoft Sans Serif"/>
                <a:cs typeface="Microsoft Sans Serif"/>
              </a:rPr>
              <a:t>b'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339" y="5957950"/>
            <a:ext cx="2226945" cy="3308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Nos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gustaría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estimar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MPP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458766" y="6159753"/>
            <a:ext cx="216979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675" spc="-15">
                <a:latin typeface="Microsoft Sans Serif"/>
                <a:cs typeface="Microsoft Sans Serif"/>
              </a:rPr>
              <a:t>MPP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30">
                <a:latin typeface="Microsoft Sans Serif"/>
                <a:cs typeface="Microsoft Sans Serif"/>
              </a:rPr>
              <a:t>mín.</a:t>
            </a:r>
            <a:r>
              <a:rPr dirty="0" baseline="-37037" sz="675" spc="-7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células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nominales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37310" y="6261352"/>
            <a:ext cx="5268595" cy="63690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12700" marR="5080">
              <a:lnSpc>
                <a:spcPts val="1200"/>
              </a:lnSpc>
              <a:spcBef>
                <a:spcPts val="190"/>
              </a:spcBef>
            </a:pP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STC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Berlín</a:t>
            </a:r>
            <a:r>
              <a:rPr dirty="0" sz="750" spc="5">
                <a:latin typeface="Microsoft Sans Serif"/>
                <a:cs typeface="Microsoft Sans Serif"/>
              </a:rPr>
              <a:t> (Alemania).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ambiente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Berlín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(Alemania)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23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°C.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coeficiente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temperatura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voltaje </a:t>
            </a:r>
            <a:r>
              <a:rPr dirty="0" sz="750">
                <a:latin typeface="Microsoft Sans Serif"/>
                <a:cs typeface="Microsoft Sans Serif"/>
              </a:rPr>
              <a:t>(β)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40">
                <a:latin typeface="Microsoft Sans Serif"/>
                <a:cs typeface="Microsoft Sans Serif"/>
              </a:rPr>
              <a:t>módulo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35">
                <a:latin typeface="Microsoft Sans Serif"/>
                <a:cs typeface="Microsoft Sans Serif"/>
              </a:rPr>
              <a:t>anterior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-0,29 </a:t>
            </a:r>
            <a:r>
              <a:rPr dirty="0" sz="750" spc="10">
                <a:latin typeface="Microsoft Sans Serif"/>
                <a:cs typeface="Microsoft Sans Serif"/>
              </a:rPr>
              <a:t>[%/K].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voltaje </a:t>
            </a:r>
            <a:r>
              <a:rPr dirty="0" sz="750" spc="-15">
                <a:latin typeface="Microsoft Sans Serif"/>
                <a:cs typeface="Microsoft Sans Serif"/>
              </a:rPr>
              <a:t>MPP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STC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anterior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31,2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algn="ctr" marR="781050">
              <a:lnSpc>
                <a:spcPts val="85"/>
              </a:lnSpc>
            </a:pPr>
            <a:r>
              <a:rPr dirty="0" sz="200" spc="10">
                <a:latin typeface="Microsoft Sans Serif"/>
                <a:cs typeface="Microsoft Sans Serif"/>
              </a:rPr>
              <a:t>Norma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técnica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5">
                <a:latin typeface="Microsoft Sans Serif"/>
                <a:cs typeface="Microsoft Sans Serif"/>
              </a:rPr>
              <a:t>MPP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techo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coplanares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techo.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0000" y="693907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0000" y="748169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37324" y="7877109"/>
            <a:ext cx="5342890" cy="77216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número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máximo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módulos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fotovoltaicos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por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2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base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suposición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inferior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de </a:t>
            </a:r>
            <a:r>
              <a:rPr dirty="0" sz="750" spc="10">
                <a:latin typeface="Microsoft Sans Serif"/>
                <a:cs typeface="Microsoft Sans Serif"/>
              </a:rPr>
              <a:t>la cadena </a:t>
            </a:r>
            <a:r>
              <a:rPr dirty="0" sz="750" spc="20">
                <a:latin typeface="Microsoft Sans Serif"/>
                <a:cs typeface="Microsoft Sans Serif"/>
              </a:rPr>
              <a:t>supere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de </a:t>
            </a:r>
            <a:r>
              <a:rPr dirty="0" sz="750" spc="30">
                <a:latin typeface="Microsoft Sans Serif"/>
                <a:cs typeface="Microsoft Sans Serif"/>
              </a:rPr>
              <a:t>entrada </a:t>
            </a:r>
            <a:r>
              <a:rPr dirty="0" sz="750" spc="20">
                <a:latin typeface="Microsoft Sans Serif"/>
                <a:cs typeface="Microsoft Sans Serif"/>
              </a:rPr>
              <a:t>del inversor,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35">
                <a:latin typeface="Microsoft Sans Serif"/>
                <a:cs typeface="Microsoft Sans Serif"/>
              </a:rPr>
              <a:t>podría sufrir </a:t>
            </a:r>
            <a:r>
              <a:rPr dirty="0" sz="750" spc="20">
                <a:latin typeface="Microsoft Sans Serif"/>
                <a:cs typeface="Microsoft Sans Serif"/>
              </a:rPr>
              <a:t>daños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sobretensión.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0000" y="878571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11924" y="9265023"/>
            <a:ext cx="539115" cy="32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baseline="47619" sz="525" spc="-82">
                <a:latin typeface="Microsoft Sans Serif"/>
                <a:cs typeface="Microsoft Sans Serif"/>
              </a:rPr>
              <a:t>nort</a:t>
            </a:r>
            <a:r>
              <a:rPr dirty="0" sz="500" spc="-55">
                <a:latin typeface="Microsoft Sans Serif"/>
                <a:cs typeface="Microsoft Sans Serif"/>
              </a:rPr>
              <a:t>M</a:t>
            </a:r>
            <a:r>
              <a:rPr dirty="0" baseline="47619" sz="525" spc="-82">
                <a:latin typeface="Microsoft Sans Serif"/>
                <a:cs typeface="Microsoft Sans Serif"/>
              </a:rPr>
              <a:t>e</a:t>
            </a:r>
            <a:r>
              <a:rPr dirty="0" baseline="47619" sz="525" spc="112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ódulo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MAX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11914" y="9599299"/>
            <a:ext cx="50800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607" sz="1275" spc="15">
                <a:latin typeface="Microsoft Sans Serif"/>
                <a:cs typeface="Microsoft Sans Serif"/>
              </a:rPr>
              <a:t>V</a:t>
            </a:r>
            <a:r>
              <a:rPr dirty="0" sz="450" spc="10">
                <a:latin typeface="Microsoft Sans Serif"/>
                <a:cs typeface="Microsoft Sans Serif"/>
              </a:rPr>
              <a:t>Inversor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11966" y="9715776"/>
            <a:ext cx="232156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Microsoft Sans Serif"/>
                <a:cs typeface="Microsoft Sans Serif"/>
              </a:rPr>
              <a:t>V</a:t>
            </a:r>
            <a:r>
              <a:rPr dirty="0" baseline="-33333" sz="750" spc="37">
                <a:latin typeface="Microsoft Sans Serif"/>
                <a:cs typeface="Microsoft Sans Serif"/>
              </a:rPr>
              <a:t>Módulo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37">
                <a:latin typeface="Microsoft Sans Serif"/>
                <a:cs typeface="Microsoft Sans Serif"/>
              </a:rPr>
              <a:t>OC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15">
                <a:latin typeface="Microsoft Sans Serif"/>
                <a:cs typeface="Microsoft Sans Serif"/>
              </a:rPr>
              <a:t>MAX</a:t>
            </a:r>
            <a:r>
              <a:rPr dirty="0" baseline="-33333" sz="750">
                <a:latin typeface="Microsoft Sans Serif"/>
                <a:cs typeface="Microsoft Sans Serif"/>
              </a:rPr>
              <a:t>    </a:t>
            </a:r>
            <a:r>
              <a:rPr dirty="0" baseline="-33333" sz="750" spc="-44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¿Es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V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máximo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fotovoltaico?</a:t>
            </a:r>
            <a:r>
              <a:rPr dirty="0" sz="600" spc="55">
                <a:latin typeface="Microsoft Sans Serif"/>
                <a:cs typeface="Microsoft Sans Serif"/>
              </a:rPr>
              <a:t> </a:t>
            </a:r>
            <a:r>
              <a:rPr dirty="0" baseline="-33333" sz="750" spc="15">
                <a:latin typeface="Microsoft Sans Serif"/>
                <a:cs typeface="Microsoft Sans Serif"/>
              </a:rPr>
              <a:t>jefe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272276" y="9385551"/>
            <a:ext cx="36214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cadena;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7500" y="1233003"/>
            <a:ext cx="2635369" cy="25090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5125" y="4376447"/>
            <a:ext cx="2790846" cy="249555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0461" y="6291008"/>
            <a:ext cx="1671521" cy="29512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15124" y="2988005"/>
            <a:ext cx="1800222" cy="29486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583460" y="8447985"/>
            <a:ext cx="1811655" cy="303711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900551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773657"/>
            <a:ext cx="496316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combinadoras,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interruptores,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conectores,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fotovoltaicos,</a:t>
            </a:r>
            <a:r>
              <a:rPr dirty="0" sz="700">
                <a:latin typeface="Microsoft Sans Serif"/>
                <a:cs typeface="Microsoft Sans Serif"/>
              </a:rPr>
              <a:t> etc.)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superar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1189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99200" y="1622199"/>
            <a:ext cx="5388610" cy="93091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8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190"/>
              </a:spcBef>
              <a:tabLst>
                <a:tab pos="507365" algn="l"/>
              </a:tabLst>
            </a:pPr>
            <a:r>
              <a:rPr dirty="0" sz="850" spc="-10">
                <a:latin typeface="Microsoft Sans Serif"/>
                <a:cs typeface="Microsoft Sans Serif"/>
              </a:rPr>
              <a:t>-	</a:t>
            </a:r>
            <a:r>
              <a:rPr dirty="0" sz="850">
                <a:latin typeface="Microsoft Sans Serif"/>
                <a:cs typeface="Microsoft Sans Serif"/>
              </a:rPr>
              <a:t>V</a:t>
            </a:r>
            <a:r>
              <a:rPr dirty="0" baseline="-37037" sz="675">
                <a:latin typeface="Microsoft Sans Serif"/>
                <a:cs typeface="Microsoft Sans Serif"/>
              </a:rPr>
              <a:t>Sistema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1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todos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componentes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fotovoltaico;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50165">
              <a:lnSpc>
                <a:spcPct val="100000"/>
              </a:lnSpc>
              <a:spcBef>
                <a:spcPts val="5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  <a:p>
            <a:pPr marL="50165" marR="17780">
              <a:lnSpc>
                <a:spcPts val="1200"/>
              </a:lnSpc>
              <a:spcBef>
                <a:spcPts val="80"/>
              </a:spcBef>
            </a:pPr>
            <a:r>
              <a:rPr dirty="0" sz="750" spc="15">
                <a:latin typeface="Microsoft Sans Serif"/>
                <a:cs typeface="Microsoft Sans Serif"/>
              </a:rPr>
              <a:t>Nos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gustaría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estimar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(60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monocristalinas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6”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STC)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mencionada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anteriormente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Berlín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(Alemania).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11872" y="2520254"/>
            <a:ext cx="3008630" cy="33782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5"/>
              </a:spcBef>
            </a:pPr>
            <a:r>
              <a:rPr dirty="0" sz="450" spc="-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ejemplo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4,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tiene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tensión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máxima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100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V.</a:t>
            </a:r>
            <a:r>
              <a:rPr dirty="0" sz="450" spc="114">
                <a:latin typeface="Microsoft Sans Serif"/>
                <a:cs typeface="Microsoft Sans Serif"/>
              </a:rPr>
              <a:t> </a:t>
            </a:r>
            <a:r>
              <a:rPr dirty="0" sz="450" spc="114">
                <a:latin typeface="Microsoft Sans Serif"/>
                <a:cs typeface="Microsoft Sans Serif"/>
              </a:rPr>
              <a:t> </a:t>
            </a:r>
            <a:r>
              <a:rPr dirty="0" baseline="-33333" sz="750" spc="-15">
                <a:latin typeface="Microsoft Sans Serif"/>
                <a:cs typeface="Microsoft Sans Serif"/>
              </a:rPr>
              <a:t>jefe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calculó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1000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75605" y="2595250"/>
            <a:ext cx="1038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00" spc="25">
                <a:latin typeface="Microsoft Sans Serif"/>
                <a:cs typeface="Microsoft Sans Serif"/>
              </a:rPr>
              <a:t>Módulo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OC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MAX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65">
                <a:latin typeface="Microsoft Sans Serif"/>
                <a:cs typeface="Microsoft Sans Serif"/>
              </a:rPr>
              <a:t> </a:t>
            </a:r>
            <a:r>
              <a:rPr dirty="0" baseline="20833" sz="1200" spc="-15">
                <a:latin typeface="Microsoft Sans Serif"/>
                <a:cs typeface="Microsoft Sans Serif"/>
              </a:rPr>
              <a:t>=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-7">
                <a:latin typeface="Microsoft Sans Serif"/>
                <a:cs typeface="Microsoft Sans Serif"/>
              </a:rPr>
              <a:t>43,17V.</a:t>
            </a:r>
            <a:endParaRPr baseline="20833" sz="12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302137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99173" y="3473702"/>
            <a:ext cx="5158105" cy="751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21.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450" spc="15" b="1">
                <a:latin typeface="Arial"/>
                <a:cs typeface="Arial"/>
              </a:rPr>
              <a:t>Determinación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15" b="1">
                <a:latin typeface="Arial"/>
                <a:cs typeface="Arial"/>
              </a:rPr>
              <a:t>voltaje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20" b="1">
                <a:latin typeface="Arial"/>
                <a:cs typeface="Arial"/>
              </a:rPr>
              <a:t>máximo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15" b="1">
                <a:latin typeface="Arial"/>
                <a:cs typeface="Arial"/>
              </a:rPr>
              <a:t>la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cadena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15" b="1">
                <a:latin typeface="Arial"/>
                <a:cs typeface="Arial"/>
              </a:rPr>
              <a:t>fotovoltaica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baseline="-33333" sz="750" spc="22" b="1">
                <a:latin typeface="Arial"/>
                <a:cs typeface="Arial"/>
              </a:rPr>
              <a:t>jefe</a:t>
            </a:r>
            <a:endParaRPr baseline="-33333" sz="7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r>
              <a:rPr dirty="0" sz="800" spc="280">
                <a:latin typeface="Microsoft Sans Serif"/>
                <a:cs typeface="Microsoft Sans Serif"/>
              </a:rPr>
              <a:t> </a:t>
            </a:r>
            <a:r>
              <a:rPr dirty="0" sz="800" spc="285">
                <a:latin typeface="Microsoft Sans Serif"/>
                <a:cs typeface="Microsoft Sans Serif"/>
              </a:rPr>
              <a:t> 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37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baja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pueda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49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expectativa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vida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lugar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instalación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podría</a:t>
            </a:r>
            <a:r>
              <a:rPr dirty="0" sz="550" spc="5">
                <a:latin typeface="Microsoft Sans Serif"/>
                <a:cs typeface="Microsoft Sans Serif"/>
              </a:rPr>
              <a:t> calcularse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5">
                <a:latin typeface="Microsoft Sans Serif"/>
                <a:cs typeface="Microsoft Sans Serif"/>
              </a:rPr>
              <a:t>siguiente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manera: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0000" y="430381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277" y="4769134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11877" y="4995550"/>
            <a:ext cx="53911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7619" sz="525" spc="-82">
                <a:latin typeface="Microsoft Sans Serif"/>
                <a:cs typeface="Microsoft Sans Serif"/>
              </a:rPr>
              <a:t>nort</a:t>
            </a:r>
            <a:r>
              <a:rPr dirty="0" sz="500" spc="-55">
                <a:latin typeface="Microsoft Sans Serif"/>
                <a:cs typeface="Microsoft Sans Serif"/>
              </a:rPr>
              <a:t>M</a:t>
            </a:r>
            <a:r>
              <a:rPr dirty="0" baseline="47619" sz="525" spc="-82">
                <a:latin typeface="Microsoft Sans Serif"/>
                <a:cs typeface="Microsoft Sans Serif"/>
              </a:rPr>
              <a:t>e</a:t>
            </a:r>
            <a:r>
              <a:rPr dirty="0" baseline="47619" sz="525" spc="112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ódulo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MAX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11916" y="5067578"/>
            <a:ext cx="207645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15">
                <a:latin typeface="Microsoft Sans Serif"/>
                <a:cs typeface="Microsoft Sans Serif"/>
              </a:rPr>
              <a:t>V</a:t>
            </a:r>
            <a:r>
              <a:rPr dirty="0" baseline="-33333" sz="750" spc="22">
                <a:latin typeface="Microsoft Sans Serif"/>
                <a:cs typeface="Microsoft Sans Serif"/>
              </a:rPr>
              <a:t>Módulo</a:t>
            </a:r>
            <a:r>
              <a:rPr dirty="0" baseline="-33333" sz="750" spc="-15">
                <a:latin typeface="Microsoft Sans Serif"/>
                <a:cs typeface="Microsoft Sans Serif"/>
              </a:rPr>
              <a:t> </a:t>
            </a:r>
            <a:r>
              <a:rPr dirty="0" baseline="-33333" sz="750" spc="-37">
                <a:latin typeface="Microsoft Sans Serif"/>
                <a:cs typeface="Microsoft Sans Serif"/>
              </a:rPr>
              <a:t>OC</a:t>
            </a:r>
            <a:r>
              <a:rPr dirty="0" baseline="-33333" sz="750" spc="-15">
                <a:latin typeface="Microsoft Sans Serif"/>
                <a:cs typeface="Microsoft Sans Serif"/>
              </a:rPr>
              <a:t> MAX</a:t>
            </a:r>
            <a:r>
              <a:rPr dirty="0" baseline="-33333" sz="750" spc="40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259648" y="4934203"/>
            <a:ext cx="36703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760030" y="5147950"/>
            <a:ext cx="1352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jefe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327" y="5354146"/>
            <a:ext cx="5304155" cy="77914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número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mínimo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módulos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fotovoltaicos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por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 marL="12700" marR="5080">
              <a:lnSpc>
                <a:spcPct val="142900"/>
              </a:lnSpc>
              <a:spcBef>
                <a:spcPts val="1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cadena caiga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0">
                <a:latin typeface="Microsoft Sans Serif"/>
                <a:cs typeface="Microsoft Sans Serif"/>
              </a:rPr>
              <a:t>debajo 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5">
                <a:latin typeface="Microsoft Sans Serif"/>
                <a:cs typeface="Microsoft Sans Serif"/>
              </a:rPr>
              <a:t>mínima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-15">
                <a:latin typeface="Microsoft Sans Serif"/>
                <a:cs typeface="Microsoft Sans Serif"/>
              </a:rPr>
              <a:t>MPP </a:t>
            </a:r>
            <a:r>
              <a:rPr dirty="0" sz="700" spc="20">
                <a:latin typeface="Microsoft Sans Serif"/>
                <a:cs typeface="Microsoft Sans Serif"/>
              </a:rPr>
              <a:t>del inversor,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posible </a:t>
            </a:r>
            <a:r>
              <a:rPr dirty="0" sz="700" spc="15">
                <a:latin typeface="Microsoft Sans Serif"/>
                <a:cs typeface="Microsoft Sans Serif"/>
              </a:rPr>
              <a:t>realizar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seguimiento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producirse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pérdidas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rendimiento.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cantidad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serie al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define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20">
                <a:latin typeface="Microsoft Sans Serif"/>
                <a:cs typeface="Microsoft Sans Serif"/>
              </a:rPr>
              <a:t>del supuesto de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cadena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condición de </a:t>
            </a:r>
            <a:r>
              <a:rPr dirty="0" sz="700" spc="-15">
                <a:latin typeface="Microsoft Sans Serif"/>
                <a:cs typeface="Microsoft Sans Serif"/>
              </a:rPr>
              <a:t>MPP </a:t>
            </a:r>
            <a:r>
              <a:rPr dirty="0" sz="700" spc="25">
                <a:latin typeface="Microsoft Sans Serif"/>
                <a:cs typeface="Microsoft Sans Serif"/>
              </a:rPr>
              <a:t>siempre </a:t>
            </a:r>
            <a:r>
              <a:rPr dirty="0" sz="700" spc="10">
                <a:latin typeface="Microsoft Sans Serif"/>
                <a:cs typeface="Microsoft Sans Serif"/>
              </a:rPr>
              <a:t>esté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encima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0000" y="625682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327" y="6750474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323110" y="6902702"/>
            <a:ext cx="344042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11927" y="6983100"/>
            <a:ext cx="48196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7619" sz="525" spc="-75">
                <a:latin typeface="Microsoft Sans Serif"/>
                <a:cs typeface="Microsoft Sans Serif"/>
              </a:rPr>
              <a:t>nort</a:t>
            </a:r>
            <a:r>
              <a:rPr dirty="0" sz="450" spc="-50">
                <a:latin typeface="Microsoft Sans Serif"/>
                <a:cs typeface="Microsoft Sans Serif"/>
              </a:rPr>
              <a:t>M</a:t>
            </a:r>
            <a:r>
              <a:rPr dirty="0" baseline="47619" sz="525" spc="-75">
                <a:latin typeface="Microsoft Sans Serif"/>
                <a:cs typeface="Microsoft Sans Serif"/>
              </a:rPr>
              <a:t>e</a:t>
            </a:r>
            <a:r>
              <a:rPr dirty="0" baseline="47619" sz="525" spc="44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ódulo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min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11904" y="7048779"/>
            <a:ext cx="297243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-45">
                <a:latin typeface="Microsoft Sans Serif"/>
                <a:cs typeface="Microsoft Sans Serif"/>
              </a:rPr>
              <a:t>V</a:t>
            </a:r>
            <a:r>
              <a:rPr dirty="0" baseline="-41666" sz="600" spc="22">
                <a:latin typeface="Microsoft Sans Serif"/>
                <a:cs typeface="Microsoft Sans Serif"/>
              </a:rPr>
              <a:t>Inversor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-22">
                <a:latin typeface="Microsoft Sans Serif"/>
                <a:cs typeface="Microsoft Sans Serif"/>
              </a:rPr>
              <a:t>MPPT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37">
                <a:latin typeface="Microsoft Sans Serif"/>
                <a:cs typeface="Microsoft Sans Serif"/>
              </a:rPr>
              <a:t>mínimo</a:t>
            </a:r>
            <a:r>
              <a:rPr dirty="0" baseline="-41666" sz="600">
                <a:latin typeface="Microsoft Sans Serif"/>
                <a:cs typeface="Microsoft Sans Serif"/>
              </a:rPr>
              <a:t>    </a:t>
            </a:r>
            <a:r>
              <a:rPr dirty="0" baseline="-41666" sz="600" spc="67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MPP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323086" y="7220201"/>
            <a:ext cx="157416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60">
                <a:latin typeface="Microsoft Sans Serif"/>
                <a:cs typeface="Microsoft Sans Serif"/>
              </a:rPr>
              <a:t>¿Es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mínimo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70">
                <a:latin typeface="Microsoft Sans Serif"/>
                <a:cs typeface="Microsoft Sans Serif"/>
              </a:rPr>
              <a:t>V?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798732" y="7319649"/>
            <a:ext cx="3238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11882" y="7237099"/>
            <a:ext cx="5252085" cy="727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607" sz="1275" spc="22">
                <a:latin typeface="Microsoft Sans Serif"/>
                <a:cs typeface="Microsoft Sans Serif"/>
              </a:rPr>
              <a:t>V</a:t>
            </a:r>
            <a:r>
              <a:rPr dirty="0" sz="450" spc="15">
                <a:latin typeface="Microsoft Sans Serif"/>
                <a:cs typeface="Microsoft Sans Serif"/>
              </a:rPr>
              <a:t>Módulo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MPP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min</a:t>
            </a:r>
            <a:endParaRPr sz="4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145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7</a:t>
            </a:r>
            <a:endParaRPr sz="800">
              <a:latin typeface="Arial"/>
              <a:cs typeface="Arial"/>
            </a:endParaRPr>
          </a:p>
          <a:p>
            <a:pPr marL="38100" marR="30480" indent="25400">
              <a:lnSpc>
                <a:spcPct val="125000"/>
              </a:lnSpc>
            </a:pPr>
            <a:r>
              <a:rPr dirty="0" sz="800" spc="15">
                <a:latin typeface="Microsoft Sans Serif"/>
                <a:cs typeface="Microsoft Sans Serif"/>
              </a:rPr>
              <a:t>Nos </a:t>
            </a:r>
            <a:r>
              <a:rPr dirty="0" sz="800" spc="30">
                <a:latin typeface="Microsoft Sans Serif"/>
                <a:cs typeface="Microsoft Sans Serif"/>
              </a:rPr>
              <a:t>gustaría estimar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5">
                <a:latin typeface="Microsoft Sans Serif"/>
                <a:cs typeface="Microsoft Sans Serif"/>
              </a:rPr>
              <a:t>número </a:t>
            </a:r>
            <a:r>
              <a:rPr dirty="0" sz="800" spc="50">
                <a:latin typeface="Microsoft Sans Serif"/>
                <a:cs typeface="Microsoft Sans Serif"/>
              </a:rPr>
              <a:t>mínimo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-5">
                <a:latin typeface="Microsoft Sans Serif"/>
                <a:cs typeface="Microsoft Sans Serif"/>
              </a:rPr>
              <a:t>(60 </a:t>
            </a:r>
            <a:r>
              <a:rPr dirty="0" sz="800" spc="10">
                <a:latin typeface="Microsoft Sans Serif"/>
                <a:cs typeface="Microsoft Sans Serif"/>
              </a:rPr>
              <a:t>células </a:t>
            </a:r>
            <a:r>
              <a:rPr dirty="0" sz="800" spc="25">
                <a:latin typeface="Microsoft Sans Serif"/>
                <a:cs typeface="Microsoft Sans Serif"/>
              </a:rPr>
              <a:t>monocristalinas de </a:t>
            </a:r>
            <a:r>
              <a:rPr dirty="0" sz="800" spc="15">
                <a:latin typeface="Microsoft Sans Serif"/>
                <a:cs typeface="Microsoft Sans Serif"/>
              </a:rPr>
              <a:t>6”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300 </a:t>
            </a:r>
            <a:r>
              <a:rPr dirty="0" sz="800" spc="-15">
                <a:latin typeface="Microsoft Sans Serif"/>
                <a:cs typeface="Microsoft Sans Serif"/>
              </a:rPr>
              <a:t>W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60">
                <a:latin typeface="Microsoft Sans Serif"/>
                <a:cs typeface="Microsoft Sans Serif"/>
              </a:rPr>
              <a:t>STC) </a:t>
            </a:r>
            <a:r>
              <a:rPr dirty="0" sz="800" spc="-5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anterior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Berlín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(Alemania).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Ejemplo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calculó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7282" y="7969501"/>
            <a:ext cx="48221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7360" algn="l"/>
              </a:tabLst>
            </a:pP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	</a:t>
            </a:r>
            <a:r>
              <a:rPr dirty="0" sz="800" spc="-10">
                <a:latin typeface="Microsoft Sans Serif"/>
                <a:cs typeface="Microsoft Sans Serif"/>
              </a:rPr>
              <a:t>= </a:t>
            </a:r>
            <a:r>
              <a:rPr dirty="0" sz="800" spc="5">
                <a:latin typeface="Microsoft Sans Serif"/>
                <a:cs typeface="Microsoft Sans Serif"/>
              </a:rPr>
              <a:t>28,21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MPP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294" y="8147327"/>
            <a:ext cx="8470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450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V.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642030" y="8081649"/>
            <a:ext cx="3238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098272" y="8049899"/>
            <a:ext cx="486409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20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MPP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min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0000" y="8386233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637294" y="8852170"/>
            <a:ext cx="5079365" cy="1091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mínimo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garantizar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condición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MPP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esté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encima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MPP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mínimo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5">
                <a:latin typeface="Microsoft Sans Serif"/>
                <a:cs typeface="Microsoft Sans Serif"/>
              </a:rPr>
              <a:t>16.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600" spc="30" b="1">
                <a:latin typeface="Arial"/>
                <a:cs typeface="Arial"/>
              </a:rPr>
              <a:t>Número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módulos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fotovoltaicos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por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cadena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debe: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exceder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inferior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mínimo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4644" y="3096002"/>
            <a:ext cx="2789634" cy="20893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0000" y="3675603"/>
            <a:ext cx="2538733" cy="200025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20284" y="5482802"/>
            <a:ext cx="1631334" cy="20764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17667" y="7469796"/>
            <a:ext cx="4879148" cy="41149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805413"/>
            <a:ext cx="4061460" cy="30162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600" spc="20" b="1">
                <a:latin typeface="Arial"/>
                <a:cs typeface="Arial"/>
              </a:rPr>
              <a:t>Determinación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corriente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máxima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del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módulo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fotovoltaico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 spc="20">
                <a:latin typeface="Microsoft Sans Serif"/>
                <a:cs typeface="Microsoft Sans Serif"/>
              </a:rPr>
              <a:t>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introdujo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párrafo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2.9.2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86483" y="1130578"/>
            <a:ext cx="5320030" cy="1805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755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funcionamiento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células.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proporcional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endParaRPr sz="650">
              <a:latin typeface="Microsoft Sans Serif"/>
              <a:cs typeface="Microsoft Sans Serif"/>
            </a:endParaRPr>
          </a:p>
          <a:p>
            <a:pPr algn="r" marR="1086485">
              <a:lnSpc>
                <a:spcPts val="215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2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650" spc="10">
                <a:latin typeface="Microsoft Sans Serif"/>
                <a:cs typeface="Microsoft Sans Serif"/>
              </a:rPr>
              <a:t>célula</a:t>
            </a:r>
            <a:r>
              <a:rPr dirty="0" sz="650">
                <a:latin typeface="Microsoft Sans Serif"/>
                <a:cs typeface="Microsoft Sans Serif"/>
              </a:rPr>
              <a:t> y,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tanto,</a:t>
            </a:r>
            <a:r>
              <a:rPr dirty="0" sz="650" spc="5">
                <a:latin typeface="Microsoft Sans Serif"/>
                <a:cs typeface="Microsoft Sans Serif"/>
              </a:rPr>
              <a:t> alcanza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valor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célula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máxima.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anterior,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endParaRPr sz="6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370"/>
              </a:spcBef>
              <a:tabLst>
                <a:tab pos="230314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	</a:t>
            </a:r>
            <a:r>
              <a:rPr dirty="0" baseline="-33333" sz="750" spc="37">
                <a:latin typeface="Microsoft Sans Serif"/>
                <a:cs typeface="Microsoft Sans Serif"/>
              </a:rPr>
              <a:t>Módulo</a:t>
            </a:r>
            <a:r>
              <a:rPr dirty="0" baseline="-33333" sz="750">
                <a:latin typeface="Microsoft Sans Serif"/>
                <a:cs typeface="Microsoft Sans Serif"/>
              </a:rPr>
              <a:t> </a:t>
            </a:r>
            <a:r>
              <a:rPr dirty="0" baseline="-33333" sz="750" spc="-82">
                <a:latin typeface="Microsoft Sans Serif"/>
                <a:cs typeface="Microsoft Sans Serif"/>
              </a:rPr>
              <a:t>SC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15">
                <a:latin typeface="Microsoft Sans Serif"/>
                <a:cs typeface="Microsoft Sans Serif"/>
              </a:rPr>
              <a:t>MAX</a:t>
            </a:r>
            <a:r>
              <a:rPr dirty="0" baseline="-33333" sz="750" spc="142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calcular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datos:</a:t>
            </a:r>
            <a:endParaRPr sz="700">
              <a:latin typeface="Microsoft Sans Serif"/>
              <a:cs typeface="Microsoft Sans Serif"/>
            </a:endParaRPr>
          </a:p>
          <a:p>
            <a:pPr marL="1238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1244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esperar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lugar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fotovoltaica;</a:t>
            </a:r>
            <a:endParaRPr sz="750">
              <a:latin typeface="Microsoft Sans Serif"/>
              <a:cs typeface="Microsoft Sans Serif"/>
            </a:endParaRPr>
          </a:p>
          <a:p>
            <a:pPr marL="115570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1162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Corriente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condición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90">
                <a:latin typeface="Microsoft Sans Serif"/>
                <a:cs typeface="Microsoft Sans Serif"/>
              </a:rPr>
              <a:t>ST</a:t>
            </a:r>
            <a:r>
              <a:rPr dirty="0" baseline="-37037" sz="675" spc="-135">
                <a:latin typeface="Microsoft Sans Serif"/>
                <a:cs typeface="Microsoft Sans Serif"/>
              </a:rPr>
              <a:t>e</a:t>
            </a:r>
            <a:r>
              <a:rPr dirty="0" sz="650" spc="-90">
                <a:latin typeface="Microsoft Sans Serif"/>
                <a:cs typeface="Microsoft Sans Serif"/>
              </a:rPr>
              <a:t>C</a:t>
            </a:r>
            <a:r>
              <a:rPr dirty="0" baseline="-37037" sz="675" spc="-135">
                <a:latin typeface="Microsoft Sans Serif"/>
                <a:cs typeface="Microsoft Sans Serif"/>
              </a:rPr>
              <a:t>sc</a:t>
            </a:r>
            <a:r>
              <a:rPr dirty="0" sz="650" spc="-90">
                <a:latin typeface="Microsoft Sans Serif"/>
                <a:cs typeface="Microsoft Sans Serif"/>
              </a:rPr>
              <a:t>I;</a:t>
            </a:r>
            <a:r>
              <a:rPr dirty="0" baseline="-37037" sz="675" spc="-135">
                <a:latin typeface="Microsoft Sans Serif"/>
                <a:cs typeface="Microsoft Sans Serif"/>
              </a:rPr>
              <a:t>STC</a:t>
            </a:r>
            <a:endParaRPr baseline="-37037" sz="675">
              <a:latin typeface="Microsoft Sans Serif"/>
              <a:cs typeface="Microsoft Sans Serif"/>
            </a:endParaRPr>
          </a:p>
          <a:p>
            <a:pPr marL="1117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11239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Coeficiente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temperatura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63500" marR="442595">
              <a:lnSpc>
                <a:spcPct val="133400"/>
              </a:lnSpc>
              <a:spcBef>
                <a:spcPts val="3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temperaturas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10">
                <a:latin typeface="Microsoft Sans Serif"/>
                <a:cs typeface="Microsoft Sans Serif"/>
              </a:rPr>
              <a:t> células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dependen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montaje</a:t>
            </a:r>
            <a:r>
              <a:rPr dirty="0" sz="750" spc="10">
                <a:latin typeface="Microsoft Sans Serif"/>
                <a:cs typeface="Microsoft Sans Serif"/>
              </a:rPr>
              <a:t> seleccionado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temperatura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ambiente.</a:t>
            </a:r>
            <a:endParaRPr sz="750">
              <a:latin typeface="Microsoft Sans Serif"/>
              <a:cs typeface="Microsoft Sans Serif"/>
            </a:endParaRPr>
          </a:p>
          <a:p>
            <a:pPr marL="63500" marR="55880">
              <a:lnSpc>
                <a:spcPts val="1200"/>
              </a:lnSpc>
              <a:spcBef>
                <a:spcPts val="90"/>
              </a:spcBef>
            </a:pPr>
            <a:r>
              <a:rPr dirty="0" sz="550">
                <a:latin typeface="Microsoft Sans Serif"/>
                <a:cs typeface="Microsoft Sans Serif"/>
              </a:rPr>
              <a:t>Para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5">
                <a:latin typeface="Microsoft Sans Serif"/>
                <a:cs typeface="Microsoft Sans Serif"/>
              </a:rPr>
              <a:t>instalación en </a:t>
            </a:r>
            <a:r>
              <a:rPr dirty="0" sz="550" spc="10">
                <a:latin typeface="Microsoft Sans Serif"/>
                <a:cs typeface="Microsoft Sans Serif"/>
              </a:rPr>
              <a:t>el suelo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0">
                <a:latin typeface="Microsoft Sans Serif"/>
                <a:cs typeface="Microsoft Sans Serif"/>
              </a:rPr>
              <a:t>ángulo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inclinación,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-110">
                <a:latin typeface="Lucida Sans Unicode"/>
                <a:cs typeface="Lucida Sans Unicode"/>
              </a:rPr>
              <a:t>∆T</a:t>
            </a:r>
            <a:r>
              <a:rPr dirty="0" sz="550" spc="-105">
                <a:latin typeface="Lucida Sans Unicode"/>
                <a:cs typeface="Lucida Sans Unicode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5">
                <a:latin typeface="Microsoft Sans Serif"/>
                <a:cs typeface="Microsoft Sans Serif"/>
              </a:rPr>
              <a:t>temperatura </a:t>
            </a:r>
            <a:r>
              <a:rPr dirty="0" sz="550" spc="20">
                <a:latin typeface="Microsoft Sans Serif"/>
                <a:cs typeface="Microsoft Sans Serif"/>
              </a:rPr>
              <a:t>ambiente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>
                <a:latin typeface="Microsoft Sans Serif"/>
                <a:cs typeface="Microsoft Sans Serif"/>
              </a:rPr>
              <a:t>las </a:t>
            </a:r>
            <a:r>
              <a:rPr dirty="0" sz="550" spc="5">
                <a:latin typeface="Microsoft Sans Serif"/>
                <a:cs typeface="Microsoft Sans Serif"/>
              </a:rPr>
              <a:t>celdas </a:t>
            </a:r>
            <a:r>
              <a:rPr dirty="0" sz="550" spc="10">
                <a:latin typeface="Microsoft Sans Serif"/>
                <a:cs typeface="Microsoft Sans Serif"/>
              </a:rPr>
              <a:t>eléctricas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>
                <a:latin typeface="Microsoft Sans Serif"/>
                <a:cs typeface="Microsoft Sans Serif"/>
              </a:rPr>
              <a:t>+30 </a:t>
            </a:r>
            <a:r>
              <a:rPr dirty="0" sz="550" spc="-15">
                <a:latin typeface="Microsoft Sans Serif"/>
                <a:cs typeface="Microsoft Sans Serif"/>
              </a:rPr>
              <a:t>°C; </a:t>
            </a:r>
            <a:r>
              <a:rPr dirty="0" sz="550" spc="20">
                <a:latin typeface="Microsoft Sans Serif"/>
                <a:cs typeface="Microsoft Sans Serif"/>
              </a:rPr>
              <a:t>para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5">
                <a:latin typeface="Microsoft Sans Serif"/>
                <a:cs typeface="Microsoft Sans Serif"/>
              </a:rPr>
              <a:t>instalación con </a:t>
            </a:r>
            <a:r>
              <a:rPr dirty="0" sz="550" spc="20">
                <a:latin typeface="Microsoft Sans Serif"/>
                <a:cs typeface="Microsoft Sans Serif"/>
              </a:rPr>
              <a:t> seguidor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solar,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-110">
                <a:latin typeface="Lucida Sans Unicode"/>
                <a:cs typeface="Lucida Sans Unicode"/>
              </a:rPr>
              <a:t>∆T</a:t>
            </a:r>
            <a:r>
              <a:rPr dirty="0" sz="550" spc="-85">
                <a:latin typeface="Lucida Sans Unicode"/>
                <a:cs typeface="Lucida Sans Unicode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5">
                <a:latin typeface="Microsoft Sans Serif"/>
                <a:cs typeface="Microsoft Sans Serif"/>
              </a:rPr>
              <a:t> la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temperatura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ambiente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5">
                <a:latin typeface="Microsoft Sans Serif"/>
                <a:cs typeface="Microsoft Sans Serif"/>
              </a:rPr>
              <a:t> celdas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+25 </a:t>
            </a:r>
            <a:r>
              <a:rPr dirty="0" sz="550" spc="-15">
                <a:latin typeface="Microsoft Sans Serif"/>
                <a:cs typeface="Microsoft Sans Serif"/>
              </a:rPr>
              <a:t>°C;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5">
                <a:latin typeface="Microsoft Sans Serif"/>
                <a:cs typeface="Microsoft Sans Serif"/>
              </a:rPr>
              <a:t>instalación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tejado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(módulos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coplanares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superficie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tejado),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10">
                <a:latin typeface="Lucida Sans Unicode"/>
                <a:cs typeface="Lucida Sans Unicode"/>
              </a:rPr>
              <a:t>∆T</a:t>
            </a:r>
            <a:r>
              <a:rPr dirty="0" sz="550" spc="-95">
                <a:latin typeface="Lucida Sans Unicode"/>
                <a:cs typeface="Lucida Sans Unicode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temperatura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ambiente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celdas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eléctricas</a:t>
            </a:r>
            <a:r>
              <a:rPr dirty="0" sz="550" spc="-5">
                <a:latin typeface="Microsoft Sans Serif"/>
                <a:cs typeface="Microsoft Sans Serif"/>
              </a:rPr>
              <a:t> 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+35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°C.</a:t>
            </a:r>
            <a:endParaRPr sz="5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16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fórmulas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calcular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989215" y="997202"/>
            <a:ext cx="9899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módulo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fotovoltaico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897391" y="10712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03445" y="2887350"/>
            <a:ext cx="23876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35">
                <a:latin typeface="Microsoft Sans Serif"/>
                <a:cs typeface="Microsoft Sans Serif"/>
              </a:rPr>
              <a:t>SC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303310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45" y="3391146"/>
            <a:ext cx="908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40">
                <a:latin typeface="Microsoft Sans Serif"/>
                <a:cs typeface="Microsoft Sans Serif"/>
              </a:rPr>
              <a:t>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0000" y="359470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345" y="4007090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356" y="4305578"/>
            <a:ext cx="6223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50">
                <a:latin typeface="Microsoft Sans Serif"/>
                <a:cs typeface="Microsoft Sans Serif"/>
              </a:rPr>
              <a:t>I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7345" y="4090073"/>
            <a:ext cx="4305300" cy="36576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329565" marR="5080" indent="-317500">
              <a:lnSpc>
                <a:spcPct val="137200"/>
              </a:lnSpc>
              <a:spcBef>
                <a:spcPts val="215"/>
              </a:spcBef>
              <a:tabLst>
                <a:tab pos="329565" algn="l"/>
              </a:tabLst>
            </a:pPr>
            <a:r>
              <a:rPr dirty="0" sz="850" spc="25">
                <a:latin typeface="Microsoft Sans Serif"/>
                <a:cs typeface="Microsoft Sans Serif"/>
              </a:rPr>
              <a:t>yo	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baja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esperar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lugar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prueba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estándar;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347" y="4426915"/>
            <a:ext cx="5248275" cy="33718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29565" marR="5080" indent="-317500">
              <a:lnSpc>
                <a:spcPct val="122600"/>
              </a:lnSpc>
              <a:spcBef>
                <a:spcPts val="115"/>
              </a:spcBef>
              <a:tabLst>
                <a:tab pos="329565" algn="l"/>
              </a:tabLst>
            </a:pPr>
            <a:r>
              <a:rPr dirty="0" sz="850">
                <a:latin typeface="Microsoft Sans Serif"/>
                <a:cs typeface="Microsoft Sans Serif"/>
              </a:rPr>
              <a:t>a	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[%/K];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54828" y="4738674"/>
            <a:ext cx="493077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coeficiente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variación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[mA/K].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95969" y="4258950"/>
            <a:ext cx="13017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celúla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69629" y="4424050"/>
            <a:ext cx="30226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-20">
                <a:latin typeface="Microsoft Sans Serif"/>
                <a:cs typeface="Microsoft Sans Serif"/>
              </a:rPr>
              <a:t>STC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347" y="4762829"/>
            <a:ext cx="110489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5">
                <a:latin typeface="Microsoft Sans Serif"/>
                <a:cs typeface="Microsoft Sans Serif"/>
              </a:rPr>
              <a:t>a'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347" y="5232806"/>
            <a:ext cx="315658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>
                <a:latin typeface="Microsoft Sans Serif"/>
                <a:cs typeface="Microsoft Sans Serif"/>
              </a:rPr>
              <a:t>Además,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60364-7-712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propone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fórmula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simplificada: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40000" y="543058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347" y="5836049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7347" y="5982125"/>
            <a:ext cx="9271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45">
                <a:latin typeface="Microsoft Sans Serif"/>
                <a:cs typeface="Microsoft Sans Serif"/>
              </a:rPr>
              <a:t>K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967566" y="5957970"/>
            <a:ext cx="463486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factor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corrección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mínimo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1,25;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incrementarse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tener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cuenta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situaciones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ambientales.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37255" y="7207529"/>
            <a:ext cx="37261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techo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coplanares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techo.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586547" y="6415247"/>
            <a:ext cx="5315585" cy="78613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8</a:t>
            </a:r>
            <a:endParaRPr sz="800">
              <a:latin typeface="Arial"/>
              <a:cs typeface="Arial"/>
            </a:endParaRPr>
          </a:p>
          <a:p>
            <a:pPr marL="62865" marR="43180">
              <a:lnSpc>
                <a:spcPts val="1200"/>
              </a:lnSpc>
              <a:spcBef>
                <a:spcPts val="80"/>
              </a:spcBef>
              <a:tabLst>
                <a:tab pos="3314065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Nos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gustaría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estimar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(I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baseline="-33333" sz="750" spc="37">
                <a:latin typeface="Microsoft Sans Serif"/>
                <a:cs typeface="Microsoft Sans Serif"/>
              </a:rPr>
              <a:t>Módulo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82">
                <a:latin typeface="Microsoft Sans Serif"/>
                <a:cs typeface="Microsoft Sans Serif"/>
              </a:rPr>
              <a:t>SC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15">
                <a:latin typeface="Microsoft Sans Serif"/>
                <a:cs typeface="Microsoft Sans Serif"/>
              </a:rPr>
              <a:t>MAX</a:t>
            </a:r>
            <a:r>
              <a:rPr dirty="0" baseline="-33333" sz="750" spc="-104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monocristalino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6”  </a:t>
            </a:r>
            <a:r>
              <a:rPr dirty="0" sz="750">
                <a:latin typeface="Microsoft Sans Serif"/>
                <a:cs typeface="Microsoft Sans Serif"/>
              </a:rPr>
              <a:t>Células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STC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Berlín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(Alemania).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ambiente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Berlín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(Alemania)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endParaRPr sz="7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204"/>
              </a:spcBef>
            </a:pP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23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°C.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coeficiente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actual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(α)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anterior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+0,05 </a:t>
            </a:r>
            <a:r>
              <a:rPr dirty="0" sz="750" spc="10">
                <a:latin typeface="Microsoft Sans Serif"/>
                <a:cs typeface="Microsoft Sans Serif"/>
              </a:rPr>
              <a:t>[%/K].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300"/>
              </a:spcBef>
            </a:pP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STC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anterior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9,87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025564" y="7167250"/>
            <a:ext cx="30353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Norma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técnica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5">
                <a:latin typeface="Microsoft Sans Serif"/>
                <a:cs typeface="Microsoft Sans Serif"/>
              </a:rPr>
              <a:t>MPP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0000" y="7435866"/>
            <a:ext cx="389890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999" y="1659610"/>
            <a:ext cx="1827551" cy="20387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0000" y="3366003"/>
            <a:ext cx="1572902" cy="30861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84007" y="4431603"/>
            <a:ext cx="1579232" cy="309419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98409" y="7210806"/>
            <a:ext cx="1834508" cy="56768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899733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300" y="806768"/>
            <a:ext cx="5132070" cy="45085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550" spc="20" b="1">
                <a:latin typeface="Arial"/>
                <a:cs typeface="Arial"/>
              </a:rPr>
              <a:t>Determinación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corriente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30" b="1">
                <a:latin typeface="Arial"/>
                <a:cs typeface="Arial"/>
              </a:rPr>
              <a:t>máxima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cadena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endParaRPr sz="55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40"/>
              </a:spcBef>
            </a:pPr>
            <a:r>
              <a:rPr dirty="0" sz="750" spc="20">
                <a:latin typeface="Microsoft Sans Serif"/>
                <a:cs typeface="Microsoft Sans Serif"/>
              </a:rPr>
              <a:t>Como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20">
                <a:latin typeface="Microsoft Sans Serif"/>
                <a:cs typeface="Microsoft Sans Serif"/>
              </a:rPr>
              <a:t>explicado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apartado </a:t>
            </a:r>
            <a:r>
              <a:rPr dirty="0" sz="750">
                <a:latin typeface="Microsoft Sans Serif"/>
                <a:cs typeface="Microsoft Sans Serif"/>
              </a:rPr>
              <a:t>1.2.1,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módulos,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suma;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total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1270329"/>
            <a:ext cx="411924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individual.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base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anterior,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62" y="1435378"/>
            <a:ext cx="28098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09534" y="1445900"/>
            <a:ext cx="57594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 spc="20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baseline="19607" sz="1275" spc="-15">
                <a:latin typeface="Microsoft Sans Serif"/>
                <a:cs typeface="Microsoft Sans Serif"/>
              </a:rPr>
              <a:t>.</a:t>
            </a:r>
            <a:endParaRPr baseline="19607" sz="1275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41055" y="1344300"/>
            <a:ext cx="4349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1603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46" y="2001289"/>
            <a:ext cx="5210175" cy="93281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número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 marL="12700" marR="184785">
              <a:lnSpc>
                <a:spcPct val="142900"/>
              </a:lnSpc>
              <a:spcBef>
                <a:spcPts val="10"/>
              </a:spcBef>
            </a:pPr>
            <a:r>
              <a:rPr dirty="0" sz="700" spc="20">
                <a:latin typeface="Microsoft Sans Serif"/>
                <a:cs typeface="Microsoft Sans Serif"/>
              </a:rPr>
              <a:t>Suponiendo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haya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realizado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correcto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definido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string,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verificar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strings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0">
                <a:latin typeface="Microsoft Sans Serif"/>
                <a:cs typeface="Microsoft Sans Serif"/>
              </a:rPr>
              <a:t>de</a:t>
            </a:r>
            <a:r>
              <a:rPr dirty="0" sz="750" spc="20" b="1">
                <a:latin typeface="Arial"/>
                <a:cs typeface="Arial"/>
              </a:rPr>
              <a:t>Inversores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cadena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b="1">
                <a:latin typeface="Arial"/>
                <a:cs typeface="Arial"/>
              </a:rPr>
              <a:t>con</a:t>
            </a:r>
            <a:r>
              <a:rPr dirty="0" sz="750" spc="-15" b="1">
                <a:latin typeface="Arial"/>
                <a:cs typeface="Arial"/>
              </a:rPr>
              <a:t> </a:t>
            </a:r>
            <a:r>
              <a:rPr dirty="0" sz="750" b="1">
                <a:latin typeface="Arial"/>
                <a:cs typeface="Arial"/>
              </a:rPr>
              <a:t>MPPT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5" b="1">
                <a:latin typeface="Arial"/>
                <a:cs typeface="Arial"/>
              </a:rPr>
              <a:t>independiente</a:t>
            </a:r>
            <a:r>
              <a:rPr dirty="0" sz="750" spc="25">
                <a:latin typeface="Microsoft Sans Serif"/>
                <a:cs typeface="Microsoft Sans Serif"/>
              </a:rPr>
              <a:t>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único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basándose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supuesto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46" y="2908821"/>
            <a:ext cx="3014980" cy="330200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único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98312" y="2959352"/>
            <a:ext cx="19462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sc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30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siempre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debajo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0000" y="337868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7334" y="3822972"/>
            <a:ext cx="514350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15">
                <a:latin typeface="Microsoft Sans Serif"/>
                <a:cs typeface="Microsoft Sans Serif"/>
              </a:rPr>
              <a:t>de</a:t>
            </a:r>
            <a:r>
              <a:rPr dirty="0" sz="750" spc="15" b="1">
                <a:latin typeface="Arial"/>
                <a:cs typeface="Arial"/>
              </a:rPr>
              <a:t>inversores </a:t>
            </a:r>
            <a:r>
              <a:rPr dirty="0" sz="750" spc="20" b="1">
                <a:latin typeface="Arial"/>
                <a:cs typeface="Arial"/>
              </a:rPr>
              <a:t>de </a:t>
            </a:r>
            <a:r>
              <a:rPr dirty="0" sz="750" spc="15" b="1">
                <a:latin typeface="Arial"/>
                <a:cs typeface="Arial"/>
              </a:rPr>
              <a:t>cadena </a:t>
            </a:r>
            <a:r>
              <a:rPr dirty="0" sz="750" spc="5" b="1">
                <a:latin typeface="Arial"/>
                <a:cs typeface="Arial"/>
              </a:rPr>
              <a:t>o </a:t>
            </a:r>
            <a:r>
              <a:rPr dirty="0" sz="750" spc="30" b="1">
                <a:latin typeface="Arial"/>
                <a:cs typeface="Arial"/>
              </a:rPr>
              <a:t>un </a:t>
            </a:r>
            <a:r>
              <a:rPr dirty="0" sz="750" spc="15" b="1">
                <a:latin typeface="Arial"/>
                <a:cs typeface="Arial"/>
              </a:rPr>
              <a:t>inversor </a:t>
            </a:r>
            <a:r>
              <a:rPr dirty="0" sz="750" spc="30" b="1">
                <a:latin typeface="Arial"/>
                <a:cs typeface="Arial"/>
              </a:rPr>
              <a:t>central </a:t>
            </a:r>
            <a:r>
              <a:rPr dirty="0" sz="750" b="1">
                <a:latin typeface="Arial"/>
                <a:cs typeface="Arial"/>
              </a:rPr>
              <a:t>con </a:t>
            </a:r>
            <a:r>
              <a:rPr dirty="0" sz="750" spc="30" b="1">
                <a:latin typeface="Arial"/>
                <a:cs typeface="Arial"/>
              </a:rPr>
              <a:t>un </a:t>
            </a:r>
            <a:r>
              <a:rPr dirty="0" sz="750" spc="-5" b="1">
                <a:latin typeface="Arial"/>
                <a:cs typeface="Arial"/>
              </a:rPr>
              <a:t>solo MPPT</a:t>
            </a:r>
            <a:r>
              <a:rPr dirty="0" sz="750" spc="-5">
                <a:latin typeface="Microsoft Sans Serif"/>
                <a:cs typeface="Microsoft Sans Serif"/>
              </a:rPr>
              <a:t>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número </a:t>
            </a:r>
            <a:r>
              <a:rPr dirty="0" sz="750" spc="35">
                <a:latin typeface="Microsoft Sans Serif"/>
                <a:cs typeface="Microsoft Sans Serif"/>
              </a:rPr>
              <a:t>máximo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15">
                <a:latin typeface="Microsoft Sans Serif"/>
                <a:cs typeface="Microsoft Sans Serif"/>
              </a:rPr>
              <a:t> 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basándose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supuesto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334" y="4165948"/>
            <a:ext cx="1758314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613798" y="4178553"/>
            <a:ext cx="33318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sc</a:t>
            </a:r>
            <a:r>
              <a:rPr dirty="0" baseline="-37037" sz="675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307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siempre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debajo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entrada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000" y="441187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287" y="4889746"/>
            <a:ext cx="5241290" cy="155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75920">
              <a:lnSpc>
                <a:spcPct val="1334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0">
                <a:latin typeface="Microsoft Sans Serif"/>
                <a:cs typeface="Microsoft Sans Serif"/>
              </a:rPr>
              <a:t>de</a:t>
            </a:r>
            <a:r>
              <a:rPr dirty="0" sz="750" spc="20" b="1">
                <a:latin typeface="Arial"/>
                <a:cs typeface="Arial"/>
              </a:rPr>
              <a:t>inversor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5" b="1">
                <a:latin typeface="Arial"/>
                <a:cs typeface="Arial"/>
              </a:rPr>
              <a:t>central</a:t>
            </a:r>
            <a:r>
              <a:rPr dirty="0" sz="750" spc="25">
                <a:latin typeface="Microsoft Sans Serif"/>
                <a:cs typeface="Microsoft Sans Serif"/>
              </a:rPr>
              <a:t>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determinación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realizarse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también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cuadro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combinador.</a:t>
            </a:r>
            <a:endParaRPr sz="750">
              <a:latin typeface="Microsoft Sans Serif"/>
              <a:cs typeface="Microsoft Sans Serif"/>
            </a:endParaRPr>
          </a:p>
          <a:p>
            <a:pPr marL="12700" marR="316230">
              <a:lnSpc>
                <a:spcPts val="1200"/>
              </a:lnSpc>
              <a:spcBef>
                <a:spcPts val="9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cualquier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caso,</a:t>
            </a:r>
            <a:r>
              <a:rPr dirty="0" sz="700" spc="10">
                <a:latin typeface="Microsoft Sans Serif"/>
                <a:cs typeface="Microsoft Sans Serif"/>
              </a:rPr>
              <a:t> 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nivel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combinadoras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(conectores,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interruptores,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fusibles)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adecuado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Ejemplo</a:t>
            </a:r>
            <a:r>
              <a:rPr dirty="0" sz="800" spc="-5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50" spc="15">
                <a:latin typeface="Microsoft Sans Serif"/>
                <a:cs typeface="Microsoft Sans Serif"/>
              </a:rPr>
              <a:t>Nos </a:t>
            </a:r>
            <a:r>
              <a:rPr dirty="0" sz="750" spc="25">
                <a:latin typeface="Microsoft Sans Serif"/>
                <a:cs typeface="Microsoft Sans Serif"/>
              </a:rPr>
              <a:t>gustaría </a:t>
            </a:r>
            <a:r>
              <a:rPr dirty="0" sz="750" spc="30">
                <a:latin typeface="Microsoft Sans Serif"/>
                <a:cs typeface="Microsoft Sans Serif"/>
              </a:rPr>
              <a:t>estimar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número </a:t>
            </a:r>
            <a:r>
              <a:rPr dirty="0" sz="750" spc="35">
                <a:latin typeface="Microsoft Sans Serif"/>
                <a:cs typeface="Microsoft Sans Serif"/>
              </a:rPr>
              <a:t>máximo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cadenas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5">
                <a:latin typeface="Microsoft Sans Serif"/>
                <a:cs typeface="Microsoft Sans Serif"/>
              </a:rPr>
              <a:t>podrían </a:t>
            </a:r>
            <a:r>
              <a:rPr dirty="0" sz="750" spc="20">
                <a:latin typeface="Microsoft Sans Serif"/>
                <a:cs typeface="Microsoft Sans Serif"/>
              </a:rPr>
              <a:t>conectar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25">
                <a:latin typeface="Microsoft Sans Serif"/>
                <a:cs typeface="Microsoft Sans Serif"/>
              </a:rPr>
              <a:t>único </a:t>
            </a:r>
            <a:r>
              <a:rPr dirty="0" sz="750" spc="10">
                <a:latin typeface="Microsoft Sans Serif"/>
                <a:cs typeface="Microsoft Sans Serif"/>
              </a:rPr>
              <a:t>canal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entrada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 de </a:t>
            </a:r>
            <a:r>
              <a:rPr dirty="0" sz="750" spc="10">
                <a:latin typeface="Microsoft Sans Serif"/>
                <a:cs typeface="Microsoft Sans Serif"/>
              </a:rPr>
              <a:t>cadena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20 </a:t>
            </a:r>
            <a:r>
              <a:rPr dirty="0" sz="750" spc="5">
                <a:latin typeface="Microsoft Sans Serif"/>
                <a:cs typeface="Microsoft Sans Serif"/>
              </a:rPr>
              <a:t>kW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2 </a:t>
            </a:r>
            <a:r>
              <a:rPr dirty="0" sz="750" spc="-20">
                <a:latin typeface="Microsoft Sans Serif"/>
                <a:cs typeface="Microsoft Sans Serif"/>
              </a:rPr>
              <a:t>MPPT </a:t>
            </a:r>
            <a:r>
              <a:rPr dirty="0" sz="750" spc="25">
                <a:latin typeface="Microsoft Sans Serif"/>
                <a:cs typeface="Microsoft Sans Serif"/>
              </a:rPr>
              <a:t>independientes en </a:t>
            </a:r>
            <a:r>
              <a:rPr dirty="0" sz="750" spc="20">
                <a:latin typeface="Microsoft Sans Serif"/>
                <a:cs typeface="Microsoft Sans Serif"/>
              </a:rPr>
              <a:t>Berlín </a:t>
            </a:r>
            <a:r>
              <a:rPr dirty="0" sz="750" spc="5">
                <a:latin typeface="Microsoft Sans Serif"/>
                <a:cs typeface="Microsoft Sans Serif"/>
              </a:rPr>
              <a:t>(Alemania). </a:t>
            </a:r>
            <a:r>
              <a:rPr dirty="0" sz="750" spc="-5">
                <a:latin typeface="Microsoft Sans Serif"/>
                <a:cs typeface="Microsoft Sans Serif"/>
              </a:rPr>
              <a:t>Cada </a:t>
            </a:r>
            <a:r>
              <a:rPr dirty="0" sz="750" spc="10">
                <a:latin typeface="Microsoft Sans Serif"/>
                <a:cs typeface="Microsoft Sans Serif"/>
              </a:rPr>
              <a:t>cadena está </a:t>
            </a:r>
            <a:r>
              <a:rPr dirty="0" sz="750" spc="25">
                <a:latin typeface="Microsoft Sans Serif"/>
                <a:cs typeface="Microsoft Sans Serif"/>
              </a:rPr>
              <a:t>compuesta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18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5">
                <a:latin typeface="Microsoft Sans Serif"/>
                <a:cs typeface="Microsoft Sans Serif"/>
              </a:rPr>
              <a:t>(60 </a:t>
            </a:r>
            <a:r>
              <a:rPr dirty="0" sz="750" spc="5">
                <a:latin typeface="Microsoft Sans Serif"/>
                <a:cs typeface="Microsoft Sans Serif"/>
              </a:rPr>
              <a:t>celdas </a:t>
            </a:r>
            <a:r>
              <a:rPr dirty="0" sz="750" spc="25">
                <a:latin typeface="Microsoft Sans Serif"/>
                <a:cs typeface="Microsoft Sans Serif"/>
              </a:rPr>
              <a:t>monocristalinas de </a:t>
            </a:r>
            <a:r>
              <a:rPr dirty="0" sz="750" spc="15">
                <a:latin typeface="Microsoft Sans Serif"/>
                <a:cs typeface="Microsoft Sans Serif"/>
              </a:rPr>
              <a:t>6”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potencia </a:t>
            </a:r>
            <a:r>
              <a:rPr dirty="0" sz="750" spc="35">
                <a:latin typeface="Microsoft Sans Serif"/>
                <a:cs typeface="Microsoft Sans Serif"/>
              </a:rPr>
              <a:t>nominal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300 </a:t>
            </a:r>
            <a:r>
              <a:rPr dirty="0" sz="750" spc="-15">
                <a:latin typeface="Microsoft Sans Serif"/>
                <a:cs typeface="Microsoft Sans Serif"/>
              </a:rPr>
              <a:t>W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-50">
                <a:latin typeface="Microsoft Sans Serif"/>
                <a:cs typeface="Microsoft Sans Serif"/>
              </a:rPr>
              <a:t>STC).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entrada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25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87" y="6452127"/>
            <a:ext cx="307467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35">
                <a:latin typeface="Microsoft Sans Serif"/>
                <a:cs typeface="Microsoft Sans Serif"/>
              </a:rPr>
              <a:t>total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50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Ejemplo</a:t>
            </a:r>
            <a:r>
              <a:rPr dirty="0" sz="750">
                <a:latin typeface="Microsoft Sans Serif"/>
                <a:cs typeface="Microsoft Sans Serif"/>
              </a:rPr>
              <a:t> 8,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383053" y="6494150"/>
            <a:ext cx="96964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00" spc="25">
                <a:latin typeface="Microsoft Sans Serif"/>
                <a:cs typeface="Microsoft Sans Serif"/>
              </a:rPr>
              <a:t>Módulo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55">
                <a:latin typeface="Microsoft Sans Serif"/>
                <a:cs typeface="Microsoft Sans Serif"/>
              </a:rPr>
              <a:t>SC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MAX</a:t>
            </a:r>
            <a:r>
              <a:rPr dirty="0" sz="500" spc="-70">
                <a:latin typeface="Microsoft Sans Serif"/>
                <a:cs typeface="Microsoft Sans Serif"/>
              </a:rPr>
              <a:t> </a:t>
            </a:r>
            <a:r>
              <a:rPr dirty="0" baseline="23809" sz="1050" spc="-37">
                <a:latin typeface="Microsoft Sans Serif"/>
                <a:cs typeface="Microsoft Sans Serif"/>
              </a:rPr>
              <a:t>)</a:t>
            </a:r>
            <a:r>
              <a:rPr dirty="0" baseline="23809" sz="1050" spc="-7">
                <a:latin typeface="Microsoft Sans Serif"/>
                <a:cs typeface="Microsoft Sans Serif"/>
              </a:rPr>
              <a:t> </a:t>
            </a:r>
            <a:r>
              <a:rPr dirty="0" baseline="23809" sz="1050" spc="30">
                <a:latin typeface="Microsoft Sans Serif"/>
                <a:cs typeface="Microsoft Sans Serif"/>
              </a:rPr>
              <a:t>de</a:t>
            </a:r>
            <a:r>
              <a:rPr dirty="0" baseline="23809" sz="1050" spc="-7">
                <a:latin typeface="Microsoft Sans Serif"/>
                <a:cs typeface="Microsoft Sans Serif"/>
              </a:rPr>
              <a:t> </a:t>
            </a:r>
            <a:r>
              <a:rPr dirty="0" baseline="23809" sz="1050" spc="60">
                <a:latin typeface="Microsoft Sans Serif"/>
                <a:cs typeface="Microsoft Sans Serif"/>
              </a:rPr>
              <a:t>un</a:t>
            </a:r>
            <a:r>
              <a:rPr dirty="0" baseline="23809" sz="1050" spc="-7">
                <a:latin typeface="Microsoft Sans Serif"/>
                <a:cs typeface="Microsoft Sans Serif"/>
              </a:rPr>
              <a:t> </a:t>
            </a:r>
            <a:r>
              <a:rPr dirty="0" baseline="23809" sz="1050" spc="15">
                <a:latin typeface="Microsoft Sans Serif"/>
                <a:cs typeface="Microsoft Sans Serif"/>
              </a:rPr>
              <a:t>60</a:t>
            </a:r>
            <a:endParaRPr baseline="23809" sz="10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11926" y="6564935"/>
            <a:ext cx="5382260" cy="33020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700" spc="-40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calculó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monocristalinas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W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STC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Berlín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(Alemania)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endParaRPr sz="700">
              <a:latin typeface="Microsoft Sans Serif"/>
              <a:cs typeface="Microsoft Sans Serif"/>
            </a:endParaRPr>
          </a:p>
          <a:p>
            <a:pPr marL="69850">
              <a:lnSpc>
                <a:spcPct val="100000"/>
              </a:lnSpc>
              <a:spcBef>
                <a:spcPts val="359"/>
              </a:spcBef>
            </a:pPr>
            <a:r>
              <a:rPr dirty="0" baseline="-33333" sz="750" spc="37">
                <a:latin typeface="Microsoft Sans Serif"/>
                <a:cs typeface="Microsoft Sans Serif"/>
              </a:rPr>
              <a:t>Módulo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82">
                <a:latin typeface="Microsoft Sans Serif"/>
                <a:cs typeface="Microsoft Sans Serif"/>
              </a:rPr>
              <a:t>SC</a:t>
            </a:r>
            <a:r>
              <a:rPr dirty="0" baseline="-33333" sz="750" spc="-7">
                <a:latin typeface="Microsoft Sans Serif"/>
                <a:cs typeface="Microsoft Sans Serif"/>
              </a:rPr>
              <a:t> </a:t>
            </a:r>
            <a:r>
              <a:rPr dirty="0" baseline="-33333" sz="750" spc="-15">
                <a:latin typeface="Microsoft Sans Serif"/>
                <a:cs typeface="Microsoft Sans Serif"/>
              </a:rPr>
              <a:t>MAX</a:t>
            </a:r>
            <a:r>
              <a:rPr dirty="0" baseline="-33333" sz="750">
                <a:latin typeface="Microsoft Sans Serif"/>
                <a:cs typeface="Microsoft Sans Serif"/>
              </a:rPr>
              <a:t> </a:t>
            </a:r>
            <a:r>
              <a:rPr dirty="0" baseline="-33333" sz="750" spc="7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=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10,03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Istri</a:t>
            </a:r>
            <a:r>
              <a:rPr dirty="0" sz="700" spc="-110">
                <a:latin typeface="Microsoft Sans Serif"/>
                <a:cs typeface="Microsoft Sans Serif"/>
              </a:rPr>
              <a:t>n</a:t>
            </a:r>
            <a:r>
              <a:rPr dirty="0" baseline="-55555" sz="450" spc="-15">
                <a:latin typeface="Microsoft Sans Serif"/>
                <a:cs typeface="Microsoft Sans Serif"/>
              </a:rPr>
              <a:t>s</a:t>
            </a:r>
            <a:r>
              <a:rPr dirty="0" baseline="-55555" sz="450" spc="-225">
                <a:latin typeface="Microsoft Sans Serif"/>
                <a:cs typeface="Microsoft Sans Serif"/>
              </a:rPr>
              <a:t>c</a:t>
            </a:r>
            <a:r>
              <a:rPr dirty="0" sz="700" spc="-175">
                <a:latin typeface="Microsoft Sans Serif"/>
                <a:cs typeface="Microsoft Sans Serif"/>
              </a:rPr>
              <a:t>g</a:t>
            </a:r>
            <a:r>
              <a:rPr dirty="0" baseline="-55555" sz="450" spc="30">
                <a:latin typeface="Microsoft Sans Serif"/>
                <a:cs typeface="Microsoft Sans Serif"/>
              </a:rPr>
              <a:t>M</a:t>
            </a:r>
            <a:r>
              <a:rPr dirty="0" baseline="-55555" sz="450" spc="-120">
                <a:latin typeface="Microsoft Sans Serif"/>
                <a:cs typeface="Microsoft Sans Serif"/>
              </a:rPr>
              <a:t>Á</a:t>
            </a:r>
            <a:r>
              <a:rPr dirty="0" sz="700" spc="-325">
                <a:latin typeface="Microsoft Sans Serif"/>
                <a:cs typeface="Microsoft Sans Serif"/>
              </a:rPr>
              <a:t>e</a:t>
            </a:r>
            <a:r>
              <a:rPr dirty="0" baseline="-55555" sz="450" spc="-7">
                <a:latin typeface="Microsoft Sans Serif"/>
                <a:cs typeface="Microsoft Sans Serif"/>
              </a:rPr>
              <a:t>XI</a:t>
            </a:r>
            <a:r>
              <a:rPr dirty="0" baseline="-55555" sz="450" spc="-307">
                <a:latin typeface="Microsoft Sans Serif"/>
                <a:cs typeface="Microsoft Sans Serif"/>
              </a:rPr>
              <a:t>M</a:t>
            </a:r>
            <a:r>
              <a:rPr dirty="0" sz="700" spc="-130">
                <a:latin typeface="Microsoft Sans Serif"/>
                <a:cs typeface="Microsoft Sans Serif"/>
              </a:rPr>
              <a:t>s</a:t>
            </a:r>
            <a:r>
              <a:rPr dirty="0" baseline="-55555" sz="450">
                <a:latin typeface="Microsoft Sans Serif"/>
                <a:cs typeface="Microsoft Sans Serif"/>
              </a:rPr>
              <a:t>O</a:t>
            </a:r>
            <a:r>
              <a:rPr dirty="0" baseline="-55555" sz="450" spc="-37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278" y="6915429"/>
            <a:ext cx="10699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143801" y="6938650"/>
            <a:ext cx="19996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 spc="20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  </a:t>
            </a:r>
            <a:r>
              <a:rPr dirty="0" sz="450" spc="-55">
                <a:latin typeface="Microsoft Sans Serif"/>
                <a:cs typeface="Microsoft Sans Serif"/>
              </a:rPr>
              <a:t> </a:t>
            </a:r>
            <a:r>
              <a:rPr dirty="0" baseline="20833" sz="1200" spc="-127">
                <a:latin typeface="Microsoft Sans Serif"/>
                <a:cs typeface="Microsoft Sans Serif"/>
              </a:rPr>
              <a:t>Y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44">
                <a:latin typeface="Microsoft Sans Serif"/>
                <a:cs typeface="Microsoft Sans Serif"/>
              </a:rPr>
              <a:t>luego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30">
                <a:latin typeface="Microsoft Sans Serif"/>
                <a:cs typeface="Microsoft Sans Serif"/>
              </a:rPr>
              <a:t>yo</a:t>
            </a:r>
            <a:r>
              <a:rPr dirty="0" baseline="20833" sz="1200" spc="-6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45">
                <a:latin typeface="Microsoft Sans Serif"/>
                <a:cs typeface="Microsoft Sans Serif"/>
              </a:rPr>
              <a:t> </a:t>
            </a:r>
            <a:r>
              <a:rPr dirty="0" baseline="20833" sz="1200" spc="-15">
                <a:latin typeface="Microsoft Sans Serif"/>
                <a:cs typeface="Microsoft Sans Serif"/>
              </a:rPr>
              <a:t>=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7">
                <a:latin typeface="Microsoft Sans Serif"/>
                <a:cs typeface="Microsoft Sans Serif"/>
              </a:rPr>
              <a:t>10,03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-30">
                <a:latin typeface="Microsoft Sans Serif"/>
                <a:cs typeface="Microsoft Sans Serif"/>
              </a:rPr>
              <a:t>A.</a:t>
            </a:r>
            <a:endParaRPr baseline="20833"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0000" y="7237907"/>
            <a:ext cx="389890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37289" y="7938960"/>
            <a:ext cx="530923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45">
                <a:latin typeface="Microsoft Sans Serif"/>
                <a:cs typeface="Microsoft Sans Serif"/>
              </a:rPr>
              <a:t>número </a:t>
            </a:r>
            <a:r>
              <a:rPr dirty="0" sz="800" spc="40">
                <a:latin typeface="Microsoft Sans Serif"/>
                <a:cs typeface="Microsoft Sans Serif"/>
              </a:rPr>
              <a:t>máximo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cadenas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pueden </a:t>
            </a:r>
            <a:r>
              <a:rPr dirty="0" sz="800" spc="20">
                <a:latin typeface="Microsoft Sans Serif"/>
                <a:cs typeface="Microsoft Sans Serif"/>
              </a:rPr>
              <a:t>conectar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5">
                <a:latin typeface="Microsoft Sans Serif"/>
                <a:cs typeface="Microsoft Sans Serif"/>
              </a:rPr>
              <a:t>único </a:t>
            </a:r>
            <a:r>
              <a:rPr dirty="0" sz="800" spc="10">
                <a:latin typeface="Microsoft Sans Serif"/>
                <a:cs typeface="Microsoft Sans Serif"/>
              </a:rPr>
              <a:t>canal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entrada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75">
                <a:latin typeface="Microsoft Sans Serif"/>
                <a:cs typeface="Microsoft Sans Serif"/>
              </a:rPr>
              <a:t>CC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25">
                <a:latin typeface="Microsoft Sans Serif"/>
                <a:cs typeface="Microsoft Sans Serif"/>
              </a:rPr>
              <a:t>inversor 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20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kW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MPPT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independientes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Berlín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(Alemania)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4.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2304008"/>
            <a:ext cx="5363845" cy="1440180"/>
            <a:chOff x="1656346" y="2304008"/>
            <a:chExt cx="5363845" cy="1440180"/>
          </a:xfrm>
        </p:grpSpPr>
        <p:sp>
          <p:nvSpPr>
            <p:cNvPr id="4" name="object 4"/>
            <p:cNvSpPr/>
            <p:nvPr/>
          </p:nvSpPr>
          <p:spPr>
            <a:xfrm>
              <a:off x="1656346" y="2304008"/>
              <a:ext cx="5363845" cy="1440180"/>
            </a:xfrm>
            <a:custGeom>
              <a:avLst/>
              <a:gdLst/>
              <a:ahLst/>
              <a:cxnLst/>
              <a:rect l="l" t="t" r="r" b="b"/>
              <a:pathLst>
                <a:path w="5363845" h="1440179">
                  <a:moveTo>
                    <a:pt x="5363654" y="0"/>
                  </a:moveTo>
                  <a:lnTo>
                    <a:pt x="0" y="0"/>
                  </a:lnTo>
                  <a:lnTo>
                    <a:pt x="0" y="1440002"/>
                  </a:lnTo>
                  <a:lnTo>
                    <a:pt x="5363654" y="1440002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19886" y="2928955"/>
              <a:ext cx="221217" cy="13425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72794" y="2897726"/>
              <a:ext cx="196723" cy="19671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280021" y="2885059"/>
              <a:ext cx="759460" cy="0"/>
            </a:xfrm>
            <a:custGeom>
              <a:avLst/>
              <a:gdLst/>
              <a:ahLst/>
              <a:cxnLst/>
              <a:rect l="l" t="t" r="r" b="b"/>
              <a:pathLst>
                <a:path w="759460" h="0">
                  <a:moveTo>
                    <a:pt x="0" y="0"/>
                  </a:moveTo>
                  <a:lnTo>
                    <a:pt x="7591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385021" y="2996078"/>
              <a:ext cx="738505" cy="0"/>
            </a:xfrm>
            <a:custGeom>
              <a:avLst/>
              <a:gdLst/>
              <a:ahLst/>
              <a:cxnLst/>
              <a:rect l="l" t="t" r="r" b="b"/>
              <a:pathLst>
                <a:path w="738504" h="0">
                  <a:moveTo>
                    <a:pt x="0" y="0"/>
                  </a:moveTo>
                  <a:lnTo>
                    <a:pt x="7380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280021" y="3103659"/>
              <a:ext cx="759460" cy="0"/>
            </a:xfrm>
            <a:custGeom>
              <a:avLst/>
              <a:gdLst/>
              <a:ahLst/>
              <a:cxnLst/>
              <a:rect l="l" t="t" r="r" b="b"/>
              <a:pathLst>
                <a:path w="759460" h="0">
                  <a:moveTo>
                    <a:pt x="0" y="0"/>
                  </a:moveTo>
                  <a:lnTo>
                    <a:pt x="7591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703041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83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728441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83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753841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83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337929" y="2996078"/>
              <a:ext cx="738505" cy="0"/>
            </a:xfrm>
            <a:custGeom>
              <a:avLst/>
              <a:gdLst/>
              <a:ahLst/>
              <a:cxnLst/>
              <a:rect l="l" t="t" r="r" b="b"/>
              <a:pathLst>
                <a:path w="738504" h="0">
                  <a:moveTo>
                    <a:pt x="0" y="0"/>
                  </a:moveTo>
                  <a:lnTo>
                    <a:pt x="7380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629906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71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655306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71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680706" y="2959288"/>
              <a:ext cx="73660" cy="73660"/>
            </a:xfrm>
            <a:custGeom>
              <a:avLst/>
              <a:gdLst/>
              <a:ahLst/>
              <a:cxnLst/>
              <a:rect l="l" t="t" r="r" b="b"/>
              <a:pathLst>
                <a:path w="73660" h="73660">
                  <a:moveTo>
                    <a:pt x="73571" y="0"/>
                  </a:moveTo>
                  <a:lnTo>
                    <a:pt x="0" y="7357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980397" y="2799952"/>
              <a:ext cx="294640" cy="417195"/>
            </a:xfrm>
            <a:custGeom>
              <a:avLst/>
              <a:gdLst/>
              <a:ahLst/>
              <a:cxnLst/>
              <a:rect l="l" t="t" r="r" b="b"/>
              <a:pathLst>
                <a:path w="294639" h="417194">
                  <a:moveTo>
                    <a:pt x="294639" y="417093"/>
                  </a:moveTo>
                  <a:lnTo>
                    <a:pt x="0" y="417093"/>
                  </a:lnTo>
                  <a:lnTo>
                    <a:pt x="0" y="0"/>
                  </a:lnTo>
                  <a:lnTo>
                    <a:pt x="294639" y="0"/>
                  </a:lnTo>
                  <a:lnTo>
                    <a:pt x="294639" y="417093"/>
                  </a:lnTo>
                  <a:close/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01354" y="2821441"/>
              <a:ext cx="252721" cy="37465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039057" y="2822914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346328" y="346328"/>
                  </a:moveTo>
                  <a:lnTo>
                    <a:pt x="0" y="346328"/>
                  </a:lnTo>
                  <a:lnTo>
                    <a:pt x="0" y="0"/>
                  </a:lnTo>
                  <a:lnTo>
                    <a:pt x="346328" y="0"/>
                  </a:lnTo>
                  <a:lnTo>
                    <a:pt x="346328" y="34632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39058" y="2822913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0" y="346328"/>
                  </a:moveTo>
                  <a:lnTo>
                    <a:pt x="3463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066628" y="2896575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361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066628" y="2956670"/>
              <a:ext cx="58419" cy="0"/>
            </a:xfrm>
            <a:custGeom>
              <a:avLst/>
              <a:gdLst/>
              <a:ahLst/>
              <a:cxnLst/>
              <a:rect l="l" t="t" r="r" b="b"/>
              <a:pathLst>
                <a:path w="58420" h="0">
                  <a:moveTo>
                    <a:pt x="0" y="0"/>
                  </a:moveTo>
                  <a:lnTo>
                    <a:pt x="58102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161096" y="2956670"/>
              <a:ext cx="58419" cy="0"/>
            </a:xfrm>
            <a:custGeom>
              <a:avLst/>
              <a:gdLst/>
              <a:ahLst/>
              <a:cxnLst/>
              <a:rect l="l" t="t" r="r" b="b"/>
              <a:pathLst>
                <a:path w="58420" h="0">
                  <a:moveTo>
                    <a:pt x="0" y="0"/>
                  </a:moveTo>
                  <a:lnTo>
                    <a:pt x="58102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226201" y="3087460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80">
                  <a:moveTo>
                    <a:pt x="115506" y="0"/>
                  </a:moveTo>
                  <a:lnTo>
                    <a:pt x="103085" y="0"/>
                  </a:lnTo>
                  <a:lnTo>
                    <a:pt x="103085" y="24269"/>
                  </a:lnTo>
                  <a:lnTo>
                    <a:pt x="98120" y="29324"/>
                  </a:lnTo>
                  <a:lnTo>
                    <a:pt x="85852" y="29324"/>
                  </a:lnTo>
                  <a:lnTo>
                    <a:pt x="83591" y="28943"/>
                  </a:lnTo>
                  <a:lnTo>
                    <a:pt x="51663" y="9448"/>
                  </a:lnTo>
                  <a:lnTo>
                    <a:pt x="45161" y="5473"/>
                  </a:lnTo>
                  <a:lnTo>
                    <a:pt x="36042" y="1498"/>
                  </a:lnTo>
                  <a:lnTo>
                    <a:pt x="31546" y="507"/>
                  </a:lnTo>
                  <a:lnTo>
                    <a:pt x="18961" y="507"/>
                  </a:lnTo>
                  <a:lnTo>
                    <a:pt x="12407" y="3035"/>
                  </a:lnTo>
                  <a:lnTo>
                    <a:pt x="2476" y="13131"/>
                  </a:lnTo>
                  <a:lnTo>
                    <a:pt x="0" y="19710"/>
                  </a:lnTo>
                  <a:lnTo>
                    <a:pt x="0" y="42722"/>
                  </a:lnTo>
                  <a:lnTo>
                    <a:pt x="12407" y="42722"/>
                  </a:lnTo>
                  <a:lnTo>
                    <a:pt x="12407" y="18465"/>
                  </a:lnTo>
                  <a:lnTo>
                    <a:pt x="17386" y="13423"/>
                  </a:lnTo>
                  <a:lnTo>
                    <a:pt x="29641" y="13423"/>
                  </a:lnTo>
                  <a:lnTo>
                    <a:pt x="31902" y="13804"/>
                  </a:lnTo>
                  <a:lnTo>
                    <a:pt x="36385" y="15278"/>
                  </a:lnTo>
                  <a:lnTo>
                    <a:pt x="38912" y="16484"/>
                  </a:lnTo>
                  <a:lnTo>
                    <a:pt x="44538" y="19799"/>
                  </a:lnTo>
                  <a:lnTo>
                    <a:pt x="63842" y="33299"/>
                  </a:lnTo>
                  <a:lnTo>
                    <a:pt x="70332" y="37274"/>
                  </a:lnTo>
                  <a:lnTo>
                    <a:pt x="79438" y="41236"/>
                  </a:lnTo>
                  <a:lnTo>
                    <a:pt x="83959" y="42240"/>
                  </a:lnTo>
                  <a:lnTo>
                    <a:pt x="96545" y="42240"/>
                  </a:lnTo>
                  <a:lnTo>
                    <a:pt x="103085" y="39712"/>
                  </a:lnTo>
                  <a:lnTo>
                    <a:pt x="113030" y="29616"/>
                  </a:lnTo>
                  <a:lnTo>
                    <a:pt x="115506" y="23037"/>
                  </a:lnTo>
                  <a:lnTo>
                    <a:pt x="1155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299" y="800352"/>
            <a:ext cx="5372735" cy="1294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 b="1">
                <a:latin typeface="Arial"/>
                <a:cs typeface="Arial"/>
              </a:rPr>
              <a:t>3.2.2.2</a:t>
            </a:r>
            <a:r>
              <a:rPr dirty="0" sz="850" spc="-25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Plantas</a:t>
            </a:r>
            <a:r>
              <a:rPr dirty="0" sz="850" spc="-20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fotovoltaicas</a:t>
            </a:r>
            <a:r>
              <a:rPr dirty="0" sz="850" spc="-20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de</a:t>
            </a:r>
            <a:r>
              <a:rPr dirty="0" sz="850" spc="-20" b="1">
                <a:latin typeface="Arial"/>
                <a:cs typeface="Arial"/>
              </a:rPr>
              <a:t> </a:t>
            </a:r>
            <a:r>
              <a:rPr dirty="0" sz="850" spc="35" b="1">
                <a:latin typeface="Arial"/>
                <a:cs typeface="Arial"/>
              </a:rPr>
              <a:t>mayor</a:t>
            </a:r>
            <a:r>
              <a:rPr dirty="0" sz="850" spc="-20" b="1">
                <a:latin typeface="Arial"/>
                <a:cs typeface="Arial"/>
              </a:rPr>
              <a:t> </a:t>
            </a:r>
            <a:r>
              <a:rPr dirty="0" sz="850" spc="20" b="1">
                <a:latin typeface="Arial"/>
                <a:cs typeface="Arial"/>
              </a:rPr>
              <a:t>tensión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42900"/>
              </a:lnSpc>
              <a:spcBef>
                <a:spcPts val="5"/>
              </a:spcBef>
            </a:pPr>
            <a:r>
              <a:rPr dirty="0" sz="700" spc="20">
                <a:latin typeface="Microsoft Sans Serif"/>
                <a:cs typeface="Microsoft Sans Serif"/>
              </a:rPr>
              <a:t>Debido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caída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precios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hoy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costes </a:t>
            </a:r>
            <a:r>
              <a:rPr dirty="0" sz="700" spc="-35">
                <a:latin typeface="Microsoft Sans Serif"/>
                <a:cs typeface="Microsoft Sans Serif"/>
              </a:rPr>
              <a:t>BOS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tienen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importancia.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producción </a:t>
            </a:r>
            <a:r>
              <a:rPr dirty="0" sz="700" spc="20">
                <a:latin typeface="Microsoft Sans Serif"/>
                <a:cs typeface="Microsoft Sans Serif"/>
              </a:rPr>
              <a:t>de electricidad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-5">
                <a:latin typeface="Microsoft Sans Serif"/>
                <a:cs typeface="Microsoft Sans Serif"/>
              </a:rPr>
              <a:t>sea </a:t>
            </a:r>
            <a:r>
              <a:rPr dirty="0" sz="700" spc="20">
                <a:latin typeface="Microsoft Sans Serif"/>
                <a:cs typeface="Microsoft Sans Serif"/>
              </a:rPr>
              <a:t>más barata,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objetivo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5">
                <a:latin typeface="Microsoft Sans Serif"/>
                <a:cs typeface="Microsoft Sans Serif"/>
              </a:rPr>
              <a:t>reducir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costes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equilibrio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-25">
                <a:latin typeface="Microsoft Sans Serif"/>
                <a:cs typeface="Microsoft Sans Serif"/>
              </a:rPr>
              <a:t>(BOS). </a:t>
            </a:r>
            <a:r>
              <a:rPr dirty="0" sz="700" spc="-10">
                <a:latin typeface="Microsoft Sans Serif"/>
                <a:cs typeface="Microsoft Sans Serif"/>
              </a:rPr>
              <a:t>Este 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objetivo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podría </a:t>
            </a:r>
            <a:r>
              <a:rPr dirty="0" sz="700" spc="35">
                <a:latin typeface="Microsoft Sans Serif"/>
                <a:cs typeface="Microsoft Sans Serif"/>
              </a:rPr>
              <a:t>lograr </a:t>
            </a:r>
            <a:r>
              <a:rPr dirty="0" sz="700" spc="25">
                <a:latin typeface="Microsoft Sans Serif"/>
                <a:cs typeface="Microsoft Sans Serif"/>
              </a:rPr>
              <a:t>utilizando </a:t>
            </a:r>
            <a:r>
              <a:rPr dirty="0" sz="700" spc="10">
                <a:latin typeface="Microsoft Sans Serif"/>
                <a:cs typeface="Microsoft Sans Serif"/>
              </a:rPr>
              <a:t>estaciones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inversores </a:t>
            </a:r>
            <a:r>
              <a:rPr dirty="0" sz="700" spc="20">
                <a:latin typeface="Microsoft Sans Serif"/>
                <a:cs typeface="Microsoft Sans Serif"/>
              </a:rPr>
              <a:t>más </a:t>
            </a:r>
            <a:r>
              <a:rPr dirty="0" sz="700" spc="25">
                <a:latin typeface="Microsoft Sans Serif"/>
                <a:cs typeface="Microsoft Sans Serif"/>
              </a:rPr>
              <a:t>grandes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mayor </a:t>
            </a:r>
            <a:r>
              <a:rPr dirty="0" sz="700" spc="20">
                <a:latin typeface="Microsoft Sans Serif"/>
                <a:cs typeface="Microsoft Sans Serif"/>
              </a:rPr>
              <a:t>voltaje del </a:t>
            </a:r>
            <a:r>
              <a:rPr dirty="0" sz="700" spc="15">
                <a:latin typeface="Microsoft Sans Serif"/>
                <a:cs typeface="Microsoft Sans Serif"/>
              </a:rPr>
              <a:t>sistema. </a:t>
            </a:r>
            <a:r>
              <a:rPr dirty="0" sz="700" spc="20">
                <a:latin typeface="Microsoft Sans Serif"/>
                <a:cs typeface="Microsoft Sans Serif"/>
              </a:rPr>
              <a:t>Debido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voltajes </a:t>
            </a:r>
            <a:r>
              <a:rPr dirty="0" sz="700" spc="20">
                <a:latin typeface="Microsoft Sans Serif"/>
                <a:cs typeface="Microsoft Sans Serif"/>
              </a:rPr>
              <a:t> más </a:t>
            </a:r>
            <a:r>
              <a:rPr dirty="0" sz="700" spc="15">
                <a:latin typeface="Microsoft Sans Serif"/>
                <a:cs typeface="Microsoft Sans Serif"/>
              </a:rPr>
              <a:t>altos,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posible </a:t>
            </a:r>
            <a:r>
              <a:rPr dirty="0" sz="700" spc="30">
                <a:latin typeface="Microsoft Sans Serif"/>
                <a:cs typeface="Microsoft Sans Serif"/>
              </a:rPr>
              <a:t>transferir </a:t>
            </a:r>
            <a:r>
              <a:rPr dirty="0" sz="700" spc="20">
                <a:latin typeface="Microsoft Sans Serif"/>
                <a:cs typeface="Microsoft Sans Serif"/>
              </a:rPr>
              <a:t>más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mismas </a:t>
            </a:r>
            <a:r>
              <a:rPr dirty="0" sz="700" spc="5">
                <a:latin typeface="Microsoft Sans Serif"/>
                <a:cs typeface="Microsoft Sans Serif"/>
              </a:rPr>
              <a:t>secciones </a:t>
            </a:r>
            <a:r>
              <a:rPr dirty="0" sz="700" spc="15">
                <a:latin typeface="Microsoft Sans Serif"/>
                <a:cs typeface="Microsoft Sans Serif"/>
              </a:rPr>
              <a:t>transversales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cable. </a:t>
            </a:r>
            <a:r>
              <a:rPr dirty="0" sz="700" spc="10">
                <a:latin typeface="Microsoft Sans Serif"/>
                <a:cs typeface="Microsoft Sans Serif"/>
              </a:rPr>
              <a:t>Además,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15">
                <a:latin typeface="Microsoft Sans Serif"/>
                <a:cs typeface="Microsoft Sans Serif"/>
              </a:rPr>
              <a:t>eléctrica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 </a:t>
            </a:r>
            <a:r>
              <a:rPr dirty="0" sz="700" spc="20">
                <a:latin typeface="Microsoft Sans Serif"/>
                <a:cs typeface="Microsoft Sans Serif"/>
              </a:rPr>
              <a:t>voltaje </a:t>
            </a:r>
            <a:r>
              <a:rPr dirty="0" sz="700" spc="30">
                <a:latin typeface="Microsoft Sans Serif"/>
                <a:cs typeface="Microsoft Sans Serif"/>
              </a:rPr>
              <a:t>también </a:t>
            </a:r>
            <a:r>
              <a:rPr dirty="0" sz="700" spc="25">
                <a:latin typeface="Microsoft Sans Serif"/>
                <a:cs typeface="Microsoft Sans Serif"/>
              </a:rPr>
              <a:t>requiere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reducción del </a:t>
            </a:r>
            <a:r>
              <a:rPr dirty="0" sz="700" spc="40">
                <a:latin typeface="Microsoft Sans Serif"/>
                <a:cs typeface="Microsoft Sans Serif"/>
              </a:rPr>
              <a:t>número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0">
                <a:latin typeface="Microsoft Sans Serif"/>
                <a:cs typeface="Microsoft Sans Serif"/>
              </a:rPr>
              <a:t>de conexión. </a:t>
            </a: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límite superior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mayor </a:t>
            </a:r>
            <a:r>
              <a:rPr dirty="0" sz="700" spc="20">
                <a:latin typeface="Microsoft Sans Serif"/>
                <a:cs typeface="Microsoft Sans Serif"/>
              </a:rPr>
              <a:t>voltaje del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serán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estándares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bajo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voltaje,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llegan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1000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V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0000" y="2269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0000" y="2360060"/>
            <a:ext cx="563245" cy="323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94310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40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alto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>
                <a:latin typeface="Microsoft Sans Serif"/>
                <a:cs typeface="Microsoft Sans Serif"/>
              </a:rPr>
              <a:t>Esquema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planta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56346" y="2304008"/>
            <a:ext cx="5363845" cy="14401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 algn="ctr" marL="121920">
              <a:lnSpc>
                <a:spcPct val="100000"/>
              </a:lnSpc>
              <a:spcBef>
                <a:spcPts val="509"/>
              </a:spcBef>
              <a:tabLst>
                <a:tab pos="1200150" algn="l"/>
                <a:tab pos="1706880" algn="l"/>
                <a:tab pos="2720340" algn="l"/>
              </a:tabLst>
            </a:pPr>
            <a:r>
              <a:rPr dirty="0" sz="300">
                <a:latin typeface="Microsoft Sans Serif"/>
                <a:cs typeface="Microsoft Sans Serif"/>
              </a:rPr>
              <a:t>1500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voltios</a:t>
            </a:r>
            <a:r>
              <a:rPr dirty="0" sz="300">
                <a:latin typeface="Microsoft Sans Serif"/>
                <a:cs typeface="Microsoft Sans Serif"/>
              </a:rPr>
              <a:t>	</a:t>
            </a:r>
            <a:r>
              <a:rPr dirty="0" sz="500">
                <a:latin typeface="Microsoft Sans Serif"/>
                <a:cs typeface="Microsoft Sans Serif"/>
              </a:rPr>
              <a:t>1,5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MW</a:t>
            </a:r>
            <a:r>
              <a:rPr dirty="0" sz="500">
                <a:latin typeface="Microsoft Sans Serif"/>
                <a:cs typeface="Microsoft Sans Serif"/>
              </a:rPr>
              <a:t>	</a:t>
            </a:r>
            <a:r>
              <a:rPr dirty="0" sz="550" spc="5">
                <a:latin typeface="Microsoft Sans Serif"/>
                <a:cs typeface="Microsoft Sans Serif"/>
              </a:rPr>
              <a:t>800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40">
                <a:latin typeface="Microsoft Sans Serif"/>
                <a:cs typeface="Microsoft Sans Serif"/>
              </a:rPr>
              <a:t>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CA</a:t>
            </a:r>
            <a:r>
              <a:rPr dirty="0" sz="550">
                <a:latin typeface="Microsoft Sans Serif"/>
                <a:cs typeface="Microsoft Sans Serif"/>
              </a:rPr>
              <a:t>	</a:t>
            </a:r>
            <a:r>
              <a:rPr dirty="0" sz="550" spc="5">
                <a:latin typeface="Microsoft Sans Serif"/>
                <a:cs typeface="Microsoft Sans Serif"/>
              </a:rPr>
              <a:t>20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kV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299" y="3896721"/>
            <a:ext cx="515366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estado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arte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tensión máxima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15">
                <a:latin typeface="Microsoft Sans Serif"/>
                <a:cs typeface="Microsoft Sans Serif"/>
              </a:rPr>
              <a:t>sistema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disponible 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mercado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1500 </a:t>
            </a:r>
            <a:r>
              <a:rPr dirty="0" sz="650" spc="-25">
                <a:latin typeface="Microsoft Sans Serif"/>
                <a:cs typeface="Microsoft Sans Serif"/>
              </a:rPr>
              <a:t>V. </a:t>
            </a:r>
            <a:r>
              <a:rPr dirty="0" sz="650" spc="-10">
                <a:latin typeface="Microsoft Sans Serif"/>
                <a:cs typeface="Microsoft Sans Serif"/>
              </a:rPr>
              <a:t>Este </a:t>
            </a:r>
            <a:r>
              <a:rPr dirty="0" sz="650" spc="20">
                <a:latin typeface="Microsoft Sans Serif"/>
                <a:cs typeface="Microsoft Sans Serif"/>
              </a:rPr>
              <a:t>valor de </a:t>
            </a:r>
            <a:r>
              <a:rPr dirty="0" sz="650" spc="25">
                <a:latin typeface="Microsoft Sans Serif"/>
                <a:cs typeface="Microsoft Sans Serif"/>
              </a:rPr>
              <a:t> tensión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introducir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algunos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problemas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relacionados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degradación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rendimiento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</a:t>
            </a:r>
            <a:r>
              <a:rPr dirty="0" sz="650" spc="-5">
                <a:latin typeface="Microsoft Sans Serif"/>
                <a:cs typeface="Microsoft Sans Serif"/>
              </a:rPr>
              <a:t>PID): </a:t>
            </a:r>
            <a:r>
              <a:rPr dirty="0" sz="650" spc="20">
                <a:latin typeface="Microsoft Sans Serif"/>
                <a:cs typeface="Microsoft Sans Serif"/>
              </a:rPr>
              <a:t>para evitar </a:t>
            </a:r>
            <a:r>
              <a:rPr dirty="0" sz="650" spc="10">
                <a:latin typeface="Microsoft Sans Serif"/>
                <a:cs typeface="Microsoft Sans Serif"/>
              </a:rPr>
              <a:t>estos </a:t>
            </a:r>
            <a:r>
              <a:rPr dirty="0" sz="650" spc="20">
                <a:latin typeface="Microsoft Sans Serif"/>
                <a:cs typeface="Microsoft Sans Serif"/>
              </a:rPr>
              <a:t>problemas, de acuerdo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5">
                <a:latin typeface="Microsoft Sans Serif"/>
                <a:cs typeface="Microsoft Sans Serif"/>
              </a:rPr>
              <a:t>recomendaciones </a:t>
            </a:r>
            <a:r>
              <a:rPr dirty="0" sz="650" spc="20">
                <a:latin typeface="Microsoft Sans Serif"/>
                <a:cs typeface="Microsoft Sans Serif"/>
              </a:rPr>
              <a:t>del fabricante 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considerar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algunas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soluciones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funcional,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etc.).</a:t>
            </a:r>
            <a:endParaRPr sz="650">
              <a:latin typeface="Microsoft Sans Serif"/>
              <a:cs typeface="Microsoft Sans Serif"/>
            </a:endParaRPr>
          </a:p>
          <a:p>
            <a:pPr marL="12700" marR="262255">
              <a:lnSpc>
                <a:spcPct val="153900"/>
              </a:lnSpc>
            </a:pPr>
            <a:r>
              <a:rPr dirty="0" sz="650" spc="20">
                <a:latin typeface="Microsoft Sans Serif"/>
                <a:cs typeface="Microsoft Sans Serif"/>
              </a:rPr>
              <a:t>Actualmente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utilizan </a:t>
            </a:r>
            <a:r>
              <a:rPr dirty="0" sz="650" spc="15">
                <a:latin typeface="Microsoft Sans Serif"/>
                <a:cs typeface="Microsoft Sans Serif"/>
              </a:rPr>
              <a:t>inversores con </a:t>
            </a:r>
            <a:r>
              <a:rPr dirty="0" sz="650" spc="5">
                <a:latin typeface="Microsoft Sans Serif"/>
                <a:cs typeface="Microsoft Sans Serif"/>
              </a:rPr>
              <a:t>salidas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800 </a:t>
            </a:r>
            <a:r>
              <a:rPr dirty="0" sz="650" spc="-45">
                <a:latin typeface="Microsoft Sans Serif"/>
                <a:cs typeface="Microsoft Sans Serif"/>
              </a:rPr>
              <a:t>V </a:t>
            </a:r>
            <a:r>
              <a:rPr dirty="0" sz="650" spc="-30">
                <a:latin typeface="Microsoft Sans Serif"/>
                <a:cs typeface="Microsoft Sans Serif"/>
              </a:rPr>
              <a:t>CA; </a:t>
            </a:r>
            <a:r>
              <a:rPr dirty="0" sz="650" spc="30">
                <a:latin typeface="Microsoft Sans Serif"/>
                <a:cs typeface="Microsoft Sans Serif"/>
              </a:rPr>
              <a:t>también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utilizan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5">
                <a:latin typeface="Microsoft Sans Serif"/>
                <a:cs typeface="Microsoft Sans Serif"/>
              </a:rPr>
              <a:t>salidas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800 </a:t>
            </a:r>
            <a:r>
              <a:rPr dirty="0" sz="650" spc="-45">
                <a:latin typeface="Microsoft Sans Serif"/>
                <a:cs typeface="Microsoft Sans Serif"/>
              </a:rPr>
              <a:t>V </a:t>
            </a:r>
            <a:r>
              <a:rPr dirty="0" sz="650" spc="-40">
                <a:latin typeface="Microsoft Sans Serif"/>
                <a:cs typeface="Microsoft Sans Serif"/>
              </a:rPr>
              <a:t>CA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25">
                <a:latin typeface="Microsoft Sans Serif"/>
                <a:cs typeface="Microsoft Sans Serif"/>
              </a:rPr>
              <a:t>requiere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mayor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800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V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4860010"/>
            <a:ext cx="5363845" cy="3492500"/>
            <a:chOff x="1649996" y="4860010"/>
            <a:chExt cx="5363845" cy="3492500"/>
          </a:xfrm>
        </p:grpSpPr>
        <p:sp>
          <p:nvSpPr>
            <p:cNvPr id="4" name="object 4"/>
            <p:cNvSpPr/>
            <p:nvPr/>
          </p:nvSpPr>
          <p:spPr>
            <a:xfrm>
              <a:off x="1649996" y="4860010"/>
              <a:ext cx="5363845" cy="3492500"/>
            </a:xfrm>
            <a:custGeom>
              <a:avLst/>
              <a:gdLst/>
              <a:ahLst/>
              <a:cxnLst/>
              <a:rect l="l" t="t" r="r" b="b"/>
              <a:pathLst>
                <a:path w="5363845" h="3492500">
                  <a:moveTo>
                    <a:pt x="5363654" y="0"/>
                  </a:moveTo>
                  <a:lnTo>
                    <a:pt x="0" y="0"/>
                  </a:lnTo>
                  <a:lnTo>
                    <a:pt x="0" y="3491991"/>
                  </a:lnTo>
                  <a:lnTo>
                    <a:pt x="5363654" y="3491991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162256" y="6449418"/>
              <a:ext cx="1075055" cy="895350"/>
            </a:xfrm>
            <a:custGeom>
              <a:avLst/>
              <a:gdLst/>
              <a:ahLst/>
              <a:cxnLst/>
              <a:rect l="l" t="t" r="r" b="b"/>
              <a:pathLst>
                <a:path w="1075054" h="895350">
                  <a:moveTo>
                    <a:pt x="1074826" y="895337"/>
                  </a:moveTo>
                  <a:lnTo>
                    <a:pt x="0" y="895337"/>
                  </a:lnTo>
                  <a:lnTo>
                    <a:pt x="0" y="0"/>
                  </a:lnTo>
                  <a:lnTo>
                    <a:pt x="1074826" y="0"/>
                  </a:lnTo>
                  <a:lnTo>
                    <a:pt x="1074826" y="8953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162256" y="6449430"/>
              <a:ext cx="1075055" cy="219075"/>
            </a:xfrm>
            <a:custGeom>
              <a:avLst/>
              <a:gdLst/>
              <a:ahLst/>
              <a:cxnLst/>
              <a:rect l="l" t="t" r="r" b="b"/>
              <a:pathLst>
                <a:path w="1075054" h="219075">
                  <a:moveTo>
                    <a:pt x="1074826" y="219075"/>
                  </a:moveTo>
                  <a:lnTo>
                    <a:pt x="0" y="219075"/>
                  </a:lnTo>
                  <a:lnTo>
                    <a:pt x="0" y="0"/>
                  </a:lnTo>
                  <a:lnTo>
                    <a:pt x="1074826" y="0"/>
                  </a:lnTo>
                  <a:lnTo>
                    <a:pt x="1074826" y="219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62256" y="7125680"/>
              <a:ext cx="1075055" cy="219075"/>
            </a:xfrm>
            <a:custGeom>
              <a:avLst/>
              <a:gdLst/>
              <a:ahLst/>
              <a:cxnLst/>
              <a:rect l="l" t="t" r="r" b="b"/>
              <a:pathLst>
                <a:path w="1075054" h="219075">
                  <a:moveTo>
                    <a:pt x="1074826" y="219074"/>
                  </a:moveTo>
                  <a:lnTo>
                    <a:pt x="0" y="219074"/>
                  </a:lnTo>
                  <a:lnTo>
                    <a:pt x="0" y="0"/>
                  </a:lnTo>
                  <a:lnTo>
                    <a:pt x="1074826" y="0"/>
                  </a:lnTo>
                  <a:lnTo>
                    <a:pt x="1074826" y="21907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681723" y="6739421"/>
              <a:ext cx="86360" cy="45085"/>
            </a:xfrm>
            <a:custGeom>
              <a:avLst/>
              <a:gdLst/>
              <a:ahLst/>
              <a:cxnLst/>
              <a:rect l="l" t="t" r="r" b="b"/>
              <a:pathLst>
                <a:path w="86360" h="45084">
                  <a:moveTo>
                    <a:pt x="85877" y="34251"/>
                  </a:moveTo>
                  <a:lnTo>
                    <a:pt x="85877" y="40182"/>
                  </a:lnTo>
                  <a:lnTo>
                    <a:pt x="81013" y="45046"/>
                  </a:lnTo>
                  <a:lnTo>
                    <a:pt x="75069" y="45046"/>
                  </a:lnTo>
                  <a:lnTo>
                    <a:pt x="10795" y="45046"/>
                  </a:lnTo>
                  <a:lnTo>
                    <a:pt x="4864" y="45046"/>
                  </a:lnTo>
                  <a:lnTo>
                    <a:pt x="0" y="40182"/>
                  </a:lnTo>
                  <a:lnTo>
                    <a:pt x="0" y="34251"/>
                  </a:lnTo>
                  <a:lnTo>
                    <a:pt x="0" y="10795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795" y="0"/>
                  </a:lnTo>
                  <a:lnTo>
                    <a:pt x="75069" y="0"/>
                  </a:lnTo>
                  <a:lnTo>
                    <a:pt x="81013" y="0"/>
                  </a:lnTo>
                  <a:lnTo>
                    <a:pt x="85877" y="4864"/>
                  </a:lnTo>
                  <a:lnTo>
                    <a:pt x="85877" y="10795"/>
                  </a:lnTo>
                  <a:lnTo>
                    <a:pt x="85877" y="34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681723" y="6811211"/>
              <a:ext cx="86360" cy="45085"/>
            </a:xfrm>
            <a:custGeom>
              <a:avLst/>
              <a:gdLst/>
              <a:ahLst/>
              <a:cxnLst/>
              <a:rect l="l" t="t" r="r" b="b"/>
              <a:pathLst>
                <a:path w="86360" h="45084">
                  <a:moveTo>
                    <a:pt x="85877" y="34251"/>
                  </a:moveTo>
                  <a:lnTo>
                    <a:pt x="85877" y="40195"/>
                  </a:lnTo>
                  <a:lnTo>
                    <a:pt x="81013" y="45059"/>
                  </a:lnTo>
                  <a:lnTo>
                    <a:pt x="75069" y="45059"/>
                  </a:lnTo>
                  <a:lnTo>
                    <a:pt x="10795" y="45059"/>
                  </a:lnTo>
                  <a:lnTo>
                    <a:pt x="4864" y="45059"/>
                  </a:lnTo>
                  <a:lnTo>
                    <a:pt x="0" y="40195"/>
                  </a:lnTo>
                  <a:lnTo>
                    <a:pt x="0" y="34251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795" y="0"/>
                  </a:lnTo>
                  <a:lnTo>
                    <a:pt x="75069" y="0"/>
                  </a:lnTo>
                  <a:lnTo>
                    <a:pt x="81013" y="0"/>
                  </a:lnTo>
                  <a:lnTo>
                    <a:pt x="85877" y="4864"/>
                  </a:lnTo>
                  <a:lnTo>
                    <a:pt x="85877" y="10807"/>
                  </a:lnTo>
                  <a:lnTo>
                    <a:pt x="85877" y="34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681723" y="6883008"/>
              <a:ext cx="86360" cy="45085"/>
            </a:xfrm>
            <a:custGeom>
              <a:avLst/>
              <a:gdLst/>
              <a:ahLst/>
              <a:cxnLst/>
              <a:rect l="l" t="t" r="r" b="b"/>
              <a:pathLst>
                <a:path w="86360" h="45084">
                  <a:moveTo>
                    <a:pt x="85877" y="34251"/>
                  </a:moveTo>
                  <a:lnTo>
                    <a:pt x="85877" y="40195"/>
                  </a:lnTo>
                  <a:lnTo>
                    <a:pt x="81013" y="45059"/>
                  </a:lnTo>
                  <a:lnTo>
                    <a:pt x="75069" y="45059"/>
                  </a:lnTo>
                  <a:lnTo>
                    <a:pt x="10795" y="45059"/>
                  </a:lnTo>
                  <a:lnTo>
                    <a:pt x="4864" y="45059"/>
                  </a:lnTo>
                  <a:lnTo>
                    <a:pt x="0" y="40195"/>
                  </a:lnTo>
                  <a:lnTo>
                    <a:pt x="0" y="34251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795" y="0"/>
                  </a:lnTo>
                  <a:lnTo>
                    <a:pt x="75069" y="0"/>
                  </a:lnTo>
                  <a:lnTo>
                    <a:pt x="81013" y="0"/>
                  </a:lnTo>
                  <a:lnTo>
                    <a:pt x="85877" y="4864"/>
                  </a:lnTo>
                  <a:lnTo>
                    <a:pt x="85877" y="10807"/>
                  </a:lnTo>
                  <a:lnTo>
                    <a:pt x="85877" y="34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681723" y="6954805"/>
              <a:ext cx="86360" cy="45085"/>
            </a:xfrm>
            <a:custGeom>
              <a:avLst/>
              <a:gdLst/>
              <a:ahLst/>
              <a:cxnLst/>
              <a:rect l="l" t="t" r="r" b="b"/>
              <a:pathLst>
                <a:path w="86360" h="45084">
                  <a:moveTo>
                    <a:pt x="85877" y="34251"/>
                  </a:moveTo>
                  <a:lnTo>
                    <a:pt x="85877" y="40195"/>
                  </a:lnTo>
                  <a:lnTo>
                    <a:pt x="81013" y="45046"/>
                  </a:lnTo>
                  <a:lnTo>
                    <a:pt x="75069" y="45046"/>
                  </a:lnTo>
                  <a:lnTo>
                    <a:pt x="10795" y="45046"/>
                  </a:lnTo>
                  <a:lnTo>
                    <a:pt x="4864" y="45046"/>
                  </a:lnTo>
                  <a:lnTo>
                    <a:pt x="0" y="40195"/>
                  </a:lnTo>
                  <a:lnTo>
                    <a:pt x="0" y="34251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795" y="0"/>
                  </a:lnTo>
                  <a:lnTo>
                    <a:pt x="75069" y="0"/>
                  </a:lnTo>
                  <a:lnTo>
                    <a:pt x="81013" y="0"/>
                  </a:lnTo>
                  <a:lnTo>
                    <a:pt x="85877" y="4864"/>
                  </a:lnTo>
                  <a:lnTo>
                    <a:pt x="85877" y="10807"/>
                  </a:lnTo>
                  <a:lnTo>
                    <a:pt x="85877" y="34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238279" y="6739422"/>
              <a:ext cx="379095" cy="249554"/>
            </a:xfrm>
            <a:custGeom>
              <a:avLst/>
              <a:gdLst/>
              <a:ahLst/>
              <a:cxnLst/>
              <a:rect l="l" t="t" r="r" b="b"/>
              <a:pathLst>
                <a:path w="379095" h="249554">
                  <a:moveTo>
                    <a:pt x="0" y="249174"/>
                  </a:moveTo>
                  <a:lnTo>
                    <a:pt x="378675" y="249174"/>
                  </a:lnTo>
                  <a:lnTo>
                    <a:pt x="378675" y="0"/>
                  </a:lnTo>
                  <a:lnTo>
                    <a:pt x="0" y="0"/>
                  </a:lnTo>
                  <a:lnTo>
                    <a:pt x="0" y="24917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230355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61" y="46861"/>
                  </a:lnTo>
                  <a:lnTo>
                    <a:pt x="38137" y="52744"/>
                  </a:lnTo>
                  <a:lnTo>
                    <a:pt x="27457" y="54902"/>
                  </a:lnTo>
                  <a:lnTo>
                    <a:pt x="16769" y="52744"/>
                  </a:lnTo>
                  <a:lnTo>
                    <a:pt x="8042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237919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309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230355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61" y="46872"/>
                  </a:lnTo>
                  <a:lnTo>
                    <a:pt x="38137" y="52756"/>
                  </a:lnTo>
                  <a:lnTo>
                    <a:pt x="27457" y="54914"/>
                  </a:lnTo>
                  <a:lnTo>
                    <a:pt x="16769" y="52756"/>
                  </a:lnTo>
                  <a:lnTo>
                    <a:pt x="8042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237919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309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296881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24" y="2157"/>
                  </a:lnTo>
                  <a:lnTo>
                    <a:pt x="46848" y="8042"/>
                  </a:lnTo>
                  <a:lnTo>
                    <a:pt x="52731" y="16769"/>
                  </a:lnTo>
                  <a:lnTo>
                    <a:pt x="54889" y="27457"/>
                  </a:lnTo>
                  <a:lnTo>
                    <a:pt x="52731" y="38144"/>
                  </a:lnTo>
                  <a:lnTo>
                    <a:pt x="46848" y="46872"/>
                  </a:lnTo>
                  <a:lnTo>
                    <a:pt x="38124" y="52756"/>
                  </a:lnTo>
                  <a:lnTo>
                    <a:pt x="27444" y="54914"/>
                  </a:lnTo>
                  <a:lnTo>
                    <a:pt x="16764" y="52756"/>
                  </a:lnTo>
                  <a:lnTo>
                    <a:pt x="8040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304446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361982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61" y="46872"/>
                  </a:lnTo>
                  <a:lnTo>
                    <a:pt x="38137" y="52756"/>
                  </a:lnTo>
                  <a:lnTo>
                    <a:pt x="27457" y="54914"/>
                  </a:lnTo>
                  <a:lnTo>
                    <a:pt x="16769" y="52756"/>
                  </a:lnTo>
                  <a:lnTo>
                    <a:pt x="8042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369545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309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428508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24" y="2157"/>
                  </a:lnTo>
                  <a:lnTo>
                    <a:pt x="46848" y="8042"/>
                  </a:lnTo>
                  <a:lnTo>
                    <a:pt x="52731" y="16769"/>
                  </a:lnTo>
                  <a:lnTo>
                    <a:pt x="54889" y="27457"/>
                  </a:lnTo>
                  <a:lnTo>
                    <a:pt x="52731" y="38144"/>
                  </a:lnTo>
                  <a:lnTo>
                    <a:pt x="46848" y="46872"/>
                  </a:lnTo>
                  <a:lnTo>
                    <a:pt x="38124" y="52756"/>
                  </a:lnTo>
                  <a:lnTo>
                    <a:pt x="27444" y="54914"/>
                  </a:lnTo>
                  <a:lnTo>
                    <a:pt x="16764" y="52756"/>
                  </a:lnTo>
                  <a:lnTo>
                    <a:pt x="8040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436071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494314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59" y="46872"/>
                  </a:lnTo>
                  <a:lnTo>
                    <a:pt x="38132" y="52756"/>
                  </a:lnTo>
                  <a:lnTo>
                    <a:pt x="27444" y="54914"/>
                  </a:lnTo>
                  <a:lnTo>
                    <a:pt x="16764" y="52756"/>
                  </a:lnTo>
                  <a:lnTo>
                    <a:pt x="8040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501879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560828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61" y="46872"/>
                  </a:lnTo>
                  <a:lnTo>
                    <a:pt x="38137" y="52756"/>
                  </a:lnTo>
                  <a:lnTo>
                    <a:pt x="27457" y="54914"/>
                  </a:lnTo>
                  <a:lnTo>
                    <a:pt x="16769" y="52756"/>
                  </a:lnTo>
                  <a:lnTo>
                    <a:pt x="8042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568392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625941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59" y="46872"/>
                  </a:lnTo>
                  <a:lnTo>
                    <a:pt x="38132" y="52756"/>
                  </a:lnTo>
                  <a:lnTo>
                    <a:pt x="27444" y="54914"/>
                  </a:lnTo>
                  <a:lnTo>
                    <a:pt x="16764" y="52756"/>
                  </a:lnTo>
                  <a:lnTo>
                    <a:pt x="8040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633504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692455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44"/>
                  </a:lnTo>
                  <a:lnTo>
                    <a:pt x="46861" y="46872"/>
                  </a:lnTo>
                  <a:lnTo>
                    <a:pt x="38137" y="52756"/>
                  </a:lnTo>
                  <a:lnTo>
                    <a:pt x="27457" y="54914"/>
                  </a:lnTo>
                  <a:lnTo>
                    <a:pt x="16769" y="52756"/>
                  </a:lnTo>
                  <a:lnTo>
                    <a:pt x="8042" y="46872"/>
                  </a:lnTo>
                  <a:lnTo>
                    <a:pt x="2157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700018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760035" y="722104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5" y="16769"/>
                  </a:lnTo>
                  <a:lnTo>
                    <a:pt x="8035" y="8042"/>
                  </a:lnTo>
                  <a:lnTo>
                    <a:pt x="16759" y="2157"/>
                  </a:lnTo>
                  <a:lnTo>
                    <a:pt x="27444" y="0"/>
                  </a:lnTo>
                  <a:lnTo>
                    <a:pt x="38124" y="2157"/>
                  </a:lnTo>
                  <a:lnTo>
                    <a:pt x="46848" y="8042"/>
                  </a:lnTo>
                  <a:lnTo>
                    <a:pt x="52731" y="16769"/>
                  </a:lnTo>
                  <a:lnTo>
                    <a:pt x="54889" y="27457"/>
                  </a:lnTo>
                  <a:lnTo>
                    <a:pt x="52731" y="38144"/>
                  </a:lnTo>
                  <a:lnTo>
                    <a:pt x="46848" y="46872"/>
                  </a:lnTo>
                  <a:lnTo>
                    <a:pt x="38124" y="52756"/>
                  </a:lnTo>
                  <a:lnTo>
                    <a:pt x="27444" y="54914"/>
                  </a:lnTo>
                  <a:lnTo>
                    <a:pt x="16759" y="52756"/>
                  </a:lnTo>
                  <a:lnTo>
                    <a:pt x="8035" y="46872"/>
                  </a:lnTo>
                  <a:lnTo>
                    <a:pt x="2155" y="38144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767598" y="72280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308491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59" y="46861"/>
                  </a:lnTo>
                  <a:lnTo>
                    <a:pt x="38132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316053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416180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61" y="46861"/>
                  </a:lnTo>
                  <a:lnTo>
                    <a:pt x="38137" y="52744"/>
                  </a:lnTo>
                  <a:lnTo>
                    <a:pt x="27457" y="54902"/>
                  </a:lnTo>
                  <a:lnTo>
                    <a:pt x="16769" y="52744"/>
                  </a:lnTo>
                  <a:lnTo>
                    <a:pt x="8042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423743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309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494314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59" y="46861"/>
                  </a:lnTo>
                  <a:lnTo>
                    <a:pt x="38132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501879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571743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59" y="46861"/>
                  </a:lnTo>
                  <a:lnTo>
                    <a:pt x="38132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579307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649877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24" y="2157"/>
                  </a:lnTo>
                  <a:lnTo>
                    <a:pt x="46848" y="8042"/>
                  </a:lnTo>
                  <a:lnTo>
                    <a:pt x="52731" y="16769"/>
                  </a:lnTo>
                  <a:lnTo>
                    <a:pt x="54889" y="27457"/>
                  </a:lnTo>
                  <a:lnTo>
                    <a:pt x="52731" y="38137"/>
                  </a:lnTo>
                  <a:lnTo>
                    <a:pt x="46848" y="46861"/>
                  </a:lnTo>
                  <a:lnTo>
                    <a:pt x="38124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657441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881454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24" y="2157"/>
                  </a:lnTo>
                  <a:lnTo>
                    <a:pt x="46848" y="8042"/>
                  </a:lnTo>
                  <a:lnTo>
                    <a:pt x="52731" y="16769"/>
                  </a:lnTo>
                  <a:lnTo>
                    <a:pt x="54889" y="27457"/>
                  </a:lnTo>
                  <a:lnTo>
                    <a:pt x="52731" y="38137"/>
                  </a:lnTo>
                  <a:lnTo>
                    <a:pt x="46848" y="46861"/>
                  </a:lnTo>
                  <a:lnTo>
                    <a:pt x="38124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889018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959576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2" y="8042"/>
                  </a:lnTo>
                  <a:lnTo>
                    <a:pt x="16769" y="2157"/>
                  </a:lnTo>
                  <a:lnTo>
                    <a:pt x="27457" y="0"/>
                  </a:lnTo>
                  <a:lnTo>
                    <a:pt x="38137" y="2157"/>
                  </a:lnTo>
                  <a:lnTo>
                    <a:pt x="46861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61" y="46861"/>
                  </a:lnTo>
                  <a:lnTo>
                    <a:pt x="38137" y="52744"/>
                  </a:lnTo>
                  <a:lnTo>
                    <a:pt x="27457" y="54902"/>
                  </a:lnTo>
                  <a:lnTo>
                    <a:pt x="16769" y="52744"/>
                  </a:lnTo>
                  <a:lnTo>
                    <a:pt x="8042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67139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037004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59" y="46861"/>
                  </a:lnTo>
                  <a:lnTo>
                    <a:pt x="38132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044567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115139" y="6517168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27457"/>
                  </a:moveTo>
                  <a:lnTo>
                    <a:pt x="2157" y="16769"/>
                  </a:lnTo>
                  <a:lnTo>
                    <a:pt x="8040" y="8042"/>
                  </a:lnTo>
                  <a:lnTo>
                    <a:pt x="16764" y="2157"/>
                  </a:lnTo>
                  <a:lnTo>
                    <a:pt x="27444" y="0"/>
                  </a:lnTo>
                  <a:lnTo>
                    <a:pt x="38132" y="2157"/>
                  </a:lnTo>
                  <a:lnTo>
                    <a:pt x="46859" y="8042"/>
                  </a:lnTo>
                  <a:lnTo>
                    <a:pt x="52744" y="16769"/>
                  </a:lnTo>
                  <a:lnTo>
                    <a:pt x="54902" y="27457"/>
                  </a:lnTo>
                  <a:lnTo>
                    <a:pt x="52744" y="38137"/>
                  </a:lnTo>
                  <a:lnTo>
                    <a:pt x="46859" y="46861"/>
                  </a:lnTo>
                  <a:lnTo>
                    <a:pt x="38132" y="52744"/>
                  </a:lnTo>
                  <a:lnTo>
                    <a:pt x="27444" y="54902"/>
                  </a:lnTo>
                  <a:lnTo>
                    <a:pt x="16764" y="52744"/>
                  </a:lnTo>
                  <a:lnTo>
                    <a:pt x="8040" y="46861"/>
                  </a:lnTo>
                  <a:lnTo>
                    <a:pt x="2157" y="38137"/>
                  </a:lnTo>
                  <a:lnTo>
                    <a:pt x="0" y="2745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122703" y="652421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297" y="0"/>
                  </a:moveTo>
                  <a:lnTo>
                    <a:pt x="0" y="4029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982949" y="5287519"/>
              <a:ext cx="59690" cy="2336165"/>
            </a:xfrm>
            <a:custGeom>
              <a:avLst/>
              <a:gdLst/>
              <a:ahLst/>
              <a:cxnLst/>
              <a:rect l="l" t="t" r="r" b="b"/>
              <a:pathLst>
                <a:path w="59689" h="2336165">
                  <a:moveTo>
                    <a:pt x="40004" y="2335974"/>
                  </a:moveTo>
                  <a:lnTo>
                    <a:pt x="40004" y="264896"/>
                  </a:lnTo>
                  <a:lnTo>
                    <a:pt x="47460" y="263392"/>
                  </a:lnTo>
                  <a:lnTo>
                    <a:pt x="53547" y="259289"/>
                  </a:lnTo>
                  <a:lnTo>
                    <a:pt x="57651" y="253205"/>
                  </a:lnTo>
                  <a:lnTo>
                    <a:pt x="59156" y="245757"/>
                  </a:lnTo>
                  <a:lnTo>
                    <a:pt x="57651" y="238302"/>
                  </a:lnTo>
                  <a:lnTo>
                    <a:pt x="53547" y="232214"/>
                  </a:lnTo>
                  <a:lnTo>
                    <a:pt x="47460" y="228110"/>
                  </a:lnTo>
                  <a:lnTo>
                    <a:pt x="40004" y="226606"/>
                  </a:lnTo>
                  <a:lnTo>
                    <a:pt x="40004" y="209207"/>
                  </a:lnTo>
                  <a:lnTo>
                    <a:pt x="47460" y="207702"/>
                  </a:lnTo>
                  <a:lnTo>
                    <a:pt x="53547" y="203600"/>
                  </a:lnTo>
                  <a:lnTo>
                    <a:pt x="57651" y="197516"/>
                  </a:lnTo>
                  <a:lnTo>
                    <a:pt x="59156" y="190068"/>
                  </a:lnTo>
                  <a:lnTo>
                    <a:pt x="57651" y="182612"/>
                  </a:lnTo>
                  <a:lnTo>
                    <a:pt x="53547" y="176525"/>
                  </a:lnTo>
                  <a:lnTo>
                    <a:pt x="47460" y="172421"/>
                  </a:lnTo>
                  <a:lnTo>
                    <a:pt x="40004" y="170916"/>
                  </a:lnTo>
                  <a:lnTo>
                    <a:pt x="40004" y="1612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001660" y="518147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001660" y="51814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022892" y="5089000"/>
              <a:ext cx="0" cy="179705"/>
            </a:xfrm>
            <a:custGeom>
              <a:avLst/>
              <a:gdLst/>
              <a:ahLst/>
              <a:cxnLst/>
              <a:rect l="l" t="t" r="r" b="b"/>
              <a:pathLst>
                <a:path w="0" h="179704">
                  <a:moveTo>
                    <a:pt x="0" y="1796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817456" y="5088998"/>
              <a:ext cx="0" cy="3042920"/>
            </a:xfrm>
            <a:custGeom>
              <a:avLst/>
              <a:gdLst/>
              <a:ahLst/>
              <a:cxnLst/>
              <a:rect l="l" t="t" r="r" b="b"/>
              <a:pathLst>
                <a:path w="0" h="3042920">
                  <a:moveTo>
                    <a:pt x="0" y="304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690456" y="5088998"/>
              <a:ext cx="0" cy="3042920"/>
            </a:xfrm>
            <a:custGeom>
              <a:avLst/>
              <a:gdLst/>
              <a:ahLst/>
              <a:cxnLst/>
              <a:rect l="l" t="t" r="r" b="b"/>
              <a:pathLst>
                <a:path w="0" h="3042920">
                  <a:moveTo>
                    <a:pt x="0" y="304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080194" y="5287519"/>
              <a:ext cx="59690" cy="2336165"/>
            </a:xfrm>
            <a:custGeom>
              <a:avLst/>
              <a:gdLst/>
              <a:ahLst/>
              <a:cxnLst/>
              <a:rect l="l" t="t" r="r" b="b"/>
              <a:pathLst>
                <a:path w="59689" h="2336165">
                  <a:moveTo>
                    <a:pt x="40004" y="2335974"/>
                  </a:moveTo>
                  <a:lnTo>
                    <a:pt x="40004" y="264896"/>
                  </a:lnTo>
                  <a:lnTo>
                    <a:pt x="47460" y="263392"/>
                  </a:lnTo>
                  <a:lnTo>
                    <a:pt x="53547" y="259289"/>
                  </a:lnTo>
                  <a:lnTo>
                    <a:pt x="57651" y="253205"/>
                  </a:lnTo>
                  <a:lnTo>
                    <a:pt x="59156" y="245757"/>
                  </a:lnTo>
                  <a:lnTo>
                    <a:pt x="57651" y="238302"/>
                  </a:lnTo>
                  <a:lnTo>
                    <a:pt x="53547" y="232214"/>
                  </a:lnTo>
                  <a:lnTo>
                    <a:pt x="47460" y="228110"/>
                  </a:lnTo>
                  <a:lnTo>
                    <a:pt x="40004" y="226606"/>
                  </a:lnTo>
                  <a:lnTo>
                    <a:pt x="40004" y="209207"/>
                  </a:lnTo>
                  <a:lnTo>
                    <a:pt x="47460" y="207702"/>
                  </a:lnTo>
                  <a:lnTo>
                    <a:pt x="53547" y="203600"/>
                  </a:lnTo>
                  <a:lnTo>
                    <a:pt x="57651" y="197516"/>
                  </a:lnTo>
                  <a:lnTo>
                    <a:pt x="59156" y="190068"/>
                  </a:lnTo>
                  <a:lnTo>
                    <a:pt x="57651" y="182612"/>
                  </a:lnTo>
                  <a:lnTo>
                    <a:pt x="53547" y="176525"/>
                  </a:lnTo>
                  <a:lnTo>
                    <a:pt x="47460" y="172421"/>
                  </a:lnTo>
                  <a:lnTo>
                    <a:pt x="40004" y="170916"/>
                  </a:lnTo>
                  <a:lnTo>
                    <a:pt x="40004" y="1612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098906" y="518147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098906" y="51814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120125" y="5089000"/>
              <a:ext cx="0" cy="179705"/>
            </a:xfrm>
            <a:custGeom>
              <a:avLst/>
              <a:gdLst/>
              <a:ahLst/>
              <a:cxnLst/>
              <a:rect l="l" t="t" r="r" b="b"/>
              <a:pathLst>
                <a:path w="0" h="179704">
                  <a:moveTo>
                    <a:pt x="0" y="1796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177429" y="5287519"/>
              <a:ext cx="59690" cy="2336165"/>
            </a:xfrm>
            <a:custGeom>
              <a:avLst/>
              <a:gdLst/>
              <a:ahLst/>
              <a:cxnLst/>
              <a:rect l="l" t="t" r="r" b="b"/>
              <a:pathLst>
                <a:path w="59689" h="2336165">
                  <a:moveTo>
                    <a:pt x="40017" y="2335974"/>
                  </a:moveTo>
                  <a:lnTo>
                    <a:pt x="40017" y="264896"/>
                  </a:lnTo>
                  <a:lnTo>
                    <a:pt x="47465" y="263392"/>
                  </a:lnTo>
                  <a:lnTo>
                    <a:pt x="53549" y="259289"/>
                  </a:lnTo>
                  <a:lnTo>
                    <a:pt x="57652" y="253205"/>
                  </a:lnTo>
                  <a:lnTo>
                    <a:pt x="59156" y="245757"/>
                  </a:lnTo>
                  <a:lnTo>
                    <a:pt x="57652" y="238302"/>
                  </a:lnTo>
                  <a:lnTo>
                    <a:pt x="53549" y="232214"/>
                  </a:lnTo>
                  <a:lnTo>
                    <a:pt x="47465" y="228110"/>
                  </a:lnTo>
                  <a:lnTo>
                    <a:pt x="40017" y="226606"/>
                  </a:lnTo>
                  <a:lnTo>
                    <a:pt x="40017" y="209207"/>
                  </a:lnTo>
                  <a:lnTo>
                    <a:pt x="47465" y="207702"/>
                  </a:lnTo>
                  <a:lnTo>
                    <a:pt x="53549" y="203600"/>
                  </a:lnTo>
                  <a:lnTo>
                    <a:pt x="57652" y="197516"/>
                  </a:lnTo>
                  <a:lnTo>
                    <a:pt x="59156" y="190068"/>
                  </a:lnTo>
                  <a:lnTo>
                    <a:pt x="57652" y="182612"/>
                  </a:lnTo>
                  <a:lnTo>
                    <a:pt x="53549" y="176525"/>
                  </a:lnTo>
                  <a:lnTo>
                    <a:pt x="47465" y="172421"/>
                  </a:lnTo>
                  <a:lnTo>
                    <a:pt x="40017" y="170916"/>
                  </a:lnTo>
                  <a:lnTo>
                    <a:pt x="40017" y="161201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196141" y="518147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196141" y="51814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217373" y="5089000"/>
              <a:ext cx="0" cy="179705"/>
            </a:xfrm>
            <a:custGeom>
              <a:avLst/>
              <a:gdLst/>
              <a:ahLst/>
              <a:cxnLst/>
              <a:rect l="l" t="t" r="r" b="b"/>
              <a:pathLst>
                <a:path w="0" h="179704">
                  <a:moveTo>
                    <a:pt x="0" y="1796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274677" y="5287519"/>
              <a:ext cx="59690" cy="2336165"/>
            </a:xfrm>
            <a:custGeom>
              <a:avLst/>
              <a:gdLst/>
              <a:ahLst/>
              <a:cxnLst/>
              <a:rect l="l" t="t" r="r" b="b"/>
              <a:pathLst>
                <a:path w="59689" h="2336165">
                  <a:moveTo>
                    <a:pt x="40004" y="2335974"/>
                  </a:moveTo>
                  <a:lnTo>
                    <a:pt x="40004" y="264896"/>
                  </a:lnTo>
                  <a:lnTo>
                    <a:pt x="47460" y="263392"/>
                  </a:lnTo>
                  <a:lnTo>
                    <a:pt x="53547" y="259289"/>
                  </a:lnTo>
                  <a:lnTo>
                    <a:pt x="57651" y="253205"/>
                  </a:lnTo>
                  <a:lnTo>
                    <a:pt x="59156" y="245757"/>
                  </a:lnTo>
                  <a:lnTo>
                    <a:pt x="57651" y="238302"/>
                  </a:lnTo>
                  <a:lnTo>
                    <a:pt x="53547" y="232214"/>
                  </a:lnTo>
                  <a:lnTo>
                    <a:pt x="47460" y="228110"/>
                  </a:lnTo>
                  <a:lnTo>
                    <a:pt x="40004" y="226606"/>
                  </a:lnTo>
                  <a:lnTo>
                    <a:pt x="40004" y="209207"/>
                  </a:lnTo>
                  <a:lnTo>
                    <a:pt x="47460" y="207702"/>
                  </a:lnTo>
                  <a:lnTo>
                    <a:pt x="53547" y="203600"/>
                  </a:lnTo>
                  <a:lnTo>
                    <a:pt x="57651" y="197516"/>
                  </a:lnTo>
                  <a:lnTo>
                    <a:pt x="59156" y="190068"/>
                  </a:lnTo>
                  <a:lnTo>
                    <a:pt x="57651" y="182612"/>
                  </a:lnTo>
                  <a:lnTo>
                    <a:pt x="53547" y="176525"/>
                  </a:lnTo>
                  <a:lnTo>
                    <a:pt x="47460" y="172421"/>
                  </a:lnTo>
                  <a:lnTo>
                    <a:pt x="40004" y="170916"/>
                  </a:lnTo>
                  <a:lnTo>
                    <a:pt x="40004" y="1612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293387" y="518147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293387" y="51814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314607" y="5089000"/>
              <a:ext cx="0" cy="179705"/>
            </a:xfrm>
            <a:custGeom>
              <a:avLst/>
              <a:gdLst/>
              <a:ahLst/>
              <a:cxnLst/>
              <a:rect l="l" t="t" r="r" b="b"/>
              <a:pathLst>
                <a:path w="0" h="179704">
                  <a:moveTo>
                    <a:pt x="0" y="1796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982949" y="7636281"/>
              <a:ext cx="40005" cy="209550"/>
            </a:xfrm>
            <a:custGeom>
              <a:avLst/>
              <a:gdLst/>
              <a:ahLst/>
              <a:cxnLst/>
              <a:rect l="l" t="t" r="r" b="b"/>
              <a:pathLst>
                <a:path w="40004" h="209550">
                  <a:moveTo>
                    <a:pt x="40004" y="209016"/>
                  </a:moveTo>
                  <a:lnTo>
                    <a:pt x="40004" y="1993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673801" y="6324842"/>
              <a:ext cx="1064260" cy="1466215"/>
            </a:xfrm>
            <a:custGeom>
              <a:avLst/>
              <a:gdLst/>
              <a:ahLst/>
              <a:cxnLst/>
              <a:rect l="l" t="t" r="r" b="b"/>
              <a:pathLst>
                <a:path w="1064260" h="1466215">
                  <a:moveTo>
                    <a:pt x="1063637" y="1298651"/>
                  </a:moveTo>
                  <a:lnTo>
                    <a:pt x="1023619" y="1347393"/>
                  </a:lnTo>
                  <a:lnTo>
                    <a:pt x="1023619" y="1466164"/>
                  </a:lnTo>
                  <a:lnTo>
                    <a:pt x="951128" y="1466164"/>
                  </a:lnTo>
                  <a:lnTo>
                    <a:pt x="951128" y="0"/>
                  </a:lnTo>
                  <a:lnTo>
                    <a:pt x="0" y="0"/>
                  </a:lnTo>
                  <a:lnTo>
                    <a:pt x="0" y="12458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001660" y="78241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001660" y="782415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080194" y="7636281"/>
              <a:ext cx="40005" cy="209550"/>
            </a:xfrm>
            <a:custGeom>
              <a:avLst/>
              <a:gdLst/>
              <a:ahLst/>
              <a:cxnLst/>
              <a:rect l="l" t="t" r="r" b="b"/>
              <a:pathLst>
                <a:path w="40004" h="209550">
                  <a:moveTo>
                    <a:pt x="40004" y="209016"/>
                  </a:moveTo>
                  <a:lnTo>
                    <a:pt x="40004" y="1993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098906" y="78241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098906" y="782415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177429" y="7636281"/>
              <a:ext cx="40640" cy="209550"/>
            </a:xfrm>
            <a:custGeom>
              <a:avLst/>
              <a:gdLst/>
              <a:ahLst/>
              <a:cxnLst/>
              <a:rect l="l" t="t" r="r" b="b"/>
              <a:pathLst>
                <a:path w="40639" h="209550">
                  <a:moveTo>
                    <a:pt x="40017" y="209016"/>
                  </a:moveTo>
                  <a:lnTo>
                    <a:pt x="40017" y="199301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196141" y="78241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196141" y="782415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274677" y="7636281"/>
              <a:ext cx="40005" cy="209550"/>
            </a:xfrm>
            <a:custGeom>
              <a:avLst/>
              <a:gdLst/>
              <a:ahLst/>
              <a:cxnLst/>
              <a:rect l="l" t="t" r="r" b="b"/>
              <a:pathLst>
                <a:path w="40004" h="209550">
                  <a:moveTo>
                    <a:pt x="40004" y="209016"/>
                  </a:moveTo>
                  <a:lnTo>
                    <a:pt x="40004" y="199301"/>
                  </a:ln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982949" y="7888258"/>
              <a:ext cx="40005" cy="146050"/>
            </a:xfrm>
            <a:custGeom>
              <a:avLst/>
              <a:gdLst/>
              <a:ahLst/>
              <a:cxnLst/>
              <a:rect l="l" t="t" r="r" b="b"/>
              <a:pathLst>
                <a:path w="40004" h="146050">
                  <a:moveTo>
                    <a:pt x="40004" y="145529"/>
                  </a:moveTo>
                  <a:lnTo>
                    <a:pt x="40004" y="135801"/>
                  </a:lnTo>
                  <a:lnTo>
                    <a:pt x="40004" y="48742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080194" y="7888258"/>
              <a:ext cx="40005" cy="146050"/>
            </a:xfrm>
            <a:custGeom>
              <a:avLst/>
              <a:gdLst/>
              <a:ahLst/>
              <a:cxnLst/>
              <a:rect l="l" t="t" r="r" b="b"/>
              <a:pathLst>
                <a:path w="40004" h="146050">
                  <a:moveTo>
                    <a:pt x="40004" y="145529"/>
                  </a:moveTo>
                  <a:lnTo>
                    <a:pt x="40004" y="135801"/>
                  </a:lnTo>
                  <a:lnTo>
                    <a:pt x="40004" y="48742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177429" y="7888258"/>
              <a:ext cx="40640" cy="146050"/>
            </a:xfrm>
            <a:custGeom>
              <a:avLst/>
              <a:gdLst/>
              <a:ahLst/>
              <a:cxnLst/>
              <a:rect l="l" t="t" r="r" b="b"/>
              <a:pathLst>
                <a:path w="40639" h="146050">
                  <a:moveTo>
                    <a:pt x="40017" y="145529"/>
                  </a:moveTo>
                  <a:lnTo>
                    <a:pt x="40017" y="135801"/>
                  </a:lnTo>
                  <a:lnTo>
                    <a:pt x="40017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274677" y="7888258"/>
              <a:ext cx="40005" cy="146050"/>
            </a:xfrm>
            <a:custGeom>
              <a:avLst/>
              <a:gdLst/>
              <a:ahLst/>
              <a:cxnLst/>
              <a:rect l="l" t="t" r="r" b="b"/>
              <a:pathLst>
                <a:path w="40004" h="146050">
                  <a:moveTo>
                    <a:pt x="40004" y="145529"/>
                  </a:moveTo>
                  <a:lnTo>
                    <a:pt x="40004" y="135801"/>
                  </a:lnTo>
                  <a:lnTo>
                    <a:pt x="40004" y="48742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293387" y="78241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293387" y="782415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987170" y="5437952"/>
              <a:ext cx="365760" cy="133350"/>
            </a:xfrm>
            <a:custGeom>
              <a:avLst/>
              <a:gdLst/>
              <a:ahLst/>
              <a:cxnLst/>
              <a:rect l="l" t="t" r="r" b="b"/>
              <a:pathLst>
                <a:path w="365760" h="133350">
                  <a:moveTo>
                    <a:pt x="365315" y="133324"/>
                  </a:moveTo>
                  <a:lnTo>
                    <a:pt x="0" y="133324"/>
                  </a:lnTo>
                  <a:lnTo>
                    <a:pt x="0" y="0"/>
                  </a:lnTo>
                  <a:lnTo>
                    <a:pt x="365315" y="0"/>
                  </a:lnTo>
                  <a:lnTo>
                    <a:pt x="365315" y="1333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987173" y="5505521"/>
              <a:ext cx="365760" cy="0"/>
            </a:xfrm>
            <a:custGeom>
              <a:avLst/>
              <a:gdLst/>
              <a:ahLst/>
              <a:cxnLst/>
              <a:rect l="l" t="t" r="r" b="b"/>
              <a:pathLst>
                <a:path w="365760" h="0">
                  <a:moveTo>
                    <a:pt x="0" y="0"/>
                  </a:moveTo>
                  <a:lnTo>
                    <a:pt x="3653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997814" y="790637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280662" y="790637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589727" y="765869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280662" y="765869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997813" y="7413386"/>
              <a:ext cx="48895" cy="105410"/>
            </a:xfrm>
            <a:custGeom>
              <a:avLst/>
              <a:gdLst/>
              <a:ahLst/>
              <a:cxnLst/>
              <a:rect l="l" t="t" r="r" b="b"/>
              <a:pathLst>
                <a:path w="48895" h="105409">
                  <a:moveTo>
                    <a:pt x="48895" y="105346"/>
                  </a:moveTo>
                  <a:lnTo>
                    <a:pt x="0" y="105346"/>
                  </a:lnTo>
                  <a:lnTo>
                    <a:pt x="0" y="0"/>
                  </a:lnTo>
                  <a:lnTo>
                    <a:pt x="48895" y="0"/>
                  </a:lnTo>
                  <a:lnTo>
                    <a:pt x="48895" y="10534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095590" y="7413386"/>
              <a:ext cx="48895" cy="105410"/>
            </a:xfrm>
            <a:custGeom>
              <a:avLst/>
              <a:gdLst/>
              <a:ahLst/>
              <a:cxnLst/>
              <a:rect l="l" t="t" r="r" b="b"/>
              <a:pathLst>
                <a:path w="48895" h="105409">
                  <a:moveTo>
                    <a:pt x="48895" y="105346"/>
                  </a:moveTo>
                  <a:lnTo>
                    <a:pt x="0" y="105346"/>
                  </a:lnTo>
                  <a:lnTo>
                    <a:pt x="0" y="0"/>
                  </a:lnTo>
                  <a:lnTo>
                    <a:pt x="48895" y="0"/>
                  </a:lnTo>
                  <a:lnTo>
                    <a:pt x="48895" y="10534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192834" y="7413386"/>
              <a:ext cx="48895" cy="105410"/>
            </a:xfrm>
            <a:custGeom>
              <a:avLst/>
              <a:gdLst/>
              <a:ahLst/>
              <a:cxnLst/>
              <a:rect l="l" t="t" r="r" b="b"/>
              <a:pathLst>
                <a:path w="48895" h="105409">
                  <a:moveTo>
                    <a:pt x="48895" y="105346"/>
                  </a:moveTo>
                  <a:lnTo>
                    <a:pt x="0" y="105346"/>
                  </a:lnTo>
                  <a:lnTo>
                    <a:pt x="0" y="0"/>
                  </a:lnTo>
                  <a:lnTo>
                    <a:pt x="48895" y="0"/>
                  </a:lnTo>
                  <a:lnTo>
                    <a:pt x="48895" y="10534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602910" y="52542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632267" y="5254236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0" y="0"/>
                  </a:moveTo>
                  <a:lnTo>
                    <a:pt x="6938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711568" y="5254236"/>
              <a:ext cx="585470" cy="0"/>
            </a:xfrm>
            <a:custGeom>
              <a:avLst/>
              <a:gdLst/>
              <a:ahLst/>
              <a:cxnLst/>
              <a:rect l="l" t="t" r="r" b="b"/>
              <a:pathLst>
                <a:path w="585470" h="0">
                  <a:moveTo>
                    <a:pt x="0" y="0"/>
                  </a:moveTo>
                  <a:lnTo>
                    <a:pt x="584847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306322" y="52542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 h="0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657300" y="5222560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347" y="0"/>
                  </a:lnTo>
                  <a:lnTo>
                    <a:pt x="63347" y="63347"/>
                  </a:lnTo>
                  <a:lnTo>
                    <a:pt x="0" y="6334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518350" y="5222560"/>
              <a:ext cx="85090" cy="63500"/>
            </a:xfrm>
            <a:custGeom>
              <a:avLst/>
              <a:gdLst/>
              <a:ahLst/>
              <a:cxnLst/>
              <a:rect l="l" t="t" r="r" b="b"/>
              <a:pathLst>
                <a:path w="85089" h="63500">
                  <a:moveTo>
                    <a:pt x="0" y="0"/>
                  </a:moveTo>
                  <a:lnTo>
                    <a:pt x="84556" y="0"/>
                  </a:lnTo>
                  <a:lnTo>
                    <a:pt x="84556" y="63347"/>
                  </a:lnTo>
                  <a:lnTo>
                    <a:pt x="0" y="6334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493966" y="5163746"/>
              <a:ext cx="928369" cy="189230"/>
            </a:xfrm>
            <a:custGeom>
              <a:avLst/>
              <a:gdLst/>
              <a:ahLst/>
              <a:cxnLst/>
              <a:rect l="l" t="t" r="r" b="b"/>
              <a:pathLst>
                <a:path w="928370" h="189229">
                  <a:moveTo>
                    <a:pt x="0" y="0"/>
                  </a:moveTo>
                  <a:lnTo>
                    <a:pt x="928217" y="0"/>
                  </a:lnTo>
                  <a:lnTo>
                    <a:pt x="928217" y="188633"/>
                  </a:lnTo>
                  <a:lnTo>
                    <a:pt x="0" y="188633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688970" y="5285912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w="0" h="127635">
                  <a:moveTo>
                    <a:pt x="0" y="0"/>
                  </a:moveTo>
                  <a:lnTo>
                    <a:pt x="0" y="12740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657655" y="5413315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64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142582" y="5880636"/>
              <a:ext cx="105410" cy="48895"/>
            </a:xfrm>
            <a:custGeom>
              <a:avLst/>
              <a:gdLst/>
              <a:ahLst/>
              <a:cxnLst/>
              <a:rect l="l" t="t" r="r" b="b"/>
              <a:pathLst>
                <a:path w="105410" h="48895">
                  <a:moveTo>
                    <a:pt x="0" y="0"/>
                  </a:moveTo>
                  <a:lnTo>
                    <a:pt x="105359" y="0"/>
                  </a:lnTo>
                  <a:lnTo>
                    <a:pt x="105359" y="48895"/>
                  </a:lnTo>
                  <a:lnTo>
                    <a:pt x="0" y="48895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142582" y="5978426"/>
              <a:ext cx="105410" cy="48895"/>
            </a:xfrm>
            <a:custGeom>
              <a:avLst/>
              <a:gdLst/>
              <a:ahLst/>
              <a:cxnLst/>
              <a:rect l="l" t="t" r="r" b="b"/>
              <a:pathLst>
                <a:path w="105410" h="48895">
                  <a:moveTo>
                    <a:pt x="0" y="0"/>
                  </a:moveTo>
                  <a:lnTo>
                    <a:pt x="105359" y="0"/>
                  </a:lnTo>
                  <a:lnTo>
                    <a:pt x="105359" y="48895"/>
                  </a:lnTo>
                  <a:lnTo>
                    <a:pt x="0" y="48895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142582" y="6075657"/>
              <a:ext cx="105410" cy="48895"/>
            </a:xfrm>
            <a:custGeom>
              <a:avLst/>
              <a:gdLst/>
              <a:ahLst/>
              <a:cxnLst/>
              <a:rect l="l" t="t" r="r" b="b"/>
              <a:pathLst>
                <a:path w="105410" h="48895">
                  <a:moveTo>
                    <a:pt x="0" y="0"/>
                  </a:moveTo>
                  <a:lnTo>
                    <a:pt x="105359" y="0"/>
                  </a:lnTo>
                  <a:lnTo>
                    <a:pt x="105359" y="48895"/>
                  </a:lnTo>
                  <a:lnTo>
                    <a:pt x="0" y="48895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300145" y="618289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15" y="0"/>
                  </a:lnTo>
                  <a:lnTo>
                    <a:pt x="0" y="6515"/>
                  </a:lnTo>
                  <a:lnTo>
                    <a:pt x="0" y="14541"/>
                  </a:lnTo>
                  <a:lnTo>
                    <a:pt x="0" y="22567"/>
                  </a:lnTo>
                  <a:lnTo>
                    <a:pt x="6515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142585" y="6197432"/>
              <a:ext cx="1172210" cy="252095"/>
            </a:xfrm>
            <a:custGeom>
              <a:avLst/>
              <a:gdLst/>
              <a:ahLst/>
              <a:cxnLst/>
              <a:rect l="l" t="t" r="r" b="b"/>
              <a:pathLst>
                <a:path w="1172210" h="252095">
                  <a:moveTo>
                    <a:pt x="0" y="251993"/>
                  </a:moveTo>
                  <a:lnTo>
                    <a:pt x="0" y="0"/>
                  </a:lnTo>
                  <a:lnTo>
                    <a:pt x="11720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202130" y="60857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15" y="0"/>
                  </a:lnTo>
                  <a:lnTo>
                    <a:pt x="0" y="6515"/>
                  </a:lnTo>
                  <a:lnTo>
                    <a:pt x="0" y="14541"/>
                  </a:lnTo>
                  <a:lnTo>
                    <a:pt x="0" y="22567"/>
                  </a:lnTo>
                  <a:lnTo>
                    <a:pt x="6515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064450" y="6100302"/>
              <a:ext cx="1152525" cy="349250"/>
            </a:xfrm>
            <a:custGeom>
              <a:avLst/>
              <a:gdLst/>
              <a:ahLst/>
              <a:cxnLst/>
              <a:rect l="l" t="t" r="r" b="b"/>
              <a:pathLst>
                <a:path w="1152525" h="349250">
                  <a:moveTo>
                    <a:pt x="0" y="349123"/>
                  </a:moveTo>
                  <a:lnTo>
                    <a:pt x="0" y="0"/>
                  </a:lnTo>
                  <a:lnTo>
                    <a:pt x="11522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104819" y="59886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15" y="0"/>
                  </a:lnTo>
                  <a:lnTo>
                    <a:pt x="0" y="6515"/>
                  </a:lnTo>
                  <a:lnTo>
                    <a:pt x="0" y="14541"/>
                  </a:lnTo>
                  <a:lnTo>
                    <a:pt x="0" y="22567"/>
                  </a:lnTo>
                  <a:lnTo>
                    <a:pt x="6515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987295" y="6003160"/>
              <a:ext cx="1132205" cy="446405"/>
            </a:xfrm>
            <a:custGeom>
              <a:avLst/>
              <a:gdLst/>
              <a:ahLst/>
              <a:cxnLst/>
              <a:rect l="l" t="t" r="r" b="b"/>
              <a:pathLst>
                <a:path w="1132204" h="446404">
                  <a:moveTo>
                    <a:pt x="0" y="446265"/>
                  </a:moveTo>
                  <a:lnTo>
                    <a:pt x="0" y="0"/>
                  </a:lnTo>
                  <a:lnTo>
                    <a:pt x="113206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008354" y="58887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02" y="0"/>
                  </a:lnTo>
                  <a:lnTo>
                    <a:pt x="0" y="6515"/>
                  </a:lnTo>
                  <a:lnTo>
                    <a:pt x="0" y="14541"/>
                  </a:lnTo>
                  <a:lnTo>
                    <a:pt x="0" y="22567"/>
                  </a:lnTo>
                  <a:lnTo>
                    <a:pt x="6502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908901" y="5903262"/>
              <a:ext cx="1114425" cy="546735"/>
            </a:xfrm>
            <a:custGeom>
              <a:avLst/>
              <a:gdLst/>
              <a:ahLst/>
              <a:cxnLst/>
              <a:rect l="l" t="t" r="r" b="b"/>
              <a:pathLst>
                <a:path w="1114425" h="546735">
                  <a:moveTo>
                    <a:pt x="0" y="546163"/>
                  </a:moveTo>
                  <a:lnTo>
                    <a:pt x="0" y="0"/>
                  </a:lnTo>
                  <a:lnTo>
                    <a:pt x="111389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869788" y="6294744"/>
              <a:ext cx="105410" cy="48895"/>
            </a:xfrm>
            <a:custGeom>
              <a:avLst/>
              <a:gdLst/>
              <a:ahLst/>
              <a:cxnLst/>
              <a:rect l="l" t="t" r="r" b="b"/>
              <a:pathLst>
                <a:path w="105410" h="48895">
                  <a:moveTo>
                    <a:pt x="105359" y="0"/>
                  </a:moveTo>
                  <a:lnTo>
                    <a:pt x="0" y="0"/>
                  </a:lnTo>
                  <a:lnTo>
                    <a:pt x="0" y="48895"/>
                  </a:lnTo>
                  <a:lnTo>
                    <a:pt x="105359" y="48895"/>
                  </a:lnTo>
                  <a:lnTo>
                    <a:pt x="105359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677950" y="63048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02" y="0"/>
                  </a:lnTo>
                  <a:lnTo>
                    <a:pt x="0" y="6515"/>
                  </a:lnTo>
                  <a:lnTo>
                    <a:pt x="0" y="22567"/>
                  </a:lnTo>
                  <a:lnTo>
                    <a:pt x="6502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14541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692487" y="6319377"/>
              <a:ext cx="565785" cy="130175"/>
            </a:xfrm>
            <a:custGeom>
              <a:avLst/>
              <a:gdLst/>
              <a:ahLst/>
              <a:cxnLst/>
              <a:rect l="l" t="t" r="r" b="b"/>
              <a:pathLst>
                <a:path w="565785" h="130175">
                  <a:moveTo>
                    <a:pt x="565327" y="130048"/>
                  </a:moveTo>
                  <a:lnTo>
                    <a:pt x="565327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677947" y="6237808"/>
              <a:ext cx="661035" cy="1485265"/>
            </a:xfrm>
            <a:custGeom>
              <a:avLst/>
              <a:gdLst/>
              <a:ahLst/>
              <a:cxnLst/>
              <a:rect l="l" t="t" r="r" b="b"/>
              <a:pathLst>
                <a:path w="661035" h="1485265">
                  <a:moveTo>
                    <a:pt x="29070" y="1165758"/>
                  </a:moveTo>
                  <a:lnTo>
                    <a:pt x="22555" y="1159243"/>
                  </a:lnTo>
                  <a:lnTo>
                    <a:pt x="6502" y="1159243"/>
                  </a:lnTo>
                  <a:lnTo>
                    <a:pt x="0" y="1165758"/>
                  </a:lnTo>
                  <a:lnTo>
                    <a:pt x="0" y="1181811"/>
                  </a:lnTo>
                  <a:lnTo>
                    <a:pt x="6502" y="1188326"/>
                  </a:lnTo>
                  <a:lnTo>
                    <a:pt x="22555" y="1188326"/>
                  </a:lnTo>
                  <a:lnTo>
                    <a:pt x="29070" y="1181811"/>
                  </a:lnTo>
                  <a:lnTo>
                    <a:pt x="29070" y="1173784"/>
                  </a:lnTo>
                  <a:lnTo>
                    <a:pt x="29070" y="1165758"/>
                  </a:lnTo>
                  <a:close/>
                </a:path>
                <a:path w="661035" h="1485265">
                  <a:moveTo>
                    <a:pt x="156070" y="1462366"/>
                  </a:moveTo>
                  <a:lnTo>
                    <a:pt x="149555" y="1455851"/>
                  </a:lnTo>
                  <a:lnTo>
                    <a:pt x="133502" y="1455851"/>
                  </a:lnTo>
                  <a:lnTo>
                    <a:pt x="127000" y="1462366"/>
                  </a:lnTo>
                  <a:lnTo>
                    <a:pt x="127000" y="1478419"/>
                  </a:lnTo>
                  <a:lnTo>
                    <a:pt x="133502" y="1484934"/>
                  </a:lnTo>
                  <a:lnTo>
                    <a:pt x="149555" y="1484934"/>
                  </a:lnTo>
                  <a:lnTo>
                    <a:pt x="156070" y="1478419"/>
                  </a:lnTo>
                  <a:lnTo>
                    <a:pt x="156070" y="1470393"/>
                  </a:lnTo>
                  <a:lnTo>
                    <a:pt x="156070" y="1462366"/>
                  </a:lnTo>
                  <a:close/>
                </a:path>
                <a:path w="661035" h="1485265">
                  <a:moveTo>
                    <a:pt x="156070" y="1312443"/>
                  </a:moveTo>
                  <a:lnTo>
                    <a:pt x="149555" y="1305941"/>
                  </a:lnTo>
                  <a:lnTo>
                    <a:pt x="133502" y="1305941"/>
                  </a:lnTo>
                  <a:lnTo>
                    <a:pt x="127000" y="1312443"/>
                  </a:lnTo>
                  <a:lnTo>
                    <a:pt x="127000" y="1328508"/>
                  </a:lnTo>
                  <a:lnTo>
                    <a:pt x="133502" y="1335024"/>
                  </a:lnTo>
                  <a:lnTo>
                    <a:pt x="149555" y="1335024"/>
                  </a:lnTo>
                  <a:lnTo>
                    <a:pt x="156070" y="1328508"/>
                  </a:lnTo>
                  <a:lnTo>
                    <a:pt x="156070" y="1320482"/>
                  </a:lnTo>
                  <a:lnTo>
                    <a:pt x="156070" y="1312443"/>
                  </a:lnTo>
                  <a:close/>
                </a:path>
                <a:path w="661035" h="1485265">
                  <a:moveTo>
                    <a:pt x="156070" y="6515"/>
                  </a:moveTo>
                  <a:lnTo>
                    <a:pt x="149555" y="0"/>
                  </a:lnTo>
                  <a:lnTo>
                    <a:pt x="133502" y="0"/>
                  </a:lnTo>
                  <a:lnTo>
                    <a:pt x="127000" y="6515"/>
                  </a:lnTo>
                  <a:lnTo>
                    <a:pt x="127000" y="22567"/>
                  </a:lnTo>
                  <a:lnTo>
                    <a:pt x="133502" y="29083"/>
                  </a:lnTo>
                  <a:lnTo>
                    <a:pt x="149555" y="29083"/>
                  </a:lnTo>
                  <a:lnTo>
                    <a:pt x="156070" y="22567"/>
                  </a:lnTo>
                  <a:lnTo>
                    <a:pt x="156070" y="14541"/>
                  </a:lnTo>
                  <a:lnTo>
                    <a:pt x="156070" y="6515"/>
                  </a:lnTo>
                  <a:close/>
                </a:path>
                <a:path w="661035" h="1485265">
                  <a:moveTo>
                    <a:pt x="660908" y="1165758"/>
                  </a:moveTo>
                  <a:lnTo>
                    <a:pt x="654392" y="1159243"/>
                  </a:lnTo>
                  <a:lnTo>
                    <a:pt x="638352" y="1159243"/>
                  </a:lnTo>
                  <a:lnTo>
                    <a:pt x="631837" y="1165758"/>
                  </a:lnTo>
                  <a:lnTo>
                    <a:pt x="631837" y="1181811"/>
                  </a:lnTo>
                  <a:lnTo>
                    <a:pt x="638352" y="1188326"/>
                  </a:lnTo>
                  <a:lnTo>
                    <a:pt x="654392" y="1188326"/>
                  </a:lnTo>
                  <a:lnTo>
                    <a:pt x="660908" y="1181811"/>
                  </a:lnTo>
                  <a:lnTo>
                    <a:pt x="660908" y="1173784"/>
                  </a:lnTo>
                  <a:lnTo>
                    <a:pt x="660908" y="11657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819478" y="6252334"/>
              <a:ext cx="516890" cy="197485"/>
            </a:xfrm>
            <a:custGeom>
              <a:avLst/>
              <a:gdLst/>
              <a:ahLst/>
              <a:cxnLst/>
              <a:rect l="l" t="t" r="r" b="b"/>
              <a:pathLst>
                <a:path w="516889" h="197485">
                  <a:moveTo>
                    <a:pt x="516458" y="197091"/>
                  </a:moveTo>
                  <a:lnTo>
                    <a:pt x="516458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441965" y="6252334"/>
              <a:ext cx="1256030" cy="197485"/>
            </a:xfrm>
            <a:custGeom>
              <a:avLst/>
              <a:gdLst/>
              <a:ahLst/>
              <a:cxnLst/>
              <a:rect l="l" t="t" r="r" b="b"/>
              <a:pathLst>
                <a:path w="1256029" h="197485">
                  <a:moveTo>
                    <a:pt x="0" y="197091"/>
                  </a:moveTo>
                  <a:lnTo>
                    <a:pt x="0" y="0"/>
                  </a:lnTo>
                  <a:lnTo>
                    <a:pt x="1255445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697416" y="6252340"/>
              <a:ext cx="0" cy="1371600"/>
            </a:xfrm>
            <a:custGeom>
              <a:avLst/>
              <a:gdLst/>
              <a:ahLst/>
              <a:cxnLst/>
              <a:rect l="l" t="t" r="r" b="b"/>
              <a:pathLst>
                <a:path w="0" h="1371600">
                  <a:moveTo>
                    <a:pt x="0" y="0"/>
                  </a:moveTo>
                  <a:lnTo>
                    <a:pt x="0" y="13711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512165" y="7634252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77558" y="0"/>
                  </a:moveTo>
                  <a:lnTo>
                    <a:pt x="0" y="0"/>
                  </a:lnTo>
                  <a:lnTo>
                    <a:pt x="0" y="48894"/>
                  </a:lnTo>
                  <a:lnTo>
                    <a:pt x="77558" y="48894"/>
                  </a:lnTo>
                  <a:lnTo>
                    <a:pt x="77558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007441" y="7040781"/>
              <a:ext cx="201295" cy="83820"/>
            </a:xfrm>
            <a:custGeom>
              <a:avLst/>
              <a:gdLst/>
              <a:ahLst/>
              <a:cxnLst/>
              <a:rect l="l" t="t" r="r" b="b"/>
              <a:pathLst>
                <a:path w="201295" h="83820">
                  <a:moveTo>
                    <a:pt x="0" y="83654"/>
                  </a:moveTo>
                  <a:lnTo>
                    <a:pt x="200723" y="83654"/>
                  </a:lnTo>
                  <a:lnTo>
                    <a:pt x="200723" y="0"/>
                  </a:lnTo>
                  <a:lnTo>
                    <a:pt x="0" y="0"/>
                  </a:lnTo>
                  <a:lnTo>
                    <a:pt x="0" y="8365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825456" y="7683131"/>
              <a:ext cx="1725930" cy="25400"/>
            </a:xfrm>
            <a:custGeom>
              <a:avLst/>
              <a:gdLst/>
              <a:ahLst/>
              <a:cxnLst/>
              <a:rect l="l" t="t" r="r" b="b"/>
              <a:pathLst>
                <a:path w="1725929" h="25400">
                  <a:moveTo>
                    <a:pt x="0" y="25069"/>
                  </a:moveTo>
                  <a:lnTo>
                    <a:pt x="1725485" y="25069"/>
                  </a:lnTo>
                  <a:lnTo>
                    <a:pt x="172548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257818" y="7344758"/>
              <a:ext cx="1293495" cy="291465"/>
            </a:xfrm>
            <a:custGeom>
              <a:avLst/>
              <a:gdLst/>
              <a:ahLst/>
              <a:cxnLst/>
              <a:rect l="l" t="t" r="r" b="b"/>
              <a:pathLst>
                <a:path w="1293495" h="291465">
                  <a:moveTo>
                    <a:pt x="1293126" y="291274"/>
                  </a:moveTo>
                  <a:lnTo>
                    <a:pt x="1293126" y="266191"/>
                  </a:lnTo>
                  <a:lnTo>
                    <a:pt x="0" y="266191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3455959" y="5195891"/>
              <a:ext cx="1106805" cy="2294890"/>
            </a:xfrm>
            <a:custGeom>
              <a:avLst/>
              <a:gdLst/>
              <a:ahLst/>
              <a:cxnLst/>
              <a:rect l="l" t="t" r="r" b="b"/>
              <a:pathLst>
                <a:path w="1106804" h="2294890">
                  <a:moveTo>
                    <a:pt x="1106805" y="25069"/>
                  </a:moveTo>
                  <a:lnTo>
                    <a:pt x="1106805" y="0"/>
                  </a:lnTo>
                  <a:lnTo>
                    <a:pt x="909929" y="0"/>
                  </a:lnTo>
                  <a:lnTo>
                    <a:pt x="909929" y="2294496"/>
                  </a:lnTo>
                  <a:lnTo>
                    <a:pt x="0" y="2294496"/>
                  </a:lnTo>
                  <a:lnTo>
                    <a:pt x="0" y="21488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692485" y="7344754"/>
              <a:ext cx="829310" cy="67310"/>
            </a:xfrm>
            <a:custGeom>
              <a:avLst/>
              <a:gdLst/>
              <a:ahLst/>
              <a:cxnLst/>
              <a:rect l="l" t="t" r="r" b="b"/>
              <a:pathLst>
                <a:path w="829310" h="67309">
                  <a:moveTo>
                    <a:pt x="0" y="66827"/>
                  </a:moveTo>
                  <a:lnTo>
                    <a:pt x="829271" y="66827"/>
                  </a:lnTo>
                  <a:lnTo>
                    <a:pt x="82927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324329" y="7344758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w="0" h="67309">
                  <a:moveTo>
                    <a:pt x="0" y="0"/>
                  </a:moveTo>
                  <a:lnTo>
                    <a:pt x="0" y="6682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819486" y="5287519"/>
              <a:ext cx="1743710" cy="2270760"/>
            </a:xfrm>
            <a:custGeom>
              <a:avLst/>
              <a:gdLst/>
              <a:ahLst/>
              <a:cxnLst/>
              <a:rect l="l" t="t" r="r" b="b"/>
              <a:pathLst>
                <a:path w="1743710" h="2270759">
                  <a:moveTo>
                    <a:pt x="1743278" y="0"/>
                  </a:moveTo>
                  <a:lnTo>
                    <a:pt x="1743278" y="25069"/>
                  </a:lnTo>
                  <a:lnTo>
                    <a:pt x="1611858" y="25069"/>
                  </a:lnTo>
                  <a:lnTo>
                    <a:pt x="1611858" y="2270760"/>
                  </a:lnTo>
                  <a:lnTo>
                    <a:pt x="0" y="22707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57634" y="5101464"/>
              <a:ext cx="158724" cy="158737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57634" y="6381225"/>
              <a:ext cx="158724" cy="15873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4137191" y="517961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289566" y="5255799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10" h="0">
                  <a:moveTo>
                    <a:pt x="0" y="0"/>
                  </a:moveTo>
                  <a:lnTo>
                    <a:pt x="16851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516989" y="517961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352483" y="5255799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10" h="0">
                  <a:moveTo>
                    <a:pt x="0" y="0"/>
                  </a:moveTo>
                  <a:lnTo>
                    <a:pt x="16851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14259" y="5685348"/>
              <a:ext cx="158724" cy="158724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44335" y="7690702"/>
              <a:ext cx="158724" cy="158724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53638" y="7564272"/>
              <a:ext cx="158724" cy="158724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53638" y="7813286"/>
              <a:ext cx="158724" cy="158737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84520" y="8014601"/>
              <a:ext cx="158724" cy="158724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22172" y="7381778"/>
              <a:ext cx="158724" cy="158724"/>
            </a:xfrm>
            <a:prstGeom prst="rect">
              <a:avLst/>
            </a:prstGeom>
          </p:spPr>
        </p:pic>
      </p:grpSp>
      <p:sp>
        <p:nvSpPr>
          <p:cNvPr id="142" name="object 142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905795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650000" y="687140"/>
            <a:ext cx="1508125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10" b="1">
                <a:latin typeface="Arial"/>
                <a:cs typeface="Arial"/>
              </a:rPr>
              <a:t>3.3</a:t>
            </a:r>
            <a:r>
              <a:rPr dirty="0" sz="1150" spc="-40" b="1">
                <a:latin typeface="Arial"/>
                <a:cs typeface="Arial"/>
              </a:rPr>
              <a:t> </a:t>
            </a:r>
            <a:r>
              <a:rPr dirty="0" sz="1150" spc="15" b="1">
                <a:latin typeface="Arial"/>
                <a:cs typeface="Arial"/>
              </a:rPr>
              <a:t>Conexión</a:t>
            </a:r>
            <a:r>
              <a:rPr dirty="0" sz="1150" spc="-35" b="1">
                <a:latin typeface="Arial"/>
                <a:cs typeface="Arial"/>
              </a:rPr>
              <a:t> </a:t>
            </a:r>
            <a:r>
              <a:rPr dirty="0" sz="1150" spc="55" b="1">
                <a:latin typeface="Arial"/>
                <a:cs typeface="Arial"/>
              </a:rPr>
              <a:t>a</a:t>
            </a:r>
            <a:r>
              <a:rPr dirty="0" sz="1150" spc="-40" b="1">
                <a:latin typeface="Arial"/>
                <a:cs typeface="Arial"/>
              </a:rPr>
              <a:t> </a:t>
            </a:r>
            <a:r>
              <a:rPr dirty="0" sz="1150" spc="40" b="1">
                <a:latin typeface="Arial"/>
                <a:cs typeface="Arial"/>
              </a:rPr>
              <a:t>la</a:t>
            </a:r>
            <a:r>
              <a:rPr dirty="0" sz="1150" spc="-35" b="1">
                <a:latin typeface="Arial"/>
                <a:cs typeface="Arial"/>
              </a:rPr>
              <a:t> </a:t>
            </a:r>
            <a:r>
              <a:rPr dirty="0" sz="1150" spc="45" b="1">
                <a:latin typeface="Arial"/>
                <a:cs typeface="Arial"/>
              </a:rPr>
              <a:t>red</a:t>
            </a:r>
            <a:endParaRPr sz="11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637300" y="1315495"/>
            <a:ext cx="5302885" cy="169545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conectarse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BT,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MT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AT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dependiendo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nominal.</a:t>
            </a:r>
            <a:endParaRPr sz="650">
              <a:latin typeface="Microsoft Sans Serif"/>
              <a:cs typeface="Microsoft Sans Serif"/>
            </a:endParaRPr>
          </a:p>
          <a:p>
            <a:pPr marL="12700" marR="407034">
              <a:lnSpc>
                <a:spcPct val="142900"/>
              </a:lnSpc>
              <a:spcBef>
                <a:spcPts val="10"/>
              </a:spcBef>
            </a:pP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residencial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[1-10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kW]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BT;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comercial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 </a:t>
            </a:r>
            <a:r>
              <a:rPr dirty="0" sz="700" spc="25">
                <a:latin typeface="Microsoft Sans Serif"/>
                <a:cs typeface="Microsoft Sans Serif"/>
              </a:rPr>
              <a:t>industrial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[10-1000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kW]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BT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MT; escala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públicos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[&gt;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500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kW]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MT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AT).</a:t>
            </a:r>
            <a:endParaRPr sz="700">
              <a:latin typeface="Microsoft Sans Serif"/>
              <a:cs typeface="Microsoft Sans Serif"/>
            </a:endParaRPr>
          </a:p>
          <a:p>
            <a:pPr marL="12700" marR="68580" indent="-635">
              <a:lnSpc>
                <a:spcPct val="133300"/>
              </a:lnSpc>
              <a:spcBef>
                <a:spcPts val="1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(usuarios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activos)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sujeta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código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13</a:t>
            </a:r>
            <a:r>
              <a:rPr dirty="0" sz="750" spc="-15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desconectará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5">
                <a:latin typeface="Microsoft Sans Serif"/>
                <a:cs typeface="Microsoft Sans Serif"/>
              </a:rPr>
              <a:t>siempre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valores </a:t>
            </a:r>
            <a:r>
              <a:rPr dirty="0" sz="750" spc="25">
                <a:latin typeface="Microsoft Sans Serif"/>
                <a:cs typeface="Microsoft Sans Serif"/>
              </a:rPr>
              <a:t>de tensión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0">
                <a:latin typeface="Microsoft Sans Serif"/>
                <a:cs typeface="Microsoft Sans Serif"/>
              </a:rPr>
              <a:t>frecuencia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propia red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estén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fuera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rangos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prescritos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código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  <a:p>
            <a:pPr marL="12700" marR="479425">
              <a:lnSpc>
                <a:spcPts val="1200"/>
              </a:lnSpc>
              <a:spcBef>
                <a:spcPts val="90"/>
              </a:spcBef>
            </a:pPr>
            <a:r>
              <a:rPr dirty="0" sz="700" spc="-10">
                <a:latin typeface="Microsoft Sans Serif"/>
                <a:cs typeface="Microsoft Sans Serif"/>
              </a:rPr>
              <a:t>Esta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normalmente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realiza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después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recibir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apertura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enviado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externo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(relé).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código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establece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conectará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BT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MT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0">
                <a:latin typeface="Microsoft Sans Serif"/>
                <a:cs typeface="Microsoft Sans Serif"/>
              </a:rPr>
              <a:t>fotovoltaica;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conexión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0">
                <a:latin typeface="Microsoft Sans Serif"/>
                <a:cs typeface="Microsoft Sans Serif"/>
              </a:rPr>
              <a:t>fotovoltaica,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protección de interfaz puede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monitorear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frecuencia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relacionada.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40000" y="163750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40000" y="1721093"/>
            <a:ext cx="815340" cy="236855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13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características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interfaz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servicios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públicos </a:t>
            </a:r>
            <a:r>
              <a:rPr dirty="0" sz="400" spc="-9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para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energía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0">
                <a:latin typeface="Microsoft Sans Serif"/>
                <a:cs typeface="Microsoft Sans Serif"/>
              </a:rPr>
              <a:t>(PV)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450" spc="-5">
                <a:latin typeface="Microsoft Sans Serif"/>
                <a:cs typeface="Microsoft Sans Serif"/>
              </a:rPr>
              <a:t>Los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sistemas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están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incluidos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estándar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0">
                <a:latin typeface="Microsoft Sans Serif"/>
                <a:cs typeface="Microsoft Sans Serif"/>
              </a:rPr>
              <a:t>Norma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0">
                <a:latin typeface="Microsoft Sans Serif"/>
                <a:cs typeface="Microsoft Sans Serif"/>
              </a:rPr>
              <a:t>IEC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61727:2004.</a:t>
            </a:r>
            <a:endParaRPr sz="400">
              <a:latin typeface="Microsoft Sans Serif"/>
              <a:cs typeface="Microsoft Sans Serif"/>
            </a:endParaRPr>
          </a:p>
          <a:p>
            <a:pPr marR="185420">
              <a:lnSpc>
                <a:spcPct val="121200"/>
              </a:lnSpc>
              <a:spcBef>
                <a:spcPts val="30"/>
              </a:spcBef>
            </a:pPr>
            <a:r>
              <a:rPr dirty="0" sz="550" spc="-10">
                <a:latin typeface="Microsoft Sans Serif"/>
                <a:cs typeface="Microsoft Sans Serif"/>
              </a:rPr>
              <a:t>Esta </a:t>
            </a:r>
            <a:r>
              <a:rPr dirty="0" sz="550" spc="30">
                <a:latin typeface="Microsoft Sans Serif"/>
                <a:cs typeface="Microsoft Sans Serif"/>
              </a:rPr>
              <a:t>norma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describe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específico  </a:t>
            </a:r>
            <a:r>
              <a:rPr dirty="0" sz="550" spc="10">
                <a:latin typeface="Microsoft Sans Serif"/>
                <a:cs typeface="Microsoft Sans Serif"/>
              </a:rPr>
              <a:t>Recomendaciones</a:t>
            </a:r>
            <a:endParaRPr sz="550">
              <a:latin typeface="Microsoft Sans Serif"/>
              <a:cs typeface="Microsoft Sans Serif"/>
            </a:endParaRPr>
          </a:p>
          <a:p>
            <a:pPr marR="50165">
              <a:lnSpc>
                <a:spcPts val="800"/>
              </a:lnSpc>
              <a:spcBef>
                <a:spcPts val="50"/>
              </a:spcBef>
            </a:pPr>
            <a:r>
              <a:rPr dirty="0" sz="400" spc="10">
                <a:latin typeface="Microsoft Sans Serif"/>
                <a:cs typeface="Microsoft Sans Serif"/>
              </a:rPr>
              <a:t>para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una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potencia </a:t>
            </a:r>
            <a:r>
              <a:rPr dirty="0" sz="400" spc="-9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nominal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5">
                <a:latin typeface="Microsoft Sans Serif"/>
                <a:cs typeface="Microsoft Sans Serif"/>
              </a:rPr>
              <a:t>10 </a:t>
            </a:r>
            <a:r>
              <a:rPr dirty="0" sz="400" spc="-10">
                <a:latin typeface="Microsoft Sans Serif"/>
                <a:cs typeface="Microsoft Sans Serif"/>
              </a:rPr>
              <a:t>kVA </a:t>
            </a:r>
            <a:r>
              <a:rPr dirty="0" sz="400" spc="15">
                <a:latin typeface="Microsoft Sans Serif"/>
                <a:cs typeface="Microsoft Sans Serif"/>
              </a:rPr>
              <a:t>o </a:t>
            </a:r>
            <a:r>
              <a:rPr dirty="0" sz="400" spc="10">
                <a:latin typeface="Microsoft Sans Serif"/>
                <a:cs typeface="Microsoft Sans Serif"/>
              </a:rPr>
              <a:t>menos, </a:t>
            </a:r>
            <a:r>
              <a:rPr dirty="0" sz="400" spc="15">
                <a:latin typeface="Microsoft Sans Serif"/>
                <a:cs typeface="Microsoft Sans Serif"/>
              </a:rPr>
              <a:t> como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los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que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se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pueden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utilizar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residencias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individuales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15">
                <a:latin typeface="Microsoft Sans Serif"/>
                <a:cs typeface="Microsoft Sans Serif"/>
              </a:rPr>
              <a:t>monofásica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trifásica.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10">
                <a:latin typeface="Microsoft Sans Serif"/>
                <a:cs typeface="Microsoft Sans Serif"/>
              </a:rPr>
              <a:t>Esta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norma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aplica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5"/>
              </a:spcBef>
            </a:pP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0">
                <a:latin typeface="Microsoft Sans Serif"/>
                <a:cs typeface="Microsoft Sans Serif"/>
              </a:rPr>
              <a:t>interconexión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distribución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baja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tensión.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-15">
                <a:latin typeface="Microsoft Sans Serif"/>
                <a:cs typeface="Microsoft Sans Serif"/>
              </a:rPr>
              <a:t>En </a:t>
            </a:r>
            <a:r>
              <a:rPr dirty="0" sz="500" spc="15">
                <a:latin typeface="Microsoft Sans Serif"/>
                <a:cs typeface="Microsoft Sans Serif"/>
              </a:rPr>
              <a:t>cualquier </a:t>
            </a:r>
            <a:r>
              <a:rPr dirty="0" sz="500">
                <a:latin typeface="Microsoft Sans Serif"/>
                <a:cs typeface="Microsoft Sans Serif"/>
              </a:rPr>
              <a:t>caso, </a:t>
            </a:r>
            <a:r>
              <a:rPr dirty="0" sz="500" spc="5">
                <a:latin typeface="Microsoft Sans Serif"/>
                <a:cs typeface="Microsoft Sans Serif"/>
              </a:rPr>
              <a:t>los </a:t>
            </a:r>
            <a:r>
              <a:rPr dirty="0" sz="500" spc="10">
                <a:latin typeface="Microsoft Sans Serif"/>
                <a:cs typeface="Microsoft Sans Serif"/>
              </a:rPr>
              <a:t> códigos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20">
                <a:latin typeface="Microsoft Sans Serif"/>
                <a:cs typeface="Microsoft Sans Serif"/>
              </a:rPr>
              <a:t>red </a:t>
            </a:r>
            <a:r>
              <a:rPr dirty="0" sz="500" spc="15">
                <a:latin typeface="Microsoft Sans Serif"/>
                <a:cs typeface="Microsoft Sans Serif"/>
              </a:rPr>
              <a:t>publicados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por </a:t>
            </a:r>
            <a:r>
              <a:rPr dirty="0" sz="500" spc="5">
                <a:latin typeface="Microsoft Sans Serif"/>
                <a:cs typeface="Microsoft Sans Serif"/>
              </a:rPr>
              <a:t>cada país </a:t>
            </a:r>
            <a:r>
              <a:rPr dirty="0" sz="500" spc="10">
                <a:latin typeface="Microsoft Sans Serif"/>
                <a:cs typeface="Microsoft Sans Serif"/>
              </a:rPr>
              <a:t>prevalecen. </a:t>
            </a:r>
            <a:r>
              <a:rPr dirty="0" sz="500" spc="1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Esta </a:t>
            </a:r>
            <a:r>
              <a:rPr dirty="0" sz="550" spc="25">
                <a:latin typeface="Microsoft Sans Serif"/>
                <a:cs typeface="Microsoft Sans Serif"/>
              </a:rPr>
              <a:t>norma.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40000" y="407528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40000" y="4158879"/>
            <a:ext cx="635000" cy="5378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14</a:t>
            </a:r>
            <a:endParaRPr sz="600">
              <a:latin typeface="Microsoft Sans Serif"/>
              <a:cs typeface="Microsoft Sans Serif"/>
            </a:endParaRPr>
          </a:p>
          <a:p>
            <a:pPr marR="222250"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conexión  </a:t>
            </a:r>
            <a:r>
              <a:rPr dirty="0" sz="550" spc="-2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está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20">
                <a:latin typeface="Microsoft Sans Serif"/>
                <a:cs typeface="Microsoft Sans Serif"/>
              </a:rPr>
              <a:t>regulado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0">
                <a:latin typeface="Microsoft Sans Serif"/>
                <a:cs typeface="Microsoft Sans Serif"/>
              </a:rPr>
              <a:t>Código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red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nacional.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637300" y="3289552"/>
            <a:ext cx="263779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5">
                <a:latin typeface="Microsoft Sans Serif"/>
                <a:cs typeface="Microsoft Sans Serif"/>
              </a:rPr>
              <a:t>3.3.1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0">
                <a:latin typeface="Microsoft Sans Serif"/>
                <a:cs typeface="Microsoft Sans Serif"/>
              </a:rPr>
              <a:t>Sistema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protección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interfaz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-55">
                <a:latin typeface="Microsoft Sans Serif"/>
                <a:cs typeface="Microsoft Sans Serif"/>
              </a:rPr>
              <a:t>LV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637270" y="3694154"/>
            <a:ext cx="5385435" cy="76390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dirty="0" sz="600" spc="-10">
                <a:latin typeface="Microsoft Sans Serif"/>
                <a:cs typeface="Microsoft Sans Serif"/>
              </a:rPr>
              <a:t>Las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pequeñas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plantas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residenciales</a:t>
            </a:r>
            <a:r>
              <a:rPr dirty="0" sz="600" spc="5">
                <a:latin typeface="Microsoft Sans Serif"/>
                <a:cs typeface="Microsoft Sans Serif"/>
              </a:rPr>
              <a:t> y </a:t>
            </a:r>
            <a:r>
              <a:rPr dirty="0" sz="600" spc="10">
                <a:latin typeface="Microsoft Sans Serif"/>
                <a:cs typeface="Microsoft Sans Serif"/>
              </a:rPr>
              <a:t>comerciales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generalmente</a:t>
            </a:r>
            <a:r>
              <a:rPr dirty="0" sz="350" spc="20">
                <a:latin typeface="Microsoft Sans Serif"/>
                <a:cs typeface="Microsoft Sans Serif"/>
              </a:rPr>
              <a:t>14</a:t>
            </a:r>
            <a:r>
              <a:rPr dirty="0" sz="600" spc="20">
                <a:latin typeface="Microsoft Sans Serif"/>
                <a:cs typeface="Microsoft Sans Serif"/>
              </a:rPr>
              <a:t>están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conectados</a:t>
            </a:r>
            <a:r>
              <a:rPr dirty="0" sz="600">
                <a:latin typeface="Microsoft Sans Serif"/>
                <a:cs typeface="Microsoft Sans Serif"/>
              </a:rPr>
              <a:t> 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red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BT.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  <a:spcBef>
                <a:spcPts val="25"/>
              </a:spcBef>
            </a:pPr>
            <a:r>
              <a:rPr dirty="0" sz="750" spc="-35">
                <a:latin typeface="Microsoft Sans Serif"/>
                <a:cs typeface="Microsoft Sans Serif"/>
              </a:rPr>
              <a:t>Si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todas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5">
                <a:latin typeface="Microsoft Sans Serif"/>
                <a:cs typeface="Microsoft Sans Serif"/>
              </a:rPr>
              <a:t>fases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presentes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frecuencia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permitido,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relé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IPS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activa </a:t>
            </a:r>
            <a:r>
              <a:rPr dirty="0" sz="750" spc="15">
                <a:latin typeface="Microsoft Sans Serif"/>
                <a:cs typeface="Microsoft Sans Serif"/>
              </a:rPr>
              <a:t>después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arranque </a:t>
            </a:r>
            <a:r>
              <a:rPr dirty="0" sz="750" spc="20">
                <a:latin typeface="Microsoft Sans Serif"/>
                <a:cs typeface="Microsoft Sans Serif"/>
              </a:rPr>
              <a:t>ajustable </a:t>
            </a:r>
            <a:r>
              <a:rPr dirty="0" sz="750">
                <a:latin typeface="Microsoft Sans Serif"/>
                <a:cs typeface="Microsoft Sans Serif"/>
              </a:rPr>
              <a:t>y,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consecuencia, 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conecta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35">
                <a:latin typeface="Microsoft Sans Serif"/>
                <a:cs typeface="Microsoft Sans Serif"/>
              </a:rPr>
              <a:t>Si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fases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presentes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si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frecuencia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permitido,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relé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IPS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10">
                <a:latin typeface="Microsoft Sans Serif"/>
                <a:cs typeface="Microsoft Sans Serif"/>
              </a:rPr>
              <a:t>desactiva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y,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consecuencia,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15">
                <a:latin typeface="Microsoft Sans Serif"/>
                <a:cs typeface="Microsoft Sans Serif"/>
              </a:rPr>
              <a:t>desconecta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40000" y="483835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40000" y="4909056"/>
            <a:ext cx="775970" cy="74866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25">
                <a:latin typeface="Microsoft Sans Serif"/>
                <a:cs typeface="Microsoft Sans Serif"/>
              </a:rPr>
              <a:t>por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ejemplo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conexión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Interfaz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 </a:t>
            </a:r>
            <a:r>
              <a:rPr dirty="0" sz="500" spc="15">
                <a:latin typeface="Microsoft Sans Serif"/>
                <a:cs typeface="Microsoft Sans Serif"/>
              </a:rPr>
              <a:t>de protección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(IPS) </a:t>
            </a:r>
            <a:r>
              <a:rPr dirty="0" sz="500" spc="5">
                <a:latin typeface="Microsoft Sans Serif"/>
                <a:cs typeface="Microsoft Sans Serif"/>
              </a:rPr>
              <a:t>al </a:t>
            </a:r>
            <a:r>
              <a:rPr dirty="0" sz="500" spc="15">
                <a:latin typeface="Microsoft Sans Serif"/>
                <a:cs typeface="Microsoft Sans Serif"/>
              </a:rPr>
              <a:t>dispositivo de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(ID)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250" spc="5">
                <a:latin typeface="Microsoft Sans Serif"/>
                <a:cs typeface="Microsoft Sans Serif"/>
              </a:rPr>
              <a:t>en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sistemas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fotovoltaicos</a:t>
            </a:r>
            <a:r>
              <a:rPr dirty="0" sz="25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baja</a:t>
            </a:r>
            <a:r>
              <a:rPr dirty="0" sz="25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tensión.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671368" y="4983620"/>
            <a:ext cx="1111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LN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4980301" y="4989970"/>
            <a:ext cx="35052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L1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L2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L3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889142" y="5104072"/>
            <a:ext cx="13925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1299210" algn="l"/>
              </a:tabLst>
            </a:pPr>
            <a:r>
              <a:rPr dirty="0" sz="750" spc="10" b="1">
                <a:latin typeface="Arial"/>
                <a:cs typeface="Arial"/>
              </a:rPr>
              <a:t>1	</a:t>
            </a:r>
            <a:r>
              <a:rPr dirty="0" baseline="-44444" sz="1125" spc="15" b="1">
                <a:latin typeface="Arial"/>
                <a:cs typeface="Arial"/>
              </a:rPr>
              <a:t>2</a:t>
            </a:r>
            <a:endParaRPr baseline="-44444" sz="1125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568724" y="5179032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4167544" y="5687950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909065" y="6383834"/>
            <a:ext cx="673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4618724" y="7384381"/>
            <a:ext cx="857885" cy="448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527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35"/>
              </a:spcBef>
              <a:tabLst>
                <a:tab pos="672465" algn="l"/>
              </a:tabLst>
            </a:pPr>
            <a:r>
              <a:rPr dirty="0" u="dash" sz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750">
                <a:latin typeface="Times New Roman"/>
                <a:cs typeface="Times New Roman"/>
              </a:rPr>
              <a:t>    </a:t>
            </a:r>
            <a:r>
              <a:rPr dirty="0" sz="750" spc="-15">
                <a:latin typeface="Times New Roman"/>
                <a:cs typeface="Times New Roman"/>
              </a:rPr>
              <a:t> </a:t>
            </a:r>
            <a:r>
              <a:rPr dirty="0" sz="750" spc="10" b="1"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  <a:p>
            <a:pPr marL="177165">
              <a:lnSpc>
                <a:spcPct val="100000"/>
              </a:lnSpc>
              <a:spcBef>
                <a:spcPts val="95"/>
              </a:spcBef>
            </a:pPr>
            <a:r>
              <a:rPr dirty="0" sz="750" spc="10" b="1"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953972" y="7791008"/>
            <a:ext cx="568325" cy="381635"/>
          </a:xfrm>
          <a:prstGeom prst="rect">
            <a:avLst/>
          </a:prstGeom>
          <a:solidFill>
            <a:srgbClr val="FAFAFA"/>
          </a:solidFill>
          <a:ln w="6350">
            <a:solidFill>
              <a:srgbClr val="000000"/>
            </a:solidFill>
          </a:ln>
        </p:spPr>
        <p:txBody>
          <a:bodyPr wrap="square" lIns="0" tIns="37465" rIns="0" bIns="0" rtlCol="0" vert="horz">
            <a:spAutoFit/>
          </a:bodyPr>
          <a:lstStyle/>
          <a:p>
            <a:pPr marL="69215">
              <a:lnSpc>
                <a:spcPct val="100000"/>
              </a:lnSpc>
              <a:spcBef>
                <a:spcPts val="295"/>
              </a:spcBef>
              <a:tabLst>
                <a:tab pos="339090" algn="l"/>
              </a:tabLst>
            </a:pPr>
            <a:r>
              <a:rPr dirty="0" u="dash" sz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750">
                <a:latin typeface="Times New Roman"/>
                <a:cs typeface="Times New Roman"/>
              </a:rPr>
              <a:t>    </a:t>
            </a:r>
            <a:r>
              <a:rPr dirty="0" sz="750" spc="-50">
                <a:latin typeface="Times New Roman"/>
                <a:cs typeface="Times New Roman"/>
              </a:rPr>
              <a:t> </a:t>
            </a: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982941" y="8033794"/>
            <a:ext cx="368935" cy="107950"/>
          </a:xfrm>
          <a:prstGeom prst="rect">
            <a:avLst/>
          </a:prstGeom>
          <a:solidFill>
            <a:srgbClr val="FAFAFA"/>
          </a:solidFill>
          <a:ln w="6350">
            <a:solidFill>
              <a:srgbClr val="00000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350">
              <a:latin typeface="Times New Roman"/>
              <a:cs typeface="Times New Roman"/>
            </a:endParaRPr>
          </a:p>
          <a:p>
            <a:pPr marL="154305">
              <a:lnSpc>
                <a:spcPct val="100000"/>
              </a:lnSpc>
            </a:pPr>
            <a:r>
              <a:rPr dirty="0" sz="250" spc="-5">
                <a:latin typeface="Microsoft Sans Serif"/>
                <a:cs typeface="Microsoft Sans Serif"/>
              </a:rPr>
              <a:t>GRAMO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612415" y="8017203"/>
            <a:ext cx="1219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643300" y="8513579"/>
            <a:ext cx="34671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 b="1">
                <a:latin typeface="Arial"/>
                <a:cs typeface="Arial"/>
              </a:rPr>
              <a:t>Leyenda</a:t>
            </a:r>
            <a:endParaRPr sz="6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643299" y="8650030"/>
            <a:ext cx="2446655" cy="7454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64465" indent="-152400">
              <a:lnSpc>
                <a:spcPts val="765"/>
              </a:lnSpc>
              <a:buSzPct val="175000"/>
              <a:buAutoNum type="arabicPlain"/>
              <a:tabLst>
                <a:tab pos="165100" algn="l"/>
              </a:tabLst>
            </a:pPr>
            <a:r>
              <a:rPr dirty="0" sz="400" spc="5">
                <a:latin typeface="Microsoft Sans Serif"/>
                <a:cs typeface="Microsoft Sans Serif"/>
              </a:rPr>
              <a:t>Tensión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alimentación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control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para</a:t>
            </a:r>
            <a:r>
              <a:rPr dirty="0" sz="400" spc="5">
                <a:latin typeface="Microsoft Sans Serif"/>
                <a:cs typeface="Microsoft Sans Serif"/>
              </a:rPr>
              <a:t> el </a:t>
            </a:r>
            <a:r>
              <a:rPr dirty="0" sz="400" spc="-20">
                <a:latin typeface="Microsoft Sans Serif"/>
                <a:cs typeface="Microsoft Sans Serif"/>
              </a:rPr>
              <a:t>IPS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y</a:t>
            </a:r>
            <a:r>
              <a:rPr dirty="0" sz="400" spc="5">
                <a:latin typeface="Microsoft Sans Serif"/>
                <a:cs typeface="Microsoft Sans Serif"/>
              </a:rPr>
              <a:t> la </a:t>
            </a:r>
            <a:r>
              <a:rPr dirty="0" sz="400" spc="15">
                <a:latin typeface="Microsoft Sans Serif"/>
                <a:cs typeface="Microsoft Sans Serif"/>
              </a:rPr>
              <a:t>bobina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dispositivo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disparo.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Bobina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75000"/>
              <a:buAutoNum type="arabicPlain"/>
              <a:tabLst>
                <a:tab pos="165100" algn="l"/>
              </a:tabLst>
            </a:pPr>
            <a:r>
              <a:rPr dirty="0" sz="400" spc="10">
                <a:latin typeface="Microsoft Sans Serif"/>
                <a:cs typeface="Microsoft Sans Serif"/>
              </a:rPr>
              <a:t>disparo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derivación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para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función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retroalimentación.</a:t>
            </a:r>
            <a:endParaRPr sz="40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260"/>
              </a:spcBef>
            </a:pPr>
            <a:r>
              <a:rPr dirty="0" sz="600" spc="-10">
                <a:latin typeface="Microsoft Sans Serif"/>
                <a:cs typeface="Microsoft Sans Serif"/>
              </a:rPr>
              <a:t>Esta </a:t>
            </a:r>
            <a:r>
              <a:rPr dirty="0" sz="600" spc="25">
                <a:latin typeface="Microsoft Sans Serif"/>
                <a:cs typeface="Microsoft Sans Serif"/>
              </a:rPr>
              <a:t>bobina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puede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controlar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GD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80"/>
              </a:spcBef>
              <a:buSzPct val="116666"/>
              <a:buAutoNum type="arabicPlain" startAt="3"/>
              <a:tabLst>
                <a:tab pos="1651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general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Disyuntor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principal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GD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3"/>
              <a:tabLst>
                <a:tab pos="165100" algn="l"/>
              </a:tabLst>
            </a:pPr>
            <a:r>
              <a:rPr dirty="0" sz="550" spc="5">
                <a:latin typeface="Microsoft Sans Serif"/>
                <a:cs typeface="Microsoft Sans Serif"/>
              </a:rPr>
              <a:t>Fusible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IPS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 startAt="3"/>
              <a:tabLst>
                <a:tab pos="16510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Fusible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circuito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IPS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4408889" y="8611479"/>
            <a:ext cx="2576830" cy="6477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155"/>
              </a:spcBef>
              <a:buSzPct val="116666"/>
              <a:buAutoNum type="arabicPlain" startAt="6"/>
              <a:tabLst>
                <a:tab pos="165100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interfaz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(ID)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endParaRPr sz="600">
              <a:latin typeface="Microsoft Sans Serif"/>
              <a:cs typeface="Microsoft Sans Serif"/>
            </a:endParaRPr>
          </a:p>
          <a:p>
            <a:pPr marL="164465" marR="5080" indent="-152400">
              <a:lnSpc>
                <a:spcPts val="1000"/>
              </a:lnSpc>
              <a:spcBef>
                <a:spcPts val="60"/>
              </a:spcBef>
              <a:buSzPct val="116666"/>
              <a:buAutoNum type="arabicPlain" startAt="6"/>
              <a:tabLst>
                <a:tab pos="1651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cortocircuitos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ID: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Interruptor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automático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contactor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equipado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bobina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baja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40">
                <a:latin typeface="Microsoft Sans Serif"/>
                <a:cs typeface="Microsoft Sans Serif"/>
              </a:rPr>
              <a:t>motor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cierre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automático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Contacto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00"/>
              </a:spcBef>
              <a:buSzPct val="116666"/>
              <a:buAutoNum type="arabicPlain" startAt="6"/>
              <a:tabLst>
                <a:tab pos="1651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auxiliar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IPS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función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retroalimentación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07692"/>
              <a:buAutoNum type="arabicPlain" startAt="6"/>
              <a:tabLst>
                <a:tab pos="165100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Disyuntor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generador/inversor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(GenD)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408889" y="9259946"/>
            <a:ext cx="1081405" cy="12446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700" spc="10">
                <a:latin typeface="Microsoft Sans Serif"/>
                <a:cs typeface="Microsoft Sans Serif"/>
              </a:rPr>
              <a:t>10</a:t>
            </a:r>
            <a:r>
              <a:rPr dirty="0" sz="700" spc="19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Generador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y/o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4953475" y="5258280"/>
            <a:ext cx="342900" cy="121285"/>
            <a:chOff x="4953475" y="5258280"/>
            <a:chExt cx="342900" cy="121285"/>
          </a:xfrm>
        </p:grpSpPr>
        <p:sp>
          <p:nvSpPr>
            <p:cNvPr id="4" name="object 4"/>
            <p:cNvSpPr/>
            <p:nvPr/>
          </p:nvSpPr>
          <p:spPr>
            <a:xfrm>
              <a:off x="4955062" y="5259867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6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6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955062" y="5259867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6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6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/>
          <p:nvPr/>
        </p:nvSpPr>
        <p:spPr>
          <a:xfrm>
            <a:off x="2505240" y="3569182"/>
            <a:ext cx="1660525" cy="1079500"/>
          </a:xfrm>
          <a:custGeom>
            <a:avLst/>
            <a:gdLst/>
            <a:ahLst/>
            <a:cxnLst/>
            <a:rect l="l" t="t" r="r" b="b"/>
            <a:pathLst>
              <a:path w="1660525" h="1079500">
                <a:moveTo>
                  <a:pt x="1660499" y="0"/>
                </a:moveTo>
                <a:lnTo>
                  <a:pt x="0" y="0"/>
                </a:lnTo>
                <a:lnTo>
                  <a:pt x="0" y="1079055"/>
                </a:lnTo>
                <a:lnTo>
                  <a:pt x="1660499" y="1079055"/>
                </a:lnTo>
                <a:lnTo>
                  <a:pt x="1660499" y="0"/>
                </a:lnTo>
                <a:close/>
              </a:path>
            </a:pathLst>
          </a:custGeom>
          <a:solidFill>
            <a:srgbClr val="E2E3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513025" y="4700041"/>
            <a:ext cx="1557655" cy="710565"/>
          </a:xfrm>
          <a:custGeom>
            <a:avLst/>
            <a:gdLst/>
            <a:ahLst/>
            <a:cxnLst/>
            <a:rect l="l" t="t" r="r" b="b"/>
            <a:pathLst>
              <a:path w="1557654" h="710564">
                <a:moveTo>
                  <a:pt x="1557159" y="0"/>
                </a:moveTo>
                <a:lnTo>
                  <a:pt x="0" y="0"/>
                </a:lnTo>
                <a:lnTo>
                  <a:pt x="0" y="710488"/>
                </a:lnTo>
                <a:lnTo>
                  <a:pt x="1557159" y="710488"/>
                </a:lnTo>
                <a:lnTo>
                  <a:pt x="1557159" y="0"/>
                </a:lnTo>
                <a:close/>
              </a:path>
            </a:pathLst>
          </a:custGeom>
          <a:solidFill>
            <a:srgbClr val="E2E3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915566" y="5506558"/>
            <a:ext cx="397510" cy="306705"/>
          </a:xfrm>
          <a:custGeom>
            <a:avLst/>
            <a:gdLst/>
            <a:ahLst/>
            <a:cxnLst/>
            <a:rect l="l" t="t" r="r" b="b"/>
            <a:pathLst>
              <a:path w="397510" h="306704">
                <a:moveTo>
                  <a:pt x="0" y="0"/>
                </a:moveTo>
                <a:lnTo>
                  <a:pt x="396989" y="0"/>
                </a:lnTo>
                <a:lnTo>
                  <a:pt x="396989" y="306476"/>
                </a:lnTo>
                <a:lnTo>
                  <a:pt x="0" y="306476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999461" y="323585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969865" y="323585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2013997" y="3253335"/>
            <a:ext cx="0" cy="2345055"/>
          </a:xfrm>
          <a:custGeom>
            <a:avLst/>
            <a:gdLst/>
            <a:ahLst/>
            <a:cxnLst/>
            <a:rect l="l" t="t" r="r" b="b"/>
            <a:pathLst>
              <a:path w="0" h="2345054">
                <a:moveTo>
                  <a:pt x="0" y="234471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2111237" y="3348394"/>
            <a:ext cx="0" cy="2249805"/>
          </a:xfrm>
          <a:custGeom>
            <a:avLst/>
            <a:gdLst/>
            <a:ahLst/>
            <a:cxnLst/>
            <a:rect l="l" t="t" r="r" b="b"/>
            <a:pathLst>
              <a:path w="0" h="2249804">
                <a:moveTo>
                  <a:pt x="0" y="224965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2208479" y="3443466"/>
            <a:ext cx="0" cy="2155190"/>
          </a:xfrm>
          <a:custGeom>
            <a:avLst/>
            <a:gdLst/>
            <a:ahLst/>
            <a:cxnLst/>
            <a:rect l="l" t="t" r="r" b="b"/>
            <a:pathLst>
              <a:path w="0" h="2155190">
                <a:moveTo>
                  <a:pt x="0" y="215458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828352" y="3250396"/>
            <a:ext cx="2071370" cy="0"/>
          </a:xfrm>
          <a:custGeom>
            <a:avLst/>
            <a:gdLst/>
            <a:ahLst/>
            <a:cxnLst/>
            <a:rect l="l" t="t" r="r" b="b"/>
            <a:pathLst>
              <a:path w="2071370" h="0">
                <a:moveTo>
                  <a:pt x="0" y="0"/>
                </a:moveTo>
                <a:lnTo>
                  <a:pt x="20710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828352" y="3347636"/>
            <a:ext cx="2071370" cy="0"/>
          </a:xfrm>
          <a:custGeom>
            <a:avLst/>
            <a:gdLst/>
            <a:ahLst/>
            <a:cxnLst/>
            <a:rect l="l" t="t" r="r" b="b"/>
            <a:pathLst>
              <a:path w="2071370" h="0">
                <a:moveTo>
                  <a:pt x="0" y="0"/>
                </a:moveTo>
                <a:lnTo>
                  <a:pt x="20710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828352" y="3444876"/>
            <a:ext cx="2071370" cy="0"/>
          </a:xfrm>
          <a:custGeom>
            <a:avLst/>
            <a:gdLst/>
            <a:ahLst/>
            <a:cxnLst/>
            <a:rect l="l" t="t" r="r" b="b"/>
            <a:pathLst>
              <a:path w="2071370" h="0">
                <a:moveTo>
                  <a:pt x="0" y="0"/>
                </a:moveTo>
                <a:lnTo>
                  <a:pt x="20710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/>
          <p:cNvGrpSpPr/>
          <p:nvPr/>
        </p:nvGrpSpPr>
        <p:grpSpPr>
          <a:xfrm>
            <a:off x="1968566" y="5576554"/>
            <a:ext cx="264795" cy="313055"/>
            <a:chOff x="1968566" y="5576554"/>
            <a:chExt cx="264795" cy="313055"/>
          </a:xfrm>
        </p:grpSpPr>
        <p:sp>
          <p:nvSpPr>
            <p:cNvPr id="18" name="object 18"/>
            <p:cNvSpPr/>
            <p:nvPr/>
          </p:nvSpPr>
          <p:spPr>
            <a:xfrm>
              <a:off x="1971741" y="5639061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16"/>
                  </a:moveTo>
                  <a:lnTo>
                    <a:pt x="40017" y="199301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992857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992857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9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068981" y="5639061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16"/>
                  </a:moveTo>
                  <a:lnTo>
                    <a:pt x="40017" y="199301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090098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090098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9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166222" y="5639061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16"/>
                  </a:moveTo>
                  <a:lnTo>
                    <a:pt x="40017" y="199301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187340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187340" y="557972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9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/>
          <p:nvPr/>
        </p:nvSpPr>
        <p:spPr>
          <a:xfrm>
            <a:off x="2984399" y="3250396"/>
            <a:ext cx="19685" cy="589915"/>
          </a:xfrm>
          <a:custGeom>
            <a:avLst/>
            <a:gdLst/>
            <a:ahLst/>
            <a:cxnLst/>
            <a:rect l="l" t="t" r="r" b="b"/>
            <a:pathLst>
              <a:path w="19685" h="589914">
                <a:moveTo>
                  <a:pt x="0" y="0"/>
                </a:moveTo>
                <a:lnTo>
                  <a:pt x="0" y="368820"/>
                </a:lnTo>
                <a:lnTo>
                  <a:pt x="0" y="378536"/>
                </a:lnTo>
                <a:lnTo>
                  <a:pt x="7455" y="380038"/>
                </a:lnTo>
                <a:lnTo>
                  <a:pt x="13542" y="384138"/>
                </a:lnTo>
                <a:lnTo>
                  <a:pt x="17646" y="390221"/>
                </a:lnTo>
                <a:lnTo>
                  <a:pt x="19151" y="397675"/>
                </a:lnTo>
                <a:lnTo>
                  <a:pt x="17646" y="405128"/>
                </a:lnTo>
                <a:lnTo>
                  <a:pt x="13542" y="411211"/>
                </a:lnTo>
                <a:lnTo>
                  <a:pt x="7455" y="415311"/>
                </a:lnTo>
                <a:lnTo>
                  <a:pt x="0" y="416814"/>
                </a:lnTo>
                <a:lnTo>
                  <a:pt x="0" y="417842"/>
                </a:lnTo>
                <a:lnTo>
                  <a:pt x="7455" y="419347"/>
                </a:lnTo>
                <a:lnTo>
                  <a:pt x="13542" y="423451"/>
                </a:lnTo>
                <a:lnTo>
                  <a:pt x="17646" y="429538"/>
                </a:lnTo>
                <a:lnTo>
                  <a:pt x="19151" y="436994"/>
                </a:lnTo>
                <a:lnTo>
                  <a:pt x="17646" y="444442"/>
                </a:lnTo>
                <a:lnTo>
                  <a:pt x="13542" y="450526"/>
                </a:lnTo>
                <a:lnTo>
                  <a:pt x="7455" y="454628"/>
                </a:lnTo>
                <a:lnTo>
                  <a:pt x="0" y="456133"/>
                </a:lnTo>
                <a:lnTo>
                  <a:pt x="7455" y="457637"/>
                </a:lnTo>
                <a:lnTo>
                  <a:pt x="13542" y="461741"/>
                </a:lnTo>
                <a:lnTo>
                  <a:pt x="17646" y="467829"/>
                </a:lnTo>
                <a:lnTo>
                  <a:pt x="19151" y="475284"/>
                </a:lnTo>
                <a:lnTo>
                  <a:pt x="17646" y="482732"/>
                </a:lnTo>
                <a:lnTo>
                  <a:pt x="13542" y="488816"/>
                </a:lnTo>
                <a:lnTo>
                  <a:pt x="7455" y="492919"/>
                </a:lnTo>
                <a:lnTo>
                  <a:pt x="0" y="494423"/>
                </a:lnTo>
                <a:lnTo>
                  <a:pt x="0" y="495452"/>
                </a:lnTo>
                <a:lnTo>
                  <a:pt x="7455" y="496956"/>
                </a:lnTo>
                <a:lnTo>
                  <a:pt x="13542" y="501059"/>
                </a:lnTo>
                <a:lnTo>
                  <a:pt x="17646" y="507143"/>
                </a:lnTo>
                <a:lnTo>
                  <a:pt x="19151" y="514591"/>
                </a:lnTo>
                <a:lnTo>
                  <a:pt x="17646" y="522046"/>
                </a:lnTo>
                <a:lnTo>
                  <a:pt x="13542" y="528134"/>
                </a:lnTo>
                <a:lnTo>
                  <a:pt x="7455" y="532238"/>
                </a:lnTo>
                <a:lnTo>
                  <a:pt x="0" y="533742"/>
                </a:lnTo>
                <a:lnTo>
                  <a:pt x="0" y="589699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/>
          <p:cNvGrpSpPr/>
          <p:nvPr/>
        </p:nvGrpSpPr>
        <p:grpSpPr>
          <a:xfrm>
            <a:off x="2719392" y="3344461"/>
            <a:ext cx="426720" cy="561975"/>
            <a:chOff x="2719392" y="3344461"/>
            <a:chExt cx="426720" cy="561975"/>
          </a:xfrm>
        </p:grpSpPr>
        <p:sp>
          <p:nvSpPr>
            <p:cNvPr id="29" name="object 29"/>
            <p:cNvSpPr/>
            <p:nvPr/>
          </p:nvSpPr>
          <p:spPr>
            <a:xfrm>
              <a:off x="2854318" y="3347636"/>
              <a:ext cx="19685" cy="492759"/>
            </a:xfrm>
            <a:custGeom>
              <a:avLst/>
              <a:gdLst/>
              <a:ahLst/>
              <a:cxnLst/>
              <a:rect l="l" t="t" r="r" b="b"/>
              <a:pathLst>
                <a:path w="19685" h="492760">
                  <a:moveTo>
                    <a:pt x="0" y="0"/>
                  </a:moveTo>
                  <a:lnTo>
                    <a:pt x="0" y="271576"/>
                  </a:lnTo>
                  <a:lnTo>
                    <a:pt x="0" y="281292"/>
                  </a:lnTo>
                  <a:lnTo>
                    <a:pt x="7455" y="282796"/>
                  </a:lnTo>
                  <a:lnTo>
                    <a:pt x="13542" y="286899"/>
                  </a:lnTo>
                  <a:lnTo>
                    <a:pt x="17646" y="292983"/>
                  </a:lnTo>
                  <a:lnTo>
                    <a:pt x="19151" y="300431"/>
                  </a:lnTo>
                  <a:lnTo>
                    <a:pt x="17646" y="307886"/>
                  </a:lnTo>
                  <a:lnTo>
                    <a:pt x="13542" y="313974"/>
                  </a:lnTo>
                  <a:lnTo>
                    <a:pt x="7455" y="318078"/>
                  </a:lnTo>
                  <a:lnTo>
                    <a:pt x="0" y="319582"/>
                  </a:lnTo>
                  <a:lnTo>
                    <a:pt x="0" y="320598"/>
                  </a:lnTo>
                  <a:lnTo>
                    <a:pt x="7455" y="322103"/>
                  </a:lnTo>
                  <a:lnTo>
                    <a:pt x="13542" y="326207"/>
                  </a:lnTo>
                  <a:lnTo>
                    <a:pt x="17646" y="332294"/>
                  </a:lnTo>
                  <a:lnTo>
                    <a:pt x="19151" y="339750"/>
                  </a:lnTo>
                  <a:lnTo>
                    <a:pt x="17646" y="347198"/>
                  </a:lnTo>
                  <a:lnTo>
                    <a:pt x="13542" y="353282"/>
                  </a:lnTo>
                  <a:lnTo>
                    <a:pt x="7455" y="357384"/>
                  </a:lnTo>
                  <a:lnTo>
                    <a:pt x="0" y="358889"/>
                  </a:lnTo>
                  <a:lnTo>
                    <a:pt x="7455" y="360394"/>
                  </a:lnTo>
                  <a:lnTo>
                    <a:pt x="13542" y="364497"/>
                  </a:lnTo>
                  <a:lnTo>
                    <a:pt x="17646" y="370585"/>
                  </a:lnTo>
                  <a:lnTo>
                    <a:pt x="19151" y="378040"/>
                  </a:lnTo>
                  <a:lnTo>
                    <a:pt x="17646" y="385494"/>
                  </a:lnTo>
                  <a:lnTo>
                    <a:pt x="13542" y="391577"/>
                  </a:lnTo>
                  <a:lnTo>
                    <a:pt x="7455" y="395677"/>
                  </a:lnTo>
                  <a:lnTo>
                    <a:pt x="0" y="397179"/>
                  </a:lnTo>
                  <a:lnTo>
                    <a:pt x="0" y="398208"/>
                  </a:lnTo>
                  <a:lnTo>
                    <a:pt x="7455" y="399713"/>
                  </a:lnTo>
                  <a:lnTo>
                    <a:pt x="13542" y="403815"/>
                  </a:lnTo>
                  <a:lnTo>
                    <a:pt x="17646" y="409899"/>
                  </a:lnTo>
                  <a:lnTo>
                    <a:pt x="19151" y="417347"/>
                  </a:lnTo>
                  <a:lnTo>
                    <a:pt x="17646" y="424802"/>
                  </a:lnTo>
                  <a:lnTo>
                    <a:pt x="13542" y="430890"/>
                  </a:lnTo>
                  <a:lnTo>
                    <a:pt x="7455" y="434994"/>
                  </a:lnTo>
                  <a:lnTo>
                    <a:pt x="0" y="436498"/>
                  </a:lnTo>
                  <a:lnTo>
                    <a:pt x="0" y="4924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722567" y="3444876"/>
              <a:ext cx="420370" cy="458470"/>
            </a:xfrm>
            <a:custGeom>
              <a:avLst/>
              <a:gdLst/>
              <a:ahLst/>
              <a:cxnLst/>
              <a:rect l="l" t="t" r="r" b="b"/>
              <a:pathLst>
                <a:path w="420369" h="458470">
                  <a:moveTo>
                    <a:pt x="0" y="0"/>
                  </a:moveTo>
                  <a:lnTo>
                    <a:pt x="0" y="174332"/>
                  </a:lnTo>
                  <a:lnTo>
                    <a:pt x="0" y="184048"/>
                  </a:lnTo>
                  <a:lnTo>
                    <a:pt x="7453" y="185553"/>
                  </a:lnTo>
                  <a:lnTo>
                    <a:pt x="13536" y="189657"/>
                  </a:lnTo>
                  <a:lnTo>
                    <a:pt x="17636" y="195744"/>
                  </a:lnTo>
                  <a:lnTo>
                    <a:pt x="19138" y="203200"/>
                  </a:lnTo>
                  <a:lnTo>
                    <a:pt x="17636" y="210648"/>
                  </a:lnTo>
                  <a:lnTo>
                    <a:pt x="13536" y="216731"/>
                  </a:lnTo>
                  <a:lnTo>
                    <a:pt x="7453" y="220834"/>
                  </a:lnTo>
                  <a:lnTo>
                    <a:pt x="0" y="222338"/>
                  </a:lnTo>
                  <a:lnTo>
                    <a:pt x="0" y="223354"/>
                  </a:lnTo>
                  <a:lnTo>
                    <a:pt x="7453" y="224861"/>
                  </a:lnTo>
                  <a:lnTo>
                    <a:pt x="13536" y="228968"/>
                  </a:lnTo>
                  <a:lnTo>
                    <a:pt x="17636" y="235056"/>
                  </a:lnTo>
                  <a:lnTo>
                    <a:pt x="19138" y="242506"/>
                  </a:lnTo>
                  <a:lnTo>
                    <a:pt x="17636" y="249961"/>
                  </a:lnTo>
                  <a:lnTo>
                    <a:pt x="13536" y="256049"/>
                  </a:lnTo>
                  <a:lnTo>
                    <a:pt x="7453" y="260153"/>
                  </a:lnTo>
                  <a:lnTo>
                    <a:pt x="0" y="261658"/>
                  </a:lnTo>
                  <a:lnTo>
                    <a:pt x="7453" y="263160"/>
                  </a:lnTo>
                  <a:lnTo>
                    <a:pt x="13536" y="267260"/>
                  </a:lnTo>
                  <a:lnTo>
                    <a:pt x="17636" y="273343"/>
                  </a:lnTo>
                  <a:lnTo>
                    <a:pt x="19138" y="280797"/>
                  </a:lnTo>
                  <a:lnTo>
                    <a:pt x="17636" y="288252"/>
                  </a:lnTo>
                  <a:lnTo>
                    <a:pt x="13536" y="294339"/>
                  </a:lnTo>
                  <a:lnTo>
                    <a:pt x="7453" y="298443"/>
                  </a:lnTo>
                  <a:lnTo>
                    <a:pt x="0" y="299948"/>
                  </a:lnTo>
                  <a:lnTo>
                    <a:pt x="0" y="300964"/>
                  </a:lnTo>
                  <a:lnTo>
                    <a:pt x="7453" y="302469"/>
                  </a:lnTo>
                  <a:lnTo>
                    <a:pt x="13536" y="306573"/>
                  </a:lnTo>
                  <a:lnTo>
                    <a:pt x="17636" y="312660"/>
                  </a:lnTo>
                  <a:lnTo>
                    <a:pt x="19138" y="320116"/>
                  </a:lnTo>
                  <a:lnTo>
                    <a:pt x="17636" y="327564"/>
                  </a:lnTo>
                  <a:lnTo>
                    <a:pt x="13536" y="333648"/>
                  </a:lnTo>
                  <a:lnTo>
                    <a:pt x="7453" y="337750"/>
                  </a:lnTo>
                  <a:lnTo>
                    <a:pt x="0" y="339255"/>
                  </a:lnTo>
                  <a:lnTo>
                    <a:pt x="0" y="395211"/>
                  </a:lnTo>
                  <a:lnTo>
                    <a:pt x="420204" y="395211"/>
                  </a:lnTo>
                  <a:lnTo>
                    <a:pt x="420204" y="458063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/>
          <p:nvPr/>
        </p:nvSpPr>
        <p:spPr>
          <a:xfrm>
            <a:off x="2096702" y="3333095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2839783" y="3333095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2839783" y="3825548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2969865" y="3825548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2193943" y="343033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2708033" y="343033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" name="object 37"/>
          <p:cNvGrpSpPr/>
          <p:nvPr/>
        </p:nvGrpSpPr>
        <p:grpSpPr>
          <a:xfrm>
            <a:off x="3096318" y="3899770"/>
            <a:ext cx="90805" cy="22225"/>
            <a:chOff x="3096318" y="3899770"/>
            <a:chExt cx="90805" cy="22225"/>
          </a:xfrm>
        </p:grpSpPr>
        <p:sp>
          <p:nvSpPr>
            <p:cNvPr id="38" name="object 38"/>
            <p:cNvSpPr/>
            <p:nvPr/>
          </p:nvSpPr>
          <p:spPr>
            <a:xfrm>
              <a:off x="3096318" y="390294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0" y="0"/>
                  </a:moveTo>
                  <a:lnTo>
                    <a:pt x="907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109018" y="3918256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5" h="0">
                  <a:moveTo>
                    <a:pt x="0" y="0"/>
                  </a:moveTo>
                  <a:lnTo>
                    <a:pt x="653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/>
          <p:cNvGrpSpPr/>
          <p:nvPr/>
        </p:nvGrpSpPr>
        <p:grpSpPr>
          <a:xfrm>
            <a:off x="1999300" y="3930384"/>
            <a:ext cx="4547235" cy="1767839"/>
            <a:chOff x="1999300" y="3930384"/>
            <a:chExt cx="4547235" cy="1767839"/>
          </a:xfrm>
        </p:grpSpPr>
        <p:sp>
          <p:nvSpPr>
            <p:cNvPr id="41" name="object 41"/>
            <p:cNvSpPr/>
            <p:nvPr/>
          </p:nvSpPr>
          <p:spPr>
            <a:xfrm>
              <a:off x="2947476" y="4561441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5" h="0">
                  <a:moveTo>
                    <a:pt x="0" y="0"/>
                  </a:moveTo>
                  <a:lnTo>
                    <a:pt x="653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960176" y="4576752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5" h="0">
                  <a:moveTo>
                    <a:pt x="0" y="0"/>
                  </a:moveTo>
                  <a:lnTo>
                    <a:pt x="399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99300" y="3930384"/>
              <a:ext cx="4547139" cy="1767837"/>
            </a:xfrm>
            <a:prstGeom prst="rect">
              <a:avLst/>
            </a:prstGeom>
          </p:spPr>
        </p:pic>
      </p:grpSp>
      <p:sp>
        <p:nvSpPr>
          <p:cNvPr id="44" name="object 44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700899" y="851152"/>
            <a:ext cx="268922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5">
                <a:latin typeface="Microsoft Sans Serif"/>
                <a:cs typeface="Microsoft Sans Serif"/>
              </a:rPr>
              <a:t>3.3.2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0">
                <a:latin typeface="Microsoft Sans Serif"/>
                <a:cs typeface="Microsoft Sans Serif"/>
              </a:rPr>
              <a:t>Sistema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protección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interfaz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>
                <a:latin typeface="Microsoft Sans Serif"/>
                <a:cs typeface="Microsoft Sans Serif"/>
              </a:rPr>
              <a:t>MV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700899" y="1230857"/>
            <a:ext cx="5162550" cy="1551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525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tensión,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(IPS)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complejo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porque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de: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transformadores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(VT)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relés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ajustes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adecuados.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Sistema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Interfaz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(IPS)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generalmente</a:t>
            </a:r>
            <a:r>
              <a:rPr dirty="0" sz="400" spc="15">
                <a:latin typeface="Microsoft Sans Serif"/>
                <a:cs typeface="Microsoft Sans Serif"/>
              </a:rPr>
              <a:t>15</a:t>
            </a:r>
            <a:r>
              <a:rPr dirty="0" sz="650" spc="15">
                <a:latin typeface="Microsoft Sans Serif"/>
                <a:cs typeface="Microsoft Sans Serif"/>
              </a:rPr>
              <a:t>Está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configurado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protecciones: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subtensión;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sub/sobre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tasa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cambio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frecuencia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sobrecorriente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(direccional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direccional)</a:t>
            </a:r>
            <a:r>
              <a:rPr dirty="0" sz="500" spc="15">
                <a:latin typeface="Microsoft Sans Serif"/>
                <a:cs typeface="Microsoft Sans Serif"/>
              </a:rPr>
              <a:t>16</a:t>
            </a:r>
            <a:r>
              <a:rPr dirty="0" sz="800" spc="15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MT,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relé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IPS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controlar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Interfaz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disyuntor)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opera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BT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MT.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0000" y="185110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0000" y="1934693"/>
            <a:ext cx="784225" cy="4362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requerida  </a:t>
            </a:r>
            <a:r>
              <a:rPr dirty="0" sz="550" spc="10">
                <a:latin typeface="Microsoft Sans Serif"/>
                <a:cs typeface="Microsoft Sans Serif"/>
              </a:rPr>
              <a:t>está </a:t>
            </a:r>
            <a:r>
              <a:rPr dirty="0" sz="550" spc="20">
                <a:latin typeface="Microsoft Sans Serif"/>
                <a:cs typeface="Microsoft Sans Serif"/>
              </a:rPr>
              <a:t>definida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Código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red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nacional.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40000" y="235897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40000" y="2442566"/>
            <a:ext cx="783590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16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10">
                <a:latin typeface="Microsoft Sans Serif"/>
                <a:cs typeface="Microsoft Sans Serif"/>
              </a:rPr>
              <a:t>Esta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10">
                <a:latin typeface="Microsoft Sans Serif"/>
                <a:cs typeface="Microsoft Sans Serif"/>
              </a:rPr>
              <a:t>Generalmente</a:t>
            </a:r>
            <a:r>
              <a:rPr dirty="0" sz="400" spc="-5">
                <a:latin typeface="Microsoft Sans Serif"/>
                <a:cs typeface="Microsoft Sans Serif"/>
              </a:rPr>
              <a:t> se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implementa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0000" y="31086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40000" y="3198859"/>
            <a:ext cx="758825" cy="6350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</a:pPr>
            <a:r>
              <a:rPr dirty="0" sz="550" spc="5">
                <a:latin typeface="Microsoft Sans Serif"/>
                <a:cs typeface="Microsoft Sans Serif"/>
              </a:rPr>
              <a:t>p.ej. </a:t>
            </a:r>
            <a:r>
              <a:rPr dirty="0" sz="550" spc="10">
                <a:latin typeface="Microsoft Sans Serif"/>
                <a:cs typeface="Microsoft Sans Serif"/>
              </a:rPr>
              <a:t>Entradas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conexiones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“V”</a:t>
            </a:r>
            <a:endParaRPr sz="550">
              <a:latin typeface="Microsoft Sans Serif"/>
              <a:cs typeface="Microsoft Sans Serif"/>
            </a:endParaRPr>
          </a:p>
          <a:p>
            <a:pPr marR="196215">
              <a:lnSpc>
                <a:spcPct val="121200"/>
              </a:lnSpc>
            </a:pPr>
            <a:r>
              <a:rPr dirty="0" sz="550" spc="-35">
                <a:latin typeface="Microsoft Sans Serif"/>
                <a:cs typeface="Microsoft Sans Serif"/>
              </a:rPr>
              <a:t>VT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residual  </a:t>
            </a:r>
            <a:r>
              <a:rPr dirty="0" sz="550" spc="15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adquirido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VT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delta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abierta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932582" y="3180647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932582" y="3272087"/>
            <a:ext cx="330835" cy="220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63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r>
              <a:rPr dirty="0" sz="600" spc="-5">
                <a:latin typeface="Microsoft Sans Serif"/>
                <a:cs typeface="Microsoft Sans Serif"/>
              </a:rPr>
              <a:t>    </a:t>
            </a:r>
            <a:r>
              <a:rPr dirty="0" sz="600" spc="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MV  </a:t>
            </a: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043259" y="3559737"/>
            <a:ext cx="742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043259" y="3773275"/>
            <a:ext cx="107314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043259" y="3980971"/>
            <a:ext cx="114935" cy="4667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es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1420"/>
              </a:lnSpc>
              <a:spcBef>
                <a:spcPts val="10"/>
              </a:spcBef>
            </a:pP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R*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853618" y="3993671"/>
            <a:ext cx="11715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(IPS)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240514" y="4207514"/>
            <a:ext cx="11874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B7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600" spc="-5">
                <a:latin typeface="Microsoft Sans Serif"/>
                <a:cs typeface="Microsoft Sans Serif"/>
              </a:rPr>
              <a:t>B8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553939" y="4317110"/>
            <a:ext cx="17145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45">
                <a:latin typeface="Microsoft Sans Serif"/>
                <a:cs typeface="Microsoft Sans Serif"/>
              </a:rPr>
              <a:t>Y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332887" y="4341898"/>
            <a:ext cx="1949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656849" y="4706776"/>
            <a:ext cx="742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875924" y="4706776"/>
            <a:ext cx="22796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r>
              <a:rPr dirty="0" sz="600" spc="-15">
                <a:latin typeface="Microsoft Sans Serif"/>
                <a:cs typeface="Microsoft Sans Serif"/>
              </a:rPr>
              <a:t>    </a:t>
            </a:r>
            <a:r>
              <a:rPr dirty="0" sz="600" spc="3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250218" y="4706776"/>
            <a:ext cx="685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553939" y="4839305"/>
            <a:ext cx="19812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L1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028391" y="5024821"/>
            <a:ext cx="1968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656849" y="5156432"/>
            <a:ext cx="749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875924" y="5156432"/>
            <a:ext cx="2235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r>
              <a:rPr dirty="0" sz="600" spc="-20">
                <a:latin typeface="Microsoft Sans Serif"/>
                <a:cs typeface="Microsoft Sans Serif"/>
              </a:rPr>
              <a:t>    </a:t>
            </a:r>
            <a:r>
              <a:rPr dirty="0" sz="600" spc="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250218" y="5156432"/>
            <a:ext cx="723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3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553939" y="5120460"/>
            <a:ext cx="19812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L2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064098" y="5247572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161046" y="5283540"/>
            <a:ext cx="32575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solidFill>
                  <a:srgbClr val="FFFFFF"/>
                </a:solidFill>
                <a:latin typeface="Microsoft Sans Serif"/>
                <a:cs typeface="Microsoft Sans Serif"/>
              </a:rPr>
              <a:t>59U</a:t>
            </a:r>
            <a:r>
              <a:rPr dirty="0" sz="3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5">
                <a:solidFill>
                  <a:srgbClr val="FFFFFF"/>
                </a:solidFill>
                <a:latin typeface="Microsoft Sans Serif"/>
                <a:cs typeface="Microsoft Sans Serif"/>
              </a:rPr>
              <a:t>promedio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913213" y="5393669"/>
            <a:ext cx="27749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-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232512" y="4720264"/>
            <a:ext cx="118745" cy="847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B1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51300"/>
              </a:lnSpc>
              <a:spcBef>
                <a:spcPts val="110"/>
              </a:spcBef>
            </a:pPr>
            <a:r>
              <a:rPr dirty="0" sz="600" spc="-5">
                <a:latin typeface="Microsoft Sans Serif"/>
                <a:cs typeface="Microsoft Sans Serif"/>
              </a:rPr>
              <a:t>B2  B3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46000"/>
              </a:lnSpc>
              <a:spcBef>
                <a:spcPts val="130"/>
              </a:spcBef>
            </a:pPr>
            <a:r>
              <a:rPr dirty="0" sz="600" spc="-5">
                <a:latin typeface="Microsoft Sans Serif"/>
                <a:cs typeface="Microsoft Sans Serif"/>
              </a:rPr>
              <a:t>B4  B5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dirty="0" sz="600" spc="-5">
                <a:latin typeface="Microsoft Sans Serif"/>
                <a:cs typeface="Microsoft Sans Serif"/>
              </a:rPr>
              <a:t>B6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553939" y="5423635"/>
            <a:ext cx="19812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L3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413359" y="5024821"/>
            <a:ext cx="631825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100"/>
              </a:spcBef>
              <a:tabLst>
                <a:tab pos="412750" algn="l"/>
              </a:tabLst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81U</a:t>
            </a: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	</a:t>
            </a: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59V2</a:t>
            </a:r>
            <a:endParaRPr sz="700">
              <a:latin typeface="Microsoft Sans Serif"/>
              <a:cs typeface="Microsoft Sans Serif"/>
            </a:endParaRPr>
          </a:p>
          <a:p>
            <a:pPr marL="12700" marR="400685" indent="3810">
              <a:lnSpc>
                <a:spcPct val="190800"/>
              </a:lnSpc>
              <a:spcBef>
                <a:spcPts val="150"/>
              </a:spcBef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27V1  </a:t>
            </a:r>
            <a:r>
              <a:rPr dirty="0" sz="700" spc="-40">
                <a:solidFill>
                  <a:srgbClr val="FFFFFF"/>
                </a:solidFill>
                <a:latin typeface="Microsoft Sans Serif"/>
                <a:cs typeface="Microsoft Sans Serif"/>
              </a:rPr>
              <a:t>BF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866319" y="5247572"/>
            <a:ext cx="180975" cy="332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  <a:p>
            <a:pPr marL="25400">
              <a:lnSpc>
                <a:spcPct val="100000"/>
              </a:lnSpc>
              <a:spcBef>
                <a:spcPts val="735"/>
              </a:spcBef>
            </a:pPr>
            <a:r>
              <a:rPr dirty="0" sz="700" spc="-20">
                <a:latin typeface="Microsoft Sans Serif"/>
                <a:cs typeface="Microsoft Sans Serif"/>
              </a:rPr>
              <a:t>IRA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92561" y="5943756"/>
            <a:ext cx="69786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85">
                <a:latin typeface="Microsoft Sans Serif"/>
                <a:cs typeface="Microsoft Sans Serif"/>
              </a:rPr>
              <a:t>*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Antiferrorisonance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4347334" y="2984825"/>
            <a:ext cx="342900" cy="121285"/>
            <a:chOff x="4347334" y="2984825"/>
            <a:chExt cx="342900" cy="121285"/>
          </a:xfrm>
        </p:grpSpPr>
        <p:sp>
          <p:nvSpPr>
            <p:cNvPr id="4" name="object 4"/>
            <p:cNvSpPr/>
            <p:nvPr/>
          </p:nvSpPr>
          <p:spPr>
            <a:xfrm>
              <a:off x="4348922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348922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/>
          <p:nvPr/>
        </p:nvSpPr>
        <p:spPr>
          <a:xfrm>
            <a:off x="2338125" y="3233114"/>
            <a:ext cx="397510" cy="306705"/>
          </a:xfrm>
          <a:custGeom>
            <a:avLst/>
            <a:gdLst/>
            <a:ahLst/>
            <a:cxnLst/>
            <a:rect l="l" t="t" r="r" b="b"/>
            <a:pathLst>
              <a:path w="397510" h="306704">
                <a:moveTo>
                  <a:pt x="0" y="0"/>
                </a:moveTo>
                <a:lnTo>
                  <a:pt x="396989" y="0"/>
                </a:lnTo>
                <a:lnTo>
                  <a:pt x="396989" y="306489"/>
                </a:lnTo>
                <a:lnTo>
                  <a:pt x="0" y="306489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420893" y="96240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3392425" y="96240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436550" y="1946135"/>
            <a:ext cx="0" cy="1378585"/>
          </a:xfrm>
          <a:custGeom>
            <a:avLst/>
            <a:gdLst/>
            <a:ahLst/>
            <a:cxnLst/>
            <a:rect l="l" t="t" r="r" b="b"/>
            <a:pathLst>
              <a:path w="0" h="1378585">
                <a:moveTo>
                  <a:pt x="0" y="1378457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533790" y="1982559"/>
            <a:ext cx="0" cy="1342390"/>
          </a:xfrm>
          <a:custGeom>
            <a:avLst/>
            <a:gdLst/>
            <a:ahLst/>
            <a:cxnLst/>
            <a:rect l="l" t="t" r="r" b="b"/>
            <a:pathLst>
              <a:path w="0" h="1342389">
                <a:moveTo>
                  <a:pt x="0" y="1342034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2631032" y="1946135"/>
            <a:ext cx="0" cy="1378585"/>
          </a:xfrm>
          <a:custGeom>
            <a:avLst/>
            <a:gdLst/>
            <a:ahLst/>
            <a:cxnLst/>
            <a:rect l="l" t="t" r="r" b="b"/>
            <a:pathLst>
              <a:path w="0" h="1378585">
                <a:moveTo>
                  <a:pt x="0" y="1378457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2250906" y="976947"/>
            <a:ext cx="1296670" cy="0"/>
          </a:xfrm>
          <a:custGeom>
            <a:avLst/>
            <a:gdLst/>
            <a:ahLst/>
            <a:cxnLst/>
            <a:rect l="l" t="t" r="r" b="b"/>
            <a:pathLst>
              <a:path w="1296670" h="0">
                <a:moveTo>
                  <a:pt x="0" y="0"/>
                </a:moveTo>
                <a:lnTo>
                  <a:pt x="12963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2250906" y="1074195"/>
            <a:ext cx="1296670" cy="0"/>
          </a:xfrm>
          <a:custGeom>
            <a:avLst/>
            <a:gdLst/>
            <a:ahLst/>
            <a:cxnLst/>
            <a:rect l="l" t="t" r="r" b="b"/>
            <a:pathLst>
              <a:path w="1296670" h="0">
                <a:moveTo>
                  <a:pt x="0" y="0"/>
                </a:moveTo>
                <a:lnTo>
                  <a:pt x="12963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2250906" y="1171435"/>
            <a:ext cx="1296670" cy="0"/>
          </a:xfrm>
          <a:custGeom>
            <a:avLst/>
            <a:gdLst/>
            <a:ahLst/>
            <a:cxnLst/>
            <a:rect l="l" t="t" r="r" b="b"/>
            <a:pathLst>
              <a:path w="1296670" h="0">
                <a:moveTo>
                  <a:pt x="0" y="0"/>
                </a:moveTo>
                <a:lnTo>
                  <a:pt x="129637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2391119" y="3303112"/>
            <a:ext cx="264795" cy="313055"/>
            <a:chOff x="2391119" y="3303112"/>
            <a:chExt cx="264795" cy="313055"/>
          </a:xfrm>
        </p:grpSpPr>
        <p:sp>
          <p:nvSpPr>
            <p:cNvPr id="16" name="object 16"/>
            <p:cNvSpPr/>
            <p:nvPr/>
          </p:nvSpPr>
          <p:spPr>
            <a:xfrm>
              <a:off x="2394294" y="3365608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29"/>
                  </a:moveTo>
                  <a:lnTo>
                    <a:pt x="40017" y="199301"/>
                  </a:lnTo>
                  <a:lnTo>
                    <a:pt x="40017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415411" y="330628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415411" y="33062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491535" y="3365608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29"/>
                  </a:moveTo>
                  <a:lnTo>
                    <a:pt x="40017" y="199301"/>
                  </a:lnTo>
                  <a:lnTo>
                    <a:pt x="40017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512653" y="330628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512653" y="33062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588775" y="3365608"/>
              <a:ext cx="40640" cy="247650"/>
            </a:xfrm>
            <a:custGeom>
              <a:avLst/>
              <a:gdLst/>
              <a:ahLst/>
              <a:cxnLst/>
              <a:rect l="l" t="t" r="r" b="b"/>
              <a:pathLst>
                <a:path w="40639" h="247650">
                  <a:moveTo>
                    <a:pt x="40017" y="247129"/>
                  </a:moveTo>
                  <a:lnTo>
                    <a:pt x="40017" y="199301"/>
                  </a:lnTo>
                  <a:lnTo>
                    <a:pt x="40017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09893" y="330628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609893" y="33062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/>
          <p:nvPr/>
        </p:nvSpPr>
        <p:spPr>
          <a:xfrm>
            <a:off x="3406959" y="976947"/>
            <a:ext cx="19685" cy="589915"/>
          </a:xfrm>
          <a:custGeom>
            <a:avLst/>
            <a:gdLst/>
            <a:ahLst/>
            <a:cxnLst/>
            <a:rect l="l" t="t" r="r" b="b"/>
            <a:pathLst>
              <a:path w="19685" h="589915">
                <a:moveTo>
                  <a:pt x="0" y="0"/>
                </a:moveTo>
                <a:lnTo>
                  <a:pt x="0" y="368820"/>
                </a:lnTo>
                <a:lnTo>
                  <a:pt x="0" y="378536"/>
                </a:lnTo>
                <a:lnTo>
                  <a:pt x="7448" y="380038"/>
                </a:lnTo>
                <a:lnTo>
                  <a:pt x="13531" y="384138"/>
                </a:lnTo>
                <a:lnTo>
                  <a:pt x="17634" y="390221"/>
                </a:lnTo>
                <a:lnTo>
                  <a:pt x="19138" y="397675"/>
                </a:lnTo>
                <a:lnTo>
                  <a:pt x="17634" y="405130"/>
                </a:lnTo>
                <a:lnTo>
                  <a:pt x="13531" y="411218"/>
                </a:lnTo>
                <a:lnTo>
                  <a:pt x="7448" y="415321"/>
                </a:lnTo>
                <a:lnTo>
                  <a:pt x="0" y="416826"/>
                </a:lnTo>
                <a:lnTo>
                  <a:pt x="0" y="417842"/>
                </a:lnTo>
                <a:lnTo>
                  <a:pt x="7448" y="419347"/>
                </a:lnTo>
                <a:lnTo>
                  <a:pt x="13531" y="423451"/>
                </a:lnTo>
                <a:lnTo>
                  <a:pt x="17634" y="429538"/>
                </a:lnTo>
                <a:lnTo>
                  <a:pt x="19138" y="436994"/>
                </a:lnTo>
                <a:lnTo>
                  <a:pt x="17634" y="444444"/>
                </a:lnTo>
                <a:lnTo>
                  <a:pt x="13531" y="450532"/>
                </a:lnTo>
                <a:lnTo>
                  <a:pt x="7448" y="454639"/>
                </a:lnTo>
                <a:lnTo>
                  <a:pt x="0" y="456145"/>
                </a:lnTo>
                <a:lnTo>
                  <a:pt x="7448" y="457648"/>
                </a:lnTo>
                <a:lnTo>
                  <a:pt x="13531" y="461748"/>
                </a:lnTo>
                <a:lnTo>
                  <a:pt x="17634" y="467831"/>
                </a:lnTo>
                <a:lnTo>
                  <a:pt x="19138" y="475284"/>
                </a:lnTo>
                <a:lnTo>
                  <a:pt x="17634" y="482732"/>
                </a:lnTo>
                <a:lnTo>
                  <a:pt x="13531" y="488816"/>
                </a:lnTo>
                <a:lnTo>
                  <a:pt x="7448" y="492919"/>
                </a:lnTo>
                <a:lnTo>
                  <a:pt x="0" y="494423"/>
                </a:lnTo>
                <a:lnTo>
                  <a:pt x="0" y="495452"/>
                </a:lnTo>
                <a:lnTo>
                  <a:pt x="7448" y="496957"/>
                </a:lnTo>
                <a:lnTo>
                  <a:pt x="13531" y="501061"/>
                </a:lnTo>
                <a:lnTo>
                  <a:pt x="17634" y="507148"/>
                </a:lnTo>
                <a:lnTo>
                  <a:pt x="19138" y="514604"/>
                </a:lnTo>
                <a:lnTo>
                  <a:pt x="17634" y="522052"/>
                </a:lnTo>
                <a:lnTo>
                  <a:pt x="13531" y="528135"/>
                </a:lnTo>
                <a:lnTo>
                  <a:pt x="7448" y="532238"/>
                </a:lnTo>
                <a:lnTo>
                  <a:pt x="0" y="533742"/>
                </a:lnTo>
                <a:lnTo>
                  <a:pt x="0" y="58969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/>
          <p:cNvGrpSpPr/>
          <p:nvPr/>
        </p:nvGrpSpPr>
        <p:grpSpPr>
          <a:xfrm>
            <a:off x="3141946" y="1071020"/>
            <a:ext cx="426720" cy="561975"/>
            <a:chOff x="3141946" y="1071020"/>
            <a:chExt cx="426720" cy="561975"/>
          </a:xfrm>
        </p:grpSpPr>
        <p:sp>
          <p:nvSpPr>
            <p:cNvPr id="27" name="object 27"/>
            <p:cNvSpPr/>
            <p:nvPr/>
          </p:nvSpPr>
          <p:spPr>
            <a:xfrm>
              <a:off x="3276871" y="1074195"/>
              <a:ext cx="19685" cy="492759"/>
            </a:xfrm>
            <a:custGeom>
              <a:avLst/>
              <a:gdLst/>
              <a:ahLst/>
              <a:cxnLst/>
              <a:rect l="l" t="t" r="r" b="b"/>
              <a:pathLst>
                <a:path w="19685" h="492759">
                  <a:moveTo>
                    <a:pt x="0" y="0"/>
                  </a:moveTo>
                  <a:lnTo>
                    <a:pt x="0" y="271576"/>
                  </a:lnTo>
                  <a:lnTo>
                    <a:pt x="0" y="281279"/>
                  </a:lnTo>
                  <a:lnTo>
                    <a:pt x="7455" y="282784"/>
                  </a:lnTo>
                  <a:lnTo>
                    <a:pt x="13542" y="286888"/>
                  </a:lnTo>
                  <a:lnTo>
                    <a:pt x="17646" y="292975"/>
                  </a:lnTo>
                  <a:lnTo>
                    <a:pt x="19151" y="300431"/>
                  </a:lnTo>
                  <a:lnTo>
                    <a:pt x="17646" y="307886"/>
                  </a:lnTo>
                  <a:lnTo>
                    <a:pt x="13542" y="313974"/>
                  </a:lnTo>
                  <a:lnTo>
                    <a:pt x="7455" y="318078"/>
                  </a:lnTo>
                  <a:lnTo>
                    <a:pt x="0" y="319582"/>
                  </a:lnTo>
                  <a:lnTo>
                    <a:pt x="0" y="320598"/>
                  </a:lnTo>
                  <a:lnTo>
                    <a:pt x="7455" y="322103"/>
                  </a:lnTo>
                  <a:lnTo>
                    <a:pt x="13542" y="326205"/>
                  </a:lnTo>
                  <a:lnTo>
                    <a:pt x="17646" y="332289"/>
                  </a:lnTo>
                  <a:lnTo>
                    <a:pt x="19151" y="339737"/>
                  </a:lnTo>
                  <a:lnTo>
                    <a:pt x="17646" y="347193"/>
                  </a:lnTo>
                  <a:lnTo>
                    <a:pt x="13542" y="353280"/>
                  </a:lnTo>
                  <a:lnTo>
                    <a:pt x="7455" y="357384"/>
                  </a:lnTo>
                  <a:lnTo>
                    <a:pt x="0" y="358889"/>
                  </a:lnTo>
                  <a:lnTo>
                    <a:pt x="7455" y="360394"/>
                  </a:lnTo>
                  <a:lnTo>
                    <a:pt x="13542" y="364497"/>
                  </a:lnTo>
                  <a:lnTo>
                    <a:pt x="17646" y="370585"/>
                  </a:lnTo>
                  <a:lnTo>
                    <a:pt x="19151" y="378040"/>
                  </a:lnTo>
                  <a:lnTo>
                    <a:pt x="17646" y="385489"/>
                  </a:lnTo>
                  <a:lnTo>
                    <a:pt x="13542" y="391572"/>
                  </a:lnTo>
                  <a:lnTo>
                    <a:pt x="7455" y="395675"/>
                  </a:lnTo>
                  <a:lnTo>
                    <a:pt x="0" y="397179"/>
                  </a:lnTo>
                  <a:lnTo>
                    <a:pt x="0" y="398195"/>
                  </a:lnTo>
                  <a:lnTo>
                    <a:pt x="7455" y="399702"/>
                  </a:lnTo>
                  <a:lnTo>
                    <a:pt x="13542" y="403809"/>
                  </a:lnTo>
                  <a:lnTo>
                    <a:pt x="17646" y="409897"/>
                  </a:lnTo>
                  <a:lnTo>
                    <a:pt x="19151" y="417347"/>
                  </a:lnTo>
                  <a:lnTo>
                    <a:pt x="17646" y="424802"/>
                  </a:lnTo>
                  <a:lnTo>
                    <a:pt x="13542" y="430890"/>
                  </a:lnTo>
                  <a:lnTo>
                    <a:pt x="7455" y="434994"/>
                  </a:lnTo>
                  <a:lnTo>
                    <a:pt x="0" y="436498"/>
                  </a:lnTo>
                  <a:lnTo>
                    <a:pt x="0" y="4924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145121" y="1171435"/>
              <a:ext cx="420370" cy="458470"/>
            </a:xfrm>
            <a:custGeom>
              <a:avLst/>
              <a:gdLst/>
              <a:ahLst/>
              <a:cxnLst/>
              <a:rect l="l" t="t" r="r" b="b"/>
              <a:pathLst>
                <a:path w="420370" h="458469">
                  <a:moveTo>
                    <a:pt x="0" y="0"/>
                  </a:moveTo>
                  <a:lnTo>
                    <a:pt x="0" y="174332"/>
                  </a:lnTo>
                  <a:lnTo>
                    <a:pt x="0" y="184048"/>
                  </a:lnTo>
                  <a:lnTo>
                    <a:pt x="7448" y="185552"/>
                  </a:lnTo>
                  <a:lnTo>
                    <a:pt x="13531" y="189655"/>
                  </a:lnTo>
                  <a:lnTo>
                    <a:pt x="17634" y="195739"/>
                  </a:lnTo>
                  <a:lnTo>
                    <a:pt x="19138" y="203187"/>
                  </a:lnTo>
                  <a:lnTo>
                    <a:pt x="17634" y="210642"/>
                  </a:lnTo>
                  <a:lnTo>
                    <a:pt x="13531" y="216730"/>
                  </a:lnTo>
                  <a:lnTo>
                    <a:pt x="7448" y="220834"/>
                  </a:lnTo>
                  <a:lnTo>
                    <a:pt x="0" y="222338"/>
                  </a:lnTo>
                  <a:lnTo>
                    <a:pt x="0" y="223354"/>
                  </a:lnTo>
                  <a:lnTo>
                    <a:pt x="7448" y="224859"/>
                  </a:lnTo>
                  <a:lnTo>
                    <a:pt x="13531" y="228963"/>
                  </a:lnTo>
                  <a:lnTo>
                    <a:pt x="17634" y="235051"/>
                  </a:lnTo>
                  <a:lnTo>
                    <a:pt x="19138" y="242506"/>
                  </a:lnTo>
                  <a:lnTo>
                    <a:pt x="17634" y="249956"/>
                  </a:lnTo>
                  <a:lnTo>
                    <a:pt x="13531" y="256044"/>
                  </a:lnTo>
                  <a:lnTo>
                    <a:pt x="7448" y="260151"/>
                  </a:lnTo>
                  <a:lnTo>
                    <a:pt x="0" y="261658"/>
                  </a:lnTo>
                  <a:lnTo>
                    <a:pt x="7448" y="263160"/>
                  </a:lnTo>
                  <a:lnTo>
                    <a:pt x="13531" y="267260"/>
                  </a:lnTo>
                  <a:lnTo>
                    <a:pt x="17634" y="273343"/>
                  </a:lnTo>
                  <a:lnTo>
                    <a:pt x="19138" y="280797"/>
                  </a:lnTo>
                  <a:lnTo>
                    <a:pt x="17634" y="288245"/>
                  </a:lnTo>
                  <a:lnTo>
                    <a:pt x="13531" y="294328"/>
                  </a:lnTo>
                  <a:lnTo>
                    <a:pt x="7448" y="298431"/>
                  </a:lnTo>
                  <a:lnTo>
                    <a:pt x="0" y="299935"/>
                  </a:lnTo>
                  <a:lnTo>
                    <a:pt x="0" y="300964"/>
                  </a:lnTo>
                  <a:lnTo>
                    <a:pt x="7448" y="302469"/>
                  </a:lnTo>
                  <a:lnTo>
                    <a:pt x="13531" y="306573"/>
                  </a:lnTo>
                  <a:lnTo>
                    <a:pt x="17634" y="312660"/>
                  </a:lnTo>
                  <a:lnTo>
                    <a:pt x="19138" y="320116"/>
                  </a:lnTo>
                  <a:lnTo>
                    <a:pt x="17634" y="327564"/>
                  </a:lnTo>
                  <a:lnTo>
                    <a:pt x="13531" y="333648"/>
                  </a:lnTo>
                  <a:lnTo>
                    <a:pt x="7448" y="337750"/>
                  </a:lnTo>
                  <a:lnTo>
                    <a:pt x="0" y="339255"/>
                  </a:lnTo>
                  <a:lnTo>
                    <a:pt x="0" y="395211"/>
                  </a:lnTo>
                  <a:lnTo>
                    <a:pt x="420204" y="395211"/>
                  </a:lnTo>
                  <a:lnTo>
                    <a:pt x="420204" y="458063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/>
          <p:nvPr/>
        </p:nvSpPr>
        <p:spPr>
          <a:xfrm>
            <a:off x="2518134" y="1059653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262336" y="1059653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55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262336" y="155210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55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3392425" y="155210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2615374" y="115689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67" y="0"/>
                </a:moveTo>
                <a:lnTo>
                  <a:pt x="6515" y="0"/>
                </a:lnTo>
                <a:lnTo>
                  <a:pt x="0" y="6515"/>
                </a:lnTo>
                <a:lnTo>
                  <a:pt x="0" y="22567"/>
                </a:lnTo>
                <a:lnTo>
                  <a:pt x="6515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3130586" y="1156894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" name="object 35"/>
          <p:cNvGrpSpPr/>
          <p:nvPr/>
        </p:nvGrpSpPr>
        <p:grpSpPr>
          <a:xfrm>
            <a:off x="3518866" y="1626322"/>
            <a:ext cx="90805" cy="37465"/>
            <a:chOff x="3518866" y="1626322"/>
            <a:chExt cx="90805" cy="37465"/>
          </a:xfrm>
        </p:grpSpPr>
        <p:sp>
          <p:nvSpPr>
            <p:cNvPr id="36" name="object 36"/>
            <p:cNvSpPr/>
            <p:nvPr/>
          </p:nvSpPr>
          <p:spPr>
            <a:xfrm>
              <a:off x="3518866" y="162949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8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31566" y="1644807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54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544266" y="1660118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0" y="0"/>
                  </a:moveTo>
                  <a:lnTo>
                    <a:pt x="400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3050432" y="1682822"/>
            <a:ext cx="903605" cy="624205"/>
            <a:chOff x="3050432" y="1682822"/>
            <a:chExt cx="903605" cy="624205"/>
          </a:xfrm>
        </p:grpSpPr>
        <p:sp>
          <p:nvSpPr>
            <p:cNvPr id="40" name="object 40"/>
            <p:cNvSpPr/>
            <p:nvPr/>
          </p:nvSpPr>
          <p:spPr>
            <a:xfrm>
              <a:off x="3375830" y="2080665"/>
              <a:ext cx="53975" cy="88900"/>
            </a:xfrm>
            <a:custGeom>
              <a:avLst/>
              <a:gdLst/>
              <a:ahLst/>
              <a:cxnLst/>
              <a:rect l="l" t="t" r="r" b="b"/>
              <a:pathLst>
                <a:path w="53975" h="88900">
                  <a:moveTo>
                    <a:pt x="0" y="0"/>
                  </a:moveTo>
                  <a:lnTo>
                    <a:pt x="53797" y="0"/>
                  </a:lnTo>
                  <a:lnTo>
                    <a:pt x="53797" y="88417"/>
                  </a:lnTo>
                  <a:lnTo>
                    <a:pt x="0" y="8841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387788" y="2036571"/>
              <a:ext cx="29209" cy="184785"/>
            </a:xfrm>
            <a:custGeom>
              <a:avLst/>
              <a:gdLst/>
              <a:ahLst/>
              <a:cxnLst/>
              <a:rect l="l" t="t" r="r" b="b"/>
              <a:pathLst>
                <a:path w="29210" h="184785">
                  <a:moveTo>
                    <a:pt x="29070" y="161683"/>
                  </a:moveTo>
                  <a:lnTo>
                    <a:pt x="22555" y="155168"/>
                  </a:lnTo>
                  <a:lnTo>
                    <a:pt x="6502" y="155168"/>
                  </a:lnTo>
                  <a:lnTo>
                    <a:pt x="0" y="161683"/>
                  </a:lnTo>
                  <a:lnTo>
                    <a:pt x="0" y="177736"/>
                  </a:lnTo>
                  <a:lnTo>
                    <a:pt x="6502" y="184251"/>
                  </a:lnTo>
                  <a:lnTo>
                    <a:pt x="22555" y="184251"/>
                  </a:lnTo>
                  <a:lnTo>
                    <a:pt x="29070" y="177736"/>
                  </a:lnTo>
                  <a:lnTo>
                    <a:pt x="29070" y="169710"/>
                  </a:lnTo>
                  <a:lnTo>
                    <a:pt x="29070" y="161683"/>
                  </a:lnTo>
                  <a:close/>
                </a:path>
                <a:path w="29210" h="184785">
                  <a:moveTo>
                    <a:pt x="29070" y="6515"/>
                  </a:moveTo>
                  <a:lnTo>
                    <a:pt x="22555" y="0"/>
                  </a:lnTo>
                  <a:lnTo>
                    <a:pt x="6502" y="0"/>
                  </a:lnTo>
                  <a:lnTo>
                    <a:pt x="0" y="6515"/>
                  </a:lnTo>
                  <a:lnTo>
                    <a:pt x="0" y="22567"/>
                  </a:lnTo>
                  <a:lnTo>
                    <a:pt x="6502" y="29083"/>
                  </a:lnTo>
                  <a:lnTo>
                    <a:pt x="22555" y="29083"/>
                  </a:lnTo>
                  <a:lnTo>
                    <a:pt x="29070" y="22567"/>
                  </a:lnTo>
                  <a:lnTo>
                    <a:pt x="29070" y="14541"/>
                  </a:lnTo>
                  <a:lnTo>
                    <a:pt x="29070" y="6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402333" y="2169092"/>
              <a:ext cx="0" cy="100965"/>
            </a:xfrm>
            <a:custGeom>
              <a:avLst/>
              <a:gdLst/>
              <a:ahLst/>
              <a:cxnLst/>
              <a:rect l="l" t="t" r="r" b="b"/>
              <a:pathLst>
                <a:path w="0" h="100964">
                  <a:moveTo>
                    <a:pt x="0" y="0"/>
                  </a:moveTo>
                  <a:lnTo>
                    <a:pt x="0" y="10095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053607" y="1685997"/>
              <a:ext cx="897255" cy="520700"/>
            </a:xfrm>
            <a:custGeom>
              <a:avLst/>
              <a:gdLst/>
              <a:ahLst/>
              <a:cxnLst/>
              <a:rect l="l" t="t" r="r" b="b"/>
              <a:pathLst>
                <a:path w="897254" h="520700">
                  <a:moveTo>
                    <a:pt x="349123" y="365074"/>
                  </a:moveTo>
                  <a:lnTo>
                    <a:pt x="828255" y="365074"/>
                  </a:lnTo>
                  <a:lnTo>
                    <a:pt x="877811" y="365074"/>
                  </a:lnTo>
                  <a:lnTo>
                    <a:pt x="885259" y="366578"/>
                  </a:lnTo>
                  <a:lnTo>
                    <a:pt x="891343" y="370681"/>
                  </a:lnTo>
                  <a:lnTo>
                    <a:pt x="895445" y="376764"/>
                  </a:lnTo>
                  <a:lnTo>
                    <a:pt x="896950" y="384213"/>
                  </a:lnTo>
                  <a:lnTo>
                    <a:pt x="895445" y="391668"/>
                  </a:lnTo>
                  <a:lnTo>
                    <a:pt x="891343" y="397756"/>
                  </a:lnTo>
                  <a:lnTo>
                    <a:pt x="885259" y="401859"/>
                  </a:lnTo>
                  <a:lnTo>
                    <a:pt x="877811" y="403364"/>
                  </a:lnTo>
                  <a:lnTo>
                    <a:pt x="877811" y="404380"/>
                  </a:lnTo>
                  <a:lnTo>
                    <a:pt x="885259" y="405887"/>
                  </a:lnTo>
                  <a:lnTo>
                    <a:pt x="891343" y="409994"/>
                  </a:lnTo>
                  <a:lnTo>
                    <a:pt x="895445" y="416082"/>
                  </a:lnTo>
                  <a:lnTo>
                    <a:pt x="896950" y="423532"/>
                  </a:lnTo>
                  <a:lnTo>
                    <a:pt x="895445" y="430985"/>
                  </a:lnTo>
                  <a:lnTo>
                    <a:pt x="891343" y="437068"/>
                  </a:lnTo>
                  <a:lnTo>
                    <a:pt x="885259" y="441168"/>
                  </a:lnTo>
                  <a:lnTo>
                    <a:pt x="877811" y="442671"/>
                  </a:lnTo>
                  <a:lnTo>
                    <a:pt x="885259" y="444177"/>
                  </a:lnTo>
                  <a:lnTo>
                    <a:pt x="891343" y="448284"/>
                  </a:lnTo>
                  <a:lnTo>
                    <a:pt x="895445" y="454372"/>
                  </a:lnTo>
                  <a:lnTo>
                    <a:pt x="896950" y="461822"/>
                  </a:lnTo>
                  <a:lnTo>
                    <a:pt x="895445" y="469276"/>
                  </a:lnTo>
                  <a:lnTo>
                    <a:pt x="891343" y="475359"/>
                  </a:lnTo>
                  <a:lnTo>
                    <a:pt x="885259" y="479458"/>
                  </a:lnTo>
                  <a:lnTo>
                    <a:pt x="877811" y="480961"/>
                  </a:lnTo>
                  <a:lnTo>
                    <a:pt x="877811" y="481990"/>
                  </a:lnTo>
                  <a:lnTo>
                    <a:pt x="885259" y="483494"/>
                  </a:lnTo>
                  <a:lnTo>
                    <a:pt x="891343" y="487597"/>
                  </a:lnTo>
                  <a:lnTo>
                    <a:pt x="895445" y="493681"/>
                  </a:lnTo>
                  <a:lnTo>
                    <a:pt x="896950" y="501129"/>
                  </a:lnTo>
                  <a:lnTo>
                    <a:pt x="895445" y="508584"/>
                  </a:lnTo>
                  <a:lnTo>
                    <a:pt x="891343" y="514672"/>
                  </a:lnTo>
                  <a:lnTo>
                    <a:pt x="885259" y="518776"/>
                  </a:lnTo>
                  <a:lnTo>
                    <a:pt x="877811" y="520280"/>
                  </a:lnTo>
                  <a:lnTo>
                    <a:pt x="876109" y="520280"/>
                  </a:lnTo>
                  <a:lnTo>
                    <a:pt x="0" y="520280"/>
                  </a:lnTo>
                  <a:lnTo>
                    <a:pt x="0" y="0"/>
                  </a:lnTo>
                  <a:lnTo>
                    <a:pt x="87287" y="0"/>
                  </a:lnTo>
                  <a:lnTo>
                    <a:pt x="87287" y="74371"/>
                  </a:lnTo>
                  <a:lnTo>
                    <a:pt x="87287" y="84086"/>
                  </a:lnTo>
                  <a:lnTo>
                    <a:pt x="94742" y="85591"/>
                  </a:lnTo>
                  <a:lnTo>
                    <a:pt x="100830" y="89693"/>
                  </a:lnTo>
                  <a:lnTo>
                    <a:pt x="104933" y="95777"/>
                  </a:lnTo>
                  <a:lnTo>
                    <a:pt x="106438" y="103225"/>
                  </a:lnTo>
                  <a:lnTo>
                    <a:pt x="104933" y="110681"/>
                  </a:lnTo>
                  <a:lnTo>
                    <a:pt x="100830" y="116768"/>
                  </a:lnTo>
                  <a:lnTo>
                    <a:pt x="94742" y="120872"/>
                  </a:lnTo>
                  <a:lnTo>
                    <a:pt x="87287" y="122377"/>
                  </a:lnTo>
                  <a:lnTo>
                    <a:pt x="87287" y="123405"/>
                  </a:lnTo>
                  <a:lnTo>
                    <a:pt x="94742" y="124910"/>
                  </a:lnTo>
                  <a:lnTo>
                    <a:pt x="100830" y="129012"/>
                  </a:lnTo>
                  <a:lnTo>
                    <a:pt x="104933" y="135096"/>
                  </a:lnTo>
                  <a:lnTo>
                    <a:pt x="106438" y="142544"/>
                  </a:lnTo>
                  <a:lnTo>
                    <a:pt x="104933" y="150000"/>
                  </a:lnTo>
                  <a:lnTo>
                    <a:pt x="100830" y="156087"/>
                  </a:lnTo>
                  <a:lnTo>
                    <a:pt x="94742" y="160191"/>
                  </a:lnTo>
                  <a:lnTo>
                    <a:pt x="87287" y="161696"/>
                  </a:lnTo>
                  <a:lnTo>
                    <a:pt x="94742" y="163200"/>
                  </a:lnTo>
                  <a:lnTo>
                    <a:pt x="100830" y="167303"/>
                  </a:lnTo>
                  <a:lnTo>
                    <a:pt x="104933" y="173387"/>
                  </a:lnTo>
                  <a:lnTo>
                    <a:pt x="106438" y="180835"/>
                  </a:lnTo>
                  <a:lnTo>
                    <a:pt x="104933" y="188288"/>
                  </a:lnTo>
                  <a:lnTo>
                    <a:pt x="100830" y="194371"/>
                  </a:lnTo>
                  <a:lnTo>
                    <a:pt x="94742" y="198471"/>
                  </a:lnTo>
                  <a:lnTo>
                    <a:pt x="87287" y="199974"/>
                  </a:lnTo>
                  <a:lnTo>
                    <a:pt x="87287" y="201002"/>
                  </a:lnTo>
                  <a:lnTo>
                    <a:pt x="94742" y="202507"/>
                  </a:lnTo>
                  <a:lnTo>
                    <a:pt x="100830" y="206611"/>
                  </a:lnTo>
                  <a:lnTo>
                    <a:pt x="104933" y="212699"/>
                  </a:lnTo>
                  <a:lnTo>
                    <a:pt x="106438" y="220154"/>
                  </a:lnTo>
                  <a:lnTo>
                    <a:pt x="104933" y="227602"/>
                  </a:lnTo>
                  <a:lnTo>
                    <a:pt x="100830" y="233686"/>
                  </a:lnTo>
                  <a:lnTo>
                    <a:pt x="94742" y="237788"/>
                  </a:lnTo>
                  <a:lnTo>
                    <a:pt x="87287" y="239293"/>
                  </a:lnTo>
                  <a:lnTo>
                    <a:pt x="87287" y="295249"/>
                  </a:lnTo>
                  <a:lnTo>
                    <a:pt x="161899" y="295249"/>
                  </a:lnTo>
                  <a:lnTo>
                    <a:pt x="161899" y="0"/>
                  </a:lnTo>
                  <a:lnTo>
                    <a:pt x="219049" y="0"/>
                  </a:lnTo>
                  <a:lnTo>
                    <a:pt x="219049" y="74371"/>
                  </a:lnTo>
                  <a:lnTo>
                    <a:pt x="219049" y="84086"/>
                  </a:lnTo>
                  <a:lnTo>
                    <a:pt x="226497" y="85591"/>
                  </a:lnTo>
                  <a:lnTo>
                    <a:pt x="232581" y="89693"/>
                  </a:lnTo>
                  <a:lnTo>
                    <a:pt x="236683" y="95777"/>
                  </a:lnTo>
                  <a:lnTo>
                    <a:pt x="238188" y="103225"/>
                  </a:lnTo>
                  <a:lnTo>
                    <a:pt x="236683" y="110681"/>
                  </a:lnTo>
                  <a:lnTo>
                    <a:pt x="232581" y="116768"/>
                  </a:lnTo>
                  <a:lnTo>
                    <a:pt x="226497" y="120872"/>
                  </a:lnTo>
                  <a:lnTo>
                    <a:pt x="219049" y="122377"/>
                  </a:lnTo>
                  <a:lnTo>
                    <a:pt x="219049" y="123405"/>
                  </a:lnTo>
                  <a:lnTo>
                    <a:pt x="226497" y="124910"/>
                  </a:lnTo>
                  <a:lnTo>
                    <a:pt x="232581" y="129012"/>
                  </a:lnTo>
                  <a:lnTo>
                    <a:pt x="236683" y="135096"/>
                  </a:lnTo>
                  <a:lnTo>
                    <a:pt x="238188" y="142544"/>
                  </a:lnTo>
                  <a:lnTo>
                    <a:pt x="236683" y="150000"/>
                  </a:lnTo>
                  <a:lnTo>
                    <a:pt x="232581" y="156087"/>
                  </a:lnTo>
                  <a:lnTo>
                    <a:pt x="226497" y="160191"/>
                  </a:lnTo>
                  <a:lnTo>
                    <a:pt x="219049" y="161696"/>
                  </a:lnTo>
                  <a:lnTo>
                    <a:pt x="226497" y="163200"/>
                  </a:lnTo>
                  <a:lnTo>
                    <a:pt x="232581" y="167303"/>
                  </a:lnTo>
                  <a:lnTo>
                    <a:pt x="236683" y="173387"/>
                  </a:lnTo>
                  <a:lnTo>
                    <a:pt x="238188" y="180835"/>
                  </a:lnTo>
                  <a:lnTo>
                    <a:pt x="236683" y="188288"/>
                  </a:lnTo>
                  <a:lnTo>
                    <a:pt x="232581" y="194371"/>
                  </a:lnTo>
                  <a:lnTo>
                    <a:pt x="226497" y="198471"/>
                  </a:lnTo>
                  <a:lnTo>
                    <a:pt x="219049" y="199974"/>
                  </a:lnTo>
                  <a:lnTo>
                    <a:pt x="219049" y="201002"/>
                  </a:lnTo>
                  <a:lnTo>
                    <a:pt x="226497" y="202507"/>
                  </a:lnTo>
                  <a:lnTo>
                    <a:pt x="232581" y="206611"/>
                  </a:lnTo>
                  <a:lnTo>
                    <a:pt x="236683" y="212699"/>
                  </a:lnTo>
                  <a:lnTo>
                    <a:pt x="238188" y="220154"/>
                  </a:lnTo>
                  <a:lnTo>
                    <a:pt x="236683" y="227602"/>
                  </a:lnTo>
                  <a:lnTo>
                    <a:pt x="232581" y="233686"/>
                  </a:lnTo>
                  <a:lnTo>
                    <a:pt x="226497" y="237788"/>
                  </a:lnTo>
                  <a:lnTo>
                    <a:pt x="219049" y="239293"/>
                  </a:lnTo>
                  <a:lnTo>
                    <a:pt x="219049" y="295249"/>
                  </a:lnTo>
                  <a:lnTo>
                    <a:pt x="295630" y="295249"/>
                  </a:lnTo>
                  <a:lnTo>
                    <a:pt x="295630" y="0"/>
                  </a:lnTo>
                  <a:lnTo>
                    <a:pt x="349123" y="0"/>
                  </a:lnTo>
                  <a:lnTo>
                    <a:pt x="349123" y="74371"/>
                  </a:lnTo>
                  <a:lnTo>
                    <a:pt x="349123" y="84086"/>
                  </a:lnTo>
                  <a:lnTo>
                    <a:pt x="356578" y="85591"/>
                  </a:lnTo>
                  <a:lnTo>
                    <a:pt x="362665" y="89693"/>
                  </a:lnTo>
                  <a:lnTo>
                    <a:pt x="366769" y="95777"/>
                  </a:lnTo>
                  <a:lnTo>
                    <a:pt x="368274" y="103225"/>
                  </a:lnTo>
                  <a:lnTo>
                    <a:pt x="366769" y="110681"/>
                  </a:lnTo>
                  <a:lnTo>
                    <a:pt x="362665" y="116768"/>
                  </a:lnTo>
                  <a:lnTo>
                    <a:pt x="356578" y="120872"/>
                  </a:lnTo>
                  <a:lnTo>
                    <a:pt x="349123" y="122377"/>
                  </a:lnTo>
                  <a:lnTo>
                    <a:pt x="349123" y="123405"/>
                  </a:lnTo>
                  <a:lnTo>
                    <a:pt x="356578" y="124910"/>
                  </a:lnTo>
                  <a:lnTo>
                    <a:pt x="362665" y="129012"/>
                  </a:lnTo>
                  <a:lnTo>
                    <a:pt x="366769" y="135096"/>
                  </a:lnTo>
                  <a:lnTo>
                    <a:pt x="368274" y="142544"/>
                  </a:lnTo>
                  <a:lnTo>
                    <a:pt x="366769" y="150000"/>
                  </a:lnTo>
                  <a:lnTo>
                    <a:pt x="362665" y="156087"/>
                  </a:lnTo>
                  <a:lnTo>
                    <a:pt x="356578" y="160191"/>
                  </a:lnTo>
                  <a:lnTo>
                    <a:pt x="349123" y="161696"/>
                  </a:lnTo>
                  <a:lnTo>
                    <a:pt x="356578" y="163200"/>
                  </a:lnTo>
                  <a:lnTo>
                    <a:pt x="362665" y="167303"/>
                  </a:lnTo>
                  <a:lnTo>
                    <a:pt x="366769" y="173387"/>
                  </a:lnTo>
                  <a:lnTo>
                    <a:pt x="368274" y="180835"/>
                  </a:lnTo>
                  <a:lnTo>
                    <a:pt x="366769" y="188288"/>
                  </a:lnTo>
                  <a:lnTo>
                    <a:pt x="362665" y="194371"/>
                  </a:lnTo>
                  <a:lnTo>
                    <a:pt x="356578" y="198471"/>
                  </a:lnTo>
                  <a:lnTo>
                    <a:pt x="349123" y="199974"/>
                  </a:lnTo>
                  <a:lnTo>
                    <a:pt x="349123" y="201002"/>
                  </a:lnTo>
                  <a:lnTo>
                    <a:pt x="356578" y="202507"/>
                  </a:lnTo>
                  <a:lnTo>
                    <a:pt x="362665" y="206611"/>
                  </a:lnTo>
                  <a:lnTo>
                    <a:pt x="366769" y="212699"/>
                  </a:lnTo>
                  <a:lnTo>
                    <a:pt x="368274" y="220154"/>
                  </a:lnTo>
                  <a:lnTo>
                    <a:pt x="366769" y="227602"/>
                  </a:lnTo>
                  <a:lnTo>
                    <a:pt x="362665" y="233686"/>
                  </a:lnTo>
                  <a:lnTo>
                    <a:pt x="356578" y="237788"/>
                  </a:lnTo>
                  <a:lnTo>
                    <a:pt x="349123" y="239293"/>
                  </a:lnTo>
                  <a:lnTo>
                    <a:pt x="349123" y="39467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357324" y="2272689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8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370024" y="2288000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54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382724" y="2303304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0" y="0"/>
                  </a:moveTo>
                  <a:lnTo>
                    <a:pt x="400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/>
          <p:nvPr/>
        </p:nvSpPr>
        <p:spPr>
          <a:xfrm>
            <a:off x="3643434" y="270452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14541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2517016" y="2704526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14541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2421854" y="2549882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55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55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2616497" y="2995498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567" y="0"/>
                </a:moveTo>
                <a:lnTo>
                  <a:pt x="6502" y="0"/>
                </a:lnTo>
                <a:lnTo>
                  <a:pt x="0" y="6515"/>
                </a:lnTo>
                <a:lnTo>
                  <a:pt x="0" y="22567"/>
                </a:lnTo>
                <a:lnTo>
                  <a:pt x="6502" y="29082"/>
                </a:lnTo>
                <a:lnTo>
                  <a:pt x="22567" y="29082"/>
                </a:lnTo>
                <a:lnTo>
                  <a:pt x="29070" y="22567"/>
                </a:lnTo>
                <a:lnTo>
                  <a:pt x="29070" y="14541"/>
                </a:lnTo>
                <a:lnTo>
                  <a:pt x="29070" y="6515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1" name="object 51"/>
          <p:cNvGrpSpPr/>
          <p:nvPr/>
        </p:nvGrpSpPr>
        <p:grpSpPr>
          <a:xfrm>
            <a:off x="2631032" y="2717373"/>
            <a:ext cx="1322705" cy="295910"/>
            <a:chOff x="2631032" y="2717373"/>
            <a:chExt cx="1322705" cy="295910"/>
          </a:xfrm>
        </p:grpSpPr>
        <p:sp>
          <p:nvSpPr>
            <p:cNvPr id="52" name="object 52"/>
            <p:cNvSpPr/>
            <p:nvPr/>
          </p:nvSpPr>
          <p:spPr>
            <a:xfrm>
              <a:off x="3657975" y="2720548"/>
              <a:ext cx="184785" cy="134620"/>
            </a:xfrm>
            <a:custGeom>
              <a:avLst/>
              <a:gdLst/>
              <a:ahLst/>
              <a:cxnLst/>
              <a:rect l="l" t="t" r="r" b="b"/>
              <a:pathLst>
                <a:path w="184785" h="134619">
                  <a:moveTo>
                    <a:pt x="184467" y="134200"/>
                  </a:moveTo>
                  <a:lnTo>
                    <a:pt x="0" y="134061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4466" y="2851601"/>
              <a:ext cx="79260" cy="161607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631032" y="3009964"/>
              <a:ext cx="1211580" cy="635"/>
            </a:xfrm>
            <a:custGeom>
              <a:avLst/>
              <a:gdLst/>
              <a:ahLst/>
              <a:cxnLst/>
              <a:rect l="l" t="t" r="r" b="b"/>
              <a:pathLst>
                <a:path w="1211579" h="635">
                  <a:moveTo>
                    <a:pt x="0" y="0"/>
                  </a:moveTo>
                  <a:lnTo>
                    <a:pt x="1211414" y="6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2433213" y="2546140"/>
            <a:ext cx="1520825" cy="191135"/>
            <a:chOff x="2433213" y="2546140"/>
            <a:chExt cx="1520825" cy="191135"/>
          </a:xfrm>
        </p:grpSpPr>
        <p:sp>
          <p:nvSpPr>
            <p:cNvPr id="56" name="object 56"/>
            <p:cNvSpPr/>
            <p:nvPr/>
          </p:nvSpPr>
          <p:spPr>
            <a:xfrm>
              <a:off x="2436388" y="2563712"/>
              <a:ext cx="1406525" cy="635"/>
            </a:xfrm>
            <a:custGeom>
              <a:avLst/>
              <a:gdLst/>
              <a:ahLst/>
              <a:cxnLst/>
              <a:rect l="l" t="t" r="r" b="b"/>
              <a:pathLst>
                <a:path w="1406525" h="635">
                  <a:moveTo>
                    <a:pt x="1406055" y="17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" name="object 5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74466" y="2560735"/>
              <a:ext cx="79260" cy="161569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2533790" y="2719067"/>
              <a:ext cx="1308735" cy="635"/>
            </a:xfrm>
            <a:custGeom>
              <a:avLst/>
              <a:gdLst/>
              <a:ahLst/>
              <a:cxnLst/>
              <a:rect l="l" t="t" r="r" b="b"/>
              <a:pathLst>
                <a:path w="1308735" h="635">
                  <a:moveTo>
                    <a:pt x="0" y="0"/>
                  </a:moveTo>
                  <a:lnTo>
                    <a:pt x="1308646" y="6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863049" y="2549315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592" y="29184"/>
                  </a:moveTo>
                  <a:lnTo>
                    <a:pt x="6527" y="29184"/>
                  </a:lnTo>
                  <a:lnTo>
                    <a:pt x="0" y="22644"/>
                  </a:lnTo>
                  <a:lnTo>
                    <a:pt x="0" y="14592"/>
                  </a:lnTo>
                  <a:lnTo>
                    <a:pt x="0" y="6527"/>
                  </a:lnTo>
                  <a:lnTo>
                    <a:pt x="6527" y="0"/>
                  </a:lnTo>
                  <a:lnTo>
                    <a:pt x="145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863049" y="2704475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592" y="29184"/>
                  </a:moveTo>
                  <a:lnTo>
                    <a:pt x="6527" y="29184"/>
                  </a:lnTo>
                  <a:lnTo>
                    <a:pt x="0" y="22656"/>
                  </a:lnTo>
                  <a:lnTo>
                    <a:pt x="0" y="14592"/>
                  </a:lnTo>
                  <a:lnTo>
                    <a:pt x="0" y="6527"/>
                  </a:lnTo>
                  <a:lnTo>
                    <a:pt x="6527" y="0"/>
                  </a:lnTo>
                  <a:lnTo>
                    <a:pt x="145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/>
          <p:nvPr/>
        </p:nvSpPr>
        <p:spPr>
          <a:xfrm>
            <a:off x="3863049" y="2840157"/>
            <a:ext cx="14604" cy="29209"/>
          </a:xfrm>
          <a:custGeom>
            <a:avLst/>
            <a:gdLst/>
            <a:ahLst/>
            <a:cxnLst/>
            <a:rect l="l" t="t" r="r" b="b"/>
            <a:pathLst>
              <a:path w="14604" h="29210">
                <a:moveTo>
                  <a:pt x="14592" y="29184"/>
                </a:moveTo>
                <a:lnTo>
                  <a:pt x="6527" y="29184"/>
                </a:lnTo>
                <a:lnTo>
                  <a:pt x="0" y="22656"/>
                </a:lnTo>
                <a:lnTo>
                  <a:pt x="0" y="14592"/>
                </a:lnTo>
                <a:lnTo>
                  <a:pt x="0" y="6527"/>
                </a:lnTo>
                <a:lnTo>
                  <a:pt x="6527" y="0"/>
                </a:lnTo>
                <a:lnTo>
                  <a:pt x="1459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62" name="object 6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643434" y="2992271"/>
            <a:ext cx="237382" cy="156569"/>
          </a:xfrm>
          <a:prstGeom prst="rect">
            <a:avLst/>
          </a:prstGeom>
        </p:spPr>
      </p:pic>
      <p:grpSp>
        <p:nvGrpSpPr>
          <p:cNvPr id="63" name="object 63"/>
          <p:cNvGrpSpPr/>
          <p:nvPr/>
        </p:nvGrpSpPr>
        <p:grpSpPr>
          <a:xfrm>
            <a:off x="3570460" y="2549367"/>
            <a:ext cx="383540" cy="769620"/>
            <a:chOff x="3570460" y="2549367"/>
            <a:chExt cx="383540" cy="769620"/>
          </a:xfrm>
        </p:grpSpPr>
        <p:sp>
          <p:nvSpPr>
            <p:cNvPr id="64" name="object 64"/>
            <p:cNvSpPr/>
            <p:nvPr/>
          </p:nvSpPr>
          <p:spPr>
            <a:xfrm>
              <a:off x="3570460" y="254936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55" y="0"/>
                  </a:moveTo>
                  <a:lnTo>
                    <a:pt x="6515" y="0"/>
                  </a:lnTo>
                  <a:lnTo>
                    <a:pt x="0" y="6515"/>
                  </a:lnTo>
                  <a:lnTo>
                    <a:pt x="0" y="14541"/>
                  </a:lnTo>
                  <a:lnTo>
                    <a:pt x="0" y="22567"/>
                  </a:lnTo>
                  <a:lnTo>
                    <a:pt x="6515" y="29082"/>
                  </a:lnTo>
                  <a:lnTo>
                    <a:pt x="22555" y="29082"/>
                  </a:lnTo>
                  <a:lnTo>
                    <a:pt x="29070" y="22567"/>
                  </a:lnTo>
                  <a:lnTo>
                    <a:pt x="29070" y="6515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585001" y="2565377"/>
              <a:ext cx="257810" cy="735965"/>
            </a:xfrm>
            <a:custGeom>
              <a:avLst/>
              <a:gdLst/>
              <a:ahLst/>
              <a:cxnLst/>
              <a:rect l="l" t="t" r="r" b="b"/>
              <a:pathLst>
                <a:path w="257810" h="735964">
                  <a:moveTo>
                    <a:pt x="257441" y="735571"/>
                  </a:moveTo>
                  <a:lnTo>
                    <a:pt x="0" y="735431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59874" y="3127897"/>
              <a:ext cx="93852" cy="190823"/>
            </a:xfrm>
            <a:prstGeom prst="rect">
              <a:avLst/>
            </a:prstGeom>
          </p:spPr>
        </p:pic>
      </p:grpSp>
      <p:sp>
        <p:nvSpPr>
          <p:cNvPr id="67" name="object 67"/>
          <p:cNvSpPr/>
          <p:nvPr/>
        </p:nvSpPr>
        <p:spPr>
          <a:xfrm>
            <a:off x="4125005" y="2565378"/>
            <a:ext cx="52705" cy="735965"/>
          </a:xfrm>
          <a:custGeom>
            <a:avLst/>
            <a:gdLst/>
            <a:ahLst/>
            <a:cxnLst/>
            <a:rect l="l" t="t" r="r" b="b"/>
            <a:pathLst>
              <a:path w="52704" h="735964">
                <a:moveTo>
                  <a:pt x="0" y="0"/>
                </a:moveTo>
                <a:lnTo>
                  <a:pt x="52692" y="0"/>
                </a:lnTo>
                <a:lnTo>
                  <a:pt x="52692" y="735571"/>
                </a:lnTo>
                <a:lnTo>
                  <a:pt x="0" y="73557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8" name="object 68"/>
          <p:cNvGrpSpPr/>
          <p:nvPr/>
        </p:nvGrpSpPr>
        <p:grpSpPr>
          <a:xfrm>
            <a:off x="4750224" y="2984825"/>
            <a:ext cx="342900" cy="121285"/>
            <a:chOff x="4750224" y="2984825"/>
            <a:chExt cx="342900" cy="121285"/>
          </a:xfrm>
        </p:grpSpPr>
        <p:sp>
          <p:nvSpPr>
            <p:cNvPr id="69" name="object 69"/>
            <p:cNvSpPr/>
            <p:nvPr/>
          </p:nvSpPr>
          <p:spPr>
            <a:xfrm>
              <a:off x="4751811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41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751811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" name="object 71"/>
          <p:cNvGrpSpPr/>
          <p:nvPr/>
        </p:nvGrpSpPr>
        <p:grpSpPr>
          <a:xfrm>
            <a:off x="4704509" y="3188367"/>
            <a:ext cx="342900" cy="121285"/>
            <a:chOff x="4704509" y="3188367"/>
            <a:chExt cx="342900" cy="121285"/>
          </a:xfrm>
        </p:grpSpPr>
        <p:sp>
          <p:nvSpPr>
            <p:cNvPr id="72" name="object 72"/>
            <p:cNvSpPr/>
            <p:nvPr/>
          </p:nvSpPr>
          <p:spPr>
            <a:xfrm>
              <a:off x="4706096" y="318995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706096" y="318995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/>
          <p:cNvGrpSpPr/>
          <p:nvPr/>
        </p:nvGrpSpPr>
        <p:grpSpPr>
          <a:xfrm>
            <a:off x="5153126" y="2984825"/>
            <a:ext cx="342900" cy="121285"/>
            <a:chOff x="5153126" y="2984825"/>
            <a:chExt cx="342900" cy="121285"/>
          </a:xfrm>
        </p:grpSpPr>
        <p:sp>
          <p:nvSpPr>
            <p:cNvPr id="75" name="object 75"/>
            <p:cNvSpPr/>
            <p:nvPr/>
          </p:nvSpPr>
          <p:spPr>
            <a:xfrm>
              <a:off x="5154714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154714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" name="object 77"/>
          <p:cNvGrpSpPr/>
          <p:nvPr/>
        </p:nvGrpSpPr>
        <p:grpSpPr>
          <a:xfrm>
            <a:off x="5198854" y="3184993"/>
            <a:ext cx="342900" cy="121285"/>
            <a:chOff x="5198854" y="3184993"/>
            <a:chExt cx="342900" cy="121285"/>
          </a:xfrm>
        </p:grpSpPr>
        <p:sp>
          <p:nvSpPr>
            <p:cNvPr id="78" name="object 78"/>
            <p:cNvSpPr/>
            <p:nvPr/>
          </p:nvSpPr>
          <p:spPr>
            <a:xfrm>
              <a:off x="5200441" y="31865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D9DA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200441" y="31865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/>
          <p:cNvGrpSpPr/>
          <p:nvPr/>
        </p:nvGrpSpPr>
        <p:grpSpPr>
          <a:xfrm>
            <a:off x="4347334" y="2760827"/>
            <a:ext cx="342900" cy="121285"/>
            <a:chOff x="4347334" y="2760827"/>
            <a:chExt cx="342900" cy="121285"/>
          </a:xfrm>
        </p:grpSpPr>
        <p:sp>
          <p:nvSpPr>
            <p:cNvPr id="81" name="object 81"/>
            <p:cNvSpPr/>
            <p:nvPr/>
          </p:nvSpPr>
          <p:spPr>
            <a:xfrm>
              <a:off x="4348922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348922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" name="object 83"/>
          <p:cNvGrpSpPr/>
          <p:nvPr/>
        </p:nvGrpSpPr>
        <p:grpSpPr>
          <a:xfrm>
            <a:off x="4750224" y="2760827"/>
            <a:ext cx="342900" cy="121285"/>
            <a:chOff x="4750224" y="2760827"/>
            <a:chExt cx="342900" cy="121285"/>
          </a:xfrm>
        </p:grpSpPr>
        <p:sp>
          <p:nvSpPr>
            <p:cNvPr id="84" name="object 84"/>
            <p:cNvSpPr/>
            <p:nvPr/>
          </p:nvSpPr>
          <p:spPr>
            <a:xfrm>
              <a:off x="4751811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751811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" name="object 86"/>
          <p:cNvGrpSpPr/>
          <p:nvPr/>
        </p:nvGrpSpPr>
        <p:grpSpPr>
          <a:xfrm>
            <a:off x="4653287" y="2079182"/>
            <a:ext cx="342900" cy="121285"/>
            <a:chOff x="4653287" y="2079182"/>
            <a:chExt cx="342900" cy="121285"/>
          </a:xfrm>
        </p:grpSpPr>
        <p:sp>
          <p:nvSpPr>
            <p:cNvPr id="87" name="object 87"/>
            <p:cNvSpPr/>
            <p:nvPr/>
          </p:nvSpPr>
          <p:spPr>
            <a:xfrm>
              <a:off x="4654875" y="208076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654875" y="208076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" name="object 89"/>
          <p:cNvGrpSpPr/>
          <p:nvPr/>
        </p:nvGrpSpPr>
        <p:grpSpPr>
          <a:xfrm>
            <a:off x="5153126" y="2760827"/>
            <a:ext cx="342900" cy="121285"/>
            <a:chOff x="5153126" y="2760827"/>
            <a:chExt cx="342900" cy="121285"/>
          </a:xfrm>
        </p:grpSpPr>
        <p:sp>
          <p:nvSpPr>
            <p:cNvPr id="90" name="object 90"/>
            <p:cNvSpPr/>
            <p:nvPr/>
          </p:nvSpPr>
          <p:spPr>
            <a:xfrm>
              <a:off x="5154714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154714" y="2762415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4176029" y="2880125"/>
            <a:ext cx="1722755" cy="226060"/>
            <a:chOff x="4176029" y="2880125"/>
            <a:chExt cx="1722755" cy="226060"/>
          </a:xfrm>
        </p:grpSpPr>
        <p:sp>
          <p:nvSpPr>
            <p:cNvPr id="93" name="object 93"/>
            <p:cNvSpPr/>
            <p:nvPr/>
          </p:nvSpPr>
          <p:spPr>
            <a:xfrm>
              <a:off x="5557616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557616" y="298641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179204" y="2930677"/>
              <a:ext cx="1548765" cy="55880"/>
            </a:xfrm>
            <a:custGeom>
              <a:avLst/>
              <a:gdLst/>
              <a:ahLst/>
              <a:cxnLst/>
              <a:rect l="l" t="t" r="r" b="b"/>
              <a:pathLst>
                <a:path w="1548764" h="55880">
                  <a:moveTo>
                    <a:pt x="0" y="0"/>
                  </a:moveTo>
                  <a:lnTo>
                    <a:pt x="1548180" y="0"/>
                  </a:lnTo>
                  <a:lnTo>
                    <a:pt x="1548180" y="557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501235" y="2913227"/>
              <a:ext cx="840740" cy="34925"/>
            </a:xfrm>
            <a:custGeom>
              <a:avLst/>
              <a:gdLst/>
              <a:ahLst/>
              <a:cxnLst/>
              <a:rect l="l" t="t" r="r" b="b"/>
              <a:pathLst>
                <a:path w="840739" h="34925">
                  <a:moveTo>
                    <a:pt x="34886" y="7810"/>
                  </a:moveTo>
                  <a:lnTo>
                    <a:pt x="27076" y="0"/>
                  </a:ln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76"/>
                  </a:lnTo>
                  <a:lnTo>
                    <a:pt x="7810" y="34886"/>
                  </a:lnTo>
                  <a:lnTo>
                    <a:pt x="27076" y="34886"/>
                  </a:lnTo>
                  <a:lnTo>
                    <a:pt x="34886" y="27076"/>
                  </a:lnTo>
                  <a:lnTo>
                    <a:pt x="34886" y="7810"/>
                  </a:lnTo>
                  <a:close/>
                </a:path>
                <a:path w="840739" h="34925">
                  <a:moveTo>
                    <a:pt x="437794" y="7810"/>
                  </a:moveTo>
                  <a:lnTo>
                    <a:pt x="429983" y="0"/>
                  </a:lnTo>
                  <a:lnTo>
                    <a:pt x="410718" y="0"/>
                  </a:lnTo>
                  <a:lnTo>
                    <a:pt x="402907" y="7810"/>
                  </a:lnTo>
                  <a:lnTo>
                    <a:pt x="402907" y="17449"/>
                  </a:lnTo>
                  <a:lnTo>
                    <a:pt x="402907" y="27076"/>
                  </a:lnTo>
                  <a:lnTo>
                    <a:pt x="410718" y="34886"/>
                  </a:lnTo>
                  <a:lnTo>
                    <a:pt x="429983" y="34886"/>
                  </a:lnTo>
                  <a:lnTo>
                    <a:pt x="437794" y="27076"/>
                  </a:lnTo>
                  <a:lnTo>
                    <a:pt x="437794" y="7810"/>
                  </a:lnTo>
                  <a:close/>
                </a:path>
                <a:path w="840739" h="34925">
                  <a:moveTo>
                    <a:pt x="840689" y="7810"/>
                  </a:moveTo>
                  <a:lnTo>
                    <a:pt x="832878" y="0"/>
                  </a:lnTo>
                  <a:lnTo>
                    <a:pt x="813600" y="0"/>
                  </a:lnTo>
                  <a:lnTo>
                    <a:pt x="805802" y="7810"/>
                  </a:lnTo>
                  <a:lnTo>
                    <a:pt x="805802" y="17449"/>
                  </a:lnTo>
                  <a:lnTo>
                    <a:pt x="805802" y="27076"/>
                  </a:lnTo>
                  <a:lnTo>
                    <a:pt x="813600" y="34886"/>
                  </a:lnTo>
                  <a:lnTo>
                    <a:pt x="832878" y="34886"/>
                  </a:lnTo>
                  <a:lnTo>
                    <a:pt x="840689" y="27076"/>
                  </a:lnTo>
                  <a:lnTo>
                    <a:pt x="840689" y="7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518692" y="2880125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w="0" h="106680">
                  <a:moveTo>
                    <a:pt x="0" y="0"/>
                  </a:moveTo>
                  <a:lnTo>
                    <a:pt x="0" y="1062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921582" y="2880125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w="0" h="106680">
                  <a:moveTo>
                    <a:pt x="0" y="0"/>
                  </a:moveTo>
                  <a:lnTo>
                    <a:pt x="0" y="1062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324486" y="2880125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w="0" h="106680">
                  <a:moveTo>
                    <a:pt x="0" y="0"/>
                  </a:moveTo>
                  <a:lnTo>
                    <a:pt x="0" y="1062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0" name="object 100"/>
          <p:cNvGrpSpPr/>
          <p:nvPr/>
        </p:nvGrpSpPr>
        <p:grpSpPr>
          <a:xfrm>
            <a:off x="3776289" y="1774937"/>
            <a:ext cx="2164080" cy="1650364"/>
            <a:chOff x="3776289" y="1774937"/>
            <a:chExt cx="2164080" cy="1650364"/>
          </a:xfrm>
        </p:grpSpPr>
        <p:sp>
          <p:nvSpPr>
            <p:cNvPr id="101" name="object 101"/>
            <p:cNvSpPr/>
            <p:nvPr/>
          </p:nvSpPr>
          <p:spPr>
            <a:xfrm>
              <a:off x="4177703" y="2129715"/>
              <a:ext cx="477520" cy="0"/>
            </a:xfrm>
            <a:custGeom>
              <a:avLst/>
              <a:gdLst/>
              <a:ahLst/>
              <a:cxnLst/>
              <a:rect l="l" t="t" r="r" b="b"/>
              <a:pathLst>
                <a:path w="477520" h="0">
                  <a:moveTo>
                    <a:pt x="0" y="0"/>
                  </a:moveTo>
                  <a:lnTo>
                    <a:pt x="47716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798800" y="1778112"/>
              <a:ext cx="2138680" cy="1644014"/>
            </a:xfrm>
            <a:custGeom>
              <a:avLst/>
              <a:gdLst/>
              <a:ahLst/>
              <a:cxnLst/>
              <a:rect l="l" t="t" r="r" b="b"/>
              <a:pathLst>
                <a:path w="2138679" h="1644014">
                  <a:moveTo>
                    <a:pt x="2138311" y="1571498"/>
                  </a:moveTo>
                  <a:lnTo>
                    <a:pt x="2131831" y="1599453"/>
                  </a:lnTo>
                  <a:lnTo>
                    <a:pt x="2114186" y="1622345"/>
                  </a:lnTo>
                  <a:lnTo>
                    <a:pt x="2088071" y="1637813"/>
                  </a:lnTo>
                  <a:lnTo>
                    <a:pt x="2056180" y="1643494"/>
                  </a:lnTo>
                  <a:lnTo>
                    <a:pt x="82143" y="1643494"/>
                  </a:lnTo>
                  <a:lnTo>
                    <a:pt x="50245" y="1637813"/>
                  </a:lnTo>
                  <a:lnTo>
                    <a:pt x="24126" y="1622345"/>
                  </a:lnTo>
                  <a:lnTo>
                    <a:pt x="6480" y="1599453"/>
                  </a:lnTo>
                  <a:lnTo>
                    <a:pt x="0" y="1571498"/>
                  </a:lnTo>
                  <a:lnTo>
                    <a:pt x="0" y="72009"/>
                  </a:lnTo>
                  <a:lnTo>
                    <a:pt x="6480" y="44051"/>
                  </a:lnTo>
                  <a:lnTo>
                    <a:pt x="24126" y="21155"/>
                  </a:lnTo>
                  <a:lnTo>
                    <a:pt x="50245" y="5682"/>
                  </a:lnTo>
                  <a:lnTo>
                    <a:pt x="82143" y="0"/>
                  </a:lnTo>
                  <a:lnTo>
                    <a:pt x="2056180" y="0"/>
                  </a:lnTo>
                  <a:lnTo>
                    <a:pt x="2088071" y="5682"/>
                  </a:lnTo>
                  <a:lnTo>
                    <a:pt x="2114186" y="21155"/>
                  </a:lnTo>
                  <a:lnTo>
                    <a:pt x="2131831" y="44051"/>
                  </a:lnTo>
                  <a:lnTo>
                    <a:pt x="2138311" y="72009"/>
                  </a:lnTo>
                  <a:lnTo>
                    <a:pt x="2138311" y="157149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779464" y="254456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779464" y="254456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3779464" y="269979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779464" y="269979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779464" y="2032759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779464" y="2032759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779464" y="218798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779464" y="218798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779464" y="283620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779464" y="283620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779464" y="299144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779464" y="299144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779464" y="312636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779464" y="312636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779464" y="328159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8" y="1520"/>
                  </a:lnTo>
                  <a:lnTo>
                    <a:pt x="5664" y="5665"/>
                  </a:lnTo>
                  <a:lnTo>
                    <a:pt x="1520" y="11813"/>
                  </a:lnTo>
                  <a:lnTo>
                    <a:pt x="0" y="19342"/>
                  </a:lnTo>
                  <a:lnTo>
                    <a:pt x="1520" y="26870"/>
                  </a:lnTo>
                  <a:lnTo>
                    <a:pt x="5664" y="33018"/>
                  </a:lnTo>
                  <a:lnTo>
                    <a:pt x="11808" y="37163"/>
                  </a:lnTo>
                  <a:lnTo>
                    <a:pt x="19329" y="38684"/>
                  </a:lnTo>
                  <a:lnTo>
                    <a:pt x="26864" y="37163"/>
                  </a:lnTo>
                  <a:lnTo>
                    <a:pt x="33016" y="33018"/>
                  </a:lnTo>
                  <a:lnTo>
                    <a:pt x="37163" y="26870"/>
                  </a:lnTo>
                  <a:lnTo>
                    <a:pt x="38684" y="19342"/>
                  </a:lnTo>
                  <a:lnTo>
                    <a:pt x="37163" y="11813"/>
                  </a:lnTo>
                  <a:lnTo>
                    <a:pt x="33016" y="5665"/>
                  </a:lnTo>
                  <a:lnTo>
                    <a:pt x="26864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779464" y="328159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0" y="19342"/>
                  </a:moveTo>
                  <a:lnTo>
                    <a:pt x="1520" y="11813"/>
                  </a:lnTo>
                  <a:lnTo>
                    <a:pt x="5664" y="5665"/>
                  </a:lnTo>
                  <a:lnTo>
                    <a:pt x="11808" y="1520"/>
                  </a:lnTo>
                  <a:lnTo>
                    <a:pt x="19329" y="0"/>
                  </a:lnTo>
                  <a:lnTo>
                    <a:pt x="26864" y="1520"/>
                  </a:lnTo>
                  <a:lnTo>
                    <a:pt x="33016" y="5665"/>
                  </a:lnTo>
                  <a:lnTo>
                    <a:pt x="37163" y="11813"/>
                  </a:lnTo>
                  <a:lnTo>
                    <a:pt x="38684" y="19342"/>
                  </a:lnTo>
                  <a:lnTo>
                    <a:pt x="37163" y="26870"/>
                  </a:lnTo>
                  <a:lnTo>
                    <a:pt x="33016" y="33018"/>
                  </a:lnTo>
                  <a:lnTo>
                    <a:pt x="26864" y="37163"/>
                  </a:lnTo>
                  <a:lnTo>
                    <a:pt x="19329" y="38684"/>
                  </a:lnTo>
                  <a:lnTo>
                    <a:pt x="11808" y="37163"/>
                  </a:lnTo>
                  <a:lnTo>
                    <a:pt x="5664" y="33018"/>
                  </a:lnTo>
                  <a:lnTo>
                    <a:pt x="1520" y="26870"/>
                  </a:lnTo>
                  <a:lnTo>
                    <a:pt x="0" y="193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/>
          <p:nvPr/>
        </p:nvSpPr>
        <p:spPr>
          <a:xfrm>
            <a:off x="2471999" y="1516086"/>
            <a:ext cx="121920" cy="121920"/>
          </a:xfrm>
          <a:custGeom>
            <a:avLst/>
            <a:gdLst/>
            <a:ahLst/>
            <a:cxnLst/>
            <a:rect l="l" t="t" r="r" b="b"/>
            <a:pathLst>
              <a:path w="121919" h="121919">
                <a:moveTo>
                  <a:pt x="121335" y="121335"/>
                </a:moveTo>
                <a:lnTo>
                  <a:pt x="0" y="121335"/>
                </a:lnTo>
                <a:lnTo>
                  <a:pt x="60667" y="0"/>
                </a:lnTo>
                <a:lnTo>
                  <a:pt x="121335" y="121335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0" name="object 120"/>
          <p:cNvGrpSpPr/>
          <p:nvPr/>
        </p:nvGrpSpPr>
        <p:grpSpPr>
          <a:xfrm>
            <a:off x="2385496" y="979905"/>
            <a:ext cx="294640" cy="1005840"/>
            <a:chOff x="2385496" y="979905"/>
            <a:chExt cx="294640" cy="1005840"/>
          </a:xfrm>
        </p:grpSpPr>
        <p:sp>
          <p:nvSpPr>
            <p:cNvPr id="121" name="object 121"/>
            <p:cNvSpPr/>
            <p:nvPr/>
          </p:nvSpPr>
          <p:spPr>
            <a:xfrm>
              <a:off x="2463817" y="1830312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4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532668" y="1754592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388671" y="1445557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0" y="98478"/>
                  </a:lnTo>
                  <a:lnTo>
                    <a:pt x="27781" y="58951"/>
                  </a:lnTo>
                  <a:lnTo>
                    <a:pt x="58951" y="27781"/>
                  </a:lnTo>
                  <a:lnTo>
                    <a:pt x="98478" y="7340"/>
                  </a:lnTo>
                  <a:lnTo>
                    <a:pt x="143992" y="0"/>
                  </a:lnTo>
                  <a:lnTo>
                    <a:pt x="189512" y="7340"/>
                  </a:lnTo>
                  <a:lnTo>
                    <a:pt x="229043" y="27781"/>
                  </a:lnTo>
                  <a:lnTo>
                    <a:pt x="260215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5" y="229038"/>
                  </a:lnTo>
                  <a:lnTo>
                    <a:pt x="229043" y="260211"/>
                  </a:lnTo>
                  <a:lnTo>
                    <a:pt x="189512" y="280655"/>
                  </a:lnTo>
                  <a:lnTo>
                    <a:pt x="143992" y="287997"/>
                  </a:lnTo>
                  <a:lnTo>
                    <a:pt x="98478" y="280655"/>
                  </a:lnTo>
                  <a:lnTo>
                    <a:pt x="58951" y="260211"/>
                  </a:lnTo>
                  <a:lnTo>
                    <a:pt x="27781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388671" y="1694571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0" y="98478"/>
                  </a:lnTo>
                  <a:lnTo>
                    <a:pt x="27781" y="58951"/>
                  </a:lnTo>
                  <a:lnTo>
                    <a:pt x="58951" y="27781"/>
                  </a:lnTo>
                  <a:lnTo>
                    <a:pt x="98478" y="7340"/>
                  </a:lnTo>
                  <a:lnTo>
                    <a:pt x="143992" y="0"/>
                  </a:lnTo>
                  <a:lnTo>
                    <a:pt x="189512" y="7340"/>
                  </a:lnTo>
                  <a:lnTo>
                    <a:pt x="229043" y="27781"/>
                  </a:lnTo>
                  <a:lnTo>
                    <a:pt x="260215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6"/>
                  </a:lnTo>
                  <a:lnTo>
                    <a:pt x="260215" y="229033"/>
                  </a:lnTo>
                  <a:lnTo>
                    <a:pt x="229043" y="260203"/>
                  </a:lnTo>
                  <a:lnTo>
                    <a:pt x="189512" y="280644"/>
                  </a:lnTo>
                  <a:lnTo>
                    <a:pt x="143992" y="287985"/>
                  </a:lnTo>
                  <a:lnTo>
                    <a:pt x="98478" y="280644"/>
                  </a:lnTo>
                  <a:lnTo>
                    <a:pt x="58951" y="260203"/>
                  </a:lnTo>
                  <a:lnTo>
                    <a:pt x="27781" y="229033"/>
                  </a:lnTo>
                  <a:lnTo>
                    <a:pt x="7340" y="189506"/>
                  </a:lnTo>
                  <a:lnTo>
                    <a:pt x="0" y="14399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436550" y="979905"/>
              <a:ext cx="0" cy="501650"/>
            </a:xfrm>
            <a:custGeom>
              <a:avLst/>
              <a:gdLst/>
              <a:ahLst/>
              <a:cxnLst/>
              <a:rect l="l" t="t" r="r" b="b"/>
              <a:pathLst>
                <a:path w="0" h="501650">
                  <a:moveTo>
                    <a:pt x="0" y="50116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533790" y="1074197"/>
              <a:ext cx="0" cy="368935"/>
            </a:xfrm>
            <a:custGeom>
              <a:avLst/>
              <a:gdLst/>
              <a:ahLst/>
              <a:cxnLst/>
              <a:rect l="l" t="t" r="r" b="b"/>
              <a:pathLst>
                <a:path w="0" h="368934">
                  <a:moveTo>
                    <a:pt x="0" y="36870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631032" y="1171430"/>
              <a:ext cx="0" cy="313055"/>
            </a:xfrm>
            <a:custGeom>
              <a:avLst/>
              <a:gdLst/>
              <a:ahLst/>
              <a:cxnLst/>
              <a:rect l="l" t="t" r="r" b="b"/>
              <a:pathLst>
                <a:path w="0" h="313055">
                  <a:moveTo>
                    <a:pt x="0" y="31244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" name="object 128"/>
          <p:cNvGrpSpPr/>
          <p:nvPr/>
        </p:nvGrpSpPr>
        <p:grpSpPr>
          <a:xfrm>
            <a:off x="4240153" y="1722423"/>
            <a:ext cx="1266825" cy="111760"/>
            <a:chOff x="4240153" y="1722423"/>
            <a:chExt cx="1266825" cy="111760"/>
          </a:xfrm>
        </p:grpSpPr>
        <p:sp>
          <p:nvSpPr>
            <p:cNvPr id="129" name="object 129"/>
            <p:cNvSpPr/>
            <p:nvPr/>
          </p:nvSpPr>
          <p:spPr>
            <a:xfrm>
              <a:off x="4243323" y="1725600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10">
                  <a:moveTo>
                    <a:pt x="1260005" y="0"/>
                  </a:moveTo>
                  <a:lnTo>
                    <a:pt x="0" y="0"/>
                  </a:lnTo>
                  <a:lnTo>
                    <a:pt x="0" y="105041"/>
                  </a:lnTo>
                  <a:lnTo>
                    <a:pt x="1260005" y="10504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BD9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243328" y="1725598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10">
                  <a:moveTo>
                    <a:pt x="0" y="105041"/>
                  </a:moveTo>
                  <a:lnTo>
                    <a:pt x="1260005" y="105041"/>
                  </a:lnTo>
                  <a:lnTo>
                    <a:pt x="1260005" y="0"/>
                  </a:lnTo>
                  <a:lnTo>
                    <a:pt x="0" y="0"/>
                  </a:lnTo>
                  <a:lnTo>
                    <a:pt x="0" y="10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897741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40000" y="81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40000" y="902060"/>
            <a:ext cx="691515" cy="63373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p.ej. </a:t>
            </a:r>
            <a:r>
              <a:rPr dirty="0" sz="550" spc="20">
                <a:latin typeface="Microsoft Sans Serif"/>
                <a:cs typeface="Microsoft Sans Serif"/>
              </a:rPr>
              <a:t>Medida </a:t>
            </a:r>
            <a:r>
              <a:rPr dirty="0" sz="550" spc="15">
                <a:latin typeface="Microsoft Sans Serif"/>
                <a:cs typeface="Microsoft Sans Serif"/>
              </a:rPr>
              <a:t>directa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fase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fase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30">
                <a:latin typeface="Microsoft Sans Serif"/>
                <a:cs typeface="Microsoft Sans Serif"/>
              </a:rPr>
              <a:t>LV 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voltajes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10">
                <a:latin typeface="Microsoft Sans Serif"/>
                <a:cs typeface="Microsoft Sans Serif"/>
              </a:rPr>
              <a:t>residuales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adquirido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  </a:t>
            </a:r>
            <a:r>
              <a:rPr dirty="0" sz="500" spc="-35">
                <a:latin typeface="Microsoft Sans Serif"/>
                <a:cs typeface="Microsoft Sans Serif"/>
              </a:rPr>
              <a:t>VT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delta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abierta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MV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580436" y="901415"/>
            <a:ext cx="330835" cy="31750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06300"/>
              </a:lnSpc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r>
              <a:rPr dirty="0" sz="600" spc="-5">
                <a:latin typeface="Microsoft Sans Serif"/>
                <a:cs typeface="Microsoft Sans Serif"/>
              </a:rPr>
              <a:t>    </a:t>
            </a:r>
            <a:r>
              <a:rPr dirty="0" sz="600" spc="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MV  </a:t>
            </a: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465795" y="1286309"/>
            <a:ext cx="742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465795" y="1499847"/>
            <a:ext cx="107314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465795" y="1707543"/>
            <a:ext cx="10541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465795" y="1876631"/>
            <a:ext cx="6476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y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465795" y="2057073"/>
            <a:ext cx="1149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R*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243328" y="1725598"/>
            <a:ext cx="1260475" cy="52705"/>
          </a:xfrm>
          <a:prstGeom prst="rect">
            <a:avLst/>
          </a:prstGeom>
          <a:solidFill>
            <a:srgbClr val="FBD9CB"/>
          </a:solidFill>
          <a:ln w="6350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34290">
              <a:lnSpc>
                <a:spcPts val="355"/>
              </a:lnSpc>
              <a:spcBef>
                <a:spcPts val="55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(IPS)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659801" y="1934010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B7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659801" y="2085801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967960" y="2057225"/>
            <a:ext cx="17145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45">
                <a:latin typeface="Microsoft Sans Serif"/>
                <a:cs typeface="Microsoft Sans Serif"/>
              </a:rPr>
              <a:t>Y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4654875" y="2080769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4455">
              <a:lnSpc>
                <a:spcPct val="100000"/>
              </a:lnSpc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651799" y="2446760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651799" y="2599008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651799" y="2737311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3967960" y="2559074"/>
            <a:ext cx="20066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5">
                <a:latin typeface="Microsoft Sans Serif"/>
                <a:cs typeface="Microsoft Sans Serif"/>
              </a:rPr>
              <a:t>12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422245" y="2751367"/>
            <a:ext cx="1968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827925" y="2751367"/>
            <a:ext cx="1924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207412" y="2751367"/>
            <a:ext cx="2317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59V2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3651799" y="2887729"/>
            <a:ext cx="1187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967960" y="2849499"/>
            <a:ext cx="20066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5">
                <a:latin typeface="Microsoft Sans Serif"/>
                <a:cs typeface="Microsoft Sans Serif"/>
              </a:rPr>
              <a:t>23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4457951" y="2974119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4811430" y="2974119"/>
            <a:ext cx="2317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27V1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260172" y="2974119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554901" y="3010098"/>
            <a:ext cx="32575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solidFill>
                  <a:srgbClr val="FFFFFF"/>
                </a:solidFill>
                <a:latin typeface="Microsoft Sans Serif"/>
                <a:cs typeface="Microsoft Sans Serif"/>
              </a:rPr>
              <a:t>59U</a:t>
            </a:r>
            <a:r>
              <a:rPr dirty="0" sz="3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5">
                <a:solidFill>
                  <a:srgbClr val="FFFFFF"/>
                </a:solidFill>
                <a:latin typeface="Microsoft Sans Serif"/>
                <a:cs typeface="Microsoft Sans Serif"/>
              </a:rPr>
              <a:t>promedio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335826" y="3120165"/>
            <a:ext cx="27749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-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3651799" y="3021232"/>
            <a:ext cx="118745" cy="272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B5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600" spc="-5">
                <a:latin typeface="Microsoft Sans Serif"/>
                <a:cs typeface="Microsoft Sans Serif"/>
              </a:rPr>
              <a:t>B6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967960" y="3146808"/>
            <a:ext cx="20066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5">
                <a:latin typeface="Microsoft Sans Serif"/>
                <a:cs typeface="Microsoft Sans Serif"/>
              </a:rPr>
              <a:t>31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706096" y="3189954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700" spc="-40">
                <a:solidFill>
                  <a:srgbClr val="FFFFFF"/>
                </a:solidFill>
                <a:latin typeface="Microsoft Sans Serif"/>
                <a:cs typeface="Microsoft Sans Serif"/>
              </a:rPr>
              <a:t>BF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200441" y="318658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5090">
              <a:lnSpc>
                <a:spcPct val="100000"/>
              </a:lnSpc>
            </a:pPr>
            <a:r>
              <a:rPr dirty="0" sz="700" spc="-20">
                <a:latin typeface="Microsoft Sans Serif"/>
                <a:cs typeface="Microsoft Sans Serif"/>
              </a:rPr>
              <a:t>IRA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118018" y="3670329"/>
            <a:ext cx="69786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85">
                <a:latin typeface="Microsoft Sans Serif"/>
                <a:cs typeface="Microsoft Sans Serif"/>
              </a:rPr>
              <a:t>*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Antiferrorisonance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637300" y="4203927"/>
            <a:ext cx="528637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25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menudo,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códigos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15">
                <a:latin typeface="Microsoft Sans Serif"/>
                <a:cs typeface="Microsoft Sans Serif"/>
              </a:rPr>
              <a:t>establecen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30">
                <a:latin typeface="Microsoft Sans Serif"/>
                <a:cs typeface="Microsoft Sans Serif"/>
              </a:rPr>
              <a:t>DSO </a:t>
            </a:r>
            <a:r>
              <a:rPr dirty="0" sz="750" spc="20">
                <a:latin typeface="Microsoft Sans Serif"/>
                <a:cs typeface="Microsoft Sans Serif"/>
              </a:rPr>
              <a:t>(operadores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25">
                <a:latin typeface="Microsoft Sans Serif"/>
                <a:cs typeface="Microsoft Sans Serif"/>
              </a:rPr>
              <a:t>de distribución) deben </a:t>
            </a:r>
            <a:r>
              <a:rPr dirty="0" sz="750" spc="35">
                <a:latin typeface="Microsoft Sans Serif"/>
                <a:cs typeface="Microsoft Sans Serif"/>
              </a:rPr>
              <a:t>poder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desconectar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5">
                <a:latin typeface="Microsoft Sans Serif"/>
                <a:cs typeface="Microsoft Sans Serif"/>
              </a:rPr>
              <a:t>para garantizar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funcionamiento </a:t>
            </a:r>
            <a:r>
              <a:rPr dirty="0" sz="750" spc="25">
                <a:latin typeface="Microsoft Sans Serif"/>
                <a:cs typeface="Microsoft Sans Serif"/>
              </a:rPr>
              <a:t>seguro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30">
                <a:latin typeface="Microsoft Sans Serif"/>
                <a:cs typeface="Microsoft Sans Serif"/>
              </a:rPr>
              <a:t>motivo,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módem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GSM,</a:t>
            </a:r>
            <a:r>
              <a:rPr dirty="0" sz="750">
                <a:latin typeface="Microsoft Sans Serif"/>
                <a:cs typeface="Microsoft Sans Serif"/>
              </a:rPr>
              <a:t> capaz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recibir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comandos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DSO,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interfaz;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comandos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25">
                <a:latin typeface="Microsoft Sans Serif"/>
                <a:cs typeface="Microsoft Sans Serif"/>
              </a:rPr>
              <a:t>DSO,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módem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20">
                <a:latin typeface="Microsoft Sans Serif"/>
                <a:cs typeface="Microsoft Sans Serif"/>
              </a:rPr>
              <a:t>activar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15">
                <a:latin typeface="Microsoft Sans Serif"/>
                <a:cs typeface="Microsoft Sans Serif"/>
              </a:rPr>
              <a:t>desactivar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relé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salida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protección de interfaz </a:t>
            </a:r>
            <a:r>
              <a:rPr dirty="0" sz="750">
                <a:latin typeface="Microsoft Sans Serif"/>
                <a:cs typeface="Microsoft Sans Serif"/>
              </a:rPr>
              <a:t>y, a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continuación,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desconectar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4627" y="6462330"/>
            <a:ext cx="1767700" cy="95769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677087"/>
            <a:ext cx="3391535" cy="97218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48285" indent="-236220">
              <a:lnSpc>
                <a:spcPct val="100000"/>
              </a:lnSpc>
              <a:spcBef>
                <a:spcPts val="440"/>
              </a:spcBef>
              <a:buAutoNum type="arabicPeriod" startAt="4"/>
              <a:tabLst>
                <a:tab pos="248920" algn="l"/>
              </a:tabLst>
            </a:pPr>
            <a:r>
              <a:rPr dirty="0" sz="1100" spc="-10" b="1">
                <a:latin typeface="Arial"/>
                <a:cs typeface="Arial"/>
              </a:rPr>
              <a:t>Elección</a:t>
            </a:r>
            <a:r>
              <a:rPr dirty="0" sz="1100" spc="-45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de</a:t>
            </a:r>
            <a:r>
              <a:rPr dirty="0" sz="1100" spc="-40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cables</a:t>
            </a:r>
            <a:endParaRPr sz="11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Font typeface="Arial"/>
              <a:buAutoNum type="arabicPeriod" startAt="4"/>
            </a:pPr>
            <a:endParaRPr sz="1900">
              <a:latin typeface="Arial"/>
              <a:cs typeface="Arial"/>
            </a:endParaRPr>
          </a:p>
          <a:p>
            <a:pPr lvl="2" marL="379095" indent="-367030">
              <a:lnSpc>
                <a:spcPct val="100000"/>
              </a:lnSpc>
              <a:buAutoNum type="arabicPeriod"/>
              <a:tabLst>
                <a:tab pos="379730" algn="l"/>
              </a:tabLst>
            </a:pPr>
            <a:r>
              <a:rPr dirty="0" sz="1150" spc="10">
                <a:latin typeface="Microsoft Sans Serif"/>
                <a:cs typeface="Microsoft Sans Serif"/>
              </a:rPr>
              <a:t>Tipos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10">
                <a:latin typeface="Microsoft Sans Serif"/>
                <a:cs typeface="Microsoft Sans Serif"/>
              </a:rPr>
              <a:t>cables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10">
                <a:latin typeface="Microsoft Sans Serif"/>
                <a:cs typeface="Microsoft Sans Serif"/>
              </a:rPr>
              <a:t>y</a:t>
            </a:r>
            <a:r>
              <a:rPr dirty="0" sz="1150" spc="-10">
                <a:latin typeface="Microsoft Sans Serif"/>
                <a:cs typeface="Microsoft Sans Serif"/>
              </a:rPr>
              <a:t> </a:t>
            </a:r>
            <a:r>
              <a:rPr dirty="0" sz="1150" spc="30">
                <a:latin typeface="Microsoft Sans Serif"/>
                <a:cs typeface="Microsoft Sans Serif"/>
              </a:rPr>
              <a:t>condiciones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30">
                <a:latin typeface="Microsoft Sans Serif"/>
                <a:cs typeface="Microsoft Sans Serif"/>
              </a:rPr>
              <a:t>instalación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1840457"/>
            <a:ext cx="5384800" cy="444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84455">
              <a:lnSpc>
                <a:spcPct val="1429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utilizados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cablear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5">
                <a:latin typeface="Microsoft Sans Serif"/>
                <a:cs typeface="Microsoft Sans Serif"/>
              </a:rPr>
              <a:t>sección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20">
                <a:latin typeface="Microsoft Sans Serif"/>
                <a:cs typeface="Microsoft Sans Serif"/>
              </a:rPr>
              <a:t>conectado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10">
                <a:latin typeface="Microsoft Sans Serif"/>
                <a:cs typeface="Microsoft Sans Serif"/>
              </a:rPr>
              <a:t>seleccionarse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 soportar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difíciles condiciones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luz </a:t>
            </a:r>
            <a:r>
              <a:rPr dirty="0" sz="700" spc="20">
                <a:latin typeface="Microsoft Sans Serif"/>
                <a:cs typeface="Microsoft Sans Serif"/>
              </a:rPr>
              <a:t>solar </a:t>
            </a:r>
            <a:r>
              <a:rPr dirty="0" sz="700" spc="5">
                <a:latin typeface="Microsoft Sans Serif"/>
                <a:cs typeface="Microsoft Sans Serif"/>
              </a:rPr>
              <a:t>(luz </a:t>
            </a:r>
            <a:r>
              <a:rPr dirty="0" sz="700" spc="20">
                <a:latin typeface="Microsoft Sans Serif"/>
                <a:cs typeface="Microsoft Sans Serif"/>
              </a:rPr>
              <a:t>ultravioleta), calor </a:t>
            </a:r>
            <a:r>
              <a:rPr dirty="0" sz="700" spc="30">
                <a:latin typeface="Microsoft Sans Serif"/>
                <a:cs typeface="Microsoft Sans Serif"/>
              </a:rPr>
              <a:t>extremo, </a:t>
            </a:r>
            <a:r>
              <a:rPr dirty="0" sz="700" spc="15">
                <a:latin typeface="Microsoft Sans Serif"/>
                <a:cs typeface="Microsoft Sans Serif"/>
              </a:rPr>
              <a:t>condiciones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congelación </a:t>
            </a:r>
            <a:r>
              <a:rPr dirty="0" sz="700">
                <a:latin typeface="Microsoft Sans Serif"/>
                <a:cs typeface="Microsoft Sans Serif"/>
              </a:rPr>
              <a:t>(los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5">
                <a:latin typeface="Microsoft Sans Serif"/>
                <a:cs typeface="Microsoft Sans Serif"/>
              </a:rPr>
              <a:t>tendidos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detrás 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conjunto </a:t>
            </a:r>
            <a:r>
              <a:rPr dirty="0" sz="700" spc="25">
                <a:latin typeface="Microsoft Sans Serif"/>
                <a:cs typeface="Microsoft Sans Serif"/>
              </a:rPr>
              <a:t>fotovoltaico deben </a:t>
            </a:r>
            <a:r>
              <a:rPr dirty="0" sz="700" spc="20">
                <a:latin typeface="Microsoft Sans Serif"/>
                <a:cs typeface="Microsoft Sans Serif"/>
              </a:rPr>
              <a:t>estar </a:t>
            </a:r>
            <a:r>
              <a:rPr dirty="0" sz="700" spc="10">
                <a:latin typeface="Microsoft Sans Serif"/>
                <a:cs typeface="Microsoft Sans Serif"/>
              </a:rPr>
              <a:t>clasificados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5">
                <a:latin typeface="Microsoft Sans Serif"/>
                <a:cs typeface="Microsoft Sans Serif"/>
              </a:rPr>
              <a:t>rango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25">
                <a:latin typeface="Microsoft Sans Serif"/>
                <a:cs typeface="Microsoft Sans Serif"/>
              </a:rPr>
              <a:t>menos </a:t>
            </a:r>
            <a:r>
              <a:rPr dirty="0" sz="700">
                <a:latin typeface="Microsoft Sans Serif"/>
                <a:cs typeface="Microsoft Sans Serif"/>
              </a:rPr>
              <a:t>-15 </a:t>
            </a:r>
            <a:r>
              <a:rPr dirty="0" sz="700" spc="-25">
                <a:latin typeface="Microsoft Sans Serif"/>
                <a:cs typeface="Microsoft Sans Serif"/>
              </a:rPr>
              <a:t>°C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90 </a:t>
            </a:r>
            <a:r>
              <a:rPr dirty="0" sz="700" spc="-20">
                <a:latin typeface="Microsoft Sans Serif"/>
                <a:cs typeface="Microsoft Sans Serif"/>
              </a:rPr>
              <a:t>°C),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regular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agua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lluvia,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(voltaje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1,5 </a:t>
            </a:r>
            <a:r>
              <a:rPr dirty="0" sz="700" spc="-15">
                <a:latin typeface="Microsoft Sans Serif"/>
                <a:cs typeface="Microsoft Sans Serif"/>
              </a:rPr>
              <a:t>kV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tierra)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operación.</a:t>
            </a:r>
            <a:endParaRPr sz="700">
              <a:latin typeface="Microsoft Sans Serif"/>
              <a:cs typeface="Microsoft Sans Serif"/>
            </a:endParaRPr>
          </a:p>
          <a:p>
            <a:pPr marL="12700" marR="364490">
              <a:lnSpc>
                <a:spcPct val="133400"/>
              </a:lnSpc>
              <a:spcBef>
                <a:spcPts val="1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25">
                <a:latin typeface="Microsoft Sans Serif"/>
                <a:cs typeface="Microsoft Sans Serif"/>
              </a:rPr>
              <a:t>ha desarrollado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40">
                <a:latin typeface="Microsoft Sans Serif"/>
                <a:cs typeface="Microsoft Sans Serif"/>
              </a:rPr>
              <a:t>probar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10">
                <a:latin typeface="Microsoft Sans Serif"/>
                <a:cs typeface="Microsoft Sans Serif"/>
              </a:rPr>
              <a:t>solares: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10">
                <a:latin typeface="Microsoft Sans Serif"/>
                <a:cs typeface="Microsoft Sans Serif"/>
              </a:rPr>
              <a:t>62930 </a:t>
            </a:r>
            <a:r>
              <a:rPr dirty="0" sz="750">
                <a:latin typeface="Microsoft Sans Serif"/>
                <a:cs typeface="Microsoft Sans Serif"/>
              </a:rPr>
              <a:t>“Cables </a:t>
            </a:r>
            <a:r>
              <a:rPr dirty="0" sz="750" spc="15">
                <a:latin typeface="Microsoft Sans Serif"/>
                <a:cs typeface="Microsoft Sans Serif"/>
              </a:rPr>
              <a:t>eléctricos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CC”.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incluye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libres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halógenos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contener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halógenos.</a:t>
            </a:r>
            <a:endParaRPr sz="750">
              <a:latin typeface="Microsoft Sans Serif"/>
              <a:cs typeface="Microsoft Sans Serif"/>
            </a:endParaRPr>
          </a:p>
          <a:p>
            <a:pPr marL="12700" marR="36195">
              <a:lnSpc>
                <a:spcPts val="1200"/>
              </a:lnSpc>
              <a:spcBef>
                <a:spcPts val="9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5">
                <a:latin typeface="Microsoft Sans Serif"/>
                <a:cs typeface="Microsoft Sans Serif"/>
              </a:rPr>
              <a:t>Europa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publicó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20">
                <a:latin typeface="Microsoft Sans Serif"/>
                <a:cs typeface="Microsoft Sans Serif"/>
              </a:rPr>
              <a:t>similar, </a:t>
            </a:r>
            <a:r>
              <a:rPr dirty="0" sz="700" spc="-3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50618 </a:t>
            </a:r>
            <a:r>
              <a:rPr dirty="0" sz="700">
                <a:latin typeface="Microsoft Sans Serif"/>
                <a:cs typeface="Microsoft Sans Serif"/>
              </a:rPr>
              <a:t>“Cables </a:t>
            </a:r>
            <a:r>
              <a:rPr dirty="0" sz="700" spc="15">
                <a:latin typeface="Microsoft Sans Serif"/>
                <a:cs typeface="Microsoft Sans Serif"/>
              </a:rPr>
              <a:t>eléctricos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fotovoltaicos”,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5">
                <a:latin typeface="Microsoft Sans Serif"/>
                <a:cs typeface="Microsoft Sans Serif"/>
              </a:rPr>
              <a:t>restringía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uso 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libres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halógenos.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codificación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Europa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H1Z2Z2-K.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Además,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desarrolló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10">
                <a:latin typeface="Microsoft Sans Serif"/>
                <a:cs typeface="Microsoft Sans Serif"/>
              </a:rPr>
              <a:t>UL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fotovoltaicos: </a:t>
            </a:r>
            <a:r>
              <a:rPr dirty="0" sz="700" spc="-10">
                <a:latin typeface="Microsoft Sans Serif"/>
                <a:cs typeface="Microsoft Sans Serif"/>
              </a:rPr>
              <a:t>UL </a:t>
            </a:r>
            <a:r>
              <a:rPr dirty="0" sz="700" spc="10">
                <a:latin typeface="Microsoft Sans Serif"/>
                <a:cs typeface="Microsoft Sans Serif"/>
              </a:rPr>
              <a:t>4703 </a:t>
            </a:r>
            <a:r>
              <a:rPr dirty="0" sz="700" spc="30">
                <a:latin typeface="Microsoft Sans Serif"/>
                <a:cs typeface="Microsoft Sans Serif"/>
              </a:rPr>
              <a:t>“Norma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fotovoltaicos”. </a:t>
            </a:r>
            <a:r>
              <a:rPr dirty="0" sz="700" spc="10">
                <a:latin typeface="Microsoft Sans Serif"/>
                <a:cs typeface="Microsoft Sans Serif"/>
              </a:rPr>
              <a:t>Según la </a:t>
            </a:r>
            <a:r>
              <a:rPr dirty="0" sz="700" spc="30">
                <a:latin typeface="Microsoft Sans Serif"/>
                <a:cs typeface="Microsoft Sans Serif"/>
              </a:rPr>
              <a:t>región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instalación,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10">
                <a:latin typeface="Microsoft Sans Serif"/>
                <a:cs typeface="Microsoft Sans Serif"/>
              </a:rPr>
              <a:t> solares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homologados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normas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adecuadas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mencionadas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anteriormente.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Microsoft Sans Serif"/>
              <a:cs typeface="Microsoft Sans Serif"/>
            </a:endParaRPr>
          </a:p>
          <a:p>
            <a:pPr algn="just" marL="12700" marR="158115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5">
                <a:latin typeface="Microsoft Sans Serif"/>
                <a:cs typeface="Microsoft Sans Serif"/>
              </a:rPr>
              <a:t>60364-7-712 </a:t>
            </a:r>
            <a:r>
              <a:rPr dirty="0" sz="700" spc="15">
                <a:latin typeface="Microsoft Sans Serif"/>
                <a:cs typeface="Microsoft Sans Serif"/>
              </a:rPr>
              <a:t>“Instalaciones </a:t>
            </a:r>
            <a:r>
              <a:rPr dirty="0" sz="700" spc="10">
                <a:latin typeface="Microsoft Sans Serif"/>
                <a:cs typeface="Microsoft Sans Serif"/>
              </a:rPr>
              <a:t>eléctricas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baja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-10">
                <a:latin typeface="Microsoft Sans Serif"/>
                <a:cs typeface="Microsoft Sans Serif"/>
              </a:rPr>
              <a:t>- </a:t>
            </a:r>
            <a:r>
              <a:rPr dirty="0" sz="700" spc="15">
                <a:latin typeface="Microsoft Sans Serif"/>
                <a:cs typeface="Microsoft Sans Serif"/>
              </a:rPr>
              <a:t>Parte </a:t>
            </a:r>
            <a:r>
              <a:rPr dirty="0" sz="700" spc="5">
                <a:latin typeface="Microsoft Sans Serif"/>
                <a:cs typeface="Microsoft Sans Serif"/>
              </a:rPr>
              <a:t>7-712: </a:t>
            </a:r>
            <a:r>
              <a:rPr dirty="0" sz="700" spc="10">
                <a:latin typeface="Microsoft Sans Serif"/>
                <a:cs typeface="Microsoft Sans Serif"/>
              </a:rPr>
              <a:t>Requisitos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instalaciones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5">
                <a:latin typeface="Microsoft Sans Serif"/>
                <a:cs typeface="Microsoft Sans Serif"/>
              </a:rPr>
              <a:t>ubicaciones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especiales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suministro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(PV)”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requiere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erijan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manera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30">
                <a:latin typeface="Microsoft Sans Serif"/>
                <a:cs typeface="Microsoft Sans Serif"/>
              </a:rPr>
              <a:t>minimice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riesgo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cortocircuitos.</a:t>
            </a:r>
            <a:endParaRPr sz="700">
              <a:latin typeface="Microsoft Sans Serif"/>
              <a:cs typeface="Microsoft Sans Serif"/>
            </a:endParaRPr>
          </a:p>
          <a:p>
            <a:pPr marL="12700" marR="457200">
              <a:lnSpc>
                <a:spcPts val="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Por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cadenas </a:t>
            </a:r>
            <a:r>
              <a:rPr dirty="0" sz="550" spc="15">
                <a:latin typeface="Microsoft Sans Serif"/>
                <a:cs typeface="Microsoft Sans Serif"/>
              </a:rPr>
              <a:t>fotovoltaicas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tienen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doble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reforzado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como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medio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 spc="5">
                <a:latin typeface="Microsoft Sans Serif"/>
                <a:cs typeface="Microsoft Sans Serif"/>
              </a:rPr>
              <a:t> descargas eléctricas;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mantener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característica,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deben:</a:t>
            </a:r>
            <a:endParaRPr sz="5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10"/>
              </a:spcBef>
              <a:buChar char="•"/>
              <a:tabLst>
                <a:tab pos="65405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enterrarse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15">
                <a:latin typeface="Microsoft Sans Serif"/>
                <a:cs typeface="Microsoft Sans Serif"/>
              </a:rPr>
              <a:t>paredes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marcos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metálicos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fijación;</a:t>
            </a:r>
            <a:endParaRPr sz="650">
              <a:latin typeface="Microsoft Sans Serif"/>
              <a:cs typeface="Microsoft Sans Serif"/>
            </a:endParaRPr>
          </a:p>
          <a:p>
            <a:pPr marL="12700" marR="66675">
              <a:lnSpc>
                <a:spcPct val="153900"/>
              </a:lnSpc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doblados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radio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menor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8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veces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diámetro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total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(requisitos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radio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Sección</a:t>
            </a:r>
            <a:r>
              <a:rPr dirty="0" sz="650" spc="5">
                <a:latin typeface="Microsoft Sans Serif"/>
                <a:cs typeface="Microsoft Sans Serif"/>
              </a:rPr>
              <a:t> 300.34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NEC).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menudo,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cadenas </a:t>
            </a:r>
            <a:r>
              <a:rPr dirty="0" sz="650" spc="20">
                <a:latin typeface="Microsoft Sans Serif"/>
                <a:cs typeface="Microsoft Sans Serif"/>
              </a:rPr>
              <a:t>fotovoltaicas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35">
                <a:latin typeface="Microsoft Sans Serif"/>
                <a:cs typeface="Microsoft Sans Serif"/>
              </a:rPr>
              <a:t>montan </a:t>
            </a:r>
            <a:r>
              <a:rPr dirty="0" sz="650" spc="30">
                <a:latin typeface="Microsoft Sans Serif"/>
                <a:cs typeface="Microsoft Sans Serif"/>
              </a:rPr>
              <a:t>inmediatamente </a:t>
            </a:r>
            <a:r>
              <a:rPr dirty="0" sz="650" spc="20">
                <a:latin typeface="Microsoft Sans Serif"/>
                <a:cs typeface="Microsoft Sans Serif"/>
              </a:rPr>
              <a:t>detrás 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5">
                <a:latin typeface="Microsoft Sans Serif"/>
                <a:cs typeface="Microsoft Sans Serif"/>
              </a:rPr>
              <a:t>están sujetos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30">
                <a:latin typeface="Microsoft Sans Serif"/>
                <a:cs typeface="Microsoft Sans Serif"/>
              </a:rPr>
              <a:t>movimiento térmico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5">
                <a:latin typeface="Microsoft Sans Serif"/>
                <a:cs typeface="Microsoft Sans Serif"/>
              </a:rPr>
              <a:t>eólico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conjuntos/módulos.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daño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mecánico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provocar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aumento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casos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riesgo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incendio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descarga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12700" marR="74295">
              <a:lnSpc>
                <a:spcPct val="166700"/>
              </a:lnSpc>
            </a:pPr>
            <a:r>
              <a:rPr dirty="0" sz="600" spc="-5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suelen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color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negro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ayudar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resistencia</a:t>
            </a:r>
            <a:r>
              <a:rPr dirty="0" sz="600">
                <a:latin typeface="Microsoft Sans Serif"/>
                <a:cs typeface="Microsoft Sans Serif"/>
              </a:rPr>
              <a:t> 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rayos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UV</a:t>
            </a:r>
            <a:r>
              <a:rPr dirty="0" sz="600" spc="5">
                <a:latin typeface="Microsoft Sans Serif"/>
                <a:cs typeface="Microsoft Sans Serif"/>
              </a:rPr>
              <a:t> 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no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requiere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codificación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color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5">
                <a:latin typeface="Microsoft Sans Serif"/>
                <a:cs typeface="Microsoft Sans Serif"/>
              </a:rPr>
              <a:t> cable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exterior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 </a:t>
            </a:r>
            <a:r>
              <a:rPr dirty="0" sz="600" spc="10">
                <a:latin typeface="Microsoft Sans Serif"/>
                <a:cs typeface="Microsoft Sans Serif"/>
              </a:rPr>
              <a:t>los sistemas </a:t>
            </a:r>
            <a:r>
              <a:rPr dirty="0" sz="600" spc="15">
                <a:latin typeface="Microsoft Sans Serif"/>
                <a:cs typeface="Microsoft Sans Serif"/>
              </a:rPr>
              <a:t>fotovoltaicos: </a:t>
            </a:r>
            <a:r>
              <a:rPr dirty="0" sz="600" spc="35">
                <a:latin typeface="Microsoft Sans Serif"/>
                <a:cs typeface="Microsoft Sans Serif"/>
              </a:rPr>
              <a:t>por </a:t>
            </a:r>
            <a:r>
              <a:rPr dirty="0" sz="600" spc="15">
                <a:latin typeface="Microsoft Sans Serif"/>
                <a:cs typeface="Microsoft Sans Serif"/>
              </a:rPr>
              <a:t>cierto, </a:t>
            </a:r>
            <a:r>
              <a:rPr dirty="0" sz="600" spc="-5">
                <a:latin typeface="Microsoft Sans Serif"/>
                <a:cs typeface="Microsoft Sans Serif"/>
              </a:rPr>
              <a:t>se </a:t>
            </a:r>
            <a:r>
              <a:rPr dirty="0" sz="600" spc="20">
                <a:latin typeface="Microsoft Sans Serif"/>
                <a:cs typeface="Microsoft Sans Serif"/>
              </a:rPr>
              <a:t>recomienda utilizar </a:t>
            </a:r>
            <a:r>
              <a:rPr dirty="0" sz="600" spc="5">
                <a:latin typeface="Microsoft Sans Serif"/>
                <a:cs typeface="Microsoft Sans Serif"/>
              </a:rPr>
              <a:t>cables </a:t>
            </a:r>
            <a:r>
              <a:rPr dirty="0" sz="600" spc="20">
                <a:latin typeface="Microsoft Sans Serif"/>
                <a:cs typeface="Microsoft Sans Serif"/>
              </a:rPr>
              <a:t>negros para </a:t>
            </a:r>
            <a:r>
              <a:rPr dirty="0" sz="600" spc="10">
                <a:latin typeface="Microsoft Sans Serif"/>
                <a:cs typeface="Microsoft Sans Serif"/>
              </a:rPr>
              <a:t>el </a:t>
            </a:r>
            <a:r>
              <a:rPr dirty="0" sz="600" spc="20">
                <a:latin typeface="Microsoft Sans Serif"/>
                <a:cs typeface="Microsoft Sans Serif"/>
              </a:rPr>
              <a:t>lado negativo de </a:t>
            </a:r>
            <a:r>
              <a:rPr dirty="0" sz="600" spc="10">
                <a:latin typeface="Microsoft Sans Serif"/>
                <a:cs typeface="Microsoft Sans Serif"/>
              </a:rPr>
              <a:t>los </a:t>
            </a:r>
            <a:r>
              <a:rPr dirty="0" sz="600" spc="5">
                <a:latin typeface="Microsoft Sans Serif"/>
                <a:cs typeface="Microsoft Sans Serif"/>
              </a:rPr>
              <a:t>cables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>
                <a:latin typeface="Microsoft Sans Serif"/>
                <a:cs typeface="Microsoft Sans Serif"/>
              </a:rPr>
              <a:t>las </a:t>
            </a:r>
            <a:r>
              <a:rPr dirty="0" sz="600" spc="5">
                <a:latin typeface="Microsoft Sans Serif"/>
                <a:cs typeface="Microsoft Sans Serif"/>
              </a:rPr>
              <a:t>cadenas </a:t>
            </a:r>
            <a:r>
              <a:rPr dirty="0" sz="600" spc="15">
                <a:latin typeface="Microsoft Sans Serif"/>
                <a:cs typeface="Microsoft Sans Serif"/>
              </a:rPr>
              <a:t>fotovoltaicas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rojos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positivo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  <a:spcBef>
                <a:spcPts val="1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casos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tender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longitud,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recomienda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colocar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etiquetas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largo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CC. </a:t>
            </a:r>
            <a:r>
              <a:rPr dirty="0" sz="650" spc="-40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considera </a:t>
            </a:r>
            <a:r>
              <a:rPr dirty="0" sz="650" spc="20">
                <a:latin typeface="Microsoft Sans Serif"/>
                <a:cs typeface="Microsoft Sans Serif"/>
              </a:rPr>
              <a:t>suficiente </a:t>
            </a:r>
            <a:r>
              <a:rPr dirty="0" sz="650" spc="15">
                <a:latin typeface="Microsoft Sans Serif"/>
                <a:cs typeface="Microsoft Sans Serif"/>
              </a:rPr>
              <a:t>colocar </a:t>
            </a:r>
            <a:r>
              <a:rPr dirty="0" sz="650" spc="20">
                <a:latin typeface="Microsoft Sans Serif"/>
                <a:cs typeface="Microsoft Sans Serif"/>
              </a:rPr>
              <a:t>etiquetas de </a:t>
            </a:r>
            <a:r>
              <a:rPr dirty="0" sz="650" spc="25">
                <a:latin typeface="Microsoft Sans Serif"/>
                <a:cs typeface="Microsoft Sans Serif"/>
              </a:rPr>
              <a:t>peligro </a:t>
            </a:r>
            <a:r>
              <a:rPr dirty="0" sz="650" spc="5">
                <a:latin typeface="Microsoft Sans Serif"/>
                <a:cs typeface="Microsoft Sans Serif"/>
              </a:rPr>
              <a:t>cada </a:t>
            </a:r>
            <a:r>
              <a:rPr dirty="0" sz="650" spc="10">
                <a:latin typeface="Microsoft Sans Serif"/>
                <a:cs typeface="Microsoft Sans Serif"/>
              </a:rPr>
              <a:t>5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10 </a:t>
            </a:r>
            <a:r>
              <a:rPr dirty="0" sz="650" spc="65">
                <a:latin typeface="Microsoft Sans Serif"/>
                <a:cs typeface="Microsoft Sans Serif"/>
              </a:rPr>
              <a:t>m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25">
                <a:latin typeface="Microsoft Sans Serif"/>
                <a:cs typeface="Microsoft Sans Serif"/>
              </a:rPr>
              <a:t>identificar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30">
                <a:latin typeface="Microsoft Sans Serif"/>
                <a:cs typeface="Microsoft Sans Serif"/>
              </a:rPr>
              <a:t>tramos </a:t>
            </a:r>
            <a:r>
              <a:rPr dirty="0" sz="650" spc="15">
                <a:latin typeface="Microsoft Sans Serif"/>
                <a:cs typeface="Microsoft Sans Serif"/>
              </a:rPr>
              <a:t>rectos </a:t>
            </a:r>
            <a:r>
              <a:rPr dirty="0" sz="650" spc="30">
                <a:latin typeface="Microsoft Sans Serif"/>
                <a:cs typeface="Microsoft Sans Serif"/>
              </a:rPr>
              <a:t>donde </a:t>
            </a:r>
            <a:r>
              <a:rPr dirty="0" sz="650" spc="-5">
                <a:latin typeface="Microsoft Sans Serif"/>
                <a:cs typeface="Microsoft Sans Serif"/>
              </a:rPr>
              <a:t>sea </a:t>
            </a:r>
            <a:r>
              <a:rPr dirty="0" sz="650" spc="15">
                <a:latin typeface="Microsoft Sans Serif"/>
                <a:cs typeface="Microsoft Sans Serif"/>
              </a:rPr>
              <a:t>posible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visión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clara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etiquetas.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6402706"/>
            <a:ext cx="575945" cy="43243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10">
                <a:latin typeface="Microsoft Sans Serif"/>
                <a:cs typeface="Microsoft Sans Serif"/>
              </a:rPr>
              <a:t>Etiqueta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peligro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para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r>
              <a:rPr dirty="0" sz="300" spc="-5">
                <a:latin typeface="Microsoft Sans Serif"/>
                <a:cs typeface="Microsoft Sans Serif"/>
              </a:rPr>
              <a:t>Cables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matriz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7633681"/>
            <a:ext cx="527431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Además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detallados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60364,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proporcionar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segregación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circuitos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mismos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segregación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diferentes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niveles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voltaje.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1769999"/>
            <a:ext cx="5363845" cy="4860290"/>
          </a:xfrm>
          <a:custGeom>
            <a:avLst/>
            <a:gdLst/>
            <a:ahLst/>
            <a:cxnLst/>
            <a:rect l="l" t="t" r="r" b="b"/>
            <a:pathLst>
              <a:path w="5363845" h="4860290">
                <a:moveTo>
                  <a:pt x="5363654" y="0"/>
                </a:moveTo>
                <a:lnTo>
                  <a:pt x="0" y="0"/>
                </a:lnTo>
                <a:lnTo>
                  <a:pt x="0" y="4859997"/>
                </a:lnTo>
                <a:lnTo>
                  <a:pt x="5363654" y="4859997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7333208"/>
            <a:ext cx="5363845" cy="2210435"/>
          </a:xfrm>
          <a:custGeom>
            <a:avLst/>
            <a:gdLst/>
            <a:ahLst/>
            <a:cxnLst/>
            <a:rect l="l" t="t" r="r" b="b"/>
            <a:pathLst>
              <a:path w="5363845" h="2210434">
                <a:moveTo>
                  <a:pt x="5363654" y="0"/>
                </a:moveTo>
                <a:lnTo>
                  <a:pt x="0" y="0"/>
                </a:lnTo>
                <a:lnTo>
                  <a:pt x="0" y="2210396"/>
                </a:lnTo>
                <a:lnTo>
                  <a:pt x="5363654" y="2210396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35346" y="1887472"/>
            <a:ext cx="2967843" cy="1690281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3369397" y="3742244"/>
            <a:ext cx="2489835" cy="1255395"/>
            <a:chOff x="3369397" y="3742244"/>
            <a:chExt cx="2489835" cy="1255395"/>
          </a:xfrm>
        </p:grpSpPr>
        <p:sp>
          <p:nvSpPr>
            <p:cNvPr id="7" name="object 7"/>
            <p:cNvSpPr/>
            <p:nvPr/>
          </p:nvSpPr>
          <p:spPr>
            <a:xfrm>
              <a:off x="3382097" y="3754944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7487" y="3780348"/>
              <a:ext cx="469901" cy="31750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965700" y="3754944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1092" y="3780348"/>
              <a:ext cx="469900" cy="31750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550751" y="3754944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76147" y="3780348"/>
              <a:ext cx="469900" cy="31750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5135091" y="3754944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60484" y="3780348"/>
              <a:ext cx="469900" cy="31750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588765" y="3885094"/>
              <a:ext cx="1275715" cy="108585"/>
            </a:xfrm>
            <a:custGeom>
              <a:avLst/>
              <a:gdLst/>
              <a:ahLst/>
              <a:cxnLst/>
              <a:rect l="l" t="t" r="r" b="b"/>
              <a:pathLst>
                <a:path w="1275714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1275714" h="108585">
                  <a:moveTo>
                    <a:pt x="692340" y="0"/>
                  </a:moveTo>
                  <a:lnTo>
                    <a:pt x="584339" y="0"/>
                  </a:lnTo>
                  <a:lnTo>
                    <a:pt x="584339" y="108000"/>
                  </a:lnTo>
                  <a:lnTo>
                    <a:pt x="692340" y="108000"/>
                  </a:lnTo>
                  <a:lnTo>
                    <a:pt x="692340" y="0"/>
                  </a:lnTo>
                  <a:close/>
                </a:path>
                <a:path w="1275714" h="108585">
                  <a:moveTo>
                    <a:pt x="1275219" y="0"/>
                  </a:moveTo>
                  <a:lnTo>
                    <a:pt x="1167206" y="0"/>
                  </a:lnTo>
                  <a:lnTo>
                    <a:pt x="1167206" y="108000"/>
                  </a:lnTo>
                  <a:lnTo>
                    <a:pt x="1275219" y="108000"/>
                  </a:lnTo>
                  <a:lnTo>
                    <a:pt x="12752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642763" y="3939098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382097" y="4185499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07487" y="4210902"/>
              <a:ext cx="469901" cy="31750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965700" y="4185499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91092" y="4210902"/>
              <a:ext cx="469900" cy="3175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550751" y="4185499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76147" y="4210902"/>
              <a:ext cx="469900" cy="31750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135091" y="4185499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60484" y="4210902"/>
              <a:ext cx="469900" cy="31750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173105" y="4315650"/>
              <a:ext cx="690880" cy="108585"/>
            </a:xfrm>
            <a:custGeom>
              <a:avLst/>
              <a:gdLst/>
              <a:ahLst/>
              <a:cxnLst/>
              <a:rect l="l" t="t" r="r" b="b"/>
              <a:pathLst>
                <a:path w="690879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690879" h="108585">
                  <a:moveTo>
                    <a:pt x="690880" y="0"/>
                  </a:moveTo>
                  <a:lnTo>
                    <a:pt x="582866" y="0"/>
                  </a:lnTo>
                  <a:lnTo>
                    <a:pt x="582866" y="108000"/>
                  </a:lnTo>
                  <a:lnTo>
                    <a:pt x="690880" y="10800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642763" y="4369652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382097" y="461605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07487" y="4641450"/>
              <a:ext cx="469901" cy="31750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965700" y="461605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91092" y="4641450"/>
              <a:ext cx="469900" cy="31750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550751" y="461605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76147" y="4641450"/>
              <a:ext cx="469900" cy="317505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135091" y="461605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60484" y="4641450"/>
              <a:ext cx="469900" cy="317505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173105" y="4746205"/>
              <a:ext cx="690880" cy="108585"/>
            </a:xfrm>
            <a:custGeom>
              <a:avLst/>
              <a:gdLst/>
              <a:ahLst/>
              <a:cxnLst/>
              <a:rect l="l" t="t" r="r" b="b"/>
              <a:pathLst>
                <a:path w="690879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690879" h="108585">
                  <a:moveTo>
                    <a:pt x="690880" y="0"/>
                  </a:moveTo>
                  <a:lnTo>
                    <a:pt x="582866" y="0"/>
                  </a:lnTo>
                  <a:lnTo>
                    <a:pt x="582866" y="108000"/>
                  </a:lnTo>
                  <a:lnTo>
                    <a:pt x="690880" y="10800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642763" y="4800205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88765" y="4315650"/>
              <a:ext cx="1861185" cy="539115"/>
            </a:xfrm>
            <a:custGeom>
              <a:avLst/>
              <a:gdLst/>
              <a:ahLst/>
              <a:cxnLst/>
              <a:rect l="l" t="t" r="r" b="b"/>
              <a:pathLst>
                <a:path w="1861185" h="539114">
                  <a:moveTo>
                    <a:pt x="108000" y="430555"/>
                  </a:moveTo>
                  <a:lnTo>
                    <a:pt x="0" y="430555"/>
                  </a:lnTo>
                  <a:lnTo>
                    <a:pt x="0" y="538556"/>
                  </a:lnTo>
                  <a:lnTo>
                    <a:pt x="108000" y="538556"/>
                  </a:lnTo>
                  <a:lnTo>
                    <a:pt x="108000" y="430555"/>
                  </a:lnTo>
                  <a:close/>
                </a:path>
                <a:path w="1861185" h="539114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1861185" h="539114">
                  <a:moveTo>
                    <a:pt x="1861007" y="430555"/>
                  </a:moveTo>
                  <a:lnTo>
                    <a:pt x="1752993" y="430555"/>
                  </a:lnTo>
                  <a:lnTo>
                    <a:pt x="1752993" y="538556"/>
                  </a:lnTo>
                  <a:lnTo>
                    <a:pt x="1861007" y="538556"/>
                  </a:lnTo>
                  <a:lnTo>
                    <a:pt x="1861007" y="430555"/>
                  </a:lnTo>
                  <a:close/>
                </a:path>
                <a:path w="1861185" h="539114">
                  <a:moveTo>
                    <a:pt x="1861007" y="0"/>
                  </a:moveTo>
                  <a:lnTo>
                    <a:pt x="1752993" y="0"/>
                  </a:lnTo>
                  <a:lnTo>
                    <a:pt x="1752993" y="108000"/>
                  </a:lnTo>
                  <a:lnTo>
                    <a:pt x="1861007" y="108000"/>
                  </a:lnTo>
                  <a:lnTo>
                    <a:pt x="1861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643471" y="4229761"/>
              <a:ext cx="2209800" cy="86360"/>
            </a:xfrm>
            <a:custGeom>
              <a:avLst/>
              <a:gdLst/>
              <a:ahLst/>
              <a:cxnLst/>
              <a:rect l="l" t="t" r="r" b="b"/>
              <a:pathLst>
                <a:path w="2209800" h="86360">
                  <a:moveTo>
                    <a:pt x="0" y="85890"/>
                  </a:moveTo>
                  <a:lnTo>
                    <a:pt x="0" y="59461"/>
                  </a:lnTo>
                  <a:lnTo>
                    <a:pt x="2839" y="45482"/>
                  </a:lnTo>
                  <a:lnTo>
                    <a:pt x="10572" y="34034"/>
                  </a:lnTo>
                  <a:lnTo>
                    <a:pt x="22020" y="26298"/>
                  </a:lnTo>
                  <a:lnTo>
                    <a:pt x="36004" y="23456"/>
                  </a:lnTo>
                  <a:lnTo>
                    <a:pt x="2161984" y="23456"/>
                  </a:lnTo>
                  <a:lnTo>
                    <a:pt x="2161984" y="0"/>
                  </a:lnTo>
                  <a:lnTo>
                    <a:pt x="2209368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643471" y="4325042"/>
              <a:ext cx="2209800" cy="421640"/>
            </a:xfrm>
            <a:custGeom>
              <a:avLst/>
              <a:gdLst/>
              <a:ahLst/>
              <a:cxnLst/>
              <a:rect l="l" t="t" r="r" b="b"/>
              <a:pathLst>
                <a:path w="2209800" h="421639">
                  <a:moveTo>
                    <a:pt x="0" y="421157"/>
                  </a:moveTo>
                  <a:lnTo>
                    <a:pt x="0" y="394728"/>
                  </a:lnTo>
                  <a:lnTo>
                    <a:pt x="2839" y="380752"/>
                  </a:lnTo>
                  <a:lnTo>
                    <a:pt x="10572" y="369308"/>
                  </a:lnTo>
                  <a:lnTo>
                    <a:pt x="22020" y="361576"/>
                  </a:lnTo>
                  <a:lnTo>
                    <a:pt x="36004" y="358736"/>
                  </a:lnTo>
                  <a:lnTo>
                    <a:pt x="2161984" y="358736"/>
                  </a:lnTo>
                  <a:lnTo>
                    <a:pt x="2161984" y="0"/>
                  </a:lnTo>
                  <a:lnTo>
                    <a:pt x="2209368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643471" y="3822678"/>
              <a:ext cx="2209800" cy="319405"/>
            </a:xfrm>
            <a:custGeom>
              <a:avLst/>
              <a:gdLst/>
              <a:ahLst/>
              <a:cxnLst/>
              <a:rect l="l" t="t" r="r" b="b"/>
              <a:pathLst>
                <a:path w="2209800" h="319404">
                  <a:moveTo>
                    <a:pt x="0" y="62420"/>
                  </a:moveTo>
                  <a:lnTo>
                    <a:pt x="0" y="35991"/>
                  </a:lnTo>
                  <a:lnTo>
                    <a:pt x="2839" y="22015"/>
                  </a:lnTo>
                  <a:lnTo>
                    <a:pt x="10572" y="10571"/>
                  </a:lnTo>
                  <a:lnTo>
                    <a:pt x="22020" y="2839"/>
                  </a:lnTo>
                  <a:lnTo>
                    <a:pt x="36004" y="0"/>
                  </a:lnTo>
                  <a:lnTo>
                    <a:pt x="2161984" y="0"/>
                  </a:lnTo>
                  <a:lnTo>
                    <a:pt x="2161984" y="319011"/>
                  </a:lnTo>
                  <a:lnTo>
                    <a:pt x="2209368" y="319011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95772" y="3987994"/>
              <a:ext cx="455295" cy="428625"/>
            </a:xfrm>
            <a:custGeom>
              <a:avLst/>
              <a:gdLst/>
              <a:ahLst/>
              <a:cxnLst/>
              <a:rect l="l" t="t" r="r" b="b"/>
              <a:pathLst>
                <a:path w="455295" h="428625">
                  <a:moveTo>
                    <a:pt x="0" y="0"/>
                  </a:moveTo>
                  <a:lnTo>
                    <a:pt x="0" y="26428"/>
                  </a:lnTo>
                  <a:lnTo>
                    <a:pt x="2839" y="40405"/>
                  </a:lnTo>
                  <a:lnTo>
                    <a:pt x="10571" y="51849"/>
                  </a:lnTo>
                  <a:lnTo>
                    <a:pt x="22015" y="59581"/>
                  </a:lnTo>
                  <a:lnTo>
                    <a:pt x="35991" y="62420"/>
                  </a:lnTo>
                  <a:lnTo>
                    <a:pt x="335775" y="62420"/>
                  </a:lnTo>
                  <a:lnTo>
                    <a:pt x="335775" y="428282"/>
                  </a:lnTo>
                  <a:lnTo>
                    <a:pt x="455282" y="428282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95772" y="4422368"/>
              <a:ext cx="455295" cy="87630"/>
            </a:xfrm>
            <a:custGeom>
              <a:avLst/>
              <a:gdLst/>
              <a:ahLst/>
              <a:cxnLst/>
              <a:rect l="l" t="t" r="r" b="b"/>
              <a:pathLst>
                <a:path w="455295" h="87629">
                  <a:moveTo>
                    <a:pt x="0" y="0"/>
                  </a:moveTo>
                  <a:lnTo>
                    <a:pt x="0" y="26428"/>
                  </a:lnTo>
                  <a:lnTo>
                    <a:pt x="2839" y="40407"/>
                  </a:lnTo>
                  <a:lnTo>
                    <a:pt x="10571" y="51855"/>
                  </a:lnTo>
                  <a:lnTo>
                    <a:pt x="22015" y="59591"/>
                  </a:lnTo>
                  <a:lnTo>
                    <a:pt x="35991" y="62433"/>
                  </a:lnTo>
                  <a:lnTo>
                    <a:pt x="335775" y="62433"/>
                  </a:lnTo>
                  <a:lnTo>
                    <a:pt x="335775" y="87350"/>
                  </a:lnTo>
                  <a:lnTo>
                    <a:pt x="455282" y="8735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395772" y="4602986"/>
              <a:ext cx="455295" cy="313690"/>
            </a:xfrm>
            <a:custGeom>
              <a:avLst/>
              <a:gdLst/>
              <a:ahLst/>
              <a:cxnLst/>
              <a:rect l="l" t="t" r="r" b="b"/>
              <a:pathLst>
                <a:path w="455295" h="313689">
                  <a:moveTo>
                    <a:pt x="0" y="251218"/>
                  </a:moveTo>
                  <a:lnTo>
                    <a:pt x="0" y="277634"/>
                  </a:lnTo>
                  <a:lnTo>
                    <a:pt x="2839" y="291618"/>
                  </a:lnTo>
                  <a:lnTo>
                    <a:pt x="10571" y="303066"/>
                  </a:lnTo>
                  <a:lnTo>
                    <a:pt x="22015" y="310799"/>
                  </a:lnTo>
                  <a:lnTo>
                    <a:pt x="35991" y="313639"/>
                  </a:lnTo>
                  <a:lnTo>
                    <a:pt x="335775" y="313639"/>
                  </a:lnTo>
                  <a:lnTo>
                    <a:pt x="335775" y="0"/>
                  </a:lnTo>
                  <a:lnTo>
                    <a:pt x="455282" y="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341772" y="3885097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5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5849656" y="4099800"/>
            <a:ext cx="612140" cy="540385"/>
            <a:chOff x="5849656" y="4099800"/>
            <a:chExt cx="612140" cy="540385"/>
          </a:xfrm>
        </p:grpSpPr>
        <p:sp>
          <p:nvSpPr>
            <p:cNvPr id="46" name="object 46"/>
            <p:cNvSpPr/>
            <p:nvPr/>
          </p:nvSpPr>
          <p:spPr>
            <a:xfrm>
              <a:off x="5920306" y="4102975"/>
              <a:ext cx="377825" cy="534035"/>
            </a:xfrm>
            <a:custGeom>
              <a:avLst/>
              <a:gdLst/>
              <a:ahLst/>
              <a:cxnLst/>
              <a:rect l="l" t="t" r="r" b="b"/>
              <a:pathLst>
                <a:path w="377825" h="534035">
                  <a:moveTo>
                    <a:pt x="377456" y="533539"/>
                  </a:moveTo>
                  <a:lnTo>
                    <a:pt x="0" y="533539"/>
                  </a:lnTo>
                  <a:lnTo>
                    <a:pt x="0" y="0"/>
                  </a:lnTo>
                  <a:lnTo>
                    <a:pt x="377456" y="0"/>
                  </a:lnTo>
                  <a:lnTo>
                    <a:pt x="377456" y="53353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867071" y="411684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12"/>
                  </a:lnTo>
                  <a:lnTo>
                    <a:pt x="33561" y="33561"/>
                  </a:lnTo>
                  <a:lnTo>
                    <a:pt x="27312" y="37774"/>
                  </a:lnTo>
                  <a:lnTo>
                    <a:pt x="19659" y="39319"/>
                  </a:lnTo>
                  <a:lnTo>
                    <a:pt x="12006" y="37774"/>
                  </a:lnTo>
                  <a:lnTo>
                    <a:pt x="5757" y="33561"/>
                  </a:lnTo>
                  <a:lnTo>
                    <a:pt x="1544" y="27312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867071" y="421013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12"/>
                  </a:lnTo>
                  <a:lnTo>
                    <a:pt x="33561" y="33561"/>
                  </a:lnTo>
                  <a:lnTo>
                    <a:pt x="27312" y="37774"/>
                  </a:lnTo>
                  <a:lnTo>
                    <a:pt x="19659" y="39319"/>
                  </a:lnTo>
                  <a:lnTo>
                    <a:pt x="12006" y="37774"/>
                  </a:lnTo>
                  <a:lnTo>
                    <a:pt x="5757" y="33561"/>
                  </a:lnTo>
                  <a:lnTo>
                    <a:pt x="1544" y="27312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867071" y="4303434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12"/>
                  </a:lnTo>
                  <a:lnTo>
                    <a:pt x="33561" y="33561"/>
                  </a:lnTo>
                  <a:lnTo>
                    <a:pt x="27312" y="37774"/>
                  </a:lnTo>
                  <a:lnTo>
                    <a:pt x="19659" y="39319"/>
                  </a:lnTo>
                  <a:lnTo>
                    <a:pt x="12006" y="37774"/>
                  </a:lnTo>
                  <a:lnTo>
                    <a:pt x="5757" y="33561"/>
                  </a:lnTo>
                  <a:lnTo>
                    <a:pt x="1544" y="27312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867071" y="439673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12"/>
                  </a:lnTo>
                  <a:lnTo>
                    <a:pt x="33561" y="33561"/>
                  </a:lnTo>
                  <a:lnTo>
                    <a:pt x="27312" y="37774"/>
                  </a:lnTo>
                  <a:lnTo>
                    <a:pt x="19659" y="39319"/>
                  </a:lnTo>
                  <a:lnTo>
                    <a:pt x="12006" y="37774"/>
                  </a:lnTo>
                  <a:lnTo>
                    <a:pt x="5757" y="33561"/>
                  </a:lnTo>
                  <a:lnTo>
                    <a:pt x="1544" y="27312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867071" y="449002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12"/>
                  </a:lnTo>
                  <a:lnTo>
                    <a:pt x="33561" y="33561"/>
                  </a:lnTo>
                  <a:lnTo>
                    <a:pt x="27312" y="37774"/>
                  </a:lnTo>
                  <a:lnTo>
                    <a:pt x="19659" y="39319"/>
                  </a:lnTo>
                  <a:lnTo>
                    <a:pt x="12006" y="37774"/>
                  </a:lnTo>
                  <a:lnTo>
                    <a:pt x="5757" y="33561"/>
                  </a:lnTo>
                  <a:lnTo>
                    <a:pt x="1544" y="27312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867071" y="458332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19" y="19659"/>
                  </a:moveTo>
                  <a:lnTo>
                    <a:pt x="37774" y="27306"/>
                  </a:lnTo>
                  <a:lnTo>
                    <a:pt x="33561" y="33556"/>
                  </a:lnTo>
                  <a:lnTo>
                    <a:pt x="27312" y="37772"/>
                  </a:lnTo>
                  <a:lnTo>
                    <a:pt x="19659" y="39319"/>
                  </a:lnTo>
                  <a:lnTo>
                    <a:pt x="12006" y="37772"/>
                  </a:lnTo>
                  <a:lnTo>
                    <a:pt x="5757" y="33556"/>
                  </a:lnTo>
                  <a:lnTo>
                    <a:pt x="1544" y="27306"/>
                  </a:lnTo>
                  <a:lnTo>
                    <a:pt x="0" y="19659"/>
                  </a:lnTo>
                  <a:lnTo>
                    <a:pt x="1544" y="12006"/>
                  </a:lnTo>
                  <a:lnTo>
                    <a:pt x="5757" y="5757"/>
                  </a:lnTo>
                  <a:lnTo>
                    <a:pt x="12006" y="1544"/>
                  </a:lnTo>
                  <a:lnTo>
                    <a:pt x="19659" y="0"/>
                  </a:lnTo>
                  <a:lnTo>
                    <a:pt x="27312" y="1544"/>
                  </a:lnTo>
                  <a:lnTo>
                    <a:pt x="33561" y="5757"/>
                  </a:lnTo>
                  <a:lnTo>
                    <a:pt x="37774" y="12006"/>
                  </a:lnTo>
                  <a:lnTo>
                    <a:pt x="39319" y="196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852831" y="4102975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852831" y="4196028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852831" y="4289474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852831" y="4382540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852831" y="4475986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852831" y="4569052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0" y="67462"/>
                  </a:moveTo>
                  <a:lnTo>
                    <a:pt x="67462" y="67462"/>
                  </a:lnTo>
                  <a:lnTo>
                    <a:pt x="67462" y="0"/>
                  </a:lnTo>
                  <a:lnTo>
                    <a:pt x="0" y="0"/>
                  </a:lnTo>
                  <a:lnTo>
                    <a:pt x="0" y="674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994100" y="4202902"/>
              <a:ext cx="168910" cy="332105"/>
            </a:xfrm>
            <a:custGeom>
              <a:avLst/>
              <a:gdLst/>
              <a:ahLst/>
              <a:cxnLst/>
              <a:rect l="l" t="t" r="r" b="b"/>
              <a:pathLst>
                <a:path w="168910" h="332104">
                  <a:moveTo>
                    <a:pt x="0" y="0"/>
                  </a:moveTo>
                  <a:lnTo>
                    <a:pt x="168363" y="0"/>
                  </a:lnTo>
                  <a:lnTo>
                    <a:pt x="168363" y="331533"/>
                  </a:lnTo>
                  <a:lnTo>
                    <a:pt x="0" y="331533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994100" y="4368671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0" y="0"/>
                  </a:moveTo>
                  <a:lnTo>
                    <a:pt x="2629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297758" y="4318938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29" h="0">
                  <a:moveTo>
                    <a:pt x="0" y="0"/>
                  </a:moveTo>
                  <a:lnTo>
                    <a:pt x="16355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297758" y="4419471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29" h="0">
                  <a:moveTo>
                    <a:pt x="0" y="0"/>
                  </a:moveTo>
                  <a:lnTo>
                    <a:pt x="163550" y="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/>
          <p:cNvGrpSpPr/>
          <p:nvPr/>
        </p:nvGrpSpPr>
        <p:grpSpPr>
          <a:xfrm>
            <a:off x="3369397" y="5218047"/>
            <a:ext cx="2564765" cy="1255395"/>
            <a:chOff x="3369397" y="5218047"/>
            <a:chExt cx="2564765" cy="1255395"/>
          </a:xfrm>
        </p:grpSpPr>
        <p:sp>
          <p:nvSpPr>
            <p:cNvPr id="64" name="object 64"/>
            <p:cNvSpPr/>
            <p:nvPr/>
          </p:nvSpPr>
          <p:spPr>
            <a:xfrm>
              <a:off x="3382097" y="5230747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07487" y="5256152"/>
              <a:ext cx="469901" cy="317500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3965700" y="5230747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91092" y="5256152"/>
              <a:ext cx="469900" cy="317500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550751" y="5230747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76147" y="5256152"/>
              <a:ext cx="469900" cy="317500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5135091" y="5230747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60484" y="5256152"/>
              <a:ext cx="469900" cy="317500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3588765" y="5360898"/>
              <a:ext cx="1275715" cy="108585"/>
            </a:xfrm>
            <a:custGeom>
              <a:avLst/>
              <a:gdLst/>
              <a:ahLst/>
              <a:cxnLst/>
              <a:rect l="l" t="t" r="r" b="b"/>
              <a:pathLst>
                <a:path w="1275714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1275714" h="108585">
                  <a:moveTo>
                    <a:pt x="692340" y="0"/>
                  </a:moveTo>
                  <a:lnTo>
                    <a:pt x="584339" y="0"/>
                  </a:lnTo>
                  <a:lnTo>
                    <a:pt x="584339" y="108000"/>
                  </a:lnTo>
                  <a:lnTo>
                    <a:pt x="692340" y="108000"/>
                  </a:lnTo>
                  <a:lnTo>
                    <a:pt x="692340" y="0"/>
                  </a:lnTo>
                  <a:close/>
                </a:path>
                <a:path w="1275714" h="108585">
                  <a:moveTo>
                    <a:pt x="1275219" y="0"/>
                  </a:moveTo>
                  <a:lnTo>
                    <a:pt x="1167206" y="0"/>
                  </a:lnTo>
                  <a:lnTo>
                    <a:pt x="1167206" y="108000"/>
                  </a:lnTo>
                  <a:lnTo>
                    <a:pt x="1275219" y="108000"/>
                  </a:lnTo>
                  <a:lnTo>
                    <a:pt x="12752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642763" y="5414902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382097" y="5661303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407487" y="5686700"/>
              <a:ext cx="469901" cy="317500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3965700" y="5661303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91092" y="5686700"/>
              <a:ext cx="469900" cy="317500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550751" y="5661303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576147" y="5686700"/>
              <a:ext cx="469900" cy="317500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135091" y="5661303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60484" y="5686700"/>
              <a:ext cx="469900" cy="317500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173105" y="5791453"/>
              <a:ext cx="690880" cy="108585"/>
            </a:xfrm>
            <a:custGeom>
              <a:avLst/>
              <a:gdLst/>
              <a:ahLst/>
              <a:cxnLst/>
              <a:rect l="l" t="t" r="r" b="b"/>
              <a:pathLst>
                <a:path w="690879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690879" h="108585">
                  <a:moveTo>
                    <a:pt x="690880" y="0"/>
                  </a:moveTo>
                  <a:lnTo>
                    <a:pt x="582866" y="0"/>
                  </a:lnTo>
                  <a:lnTo>
                    <a:pt x="582866" y="108000"/>
                  </a:lnTo>
                  <a:lnTo>
                    <a:pt x="690880" y="10800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642763" y="5845450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382097" y="609184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407487" y="6117247"/>
              <a:ext cx="469901" cy="317500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3965700" y="609184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991092" y="6117247"/>
              <a:ext cx="469900" cy="317500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4550751" y="609184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73" y="0"/>
                  </a:lnTo>
                  <a:lnTo>
                    <a:pt x="521373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9" name="object 8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76147" y="6117247"/>
              <a:ext cx="469900" cy="317500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5135091" y="6091845"/>
              <a:ext cx="521970" cy="368300"/>
            </a:xfrm>
            <a:custGeom>
              <a:avLst/>
              <a:gdLst/>
              <a:ahLst/>
              <a:cxnLst/>
              <a:rect l="l" t="t" r="r" b="b"/>
              <a:pathLst>
                <a:path w="521970" h="368300">
                  <a:moveTo>
                    <a:pt x="0" y="0"/>
                  </a:moveTo>
                  <a:lnTo>
                    <a:pt x="521360" y="0"/>
                  </a:lnTo>
                  <a:lnTo>
                    <a:pt x="521360" y="368300"/>
                  </a:lnTo>
                  <a:lnTo>
                    <a:pt x="0" y="36830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60484" y="6117247"/>
              <a:ext cx="469900" cy="317500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4173105" y="6221996"/>
              <a:ext cx="690880" cy="108585"/>
            </a:xfrm>
            <a:custGeom>
              <a:avLst/>
              <a:gdLst/>
              <a:ahLst/>
              <a:cxnLst/>
              <a:rect l="l" t="t" r="r" b="b"/>
              <a:pathLst>
                <a:path w="690879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690879" h="108585">
                  <a:moveTo>
                    <a:pt x="690880" y="0"/>
                  </a:moveTo>
                  <a:lnTo>
                    <a:pt x="582866" y="0"/>
                  </a:lnTo>
                  <a:lnTo>
                    <a:pt x="582866" y="108000"/>
                  </a:lnTo>
                  <a:lnTo>
                    <a:pt x="690880" y="108000"/>
                  </a:lnTo>
                  <a:lnTo>
                    <a:pt x="690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642763" y="6275997"/>
              <a:ext cx="1753235" cy="0"/>
            </a:xfrm>
            <a:custGeom>
              <a:avLst/>
              <a:gdLst/>
              <a:ahLst/>
              <a:cxnLst/>
              <a:rect l="l" t="t" r="r" b="b"/>
              <a:pathLst>
                <a:path w="1753235" h="0">
                  <a:moveTo>
                    <a:pt x="0" y="0"/>
                  </a:moveTo>
                  <a:lnTo>
                    <a:pt x="175300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588765" y="5791453"/>
              <a:ext cx="1861185" cy="539115"/>
            </a:xfrm>
            <a:custGeom>
              <a:avLst/>
              <a:gdLst/>
              <a:ahLst/>
              <a:cxnLst/>
              <a:rect l="l" t="t" r="r" b="b"/>
              <a:pathLst>
                <a:path w="1861185" h="539114">
                  <a:moveTo>
                    <a:pt x="108000" y="430542"/>
                  </a:moveTo>
                  <a:lnTo>
                    <a:pt x="0" y="430542"/>
                  </a:lnTo>
                  <a:lnTo>
                    <a:pt x="0" y="538543"/>
                  </a:lnTo>
                  <a:lnTo>
                    <a:pt x="108000" y="538543"/>
                  </a:lnTo>
                  <a:lnTo>
                    <a:pt x="108000" y="430542"/>
                  </a:lnTo>
                  <a:close/>
                </a:path>
                <a:path w="1861185" h="539114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  <a:path w="1861185" h="539114">
                  <a:moveTo>
                    <a:pt x="1861007" y="430542"/>
                  </a:moveTo>
                  <a:lnTo>
                    <a:pt x="1752993" y="430542"/>
                  </a:lnTo>
                  <a:lnTo>
                    <a:pt x="1752993" y="538543"/>
                  </a:lnTo>
                  <a:lnTo>
                    <a:pt x="1861007" y="538543"/>
                  </a:lnTo>
                  <a:lnTo>
                    <a:pt x="1861007" y="430542"/>
                  </a:lnTo>
                  <a:close/>
                </a:path>
                <a:path w="1861185" h="539114">
                  <a:moveTo>
                    <a:pt x="1861007" y="0"/>
                  </a:moveTo>
                  <a:lnTo>
                    <a:pt x="1752993" y="0"/>
                  </a:lnTo>
                  <a:lnTo>
                    <a:pt x="1752993" y="108000"/>
                  </a:lnTo>
                  <a:lnTo>
                    <a:pt x="1861007" y="108000"/>
                  </a:lnTo>
                  <a:lnTo>
                    <a:pt x="1861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643471" y="5729029"/>
              <a:ext cx="2284095" cy="62865"/>
            </a:xfrm>
            <a:custGeom>
              <a:avLst/>
              <a:gdLst/>
              <a:ahLst/>
              <a:cxnLst/>
              <a:rect l="l" t="t" r="r" b="b"/>
              <a:pathLst>
                <a:path w="2284095" h="62864">
                  <a:moveTo>
                    <a:pt x="0" y="62420"/>
                  </a:moveTo>
                  <a:lnTo>
                    <a:pt x="0" y="35991"/>
                  </a:lnTo>
                  <a:lnTo>
                    <a:pt x="2839" y="22015"/>
                  </a:lnTo>
                  <a:lnTo>
                    <a:pt x="10572" y="10571"/>
                  </a:lnTo>
                  <a:lnTo>
                    <a:pt x="22020" y="2839"/>
                  </a:lnTo>
                  <a:lnTo>
                    <a:pt x="36004" y="0"/>
                  </a:lnTo>
                  <a:lnTo>
                    <a:pt x="228408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643471" y="5781117"/>
              <a:ext cx="2284095" cy="441325"/>
            </a:xfrm>
            <a:custGeom>
              <a:avLst/>
              <a:gdLst/>
              <a:ahLst/>
              <a:cxnLst/>
              <a:rect l="l" t="t" r="r" b="b"/>
              <a:pathLst>
                <a:path w="2284095" h="441325">
                  <a:moveTo>
                    <a:pt x="0" y="440880"/>
                  </a:moveTo>
                  <a:lnTo>
                    <a:pt x="0" y="414464"/>
                  </a:lnTo>
                  <a:lnTo>
                    <a:pt x="2839" y="400480"/>
                  </a:lnTo>
                  <a:lnTo>
                    <a:pt x="10572" y="389032"/>
                  </a:lnTo>
                  <a:lnTo>
                    <a:pt x="22020" y="381299"/>
                  </a:lnTo>
                  <a:lnTo>
                    <a:pt x="36004" y="378459"/>
                  </a:lnTo>
                  <a:lnTo>
                    <a:pt x="2161984" y="378459"/>
                  </a:lnTo>
                  <a:lnTo>
                    <a:pt x="2161984" y="0"/>
                  </a:lnTo>
                  <a:lnTo>
                    <a:pt x="228408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643471" y="5298469"/>
              <a:ext cx="2284095" cy="388620"/>
            </a:xfrm>
            <a:custGeom>
              <a:avLst/>
              <a:gdLst/>
              <a:ahLst/>
              <a:cxnLst/>
              <a:rect l="l" t="t" r="r" b="b"/>
              <a:pathLst>
                <a:path w="2284095" h="388620">
                  <a:moveTo>
                    <a:pt x="0" y="62433"/>
                  </a:moveTo>
                  <a:lnTo>
                    <a:pt x="0" y="36004"/>
                  </a:lnTo>
                  <a:lnTo>
                    <a:pt x="2839" y="22025"/>
                  </a:lnTo>
                  <a:lnTo>
                    <a:pt x="10572" y="10577"/>
                  </a:lnTo>
                  <a:lnTo>
                    <a:pt x="22020" y="2841"/>
                  </a:lnTo>
                  <a:lnTo>
                    <a:pt x="36004" y="0"/>
                  </a:lnTo>
                  <a:lnTo>
                    <a:pt x="2161984" y="0"/>
                  </a:lnTo>
                  <a:lnTo>
                    <a:pt x="2161984" y="388327"/>
                  </a:lnTo>
                  <a:lnTo>
                    <a:pt x="2284082" y="388327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395772" y="5463792"/>
              <a:ext cx="532130" cy="454025"/>
            </a:xfrm>
            <a:custGeom>
              <a:avLst/>
              <a:gdLst/>
              <a:ahLst/>
              <a:cxnLst/>
              <a:rect l="l" t="t" r="r" b="b"/>
              <a:pathLst>
                <a:path w="532129" h="454025">
                  <a:moveTo>
                    <a:pt x="0" y="0"/>
                  </a:moveTo>
                  <a:lnTo>
                    <a:pt x="0" y="26428"/>
                  </a:lnTo>
                  <a:lnTo>
                    <a:pt x="2839" y="40405"/>
                  </a:lnTo>
                  <a:lnTo>
                    <a:pt x="10571" y="51849"/>
                  </a:lnTo>
                  <a:lnTo>
                    <a:pt x="22015" y="59581"/>
                  </a:lnTo>
                  <a:lnTo>
                    <a:pt x="35991" y="62420"/>
                  </a:lnTo>
                  <a:lnTo>
                    <a:pt x="335775" y="62420"/>
                  </a:lnTo>
                  <a:lnTo>
                    <a:pt x="335775" y="453872"/>
                  </a:lnTo>
                  <a:lnTo>
                    <a:pt x="531774" y="453872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395772" y="5898172"/>
              <a:ext cx="532130" cy="62865"/>
            </a:xfrm>
            <a:custGeom>
              <a:avLst/>
              <a:gdLst/>
              <a:ahLst/>
              <a:cxnLst/>
              <a:rect l="l" t="t" r="r" b="b"/>
              <a:pathLst>
                <a:path w="532129" h="62864">
                  <a:moveTo>
                    <a:pt x="0" y="0"/>
                  </a:moveTo>
                  <a:lnTo>
                    <a:pt x="0" y="26428"/>
                  </a:lnTo>
                  <a:lnTo>
                    <a:pt x="2839" y="40405"/>
                  </a:lnTo>
                  <a:lnTo>
                    <a:pt x="10571" y="51849"/>
                  </a:lnTo>
                  <a:lnTo>
                    <a:pt x="22015" y="59581"/>
                  </a:lnTo>
                  <a:lnTo>
                    <a:pt x="35991" y="62420"/>
                  </a:lnTo>
                  <a:lnTo>
                    <a:pt x="531774" y="6242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395772" y="6007773"/>
              <a:ext cx="532130" cy="384810"/>
            </a:xfrm>
            <a:custGeom>
              <a:avLst/>
              <a:gdLst/>
              <a:ahLst/>
              <a:cxnLst/>
              <a:rect l="l" t="t" r="r" b="b"/>
              <a:pathLst>
                <a:path w="532129" h="384810">
                  <a:moveTo>
                    <a:pt x="0" y="322224"/>
                  </a:moveTo>
                  <a:lnTo>
                    <a:pt x="0" y="348653"/>
                  </a:lnTo>
                  <a:lnTo>
                    <a:pt x="2839" y="362631"/>
                  </a:lnTo>
                  <a:lnTo>
                    <a:pt x="10571" y="374080"/>
                  </a:lnTo>
                  <a:lnTo>
                    <a:pt x="22015" y="381816"/>
                  </a:lnTo>
                  <a:lnTo>
                    <a:pt x="35991" y="384657"/>
                  </a:lnTo>
                  <a:lnTo>
                    <a:pt x="335775" y="384657"/>
                  </a:lnTo>
                  <a:lnTo>
                    <a:pt x="335775" y="0"/>
                  </a:lnTo>
                  <a:lnTo>
                    <a:pt x="531774" y="0"/>
                  </a:lnTo>
                </a:path>
              </a:pathLst>
            </a:custGeom>
            <a:ln w="1270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341772" y="5360902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5" h="108585">
                  <a:moveTo>
                    <a:pt x="108000" y="0"/>
                  </a:moveTo>
                  <a:lnTo>
                    <a:pt x="0" y="0"/>
                  </a:lnTo>
                  <a:lnTo>
                    <a:pt x="0" y="108000"/>
                  </a:lnTo>
                  <a:lnTo>
                    <a:pt x="108000" y="108000"/>
                  </a:lnTo>
                  <a:lnTo>
                    <a:pt x="108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/>
          <p:cNvGrpSpPr/>
          <p:nvPr/>
        </p:nvGrpSpPr>
        <p:grpSpPr>
          <a:xfrm>
            <a:off x="6458126" y="4171958"/>
            <a:ext cx="393700" cy="393700"/>
            <a:chOff x="6458126" y="4171958"/>
            <a:chExt cx="393700" cy="393700"/>
          </a:xfrm>
        </p:grpSpPr>
        <p:sp>
          <p:nvSpPr>
            <p:cNvPr id="103" name="object 103"/>
            <p:cNvSpPr/>
            <p:nvPr/>
          </p:nvSpPr>
          <p:spPr>
            <a:xfrm>
              <a:off x="6461301" y="4175136"/>
              <a:ext cx="387350" cy="387350"/>
            </a:xfrm>
            <a:custGeom>
              <a:avLst/>
              <a:gdLst/>
              <a:ahLst/>
              <a:cxnLst/>
              <a:rect l="l" t="t" r="r" b="b"/>
              <a:pathLst>
                <a:path w="387350" h="387350">
                  <a:moveTo>
                    <a:pt x="387083" y="387070"/>
                  </a:moveTo>
                  <a:lnTo>
                    <a:pt x="0" y="387070"/>
                  </a:lnTo>
                  <a:lnTo>
                    <a:pt x="0" y="0"/>
                  </a:lnTo>
                  <a:lnTo>
                    <a:pt x="387083" y="0"/>
                  </a:lnTo>
                  <a:lnTo>
                    <a:pt x="387083" y="3870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461307" y="4175133"/>
              <a:ext cx="387350" cy="387350"/>
            </a:xfrm>
            <a:custGeom>
              <a:avLst/>
              <a:gdLst/>
              <a:ahLst/>
              <a:cxnLst/>
              <a:rect l="l" t="t" r="r" b="b"/>
              <a:pathLst>
                <a:path w="387350" h="387350">
                  <a:moveTo>
                    <a:pt x="0" y="387070"/>
                  </a:moveTo>
                  <a:lnTo>
                    <a:pt x="38708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492128" y="4257460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5" h="0">
                  <a:moveTo>
                    <a:pt x="0" y="0"/>
                  </a:moveTo>
                  <a:lnTo>
                    <a:pt x="170281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492128" y="4324625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935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6597709" y="4324625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935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6670474" y="4470811"/>
              <a:ext cx="129539" cy="48260"/>
            </a:xfrm>
            <a:custGeom>
              <a:avLst/>
              <a:gdLst/>
              <a:ahLst/>
              <a:cxnLst/>
              <a:rect l="l" t="t" r="r" b="b"/>
              <a:pathLst>
                <a:path w="129540" h="48260">
                  <a:moveTo>
                    <a:pt x="129108" y="0"/>
                  </a:moveTo>
                  <a:lnTo>
                    <a:pt x="115214" y="0"/>
                  </a:lnTo>
                  <a:lnTo>
                    <a:pt x="115214" y="27127"/>
                  </a:lnTo>
                  <a:lnTo>
                    <a:pt x="109677" y="32766"/>
                  </a:lnTo>
                  <a:lnTo>
                    <a:pt x="95973" y="32766"/>
                  </a:lnTo>
                  <a:lnTo>
                    <a:pt x="93421" y="32334"/>
                  </a:lnTo>
                  <a:lnTo>
                    <a:pt x="88430" y="30683"/>
                  </a:lnTo>
                  <a:lnTo>
                    <a:pt x="85610" y="29349"/>
                  </a:lnTo>
                  <a:lnTo>
                    <a:pt x="79298" y="25628"/>
                  </a:lnTo>
                  <a:lnTo>
                    <a:pt x="67195" y="17208"/>
                  </a:lnTo>
                  <a:lnTo>
                    <a:pt x="54659" y="8885"/>
                  </a:lnTo>
                  <a:lnTo>
                    <a:pt x="49616" y="5969"/>
                  </a:lnTo>
                  <a:lnTo>
                    <a:pt x="40297" y="1663"/>
                  </a:lnTo>
                  <a:lnTo>
                    <a:pt x="35255" y="546"/>
                  </a:lnTo>
                  <a:lnTo>
                    <a:pt x="21196" y="546"/>
                  </a:lnTo>
                  <a:lnTo>
                    <a:pt x="13881" y="3378"/>
                  </a:lnTo>
                  <a:lnTo>
                    <a:pt x="2781" y="14668"/>
                  </a:lnTo>
                  <a:lnTo>
                    <a:pt x="0" y="22021"/>
                  </a:lnTo>
                  <a:lnTo>
                    <a:pt x="0" y="47752"/>
                  </a:lnTo>
                  <a:lnTo>
                    <a:pt x="13881" y="47752"/>
                  </a:lnTo>
                  <a:lnTo>
                    <a:pt x="13881" y="20637"/>
                  </a:lnTo>
                  <a:lnTo>
                    <a:pt x="19431" y="14986"/>
                  </a:lnTo>
                  <a:lnTo>
                    <a:pt x="33121" y="14986"/>
                  </a:lnTo>
                  <a:lnTo>
                    <a:pt x="35674" y="15405"/>
                  </a:lnTo>
                  <a:lnTo>
                    <a:pt x="40665" y="17068"/>
                  </a:lnTo>
                  <a:lnTo>
                    <a:pt x="43497" y="18415"/>
                  </a:lnTo>
                  <a:lnTo>
                    <a:pt x="49784" y="22123"/>
                  </a:lnTo>
                  <a:lnTo>
                    <a:pt x="61925" y="30543"/>
                  </a:lnTo>
                  <a:lnTo>
                    <a:pt x="74441" y="38871"/>
                  </a:lnTo>
                  <a:lnTo>
                    <a:pt x="79480" y="41784"/>
                  </a:lnTo>
                  <a:lnTo>
                    <a:pt x="88798" y="46088"/>
                  </a:lnTo>
                  <a:lnTo>
                    <a:pt x="93853" y="47205"/>
                  </a:lnTo>
                  <a:lnTo>
                    <a:pt x="107911" y="47205"/>
                  </a:lnTo>
                  <a:lnTo>
                    <a:pt x="115214" y="44373"/>
                  </a:lnTo>
                  <a:lnTo>
                    <a:pt x="126326" y="33083"/>
                  </a:lnTo>
                  <a:lnTo>
                    <a:pt x="129108" y="25730"/>
                  </a:lnTo>
                  <a:lnTo>
                    <a:pt x="1291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" name="object 109"/>
          <p:cNvGrpSpPr/>
          <p:nvPr/>
        </p:nvGrpSpPr>
        <p:grpSpPr>
          <a:xfrm>
            <a:off x="5927012" y="5648692"/>
            <a:ext cx="393700" cy="393700"/>
            <a:chOff x="5927012" y="5648692"/>
            <a:chExt cx="393700" cy="393700"/>
          </a:xfrm>
        </p:grpSpPr>
        <p:sp>
          <p:nvSpPr>
            <p:cNvPr id="110" name="object 110"/>
            <p:cNvSpPr/>
            <p:nvPr/>
          </p:nvSpPr>
          <p:spPr>
            <a:xfrm>
              <a:off x="5930187" y="5651867"/>
              <a:ext cx="387350" cy="387350"/>
            </a:xfrm>
            <a:custGeom>
              <a:avLst/>
              <a:gdLst/>
              <a:ahLst/>
              <a:cxnLst/>
              <a:rect l="l" t="t" r="r" b="b"/>
              <a:pathLst>
                <a:path w="387350" h="387350">
                  <a:moveTo>
                    <a:pt x="387070" y="387083"/>
                  </a:moveTo>
                  <a:lnTo>
                    <a:pt x="0" y="387083"/>
                  </a:lnTo>
                  <a:lnTo>
                    <a:pt x="0" y="0"/>
                  </a:lnTo>
                  <a:lnTo>
                    <a:pt x="387070" y="0"/>
                  </a:lnTo>
                  <a:lnTo>
                    <a:pt x="387070" y="38708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930190" y="5651868"/>
              <a:ext cx="387350" cy="387350"/>
            </a:xfrm>
            <a:custGeom>
              <a:avLst/>
              <a:gdLst/>
              <a:ahLst/>
              <a:cxnLst/>
              <a:rect l="l" t="t" r="r" b="b"/>
              <a:pathLst>
                <a:path w="387350" h="387350">
                  <a:moveTo>
                    <a:pt x="0" y="387083"/>
                  </a:moveTo>
                  <a:lnTo>
                    <a:pt x="38707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961010" y="5734201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 h="0">
                  <a:moveTo>
                    <a:pt x="0" y="0"/>
                  </a:moveTo>
                  <a:lnTo>
                    <a:pt x="170281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961010" y="5801372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935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066591" y="5801372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 h="0">
                  <a:moveTo>
                    <a:pt x="0" y="0"/>
                  </a:moveTo>
                  <a:lnTo>
                    <a:pt x="64935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6139343" y="5947552"/>
              <a:ext cx="129539" cy="48260"/>
            </a:xfrm>
            <a:custGeom>
              <a:avLst/>
              <a:gdLst/>
              <a:ahLst/>
              <a:cxnLst/>
              <a:rect l="l" t="t" r="r" b="b"/>
              <a:pathLst>
                <a:path w="129539" h="48260">
                  <a:moveTo>
                    <a:pt x="129120" y="0"/>
                  </a:moveTo>
                  <a:lnTo>
                    <a:pt x="115214" y="0"/>
                  </a:lnTo>
                  <a:lnTo>
                    <a:pt x="115214" y="27127"/>
                  </a:lnTo>
                  <a:lnTo>
                    <a:pt x="109689" y="32778"/>
                  </a:lnTo>
                  <a:lnTo>
                    <a:pt x="95973" y="32778"/>
                  </a:lnTo>
                  <a:lnTo>
                    <a:pt x="93421" y="32334"/>
                  </a:lnTo>
                  <a:lnTo>
                    <a:pt x="88430" y="30695"/>
                  </a:lnTo>
                  <a:lnTo>
                    <a:pt x="85610" y="29349"/>
                  </a:lnTo>
                  <a:lnTo>
                    <a:pt x="79311" y="25628"/>
                  </a:lnTo>
                  <a:lnTo>
                    <a:pt x="67195" y="17208"/>
                  </a:lnTo>
                  <a:lnTo>
                    <a:pt x="54670" y="8885"/>
                  </a:lnTo>
                  <a:lnTo>
                    <a:pt x="49629" y="5969"/>
                  </a:lnTo>
                  <a:lnTo>
                    <a:pt x="40309" y="1663"/>
                  </a:lnTo>
                  <a:lnTo>
                    <a:pt x="35267" y="546"/>
                  </a:lnTo>
                  <a:lnTo>
                    <a:pt x="21208" y="546"/>
                  </a:lnTo>
                  <a:lnTo>
                    <a:pt x="13881" y="3378"/>
                  </a:lnTo>
                  <a:lnTo>
                    <a:pt x="2781" y="14668"/>
                  </a:lnTo>
                  <a:lnTo>
                    <a:pt x="0" y="22021"/>
                  </a:lnTo>
                  <a:lnTo>
                    <a:pt x="0" y="47752"/>
                  </a:lnTo>
                  <a:lnTo>
                    <a:pt x="13881" y="47752"/>
                  </a:lnTo>
                  <a:lnTo>
                    <a:pt x="13881" y="20637"/>
                  </a:lnTo>
                  <a:lnTo>
                    <a:pt x="19443" y="14986"/>
                  </a:lnTo>
                  <a:lnTo>
                    <a:pt x="33134" y="14986"/>
                  </a:lnTo>
                  <a:lnTo>
                    <a:pt x="35686" y="15405"/>
                  </a:lnTo>
                  <a:lnTo>
                    <a:pt x="40678" y="17068"/>
                  </a:lnTo>
                  <a:lnTo>
                    <a:pt x="43510" y="18415"/>
                  </a:lnTo>
                  <a:lnTo>
                    <a:pt x="49796" y="22136"/>
                  </a:lnTo>
                  <a:lnTo>
                    <a:pt x="61925" y="30556"/>
                  </a:lnTo>
                  <a:lnTo>
                    <a:pt x="74445" y="38879"/>
                  </a:lnTo>
                  <a:lnTo>
                    <a:pt x="79486" y="41795"/>
                  </a:lnTo>
                  <a:lnTo>
                    <a:pt x="88798" y="46088"/>
                  </a:lnTo>
                  <a:lnTo>
                    <a:pt x="93852" y="47205"/>
                  </a:lnTo>
                  <a:lnTo>
                    <a:pt x="107911" y="47205"/>
                  </a:lnTo>
                  <a:lnTo>
                    <a:pt x="115214" y="44386"/>
                  </a:lnTo>
                  <a:lnTo>
                    <a:pt x="126339" y="33096"/>
                  </a:lnTo>
                  <a:lnTo>
                    <a:pt x="129120" y="25742"/>
                  </a:lnTo>
                  <a:lnTo>
                    <a:pt x="1291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6" name="object 116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2927999" y="7028751"/>
            <a:ext cx="2547249" cy="2547251"/>
          </a:xfrm>
          <a:prstGeom prst="rect">
            <a:avLst/>
          </a:prstGeom>
        </p:spPr>
      </p:pic>
      <p:sp>
        <p:nvSpPr>
          <p:cNvPr id="117" name="object 117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91395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637300" y="806768"/>
            <a:ext cx="5211445" cy="75628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550" spc="20" b="1">
                <a:latin typeface="Arial"/>
                <a:cs typeface="Arial"/>
              </a:rPr>
              <a:t>Interconexión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5" b="1">
                <a:latin typeface="Arial"/>
                <a:cs typeface="Arial"/>
              </a:rPr>
              <a:t>cadenas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fotovoltaicas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750" spc="5">
                <a:latin typeface="Microsoft Sans Serif"/>
                <a:cs typeface="Microsoft Sans Serif"/>
              </a:rPr>
              <a:t>Hay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solar:</a:t>
            </a:r>
            <a:endParaRPr sz="7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0"/>
              </a:spcBef>
              <a:buChar char="•"/>
              <a:tabLst>
                <a:tab pos="61594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Sistema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cadena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nodos: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común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generador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compuesto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película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delgada;</a:t>
            </a:r>
            <a:endParaRPr sz="6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80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combinadora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centrales;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directa: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tamaño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pequeño;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40000" y="17478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40000" y="1838059"/>
            <a:ext cx="808355" cy="4292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8605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45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diferentes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tipos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10">
                <a:latin typeface="Microsoft Sans Serif"/>
                <a:cs typeface="Microsoft Sans Serif"/>
              </a:rPr>
              <a:t>diseños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interconectar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las 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fotovoltaicas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649996" y="1769999"/>
            <a:ext cx="5363845" cy="4860290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Times New Roman"/>
              <a:cs typeface="Times New Roman"/>
            </a:endParaRPr>
          </a:p>
          <a:p>
            <a:pPr marL="200025">
              <a:lnSpc>
                <a:spcPct val="100000"/>
              </a:lnSpc>
            </a:pPr>
            <a:r>
              <a:rPr dirty="0" sz="550" spc="5">
                <a:latin typeface="Microsoft Sans Serif"/>
                <a:cs typeface="Microsoft Sans Serif"/>
              </a:rPr>
              <a:t>Sistema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nodos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200025">
              <a:lnSpc>
                <a:spcPct val="100000"/>
              </a:lnSpc>
            </a:pPr>
            <a:r>
              <a:rPr dirty="0" sz="600" spc="-10">
                <a:latin typeface="Microsoft Sans Serif"/>
                <a:cs typeface="Microsoft Sans Serif"/>
              </a:rPr>
              <a:t>Caja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combinadora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200025">
              <a:lnSpc>
                <a:spcPct val="100000"/>
              </a:lnSpc>
              <a:spcBef>
                <a:spcPts val="5"/>
              </a:spcBef>
            </a:pPr>
            <a:r>
              <a:rPr dirty="0" sz="600" spc="10">
                <a:latin typeface="Microsoft Sans Serif"/>
                <a:cs typeface="Microsoft Sans Serif"/>
              </a:rPr>
              <a:t>Conectar</a:t>
            </a:r>
            <a:r>
              <a:rPr dirty="0" sz="600" spc="-4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directamente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637300" y="6792327"/>
            <a:ext cx="51638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caso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nodos,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realiza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especial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ramales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conectores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clavijas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“Y”.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27300" y="7280999"/>
            <a:ext cx="536575" cy="8413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46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21200"/>
              </a:lnSpc>
            </a:pPr>
            <a:r>
              <a:rPr dirty="0" sz="550" spc="10">
                <a:latin typeface="Microsoft Sans Serif"/>
                <a:cs typeface="Microsoft Sans Serif"/>
              </a:rPr>
              <a:t>Toma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enchufe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Conectores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“Y”:</a:t>
            </a:r>
            <a:endParaRPr sz="550">
              <a:latin typeface="Microsoft Sans Serif"/>
              <a:cs typeface="Microsoft Sans Serif"/>
            </a:endParaRPr>
          </a:p>
          <a:p>
            <a:pPr marL="12700" marR="27940">
              <a:lnSpc>
                <a:spcPts val="800"/>
              </a:lnSpc>
              <a:spcBef>
                <a:spcPts val="50"/>
              </a:spcBef>
            </a:pPr>
            <a:r>
              <a:rPr dirty="0" sz="300" spc="5">
                <a:latin typeface="Microsoft Sans Serif"/>
                <a:cs typeface="Microsoft Sans Serif"/>
              </a:rPr>
              <a:t>Toma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rama </a:t>
            </a:r>
            <a:r>
              <a:rPr dirty="0" sz="300" spc="-6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en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el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lado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izquierdo;</a:t>
            </a:r>
            <a:endParaRPr sz="300">
              <a:latin typeface="Microsoft Sans Serif"/>
              <a:cs typeface="Microsoft Sans Serif"/>
            </a:endParaRPr>
          </a:p>
          <a:p>
            <a:pPr marL="12700" marR="74930">
              <a:lnSpc>
                <a:spcPts val="800"/>
              </a:lnSpc>
            </a:pPr>
            <a:r>
              <a:rPr dirty="0" sz="400" spc="5">
                <a:latin typeface="Microsoft Sans Serif"/>
                <a:cs typeface="Microsoft Sans Serif"/>
              </a:rPr>
              <a:t>Enchufe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15">
                <a:latin typeface="Microsoft Sans Serif"/>
                <a:cs typeface="Microsoft Sans Serif"/>
              </a:rPr>
              <a:t>rama </a:t>
            </a:r>
            <a:r>
              <a:rPr dirty="0" sz="400" spc="20">
                <a:latin typeface="Microsoft Sans Serif"/>
                <a:cs typeface="Microsoft Sans Serif"/>
              </a:rPr>
              <a:t> </a:t>
            </a:r>
            <a:r>
              <a:rPr dirty="0" sz="400" spc="-10">
                <a:latin typeface="Microsoft Sans Serif"/>
                <a:cs typeface="Microsoft Sans Serif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el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derecho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637300" y="9689248"/>
            <a:ext cx="521652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>
                <a:latin typeface="Microsoft Sans Serif"/>
                <a:cs typeface="Microsoft Sans Serif"/>
              </a:rPr>
              <a:t>caja </a:t>
            </a:r>
            <a:r>
              <a:rPr dirty="0" sz="700" spc="30">
                <a:latin typeface="Microsoft Sans Serif"/>
                <a:cs typeface="Microsoft Sans Serif"/>
              </a:rPr>
              <a:t>combinadora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45">
                <a:latin typeface="Microsoft Sans Serif"/>
                <a:cs typeface="Microsoft Sans Serif"/>
              </a:rPr>
              <a:t>CC,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fotovoltaicas </a:t>
            </a:r>
            <a:r>
              <a:rPr dirty="0" sz="700" spc="30">
                <a:latin typeface="Microsoft Sans Serif"/>
                <a:cs typeface="Microsoft Sans Serif"/>
              </a:rPr>
              <a:t>que entran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combinadoras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agrupar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 </a:t>
            </a:r>
            <a:r>
              <a:rPr dirty="0" sz="700" spc="25">
                <a:latin typeface="Microsoft Sans Serif"/>
                <a:cs typeface="Microsoft Sans Serif"/>
              </a:rPr>
              <a:t>identificar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manera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positivos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20">
                <a:latin typeface="Microsoft Sans Serif"/>
                <a:cs typeface="Microsoft Sans Serif"/>
              </a:rPr>
              <a:t>negativos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5">
                <a:latin typeface="Microsoft Sans Serif"/>
                <a:cs typeface="Microsoft Sans Serif"/>
              </a:rPr>
              <a:t>puedan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distinguir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fácilmente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otros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pares.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1890014"/>
            <a:ext cx="5363845" cy="2210435"/>
          </a:xfrm>
          <a:custGeom>
            <a:avLst/>
            <a:gdLst/>
            <a:ahLst/>
            <a:cxnLst/>
            <a:rect l="l" t="t" r="r" b="b"/>
            <a:pathLst>
              <a:path w="5363845" h="2210435">
                <a:moveTo>
                  <a:pt x="5363654" y="0"/>
                </a:moveTo>
                <a:lnTo>
                  <a:pt x="0" y="0"/>
                </a:lnTo>
                <a:lnTo>
                  <a:pt x="0" y="2210396"/>
                </a:lnTo>
                <a:lnTo>
                  <a:pt x="5363654" y="2210396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1649996" y="7128014"/>
            <a:ext cx="5363845" cy="2916555"/>
            <a:chOff x="1649996" y="7128014"/>
            <a:chExt cx="5363845" cy="2916555"/>
          </a:xfrm>
        </p:grpSpPr>
        <p:sp>
          <p:nvSpPr>
            <p:cNvPr id="5" name="object 5"/>
            <p:cNvSpPr/>
            <p:nvPr/>
          </p:nvSpPr>
          <p:spPr>
            <a:xfrm>
              <a:off x="1649996" y="7128014"/>
              <a:ext cx="5363845" cy="2916555"/>
            </a:xfrm>
            <a:custGeom>
              <a:avLst/>
              <a:gdLst/>
              <a:ahLst/>
              <a:cxnLst/>
              <a:rect l="l" t="t" r="r" b="b"/>
              <a:pathLst>
                <a:path w="5363845" h="2916554">
                  <a:moveTo>
                    <a:pt x="5363654" y="0"/>
                  </a:moveTo>
                  <a:lnTo>
                    <a:pt x="0" y="0"/>
                  </a:lnTo>
                  <a:lnTo>
                    <a:pt x="0" y="2915996"/>
                  </a:lnTo>
                  <a:lnTo>
                    <a:pt x="5363654" y="291599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960369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960369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328860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328860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97325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97325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065815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065815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34293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434293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156787" y="7777112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0" y="71996"/>
                  </a:moveTo>
                  <a:lnTo>
                    <a:pt x="5680" y="44041"/>
                  </a:lnTo>
                  <a:lnTo>
                    <a:pt x="21148" y="21148"/>
                  </a:lnTo>
                  <a:lnTo>
                    <a:pt x="44041" y="5680"/>
                  </a:lnTo>
                  <a:lnTo>
                    <a:pt x="71996" y="0"/>
                  </a:lnTo>
                  <a:lnTo>
                    <a:pt x="271551" y="0"/>
                  </a:lnTo>
                  <a:lnTo>
                    <a:pt x="299508" y="5680"/>
                  </a:lnTo>
                  <a:lnTo>
                    <a:pt x="322405" y="21148"/>
                  </a:lnTo>
                  <a:lnTo>
                    <a:pt x="337877" y="44041"/>
                  </a:lnTo>
                  <a:lnTo>
                    <a:pt x="34356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525619" y="7777112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0" y="71996"/>
                  </a:moveTo>
                  <a:lnTo>
                    <a:pt x="5680" y="44041"/>
                  </a:lnTo>
                  <a:lnTo>
                    <a:pt x="21148" y="21148"/>
                  </a:lnTo>
                  <a:lnTo>
                    <a:pt x="44041" y="5680"/>
                  </a:lnTo>
                  <a:lnTo>
                    <a:pt x="71996" y="0"/>
                  </a:lnTo>
                  <a:lnTo>
                    <a:pt x="271551" y="0"/>
                  </a:lnTo>
                  <a:lnTo>
                    <a:pt x="299506" y="5680"/>
                  </a:lnTo>
                  <a:lnTo>
                    <a:pt x="322399" y="21148"/>
                  </a:lnTo>
                  <a:lnTo>
                    <a:pt x="337866" y="44041"/>
                  </a:lnTo>
                  <a:lnTo>
                    <a:pt x="343547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893747" y="7777112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0" y="71996"/>
                  </a:moveTo>
                  <a:lnTo>
                    <a:pt x="5680" y="44041"/>
                  </a:lnTo>
                  <a:lnTo>
                    <a:pt x="21148" y="21148"/>
                  </a:lnTo>
                  <a:lnTo>
                    <a:pt x="44041" y="5680"/>
                  </a:lnTo>
                  <a:lnTo>
                    <a:pt x="71996" y="0"/>
                  </a:lnTo>
                  <a:lnTo>
                    <a:pt x="271551" y="0"/>
                  </a:lnTo>
                  <a:lnTo>
                    <a:pt x="299508" y="5680"/>
                  </a:lnTo>
                  <a:lnTo>
                    <a:pt x="322405" y="21148"/>
                  </a:lnTo>
                  <a:lnTo>
                    <a:pt x="337877" y="44041"/>
                  </a:lnTo>
                  <a:lnTo>
                    <a:pt x="34356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262580" y="7777112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71996"/>
                  </a:moveTo>
                  <a:lnTo>
                    <a:pt x="5680" y="44041"/>
                  </a:lnTo>
                  <a:lnTo>
                    <a:pt x="21148" y="21148"/>
                  </a:lnTo>
                  <a:lnTo>
                    <a:pt x="44041" y="5680"/>
                  </a:lnTo>
                  <a:lnTo>
                    <a:pt x="71996" y="0"/>
                  </a:lnTo>
                  <a:lnTo>
                    <a:pt x="271551" y="0"/>
                  </a:lnTo>
                  <a:lnTo>
                    <a:pt x="299508" y="5680"/>
                  </a:lnTo>
                  <a:lnTo>
                    <a:pt x="322405" y="21148"/>
                  </a:lnTo>
                  <a:lnTo>
                    <a:pt x="337877" y="44041"/>
                  </a:lnTo>
                  <a:lnTo>
                    <a:pt x="34356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262576" y="7985455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893743" y="7985455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525617" y="7985455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343547" y="0"/>
                  </a:moveTo>
                  <a:lnTo>
                    <a:pt x="337866" y="27955"/>
                  </a:lnTo>
                  <a:lnTo>
                    <a:pt x="322399" y="50847"/>
                  </a:lnTo>
                  <a:lnTo>
                    <a:pt x="299506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156783" y="7985455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478735" y="7848129"/>
              <a:ext cx="805815" cy="140335"/>
            </a:xfrm>
            <a:custGeom>
              <a:avLst/>
              <a:gdLst/>
              <a:ahLst/>
              <a:cxnLst/>
              <a:rect l="l" t="t" r="r" b="b"/>
              <a:pathLst>
                <a:path w="805814" h="140334">
                  <a:moveTo>
                    <a:pt x="68529" y="108534"/>
                  </a:moveTo>
                  <a:lnTo>
                    <a:pt x="0" y="108534"/>
                  </a:lnTo>
                  <a:lnTo>
                    <a:pt x="0" y="140208"/>
                  </a:lnTo>
                  <a:lnTo>
                    <a:pt x="68529" y="140208"/>
                  </a:lnTo>
                  <a:lnTo>
                    <a:pt x="68529" y="108534"/>
                  </a:lnTo>
                  <a:close/>
                </a:path>
                <a:path w="805814" h="140334">
                  <a:moveTo>
                    <a:pt x="68529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29" y="31673"/>
                  </a:lnTo>
                  <a:lnTo>
                    <a:pt x="68529" y="0"/>
                  </a:lnTo>
                  <a:close/>
                </a:path>
                <a:path w="805814" h="140334">
                  <a:moveTo>
                    <a:pt x="437007" y="108534"/>
                  </a:moveTo>
                  <a:lnTo>
                    <a:pt x="368490" y="108534"/>
                  </a:lnTo>
                  <a:lnTo>
                    <a:pt x="368490" y="140208"/>
                  </a:lnTo>
                  <a:lnTo>
                    <a:pt x="437007" y="140208"/>
                  </a:lnTo>
                  <a:lnTo>
                    <a:pt x="437007" y="108534"/>
                  </a:lnTo>
                  <a:close/>
                </a:path>
                <a:path w="805814" h="140334">
                  <a:moveTo>
                    <a:pt x="437007" y="0"/>
                  </a:moveTo>
                  <a:lnTo>
                    <a:pt x="368490" y="0"/>
                  </a:lnTo>
                  <a:lnTo>
                    <a:pt x="368490" y="31673"/>
                  </a:lnTo>
                  <a:lnTo>
                    <a:pt x="437007" y="31673"/>
                  </a:lnTo>
                  <a:lnTo>
                    <a:pt x="437007" y="0"/>
                  </a:lnTo>
                  <a:close/>
                </a:path>
                <a:path w="805814" h="140334">
                  <a:moveTo>
                    <a:pt x="805484" y="108534"/>
                  </a:moveTo>
                  <a:lnTo>
                    <a:pt x="736955" y="108534"/>
                  </a:lnTo>
                  <a:lnTo>
                    <a:pt x="736955" y="140208"/>
                  </a:lnTo>
                  <a:lnTo>
                    <a:pt x="805484" y="140208"/>
                  </a:lnTo>
                  <a:lnTo>
                    <a:pt x="805484" y="108534"/>
                  </a:lnTo>
                  <a:close/>
                </a:path>
                <a:path w="805814" h="140334">
                  <a:moveTo>
                    <a:pt x="805497" y="0"/>
                  </a:moveTo>
                  <a:lnTo>
                    <a:pt x="736968" y="0"/>
                  </a:lnTo>
                  <a:lnTo>
                    <a:pt x="736968" y="31673"/>
                  </a:lnTo>
                  <a:lnTo>
                    <a:pt x="805497" y="31673"/>
                  </a:lnTo>
                  <a:lnTo>
                    <a:pt x="805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802734" y="791822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802734" y="739686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0"/>
                  </a:moveTo>
                  <a:lnTo>
                    <a:pt x="368300" y="0"/>
                  </a:lnTo>
                  <a:lnTo>
                    <a:pt x="368300" y="521360"/>
                  </a:lnTo>
                  <a:lnTo>
                    <a:pt x="0" y="521360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631017" y="7777112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71996"/>
                  </a:moveTo>
                  <a:lnTo>
                    <a:pt x="5680" y="44041"/>
                  </a:lnTo>
                  <a:lnTo>
                    <a:pt x="21148" y="21148"/>
                  </a:lnTo>
                  <a:lnTo>
                    <a:pt x="44041" y="5680"/>
                  </a:lnTo>
                  <a:lnTo>
                    <a:pt x="71996" y="0"/>
                  </a:lnTo>
                  <a:lnTo>
                    <a:pt x="271551" y="0"/>
                  </a:lnTo>
                  <a:lnTo>
                    <a:pt x="299508" y="5680"/>
                  </a:lnTo>
                  <a:lnTo>
                    <a:pt x="322405" y="21148"/>
                  </a:lnTo>
                  <a:lnTo>
                    <a:pt x="337877" y="44041"/>
                  </a:lnTo>
                  <a:lnTo>
                    <a:pt x="34356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631013" y="7985455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999341" y="7776406"/>
              <a:ext cx="95250" cy="281305"/>
            </a:xfrm>
            <a:custGeom>
              <a:avLst/>
              <a:gdLst/>
              <a:ahLst/>
              <a:cxnLst/>
              <a:rect l="l" t="t" r="r" b="b"/>
              <a:pathLst>
                <a:path w="95250" h="281304">
                  <a:moveTo>
                    <a:pt x="0" y="71996"/>
                  </a:moveTo>
                  <a:lnTo>
                    <a:pt x="3749" y="44041"/>
                  </a:lnTo>
                  <a:lnTo>
                    <a:pt x="13958" y="21148"/>
                  </a:lnTo>
                  <a:lnTo>
                    <a:pt x="29066" y="5680"/>
                  </a:lnTo>
                  <a:lnTo>
                    <a:pt x="47510" y="0"/>
                  </a:lnTo>
                  <a:lnTo>
                    <a:pt x="65960" y="5680"/>
                  </a:lnTo>
                  <a:lnTo>
                    <a:pt x="81067" y="21148"/>
                  </a:lnTo>
                  <a:lnTo>
                    <a:pt x="91273" y="44041"/>
                  </a:lnTo>
                  <a:lnTo>
                    <a:pt x="95021" y="71996"/>
                  </a:lnTo>
                  <a:lnTo>
                    <a:pt x="95021" y="208838"/>
                  </a:lnTo>
                  <a:lnTo>
                    <a:pt x="91273" y="236801"/>
                  </a:lnTo>
                  <a:lnTo>
                    <a:pt x="81067" y="259697"/>
                  </a:lnTo>
                  <a:lnTo>
                    <a:pt x="65960" y="275166"/>
                  </a:lnTo>
                  <a:lnTo>
                    <a:pt x="47510" y="280847"/>
                  </a:lnTo>
                  <a:lnTo>
                    <a:pt x="29066" y="275166"/>
                  </a:lnTo>
                  <a:lnTo>
                    <a:pt x="13958" y="259697"/>
                  </a:lnTo>
                  <a:lnTo>
                    <a:pt x="3749" y="236801"/>
                  </a:lnTo>
                  <a:lnTo>
                    <a:pt x="0" y="20883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952608" y="7848129"/>
              <a:ext cx="68580" cy="140335"/>
            </a:xfrm>
            <a:custGeom>
              <a:avLst/>
              <a:gdLst/>
              <a:ahLst/>
              <a:cxnLst/>
              <a:rect l="l" t="t" r="r" b="b"/>
              <a:pathLst>
                <a:path w="68579" h="140334">
                  <a:moveTo>
                    <a:pt x="68541" y="108534"/>
                  </a:moveTo>
                  <a:lnTo>
                    <a:pt x="0" y="108534"/>
                  </a:lnTo>
                  <a:lnTo>
                    <a:pt x="0" y="140208"/>
                  </a:lnTo>
                  <a:lnTo>
                    <a:pt x="68541" y="140208"/>
                  </a:lnTo>
                  <a:lnTo>
                    <a:pt x="68541" y="108534"/>
                  </a:lnTo>
                  <a:close/>
                </a:path>
                <a:path w="68579" h="140334">
                  <a:moveTo>
                    <a:pt x="68541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41" y="31673"/>
                  </a:lnTo>
                  <a:lnTo>
                    <a:pt x="685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796596" y="7863682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 h="0">
                  <a:moveTo>
                    <a:pt x="3371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796596" y="7972494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 h="0">
                  <a:moveTo>
                    <a:pt x="3371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10257" y="7848129"/>
              <a:ext cx="68580" cy="140335"/>
            </a:xfrm>
            <a:custGeom>
              <a:avLst/>
              <a:gdLst/>
              <a:ahLst/>
              <a:cxnLst/>
              <a:rect l="l" t="t" r="r" b="b"/>
              <a:pathLst>
                <a:path w="68580" h="140334">
                  <a:moveTo>
                    <a:pt x="68529" y="108534"/>
                  </a:moveTo>
                  <a:lnTo>
                    <a:pt x="0" y="108534"/>
                  </a:lnTo>
                  <a:lnTo>
                    <a:pt x="0" y="140208"/>
                  </a:lnTo>
                  <a:lnTo>
                    <a:pt x="68529" y="140208"/>
                  </a:lnTo>
                  <a:lnTo>
                    <a:pt x="68529" y="108534"/>
                  </a:lnTo>
                  <a:close/>
                </a:path>
                <a:path w="68580" h="140334">
                  <a:moveTo>
                    <a:pt x="68529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68529" y="31673"/>
                  </a:lnTo>
                  <a:lnTo>
                    <a:pt x="685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960369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960369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328860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328860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697325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697325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065815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065815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434293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434293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156787" y="8783644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0" y="0"/>
                  </a:moveTo>
                  <a:lnTo>
                    <a:pt x="5680" y="27949"/>
                  </a:lnTo>
                  <a:lnTo>
                    <a:pt x="21148" y="50842"/>
                  </a:lnTo>
                  <a:lnTo>
                    <a:pt x="44041" y="66313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8" y="66313"/>
                  </a:lnTo>
                  <a:lnTo>
                    <a:pt x="322405" y="50842"/>
                  </a:lnTo>
                  <a:lnTo>
                    <a:pt x="337877" y="27949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796597" y="8783638"/>
              <a:ext cx="342265" cy="391160"/>
            </a:xfrm>
            <a:custGeom>
              <a:avLst/>
              <a:gdLst/>
              <a:ahLst/>
              <a:cxnLst/>
              <a:rect l="l" t="t" r="r" b="b"/>
              <a:pathLst>
                <a:path w="342264" h="391159">
                  <a:moveTo>
                    <a:pt x="0" y="390791"/>
                  </a:moveTo>
                  <a:lnTo>
                    <a:pt x="120370" y="390791"/>
                  </a:lnTo>
                  <a:lnTo>
                    <a:pt x="178938" y="384859"/>
                  </a:lnTo>
                  <a:lnTo>
                    <a:pt x="226418" y="368268"/>
                  </a:lnTo>
                  <a:lnTo>
                    <a:pt x="263925" y="342829"/>
                  </a:lnTo>
                  <a:lnTo>
                    <a:pt x="292573" y="310351"/>
                  </a:lnTo>
                  <a:lnTo>
                    <a:pt x="313475" y="272646"/>
                  </a:lnTo>
                  <a:lnTo>
                    <a:pt x="327746" y="231523"/>
                  </a:lnTo>
                  <a:lnTo>
                    <a:pt x="336500" y="188791"/>
                  </a:lnTo>
                  <a:lnTo>
                    <a:pt x="340850" y="146262"/>
                  </a:lnTo>
                  <a:lnTo>
                    <a:pt x="341911" y="105745"/>
                  </a:lnTo>
                  <a:lnTo>
                    <a:pt x="340798" y="69050"/>
                  </a:lnTo>
                  <a:lnTo>
                    <a:pt x="338623" y="37987"/>
                  </a:lnTo>
                  <a:lnTo>
                    <a:pt x="336501" y="14367"/>
                  </a:lnTo>
                  <a:lnTo>
                    <a:pt x="33554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25619" y="8783644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0" y="0"/>
                  </a:moveTo>
                  <a:lnTo>
                    <a:pt x="5680" y="27949"/>
                  </a:lnTo>
                  <a:lnTo>
                    <a:pt x="21148" y="50842"/>
                  </a:lnTo>
                  <a:lnTo>
                    <a:pt x="44041" y="66313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6" y="66313"/>
                  </a:lnTo>
                  <a:lnTo>
                    <a:pt x="322399" y="50842"/>
                  </a:lnTo>
                  <a:lnTo>
                    <a:pt x="337866" y="27949"/>
                  </a:lnTo>
                  <a:lnTo>
                    <a:pt x="343547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262580" y="8783644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0" y="27949"/>
                  </a:lnTo>
                  <a:lnTo>
                    <a:pt x="21148" y="50842"/>
                  </a:lnTo>
                  <a:lnTo>
                    <a:pt x="44041" y="66313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8" y="66313"/>
                  </a:lnTo>
                  <a:lnTo>
                    <a:pt x="322405" y="50842"/>
                  </a:lnTo>
                  <a:lnTo>
                    <a:pt x="337877" y="27949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262576" y="9303116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525617" y="9303116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343547" y="0"/>
                  </a:moveTo>
                  <a:lnTo>
                    <a:pt x="337866" y="27955"/>
                  </a:lnTo>
                  <a:lnTo>
                    <a:pt x="322399" y="50847"/>
                  </a:lnTo>
                  <a:lnTo>
                    <a:pt x="299506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156783" y="9303116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69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478735" y="8752966"/>
              <a:ext cx="68580" cy="553085"/>
            </a:xfrm>
            <a:custGeom>
              <a:avLst/>
              <a:gdLst/>
              <a:ahLst/>
              <a:cxnLst/>
              <a:rect l="l" t="t" r="r" b="b"/>
              <a:pathLst>
                <a:path w="68580" h="553084">
                  <a:moveTo>
                    <a:pt x="68529" y="521360"/>
                  </a:moveTo>
                  <a:lnTo>
                    <a:pt x="0" y="521360"/>
                  </a:lnTo>
                  <a:lnTo>
                    <a:pt x="0" y="553034"/>
                  </a:lnTo>
                  <a:lnTo>
                    <a:pt x="68529" y="553034"/>
                  </a:lnTo>
                  <a:lnTo>
                    <a:pt x="68529" y="521360"/>
                  </a:lnTo>
                  <a:close/>
                </a:path>
                <a:path w="68580" h="553084">
                  <a:moveTo>
                    <a:pt x="68529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29" y="31673"/>
                  </a:lnTo>
                  <a:lnTo>
                    <a:pt x="685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802734" y="923587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802734" y="8714517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631017" y="8783644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0" y="27949"/>
                  </a:lnTo>
                  <a:lnTo>
                    <a:pt x="21148" y="50842"/>
                  </a:lnTo>
                  <a:lnTo>
                    <a:pt x="44041" y="66313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8" y="66313"/>
                  </a:lnTo>
                  <a:lnTo>
                    <a:pt x="322405" y="50842"/>
                  </a:lnTo>
                  <a:lnTo>
                    <a:pt x="337877" y="27949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631013" y="9303116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0"/>
                  </a:moveTo>
                  <a:lnTo>
                    <a:pt x="337877" y="27955"/>
                  </a:lnTo>
                  <a:lnTo>
                    <a:pt x="322405" y="50847"/>
                  </a:lnTo>
                  <a:lnTo>
                    <a:pt x="299508" y="66315"/>
                  </a:lnTo>
                  <a:lnTo>
                    <a:pt x="271551" y="71996"/>
                  </a:lnTo>
                  <a:lnTo>
                    <a:pt x="71996" y="71996"/>
                  </a:lnTo>
                  <a:lnTo>
                    <a:pt x="44041" y="66315"/>
                  </a:lnTo>
                  <a:lnTo>
                    <a:pt x="21148" y="50847"/>
                  </a:lnTo>
                  <a:lnTo>
                    <a:pt x="5680" y="2795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796596" y="9290156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 h="0">
                  <a:moveTo>
                    <a:pt x="3371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110257" y="7848129"/>
              <a:ext cx="1543050" cy="1457960"/>
            </a:xfrm>
            <a:custGeom>
              <a:avLst/>
              <a:gdLst/>
              <a:ahLst/>
              <a:cxnLst/>
              <a:rect l="l" t="t" r="r" b="b"/>
              <a:pathLst>
                <a:path w="1543050" h="1457959">
                  <a:moveTo>
                    <a:pt x="68529" y="1426197"/>
                  </a:moveTo>
                  <a:lnTo>
                    <a:pt x="0" y="1426197"/>
                  </a:lnTo>
                  <a:lnTo>
                    <a:pt x="0" y="1457871"/>
                  </a:lnTo>
                  <a:lnTo>
                    <a:pt x="68529" y="1457871"/>
                  </a:lnTo>
                  <a:lnTo>
                    <a:pt x="68529" y="1426197"/>
                  </a:lnTo>
                  <a:close/>
                </a:path>
                <a:path w="1543050" h="1457959">
                  <a:moveTo>
                    <a:pt x="68529" y="904836"/>
                  </a:moveTo>
                  <a:lnTo>
                    <a:pt x="0" y="904836"/>
                  </a:lnTo>
                  <a:lnTo>
                    <a:pt x="0" y="936510"/>
                  </a:lnTo>
                  <a:lnTo>
                    <a:pt x="68529" y="936510"/>
                  </a:lnTo>
                  <a:lnTo>
                    <a:pt x="68529" y="904836"/>
                  </a:lnTo>
                  <a:close/>
                </a:path>
                <a:path w="1543050" h="1457959">
                  <a:moveTo>
                    <a:pt x="1542440" y="1426197"/>
                  </a:moveTo>
                  <a:lnTo>
                    <a:pt x="1473923" y="1426197"/>
                  </a:lnTo>
                  <a:lnTo>
                    <a:pt x="1473923" y="1457871"/>
                  </a:lnTo>
                  <a:lnTo>
                    <a:pt x="1542440" y="1457871"/>
                  </a:lnTo>
                  <a:lnTo>
                    <a:pt x="1542440" y="1426197"/>
                  </a:lnTo>
                  <a:close/>
                </a:path>
                <a:path w="1543050" h="1457959">
                  <a:moveTo>
                    <a:pt x="1542440" y="108534"/>
                  </a:moveTo>
                  <a:lnTo>
                    <a:pt x="1473923" y="108534"/>
                  </a:lnTo>
                  <a:lnTo>
                    <a:pt x="1473923" y="140208"/>
                  </a:lnTo>
                  <a:lnTo>
                    <a:pt x="1542440" y="140208"/>
                  </a:lnTo>
                  <a:lnTo>
                    <a:pt x="1542440" y="108534"/>
                  </a:lnTo>
                  <a:close/>
                </a:path>
                <a:path w="1543050" h="1457959">
                  <a:moveTo>
                    <a:pt x="1542453" y="904836"/>
                  </a:moveTo>
                  <a:lnTo>
                    <a:pt x="1473936" y="904836"/>
                  </a:lnTo>
                  <a:lnTo>
                    <a:pt x="1473936" y="936510"/>
                  </a:lnTo>
                  <a:lnTo>
                    <a:pt x="1542453" y="936510"/>
                  </a:lnTo>
                  <a:lnTo>
                    <a:pt x="1542453" y="904836"/>
                  </a:lnTo>
                  <a:close/>
                </a:path>
                <a:path w="1543050" h="1457959">
                  <a:moveTo>
                    <a:pt x="1542453" y="0"/>
                  </a:moveTo>
                  <a:lnTo>
                    <a:pt x="1473936" y="0"/>
                  </a:lnTo>
                  <a:lnTo>
                    <a:pt x="1473936" y="31673"/>
                  </a:lnTo>
                  <a:lnTo>
                    <a:pt x="1542453" y="31673"/>
                  </a:lnTo>
                  <a:lnTo>
                    <a:pt x="1542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003261" y="8776041"/>
              <a:ext cx="0" cy="514350"/>
            </a:xfrm>
            <a:custGeom>
              <a:avLst/>
              <a:gdLst/>
              <a:ahLst/>
              <a:cxnLst/>
              <a:rect l="l" t="t" r="r" b="b"/>
              <a:pathLst>
                <a:path w="0" h="514350">
                  <a:moveTo>
                    <a:pt x="0" y="0"/>
                  </a:moveTo>
                  <a:lnTo>
                    <a:pt x="0" y="51410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952608" y="8752966"/>
              <a:ext cx="68580" cy="553085"/>
            </a:xfrm>
            <a:custGeom>
              <a:avLst/>
              <a:gdLst/>
              <a:ahLst/>
              <a:cxnLst/>
              <a:rect l="l" t="t" r="r" b="b"/>
              <a:pathLst>
                <a:path w="68579" h="553084">
                  <a:moveTo>
                    <a:pt x="68541" y="521360"/>
                  </a:moveTo>
                  <a:lnTo>
                    <a:pt x="0" y="521360"/>
                  </a:lnTo>
                  <a:lnTo>
                    <a:pt x="0" y="553034"/>
                  </a:lnTo>
                  <a:lnTo>
                    <a:pt x="68541" y="553034"/>
                  </a:lnTo>
                  <a:lnTo>
                    <a:pt x="68541" y="521360"/>
                  </a:lnTo>
                  <a:close/>
                </a:path>
                <a:path w="68579" h="553084">
                  <a:moveTo>
                    <a:pt x="68541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41" y="31673"/>
                  </a:lnTo>
                  <a:lnTo>
                    <a:pt x="685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894041" y="8776041"/>
              <a:ext cx="341630" cy="498475"/>
            </a:xfrm>
            <a:custGeom>
              <a:avLst/>
              <a:gdLst/>
              <a:ahLst/>
              <a:cxnLst/>
              <a:rect l="l" t="t" r="r" b="b"/>
              <a:pathLst>
                <a:path w="341630" h="498475">
                  <a:moveTo>
                    <a:pt x="2370" y="0"/>
                  </a:moveTo>
                  <a:lnTo>
                    <a:pt x="0" y="125331"/>
                  </a:lnTo>
                  <a:lnTo>
                    <a:pt x="16836" y="189690"/>
                  </a:lnTo>
                  <a:lnTo>
                    <a:pt x="68743" y="213401"/>
                  </a:lnTo>
                  <a:lnTo>
                    <a:pt x="171585" y="216789"/>
                  </a:lnTo>
                  <a:lnTo>
                    <a:pt x="273260" y="260770"/>
                  </a:lnTo>
                  <a:lnTo>
                    <a:pt x="323242" y="357530"/>
                  </a:lnTo>
                  <a:lnTo>
                    <a:pt x="339821" y="454290"/>
                  </a:lnTo>
                  <a:lnTo>
                    <a:pt x="341283" y="49827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896395" y="8776041"/>
              <a:ext cx="341630" cy="498475"/>
            </a:xfrm>
            <a:custGeom>
              <a:avLst/>
              <a:gdLst/>
              <a:ahLst/>
              <a:cxnLst/>
              <a:rect l="l" t="t" r="r" b="b"/>
              <a:pathLst>
                <a:path w="341630" h="498475">
                  <a:moveTo>
                    <a:pt x="338924" y="0"/>
                  </a:moveTo>
                  <a:lnTo>
                    <a:pt x="341295" y="125331"/>
                  </a:lnTo>
                  <a:lnTo>
                    <a:pt x="324458" y="189690"/>
                  </a:lnTo>
                  <a:lnTo>
                    <a:pt x="272546" y="213401"/>
                  </a:lnTo>
                  <a:lnTo>
                    <a:pt x="169697" y="216789"/>
                  </a:lnTo>
                  <a:lnTo>
                    <a:pt x="68028" y="260770"/>
                  </a:lnTo>
                  <a:lnTo>
                    <a:pt x="18045" y="357530"/>
                  </a:lnTo>
                  <a:lnTo>
                    <a:pt x="1463" y="454290"/>
                  </a:lnTo>
                  <a:lnTo>
                    <a:pt x="0" y="49827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847225" y="8752966"/>
              <a:ext cx="437515" cy="553085"/>
            </a:xfrm>
            <a:custGeom>
              <a:avLst/>
              <a:gdLst/>
              <a:ahLst/>
              <a:cxnLst/>
              <a:rect l="l" t="t" r="r" b="b"/>
              <a:pathLst>
                <a:path w="437514" h="553084">
                  <a:moveTo>
                    <a:pt x="68516" y="521360"/>
                  </a:moveTo>
                  <a:lnTo>
                    <a:pt x="0" y="521360"/>
                  </a:lnTo>
                  <a:lnTo>
                    <a:pt x="0" y="553034"/>
                  </a:lnTo>
                  <a:lnTo>
                    <a:pt x="68516" y="553034"/>
                  </a:lnTo>
                  <a:lnTo>
                    <a:pt x="68516" y="521360"/>
                  </a:lnTo>
                  <a:close/>
                </a:path>
                <a:path w="437514" h="553084">
                  <a:moveTo>
                    <a:pt x="68516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68516" y="31673"/>
                  </a:lnTo>
                  <a:lnTo>
                    <a:pt x="68516" y="0"/>
                  </a:lnTo>
                  <a:close/>
                </a:path>
                <a:path w="437514" h="553084">
                  <a:moveTo>
                    <a:pt x="436994" y="521360"/>
                  </a:moveTo>
                  <a:lnTo>
                    <a:pt x="368465" y="521360"/>
                  </a:lnTo>
                  <a:lnTo>
                    <a:pt x="368465" y="553034"/>
                  </a:lnTo>
                  <a:lnTo>
                    <a:pt x="436994" y="553034"/>
                  </a:lnTo>
                  <a:lnTo>
                    <a:pt x="436994" y="521360"/>
                  </a:lnTo>
                  <a:close/>
                </a:path>
                <a:path w="437514" h="553084">
                  <a:moveTo>
                    <a:pt x="437007" y="0"/>
                  </a:moveTo>
                  <a:lnTo>
                    <a:pt x="368477" y="0"/>
                  </a:lnTo>
                  <a:lnTo>
                    <a:pt x="368477" y="31673"/>
                  </a:lnTo>
                  <a:lnTo>
                    <a:pt x="437007" y="31673"/>
                  </a:lnTo>
                  <a:lnTo>
                    <a:pt x="437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581687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581687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50178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950178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318655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318655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687133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687133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055611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055611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778109" y="7468457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0" y="27955"/>
                  </a:lnTo>
                  <a:lnTo>
                    <a:pt x="21148" y="50847"/>
                  </a:lnTo>
                  <a:lnTo>
                    <a:pt x="44041" y="66315"/>
                  </a:lnTo>
                  <a:lnTo>
                    <a:pt x="71996" y="71996"/>
                  </a:lnTo>
                  <a:lnTo>
                    <a:pt x="271564" y="71996"/>
                  </a:lnTo>
                  <a:lnTo>
                    <a:pt x="299513" y="66315"/>
                  </a:lnTo>
                  <a:lnTo>
                    <a:pt x="322406" y="50847"/>
                  </a:lnTo>
                  <a:lnTo>
                    <a:pt x="337877" y="27955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417919" y="7468457"/>
              <a:ext cx="342265" cy="391160"/>
            </a:xfrm>
            <a:custGeom>
              <a:avLst/>
              <a:gdLst/>
              <a:ahLst/>
              <a:cxnLst/>
              <a:rect l="l" t="t" r="r" b="b"/>
              <a:pathLst>
                <a:path w="342264" h="391159">
                  <a:moveTo>
                    <a:pt x="0" y="390791"/>
                  </a:moveTo>
                  <a:lnTo>
                    <a:pt x="120370" y="390791"/>
                  </a:lnTo>
                  <a:lnTo>
                    <a:pt x="178938" y="384859"/>
                  </a:lnTo>
                  <a:lnTo>
                    <a:pt x="226419" y="368268"/>
                  </a:lnTo>
                  <a:lnTo>
                    <a:pt x="263927" y="342829"/>
                  </a:lnTo>
                  <a:lnTo>
                    <a:pt x="292575" y="310351"/>
                  </a:lnTo>
                  <a:lnTo>
                    <a:pt x="313479" y="272646"/>
                  </a:lnTo>
                  <a:lnTo>
                    <a:pt x="327751" y="231523"/>
                  </a:lnTo>
                  <a:lnTo>
                    <a:pt x="336507" y="188791"/>
                  </a:lnTo>
                  <a:lnTo>
                    <a:pt x="340859" y="146262"/>
                  </a:lnTo>
                  <a:lnTo>
                    <a:pt x="341921" y="105745"/>
                  </a:lnTo>
                  <a:lnTo>
                    <a:pt x="340809" y="69050"/>
                  </a:lnTo>
                  <a:lnTo>
                    <a:pt x="338635" y="37987"/>
                  </a:lnTo>
                  <a:lnTo>
                    <a:pt x="336514" y="14367"/>
                  </a:lnTo>
                  <a:lnTo>
                    <a:pt x="335559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146943" y="7468457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0" y="27955"/>
                  </a:lnTo>
                  <a:lnTo>
                    <a:pt x="21148" y="50847"/>
                  </a:lnTo>
                  <a:lnTo>
                    <a:pt x="44041" y="66315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8" y="66315"/>
                  </a:lnTo>
                  <a:lnTo>
                    <a:pt x="322405" y="50847"/>
                  </a:lnTo>
                  <a:lnTo>
                    <a:pt x="337877" y="27955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515180" y="7468457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0" y="27955"/>
                  </a:lnTo>
                  <a:lnTo>
                    <a:pt x="21148" y="50847"/>
                  </a:lnTo>
                  <a:lnTo>
                    <a:pt x="44041" y="66315"/>
                  </a:lnTo>
                  <a:lnTo>
                    <a:pt x="71996" y="71996"/>
                  </a:lnTo>
                  <a:lnTo>
                    <a:pt x="271551" y="71996"/>
                  </a:lnTo>
                  <a:lnTo>
                    <a:pt x="299508" y="66315"/>
                  </a:lnTo>
                  <a:lnTo>
                    <a:pt x="322405" y="50847"/>
                  </a:lnTo>
                  <a:lnTo>
                    <a:pt x="337877" y="27955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883902" y="7468457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2" y="27955"/>
                  </a:lnTo>
                  <a:lnTo>
                    <a:pt x="21153" y="50847"/>
                  </a:lnTo>
                  <a:lnTo>
                    <a:pt x="44046" y="66315"/>
                  </a:lnTo>
                  <a:lnTo>
                    <a:pt x="71996" y="71996"/>
                  </a:lnTo>
                  <a:lnTo>
                    <a:pt x="271564" y="71996"/>
                  </a:lnTo>
                  <a:lnTo>
                    <a:pt x="299513" y="66315"/>
                  </a:lnTo>
                  <a:lnTo>
                    <a:pt x="322406" y="50847"/>
                  </a:lnTo>
                  <a:lnTo>
                    <a:pt x="337877" y="27955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883899" y="8302830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71996"/>
                  </a:moveTo>
                  <a:lnTo>
                    <a:pt x="337877" y="44041"/>
                  </a:lnTo>
                  <a:lnTo>
                    <a:pt x="322406" y="21148"/>
                  </a:lnTo>
                  <a:lnTo>
                    <a:pt x="299513" y="5680"/>
                  </a:lnTo>
                  <a:lnTo>
                    <a:pt x="271564" y="0"/>
                  </a:lnTo>
                  <a:lnTo>
                    <a:pt x="71996" y="0"/>
                  </a:lnTo>
                  <a:lnTo>
                    <a:pt x="44046" y="5680"/>
                  </a:lnTo>
                  <a:lnTo>
                    <a:pt x="21153" y="21148"/>
                  </a:lnTo>
                  <a:lnTo>
                    <a:pt x="5682" y="44041"/>
                  </a:lnTo>
                  <a:lnTo>
                    <a:pt x="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146939" y="8302830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71996"/>
                  </a:moveTo>
                  <a:lnTo>
                    <a:pt x="337877" y="44041"/>
                  </a:lnTo>
                  <a:lnTo>
                    <a:pt x="322405" y="21148"/>
                  </a:lnTo>
                  <a:lnTo>
                    <a:pt x="299508" y="5680"/>
                  </a:lnTo>
                  <a:lnTo>
                    <a:pt x="271551" y="0"/>
                  </a:lnTo>
                  <a:lnTo>
                    <a:pt x="71996" y="0"/>
                  </a:lnTo>
                  <a:lnTo>
                    <a:pt x="44041" y="5680"/>
                  </a:lnTo>
                  <a:lnTo>
                    <a:pt x="21148" y="21148"/>
                  </a:lnTo>
                  <a:lnTo>
                    <a:pt x="5680" y="44041"/>
                  </a:lnTo>
                  <a:lnTo>
                    <a:pt x="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515178" y="8302830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71996"/>
                  </a:moveTo>
                  <a:lnTo>
                    <a:pt x="337877" y="44041"/>
                  </a:lnTo>
                  <a:lnTo>
                    <a:pt x="322405" y="21148"/>
                  </a:lnTo>
                  <a:lnTo>
                    <a:pt x="299508" y="5680"/>
                  </a:lnTo>
                  <a:lnTo>
                    <a:pt x="271551" y="0"/>
                  </a:lnTo>
                  <a:lnTo>
                    <a:pt x="71996" y="0"/>
                  </a:lnTo>
                  <a:lnTo>
                    <a:pt x="44041" y="5680"/>
                  </a:lnTo>
                  <a:lnTo>
                    <a:pt x="21148" y="21148"/>
                  </a:lnTo>
                  <a:lnTo>
                    <a:pt x="5680" y="44041"/>
                  </a:lnTo>
                  <a:lnTo>
                    <a:pt x="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778107" y="8302830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71996"/>
                  </a:moveTo>
                  <a:lnTo>
                    <a:pt x="337877" y="44041"/>
                  </a:lnTo>
                  <a:lnTo>
                    <a:pt x="322406" y="21148"/>
                  </a:lnTo>
                  <a:lnTo>
                    <a:pt x="299513" y="5680"/>
                  </a:lnTo>
                  <a:lnTo>
                    <a:pt x="271564" y="0"/>
                  </a:lnTo>
                  <a:lnTo>
                    <a:pt x="71996" y="0"/>
                  </a:lnTo>
                  <a:lnTo>
                    <a:pt x="44041" y="5680"/>
                  </a:lnTo>
                  <a:lnTo>
                    <a:pt x="21148" y="21148"/>
                  </a:lnTo>
                  <a:lnTo>
                    <a:pt x="5680" y="44041"/>
                  </a:lnTo>
                  <a:lnTo>
                    <a:pt x="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100066" y="7437780"/>
              <a:ext cx="68580" cy="966469"/>
            </a:xfrm>
            <a:custGeom>
              <a:avLst/>
              <a:gdLst/>
              <a:ahLst/>
              <a:cxnLst/>
              <a:rect l="l" t="t" r="r" b="b"/>
              <a:pathLst>
                <a:path w="68579" h="966470">
                  <a:moveTo>
                    <a:pt x="68516" y="934173"/>
                  </a:moveTo>
                  <a:lnTo>
                    <a:pt x="0" y="934173"/>
                  </a:lnTo>
                  <a:lnTo>
                    <a:pt x="0" y="965847"/>
                  </a:lnTo>
                  <a:lnTo>
                    <a:pt x="68516" y="965847"/>
                  </a:lnTo>
                  <a:lnTo>
                    <a:pt x="68516" y="934173"/>
                  </a:lnTo>
                  <a:close/>
                </a:path>
                <a:path w="68579" h="966470">
                  <a:moveTo>
                    <a:pt x="68529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29" y="31673"/>
                  </a:lnTo>
                  <a:lnTo>
                    <a:pt x="685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424063" y="792070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0"/>
                  </a:moveTo>
                  <a:lnTo>
                    <a:pt x="0" y="0"/>
                  </a:lnTo>
                  <a:lnTo>
                    <a:pt x="0" y="521360"/>
                  </a:lnTo>
                  <a:lnTo>
                    <a:pt x="368300" y="521360"/>
                  </a:lnTo>
                  <a:lnTo>
                    <a:pt x="368300" y="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424063" y="7399343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0" y="521360"/>
                  </a:moveTo>
                  <a:lnTo>
                    <a:pt x="368300" y="521360"/>
                  </a:lnTo>
                  <a:lnTo>
                    <a:pt x="368300" y="0"/>
                  </a:lnTo>
                  <a:lnTo>
                    <a:pt x="0" y="0"/>
                  </a:lnTo>
                  <a:lnTo>
                    <a:pt x="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252339" y="7468457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0" y="0"/>
                  </a:moveTo>
                  <a:lnTo>
                    <a:pt x="5682" y="27955"/>
                  </a:lnTo>
                  <a:lnTo>
                    <a:pt x="21155" y="50847"/>
                  </a:lnTo>
                  <a:lnTo>
                    <a:pt x="44051" y="66315"/>
                  </a:lnTo>
                  <a:lnTo>
                    <a:pt x="72009" y="71996"/>
                  </a:lnTo>
                  <a:lnTo>
                    <a:pt x="271564" y="71996"/>
                  </a:lnTo>
                  <a:lnTo>
                    <a:pt x="299519" y="66315"/>
                  </a:lnTo>
                  <a:lnTo>
                    <a:pt x="322411" y="50847"/>
                  </a:lnTo>
                  <a:lnTo>
                    <a:pt x="337879" y="27955"/>
                  </a:lnTo>
                  <a:lnTo>
                    <a:pt x="34356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252335" y="8302830"/>
              <a:ext cx="344170" cy="72390"/>
            </a:xfrm>
            <a:custGeom>
              <a:avLst/>
              <a:gdLst/>
              <a:ahLst/>
              <a:cxnLst/>
              <a:rect l="l" t="t" r="r" b="b"/>
              <a:pathLst>
                <a:path w="344170" h="72390">
                  <a:moveTo>
                    <a:pt x="343560" y="71996"/>
                  </a:moveTo>
                  <a:lnTo>
                    <a:pt x="337879" y="44041"/>
                  </a:lnTo>
                  <a:lnTo>
                    <a:pt x="322411" y="21148"/>
                  </a:lnTo>
                  <a:lnTo>
                    <a:pt x="299519" y="5680"/>
                  </a:lnTo>
                  <a:lnTo>
                    <a:pt x="271564" y="0"/>
                  </a:lnTo>
                  <a:lnTo>
                    <a:pt x="72009" y="0"/>
                  </a:lnTo>
                  <a:lnTo>
                    <a:pt x="44051" y="5680"/>
                  </a:lnTo>
                  <a:lnTo>
                    <a:pt x="21155" y="21148"/>
                  </a:lnTo>
                  <a:lnTo>
                    <a:pt x="5682" y="44041"/>
                  </a:lnTo>
                  <a:lnTo>
                    <a:pt x="0" y="7199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417918" y="8387787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 h="0">
                  <a:moveTo>
                    <a:pt x="3371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731588" y="7437780"/>
              <a:ext cx="1543050" cy="966469"/>
            </a:xfrm>
            <a:custGeom>
              <a:avLst/>
              <a:gdLst/>
              <a:ahLst/>
              <a:cxnLst/>
              <a:rect l="l" t="t" r="r" b="b"/>
              <a:pathLst>
                <a:path w="1543050" h="966470">
                  <a:moveTo>
                    <a:pt x="68529" y="934173"/>
                  </a:moveTo>
                  <a:lnTo>
                    <a:pt x="0" y="934173"/>
                  </a:lnTo>
                  <a:lnTo>
                    <a:pt x="0" y="965847"/>
                  </a:lnTo>
                  <a:lnTo>
                    <a:pt x="68529" y="965847"/>
                  </a:lnTo>
                  <a:lnTo>
                    <a:pt x="68529" y="934173"/>
                  </a:lnTo>
                  <a:close/>
                </a:path>
                <a:path w="1543050" h="966470">
                  <a:moveTo>
                    <a:pt x="68529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68529" y="31673"/>
                  </a:lnTo>
                  <a:lnTo>
                    <a:pt x="68529" y="0"/>
                  </a:lnTo>
                  <a:close/>
                </a:path>
                <a:path w="1543050" h="966470">
                  <a:moveTo>
                    <a:pt x="1542440" y="934173"/>
                  </a:moveTo>
                  <a:lnTo>
                    <a:pt x="1473898" y="934173"/>
                  </a:lnTo>
                  <a:lnTo>
                    <a:pt x="1473898" y="965847"/>
                  </a:lnTo>
                  <a:lnTo>
                    <a:pt x="1542440" y="965847"/>
                  </a:lnTo>
                  <a:lnTo>
                    <a:pt x="1542440" y="934173"/>
                  </a:lnTo>
                  <a:close/>
                </a:path>
                <a:path w="1543050" h="966470">
                  <a:moveTo>
                    <a:pt x="1542453" y="0"/>
                  </a:moveTo>
                  <a:lnTo>
                    <a:pt x="1473923" y="0"/>
                  </a:lnTo>
                  <a:lnTo>
                    <a:pt x="1473923" y="31673"/>
                  </a:lnTo>
                  <a:lnTo>
                    <a:pt x="1542453" y="31673"/>
                  </a:lnTo>
                  <a:lnTo>
                    <a:pt x="1542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624583" y="7504453"/>
              <a:ext cx="0" cy="922019"/>
            </a:xfrm>
            <a:custGeom>
              <a:avLst/>
              <a:gdLst/>
              <a:ahLst/>
              <a:cxnLst/>
              <a:rect l="l" t="t" r="r" b="b"/>
              <a:pathLst>
                <a:path w="0" h="922020">
                  <a:moveTo>
                    <a:pt x="0" y="0"/>
                  </a:moveTo>
                  <a:lnTo>
                    <a:pt x="0" y="92161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468544" y="7437780"/>
              <a:ext cx="1174115" cy="966469"/>
            </a:xfrm>
            <a:custGeom>
              <a:avLst/>
              <a:gdLst/>
              <a:ahLst/>
              <a:cxnLst/>
              <a:rect l="l" t="t" r="r" b="b"/>
              <a:pathLst>
                <a:path w="1174115" h="966470">
                  <a:moveTo>
                    <a:pt x="68529" y="934173"/>
                  </a:moveTo>
                  <a:lnTo>
                    <a:pt x="0" y="934173"/>
                  </a:lnTo>
                  <a:lnTo>
                    <a:pt x="0" y="965847"/>
                  </a:lnTo>
                  <a:lnTo>
                    <a:pt x="68529" y="965847"/>
                  </a:lnTo>
                  <a:lnTo>
                    <a:pt x="68529" y="934173"/>
                  </a:lnTo>
                  <a:close/>
                </a:path>
                <a:path w="1174115" h="966470">
                  <a:moveTo>
                    <a:pt x="68541" y="0"/>
                  </a:moveTo>
                  <a:lnTo>
                    <a:pt x="12" y="0"/>
                  </a:lnTo>
                  <a:lnTo>
                    <a:pt x="12" y="31673"/>
                  </a:lnTo>
                  <a:lnTo>
                    <a:pt x="68541" y="31673"/>
                  </a:lnTo>
                  <a:lnTo>
                    <a:pt x="68541" y="0"/>
                  </a:lnTo>
                  <a:close/>
                </a:path>
                <a:path w="1174115" h="966470">
                  <a:moveTo>
                    <a:pt x="436994" y="0"/>
                  </a:moveTo>
                  <a:lnTo>
                    <a:pt x="368490" y="0"/>
                  </a:lnTo>
                  <a:lnTo>
                    <a:pt x="368490" y="31673"/>
                  </a:lnTo>
                  <a:lnTo>
                    <a:pt x="436994" y="31673"/>
                  </a:lnTo>
                  <a:lnTo>
                    <a:pt x="436994" y="0"/>
                  </a:lnTo>
                  <a:close/>
                </a:path>
                <a:path w="1174115" h="966470">
                  <a:moveTo>
                    <a:pt x="437007" y="934173"/>
                  </a:moveTo>
                  <a:lnTo>
                    <a:pt x="368490" y="934173"/>
                  </a:lnTo>
                  <a:lnTo>
                    <a:pt x="368490" y="965847"/>
                  </a:lnTo>
                  <a:lnTo>
                    <a:pt x="437007" y="965847"/>
                  </a:lnTo>
                  <a:lnTo>
                    <a:pt x="437007" y="934173"/>
                  </a:lnTo>
                  <a:close/>
                </a:path>
                <a:path w="1174115" h="966470">
                  <a:moveTo>
                    <a:pt x="1173924" y="934173"/>
                  </a:moveTo>
                  <a:lnTo>
                    <a:pt x="1105395" y="934173"/>
                  </a:lnTo>
                  <a:lnTo>
                    <a:pt x="1105395" y="965847"/>
                  </a:lnTo>
                  <a:lnTo>
                    <a:pt x="1173924" y="965847"/>
                  </a:lnTo>
                  <a:lnTo>
                    <a:pt x="1173924" y="934173"/>
                  </a:lnTo>
                  <a:close/>
                </a:path>
                <a:path w="1174115" h="966470">
                  <a:moveTo>
                    <a:pt x="1173937" y="0"/>
                  </a:moveTo>
                  <a:lnTo>
                    <a:pt x="1105408" y="0"/>
                  </a:lnTo>
                  <a:lnTo>
                    <a:pt x="1105408" y="31673"/>
                  </a:lnTo>
                  <a:lnTo>
                    <a:pt x="1173937" y="31673"/>
                  </a:lnTo>
                  <a:lnTo>
                    <a:pt x="11739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999456" y="7346585"/>
              <a:ext cx="1262380" cy="1143635"/>
            </a:xfrm>
            <a:custGeom>
              <a:avLst/>
              <a:gdLst/>
              <a:ahLst/>
              <a:cxnLst/>
              <a:rect l="l" t="t" r="r" b="b"/>
              <a:pathLst>
                <a:path w="1262379" h="1143634">
                  <a:moveTo>
                    <a:pt x="1262062" y="0"/>
                  </a:moveTo>
                  <a:lnTo>
                    <a:pt x="1154303" y="0"/>
                  </a:lnTo>
                  <a:lnTo>
                    <a:pt x="631024" y="523278"/>
                  </a:lnTo>
                  <a:lnTo>
                    <a:pt x="107746" y="0"/>
                  </a:lnTo>
                  <a:lnTo>
                    <a:pt x="0" y="0"/>
                  </a:lnTo>
                  <a:lnTo>
                    <a:pt x="577151" y="577151"/>
                  </a:lnTo>
                  <a:lnTo>
                    <a:pt x="11023" y="1143279"/>
                  </a:lnTo>
                  <a:lnTo>
                    <a:pt x="118770" y="1143279"/>
                  </a:lnTo>
                  <a:lnTo>
                    <a:pt x="631024" y="631024"/>
                  </a:lnTo>
                  <a:lnTo>
                    <a:pt x="1143279" y="1143279"/>
                  </a:lnTo>
                  <a:lnTo>
                    <a:pt x="1251038" y="1143279"/>
                  </a:lnTo>
                  <a:lnTo>
                    <a:pt x="684910" y="577151"/>
                  </a:lnTo>
                  <a:lnTo>
                    <a:pt x="126206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2" name="object 9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26399" y="1944003"/>
            <a:ext cx="3485419" cy="2115696"/>
          </a:xfrm>
          <a:prstGeom prst="rect">
            <a:avLst/>
          </a:prstGeom>
        </p:spPr>
      </p:pic>
      <p:sp>
        <p:nvSpPr>
          <p:cNvPr id="93" name="object 9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637299" y="763299"/>
            <a:ext cx="5167630" cy="950594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700" spc="5" b="1">
                <a:latin typeface="Arial"/>
                <a:cs typeface="Arial"/>
              </a:rPr>
              <a:t>Conectores</a:t>
            </a:r>
            <a:r>
              <a:rPr dirty="0" sz="700" spc="-2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enchufe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y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40" b="1">
                <a:latin typeface="Arial"/>
                <a:cs typeface="Arial"/>
              </a:rPr>
              <a:t>toma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-60" b="1">
                <a:latin typeface="Arial"/>
                <a:cs typeface="Arial"/>
              </a:rPr>
              <a:t>CC</a:t>
            </a:r>
            <a:endParaRPr sz="70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fabricantes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enchufe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toma</a:t>
            </a:r>
            <a:r>
              <a:rPr dirty="0" sz="650" spc="5">
                <a:latin typeface="Microsoft Sans Serif"/>
                <a:cs typeface="Microsoft Sans Serif"/>
              </a:rPr>
              <a:t> específicos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los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módulos.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Dichos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conectores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proporcionan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eléctrico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duradero,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seguro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eficaz.</a:t>
            </a:r>
            <a:endParaRPr sz="650">
              <a:latin typeface="Microsoft Sans Serif"/>
              <a:cs typeface="Microsoft Sans Serif"/>
            </a:endParaRPr>
          </a:p>
          <a:p>
            <a:pPr marL="12700" marR="545465">
              <a:lnSpc>
                <a:spcPts val="1200"/>
              </a:lnSpc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20">
                <a:latin typeface="Microsoft Sans Serif"/>
                <a:cs typeface="Microsoft Sans Serif"/>
              </a:rPr>
              <a:t>acuerdo 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5">
                <a:latin typeface="Microsoft Sans Serif"/>
                <a:cs typeface="Microsoft Sans Serif"/>
              </a:rPr>
              <a:t>60364-7-712, </a:t>
            </a:r>
            <a:r>
              <a:rPr dirty="0" sz="700" spc="10">
                <a:latin typeface="Microsoft Sans Serif"/>
                <a:cs typeface="Microsoft Sans Serif"/>
              </a:rPr>
              <a:t>estos </a:t>
            </a:r>
            <a:r>
              <a:rPr dirty="0" sz="700" spc="15">
                <a:latin typeface="Microsoft Sans Serif"/>
                <a:cs typeface="Microsoft Sans Serif"/>
              </a:rPr>
              <a:t>conectores </a:t>
            </a:r>
            <a:r>
              <a:rPr dirty="0" sz="700" spc="25">
                <a:latin typeface="Microsoft Sans Serif"/>
                <a:cs typeface="Microsoft Sans Serif"/>
              </a:rPr>
              <a:t>macho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hembra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10">
                <a:latin typeface="Microsoft Sans Serif"/>
                <a:cs typeface="Microsoft Sans Serif"/>
              </a:rPr>
              <a:t>seleccionar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 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10">
                <a:latin typeface="Microsoft Sans Serif"/>
                <a:cs typeface="Microsoft Sans Serif"/>
              </a:rPr>
              <a:t>62852 “Conectores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aplicaciones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-10">
                <a:latin typeface="Microsoft Sans Serif"/>
                <a:cs typeface="Microsoft Sans Serif"/>
              </a:rPr>
              <a:t>- </a:t>
            </a:r>
            <a:r>
              <a:rPr dirty="0" sz="700" spc="10">
                <a:latin typeface="Microsoft Sans Serif"/>
                <a:cs typeface="Microsoft Sans Serif"/>
              </a:rPr>
              <a:t>Requisitos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seguridad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pruebas”.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40000" y="1837907"/>
            <a:ext cx="509905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47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enchufe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toma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637299" y="4280280"/>
            <a:ext cx="5297805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conectores </a:t>
            </a:r>
            <a:r>
              <a:rPr dirty="0" sz="750" spc="25">
                <a:latin typeface="Microsoft Sans Serif"/>
                <a:cs typeface="Microsoft Sans Serif"/>
              </a:rPr>
              <a:t>deben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30">
                <a:latin typeface="Microsoft Sans Serif"/>
                <a:cs typeface="Microsoft Sans Serif"/>
              </a:rPr>
              <a:t>manipulados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20">
                <a:latin typeface="Microsoft Sans Serif"/>
                <a:cs typeface="Microsoft Sans Serif"/>
              </a:rPr>
              <a:t>personas </a:t>
            </a:r>
            <a:r>
              <a:rPr dirty="0" sz="750" spc="10">
                <a:latin typeface="Microsoft Sans Serif"/>
                <a:cs typeface="Microsoft Sans Serif"/>
              </a:rPr>
              <a:t>capacitadas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5">
                <a:latin typeface="Microsoft Sans Serif"/>
                <a:cs typeface="Microsoft Sans Serif"/>
              </a:rPr>
              <a:t>instruidas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nunca deben </a:t>
            </a:r>
            <a:r>
              <a:rPr dirty="0" sz="750" spc="15">
                <a:latin typeface="Microsoft Sans Serif"/>
                <a:cs typeface="Microsoft Sans Serif"/>
              </a:rPr>
              <a:t>desconectarse </a:t>
            </a:r>
            <a:r>
              <a:rPr dirty="0" sz="750" spc="25">
                <a:latin typeface="Microsoft Sans Serif"/>
                <a:cs typeface="Microsoft Sans Serif"/>
              </a:rPr>
              <a:t>bajo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carga;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desconexión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bajo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carga,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podría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arco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causar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daños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permanentes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conectores. </a:t>
            </a: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conectores </a:t>
            </a:r>
            <a:r>
              <a:rPr dirty="0" sz="750" spc="25">
                <a:latin typeface="Microsoft Sans Serif"/>
                <a:cs typeface="Microsoft Sans Serif"/>
              </a:rPr>
              <a:t>deben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pueda </a:t>
            </a:r>
            <a:r>
              <a:rPr dirty="0" sz="750" spc="15">
                <a:latin typeface="Microsoft Sans Serif"/>
                <a:cs typeface="Microsoft Sans Serif"/>
              </a:rPr>
              <a:t>desconectar </a:t>
            </a:r>
            <a:r>
              <a:rPr dirty="0" sz="750" spc="30">
                <a:latin typeface="Microsoft Sans Serif"/>
                <a:cs typeface="Microsoft Sans Serif"/>
              </a:rPr>
              <a:t>mediante una </a:t>
            </a:r>
            <a:r>
              <a:rPr dirty="0" sz="750" spc="10">
                <a:latin typeface="Microsoft Sans Serif"/>
                <a:cs typeface="Microsoft Sans Serif"/>
              </a:rPr>
              <a:t>llave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 herramienta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gabinete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abrir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llave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herramienta.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637299" y="5194833"/>
            <a:ext cx="5245735" cy="17011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conectores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enchufe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toma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acoplan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sí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mismo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mismo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fabricante,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cumplir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62852.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diferentes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marcas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conectores </a:t>
            </a:r>
            <a:r>
              <a:rPr dirty="0" sz="750" spc="25">
                <a:latin typeface="Microsoft Sans Serif"/>
                <a:cs typeface="Microsoft Sans Serif"/>
              </a:rPr>
              <a:t>de enchufe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40">
                <a:latin typeface="Microsoft Sans Serif"/>
                <a:cs typeface="Microsoft Sans Serif"/>
              </a:rPr>
              <a:t>toma </a:t>
            </a:r>
            <a:r>
              <a:rPr dirty="0" sz="750" spc="20">
                <a:latin typeface="Microsoft Sans Serif"/>
                <a:cs typeface="Microsoft Sans Serif"/>
              </a:rPr>
              <a:t>“compatibles”, solo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5">
                <a:latin typeface="Microsoft Sans Serif"/>
                <a:cs typeface="Microsoft Sans Serif"/>
              </a:rPr>
              <a:t>podrán </a:t>
            </a:r>
            <a:r>
              <a:rPr dirty="0" sz="750" spc="25">
                <a:latin typeface="Microsoft Sans Serif"/>
                <a:cs typeface="Microsoft Sans Serif"/>
              </a:rPr>
              <a:t>interconectar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35">
                <a:latin typeface="Microsoft Sans Serif"/>
                <a:cs typeface="Microsoft Sans Serif"/>
              </a:rPr>
              <a:t>proporcionado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40">
                <a:latin typeface="Microsoft Sans Serif"/>
                <a:cs typeface="Microsoft Sans Serif"/>
              </a:rPr>
              <a:t>informe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prueba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confirme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compatibilidad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62852.</a:t>
            </a:r>
            <a:endParaRPr sz="750">
              <a:latin typeface="Microsoft Sans Serif"/>
              <a:cs typeface="Microsoft Sans Serif"/>
            </a:endParaRPr>
          </a:p>
          <a:p>
            <a:pPr marL="12700" marR="66040">
              <a:lnSpc>
                <a:spcPts val="1200"/>
              </a:lnSpc>
              <a:spcBef>
                <a:spcPts val="90"/>
              </a:spcBef>
            </a:pPr>
            <a:r>
              <a:rPr dirty="0" sz="650" spc="10">
                <a:latin typeface="Microsoft Sans Serif"/>
                <a:cs typeface="Microsoft Sans Serif"/>
              </a:rPr>
              <a:t>Todos los </a:t>
            </a:r>
            <a:r>
              <a:rPr dirty="0" sz="650" spc="15">
                <a:latin typeface="Microsoft Sans Serif"/>
                <a:cs typeface="Microsoft Sans Serif"/>
              </a:rPr>
              <a:t>conectores </a:t>
            </a:r>
            <a:r>
              <a:rPr dirty="0" sz="650" spc="20">
                <a:latin typeface="Microsoft Sans Serif"/>
                <a:cs typeface="Microsoft Sans Serif"/>
              </a:rPr>
              <a:t>de enchufe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35">
                <a:latin typeface="Microsoft Sans Serif"/>
                <a:cs typeface="Microsoft Sans Serif"/>
              </a:rPr>
              <a:t>toma </a:t>
            </a:r>
            <a:r>
              <a:rPr dirty="0" sz="650" spc="15">
                <a:latin typeface="Microsoft Sans Serif"/>
                <a:cs typeface="Microsoft Sans Serif"/>
              </a:rPr>
              <a:t>utilizados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0">
                <a:latin typeface="Microsoft Sans Serif"/>
                <a:cs typeface="Microsoft Sans Serif"/>
              </a:rPr>
              <a:t>circuito de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20">
                <a:latin typeface="Microsoft Sans Serif"/>
                <a:cs typeface="Microsoft Sans Serif"/>
              </a:rPr>
              <a:t>fotovoltaica (interconexión 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fotovoltaicos,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derivación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“Y”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5">
                <a:latin typeface="Microsoft Sans Serif"/>
                <a:cs typeface="Microsoft Sans Serif"/>
              </a:rPr>
              <a:t>enchufes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receptáculo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panel)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cumplir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valores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mínimos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detallados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anteriormente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selección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600" spc="20" b="1">
                <a:latin typeface="Arial"/>
                <a:cs typeface="Arial"/>
              </a:rPr>
              <a:t>Interconexión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módulos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fotovoltaicos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y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cableado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cadenas</a:t>
            </a:r>
            <a:endParaRPr sz="600">
              <a:latin typeface="Arial"/>
              <a:cs typeface="Arial"/>
            </a:endParaRPr>
          </a:p>
          <a:p>
            <a:pPr marL="12700" marR="244475">
              <a:lnSpc>
                <a:spcPct val="142900"/>
              </a:lnSpc>
              <a:spcBef>
                <a:spcPts val="2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60364-7-712 </a:t>
            </a:r>
            <a:r>
              <a:rPr dirty="0" sz="700" spc="15">
                <a:latin typeface="Microsoft Sans Serif"/>
                <a:cs typeface="Microsoft Sans Serif"/>
              </a:rPr>
              <a:t>exige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que,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minimizar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voltajes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inducidos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rayos,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superficie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bucles</a:t>
            </a:r>
            <a:r>
              <a:rPr dirty="0" sz="700" spc="-5">
                <a:latin typeface="Microsoft Sans Serif"/>
                <a:cs typeface="Microsoft Sans Serif"/>
              </a:rPr>
              <a:t> sea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pequeña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posible,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particular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cableado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40000" y="7090219"/>
            <a:ext cx="836294" cy="6419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48</a:t>
            </a:r>
            <a:endParaRPr sz="550">
              <a:latin typeface="Microsoft Sans Serif"/>
              <a:cs typeface="Microsoft Sans Serif"/>
            </a:endParaRPr>
          </a:p>
          <a:p>
            <a:pPr algn="just">
              <a:lnSpc>
                <a:spcPts val="800"/>
              </a:lnSpc>
              <a:spcBef>
                <a:spcPts val="50"/>
              </a:spcBef>
            </a:pPr>
            <a:r>
              <a:rPr dirty="0" sz="450" spc="10">
                <a:latin typeface="Microsoft Sans Serif"/>
                <a:cs typeface="Microsoft Sans Serif"/>
              </a:rPr>
              <a:t>p.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ej.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cableado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minimizar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voltajes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inducidos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15">
                <a:latin typeface="Microsoft Sans Serif"/>
                <a:cs typeface="Microsoft Sans Serif"/>
              </a:rPr>
              <a:t>Debido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rayo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540004" y="1843202"/>
            <a:ext cx="6480175" cy="1260475"/>
          </a:xfrm>
          <a:custGeom>
            <a:avLst/>
            <a:gdLst/>
            <a:ahLst/>
            <a:cxnLst/>
            <a:rect l="l" t="t" r="r" b="b"/>
            <a:pathLst>
              <a:path w="6480175" h="1260475">
                <a:moveTo>
                  <a:pt x="6479997" y="0"/>
                </a:moveTo>
                <a:lnTo>
                  <a:pt x="0" y="0"/>
                </a:lnTo>
                <a:lnTo>
                  <a:pt x="0" y="1260005"/>
                </a:lnTo>
                <a:lnTo>
                  <a:pt x="6479997" y="1260005"/>
                </a:lnTo>
                <a:lnTo>
                  <a:pt x="6479997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40004" y="3794392"/>
            <a:ext cx="6480175" cy="1260475"/>
          </a:xfrm>
          <a:custGeom>
            <a:avLst/>
            <a:gdLst/>
            <a:ahLst/>
            <a:cxnLst/>
            <a:rect l="l" t="t" r="r" b="b"/>
            <a:pathLst>
              <a:path w="6480175" h="1260475">
                <a:moveTo>
                  <a:pt x="6479997" y="0"/>
                </a:moveTo>
                <a:lnTo>
                  <a:pt x="0" y="0"/>
                </a:lnTo>
                <a:lnTo>
                  <a:pt x="0" y="1260005"/>
                </a:lnTo>
                <a:lnTo>
                  <a:pt x="6479997" y="1260005"/>
                </a:lnTo>
                <a:lnTo>
                  <a:pt x="6479997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580193" y="2165116"/>
            <a:ext cx="6362700" cy="698500"/>
            <a:chOff x="580193" y="2165116"/>
            <a:chExt cx="6362700" cy="69850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0193" y="2165116"/>
              <a:ext cx="6362247" cy="69844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583368" y="2241632"/>
              <a:ext cx="6224905" cy="233679"/>
            </a:xfrm>
            <a:custGeom>
              <a:avLst/>
              <a:gdLst/>
              <a:ahLst/>
              <a:cxnLst/>
              <a:rect l="l" t="t" r="r" b="b"/>
              <a:pathLst>
                <a:path w="6224905" h="233680">
                  <a:moveTo>
                    <a:pt x="6129096" y="59486"/>
                  </a:moveTo>
                  <a:lnTo>
                    <a:pt x="6129096" y="196418"/>
                  </a:lnTo>
                  <a:lnTo>
                    <a:pt x="6132027" y="210852"/>
                  </a:lnTo>
                  <a:lnTo>
                    <a:pt x="6140010" y="222672"/>
                  </a:lnTo>
                  <a:lnTo>
                    <a:pt x="6151829" y="230658"/>
                  </a:lnTo>
                  <a:lnTo>
                    <a:pt x="6166269" y="233591"/>
                  </a:lnTo>
                  <a:lnTo>
                    <a:pt x="6187262" y="233591"/>
                  </a:lnTo>
                  <a:lnTo>
                    <a:pt x="6201698" y="230658"/>
                  </a:lnTo>
                  <a:lnTo>
                    <a:pt x="6213522" y="222672"/>
                  </a:lnTo>
                  <a:lnTo>
                    <a:pt x="6221512" y="210852"/>
                  </a:lnTo>
                  <a:lnTo>
                    <a:pt x="6224447" y="196418"/>
                  </a:lnTo>
                  <a:lnTo>
                    <a:pt x="6224447" y="37185"/>
                  </a:lnTo>
                  <a:lnTo>
                    <a:pt x="6221512" y="22749"/>
                  </a:lnTo>
                  <a:lnTo>
                    <a:pt x="6213522" y="10925"/>
                  </a:lnTo>
                  <a:lnTo>
                    <a:pt x="6201698" y="2934"/>
                  </a:lnTo>
                  <a:lnTo>
                    <a:pt x="6187262" y="0"/>
                  </a:lnTo>
                  <a:lnTo>
                    <a:pt x="616626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647789" y="2260231"/>
              <a:ext cx="88900" cy="41275"/>
            </a:xfrm>
            <a:custGeom>
              <a:avLst/>
              <a:gdLst/>
              <a:ahLst/>
              <a:cxnLst/>
              <a:rect l="l" t="t" r="r" b="b"/>
              <a:pathLst>
                <a:path w="88900" h="41275">
                  <a:moveTo>
                    <a:pt x="88455" y="0"/>
                  </a:moveTo>
                  <a:lnTo>
                    <a:pt x="0" y="0"/>
                  </a:lnTo>
                  <a:lnTo>
                    <a:pt x="0" y="40894"/>
                  </a:lnTo>
                  <a:lnTo>
                    <a:pt x="88455" y="40894"/>
                  </a:lnTo>
                  <a:lnTo>
                    <a:pt x="8845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66099" y="2207564"/>
              <a:ext cx="105724" cy="6814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4924" y="2182124"/>
              <a:ext cx="105800" cy="229997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580190" y="4094817"/>
            <a:ext cx="6362700" cy="698500"/>
            <a:chOff x="580190" y="4094817"/>
            <a:chExt cx="6362700" cy="698500"/>
          </a:xfrm>
        </p:grpSpPr>
        <p:sp>
          <p:nvSpPr>
            <p:cNvPr id="12" name="object 12"/>
            <p:cNvSpPr/>
            <p:nvPr/>
          </p:nvSpPr>
          <p:spPr>
            <a:xfrm>
              <a:off x="1043837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5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585327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901376" y="4225914"/>
              <a:ext cx="363220" cy="179070"/>
            </a:xfrm>
            <a:custGeom>
              <a:avLst/>
              <a:gdLst/>
              <a:ahLst/>
              <a:cxnLst/>
              <a:rect l="l" t="t" r="r" b="b"/>
              <a:pathLst>
                <a:path w="363219" h="179070">
                  <a:moveTo>
                    <a:pt x="0" y="64592"/>
                  </a:moveTo>
                  <a:lnTo>
                    <a:pt x="263626" y="64592"/>
                  </a:lnTo>
                  <a:lnTo>
                    <a:pt x="278068" y="67525"/>
                  </a:lnTo>
                  <a:lnTo>
                    <a:pt x="289891" y="75512"/>
                  </a:lnTo>
                  <a:lnTo>
                    <a:pt x="297879" y="87336"/>
                  </a:lnTo>
                  <a:lnTo>
                    <a:pt x="300812" y="101777"/>
                  </a:lnTo>
                  <a:lnTo>
                    <a:pt x="300812" y="141909"/>
                  </a:lnTo>
                  <a:lnTo>
                    <a:pt x="303248" y="156331"/>
                  </a:lnTo>
                  <a:lnTo>
                    <a:pt x="309884" y="168151"/>
                  </a:lnTo>
                  <a:lnTo>
                    <a:pt x="319709" y="176137"/>
                  </a:lnTo>
                  <a:lnTo>
                    <a:pt x="331711" y="179070"/>
                  </a:lnTo>
                  <a:lnTo>
                    <a:pt x="343706" y="176137"/>
                  </a:lnTo>
                  <a:lnTo>
                    <a:pt x="353526" y="168151"/>
                  </a:lnTo>
                  <a:lnTo>
                    <a:pt x="360161" y="156331"/>
                  </a:lnTo>
                  <a:lnTo>
                    <a:pt x="362597" y="141897"/>
                  </a:lnTo>
                  <a:lnTo>
                    <a:pt x="362597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48521" y="4256760"/>
              <a:ext cx="105712" cy="6814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0908" y="4290837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26320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90903" y="4290836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26322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83368" y="4268983"/>
              <a:ext cx="20955" cy="43815"/>
            </a:xfrm>
            <a:custGeom>
              <a:avLst/>
              <a:gdLst/>
              <a:ahLst/>
              <a:cxnLst/>
              <a:rect l="l" t="t" r="r" b="b"/>
              <a:pathLst>
                <a:path w="20954" h="43814">
                  <a:moveTo>
                    <a:pt x="20904" y="0"/>
                  </a:moveTo>
                  <a:lnTo>
                    <a:pt x="0" y="21856"/>
                  </a:lnTo>
                  <a:lnTo>
                    <a:pt x="20904" y="43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08675" y="4268983"/>
              <a:ext cx="20955" cy="43815"/>
            </a:xfrm>
            <a:custGeom>
              <a:avLst/>
              <a:gdLst/>
              <a:ahLst/>
              <a:cxnLst/>
              <a:rect l="l" t="t" r="r" b="b"/>
              <a:pathLst>
                <a:path w="20954" h="43814">
                  <a:moveTo>
                    <a:pt x="20904" y="0"/>
                  </a:moveTo>
                  <a:lnTo>
                    <a:pt x="0" y="21856"/>
                  </a:lnTo>
                  <a:lnTo>
                    <a:pt x="20904" y="43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83368" y="4129252"/>
              <a:ext cx="20955" cy="43815"/>
            </a:xfrm>
            <a:custGeom>
              <a:avLst/>
              <a:gdLst/>
              <a:ahLst/>
              <a:cxnLst/>
              <a:rect l="l" t="t" r="r" b="b"/>
              <a:pathLst>
                <a:path w="20954" h="43814">
                  <a:moveTo>
                    <a:pt x="20904" y="0"/>
                  </a:moveTo>
                  <a:lnTo>
                    <a:pt x="0" y="21856"/>
                  </a:lnTo>
                  <a:lnTo>
                    <a:pt x="20904" y="437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08675" y="4129252"/>
              <a:ext cx="20955" cy="43815"/>
            </a:xfrm>
            <a:custGeom>
              <a:avLst/>
              <a:gdLst/>
              <a:ahLst/>
              <a:cxnLst/>
              <a:rect l="l" t="t" r="r" b="b"/>
              <a:pathLst>
                <a:path w="20954" h="43814">
                  <a:moveTo>
                    <a:pt x="20904" y="0"/>
                  </a:moveTo>
                  <a:lnTo>
                    <a:pt x="0" y="21856"/>
                  </a:lnTo>
                  <a:lnTo>
                    <a:pt x="20904" y="437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126308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49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49" y="0"/>
                  </a:lnTo>
                  <a:lnTo>
                    <a:pt x="475449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66719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207599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748022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292929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833351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374257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914680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4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454278" y="4107517"/>
              <a:ext cx="475615" cy="673100"/>
            </a:xfrm>
            <a:custGeom>
              <a:avLst/>
              <a:gdLst/>
              <a:ahLst/>
              <a:cxnLst/>
              <a:rect l="l" t="t" r="r" b="b"/>
              <a:pathLst>
                <a:path w="475615" h="673100">
                  <a:moveTo>
                    <a:pt x="475462" y="673049"/>
                  </a:moveTo>
                  <a:lnTo>
                    <a:pt x="0" y="673049"/>
                  </a:lnTo>
                  <a:lnTo>
                    <a:pt x="0" y="0"/>
                  </a:lnTo>
                  <a:lnTo>
                    <a:pt x="475462" y="0"/>
                  </a:lnTo>
                  <a:lnTo>
                    <a:pt x="475462" y="673049"/>
                  </a:lnTo>
                  <a:close/>
                </a:path>
              </a:pathLst>
            </a:custGeom>
            <a:ln w="25400">
              <a:solidFill>
                <a:srgbClr val="E3E3E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486440" y="4189932"/>
              <a:ext cx="1710689" cy="41275"/>
            </a:xfrm>
            <a:custGeom>
              <a:avLst/>
              <a:gdLst/>
              <a:ahLst/>
              <a:cxnLst/>
              <a:rect l="l" t="t" r="r" b="b"/>
              <a:pathLst>
                <a:path w="1710689" h="41275">
                  <a:moveTo>
                    <a:pt x="88455" y="0"/>
                  </a:moveTo>
                  <a:lnTo>
                    <a:pt x="0" y="0"/>
                  </a:lnTo>
                  <a:lnTo>
                    <a:pt x="0" y="40894"/>
                  </a:lnTo>
                  <a:lnTo>
                    <a:pt x="88455" y="40894"/>
                  </a:lnTo>
                  <a:lnTo>
                    <a:pt x="88455" y="0"/>
                  </a:lnTo>
                  <a:close/>
                </a:path>
                <a:path w="1710689" h="41275">
                  <a:moveTo>
                    <a:pt x="628878" y="0"/>
                  </a:moveTo>
                  <a:lnTo>
                    <a:pt x="540423" y="0"/>
                  </a:lnTo>
                  <a:lnTo>
                    <a:pt x="540423" y="40894"/>
                  </a:lnTo>
                  <a:lnTo>
                    <a:pt x="628878" y="40894"/>
                  </a:lnTo>
                  <a:lnTo>
                    <a:pt x="628878" y="0"/>
                  </a:lnTo>
                  <a:close/>
                </a:path>
                <a:path w="1710689" h="41275">
                  <a:moveTo>
                    <a:pt x="1169784" y="0"/>
                  </a:moveTo>
                  <a:lnTo>
                    <a:pt x="1081328" y="0"/>
                  </a:lnTo>
                  <a:lnTo>
                    <a:pt x="1081328" y="40894"/>
                  </a:lnTo>
                  <a:lnTo>
                    <a:pt x="1169784" y="40894"/>
                  </a:lnTo>
                  <a:lnTo>
                    <a:pt x="1169784" y="0"/>
                  </a:lnTo>
                  <a:close/>
                </a:path>
                <a:path w="1710689" h="41275">
                  <a:moveTo>
                    <a:pt x="1710194" y="0"/>
                  </a:moveTo>
                  <a:lnTo>
                    <a:pt x="1621739" y="0"/>
                  </a:lnTo>
                  <a:lnTo>
                    <a:pt x="1621739" y="40894"/>
                  </a:lnTo>
                  <a:lnTo>
                    <a:pt x="1710194" y="40894"/>
                  </a:lnTo>
                  <a:lnTo>
                    <a:pt x="1710194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700158" y="4151103"/>
              <a:ext cx="107950" cy="254000"/>
            </a:xfrm>
            <a:custGeom>
              <a:avLst/>
              <a:gdLst/>
              <a:ahLst/>
              <a:cxnLst/>
              <a:rect l="l" t="t" r="r" b="b"/>
              <a:pathLst>
                <a:path w="107950" h="254000">
                  <a:moveTo>
                    <a:pt x="12306" y="79717"/>
                  </a:moveTo>
                  <a:lnTo>
                    <a:pt x="12306" y="216649"/>
                  </a:lnTo>
                  <a:lnTo>
                    <a:pt x="15237" y="231083"/>
                  </a:lnTo>
                  <a:lnTo>
                    <a:pt x="23220" y="242903"/>
                  </a:lnTo>
                  <a:lnTo>
                    <a:pt x="35039" y="250889"/>
                  </a:lnTo>
                  <a:lnTo>
                    <a:pt x="49479" y="253822"/>
                  </a:lnTo>
                  <a:lnTo>
                    <a:pt x="70472" y="253822"/>
                  </a:lnTo>
                  <a:lnTo>
                    <a:pt x="84908" y="250889"/>
                  </a:lnTo>
                  <a:lnTo>
                    <a:pt x="96732" y="242903"/>
                  </a:lnTo>
                  <a:lnTo>
                    <a:pt x="104723" y="231083"/>
                  </a:lnTo>
                  <a:lnTo>
                    <a:pt x="107657" y="216649"/>
                  </a:lnTo>
                  <a:lnTo>
                    <a:pt x="107657" y="37172"/>
                  </a:lnTo>
                  <a:lnTo>
                    <a:pt x="104723" y="22738"/>
                  </a:lnTo>
                  <a:lnTo>
                    <a:pt x="96732" y="10918"/>
                  </a:lnTo>
                  <a:lnTo>
                    <a:pt x="84908" y="2932"/>
                  </a:lnTo>
                  <a:lnTo>
                    <a:pt x="70472" y="0"/>
                  </a:lnTo>
                  <a:lnTo>
                    <a:pt x="5491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647789" y="4189933"/>
              <a:ext cx="88900" cy="41275"/>
            </a:xfrm>
            <a:custGeom>
              <a:avLst/>
              <a:gdLst/>
              <a:ahLst/>
              <a:cxnLst/>
              <a:rect l="l" t="t" r="r" b="b"/>
              <a:pathLst>
                <a:path w="88900" h="41275">
                  <a:moveTo>
                    <a:pt x="88455" y="0"/>
                  </a:moveTo>
                  <a:lnTo>
                    <a:pt x="0" y="0"/>
                  </a:lnTo>
                  <a:lnTo>
                    <a:pt x="0" y="40894"/>
                  </a:lnTo>
                  <a:lnTo>
                    <a:pt x="88455" y="40894"/>
                  </a:lnTo>
                  <a:lnTo>
                    <a:pt x="8845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86558" y="4117025"/>
              <a:ext cx="105724" cy="68148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94923" y="4111825"/>
              <a:ext cx="105800" cy="229997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76415" y="4117030"/>
              <a:ext cx="105724" cy="6814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51821" y="4117030"/>
              <a:ext cx="105724" cy="68148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94620" y="4117030"/>
              <a:ext cx="105737" cy="6814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1300775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0" y="79717"/>
                  </a:moveTo>
                  <a:lnTo>
                    <a:pt x="0" y="184150"/>
                  </a:lnTo>
                  <a:lnTo>
                    <a:pt x="4609" y="211217"/>
                  </a:lnTo>
                  <a:lnTo>
                    <a:pt x="18100" y="233383"/>
                  </a:lnTo>
                  <a:lnTo>
                    <a:pt x="39969" y="248359"/>
                  </a:lnTo>
                  <a:lnTo>
                    <a:pt x="69710" y="253860"/>
                  </a:lnTo>
                  <a:lnTo>
                    <a:pt x="92688" y="250159"/>
                  </a:lnTo>
                  <a:lnTo>
                    <a:pt x="128763" y="223885"/>
                  </a:lnTo>
                  <a:lnTo>
                    <a:pt x="159455" y="179848"/>
                  </a:lnTo>
                  <a:lnTo>
                    <a:pt x="175704" y="153944"/>
                  </a:lnTo>
                  <a:lnTo>
                    <a:pt x="194111" y="126930"/>
                  </a:lnTo>
                  <a:lnTo>
                    <a:pt x="242078" y="74011"/>
                  </a:lnTo>
                  <a:lnTo>
                    <a:pt x="273974" y="50327"/>
                  </a:lnTo>
                  <a:lnTo>
                    <a:pt x="312702" y="29974"/>
                  </a:lnTo>
                  <a:lnTo>
                    <a:pt x="359433" y="14062"/>
                  </a:lnTo>
                  <a:lnTo>
                    <a:pt x="415333" y="3700"/>
                  </a:lnTo>
                  <a:lnTo>
                    <a:pt x="48157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813054" y="4151103"/>
              <a:ext cx="507365" cy="254000"/>
            </a:xfrm>
            <a:custGeom>
              <a:avLst/>
              <a:gdLst/>
              <a:ahLst/>
              <a:cxnLst/>
              <a:rect l="l" t="t" r="r" b="b"/>
              <a:pathLst>
                <a:path w="507364" h="254000">
                  <a:moveTo>
                    <a:pt x="0" y="79717"/>
                  </a:moveTo>
                  <a:lnTo>
                    <a:pt x="0" y="184150"/>
                  </a:lnTo>
                  <a:lnTo>
                    <a:pt x="4611" y="211217"/>
                  </a:lnTo>
                  <a:lnTo>
                    <a:pt x="18105" y="233383"/>
                  </a:lnTo>
                  <a:lnTo>
                    <a:pt x="39974" y="248359"/>
                  </a:lnTo>
                  <a:lnTo>
                    <a:pt x="69710" y="253860"/>
                  </a:lnTo>
                  <a:lnTo>
                    <a:pt x="92688" y="250159"/>
                  </a:lnTo>
                  <a:lnTo>
                    <a:pt x="128765" y="223885"/>
                  </a:lnTo>
                  <a:lnTo>
                    <a:pt x="159458" y="179848"/>
                  </a:lnTo>
                  <a:lnTo>
                    <a:pt x="175708" y="153944"/>
                  </a:lnTo>
                  <a:lnTo>
                    <a:pt x="194116" y="126930"/>
                  </a:lnTo>
                  <a:lnTo>
                    <a:pt x="242083" y="74011"/>
                  </a:lnTo>
                  <a:lnTo>
                    <a:pt x="273979" y="50327"/>
                  </a:lnTo>
                  <a:lnTo>
                    <a:pt x="312707" y="29974"/>
                  </a:lnTo>
                  <a:lnTo>
                    <a:pt x="359437" y="14062"/>
                  </a:lnTo>
                  <a:lnTo>
                    <a:pt x="415335" y="3700"/>
                  </a:lnTo>
                  <a:lnTo>
                    <a:pt x="481571" y="0"/>
                  </a:lnTo>
                  <a:lnTo>
                    <a:pt x="5067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73673" y="4117030"/>
              <a:ext cx="105724" cy="6814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892094" y="4151103"/>
              <a:ext cx="507365" cy="254000"/>
            </a:xfrm>
            <a:custGeom>
              <a:avLst/>
              <a:gdLst/>
              <a:ahLst/>
              <a:cxnLst/>
              <a:rect l="l" t="t" r="r" b="b"/>
              <a:pathLst>
                <a:path w="507364" h="254000">
                  <a:moveTo>
                    <a:pt x="0" y="79717"/>
                  </a:moveTo>
                  <a:lnTo>
                    <a:pt x="0" y="184150"/>
                  </a:lnTo>
                  <a:lnTo>
                    <a:pt x="4611" y="211217"/>
                  </a:lnTo>
                  <a:lnTo>
                    <a:pt x="18105" y="233383"/>
                  </a:lnTo>
                  <a:lnTo>
                    <a:pt x="39974" y="248359"/>
                  </a:lnTo>
                  <a:lnTo>
                    <a:pt x="69710" y="253860"/>
                  </a:lnTo>
                  <a:lnTo>
                    <a:pt x="92690" y="250159"/>
                  </a:lnTo>
                  <a:lnTo>
                    <a:pt x="128770" y="223885"/>
                  </a:lnTo>
                  <a:lnTo>
                    <a:pt x="159465" y="179848"/>
                  </a:lnTo>
                  <a:lnTo>
                    <a:pt x="175714" y="153944"/>
                  </a:lnTo>
                  <a:lnTo>
                    <a:pt x="194122" y="126930"/>
                  </a:lnTo>
                  <a:lnTo>
                    <a:pt x="242090" y="74011"/>
                  </a:lnTo>
                  <a:lnTo>
                    <a:pt x="273986" y="50327"/>
                  </a:lnTo>
                  <a:lnTo>
                    <a:pt x="312715" y="29974"/>
                  </a:lnTo>
                  <a:lnTo>
                    <a:pt x="359445" y="14062"/>
                  </a:lnTo>
                  <a:lnTo>
                    <a:pt x="415345" y="3700"/>
                  </a:lnTo>
                  <a:lnTo>
                    <a:pt x="481584" y="0"/>
                  </a:lnTo>
                  <a:lnTo>
                    <a:pt x="5067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378092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0" y="79717"/>
                  </a:moveTo>
                  <a:lnTo>
                    <a:pt x="0" y="184150"/>
                  </a:lnTo>
                  <a:lnTo>
                    <a:pt x="4609" y="211217"/>
                  </a:lnTo>
                  <a:lnTo>
                    <a:pt x="18100" y="233383"/>
                  </a:lnTo>
                  <a:lnTo>
                    <a:pt x="39969" y="248359"/>
                  </a:lnTo>
                  <a:lnTo>
                    <a:pt x="69710" y="253860"/>
                  </a:lnTo>
                  <a:lnTo>
                    <a:pt x="92688" y="250159"/>
                  </a:lnTo>
                  <a:lnTo>
                    <a:pt x="128763" y="223885"/>
                  </a:lnTo>
                  <a:lnTo>
                    <a:pt x="159455" y="179848"/>
                  </a:lnTo>
                  <a:lnTo>
                    <a:pt x="175704" y="153944"/>
                  </a:lnTo>
                  <a:lnTo>
                    <a:pt x="194111" y="126930"/>
                  </a:lnTo>
                  <a:lnTo>
                    <a:pt x="242078" y="74011"/>
                  </a:lnTo>
                  <a:lnTo>
                    <a:pt x="273974" y="50327"/>
                  </a:lnTo>
                  <a:lnTo>
                    <a:pt x="312702" y="29974"/>
                  </a:lnTo>
                  <a:lnTo>
                    <a:pt x="359433" y="14062"/>
                  </a:lnTo>
                  <a:lnTo>
                    <a:pt x="415333" y="3700"/>
                  </a:lnTo>
                  <a:lnTo>
                    <a:pt x="48157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41132" y="4117030"/>
              <a:ext cx="105724" cy="68148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467390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0" y="79717"/>
                  </a:moveTo>
                  <a:lnTo>
                    <a:pt x="0" y="184150"/>
                  </a:lnTo>
                  <a:lnTo>
                    <a:pt x="4611" y="211217"/>
                  </a:lnTo>
                  <a:lnTo>
                    <a:pt x="18105" y="233383"/>
                  </a:lnTo>
                  <a:lnTo>
                    <a:pt x="39974" y="248359"/>
                  </a:lnTo>
                  <a:lnTo>
                    <a:pt x="69710" y="253860"/>
                  </a:lnTo>
                  <a:lnTo>
                    <a:pt x="92690" y="250159"/>
                  </a:lnTo>
                  <a:lnTo>
                    <a:pt x="128770" y="223885"/>
                  </a:lnTo>
                  <a:lnTo>
                    <a:pt x="159465" y="179848"/>
                  </a:lnTo>
                  <a:lnTo>
                    <a:pt x="175714" y="153944"/>
                  </a:lnTo>
                  <a:lnTo>
                    <a:pt x="194122" y="126930"/>
                  </a:lnTo>
                  <a:lnTo>
                    <a:pt x="242090" y="74011"/>
                  </a:lnTo>
                  <a:lnTo>
                    <a:pt x="273986" y="50327"/>
                  </a:lnTo>
                  <a:lnTo>
                    <a:pt x="312715" y="29974"/>
                  </a:lnTo>
                  <a:lnTo>
                    <a:pt x="359445" y="14062"/>
                  </a:lnTo>
                  <a:lnTo>
                    <a:pt x="415345" y="3700"/>
                  </a:lnTo>
                  <a:lnTo>
                    <a:pt x="48158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860393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481571" y="79717"/>
                  </a:moveTo>
                  <a:lnTo>
                    <a:pt x="481571" y="184150"/>
                  </a:lnTo>
                  <a:lnTo>
                    <a:pt x="476961" y="211217"/>
                  </a:lnTo>
                  <a:lnTo>
                    <a:pt x="463470" y="233383"/>
                  </a:lnTo>
                  <a:lnTo>
                    <a:pt x="441602" y="248359"/>
                  </a:lnTo>
                  <a:lnTo>
                    <a:pt x="411860" y="253860"/>
                  </a:lnTo>
                  <a:lnTo>
                    <a:pt x="388883" y="250159"/>
                  </a:lnTo>
                  <a:lnTo>
                    <a:pt x="352806" y="223885"/>
                  </a:lnTo>
                  <a:lnTo>
                    <a:pt x="322112" y="179848"/>
                  </a:lnTo>
                  <a:lnTo>
                    <a:pt x="305863" y="153944"/>
                  </a:lnTo>
                  <a:lnTo>
                    <a:pt x="287454" y="126930"/>
                  </a:lnTo>
                  <a:lnTo>
                    <a:pt x="239487" y="74011"/>
                  </a:lnTo>
                  <a:lnTo>
                    <a:pt x="207591" y="50327"/>
                  </a:lnTo>
                  <a:lnTo>
                    <a:pt x="168863" y="29974"/>
                  </a:lnTo>
                  <a:lnTo>
                    <a:pt x="122134" y="14062"/>
                  </a:lnTo>
                  <a:lnTo>
                    <a:pt x="66235" y="3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948674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481571" y="79717"/>
                  </a:moveTo>
                  <a:lnTo>
                    <a:pt x="481571" y="184150"/>
                  </a:lnTo>
                  <a:lnTo>
                    <a:pt x="476961" y="211217"/>
                  </a:lnTo>
                  <a:lnTo>
                    <a:pt x="463470" y="233383"/>
                  </a:lnTo>
                  <a:lnTo>
                    <a:pt x="441602" y="248359"/>
                  </a:lnTo>
                  <a:lnTo>
                    <a:pt x="411860" y="253860"/>
                  </a:lnTo>
                  <a:lnTo>
                    <a:pt x="388883" y="250159"/>
                  </a:lnTo>
                  <a:lnTo>
                    <a:pt x="352806" y="223885"/>
                  </a:lnTo>
                  <a:lnTo>
                    <a:pt x="322112" y="179848"/>
                  </a:lnTo>
                  <a:lnTo>
                    <a:pt x="305863" y="153944"/>
                  </a:lnTo>
                  <a:lnTo>
                    <a:pt x="287454" y="126930"/>
                  </a:lnTo>
                  <a:lnTo>
                    <a:pt x="239487" y="74011"/>
                  </a:lnTo>
                  <a:lnTo>
                    <a:pt x="207591" y="50327"/>
                  </a:lnTo>
                  <a:lnTo>
                    <a:pt x="168863" y="29974"/>
                  </a:lnTo>
                  <a:lnTo>
                    <a:pt x="122134" y="14062"/>
                  </a:lnTo>
                  <a:lnTo>
                    <a:pt x="66235" y="3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52839" y="4117030"/>
              <a:ext cx="105724" cy="6814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971260" y="4151103"/>
              <a:ext cx="507365" cy="254000"/>
            </a:xfrm>
            <a:custGeom>
              <a:avLst/>
              <a:gdLst/>
              <a:ahLst/>
              <a:cxnLst/>
              <a:rect l="l" t="t" r="r" b="b"/>
              <a:pathLst>
                <a:path w="507364" h="254000">
                  <a:moveTo>
                    <a:pt x="0" y="79717"/>
                  </a:moveTo>
                  <a:lnTo>
                    <a:pt x="0" y="184150"/>
                  </a:lnTo>
                  <a:lnTo>
                    <a:pt x="4611" y="211217"/>
                  </a:lnTo>
                  <a:lnTo>
                    <a:pt x="18105" y="233383"/>
                  </a:lnTo>
                  <a:lnTo>
                    <a:pt x="39974" y="248359"/>
                  </a:lnTo>
                  <a:lnTo>
                    <a:pt x="69710" y="253860"/>
                  </a:lnTo>
                  <a:lnTo>
                    <a:pt x="92690" y="250159"/>
                  </a:lnTo>
                  <a:lnTo>
                    <a:pt x="128770" y="223885"/>
                  </a:lnTo>
                  <a:lnTo>
                    <a:pt x="159465" y="179848"/>
                  </a:lnTo>
                  <a:lnTo>
                    <a:pt x="175714" y="153944"/>
                  </a:lnTo>
                  <a:lnTo>
                    <a:pt x="194122" y="126930"/>
                  </a:lnTo>
                  <a:lnTo>
                    <a:pt x="242090" y="74011"/>
                  </a:lnTo>
                  <a:lnTo>
                    <a:pt x="273986" y="50327"/>
                  </a:lnTo>
                  <a:lnTo>
                    <a:pt x="312715" y="29974"/>
                  </a:lnTo>
                  <a:lnTo>
                    <a:pt x="359445" y="14062"/>
                  </a:lnTo>
                  <a:lnTo>
                    <a:pt x="415345" y="3700"/>
                  </a:lnTo>
                  <a:lnTo>
                    <a:pt x="481584" y="0"/>
                  </a:lnTo>
                  <a:lnTo>
                    <a:pt x="5067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20297" y="4117030"/>
              <a:ext cx="105724" cy="68148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532004" y="4117030"/>
              <a:ext cx="105724" cy="6814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5050438" y="4151103"/>
              <a:ext cx="506730" cy="254000"/>
            </a:xfrm>
            <a:custGeom>
              <a:avLst/>
              <a:gdLst/>
              <a:ahLst/>
              <a:cxnLst/>
              <a:rect l="l" t="t" r="r" b="b"/>
              <a:pathLst>
                <a:path w="506729" h="254000">
                  <a:moveTo>
                    <a:pt x="0" y="79717"/>
                  </a:moveTo>
                  <a:lnTo>
                    <a:pt x="0" y="184150"/>
                  </a:lnTo>
                  <a:lnTo>
                    <a:pt x="4609" y="211217"/>
                  </a:lnTo>
                  <a:lnTo>
                    <a:pt x="18099" y="233383"/>
                  </a:lnTo>
                  <a:lnTo>
                    <a:pt x="39963" y="248359"/>
                  </a:lnTo>
                  <a:lnTo>
                    <a:pt x="69697" y="253860"/>
                  </a:lnTo>
                  <a:lnTo>
                    <a:pt x="92677" y="250159"/>
                  </a:lnTo>
                  <a:lnTo>
                    <a:pt x="128757" y="223885"/>
                  </a:lnTo>
                  <a:lnTo>
                    <a:pt x="159452" y="179848"/>
                  </a:lnTo>
                  <a:lnTo>
                    <a:pt x="175701" y="153944"/>
                  </a:lnTo>
                  <a:lnTo>
                    <a:pt x="194109" y="126930"/>
                  </a:lnTo>
                  <a:lnTo>
                    <a:pt x="242077" y="74011"/>
                  </a:lnTo>
                  <a:lnTo>
                    <a:pt x="273973" y="50327"/>
                  </a:lnTo>
                  <a:lnTo>
                    <a:pt x="312702" y="29974"/>
                  </a:lnTo>
                  <a:lnTo>
                    <a:pt x="359433" y="14062"/>
                  </a:lnTo>
                  <a:lnTo>
                    <a:pt x="415333" y="3700"/>
                  </a:lnTo>
                  <a:lnTo>
                    <a:pt x="481571" y="0"/>
                  </a:lnTo>
                  <a:lnTo>
                    <a:pt x="5067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027839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481571" y="79717"/>
                  </a:moveTo>
                  <a:lnTo>
                    <a:pt x="481571" y="184150"/>
                  </a:lnTo>
                  <a:lnTo>
                    <a:pt x="476961" y="211217"/>
                  </a:lnTo>
                  <a:lnTo>
                    <a:pt x="463470" y="233383"/>
                  </a:lnTo>
                  <a:lnTo>
                    <a:pt x="441602" y="248359"/>
                  </a:lnTo>
                  <a:lnTo>
                    <a:pt x="411860" y="253860"/>
                  </a:lnTo>
                  <a:lnTo>
                    <a:pt x="388883" y="250159"/>
                  </a:lnTo>
                  <a:lnTo>
                    <a:pt x="352806" y="223885"/>
                  </a:lnTo>
                  <a:lnTo>
                    <a:pt x="322112" y="179848"/>
                  </a:lnTo>
                  <a:lnTo>
                    <a:pt x="305863" y="153944"/>
                  </a:lnTo>
                  <a:lnTo>
                    <a:pt x="287454" y="126930"/>
                  </a:lnTo>
                  <a:lnTo>
                    <a:pt x="239487" y="74011"/>
                  </a:lnTo>
                  <a:lnTo>
                    <a:pt x="207591" y="50327"/>
                  </a:lnTo>
                  <a:lnTo>
                    <a:pt x="168863" y="29974"/>
                  </a:lnTo>
                  <a:lnTo>
                    <a:pt x="122134" y="14062"/>
                  </a:lnTo>
                  <a:lnTo>
                    <a:pt x="66235" y="3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108059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481571" y="79717"/>
                  </a:moveTo>
                  <a:lnTo>
                    <a:pt x="481571" y="184150"/>
                  </a:lnTo>
                  <a:lnTo>
                    <a:pt x="476961" y="211217"/>
                  </a:lnTo>
                  <a:lnTo>
                    <a:pt x="463470" y="233383"/>
                  </a:lnTo>
                  <a:lnTo>
                    <a:pt x="441602" y="248359"/>
                  </a:lnTo>
                  <a:lnTo>
                    <a:pt x="411860" y="253860"/>
                  </a:lnTo>
                  <a:lnTo>
                    <a:pt x="388883" y="250159"/>
                  </a:lnTo>
                  <a:lnTo>
                    <a:pt x="352807" y="223885"/>
                  </a:lnTo>
                  <a:lnTo>
                    <a:pt x="322115" y="179848"/>
                  </a:lnTo>
                  <a:lnTo>
                    <a:pt x="305867" y="153944"/>
                  </a:lnTo>
                  <a:lnTo>
                    <a:pt x="287459" y="126930"/>
                  </a:lnTo>
                  <a:lnTo>
                    <a:pt x="239493" y="74011"/>
                  </a:lnTo>
                  <a:lnTo>
                    <a:pt x="207597" y="50327"/>
                  </a:lnTo>
                  <a:lnTo>
                    <a:pt x="168868" y="29974"/>
                  </a:lnTo>
                  <a:lnTo>
                    <a:pt x="122138" y="14062"/>
                  </a:lnTo>
                  <a:lnTo>
                    <a:pt x="66238" y="3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05465" y="4117030"/>
              <a:ext cx="105724" cy="6814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611170" y="4117030"/>
              <a:ext cx="105724" cy="6814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141037" y="4151103"/>
              <a:ext cx="507365" cy="254000"/>
            </a:xfrm>
            <a:custGeom>
              <a:avLst/>
              <a:gdLst/>
              <a:ahLst/>
              <a:cxnLst/>
              <a:rect l="l" t="t" r="r" b="b"/>
              <a:pathLst>
                <a:path w="507365" h="254000">
                  <a:moveTo>
                    <a:pt x="0" y="79717"/>
                  </a:moveTo>
                  <a:lnTo>
                    <a:pt x="0" y="184150"/>
                  </a:lnTo>
                  <a:lnTo>
                    <a:pt x="4611" y="211217"/>
                  </a:lnTo>
                  <a:lnTo>
                    <a:pt x="18105" y="233383"/>
                  </a:lnTo>
                  <a:lnTo>
                    <a:pt x="39974" y="248359"/>
                  </a:lnTo>
                  <a:lnTo>
                    <a:pt x="69710" y="253860"/>
                  </a:lnTo>
                  <a:lnTo>
                    <a:pt x="92690" y="250159"/>
                  </a:lnTo>
                  <a:lnTo>
                    <a:pt x="128770" y="223885"/>
                  </a:lnTo>
                  <a:lnTo>
                    <a:pt x="159465" y="179848"/>
                  </a:lnTo>
                  <a:lnTo>
                    <a:pt x="175714" y="153944"/>
                  </a:lnTo>
                  <a:lnTo>
                    <a:pt x="194122" y="126930"/>
                  </a:lnTo>
                  <a:lnTo>
                    <a:pt x="242090" y="74011"/>
                  </a:lnTo>
                  <a:lnTo>
                    <a:pt x="273986" y="50327"/>
                  </a:lnTo>
                  <a:lnTo>
                    <a:pt x="312715" y="29974"/>
                  </a:lnTo>
                  <a:lnTo>
                    <a:pt x="359445" y="14062"/>
                  </a:lnTo>
                  <a:lnTo>
                    <a:pt x="415345" y="3700"/>
                  </a:lnTo>
                  <a:lnTo>
                    <a:pt x="481584" y="0"/>
                  </a:lnTo>
                  <a:lnTo>
                    <a:pt x="5067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187223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5" h="254000">
                  <a:moveTo>
                    <a:pt x="481571" y="79717"/>
                  </a:moveTo>
                  <a:lnTo>
                    <a:pt x="481571" y="184150"/>
                  </a:lnTo>
                  <a:lnTo>
                    <a:pt x="476962" y="211217"/>
                  </a:lnTo>
                  <a:lnTo>
                    <a:pt x="463472" y="233383"/>
                  </a:lnTo>
                  <a:lnTo>
                    <a:pt x="441607" y="248359"/>
                  </a:lnTo>
                  <a:lnTo>
                    <a:pt x="411873" y="253860"/>
                  </a:lnTo>
                  <a:lnTo>
                    <a:pt x="388893" y="250159"/>
                  </a:lnTo>
                  <a:lnTo>
                    <a:pt x="352813" y="223885"/>
                  </a:lnTo>
                  <a:lnTo>
                    <a:pt x="322118" y="179848"/>
                  </a:lnTo>
                  <a:lnTo>
                    <a:pt x="305869" y="153944"/>
                  </a:lnTo>
                  <a:lnTo>
                    <a:pt x="287461" y="126930"/>
                  </a:lnTo>
                  <a:lnTo>
                    <a:pt x="239493" y="74011"/>
                  </a:lnTo>
                  <a:lnTo>
                    <a:pt x="207597" y="50327"/>
                  </a:lnTo>
                  <a:lnTo>
                    <a:pt x="168868" y="29974"/>
                  </a:lnTo>
                  <a:lnTo>
                    <a:pt x="122138" y="14062"/>
                  </a:lnTo>
                  <a:lnTo>
                    <a:pt x="66238" y="3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83365" y="4151103"/>
              <a:ext cx="1253490" cy="254000"/>
            </a:xfrm>
            <a:custGeom>
              <a:avLst/>
              <a:gdLst/>
              <a:ahLst/>
              <a:cxnLst/>
              <a:rect l="l" t="t" r="r" b="b"/>
              <a:pathLst>
                <a:path w="1253489" h="254000">
                  <a:moveTo>
                    <a:pt x="1252931" y="79717"/>
                  </a:moveTo>
                  <a:lnTo>
                    <a:pt x="1252931" y="184150"/>
                  </a:lnTo>
                  <a:lnTo>
                    <a:pt x="1248322" y="211217"/>
                  </a:lnTo>
                  <a:lnTo>
                    <a:pt x="1234832" y="233383"/>
                  </a:lnTo>
                  <a:lnTo>
                    <a:pt x="1212967" y="248359"/>
                  </a:lnTo>
                  <a:lnTo>
                    <a:pt x="1183233" y="253860"/>
                  </a:lnTo>
                  <a:lnTo>
                    <a:pt x="1160253" y="250159"/>
                  </a:lnTo>
                  <a:lnTo>
                    <a:pt x="1124173" y="223885"/>
                  </a:lnTo>
                  <a:lnTo>
                    <a:pt x="1093478" y="179848"/>
                  </a:lnTo>
                  <a:lnTo>
                    <a:pt x="1077229" y="153944"/>
                  </a:lnTo>
                  <a:lnTo>
                    <a:pt x="1058821" y="126930"/>
                  </a:lnTo>
                  <a:lnTo>
                    <a:pt x="1010853" y="74011"/>
                  </a:lnTo>
                  <a:lnTo>
                    <a:pt x="978957" y="50327"/>
                  </a:lnTo>
                  <a:lnTo>
                    <a:pt x="940228" y="29974"/>
                  </a:lnTo>
                  <a:lnTo>
                    <a:pt x="893498" y="14062"/>
                  </a:lnTo>
                  <a:lnTo>
                    <a:pt x="837598" y="3700"/>
                  </a:lnTo>
                  <a:lnTo>
                    <a:pt x="771359" y="0"/>
                  </a:lnTo>
                  <a:lnTo>
                    <a:pt x="764336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382832" y="4151103"/>
              <a:ext cx="535305" cy="254000"/>
            </a:xfrm>
            <a:custGeom>
              <a:avLst/>
              <a:gdLst/>
              <a:ahLst/>
              <a:cxnLst/>
              <a:rect l="l" t="t" r="r" b="b"/>
              <a:pathLst>
                <a:path w="535305" h="254000">
                  <a:moveTo>
                    <a:pt x="534873" y="79717"/>
                  </a:moveTo>
                  <a:lnTo>
                    <a:pt x="534873" y="184150"/>
                  </a:lnTo>
                  <a:lnTo>
                    <a:pt x="530262" y="211217"/>
                  </a:lnTo>
                  <a:lnTo>
                    <a:pt x="516767" y="233383"/>
                  </a:lnTo>
                  <a:lnTo>
                    <a:pt x="494898" y="248359"/>
                  </a:lnTo>
                  <a:lnTo>
                    <a:pt x="465162" y="253860"/>
                  </a:lnTo>
                  <a:lnTo>
                    <a:pt x="442184" y="250159"/>
                  </a:lnTo>
                  <a:lnTo>
                    <a:pt x="406108" y="223885"/>
                  </a:lnTo>
                  <a:lnTo>
                    <a:pt x="375414" y="179848"/>
                  </a:lnTo>
                  <a:lnTo>
                    <a:pt x="359165" y="153944"/>
                  </a:lnTo>
                  <a:lnTo>
                    <a:pt x="340756" y="126930"/>
                  </a:lnTo>
                  <a:lnTo>
                    <a:pt x="292789" y="74011"/>
                  </a:lnTo>
                  <a:lnTo>
                    <a:pt x="260893" y="50327"/>
                  </a:lnTo>
                  <a:lnTo>
                    <a:pt x="222165" y="29974"/>
                  </a:lnTo>
                  <a:lnTo>
                    <a:pt x="175436" y="14062"/>
                  </a:lnTo>
                  <a:lnTo>
                    <a:pt x="119537" y="3700"/>
                  </a:lnTo>
                  <a:lnTo>
                    <a:pt x="53301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462654" y="4151103"/>
              <a:ext cx="535305" cy="254000"/>
            </a:xfrm>
            <a:custGeom>
              <a:avLst/>
              <a:gdLst/>
              <a:ahLst/>
              <a:cxnLst/>
              <a:rect l="l" t="t" r="r" b="b"/>
              <a:pathLst>
                <a:path w="535304" h="254000">
                  <a:moveTo>
                    <a:pt x="534885" y="79717"/>
                  </a:moveTo>
                  <a:lnTo>
                    <a:pt x="534885" y="184150"/>
                  </a:lnTo>
                  <a:lnTo>
                    <a:pt x="530274" y="211217"/>
                  </a:lnTo>
                  <a:lnTo>
                    <a:pt x="516780" y="233383"/>
                  </a:lnTo>
                  <a:lnTo>
                    <a:pt x="494911" y="248359"/>
                  </a:lnTo>
                  <a:lnTo>
                    <a:pt x="465175" y="253860"/>
                  </a:lnTo>
                  <a:lnTo>
                    <a:pt x="442195" y="250159"/>
                  </a:lnTo>
                  <a:lnTo>
                    <a:pt x="406115" y="223885"/>
                  </a:lnTo>
                  <a:lnTo>
                    <a:pt x="375420" y="179848"/>
                  </a:lnTo>
                  <a:lnTo>
                    <a:pt x="359171" y="153944"/>
                  </a:lnTo>
                  <a:lnTo>
                    <a:pt x="340763" y="126930"/>
                  </a:lnTo>
                  <a:lnTo>
                    <a:pt x="292795" y="74011"/>
                  </a:lnTo>
                  <a:lnTo>
                    <a:pt x="260899" y="50327"/>
                  </a:lnTo>
                  <a:lnTo>
                    <a:pt x="222170" y="29974"/>
                  </a:lnTo>
                  <a:lnTo>
                    <a:pt x="175440" y="14062"/>
                  </a:lnTo>
                  <a:lnTo>
                    <a:pt x="119540" y="3700"/>
                  </a:lnTo>
                  <a:lnTo>
                    <a:pt x="53301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546568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0" y="79717"/>
                  </a:moveTo>
                  <a:lnTo>
                    <a:pt x="0" y="184150"/>
                  </a:lnTo>
                  <a:lnTo>
                    <a:pt x="4609" y="211217"/>
                  </a:lnTo>
                  <a:lnTo>
                    <a:pt x="18099" y="233383"/>
                  </a:lnTo>
                  <a:lnTo>
                    <a:pt x="39963" y="248359"/>
                  </a:lnTo>
                  <a:lnTo>
                    <a:pt x="69697" y="253860"/>
                  </a:lnTo>
                  <a:lnTo>
                    <a:pt x="92677" y="250159"/>
                  </a:lnTo>
                  <a:lnTo>
                    <a:pt x="128757" y="223885"/>
                  </a:lnTo>
                  <a:lnTo>
                    <a:pt x="159452" y="179848"/>
                  </a:lnTo>
                  <a:lnTo>
                    <a:pt x="175701" y="153944"/>
                  </a:lnTo>
                  <a:lnTo>
                    <a:pt x="194109" y="126930"/>
                  </a:lnTo>
                  <a:lnTo>
                    <a:pt x="242077" y="74011"/>
                  </a:lnTo>
                  <a:lnTo>
                    <a:pt x="273973" y="50327"/>
                  </a:lnTo>
                  <a:lnTo>
                    <a:pt x="312702" y="29974"/>
                  </a:lnTo>
                  <a:lnTo>
                    <a:pt x="359433" y="14062"/>
                  </a:lnTo>
                  <a:lnTo>
                    <a:pt x="415333" y="3700"/>
                  </a:lnTo>
                  <a:lnTo>
                    <a:pt x="48157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541833" y="4151103"/>
              <a:ext cx="535305" cy="254000"/>
            </a:xfrm>
            <a:custGeom>
              <a:avLst/>
              <a:gdLst/>
              <a:ahLst/>
              <a:cxnLst/>
              <a:rect l="l" t="t" r="r" b="b"/>
              <a:pathLst>
                <a:path w="535304" h="254000">
                  <a:moveTo>
                    <a:pt x="534873" y="79717"/>
                  </a:moveTo>
                  <a:lnTo>
                    <a:pt x="534873" y="184150"/>
                  </a:lnTo>
                  <a:lnTo>
                    <a:pt x="530262" y="211217"/>
                  </a:lnTo>
                  <a:lnTo>
                    <a:pt x="516767" y="233383"/>
                  </a:lnTo>
                  <a:lnTo>
                    <a:pt x="494898" y="248359"/>
                  </a:lnTo>
                  <a:lnTo>
                    <a:pt x="465162" y="253860"/>
                  </a:lnTo>
                  <a:lnTo>
                    <a:pt x="442182" y="250159"/>
                  </a:lnTo>
                  <a:lnTo>
                    <a:pt x="406102" y="223885"/>
                  </a:lnTo>
                  <a:lnTo>
                    <a:pt x="375408" y="179848"/>
                  </a:lnTo>
                  <a:lnTo>
                    <a:pt x="359158" y="153944"/>
                  </a:lnTo>
                  <a:lnTo>
                    <a:pt x="340750" y="126930"/>
                  </a:lnTo>
                  <a:lnTo>
                    <a:pt x="292782" y="74011"/>
                  </a:lnTo>
                  <a:lnTo>
                    <a:pt x="260886" y="50327"/>
                  </a:lnTo>
                  <a:lnTo>
                    <a:pt x="222157" y="29974"/>
                  </a:lnTo>
                  <a:lnTo>
                    <a:pt x="175427" y="14062"/>
                  </a:lnTo>
                  <a:lnTo>
                    <a:pt x="119527" y="3700"/>
                  </a:lnTo>
                  <a:lnTo>
                    <a:pt x="53289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625733" y="4151103"/>
              <a:ext cx="481965" cy="254000"/>
            </a:xfrm>
            <a:custGeom>
              <a:avLst/>
              <a:gdLst/>
              <a:ahLst/>
              <a:cxnLst/>
              <a:rect l="l" t="t" r="r" b="b"/>
              <a:pathLst>
                <a:path w="481964" h="254000">
                  <a:moveTo>
                    <a:pt x="0" y="79717"/>
                  </a:moveTo>
                  <a:lnTo>
                    <a:pt x="0" y="184150"/>
                  </a:lnTo>
                  <a:lnTo>
                    <a:pt x="4609" y="211217"/>
                  </a:lnTo>
                  <a:lnTo>
                    <a:pt x="18099" y="233383"/>
                  </a:lnTo>
                  <a:lnTo>
                    <a:pt x="39963" y="248359"/>
                  </a:lnTo>
                  <a:lnTo>
                    <a:pt x="69697" y="253860"/>
                  </a:lnTo>
                  <a:lnTo>
                    <a:pt x="92677" y="250159"/>
                  </a:lnTo>
                  <a:lnTo>
                    <a:pt x="128757" y="223885"/>
                  </a:lnTo>
                  <a:lnTo>
                    <a:pt x="159452" y="179848"/>
                  </a:lnTo>
                  <a:lnTo>
                    <a:pt x="175701" y="153944"/>
                  </a:lnTo>
                  <a:lnTo>
                    <a:pt x="194109" y="126930"/>
                  </a:lnTo>
                  <a:lnTo>
                    <a:pt x="242077" y="74011"/>
                  </a:lnTo>
                  <a:lnTo>
                    <a:pt x="273973" y="50327"/>
                  </a:lnTo>
                  <a:lnTo>
                    <a:pt x="312702" y="29974"/>
                  </a:lnTo>
                  <a:lnTo>
                    <a:pt x="359433" y="14062"/>
                  </a:lnTo>
                  <a:lnTo>
                    <a:pt x="415333" y="3700"/>
                  </a:lnTo>
                  <a:lnTo>
                    <a:pt x="48157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632433" y="4151103"/>
              <a:ext cx="535305" cy="254000"/>
            </a:xfrm>
            <a:custGeom>
              <a:avLst/>
              <a:gdLst/>
              <a:ahLst/>
              <a:cxnLst/>
              <a:rect l="l" t="t" r="r" b="b"/>
              <a:pathLst>
                <a:path w="535304" h="254000">
                  <a:moveTo>
                    <a:pt x="534873" y="79717"/>
                  </a:moveTo>
                  <a:lnTo>
                    <a:pt x="534873" y="184150"/>
                  </a:lnTo>
                  <a:lnTo>
                    <a:pt x="530264" y="211217"/>
                  </a:lnTo>
                  <a:lnTo>
                    <a:pt x="516774" y="233383"/>
                  </a:lnTo>
                  <a:lnTo>
                    <a:pt x="494909" y="248359"/>
                  </a:lnTo>
                  <a:lnTo>
                    <a:pt x="465175" y="253860"/>
                  </a:lnTo>
                  <a:lnTo>
                    <a:pt x="442195" y="250159"/>
                  </a:lnTo>
                  <a:lnTo>
                    <a:pt x="406115" y="223885"/>
                  </a:lnTo>
                  <a:lnTo>
                    <a:pt x="375420" y="179848"/>
                  </a:lnTo>
                  <a:lnTo>
                    <a:pt x="359171" y="153944"/>
                  </a:lnTo>
                  <a:lnTo>
                    <a:pt x="340763" y="126930"/>
                  </a:lnTo>
                  <a:lnTo>
                    <a:pt x="292795" y="74011"/>
                  </a:lnTo>
                  <a:lnTo>
                    <a:pt x="260899" y="50327"/>
                  </a:lnTo>
                  <a:lnTo>
                    <a:pt x="222170" y="29974"/>
                  </a:lnTo>
                  <a:lnTo>
                    <a:pt x="175440" y="14062"/>
                  </a:lnTo>
                  <a:lnTo>
                    <a:pt x="119540" y="3700"/>
                  </a:lnTo>
                  <a:lnTo>
                    <a:pt x="53301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237348" y="4189932"/>
              <a:ext cx="2792730" cy="41275"/>
            </a:xfrm>
            <a:custGeom>
              <a:avLst/>
              <a:gdLst/>
              <a:ahLst/>
              <a:cxnLst/>
              <a:rect l="l" t="t" r="r" b="b"/>
              <a:pathLst>
                <a:path w="2792729" h="41275">
                  <a:moveTo>
                    <a:pt x="88455" y="0"/>
                  </a:moveTo>
                  <a:lnTo>
                    <a:pt x="0" y="0"/>
                  </a:lnTo>
                  <a:lnTo>
                    <a:pt x="0" y="40894"/>
                  </a:lnTo>
                  <a:lnTo>
                    <a:pt x="88455" y="40894"/>
                  </a:lnTo>
                  <a:lnTo>
                    <a:pt x="88455" y="0"/>
                  </a:lnTo>
                  <a:close/>
                </a:path>
                <a:path w="2792729" h="41275">
                  <a:moveTo>
                    <a:pt x="629945" y="0"/>
                  </a:moveTo>
                  <a:lnTo>
                    <a:pt x="541489" y="0"/>
                  </a:lnTo>
                  <a:lnTo>
                    <a:pt x="541489" y="40894"/>
                  </a:lnTo>
                  <a:lnTo>
                    <a:pt x="629945" y="40894"/>
                  </a:lnTo>
                  <a:lnTo>
                    <a:pt x="629945" y="0"/>
                  </a:lnTo>
                  <a:close/>
                </a:path>
                <a:path w="2792729" h="41275">
                  <a:moveTo>
                    <a:pt x="1170901" y="0"/>
                  </a:moveTo>
                  <a:lnTo>
                    <a:pt x="1082446" y="0"/>
                  </a:lnTo>
                  <a:lnTo>
                    <a:pt x="1082446" y="40894"/>
                  </a:lnTo>
                  <a:lnTo>
                    <a:pt x="1170901" y="40894"/>
                  </a:lnTo>
                  <a:lnTo>
                    <a:pt x="1170901" y="0"/>
                  </a:lnTo>
                  <a:close/>
                </a:path>
                <a:path w="2792729" h="41275">
                  <a:moveTo>
                    <a:pt x="1711325" y="0"/>
                  </a:moveTo>
                  <a:lnTo>
                    <a:pt x="1622869" y="0"/>
                  </a:lnTo>
                  <a:lnTo>
                    <a:pt x="1622869" y="40894"/>
                  </a:lnTo>
                  <a:lnTo>
                    <a:pt x="1711325" y="40894"/>
                  </a:lnTo>
                  <a:lnTo>
                    <a:pt x="1711325" y="0"/>
                  </a:lnTo>
                  <a:close/>
                </a:path>
                <a:path w="2792729" h="41275">
                  <a:moveTo>
                    <a:pt x="2252218" y="0"/>
                  </a:moveTo>
                  <a:lnTo>
                    <a:pt x="2163762" y="0"/>
                  </a:lnTo>
                  <a:lnTo>
                    <a:pt x="2163762" y="40894"/>
                  </a:lnTo>
                  <a:lnTo>
                    <a:pt x="2252218" y="40894"/>
                  </a:lnTo>
                  <a:lnTo>
                    <a:pt x="2252218" y="0"/>
                  </a:lnTo>
                  <a:close/>
                </a:path>
                <a:path w="2792729" h="41275">
                  <a:moveTo>
                    <a:pt x="2792641" y="0"/>
                  </a:moveTo>
                  <a:lnTo>
                    <a:pt x="2704185" y="0"/>
                  </a:lnTo>
                  <a:lnTo>
                    <a:pt x="2704185" y="40894"/>
                  </a:lnTo>
                  <a:lnTo>
                    <a:pt x="2792641" y="40894"/>
                  </a:lnTo>
                  <a:lnTo>
                    <a:pt x="2792641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7" name="object 6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564290" y="8668802"/>
            <a:ext cx="2232681" cy="243840"/>
          </a:xfrm>
          <a:prstGeom prst="rect">
            <a:avLst/>
          </a:prstGeom>
        </p:spPr>
      </p:pic>
      <p:pic>
        <p:nvPicPr>
          <p:cNvPr id="68" name="object 6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617000" y="9684002"/>
            <a:ext cx="1117740" cy="236220"/>
          </a:xfrm>
          <a:prstGeom prst="rect">
            <a:avLst/>
          </a:prstGeom>
        </p:spPr>
      </p:pic>
      <p:sp>
        <p:nvSpPr>
          <p:cNvPr id="69" name="object 69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90272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637300" y="772387"/>
            <a:ext cx="5359400" cy="940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5">
                <a:latin typeface="Microsoft Sans Serif"/>
                <a:cs typeface="Microsoft Sans Serif"/>
              </a:rPr>
              <a:t>De </a:t>
            </a:r>
            <a:r>
              <a:rPr dirty="0" sz="650" spc="20">
                <a:latin typeface="Microsoft Sans Serif"/>
                <a:cs typeface="Microsoft Sans Serif"/>
              </a:rPr>
              <a:t>todas </a:t>
            </a:r>
            <a:r>
              <a:rPr dirty="0" sz="650" spc="25">
                <a:latin typeface="Microsoft Sans Serif"/>
                <a:cs typeface="Microsoft Sans Serif"/>
              </a:rPr>
              <a:t>formas,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recomendable verificar </a:t>
            </a:r>
            <a:r>
              <a:rPr dirty="0" sz="650">
                <a:latin typeface="Microsoft Sans Serif"/>
                <a:cs typeface="Microsoft Sans Serif"/>
              </a:rPr>
              <a:t>si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manual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30">
                <a:latin typeface="Microsoft Sans Serif"/>
                <a:cs typeface="Microsoft Sans Serif"/>
              </a:rPr>
              <a:t>mantenimiento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contiene alguna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restricción sobre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algunos fabricantes 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35">
                <a:latin typeface="Microsoft Sans Serif"/>
                <a:cs typeface="Microsoft Sans Serif"/>
              </a:rPr>
              <a:t>no permiten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 instalación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posición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vertical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conexiones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ubicada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parte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inferior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evitar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acumule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agua </a:t>
            </a:r>
            <a:r>
              <a:rPr dirty="0" sz="650" spc="5">
                <a:latin typeface="Microsoft Sans Serif"/>
                <a:cs typeface="Microsoft Sans Serif"/>
              </a:rPr>
              <a:t>cerca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conexiones).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práctica </a:t>
            </a:r>
            <a:r>
              <a:rPr dirty="0" sz="650" spc="20">
                <a:latin typeface="Microsoft Sans Serif"/>
                <a:cs typeface="Microsoft Sans Serif"/>
              </a:rPr>
              <a:t>estándar para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cableado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5">
                <a:latin typeface="Microsoft Sans Serif"/>
                <a:cs typeface="Microsoft Sans Serif"/>
              </a:rPr>
              <a:t>módulo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5">
                <a:latin typeface="Microsoft Sans Serif"/>
                <a:cs typeface="Microsoft Sans Serif"/>
              </a:rPr>
              <a:t>módulo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conectar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10">
                <a:latin typeface="Microsoft Sans Serif"/>
                <a:cs typeface="Microsoft Sans Serif"/>
              </a:rPr>
              <a:t>adyacentes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25">
                <a:latin typeface="Microsoft Sans Serif"/>
                <a:cs typeface="Microsoft Sans Serif"/>
              </a:rPr>
              <a:t> una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35">
                <a:latin typeface="Microsoft Sans Serif"/>
                <a:cs typeface="Microsoft Sans Serif"/>
              </a:rPr>
              <a:t>tipo </a:t>
            </a:r>
            <a:r>
              <a:rPr dirty="0" sz="650" spc="25">
                <a:latin typeface="Microsoft Sans Serif"/>
                <a:cs typeface="Microsoft Sans Serif"/>
              </a:rPr>
              <a:t>margarita.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5">
                <a:latin typeface="Microsoft Sans Serif"/>
                <a:cs typeface="Microsoft Sans Serif"/>
              </a:rPr>
              <a:t>exceso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5">
                <a:latin typeface="Microsoft Sans Serif"/>
                <a:cs typeface="Microsoft Sans Serif"/>
              </a:rPr>
              <a:t>longitud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5">
                <a:latin typeface="Microsoft Sans Serif"/>
                <a:cs typeface="Microsoft Sans Serif"/>
              </a:rPr>
              <a:t>módulo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5">
                <a:latin typeface="Microsoft Sans Serif"/>
                <a:cs typeface="Microsoft Sans Serif"/>
              </a:rPr>
              <a:t>menudo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enrolla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organiza utilizando algunos </a:t>
            </a:r>
            <a:r>
              <a:rPr dirty="0" sz="650" spc="10">
                <a:latin typeface="Microsoft Sans Serif"/>
                <a:cs typeface="Microsoft Sans Serif"/>
              </a:rPr>
              <a:t>clips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cintas.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46350" y="118630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46350" y="1267713"/>
            <a:ext cx="798830" cy="4394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10">
                <a:latin typeface="Microsoft Sans Serif"/>
                <a:cs typeface="Microsoft Sans Serif"/>
              </a:rPr>
              <a:t>p. </a:t>
            </a:r>
            <a:r>
              <a:rPr dirty="0" sz="500">
                <a:latin typeface="Microsoft Sans Serif"/>
                <a:cs typeface="Microsoft Sans Serif"/>
              </a:rPr>
              <a:t>ej., </a:t>
            </a:r>
            <a:r>
              <a:rPr dirty="0" sz="500" spc="10">
                <a:latin typeface="Microsoft Sans Serif"/>
                <a:cs typeface="Microsoft Sans Serif"/>
              </a:rPr>
              <a:t>cableado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5">
                <a:latin typeface="Microsoft Sans Serif"/>
                <a:cs typeface="Microsoft Sans Serif"/>
              </a:rPr>
              <a:t>cadena </a:t>
            </a:r>
            <a:r>
              <a:rPr dirty="0" sz="500" spc="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cables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enrollados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83368" y="2014694"/>
            <a:ext cx="9169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5">
                <a:latin typeface="Microsoft Sans Serif"/>
                <a:cs typeface="Microsoft Sans Serif"/>
              </a:rPr>
              <a:t>Los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jonrones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salen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al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combinador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167127" y="2690941"/>
            <a:ext cx="22352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contra.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702280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242571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781230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323225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5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862751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410662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7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947944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8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488984" y="2684591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012995" y="2684591"/>
            <a:ext cx="2819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558674" y="2690941"/>
            <a:ext cx="25209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contra.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46350" y="325619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46350" y="3364124"/>
            <a:ext cx="784225" cy="30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 spc="5">
                <a:latin typeface="Microsoft Sans Serif"/>
                <a:cs typeface="Microsoft Sans Serif"/>
              </a:rPr>
              <a:t>p. </a:t>
            </a:r>
            <a:r>
              <a:rPr dirty="0" sz="400">
                <a:latin typeface="Microsoft Sans Serif"/>
                <a:cs typeface="Microsoft Sans Serif"/>
              </a:rPr>
              <a:t>ej., </a:t>
            </a:r>
            <a:r>
              <a:rPr dirty="0" sz="400" spc="5">
                <a:latin typeface="Microsoft Sans Serif"/>
                <a:cs typeface="Microsoft Sans Serif"/>
              </a:rPr>
              <a:t>cableado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5">
                <a:latin typeface="Microsoft Sans Serif"/>
                <a:cs typeface="Microsoft Sans Serif"/>
              </a:rPr>
              <a:t>cadena </a:t>
            </a:r>
            <a:r>
              <a:rPr dirty="0" sz="400" spc="10">
                <a:latin typeface="Microsoft Sans Serif"/>
                <a:cs typeface="Microsoft Sans Serif"/>
              </a:rPr>
              <a:t> 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cableado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salto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7300" y="3287083"/>
            <a:ext cx="514921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tienen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longitud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adecuada,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cableado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leapfrog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conectar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orientación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vertical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serie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evitar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enrollados.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83368" y="3944394"/>
            <a:ext cx="9169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5">
                <a:latin typeface="Microsoft Sans Serif"/>
                <a:cs typeface="Microsoft Sans Serif"/>
              </a:rPr>
              <a:t>Los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jonrones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salen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al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combinador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67127" y="4620643"/>
            <a:ext cx="22352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contra.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89707" y="4614293"/>
            <a:ext cx="8032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553085" algn="l"/>
              </a:tabLst>
            </a:pPr>
            <a:r>
              <a:rPr dirty="0" sz="400" spc="10">
                <a:latin typeface="Microsoft Sans Serif"/>
                <a:cs typeface="Microsoft Sans Serif"/>
              </a:rPr>
              <a:t>contra.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11</a:t>
            </a:r>
            <a:r>
              <a:rPr dirty="0" sz="400">
                <a:latin typeface="Microsoft Sans Serif"/>
                <a:cs typeface="Microsoft Sans Serif"/>
              </a:rPr>
              <a:t>	</a:t>
            </a: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2765045" y="4614293"/>
            <a:ext cx="2819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323881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862751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407462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947944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8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489890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5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032380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7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569005" y="4614293"/>
            <a:ext cx="24955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contra.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6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637300" y="5251792"/>
            <a:ext cx="488505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todas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formas,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altamente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desaconsejable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amontonar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25">
                <a:latin typeface="Microsoft Sans Serif"/>
                <a:cs typeface="Microsoft Sans Serif"/>
              </a:rPr>
              <a:t>fijar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dentro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marcos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metálicos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fijación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fotovoltaicos.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586466" y="5740653"/>
            <a:ext cx="5441315" cy="2525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950" spc="5">
                <a:latin typeface="Microsoft Sans Serif"/>
                <a:cs typeface="Microsoft Sans Serif"/>
              </a:rPr>
              <a:t>3.4.2</a:t>
            </a:r>
            <a:r>
              <a:rPr dirty="0" sz="950" spc="-5">
                <a:latin typeface="Microsoft Sans Serif"/>
                <a:cs typeface="Microsoft Sans Serif"/>
              </a:rPr>
              <a:t> Sección </a:t>
            </a:r>
            <a:r>
              <a:rPr dirty="0" sz="950" spc="25">
                <a:latin typeface="Microsoft Sans Serif"/>
                <a:cs typeface="Microsoft Sans Serif"/>
              </a:rPr>
              <a:t>transversal</a:t>
            </a:r>
            <a:r>
              <a:rPr dirty="0" sz="95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5">
                <a:latin typeface="Microsoft Sans Serif"/>
                <a:cs typeface="Microsoft Sans Serif"/>
              </a:rPr>
              <a:t> </a:t>
            </a:r>
            <a:r>
              <a:rPr dirty="0" sz="950" spc="15">
                <a:latin typeface="Microsoft Sans Serif"/>
                <a:cs typeface="Microsoft Sans Serif"/>
              </a:rPr>
              <a:t>los</a:t>
            </a:r>
            <a:r>
              <a:rPr dirty="0" sz="950">
                <a:latin typeface="Microsoft Sans Serif"/>
                <a:cs typeface="Microsoft Sans Serif"/>
              </a:rPr>
              <a:t> </a:t>
            </a:r>
            <a:r>
              <a:rPr dirty="0" sz="950" spc="5">
                <a:latin typeface="Microsoft Sans Serif"/>
                <a:cs typeface="Microsoft Sans Serif"/>
              </a:rPr>
              <a:t>cables</a:t>
            </a:r>
            <a:r>
              <a:rPr dirty="0" sz="950" spc="-5">
                <a:latin typeface="Microsoft Sans Serif"/>
                <a:cs typeface="Microsoft Sans Serif"/>
              </a:rPr>
              <a:t> </a:t>
            </a:r>
            <a:r>
              <a:rPr dirty="0" sz="950" spc="5">
                <a:latin typeface="Microsoft Sans Serif"/>
                <a:cs typeface="Microsoft Sans Serif"/>
              </a:rPr>
              <a:t>y</a:t>
            </a:r>
            <a:r>
              <a:rPr dirty="0" sz="950">
                <a:latin typeface="Microsoft Sans Serif"/>
                <a:cs typeface="Microsoft Sans Serif"/>
              </a:rPr>
              <a:t> </a:t>
            </a:r>
            <a:r>
              <a:rPr dirty="0" sz="950" spc="15">
                <a:latin typeface="Microsoft Sans Serif"/>
                <a:cs typeface="Microsoft Sans Serif"/>
              </a:rPr>
              <a:t>capacidad</a:t>
            </a:r>
            <a:r>
              <a:rPr dirty="0" sz="950" spc="-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>
                <a:latin typeface="Microsoft Sans Serif"/>
                <a:cs typeface="Microsoft Sans Serif"/>
              </a:rPr>
              <a:t> </a:t>
            </a:r>
            <a:r>
              <a:rPr dirty="0" sz="950" spc="25">
                <a:latin typeface="Microsoft Sans Serif"/>
                <a:cs typeface="Microsoft Sans Serif"/>
              </a:rPr>
              <a:t>conducción</a:t>
            </a:r>
            <a:r>
              <a:rPr dirty="0" sz="950" spc="-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>
                <a:latin typeface="Microsoft Sans Serif"/>
                <a:cs typeface="Microsoft Sans Serif"/>
              </a:rPr>
              <a:t> </a:t>
            </a:r>
            <a:r>
              <a:rPr dirty="0" sz="950" spc="40">
                <a:latin typeface="Microsoft Sans Serif"/>
                <a:cs typeface="Microsoft Sans Serif"/>
              </a:rPr>
              <a:t>corriente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800">
              <a:latin typeface="Microsoft Sans Serif"/>
              <a:cs typeface="Microsoft Sans Serif"/>
            </a:endParaRPr>
          </a:p>
          <a:p>
            <a:pPr algn="just" marL="63500">
              <a:lnSpc>
                <a:spcPct val="1000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dimensionarán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5">
                <a:latin typeface="Microsoft Sans Serif"/>
                <a:cs typeface="Microsoft Sans Serif"/>
              </a:rPr>
              <a:t> 60364-5-52 </a:t>
            </a:r>
            <a:r>
              <a:rPr dirty="0" sz="750" spc="15">
                <a:latin typeface="Microsoft Sans Serif"/>
                <a:cs typeface="Microsoft Sans Serif"/>
              </a:rPr>
              <a:t>“Instalaciones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baja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Parte</a:t>
            </a:r>
            <a:endParaRPr sz="750">
              <a:latin typeface="Microsoft Sans Serif"/>
              <a:cs typeface="Microsoft Sans Serif"/>
            </a:endParaRPr>
          </a:p>
          <a:p>
            <a:pPr algn="just" marL="63500" marR="30480">
              <a:lnSpc>
                <a:spcPct val="133400"/>
              </a:lnSpc>
            </a:pPr>
            <a:r>
              <a:rPr dirty="0" sz="750">
                <a:latin typeface="Microsoft Sans Serif"/>
                <a:cs typeface="Microsoft Sans Serif"/>
              </a:rPr>
              <a:t>5-52: Selección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montaje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equipos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cableado”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60364-7-712. </a:t>
            </a:r>
            <a:r>
              <a:rPr dirty="0" sz="750" spc="-5">
                <a:latin typeface="Microsoft Sans Serif"/>
                <a:cs typeface="Microsoft Sans Serif"/>
              </a:rPr>
              <a:t>Estos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cálculos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también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tendrán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cuenta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términos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9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algn="just" marL="63500">
              <a:lnSpc>
                <a:spcPct val="100000"/>
              </a:lnSpc>
              <a:spcBef>
                <a:spcPts val="670"/>
              </a:spcBef>
            </a:pPr>
            <a:r>
              <a:rPr dirty="0" sz="450" spc="-5" b="1">
                <a:latin typeface="Arial"/>
                <a:cs typeface="Arial"/>
              </a:rPr>
              <a:t>Cables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cadena</a:t>
            </a:r>
            <a:r>
              <a:rPr dirty="0" sz="450" spc="-10" b="1">
                <a:latin typeface="Arial"/>
                <a:cs typeface="Arial"/>
              </a:rPr>
              <a:t> </a:t>
            </a:r>
            <a:r>
              <a:rPr dirty="0" sz="450" spc="20" b="1">
                <a:latin typeface="Arial"/>
                <a:cs typeface="Arial"/>
              </a:rPr>
              <a:t>para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5" b="1">
                <a:latin typeface="Arial"/>
                <a:cs typeface="Arial"/>
              </a:rPr>
              <a:t>módulos</a:t>
            </a:r>
            <a:r>
              <a:rPr dirty="0" sz="450" spc="-1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fotovoltaicos</a:t>
            </a:r>
            <a:endParaRPr sz="4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31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nominal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refiere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conectarse.</a:t>
            </a:r>
            <a:endParaRPr sz="800">
              <a:latin typeface="Microsoft Sans Serif"/>
              <a:cs typeface="Microsoft Sans Serif"/>
            </a:endParaRPr>
          </a:p>
          <a:p>
            <a:pPr marL="63500" marR="79375">
              <a:lnSpc>
                <a:spcPts val="1200"/>
              </a:lnSpc>
              <a:spcBef>
                <a:spcPts val="80"/>
              </a:spcBef>
            </a:pPr>
            <a:r>
              <a:rPr dirty="0" sz="750" spc="-35">
                <a:latin typeface="Microsoft Sans Serif"/>
                <a:cs typeface="Microsoft Sans Serif"/>
              </a:rPr>
              <a:t>Si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excede 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nominal,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aislamiento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núcleos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cables, </a:t>
            </a:r>
            <a:r>
              <a:rPr dirty="0" sz="750" spc="35">
                <a:latin typeface="Microsoft Sans Serif"/>
                <a:cs typeface="Microsoft Sans Serif"/>
              </a:rPr>
              <a:t>o entre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núcleo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tierra,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romperse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provocar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incendio.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elegir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endParaRPr sz="750">
              <a:latin typeface="Microsoft Sans Serif"/>
              <a:cs typeface="Microsoft Sans Serif"/>
            </a:endParaRPr>
          </a:p>
          <a:p>
            <a:pPr marL="63500" marR="208915">
              <a:lnSpc>
                <a:spcPts val="1200"/>
              </a:lnSpc>
              <a:tabLst>
                <a:tab pos="251587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 spc="70">
                <a:latin typeface="Microsoft Sans Serif"/>
                <a:cs typeface="Microsoft Sans Serif"/>
              </a:rPr>
              <a:t> </a:t>
            </a:r>
            <a:r>
              <a:rPr dirty="0" baseline="-41666" sz="600">
                <a:latin typeface="Microsoft Sans Serif"/>
                <a:cs typeface="Microsoft Sans Serif"/>
              </a:rPr>
              <a:t>Cadena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-30">
                <a:latin typeface="Microsoft Sans Serif"/>
                <a:cs typeface="Microsoft Sans Serif"/>
              </a:rPr>
              <a:t>OC</a:t>
            </a:r>
            <a:r>
              <a:rPr dirty="0" baseline="-41666" sz="600">
                <a:latin typeface="Microsoft Sans Serif"/>
                <a:cs typeface="Microsoft Sans Serif"/>
              </a:rPr>
              <a:t> </a:t>
            </a:r>
            <a:r>
              <a:rPr dirty="0" baseline="-41666" sz="600" spc="-7">
                <a:latin typeface="Microsoft Sans Serif"/>
                <a:cs typeface="Microsoft Sans Serif"/>
              </a:rPr>
              <a:t>MAX</a:t>
            </a:r>
            <a:r>
              <a:rPr dirty="0" baseline="-41666" sz="600" spc="7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5">
                <a:latin typeface="Microsoft Sans Serif"/>
                <a:cs typeface="Microsoft Sans Serif"/>
              </a:rPr>
              <a:t>cadenas.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 la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	</a:t>
            </a:r>
            <a:r>
              <a:rPr dirty="0" baseline="-41666" sz="600">
                <a:latin typeface="Microsoft Sans Serif"/>
                <a:cs typeface="Microsoft Sans Serif"/>
              </a:rPr>
              <a:t>Cadena </a:t>
            </a:r>
            <a:r>
              <a:rPr dirty="0" baseline="-41666" sz="600" spc="-30">
                <a:latin typeface="Microsoft Sans Serif"/>
                <a:cs typeface="Microsoft Sans Serif"/>
              </a:rPr>
              <a:t>OC </a:t>
            </a:r>
            <a:r>
              <a:rPr dirty="0" baseline="-41666" sz="600" spc="-7">
                <a:latin typeface="Microsoft Sans Serif"/>
                <a:cs typeface="Microsoft Sans Serif"/>
              </a:rPr>
              <a:t>MAX</a:t>
            </a:r>
            <a:r>
              <a:rPr dirty="0" baseline="-41666" sz="60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cadena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15">
                <a:latin typeface="Microsoft Sans Serif"/>
                <a:cs typeface="Microsoft Sans Serif"/>
              </a:rPr>
              <a:t>calcular </a:t>
            </a:r>
            <a:r>
              <a:rPr dirty="0" sz="750" spc="25">
                <a:latin typeface="Microsoft Sans Serif"/>
                <a:cs typeface="Microsoft Sans Serif"/>
              </a:rPr>
              <a:t>utilizando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siguientes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datos:</a:t>
            </a:r>
            <a:endParaRPr sz="75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260"/>
              </a:spcBef>
              <a:buChar char="•"/>
              <a:tabLst>
                <a:tab pos="1206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esperar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lugar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fotovoltaica;</a:t>
            </a:r>
            <a:endParaRPr sz="700">
              <a:latin typeface="Microsoft Sans Serif"/>
              <a:cs typeface="Microsoft Sans Serif"/>
            </a:endParaRPr>
          </a:p>
          <a:p>
            <a:pPr marL="115570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1162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Voltaje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condición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STC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637311" y="8299728"/>
            <a:ext cx="3522979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0960" indent="-48895">
              <a:lnSpc>
                <a:spcPct val="100000"/>
              </a:lnSpc>
              <a:spcBef>
                <a:spcPts val="100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Coeficiente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temperatura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contrario,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dimensionar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podría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utilizar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factor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multiplicación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365773" y="8221350"/>
            <a:ext cx="228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Código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-30">
                <a:latin typeface="Microsoft Sans Serif"/>
                <a:cs typeface="Microsoft Sans Serif"/>
              </a:rPr>
              <a:t>STC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40000" y="86455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611873" y="9078186"/>
            <a:ext cx="516445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539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continua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los</a:t>
            </a:r>
            <a:r>
              <a:rPr dirty="0" baseline="-33333" sz="750" spc="-89">
                <a:latin typeface="Microsoft Sans Serif"/>
                <a:cs typeface="Microsoft Sans Serif"/>
              </a:rPr>
              <a:t>C</a:t>
            </a:r>
            <a:r>
              <a:rPr dirty="0" sz="650" spc="-60">
                <a:latin typeface="Microsoft Sans Serif"/>
                <a:cs typeface="Microsoft Sans Serif"/>
              </a:rPr>
              <a:t>c</a:t>
            </a:r>
            <a:r>
              <a:rPr dirty="0" baseline="-33333" sz="750" spc="-89">
                <a:latin typeface="Microsoft Sans Serif"/>
                <a:cs typeface="Microsoft Sans Serif"/>
              </a:rPr>
              <a:t>o</a:t>
            </a:r>
            <a:r>
              <a:rPr dirty="0" sz="650" spc="-60">
                <a:latin typeface="Microsoft Sans Serif"/>
                <a:cs typeface="Microsoft Sans Serif"/>
              </a:rPr>
              <a:t>a</a:t>
            </a:r>
            <a:r>
              <a:rPr dirty="0" baseline="-33333" sz="750" spc="-89">
                <a:latin typeface="Microsoft Sans Serif"/>
                <a:cs typeface="Microsoft Sans Serif"/>
              </a:rPr>
              <a:t>n</a:t>
            </a:r>
            <a:r>
              <a:rPr dirty="0" sz="650" spc="-60">
                <a:latin typeface="Microsoft Sans Serif"/>
                <a:cs typeface="Microsoft Sans Serif"/>
              </a:rPr>
              <a:t>bles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mayor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sobrecarga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40000" y="963191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52741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2294" y="2286003"/>
            <a:ext cx="2424508" cy="2514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3891" y="5115603"/>
            <a:ext cx="3845589" cy="24384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11864" y="774927"/>
            <a:ext cx="5182870" cy="13938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 marR="30480">
              <a:lnSpc>
                <a:spcPct val="128699"/>
              </a:lnSpc>
              <a:spcBef>
                <a:spcPts val="140"/>
              </a:spcBef>
              <a:tabLst>
                <a:tab pos="3387725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Como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20">
                <a:latin typeface="Microsoft Sans Serif"/>
                <a:cs typeface="Microsoft Sans Serif"/>
              </a:rPr>
              <a:t>explicado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apartado </a:t>
            </a:r>
            <a:r>
              <a:rPr dirty="0" sz="750">
                <a:latin typeface="Microsoft Sans Serif"/>
                <a:cs typeface="Microsoft Sans Serif"/>
              </a:rPr>
              <a:t>1.2.1,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módulos,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suma;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total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individual.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	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sc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>
                <a:latin typeface="Microsoft Sans Serif"/>
                <a:cs typeface="Microsoft Sans Serif"/>
              </a:rPr>
              <a:t>  </a:t>
            </a:r>
            <a:r>
              <a:rPr dirty="0" baseline="-37037" sz="675" spc="-67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PV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máximo 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 spc="145">
                <a:latin typeface="Microsoft Sans Serif"/>
                <a:cs typeface="Microsoft Sans Serif"/>
              </a:rPr>
              <a:t> </a:t>
            </a:r>
            <a:r>
              <a:rPr dirty="0" baseline="-37037" sz="675" spc="30">
                <a:latin typeface="Microsoft Sans Serif"/>
                <a:cs typeface="Microsoft Sans Serif"/>
              </a:rPr>
              <a:t>Módulo</a:t>
            </a:r>
            <a:r>
              <a:rPr dirty="0" baseline="-37037" sz="675" spc="7">
                <a:latin typeface="Microsoft Sans Serif"/>
                <a:cs typeface="Microsoft Sans Serif"/>
              </a:rPr>
              <a:t> </a:t>
            </a:r>
            <a:r>
              <a:rPr dirty="0" baseline="-37037" sz="675" spc="-75">
                <a:latin typeface="Microsoft Sans Serif"/>
                <a:cs typeface="Microsoft Sans Serif"/>
              </a:rPr>
              <a:t>SC</a:t>
            </a:r>
            <a:r>
              <a:rPr dirty="0" baseline="-37037" sz="675" spc="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225">
                <a:latin typeface="Microsoft Sans Serif"/>
                <a:cs typeface="Microsoft Sans Serif"/>
              </a:rPr>
              <a:t> </a:t>
            </a:r>
            <a:r>
              <a:rPr dirty="0" baseline="-37037" sz="675" spc="22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y,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introdujo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párrafo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2.9.2,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340"/>
              </a:spcBef>
            </a:pPr>
            <a:r>
              <a:rPr dirty="0" sz="700" spc="10">
                <a:latin typeface="Microsoft Sans Serif"/>
                <a:cs typeface="Microsoft Sans Serif"/>
              </a:rPr>
              <a:t>Calculado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utilizando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datos:</a:t>
            </a:r>
            <a:endParaRPr sz="700">
              <a:latin typeface="Microsoft Sans Serif"/>
              <a:cs typeface="Microsoft Sans Serif"/>
            </a:endParaRPr>
          </a:p>
          <a:p>
            <a:pPr marL="984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990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esperar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lugar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fotovoltaica;</a:t>
            </a:r>
            <a:endParaRPr sz="750">
              <a:latin typeface="Microsoft Sans Serif"/>
              <a:cs typeface="Microsoft Sans Serif"/>
            </a:endParaRPr>
          </a:p>
          <a:p>
            <a:pPr marL="90170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908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condición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75">
                <a:latin typeface="Microsoft Sans Serif"/>
                <a:cs typeface="Microsoft Sans Serif"/>
              </a:rPr>
              <a:t>STC</a:t>
            </a:r>
            <a:r>
              <a:rPr dirty="0" baseline="-37037" sz="675" spc="-112">
                <a:latin typeface="Microsoft Sans Serif"/>
                <a:cs typeface="Microsoft Sans Serif"/>
              </a:rPr>
              <a:t>es</a:t>
            </a:r>
            <a:r>
              <a:rPr dirty="0" sz="650" spc="-75">
                <a:latin typeface="Microsoft Sans Serif"/>
                <a:cs typeface="Microsoft Sans Serif"/>
              </a:rPr>
              <a:t>I</a:t>
            </a:r>
            <a:r>
              <a:rPr dirty="0" baseline="-37037" sz="675" spc="-112">
                <a:latin typeface="Microsoft Sans Serif"/>
                <a:cs typeface="Microsoft Sans Serif"/>
              </a:rPr>
              <a:t>c</a:t>
            </a:r>
            <a:r>
              <a:rPr dirty="0" sz="650" spc="-75">
                <a:latin typeface="Microsoft Sans Serif"/>
                <a:cs typeface="Microsoft Sans Serif"/>
              </a:rPr>
              <a:t>;</a:t>
            </a:r>
            <a:r>
              <a:rPr dirty="0" baseline="-37037" sz="675" spc="-112">
                <a:latin typeface="Microsoft Sans Serif"/>
                <a:cs typeface="Microsoft Sans Serif"/>
              </a:rPr>
              <a:t>STC</a:t>
            </a:r>
            <a:endParaRPr baseline="-37037" sz="675">
              <a:latin typeface="Microsoft Sans Serif"/>
              <a:cs typeface="Microsoft Sans Serif"/>
            </a:endParaRPr>
          </a:p>
          <a:p>
            <a:pPr marL="863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8699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Coeficiente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temperatura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80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contrario,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dimensionar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cable,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podría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utilizar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factor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multiplicación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corriente: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2206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99164" y="2677444"/>
            <a:ext cx="5319395" cy="2312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59690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5">
                <a:latin typeface="Microsoft Sans Serif"/>
                <a:cs typeface="Microsoft Sans Serif"/>
              </a:rPr>
              <a:t>norma </a:t>
            </a:r>
            <a:r>
              <a:rPr dirty="0" sz="650" spc="-35">
                <a:latin typeface="Microsoft Sans Serif"/>
                <a:cs typeface="Microsoft Sans Serif"/>
              </a:rPr>
              <a:t>IEC </a:t>
            </a:r>
            <a:r>
              <a:rPr dirty="0" sz="650" spc="5">
                <a:latin typeface="Microsoft Sans Serif"/>
                <a:cs typeface="Microsoft Sans Serif"/>
              </a:rPr>
              <a:t>60364-5-52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proporciona una guía </a:t>
            </a:r>
            <a:r>
              <a:rPr dirty="0" sz="650" spc="20">
                <a:latin typeface="Microsoft Sans Serif"/>
                <a:cs typeface="Microsoft Sans Serif"/>
              </a:rPr>
              <a:t>sobre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5">
                <a:latin typeface="Microsoft Sans Serif"/>
                <a:cs typeface="Microsoft Sans Serif"/>
              </a:rPr>
              <a:t>método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dimensionamiento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cables, </a:t>
            </a:r>
            <a:r>
              <a:rPr dirty="0" sz="650" spc="20">
                <a:latin typeface="Microsoft Sans Serif"/>
                <a:cs typeface="Microsoft Sans Serif"/>
              </a:rPr>
              <a:t>incluido cualquier </a:t>
            </a:r>
            <a:r>
              <a:rPr dirty="0" sz="650" spc="25">
                <a:latin typeface="Microsoft Sans Serif"/>
                <a:cs typeface="Microsoft Sans Serif"/>
              </a:rPr>
              <a:t>factor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reducción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aplicar,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capacidades </a:t>
            </a:r>
            <a:r>
              <a:rPr dirty="0" sz="650" spc="15">
                <a:latin typeface="Microsoft Sans Serif"/>
                <a:cs typeface="Microsoft Sans Serif"/>
              </a:rPr>
              <a:t>típicas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comunes.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caso,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deben dimensionar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manera que </a:t>
            </a:r>
            <a:r>
              <a:rPr dirty="0" sz="650" spc="10">
                <a:latin typeface="Microsoft Sans Serif"/>
                <a:cs typeface="Microsoft Sans Serif"/>
              </a:rPr>
              <a:t>la caída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tensión total,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potencia </a:t>
            </a:r>
            <a:r>
              <a:rPr dirty="0" sz="650" spc="25">
                <a:latin typeface="Microsoft Sans Serif"/>
                <a:cs typeface="Microsoft Sans Serif"/>
              </a:rPr>
              <a:t>máxima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funcionamiento </a:t>
            </a:r>
            <a:r>
              <a:rPr dirty="0" sz="650" spc="-45">
                <a:latin typeface="Microsoft Sans Serif"/>
                <a:cs typeface="Microsoft Sans Serif"/>
              </a:rPr>
              <a:t>(STC)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 conjunto,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-5">
                <a:latin typeface="Microsoft Sans Serif"/>
                <a:cs typeface="Microsoft Sans Serif"/>
              </a:rPr>
              <a:t> sea </a:t>
            </a:r>
            <a:r>
              <a:rPr dirty="0" sz="650">
                <a:latin typeface="Microsoft Sans Serif"/>
                <a:cs typeface="Microsoft Sans Serif"/>
              </a:rPr>
              <a:t>&lt;3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%.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650"/>
              </a:spcBef>
            </a:pPr>
            <a:r>
              <a:rPr dirty="0" sz="600" spc="-5" b="1">
                <a:latin typeface="Arial"/>
                <a:cs typeface="Arial"/>
              </a:rPr>
              <a:t>Cables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matriz</a:t>
            </a:r>
            <a:endParaRPr sz="6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280"/>
              </a:spcBef>
            </a:pPr>
            <a:r>
              <a:rPr dirty="0" sz="800" spc="20">
                <a:latin typeface="Microsoft Sans Serif"/>
                <a:cs typeface="Microsoft Sans Serif"/>
              </a:rPr>
              <a:t>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introdujo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apartado</a:t>
            </a:r>
            <a:r>
              <a:rPr dirty="0" sz="800">
                <a:latin typeface="Microsoft Sans Serif"/>
                <a:cs typeface="Microsoft Sans Serif"/>
              </a:rPr>
              <a:t> 1.2.1,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conexión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paralelo:</a:t>
            </a:r>
            <a:endParaRPr sz="80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1035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todas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fotovoltaicos;</a:t>
            </a:r>
            <a:endParaRPr sz="650">
              <a:latin typeface="Microsoft Sans Serif"/>
              <a:cs typeface="Microsoft Sans Serif"/>
            </a:endParaRPr>
          </a:p>
          <a:p>
            <a:pPr marL="94615" indent="-44450">
              <a:lnSpc>
                <a:spcPct val="100000"/>
              </a:lnSpc>
              <a:spcBef>
                <a:spcPts val="520"/>
              </a:spcBef>
              <a:buChar char="•"/>
              <a:tabLst>
                <a:tab pos="95250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Las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corrientes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 </a:t>
            </a:r>
            <a:r>
              <a:rPr dirty="0" sz="550" spc="5">
                <a:latin typeface="Microsoft Sans Serif"/>
                <a:cs typeface="Microsoft Sans Serif"/>
              </a:rPr>
              <a:t>cadenas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suman.</a:t>
            </a:r>
            <a:endParaRPr sz="550">
              <a:latin typeface="Microsoft Sans Serif"/>
              <a:cs typeface="Microsoft Sans Serif"/>
            </a:endParaRPr>
          </a:p>
          <a:p>
            <a:pPr marL="50800" marR="302895">
              <a:lnSpc>
                <a:spcPct val="142900"/>
              </a:lnSpc>
              <a:spcBef>
                <a:spcPts val="30"/>
              </a:spcBef>
            </a:pPr>
            <a:r>
              <a:rPr dirty="0" sz="700" spc="15">
                <a:latin typeface="Microsoft Sans Serif"/>
                <a:cs typeface="Microsoft Sans Serif"/>
              </a:rPr>
              <a:t>Luego,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subconjunto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elegirá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(V</a:t>
            </a:r>
            <a:r>
              <a:rPr dirty="0" sz="700" spc="140">
                <a:latin typeface="Microsoft Sans Serif"/>
                <a:cs typeface="Microsoft Sans Serif"/>
              </a:rPr>
              <a:t>  </a:t>
            </a:r>
            <a:r>
              <a:rPr dirty="0" sz="700" spc="140">
                <a:latin typeface="Microsoft Sans Serif"/>
                <a:cs typeface="Microsoft Sans Serif"/>
              </a:rPr>
              <a:t> </a:t>
            </a:r>
            <a:r>
              <a:rPr dirty="0" baseline="-41666" sz="600">
                <a:latin typeface="Microsoft Sans Serif"/>
                <a:cs typeface="Microsoft Sans Serif"/>
              </a:rPr>
              <a:t>Cadena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-30">
                <a:latin typeface="Microsoft Sans Serif"/>
                <a:cs typeface="Microsoft Sans Serif"/>
              </a:rPr>
              <a:t>OC</a:t>
            </a:r>
            <a:r>
              <a:rPr dirty="0" baseline="-41666" sz="600">
                <a:latin typeface="Microsoft Sans Serif"/>
                <a:cs typeface="Microsoft Sans Serif"/>
              </a:rPr>
              <a:t> </a:t>
            </a:r>
            <a:r>
              <a:rPr dirty="0" baseline="-41666" sz="600" spc="-7">
                <a:latin typeface="Microsoft Sans Serif"/>
                <a:cs typeface="Microsoft Sans Serif"/>
              </a:rPr>
              <a:t>MAX</a:t>
            </a:r>
            <a:r>
              <a:rPr dirty="0" baseline="-41666" sz="600" spc="1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)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 </a:t>
            </a:r>
            <a:r>
              <a:rPr dirty="0" sz="550" spc="5">
                <a:latin typeface="Microsoft Sans Serif"/>
                <a:cs typeface="Microsoft Sans Serif"/>
              </a:rPr>
              <a:t>cadenas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como</a:t>
            </a:r>
            <a:r>
              <a:rPr dirty="0" sz="550">
                <a:latin typeface="Microsoft Sans Serif"/>
                <a:cs typeface="Microsoft Sans Serif"/>
              </a:rPr>
              <a:t> ya</a:t>
            </a:r>
            <a:r>
              <a:rPr dirty="0" sz="550" spc="-5">
                <a:latin typeface="Microsoft Sans Serif"/>
                <a:cs typeface="Microsoft Sans Serif"/>
              </a:rPr>
              <a:t> 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introdujo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anteriormente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fotovoltaicos.</a:t>
            </a:r>
            <a:endParaRPr sz="550">
              <a:latin typeface="Microsoft Sans Serif"/>
              <a:cs typeface="Microsoft Sans Serif"/>
            </a:endParaRPr>
          </a:p>
          <a:p>
            <a:pPr marL="50800" marR="43180">
              <a:lnSpc>
                <a:spcPts val="1200"/>
              </a:lnSpc>
              <a:spcBef>
                <a:spcPts val="9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continua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10">
                <a:latin typeface="Microsoft Sans Serif"/>
                <a:cs typeface="Microsoft Sans Serif"/>
              </a:rPr>
              <a:t>cab</a:t>
            </a:r>
            <a:r>
              <a:rPr dirty="0" baseline="-33333" sz="750" spc="-165">
                <a:latin typeface="Microsoft Sans Serif"/>
                <a:cs typeface="Microsoft Sans Serif"/>
              </a:rPr>
              <a:t>Co</a:t>
            </a:r>
            <a:r>
              <a:rPr dirty="0" sz="650" spc="-110">
                <a:latin typeface="Microsoft Sans Serif"/>
                <a:cs typeface="Microsoft Sans Serif"/>
              </a:rPr>
              <a:t>le</a:t>
            </a:r>
            <a:r>
              <a:rPr dirty="0" baseline="-33333" sz="750" spc="-165">
                <a:latin typeface="Microsoft Sans Serif"/>
                <a:cs typeface="Microsoft Sans Serif"/>
              </a:rPr>
              <a:t>n</a:t>
            </a:r>
            <a:r>
              <a:rPr dirty="0" baseline="-33333" sz="750" spc="-1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mayor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continua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protección </a:t>
            </a:r>
            <a:r>
              <a:rPr dirty="0" sz="650" spc="25">
                <a:latin typeface="Microsoft Sans Serif"/>
                <a:cs typeface="Microsoft Sans Serif"/>
              </a:rPr>
              <a:t>contra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sobrecarga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0">
                <a:latin typeface="Microsoft Sans Serif"/>
                <a:cs typeface="Microsoft Sans Serif"/>
              </a:rPr>
              <a:t>fotovoltaico. </a:t>
            </a: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4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5">
                <a:latin typeface="Microsoft Sans Serif"/>
                <a:cs typeface="Microsoft Sans Serif"/>
              </a:rPr>
              <a:t>fotovoltaico compuesto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0">
                <a:latin typeface="Microsoft Sans Serif"/>
                <a:cs typeface="Microsoft Sans Serif"/>
              </a:rPr>
              <a:t>N </a:t>
            </a:r>
            <a:r>
              <a:rPr dirty="0" sz="650" spc="5">
                <a:latin typeface="Microsoft Sans Serif"/>
                <a:cs typeface="Microsoft Sans Serif"/>
              </a:rPr>
              <a:t>cadenas,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continua máxima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igual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suma 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corrientes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continuas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máximas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fotovoltaicas.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0000" y="500588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73" y="5496870"/>
            <a:ext cx="522605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5">
                <a:latin typeface="Microsoft Sans Serif"/>
                <a:cs typeface="Microsoft Sans Serif"/>
              </a:rPr>
              <a:t>norma </a:t>
            </a:r>
            <a:r>
              <a:rPr dirty="0" sz="650" spc="-35">
                <a:latin typeface="Microsoft Sans Serif"/>
                <a:cs typeface="Microsoft Sans Serif"/>
              </a:rPr>
              <a:t>IEC </a:t>
            </a:r>
            <a:r>
              <a:rPr dirty="0" sz="650" spc="5">
                <a:latin typeface="Microsoft Sans Serif"/>
                <a:cs typeface="Microsoft Sans Serif"/>
              </a:rPr>
              <a:t>60364-5-52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proporciona una guía </a:t>
            </a:r>
            <a:r>
              <a:rPr dirty="0" sz="650" spc="20">
                <a:latin typeface="Microsoft Sans Serif"/>
                <a:cs typeface="Microsoft Sans Serif"/>
              </a:rPr>
              <a:t>sobre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5">
                <a:latin typeface="Microsoft Sans Serif"/>
                <a:cs typeface="Microsoft Sans Serif"/>
              </a:rPr>
              <a:t>método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dimensionamiento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cables, </a:t>
            </a:r>
            <a:r>
              <a:rPr dirty="0" sz="650" spc="20">
                <a:latin typeface="Microsoft Sans Serif"/>
                <a:cs typeface="Microsoft Sans Serif"/>
              </a:rPr>
              <a:t>incluido cualquier </a:t>
            </a:r>
            <a:r>
              <a:rPr dirty="0" sz="650" spc="25">
                <a:latin typeface="Microsoft Sans Serif"/>
                <a:cs typeface="Microsoft Sans Serif"/>
              </a:rPr>
              <a:t>factor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reducción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aplicar,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capacidades </a:t>
            </a:r>
            <a:r>
              <a:rPr dirty="0" sz="650" spc="15">
                <a:latin typeface="Microsoft Sans Serif"/>
                <a:cs typeface="Microsoft Sans Serif"/>
              </a:rPr>
              <a:t>típicas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cables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comunes.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caso,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deben dimensionar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manera que </a:t>
            </a:r>
            <a:r>
              <a:rPr dirty="0" sz="650" spc="10">
                <a:latin typeface="Microsoft Sans Serif"/>
                <a:cs typeface="Microsoft Sans Serif"/>
              </a:rPr>
              <a:t>la caída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tensión total,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potencia </a:t>
            </a:r>
            <a:r>
              <a:rPr dirty="0" sz="650" spc="25">
                <a:latin typeface="Microsoft Sans Serif"/>
                <a:cs typeface="Microsoft Sans Serif"/>
              </a:rPr>
              <a:t>máxima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funcionamiento </a:t>
            </a:r>
            <a:r>
              <a:rPr dirty="0" sz="650" spc="-45">
                <a:latin typeface="Microsoft Sans Serif"/>
                <a:cs typeface="Microsoft Sans Serif"/>
              </a:rPr>
              <a:t>(STC)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 conjunto,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-5">
                <a:latin typeface="Microsoft Sans Serif"/>
                <a:cs typeface="Microsoft Sans Serif"/>
              </a:rPr>
              <a:t> sea </a:t>
            </a:r>
            <a:r>
              <a:rPr dirty="0" sz="650">
                <a:latin typeface="Microsoft Sans Serif"/>
                <a:cs typeface="Microsoft Sans Serif"/>
              </a:rPr>
              <a:t>&lt;3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%.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-615" y="186881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152742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06711"/>
            <a:ext cx="19767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MÉTODOS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CONFIGURACIONES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0169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4224" y="187008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40000" y="667002"/>
            <a:ext cx="31750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1238502"/>
            <a:ext cx="3013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5" b="1">
                <a:latin typeface="Arial"/>
                <a:cs typeface="Arial"/>
              </a:rPr>
              <a:t>Lado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media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tensión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5" b="1">
                <a:latin typeface="Arial"/>
                <a:cs typeface="Arial"/>
              </a:rPr>
              <a:t>la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planta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0" b="1">
                <a:latin typeface="Arial"/>
                <a:cs typeface="Arial"/>
              </a:rPr>
              <a:t>fotovoltaica</a:t>
            </a:r>
            <a:endParaRPr sz="1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0799" y="3310587"/>
            <a:ext cx="3606165" cy="4430395"/>
          </a:xfrm>
          <a:prstGeom prst="rect">
            <a:avLst/>
          </a:prstGeom>
        </p:spPr>
        <p:txBody>
          <a:bodyPr wrap="square" lIns="0" tIns="42544" rIns="0" bIns="0" rtlCol="0" vert="horz">
            <a:spAutoFit/>
          </a:bodyPr>
          <a:lstStyle/>
          <a:p>
            <a:pPr lvl="1" marL="280670" indent="-268605">
              <a:lnSpc>
                <a:spcPct val="100000"/>
              </a:lnSpc>
              <a:spcBef>
                <a:spcPts val="334"/>
              </a:spcBef>
              <a:buAutoNum type="arabicPeriod"/>
              <a:tabLst>
                <a:tab pos="281305" algn="l"/>
              </a:tabLst>
            </a:pPr>
            <a:r>
              <a:rPr dirty="0" sz="1250" b="1">
                <a:latin typeface="Arial"/>
                <a:cs typeface="Arial"/>
              </a:rPr>
              <a:t>Esquemas</a:t>
            </a:r>
            <a:r>
              <a:rPr dirty="0" sz="1250" spc="-5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red</a:t>
            </a:r>
            <a:endParaRPr sz="1250">
              <a:latin typeface="Arial"/>
              <a:cs typeface="Arial"/>
            </a:endParaRPr>
          </a:p>
          <a:p>
            <a:pPr lvl="2" marL="635635" indent="-255270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636270" algn="l"/>
              </a:tabLst>
            </a:pPr>
            <a:r>
              <a:rPr dirty="0" sz="800" spc="-10">
                <a:latin typeface="Microsoft Sans Serif"/>
                <a:cs typeface="Microsoft Sans Serif"/>
              </a:rPr>
              <a:t>Red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radial</a:t>
            </a:r>
            <a:endParaRPr sz="800">
              <a:latin typeface="Microsoft Sans Serif"/>
              <a:cs typeface="Microsoft Sans Serif"/>
            </a:endParaRPr>
          </a:p>
          <a:p>
            <a:pPr lvl="2" marL="635635" indent="-25527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636270" algn="l"/>
              </a:tabLst>
            </a:pPr>
            <a:r>
              <a:rPr dirty="0" sz="800" spc="-10">
                <a:latin typeface="Microsoft Sans Serif"/>
                <a:cs typeface="Microsoft Sans Serif"/>
              </a:rPr>
              <a:t>Red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anillo</a:t>
            </a:r>
            <a:endParaRPr sz="8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40"/>
              </a:spcBef>
              <a:buAutoNum type="arabicPeriod"/>
            </a:pPr>
            <a:endParaRPr sz="1100">
              <a:latin typeface="Microsoft Sans Serif"/>
              <a:cs typeface="Microsoft Sans Serif"/>
            </a:endParaRPr>
          </a:p>
          <a:p>
            <a:pPr lvl="1" marL="215900" indent="-2038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216535" algn="l"/>
              </a:tabLst>
            </a:pPr>
            <a:r>
              <a:rPr dirty="0" sz="950" spc="-5" b="1">
                <a:latin typeface="Arial"/>
                <a:cs typeface="Arial"/>
              </a:rPr>
              <a:t>Selección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5" b="1">
                <a:latin typeface="Arial"/>
                <a:cs typeface="Arial"/>
              </a:rPr>
              <a:t>dispositivos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conmutación</a:t>
            </a:r>
            <a:endParaRPr sz="950">
              <a:latin typeface="Arial"/>
              <a:cs typeface="Arial"/>
            </a:endParaRPr>
          </a:p>
          <a:p>
            <a:pPr lvl="1" marL="238125" marR="843915" indent="-238125">
              <a:lnSpc>
                <a:spcPct val="140900"/>
              </a:lnSpc>
              <a:spcBef>
                <a:spcPts val="640"/>
              </a:spcBef>
              <a:buAutoNum type="arabicPeriod"/>
              <a:tabLst>
                <a:tab pos="238125" algn="l"/>
              </a:tabLst>
            </a:pPr>
            <a:r>
              <a:rPr dirty="0" sz="1050" spc="25" b="1">
                <a:latin typeface="Arial"/>
                <a:cs typeface="Arial"/>
              </a:rPr>
              <a:t>Transformadores de </a:t>
            </a:r>
            <a:r>
              <a:rPr dirty="0" sz="1050" spc="40" b="1">
                <a:latin typeface="Arial"/>
                <a:cs typeface="Arial"/>
              </a:rPr>
              <a:t>medida </a:t>
            </a:r>
            <a:r>
              <a:rPr dirty="0" sz="1050" spc="5" b="1">
                <a:latin typeface="Arial"/>
                <a:cs typeface="Arial"/>
              </a:rPr>
              <a:t>(IT): </a:t>
            </a:r>
            <a:r>
              <a:rPr dirty="0" sz="1050" spc="1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Transformadores</a:t>
            </a:r>
            <a:r>
              <a:rPr dirty="0" sz="1050" spc="4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4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corriente</a:t>
            </a:r>
            <a:r>
              <a:rPr dirty="0" sz="1050" spc="40" b="1">
                <a:latin typeface="Arial"/>
                <a:cs typeface="Arial"/>
              </a:rPr>
              <a:t> </a:t>
            </a:r>
            <a:r>
              <a:rPr dirty="0" sz="1050" spc="-30" b="1">
                <a:latin typeface="Arial"/>
                <a:cs typeface="Arial"/>
              </a:rPr>
              <a:t>(TC) 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100" spc="10" b="1">
                <a:latin typeface="Arial"/>
                <a:cs typeface="Arial"/>
              </a:rPr>
              <a:t>y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35" b="1">
                <a:latin typeface="Arial"/>
                <a:cs typeface="Arial"/>
              </a:rPr>
              <a:t>transformadores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de</a:t>
            </a:r>
            <a:r>
              <a:rPr dirty="0" sz="1100" spc="-15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tensión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-15" b="1">
                <a:latin typeface="Arial"/>
                <a:cs typeface="Arial"/>
              </a:rPr>
              <a:t>(VT)</a:t>
            </a:r>
            <a:endParaRPr sz="1100">
              <a:latin typeface="Arial"/>
              <a:cs typeface="Arial"/>
            </a:endParaRPr>
          </a:p>
          <a:p>
            <a:pPr lvl="2" marL="603885" indent="-223520">
              <a:lnSpc>
                <a:spcPct val="100000"/>
              </a:lnSpc>
              <a:spcBef>
                <a:spcPts val="280"/>
              </a:spcBef>
              <a:buAutoNum type="arabicPeriod"/>
              <a:tabLst>
                <a:tab pos="60452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Transformadores</a:t>
            </a:r>
            <a:r>
              <a:rPr dirty="0" sz="700" spc="-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inductivos</a:t>
            </a:r>
            <a:endParaRPr sz="700">
              <a:latin typeface="Microsoft Sans Serif"/>
              <a:cs typeface="Microsoft Sans Serif"/>
            </a:endParaRPr>
          </a:p>
          <a:p>
            <a:pPr lvl="2" marL="603885" indent="-223520">
              <a:lnSpc>
                <a:spcPct val="100000"/>
              </a:lnSpc>
              <a:spcBef>
                <a:spcPts val="360"/>
              </a:spcBef>
              <a:buAutoNum type="arabicPeriod"/>
              <a:tabLst>
                <a:tab pos="60452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Transformadores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inductivos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(TC)</a:t>
            </a:r>
            <a:endParaRPr sz="700">
              <a:latin typeface="Microsoft Sans Serif"/>
              <a:cs typeface="Microsoft Sans Serif"/>
            </a:endParaRPr>
          </a:p>
          <a:p>
            <a:pPr lvl="2" marL="603885" indent="-223520">
              <a:lnSpc>
                <a:spcPct val="100000"/>
              </a:lnSpc>
              <a:spcBef>
                <a:spcPts val="360"/>
              </a:spcBef>
              <a:buAutoNum type="arabicPeriod"/>
              <a:tabLst>
                <a:tab pos="60452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Transformadores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inductivos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(TT)</a:t>
            </a:r>
            <a:endParaRPr sz="700">
              <a:latin typeface="Microsoft Sans Serif"/>
              <a:cs typeface="Microsoft Sans Serif"/>
            </a:endParaRPr>
          </a:p>
          <a:p>
            <a:pPr lvl="2" marL="635635" indent="-255270">
              <a:lnSpc>
                <a:spcPct val="100000"/>
              </a:lnSpc>
              <a:spcBef>
                <a:spcPts val="260"/>
              </a:spcBef>
              <a:buAutoNum type="arabicPeriod"/>
              <a:tabLst>
                <a:tab pos="636270" algn="l"/>
              </a:tabLst>
            </a:pPr>
            <a:r>
              <a:rPr dirty="0" sz="800">
                <a:latin typeface="Microsoft Sans Serif"/>
                <a:cs typeface="Microsoft Sans Serif"/>
              </a:rPr>
              <a:t>Sensores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inductivos</a:t>
            </a:r>
            <a:endParaRPr sz="8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30"/>
              </a:spcBef>
              <a:buAutoNum type="arabicPeriod"/>
            </a:pPr>
            <a:endParaRPr sz="850">
              <a:latin typeface="Microsoft Sans Serif"/>
              <a:cs typeface="Microsoft Sans Serif"/>
            </a:endParaRPr>
          </a:p>
          <a:p>
            <a:pPr lvl="1" marL="280670" indent="-268605">
              <a:lnSpc>
                <a:spcPct val="100000"/>
              </a:lnSpc>
              <a:buAutoNum type="arabicPeriod"/>
              <a:tabLst>
                <a:tab pos="281305" algn="l"/>
              </a:tabLst>
            </a:pPr>
            <a:r>
              <a:rPr dirty="0" sz="1250" spc="25" b="1">
                <a:latin typeface="Arial"/>
                <a:cs typeface="Arial"/>
              </a:rPr>
              <a:t>Cortocircuito</a:t>
            </a:r>
            <a:endParaRPr sz="1250">
              <a:latin typeface="Arial"/>
              <a:cs typeface="Arial"/>
            </a:endParaRPr>
          </a:p>
          <a:p>
            <a:pPr lvl="1" marL="280670" indent="-268605">
              <a:lnSpc>
                <a:spcPct val="100000"/>
              </a:lnSpc>
              <a:spcBef>
                <a:spcPts val="300"/>
              </a:spcBef>
              <a:buAutoNum type="arabicPeriod"/>
              <a:tabLst>
                <a:tab pos="281305" algn="l"/>
              </a:tabLst>
            </a:pPr>
            <a:r>
              <a:rPr dirty="0" sz="1250" b="1">
                <a:latin typeface="Arial"/>
                <a:cs typeface="Arial"/>
              </a:rPr>
              <a:t>Estado</a:t>
            </a:r>
            <a:r>
              <a:rPr dirty="0" sz="1250" spc="-6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del</a:t>
            </a:r>
            <a:r>
              <a:rPr dirty="0" sz="1250" spc="-60" b="1">
                <a:latin typeface="Arial"/>
                <a:cs typeface="Arial"/>
              </a:rPr>
              <a:t> </a:t>
            </a:r>
            <a:r>
              <a:rPr dirty="0" sz="1250" spc="60" b="1">
                <a:latin typeface="Arial"/>
                <a:cs typeface="Arial"/>
              </a:rPr>
              <a:t>neutro</a:t>
            </a:r>
            <a:endParaRPr sz="1250">
              <a:latin typeface="Arial"/>
              <a:cs typeface="Arial"/>
            </a:endParaRPr>
          </a:p>
          <a:p>
            <a:pPr lvl="2" marL="635635" indent="-255270">
              <a:lnSpc>
                <a:spcPct val="100000"/>
              </a:lnSpc>
              <a:spcBef>
                <a:spcPts val="150"/>
              </a:spcBef>
              <a:buAutoNum type="arabicPeriod"/>
              <a:tabLst>
                <a:tab pos="6362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Neutro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aislado</a:t>
            </a:r>
            <a:endParaRPr sz="800">
              <a:latin typeface="Microsoft Sans Serif"/>
              <a:cs typeface="Microsoft Sans Serif"/>
            </a:endParaRPr>
          </a:p>
          <a:p>
            <a:pPr lvl="2" marL="588010" indent="-207645">
              <a:lnSpc>
                <a:spcPct val="100000"/>
              </a:lnSpc>
              <a:spcBef>
                <a:spcPts val="390"/>
              </a:spcBef>
              <a:buAutoNum type="arabicPeriod"/>
              <a:tabLst>
                <a:tab pos="588645" algn="l"/>
              </a:tabLst>
            </a:pPr>
            <a:r>
              <a:rPr dirty="0" sz="650" spc="30">
                <a:latin typeface="Microsoft Sans Serif"/>
                <a:cs typeface="Microsoft Sans Serif"/>
              </a:rPr>
              <a:t>Neutro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sólidamente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puesto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endParaRPr sz="650">
              <a:latin typeface="Microsoft Sans Serif"/>
              <a:cs typeface="Microsoft Sans Serif"/>
            </a:endParaRPr>
          </a:p>
          <a:p>
            <a:pPr lvl="2" marL="635635" indent="-255270">
              <a:lnSpc>
                <a:spcPct val="100000"/>
              </a:lnSpc>
              <a:spcBef>
                <a:spcPts val="270"/>
              </a:spcBef>
              <a:buAutoNum type="arabicPeriod"/>
              <a:tabLst>
                <a:tab pos="6362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Neutro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puesto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resistencia</a:t>
            </a:r>
            <a:endParaRPr sz="800">
              <a:latin typeface="Microsoft Sans Serif"/>
              <a:cs typeface="Microsoft Sans Serif"/>
            </a:endParaRPr>
          </a:p>
          <a:p>
            <a:pPr lvl="2" marL="619760" indent="-239395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620395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Neutro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puesto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impedancia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(bobina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Petersen)</a:t>
            </a:r>
            <a:endParaRPr sz="750">
              <a:latin typeface="Microsoft Sans Serif"/>
              <a:cs typeface="Microsoft Sans Serif"/>
            </a:endParaRPr>
          </a:p>
          <a:p>
            <a:pPr lvl="1" marL="281305" marR="5080" indent="-281305">
              <a:lnSpc>
                <a:spcPct val="120000"/>
              </a:lnSpc>
              <a:spcBef>
                <a:spcPts val="100"/>
              </a:spcBef>
              <a:buAutoNum type="arabicPeriod"/>
              <a:tabLst>
                <a:tab pos="281305" algn="l"/>
              </a:tabLst>
            </a:pPr>
            <a:r>
              <a:rPr dirty="0" sz="1250" spc="35" b="1">
                <a:latin typeface="Arial"/>
                <a:cs typeface="Arial"/>
              </a:rPr>
              <a:t>Medición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la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corriente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falla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55" b="1">
                <a:latin typeface="Arial"/>
                <a:cs typeface="Arial"/>
              </a:rPr>
              <a:t>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70" b="1">
                <a:latin typeface="Arial"/>
                <a:cs typeface="Arial"/>
              </a:rPr>
              <a:t>tierra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e </a:t>
            </a:r>
            <a:r>
              <a:rPr dirty="0" sz="1250" spc="-330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identificación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la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20" b="1">
                <a:latin typeface="Arial"/>
                <a:cs typeface="Arial"/>
              </a:rPr>
              <a:t>fase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fallada</a:t>
            </a:r>
            <a:endParaRPr sz="1250">
              <a:latin typeface="Arial"/>
              <a:cs typeface="Arial"/>
            </a:endParaRPr>
          </a:p>
          <a:p>
            <a:pPr lvl="1" marL="215900" indent="-203835">
              <a:lnSpc>
                <a:spcPct val="100000"/>
              </a:lnSpc>
              <a:spcBef>
                <a:spcPts val="1200"/>
              </a:spcBef>
              <a:buAutoNum type="arabicPeriod"/>
              <a:tabLst>
                <a:tab pos="216535" algn="l"/>
              </a:tabLst>
            </a:pPr>
            <a:r>
              <a:rPr dirty="0" sz="950" spc="-10" b="1">
                <a:latin typeface="Arial"/>
                <a:cs typeface="Arial"/>
              </a:rPr>
              <a:t>Códigos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15" b="1">
                <a:latin typeface="Arial"/>
                <a:cs typeface="Arial"/>
              </a:rPr>
              <a:t>relés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protección</a:t>
            </a:r>
            <a:endParaRPr sz="95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AutoNum type="arabicPeriod"/>
            </a:pPr>
            <a:endParaRPr sz="1050">
              <a:latin typeface="Arial"/>
              <a:cs typeface="Arial"/>
            </a:endParaRPr>
          </a:p>
          <a:p>
            <a:pPr lvl="1" marL="226695" indent="-214629">
              <a:lnSpc>
                <a:spcPct val="100000"/>
              </a:lnSpc>
              <a:buAutoNum type="arabicPeriod"/>
              <a:tabLst>
                <a:tab pos="227329" algn="l"/>
              </a:tabLst>
            </a:pPr>
            <a:r>
              <a:rPr dirty="0" sz="1000" spc="5" b="1">
                <a:latin typeface="Arial"/>
                <a:cs typeface="Arial"/>
              </a:rPr>
              <a:t>Filosofía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5" b="1">
                <a:latin typeface="Arial"/>
                <a:cs typeface="Arial"/>
              </a:rPr>
              <a:t>la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0" b="1">
                <a:latin typeface="Arial"/>
                <a:cs typeface="Arial"/>
              </a:rPr>
              <a:t>configuración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0" b="1">
                <a:latin typeface="Arial"/>
                <a:cs typeface="Arial"/>
              </a:rPr>
              <a:t>protección</a:t>
            </a:r>
            <a:endParaRPr sz="1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6508801"/>
            <a:ext cx="5363845" cy="1980564"/>
            <a:chOff x="1649996" y="6508801"/>
            <a:chExt cx="5363845" cy="1980564"/>
          </a:xfrm>
        </p:grpSpPr>
        <p:sp>
          <p:nvSpPr>
            <p:cNvPr id="4" name="object 4"/>
            <p:cNvSpPr/>
            <p:nvPr/>
          </p:nvSpPr>
          <p:spPr>
            <a:xfrm>
              <a:off x="1649996" y="6508801"/>
              <a:ext cx="5363845" cy="1980564"/>
            </a:xfrm>
            <a:custGeom>
              <a:avLst/>
              <a:gdLst/>
              <a:ahLst/>
              <a:cxnLst/>
              <a:rect l="l" t="t" r="r" b="b"/>
              <a:pathLst>
                <a:path w="5363845" h="1980565">
                  <a:moveTo>
                    <a:pt x="5363654" y="0"/>
                  </a:moveTo>
                  <a:lnTo>
                    <a:pt x="0" y="0"/>
                  </a:lnTo>
                  <a:lnTo>
                    <a:pt x="0" y="1980006"/>
                  </a:lnTo>
                  <a:lnTo>
                    <a:pt x="5363654" y="198000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903054" y="7071563"/>
              <a:ext cx="2532380" cy="0"/>
            </a:xfrm>
            <a:custGeom>
              <a:avLst/>
              <a:gdLst/>
              <a:ahLst/>
              <a:cxnLst/>
              <a:rect l="l" t="t" r="r" b="b"/>
              <a:pathLst>
                <a:path w="2532379" h="0">
                  <a:moveTo>
                    <a:pt x="0" y="0"/>
                  </a:moveTo>
                  <a:lnTo>
                    <a:pt x="2532037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13480" y="6661541"/>
              <a:ext cx="116154" cy="11615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171561" y="6774528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79">
                  <a:moveTo>
                    <a:pt x="0" y="0"/>
                  </a:moveTo>
                  <a:lnTo>
                    <a:pt x="0" y="2970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319879" y="7071567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59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298746" y="72534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298746" y="725342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277629" y="7312749"/>
              <a:ext cx="40640" cy="180340"/>
            </a:xfrm>
            <a:custGeom>
              <a:avLst/>
              <a:gdLst/>
              <a:ahLst/>
              <a:cxnLst/>
              <a:rect l="l" t="t" r="r" b="b"/>
              <a:pathLst>
                <a:path w="40639" h="180340">
                  <a:moveTo>
                    <a:pt x="40017" y="179730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319879" y="7978697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59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298746" y="816055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298746" y="816054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277629" y="8219882"/>
              <a:ext cx="40640" cy="180340"/>
            </a:xfrm>
            <a:custGeom>
              <a:avLst/>
              <a:gdLst/>
              <a:ahLst/>
              <a:cxnLst/>
              <a:rect l="l" t="t" r="r" b="b"/>
              <a:pathLst>
                <a:path w="40639" h="180340">
                  <a:moveTo>
                    <a:pt x="40017" y="179730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173642" y="7492484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85" y="280655"/>
                  </a:lnTo>
                  <a:lnTo>
                    <a:pt x="58954" y="260211"/>
                  </a:lnTo>
                  <a:lnTo>
                    <a:pt x="27782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173642" y="7690698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85" y="280655"/>
                  </a:lnTo>
                  <a:lnTo>
                    <a:pt x="58954" y="260211"/>
                  </a:lnTo>
                  <a:lnTo>
                    <a:pt x="27782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025646" y="7071567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59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004515" y="72534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004515" y="725342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983398" y="7312749"/>
              <a:ext cx="40640" cy="180340"/>
            </a:xfrm>
            <a:custGeom>
              <a:avLst/>
              <a:gdLst/>
              <a:ahLst/>
              <a:cxnLst/>
              <a:rect l="l" t="t" r="r" b="b"/>
              <a:pathLst>
                <a:path w="40639" h="180340">
                  <a:moveTo>
                    <a:pt x="40017" y="179730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025646" y="7978697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59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004515" y="816055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004515" y="816054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983398" y="8219882"/>
              <a:ext cx="40640" cy="180340"/>
            </a:xfrm>
            <a:custGeom>
              <a:avLst/>
              <a:gdLst/>
              <a:ahLst/>
              <a:cxnLst/>
              <a:rect l="l" t="t" r="r" b="b"/>
              <a:pathLst>
                <a:path w="40639" h="180340">
                  <a:moveTo>
                    <a:pt x="40017" y="179730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879411" y="7492484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85" y="280655"/>
                  </a:lnTo>
                  <a:lnTo>
                    <a:pt x="58954" y="260211"/>
                  </a:lnTo>
                  <a:lnTo>
                    <a:pt x="27782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879411" y="7690698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85" y="280655"/>
                  </a:lnTo>
                  <a:lnTo>
                    <a:pt x="58954" y="260211"/>
                  </a:lnTo>
                  <a:lnTo>
                    <a:pt x="27782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0000" y="667002"/>
            <a:ext cx="31750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0000" y="1238502"/>
            <a:ext cx="3013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5" b="1">
                <a:latin typeface="Arial"/>
                <a:cs typeface="Arial"/>
              </a:rPr>
              <a:t>Lado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media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tensión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5" b="1">
                <a:latin typeface="Arial"/>
                <a:cs typeface="Arial"/>
              </a:rPr>
              <a:t>la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45" b="1">
                <a:latin typeface="Arial"/>
                <a:cs typeface="Arial"/>
              </a:rPr>
              <a:t>planta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0" b="1">
                <a:latin typeface="Arial"/>
                <a:cs typeface="Arial"/>
              </a:rPr>
              <a:t>fotovoltaica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43649" y="2533633"/>
            <a:ext cx="1608455" cy="489584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1250" spc="15" b="1">
                <a:latin typeface="Arial"/>
                <a:cs typeface="Arial"/>
              </a:rPr>
              <a:t>4.1</a:t>
            </a:r>
            <a:r>
              <a:rPr dirty="0" sz="1250" spc="-50" b="1">
                <a:latin typeface="Arial"/>
                <a:cs typeface="Arial"/>
              </a:rPr>
              <a:t> </a:t>
            </a:r>
            <a:r>
              <a:rPr dirty="0" sz="1250" b="1">
                <a:latin typeface="Arial"/>
                <a:cs typeface="Arial"/>
              </a:rPr>
              <a:t>Esquemas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red</a:t>
            </a:r>
            <a:endParaRPr sz="12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0949" y="3270502"/>
            <a:ext cx="5184775" cy="2253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caso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30">
                <a:latin typeface="Microsoft Sans Serif"/>
                <a:cs typeface="Microsoft Sans Serif"/>
              </a:rPr>
              <a:t>gran</a:t>
            </a:r>
            <a:r>
              <a:rPr dirty="0" sz="600">
                <a:latin typeface="Microsoft Sans Serif"/>
                <a:cs typeface="Microsoft Sans Serif"/>
              </a:rPr>
              <a:t> escala </a:t>
            </a:r>
            <a:r>
              <a:rPr dirty="0" sz="600" spc="15">
                <a:latin typeface="Microsoft Sans Serif"/>
                <a:cs typeface="Microsoft Sans Serif"/>
              </a:rPr>
              <a:t>conectada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directamente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red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DSO,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diseñador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también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</a:pPr>
            <a:r>
              <a:rPr dirty="0" sz="600" spc="25">
                <a:latin typeface="Microsoft Sans Serif"/>
                <a:cs typeface="Microsoft Sans Serif"/>
              </a:rPr>
              <a:t>dimensionar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correctamente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 </a:t>
            </a:r>
            <a:r>
              <a:rPr dirty="0" sz="600" spc="25">
                <a:latin typeface="Microsoft Sans Serif"/>
                <a:cs typeface="Microsoft Sans Serif"/>
              </a:rPr>
              <a:t>red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eléctrica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10">
                <a:latin typeface="Microsoft Sans Serif"/>
                <a:cs typeface="Microsoft Sans Serif"/>
              </a:rPr>
              <a:t> 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fotovoltaica;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necesario </a:t>
            </a:r>
            <a:r>
              <a:rPr dirty="0" sz="600" spc="15">
                <a:latin typeface="Microsoft Sans Serif"/>
                <a:cs typeface="Microsoft Sans Serif"/>
              </a:rPr>
              <a:t>realizar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 </a:t>
            </a:r>
            <a:r>
              <a:rPr dirty="0" sz="600" spc="15">
                <a:latin typeface="Microsoft Sans Serif"/>
                <a:cs typeface="Microsoft Sans Serif"/>
              </a:rPr>
              <a:t>siguientes</a:t>
            </a:r>
            <a:r>
              <a:rPr dirty="0" sz="600" spc="5">
                <a:latin typeface="Microsoft Sans Serif"/>
                <a:cs typeface="Microsoft Sans Serif"/>
              </a:rPr>
              <a:t> cálculos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red,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ya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sea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su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totalidad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parte:</a:t>
            </a:r>
            <a:endParaRPr sz="6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80"/>
              </a:spcBef>
              <a:buChar char="•"/>
              <a:tabLst>
                <a:tab pos="61594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cálculos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dimensionamiento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(transformadores,</a:t>
            </a:r>
            <a:r>
              <a:rPr dirty="0" sz="600">
                <a:latin typeface="Microsoft Sans Serif"/>
                <a:cs typeface="Microsoft Sans Serif"/>
              </a:rPr>
              <a:t> etc.);</a:t>
            </a:r>
            <a:endParaRPr sz="6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8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cálculo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definición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estatuto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neutral;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Estudio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coordinación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  <a:p>
            <a:pPr marL="12700" marR="328295">
              <a:lnSpc>
                <a:spcPct val="125000"/>
              </a:lnSpc>
              <a:spcBef>
                <a:spcPts val="20"/>
              </a:spcBef>
            </a:pPr>
            <a:r>
              <a:rPr dirty="0" sz="800" spc="15">
                <a:latin typeface="Microsoft Sans Serif"/>
                <a:cs typeface="Microsoft Sans Serif"/>
              </a:rPr>
              <a:t>Antes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todas</a:t>
            </a:r>
            <a:r>
              <a:rPr dirty="0" sz="800" spc="5">
                <a:latin typeface="Microsoft Sans Serif"/>
                <a:cs typeface="Microsoft Sans Serif"/>
              </a:rPr>
              <a:t> estas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actividades,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definirá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diagrama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unifilar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MT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base</a:t>
            </a:r>
            <a:r>
              <a:rPr dirty="0" sz="800" spc="-5">
                <a:latin typeface="Microsoft Sans Serif"/>
                <a:cs typeface="Microsoft Sans Serif"/>
              </a:rPr>
              <a:t> a: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Estructura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eléctrica.</a:t>
            </a:r>
            <a:endParaRPr sz="800">
              <a:latin typeface="Microsoft Sans Serif"/>
              <a:cs typeface="Microsoft Sans Serif"/>
            </a:endParaRPr>
          </a:p>
          <a:p>
            <a:pPr marL="12700" marR="86360">
              <a:lnSpc>
                <a:spcPts val="1200"/>
              </a:lnSpc>
              <a:spcBef>
                <a:spcPts val="80"/>
              </a:spcBef>
            </a:pPr>
            <a:r>
              <a:rPr dirty="0" sz="700" spc="-40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20">
                <a:latin typeface="Microsoft Sans Serif"/>
                <a:cs typeface="Microsoft Sans Serif"/>
              </a:rPr>
              <a:t>considerar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ventajas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desventajas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5">
                <a:latin typeface="Microsoft Sans Serif"/>
                <a:cs typeface="Microsoft Sans Serif"/>
              </a:rPr>
              <a:t>diferentes </a:t>
            </a:r>
            <a:r>
              <a:rPr dirty="0" sz="700" spc="15">
                <a:latin typeface="Microsoft Sans Serif"/>
                <a:cs typeface="Microsoft Sans Serif"/>
              </a:rPr>
              <a:t>soluciones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media tensión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15">
                <a:latin typeface="Microsoft Sans Serif"/>
                <a:cs typeface="Microsoft Sans Serif"/>
              </a:rPr>
              <a:t>después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eso,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eléctrica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diseñada,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protecciones.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obtener información </a:t>
            </a:r>
            <a:r>
              <a:rPr dirty="0" sz="700" spc="20">
                <a:latin typeface="Microsoft Sans Serif"/>
                <a:cs typeface="Microsoft Sans Serif"/>
              </a:rPr>
              <a:t>más detallada sobre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conexión de </a:t>
            </a:r>
            <a:r>
              <a:rPr dirty="0" sz="700" spc="25">
                <a:latin typeface="Microsoft Sans Serif"/>
                <a:cs typeface="Microsoft Sans Serif"/>
              </a:rPr>
              <a:t>media </a:t>
            </a:r>
            <a:r>
              <a:rPr dirty="0" sz="700" spc="20">
                <a:latin typeface="Microsoft Sans Serif"/>
                <a:cs typeface="Microsoft Sans Serif"/>
              </a:rPr>
              <a:t>tensión,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recomienda consultar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5">
                <a:latin typeface="Microsoft Sans Serif"/>
                <a:cs typeface="Microsoft Sans Serif"/>
              </a:rPr>
              <a:t>Guía </a:t>
            </a:r>
            <a:r>
              <a:rPr dirty="0" sz="700" spc="10">
                <a:latin typeface="Microsoft Sans Serif"/>
                <a:cs typeface="Microsoft Sans Serif"/>
              </a:rPr>
              <a:t>técnica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ABB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aplicaciones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30949" y="5778753"/>
            <a:ext cx="117475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5">
                <a:latin typeface="Microsoft Sans Serif"/>
                <a:cs typeface="Microsoft Sans Serif"/>
              </a:rPr>
              <a:t>4.1.1</a:t>
            </a:r>
            <a:r>
              <a:rPr dirty="0" sz="1250" spc="-40">
                <a:latin typeface="Microsoft Sans Serif"/>
                <a:cs typeface="Microsoft Sans Serif"/>
              </a:rPr>
              <a:t> </a:t>
            </a:r>
            <a:r>
              <a:rPr dirty="0" sz="1250" spc="-15">
                <a:latin typeface="Microsoft Sans Serif"/>
                <a:cs typeface="Microsoft Sans Serif"/>
              </a:rPr>
              <a:t>Red</a:t>
            </a:r>
            <a:r>
              <a:rPr dirty="0" sz="1250" spc="-40">
                <a:latin typeface="Microsoft Sans Serif"/>
                <a:cs typeface="Microsoft Sans Serif"/>
              </a:rPr>
              <a:t> </a:t>
            </a:r>
            <a:r>
              <a:rPr dirty="0" sz="1250" spc="40">
                <a:latin typeface="Microsoft Sans Serif"/>
                <a:cs typeface="Microsoft Sans Serif"/>
              </a:rPr>
              <a:t>radial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30949" y="6223253"/>
            <a:ext cx="455993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0">
                <a:latin typeface="Microsoft Sans Serif"/>
                <a:cs typeface="Microsoft Sans Serif"/>
              </a:rPr>
              <a:t>Este</a:t>
            </a:r>
            <a:r>
              <a:rPr dirty="0" sz="750" spc="-5">
                <a:latin typeface="Microsoft Sans Serif"/>
                <a:cs typeface="Microsoft Sans Serif"/>
              </a:rPr>
              <a:t> 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esquema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simple,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menos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costoso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presenta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confiabilidad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general.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0000" y="6474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0000" y="6564859"/>
            <a:ext cx="454025" cy="2286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radial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MV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49996" y="6508801"/>
            <a:ext cx="5363845" cy="19805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algn="r" marR="1384300">
              <a:lnSpc>
                <a:spcPct val="100000"/>
              </a:lnSpc>
            </a:pPr>
            <a:r>
              <a:rPr dirty="0" sz="800">
                <a:latin typeface="Microsoft Sans Serif"/>
                <a:cs typeface="Microsoft Sans Serif"/>
              </a:rPr>
              <a:t>MV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630949" y="8674327"/>
            <a:ext cx="460946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varias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(&gt;2),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subestación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solución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sencilla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económica.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3171" y="1836001"/>
            <a:ext cx="5363845" cy="1980564"/>
            <a:chOff x="1653171" y="1836001"/>
            <a:chExt cx="5363845" cy="1980564"/>
          </a:xfrm>
        </p:grpSpPr>
        <p:sp>
          <p:nvSpPr>
            <p:cNvPr id="4" name="object 4"/>
            <p:cNvSpPr/>
            <p:nvPr/>
          </p:nvSpPr>
          <p:spPr>
            <a:xfrm>
              <a:off x="1653171" y="1836001"/>
              <a:ext cx="5363845" cy="1980564"/>
            </a:xfrm>
            <a:custGeom>
              <a:avLst/>
              <a:gdLst/>
              <a:ahLst/>
              <a:cxnLst/>
              <a:rect l="l" t="t" r="r" b="b"/>
              <a:pathLst>
                <a:path w="5363845" h="1980564">
                  <a:moveTo>
                    <a:pt x="5363654" y="0"/>
                  </a:moveTo>
                  <a:lnTo>
                    <a:pt x="0" y="0"/>
                  </a:lnTo>
                  <a:lnTo>
                    <a:pt x="0" y="1980006"/>
                  </a:lnTo>
                  <a:lnTo>
                    <a:pt x="5363654" y="198000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98729" y="2357065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60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477596" y="253892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477596" y="25389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081905" y="2357063"/>
              <a:ext cx="2532380" cy="0"/>
            </a:xfrm>
            <a:custGeom>
              <a:avLst/>
              <a:gdLst/>
              <a:ahLst/>
              <a:cxnLst/>
              <a:rect l="l" t="t" r="r" b="b"/>
              <a:pathLst>
                <a:path w="2532379" h="0">
                  <a:moveTo>
                    <a:pt x="0" y="0"/>
                  </a:moveTo>
                  <a:lnTo>
                    <a:pt x="2532037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2329" y="1947041"/>
              <a:ext cx="116154" cy="116154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350410" y="2060026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80">
                  <a:moveTo>
                    <a:pt x="0" y="0"/>
                  </a:moveTo>
                  <a:lnTo>
                    <a:pt x="0" y="2970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194295" y="2598247"/>
              <a:ext cx="302260" cy="451484"/>
            </a:xfrm>
            <a:custGeom>
              <a:avLst/>
              <a:gdLst/>
              <a:ahLst/>
              <a:cxnLst/>
              <a:rect l="l" t="t" r="r" b="b"/>
              <a:pathLst>
                <a:path w="302260" h="451485">
                  <a:moveTo>
                    <a:pt x="0" y="450989"/>
                  </a:moveTo>
                  <a:lnTo>
                    <a:pt x="0" y="179730"/>
                  </a:lnTo>
                  <a:lnTo>
                    <a:pt x="302196" y="179730"/>
                  </a:lnTo>
                  <a:lnTo>
                    <a:pt x="302196" y="48729"/>
                  </a:lnTo>
                  <a:lnTo>
                    <a:pt x="26217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202265" y="2357065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60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181119" y="253892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181119" y="253892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152038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173156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173156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341478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362595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362595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152039" y="327685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 h="0">
                  <a:moveTo>
                    <a:pt x="0" y="0"/>
                  </a:moveTo>
                  <a:lnTo>
                    <a:pt x="2737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92056" y="3276856"/>
              <a:ext cx="189445" cy="36236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383733" y="2917677"/>
              <a:ext cx="343535" cy="132080"/>
            </a:xfrm>
            <a:custGeom>
              <a:avLst/>
              <a:gdLst/>
              <a:ahLst/>
              <a:cxnLst/>
              <a:rect l="l" t="t" r="r" b="b"/>
              <a:pathLst>
                <a:path w="343535" h="132080">
                  <a:moveTo>
                    <a:pt x="342938" y="131559"/>
                  </a:moveTo>
                  <a:lnTo>
                    <a:pt x="342938" y="0"/>
                  </a:lnTo>
                  <a:lnTo>
                    <a:pt x="0" y="0"/>
                  </a:lnTo>
                  <a:lnTo>
                    <a:pt x="0" y="1315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684421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705538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705538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873867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894984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894984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684416" y="327685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 h="0">
                  <a:moveTo>
                    <a:pt x="0" y="0"/>
                  </a:moveTo>
                  <a:lnTo>
                    <a:pt x="27381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4438" y="3276856"/>
              <a:ext cx="189445" cy="36236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747574" y="3090256"/>
              <a:ext cx="40005" cy="186690"/>
            </a:xfrm>
            <a:custGeom>
              <a:avLst/>
              <a:gdLst/>
              <a:ahLst/>
              <a:cxnLst/>
              <a:rect l="l" t="t" r="r" b="b"/>
              <a:pathLst>
                <a:path w="40004" h="186689">
                  <a:moveTo>
                    <a:pt x="40004" y="186601"/>
                  </a:move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768679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768679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937008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958125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958125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747569" y="327685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 h="0">
                  <a:moveTo>
                    <a:pt x="0" y="0"/>
                  </a:moveTo>
                  <a:lnTo>
                    <a:pt x="2737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87580" y="3276856"/>
              <a:ext cx="189445" cy="362360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979260" y="2917677"/>
              <a:ext cx="339725" cy="132080"/>
            </a:xfrm>
            <a:custGeom>
              <a:avLst/>
              <a:gdLst/>
              <a:ahLst/>
              <a:cxnLst/>
              <a:rect l="l" t="t" r="r" b="b"/>
              <a:pathLst>
                <a:path w="339725" h="132080">
                  <a:moveTo>
                    <a:pt x="339623" y="131559"/>
                  </a:moveTo>
                  <a:lnTo>
                    <a:pt x="339623" y="0"/>
                  </a:lnTo>
                  <a:lnTo>
                    <a:pt x="0" y="0"/>
                  </a:lnTo>
                  <a:lnTo>
                    <a:pt x="0" y="1315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276634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297751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297751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160007" y="2598247"/>
              <a:ext cx="348615" cy="451484"/>
            </a:xfrm>
            <a:custGeom>
              <a:avLst/>
              <a:gdLst/>
              <a:ahLst/>
              <a:cxnLst/>
              <a:rect l="l" t="t" r="r" b="b"/>
              <a:pathLst>
                <a:path w="348614" h="451485">
                  <a:moveTo>
                    <a:pt x="348322" y="450989"/>
                  </a:moveTo>
                  <a:lnTo>
                    <a:pt x="348322" y="319430"/>
                  </a:lnTo>
                  <a:lnTo>
                    <a:pt x="348322" y="179730"/>
                  </a:lnTo>
                  <a:lnTo>
                    <a:pt x="40017" y="179730"/>
                  </a:ln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466080" y="3090256"/>
              <a:ext cx="40005" cy="186690"/>
            </a:xfrm>
            <a:custGeom>
              <a:avLst/>
              <a:gdLst/>
              <a:ahLst/>
              <a:cxnLst/>
              <a:rect l="l" t="t" r="r" b="b"/>
              <a:pathLst>
                <a:path w="40004" h="186689">
                  <a:moveTo>
                    <a:pt x="40004" y="186601"/>
                  </a:move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487185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487185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276629" y="327685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 h="0">
                  <a:moveTo>
                    <a:pt x="0" y="0"/>
                  </a:moveTo>
                  <a:lnTo>
                    <a:pt x="27381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16652" y="3276856"/>
              <a:ext cx="189433" cy="362360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3916118" y="2917677"/>
              <a:ext cx="339725" cy="132080"/>
            </a:xfrm>
            <a:custGeom>
              <a:avLst/>
              <a:gdLst/>
              <a:ahLst/>
              <a:cxnLst/>
              <a:rect l="l" t="t" r="r" b="b"/>
              <a:pathLst>
                <a:path w="339725" h="132080">
                  <a:moveTo>
                    <a:pt x="339648" y="131559"/>
                  </a:moveTo>
                  <a:lnTo>
                    <a:pt x="339648" y="0"/>
                  </a:lnTo>
                  <a:lnTo>
                    <a:pt x="0" y="0"/>
                  </a:lnTo>
                  <a:lnTo>
                    <a:pt x="0" y="1315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213518" y="3090256"/>
              <a:ext cx="40005" cy="186690"/>
            </a:xfrm>
            <a:custGeom>
              <a:avLst/>
              <a:gdLst/>
              <a:ahLst/>
              <a:cxnLst/>
              <a:rect l="l" t="t" r="r" b="b"/>
              <a:pathLst>
                <a:path w="40004" h="186689">
                  <a:moveTo>
                    <a:pt x="40004" y="186601"/>
                  </a:moveTo>
                  <a:lnTo>
                    <a:pt x="40004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234623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234623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445200" y="2917677"/>
              <a:ext cx="344805" cy="132080"/>
            </a:xfrm>
            <a:custGeom>
              <a:avLst/>
              <a:gdLst/>
              <a:ahLst/>
              <a:cxnLst/>
              <a:rect l="l" t="t" r="r" b="b"/>
              <a:pathLst>
                <a:path w="344804" h="132080">
                  <a:moveTo>
                    <a:pt x="0" y="131559"/>
                  </a:moveTo>
                  <a:lnTo>
                    <a:pt x="0" y="0"/>
                  </a:lnTo>
                  <a:lnTo>
                    <a:pt x="344627" y="0"/>
                  </a:lnTo>
                  <a:lnTo>
                    <a:pt x="344627" y="1315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402951" y="3090256"/>
              <a:ext cx="40640" cy="186690"/>
            </a:xfrm>
            <a:custGeom>
              <a:avLst/>
              <a:gdLst/>
              <a:ahLst/>
              <a:cxnLst/>
              <a:rect l="l" t="t" r="r" b="b"/>
              <a:pathLst>
                <a:path w="40639" h="186689">
                  <a:moveTo>
                    <a:pt x="40017" y="186601"/>
                  </a:moveTo>
                  <a:lnTo>
                    <a:pt x="40017" y="4872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424069" y="303093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424069" y="303093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213513" y="327685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 h="0">
                  <a:moveTo>
                    <a:pt x="0" y="0"/>
                  </a:moveTo>
                  <a:lnTo>
                    <a:pt x="2737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53523" y="3276856"/>
              <a:ext cx="189445" cy="362360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900142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37300" y="832102"/>
            <a:ext cx="13322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latin typeface="Microsoft Sans Serif"/>
                <a:cs typeface="Microsoft Sans Serif"/>
              </a:rPr>
              <a:t>4.1.2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-15">
                <a:latin typeface="Microsoft Sans Serif"/>
                <a:cs typeface="Microsoft Sans Serif"/>
              </a:rPr>
              <a:t>Red</a:t>
            </a:r>
            <a:r>
              <a:rPr dirty="0" sz="1200" spc="-35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en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anillo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637300" y="1230857"/>
            <a:ext cx="530415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redes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anillo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permiten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disponer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fuentes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alimentación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cada </a:t>
            </a:r>
            <a:r>
              <a:rPr dirty="0" sz="700" spc="15">
                <a:latin typeface="Microsoft Sans Serif"/>
                <a:cs typeface="Microsoft Sans Serif"/>
              </a:rPr>
              <a:t>subestación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práctica,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esquema en anillo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0">
                <a:latin typeface="Microsoft Sans Serif"/>
                <a:cs typeface="Microsoft Sans Serif"/>
              </a:rPr>
              <a:t>caracteriza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presencia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25">
                <a:latin typeface="Microsoft Sans Serif"/>
                <a:cs typeface="Microsoft Sans Serif"/>
              </a:rPr>
              <a:t>menos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0">
                <a:latin typeface="Microsoft Sans Serif"/>
                <a:cs typeface="Microsoft Sans Serif"/>
              </a:rPr>
              <a:t>lado más </a:t>
            </a:r>
            <a:r>
              <a:rPr dirty="0" sz="700">
                <a:latin typeface="Microsoft Sans Serif"/>
                <a:cs typeface="Microsoft Sans Serif"/>
              </a:rPr>
              <a:t>(n+1) </a:t>
            </a:r>
            <a:r>
              <a:rPr dirty="0" sz="700" spc="20">
                <a:latin typeface="Microsoft Sans Serif"/>
                <a:cs typeface="Microsoft Sans Serif"/>
              </a:rPr>
              <a:t>respecto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40">
                <a:latin typeface="Microsoft Sans Serif"/>
                <a:cs typeface="Microsoft Sans Serif"/>
              </a:rPr>
              <a:t>mínimo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subestación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alimentación.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43175" y="180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43175" y="1892060"/>
            <a:ext cx="546735" cy="2286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anillo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MV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653171" y="1836001"/>
            <a:ext cx="5363845" cy="19805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algn="r" marR="1209040">
              <a:lnSpc>
                <a:spcPct val="100000"/>
              </a:lnSpc>
              <a:spcBef>
                <a:spcPts val="795"/>
              </a:spcBef>
            </a:pPr>
            <a:r>
              <a:rPr dirty="0" sz="800">
                <a:latin typeface="Microsoft Sans Serif"/>
                <a:cs typeface="Microsoft Sans Serif"/>
              </a:rPr>
              <a:t>MV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37300" y="3974082"/>
            <a:ext cx="5355590" cy="1400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ventajas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redes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anillo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dotadas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5">
                <a:latin typeface="Microsoft Sans Serif"/>
                <a:cs typeface="Microsoft Sans Serif"/>
              </a:rPr>
              <a:t> e </a:t>
            </a:r>
            <a:r>
              <a:rPr dirty="0" sz="700" spc="35">
                <a:latin typeface="Microsoft Sans Serif"/>
                <a:cs typeface="Microsoft Sans Serif"/>
              </a:rPr>
              <a:t>interruptores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automáticos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entrada-salida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cada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subestación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son:</a:t>
            </a:r>
            <a:endParaRPr sz="700">
              <a:latin typeface="Microsoft Sans Serif"/>
              <a:cs typeface="Microsoft Sans Serif"/>
            </a:endParaRPr>
          </a:p>
          <a:p>
            <a:pPr marL="77470" marR="177165" indent="-77470">
              <a:lnSpc>
                <a:spcPct val="125000"/>
              </a:lnSpc>
              <a:spcBef>
                <a:spcPts val="2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continuidad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servicio,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decir,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posibilidad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eliminar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sólo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parte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donde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manteniendo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funcionamiento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parte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restante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anillo;</a:t>
            </a:r>
            <a:endParaRPr sz="800">
              <a:latin typeface="Microsoft Sans Serif"/>
              <a:cs typeface="Microsoft Sans Serif"/>
            </a:endParaRPr>
          </a:p>
          <a:p>
            <a:pPr marL="77470" marR="157480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posibilidad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mantenimientos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provocar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paradas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misma.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otro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lado,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desventajas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costes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realización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vinculados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ampliación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complejidad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650000" y="5543803"/>
            <a:ext cx="2548890" cy="442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r>
              <a:rPr dirty="0" sz="900" spc="10" b="1">
                <a:latin typeface="Arial"/>
                <a:cs typeface="Arial"/>
              </a:rPr>
              <a:t>4.2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-5" b="1">
                <a:latin typeface="Arial"/>
                <a:cs typeface="Arial"/>
              </a:rPr>
              <a:t>Selección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dispositivos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conmutación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3175" y="624427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3175" y="6327865"/>
            <a:ext cx="857250" cy="743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17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30">
                <a:latin typeface="Microsoft Sans Serif"/>
                <a:cs typeface="Microsoft Sans Serif"/>
              </a:rPr>
              <a:t>Instrumento </a:t>
            </a:r>
            <a:r>
              <a:rPr dirty="0" sz="550" spc="-15">
                <a:latin typeface="Microsoft Sans Serif"/>
                <a:cs typeface="Microsoft Sans Serif"/>
              </a:rPr>
              <a:t>ABB 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Transformadores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técnicos  </a:t>
            </a:r>
            <a:r>
              <a:rPr dirty="0" sz="550" spc="25">
                <a:latin typeface="Microsoft Sans Serif"/>
                <a:cs typeface="Microsoft Sans Serif"/>
              </a:rPr>
              <a:t>Información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5">
                <a:latin typeface="Microsoft Sans Serif"/>
                <a:cs typeface="Microsoft Sans Serif"/>
              </a:rPr>
              <a:t>Guía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aplicación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50" spc="10">
                <a:latin typeface="Microsoft Sans Serif"/>
                <a:cs typeface="Microsoft Sans Serif"/>
              </a:rPr>
              <a:t>contiene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información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detallada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50" spc="25">
                <a:latin typeface="Microsoft Sans Serif"/>
                <a:cs typeface="Microsoft Sans Serif"/>
              </a:rPr>
              <a:t>Información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sobre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TI.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43175" y="705686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43175" y="7119532"/>
            <a:ext cx="855344" cy="35560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18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450" spc="-15">
                <a:latin typeface="Microsoft Sans Serif"/>
                <a:cs typeface="Microsoft Sans Serif"/>
              </a:rPr>
              <a:t>En </a:t>
            </a:r>
            <a:r>
              <a:rPr dirty="0" sz="450" spc="25">
                <a:latin typeface="Microsoft Sans Serif"/>
                <a:cs typeface="Microsoft Sans Serif"/>
              </a:rPr>
              <a:t>todo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caso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se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deberá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verificar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código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red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nacional.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637300" y="6185127"/>
            <a:ext cx="5384165" cy="17011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33070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Hay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principales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apertura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cierre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circuitos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redes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tensión.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Disyuntores: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aparatos</a:t>
            </a:r>
            <a:r>
              <a:rPr dirty="0" sz="800">
                <a:latin typeface="Microsoft Sans Serif"/>
                <a:cs typeface="Microsoft Sans Serif"/>
              </a:rPr>
              <a:t> capaces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cerrar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interrumpir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  <a:p>
            <a:pPr marL="73660" marR="65913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Contactores: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aparatos</a:t>
            </a:r>
            <a:r>
              <a:rPr dirty="0" sz="750">
                <a:latin typeface="Microsoft Sans Serif"/>
                <a:cs typeface="Microsoft Sans Serif"/>
              </a:rPr>
              <a:t> capaces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realizar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elevado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maniobras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interrumpir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limitadas.</a:t>
            </a:r>
            <a:endParaRPr sz="750">
              <a:latin typeface="Microsoft Sans Serif"/>
              <a:cs typeface="Microsoft Sans Serif"/>
            </a:endParaRPr>
          </a:p>
          <a:p>
            <a:pPr marL="69850" marR="405130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Interruptores-seccionadores: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interruptores-seccionadores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seccionadores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capaces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5">
                <a:latin typeface="Microsoft Sans Serif"/>
                <a:cs typeface="Microsoft Sans Serif"/>
              </a:rPr>
              <a:t>abrir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(obviamente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factor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elevado)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garantizando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galvánico.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700">
                <a:latin typeface="Microsoft Sans Serif"/>
                <a:cs typeface="Microsoft Sans Serif"/>
              </a:rPr>
              <a:t>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10">
                <a:latin typeface="Microsoft Sans Serif"/>
                <a:cs typeface="Microsoft Sans Serif"/>
              </a:rPr>
              <a:t> los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mencionados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anteriormente,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considerarse</a:t>
            </a:r>
            <a:r>
              <a:rPr dirty="0" sz="700" spc="10">
                <a:latin typeface="Microsoft Sans Serif"/>
                <a:cs typeface="Microsoft Sans Serif"/>
              </a:rPr>
              <a:t> los </a:t>
            </a:r>
            <a:r>
              <a:rPr dirty="0" sz="700" spc="15">
                <a:latin typeface="Microsoft Sans Serif"/>
                <a:cs typeface="Microsoft Sans Serif"/>
              </a:rPr>
              <a:t>fusibles,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10">
                <a:latin typeface="Microsoft Sans Serif"/>
                <a:cs typeface="Microsoft Sans Serif"/>
              </a:rPr>
              <a:t> asociados </a:t>
            </a:r>
            <a:r>
              <a:rPr dirty="0" sz="700" spc="35">
                <a:latin typeface="Microsoft Sans Serif"/>
                <a:cs typeface="Microsoft Sans Serif"/>
              </a:rPr>
              <a:t>tanto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10">
                <a:latin typeface="Microsoft Sans Serif"/>
                <a:cs typeface="Microsoft Sans Serif"/>
              </a:rPr>
              <a:t> 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contactores como,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menudo, también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interruptores-seccionadores.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plantas fotovoltaicas,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uso de </a:t>
            </a:r>
            <a:r>
              <a:rPr dirty="0" sz="700" spc="35">
                <a:latin typeface="Microsoft Sans Serif"/>
                <a:cs typeface="Microsoft Sans Serif"/>
              </a:rPr>
              <a:t>interruptores </a:t>
            </a:r>
            <a:r>
              <a:rPr dirty="0" sz="700" spc="4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automáticos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obligatorio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diferenciales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otras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tienen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disparo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instantáneo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eliminación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rápida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defecto.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650000" y="7981277"/>
            <a:ext cx="4832985" cy="75184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800"/>
              </a:lnSpc>
              <a:spcBef>
                <a:spcPts val="50"/>
              </a:spcBef>
            </a:pPr>
            <a:r>
              <a:rPr dirty="0" sz="1050" spc="10" b="1">
                <a:latin typeface="Arial"/>
                <a:cs typeface="Arial"/>
              </a:rPr>
              <a:t>4.3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Transformadores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40" b="1">
                <a:latin typeface="Arial"/>
                <a:cs typeface="Arial"/>
              </a:rPr>
              <a:t>medida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5" b="1">
                <a:latin typeface="Arial"/>
                <a:cs typeface="Arial"/>
              </a:rPr>
              <a:t>(TI):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Transformadores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corriente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-30" b="1">
                <a:latin typeface="Arial"/>
                <a:cs typeface="Arial"/>
              </a:rPr>
              <a:t>(TC)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y </a:t>
            </a:r>
            <a:r>
              <a:rPr dirty="0" sz="1050" spc="-27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Transformadores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tensión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-15" b="1">
                <a:latin typeface="Arial"/>
                <a:cs typeface="Arial"/>
              </a:rPr>
              <a:t>(TT)</a:t>
            </a:r>
            <a:endParaRPr sz="10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637289" y="8985502"/>
            <a:ext cx="5115560" cy="1339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Transformadores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medida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(IT)</a:t>
            </a:r>
            <a:r>
              <a:rPr dirty="0" sz="350" spc="-5">
                <a:latin typeface="Microsoft Sans Serif"/>
                <a:cs typeface="Microsoft Sans Serif"/>
              </a:rPr>
              <a:t>17</a:t>
            </a:r>
            <a:r>
              <a:rPr dirty="0" sz="600" spc="-5">
                <a:latin typeface="Microsoft Sans Serif"/>
                <a:cs typeface="Microsoft Sans Serif"/>
              </a:rPr>
              <a:t>Están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diseñados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transformar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desde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valores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altos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sistemas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endParaRPr sz="600">
              <a:latin typeface="Microsoft Sans Serif"/>
              <a:cs typeface="Microsoft Sans Serif"/>
            </a:endParaRPr>
          </a:p>
          <a:p>
            <a:pPr marL="12700" marR="1456055">
              <a:lnSpc>
                <a:spcPct val="166700"/>
              </a:lnSpc>
            </a:pP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>
                <a:latin typeface="Microsoft Sans Serif"/>
                <a:cs typeface="Microsoft Sans Serif"/>
              </a:rPr>
              <a:t> 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valores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bajos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pueden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utilizados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baja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tensión.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principales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aplicaciones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TI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son:</a:t>
            </a:r>
            <a:endParaRPr sz="6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80"/>
              </a:spcBef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medición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fines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facturación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transacciones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energía);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control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fines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relés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protección).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00" spc="25">
                <a:latin typeface="Microsoft Sans Serif"/>
                <a:cs typeface="Microsoft Sans Serif"/>
              </a:rPr>
              <a:t>Dependiendo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requisitos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0">
                <a:latin typeface="Microsoft Sans Serif"/>
                <a:cs typeface="Microsoft Sans Serif"/>
              </a:rPr>
              <a:t>esas </a:t>
            </a:r>
            <a:r>
              <a:rPr dirty="0" sz="700" spc="10">
                <a:latin typeface="Microsoft Sans Serif"/>
                <a:cs typeface="Microsoft Sans Serif"/>
              </a:rPr>
              <a:t>aplicaciones, el </a:t>
            </a:r>
            <a:r>
              <a:rPr dirty="0" sz="700" spc="20">
                <a:latin typeface="Microsoft Sans Serif"/>
                <a:cs typeface="Microsoft Sans Serif"/>
              </a:rPr>
              <a:t>diseño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construcción 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>
                <a:latin typeface="Microsoft Sans Serif"/>
                <a:cs typeface="Microsoft Sans Serif"/>
              </a:rPr>
              <a:t>IT </a:t>
            </a:r>
            <a:r>
              <a:rPr dirty="0" sz="700" spc="30">
                <a:latin typeface="Microsoft Sans Serif"/>
                <a:cs typeface="Microsoft Sans Serif"/>
              </a:rPr>
              <a:t>pueden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40">
                <a:latin typeface="Microsoft Sans Serif"/>
                <a:cs typeface="Microsoft Sans Serif"/>
              </a:rPr>
              <a:t>muy </a:t>
            </a:r>
            <a:r>
              <a:rPr dirty="0" sz="700" spc="20">
                <a:latin typeface="Microsoft Sans Serif"/>
                <a:cs typeface="Microsoft Sans Serif"/>
              </a:rPr>
              <a:t>diferentes.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general,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IT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requieren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gran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precisión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rango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normal.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IT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requieren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linealidad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amplio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rango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voltajes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corrientes.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>
                <a:latin typeface="Microsoft Sans Serif"/>
                <a:cs typeface="Microsoft Sans Serif"/>
              </a:rPr>
              <a:t> TI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seleccionarán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códigos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red.</a:t>
            </a:r>
            <a:r>
              <a:rPr dirty="0" sz="400" spc="10">
                <a:latin typeface="Microsoft Sans Serif"/>
                <a:cs typeface="Microsoft Sans Serif"/>
              </a:rPr>
              <a:t>18</a:t>
            </a:r>
            <a:r>
              <a:rPr dirty="0" sz="700" spc="1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857502"/>
            <a:ext cx="5333365" cy="1468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latin typeface="Microsoft Sans Serif"/>
                <a:cs typeface="Microsoft Sans Serif"/>
              </a:rPr>
              <a:t>4.3.1</a:t>
            </a:r>
            <a:r>
              <a:rPr dirty="0" sz="1000" spc="-25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Transformadores</a:t>
            </a:r>
            <a:r>
              <a:rPr dirty="0" sz="1000" spc="-2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inductivos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100330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Las </a:t>
            </a:r>
            <a:r>
              <a:rPr dirty="0" sz="800" spc="15">
                <a:latin typeface="Microsoft Sans Serif"/>
                <a:cs typeface="Microsoft Sans Serif"/>
              </a:rPr>
              <a:t>características </a:t>
            </a:r>
            <a:r>
              <a:rPr dirty="0" sz="800" spc="20">
                <a:latin typeface="Microsoft Sans Serif"/>
                <a:cs typeface="Microsoft Sans Serif"/>
              </a:rPr>
              <a:t>constructivas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definición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-5">
                <a:latin typeface="Microsoft Sans Serif"/>
                <a:cs typeface="Microsoft Sans Serif"/>
              </a:rPr>
              <a:t>clases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precisión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encuentran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Normas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internacionales.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tenerse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cuenta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clase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instrumentación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protección,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35">
                <a:latin typeface="Microsoft Sans Serif"/>
                <a:cs typeface="Microsoft Sans Serif"/>
              </a:rPr>
              <a:t>función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carga conectada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0">
                <a:latin typeface="Microsoft Sans Serif"/>
                <a:cs typeface="Microsoft Sans Serif"/>
              </a:rPr>
              <a:t>secundario: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precisión sólo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garantiza cuando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carga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superior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25%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prestación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nominal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transformador.</a:t>
            </a:r>
            <a:endParaRPr sz="8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20">
                <a:latin typeface="Microsoft Sans Serif"/>
                <a:cs typeface="Microsoft Sans Serif"/>
              </a:rPr>
              <a:t>Considerando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bajos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consumos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actuales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aparatos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secundario,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tanto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esencial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rendimiento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TV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(tanto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así </a:t>
            </a:r>
            <a:r>
              <a:rPr dirty="0" sz="800" spc="35">
                <a:latin typeface="Microsoft Sans Serif"/>
                <a:cs typeface="Microsoft Sans Serif"/>
              </a:rPr>
              <a:t>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instrumento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sea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limitado </a:t>
            </a:r>
            <a:r>
              <a:rPr dirty="0" sz="800" spc="-204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garantizar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transductor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funcione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clase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ha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previsto.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686302"/>
            <a:ext cx="30429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latin typeface="Microsoft Sans Serif"/>
                <a:cs typeface="Microsoft Sans Serif"/>
              </a:rPr>
              <a:t>4.3.2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Transformadores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40">
                <a:latin typeface="Microsoft Sans Serif"/>
                <a:cs typeface="Microsoft Sans Serif"/>
              </a:rPr>
              <a:t>corriente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inductivos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-55">
                <a:latin typeface="Microsoft Sans Serif"/>
                <a:cs typeface="Microsoft Sans Serif"/>
              </a:rPr>
              <a:t>(TC)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3124452"/>
            <a:ext cx="5349875" cy="39262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40">
                <a:latin typeface="Microsoft Sans Serif"/>
                <a:cs typeface="Microsoft Sans Serif"/>
              </a:rPr>
              <a:t>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necesario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hacer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aclaración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importante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relación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respecta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su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forma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constructiva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 al </a:t>
            </a:r>
            <a:r>
              <a:rPr dirty="0" sz="550" spc="30">
                <a:latin typeface="Microsoft Sans Serif"/>
                <a:cs typeface="Microsoft Sans Serif"/>
              </a:rPr>
              <a:t>método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 marL="12700" marR="51435">
              <a:lnSpc>
                <a:spcPct val="181800"/>
              </a:lnSpc>
            </a:pPr>
            <a:r>
              <a:rPr dirty="0" sz="550" spc="15">
                <a:latin typeface="Microsoft Sans Serif"/>
                <a:cs typeface="Microsoft Sans Serif"/>
              </a:rPr>
              <a:t>medición.</a:t>
            </a:r>
            <a:r>
              <a:rPr dirty="0" sz="550">
                <a:latin typeface="Microsoft Sans Serif"/>
                <a:cs typeface="Microsoft Sans Serif"/>
              </a:rPr>
              <a:t> Esto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refiere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particular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anillo,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20">
                <a:latin typeface="Microsoft Sans Serif"/>
                <a:cs typeface="Microsoft Sans Serif"/>
              </a:rPr>
              <a:t>todos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efectos</a:t>
            </a:r>
            <a:r>
              <a:rPr dirty="0" sz="550" spc="5">
                <a:latin typeface="Microsoft Sans Serif"/>
                <a:cs typeface="Microsoft Sans Serif"/>
              </a:rPr>
              <a:t> y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deben</a:t>
            </a:r>
            <a:r>
              <a:rPr dirty="0" sz="550" spc="5">
                <a:latin typeface="Microsoft Sans Serif"/>
                <a:cs typeface="Microsoft Sans Serif"/>
              </a:rPr>
              <a:t> clasificarse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tales.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5">
                <a:latin typeface="Microsoft Sans Serif"/>
                <a:cs typeface="Microsoft Sans Serif"/>
              </a:rPr>
              <a:t>TC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de:</a:t>
            </a:r>
            <a:endParaRPr sz="700">
              <a:latin typeface="Microsoft Sans Serif"/>
              <a:cs typeface="Microsoft Sans Serif"/>
            </a:endParaRPr>
          </a:p>
          <a:p>
            <a:pPr marL="77470" marR="57785" indent="-77470">
              <a:lnSpc>
                <a:spcPct val="125000"/>
              </a:lnSpc>
              <a:spcBef>
                <a:spcPts val="2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40">
                <a:latin typeface="Microsoft Sans Serif"/>
                <a:cs typeface="Microsoft Sans Serif"/>
              </a:rPr>
              <a:t>tipo </a:t>
            </a:r>
            <a:r>
              <a:rPr dirty="0" sz="800" spc="35">
                <a:latin typeface="Microsoft Sans Serif"/>
                <a:cs typeface="Microsoft Sans Serif"/>
              </a:rPr>
              <a:t>bobinado </a:t>
            </a:r>
            <a:r>
              <a:rPr dirty="0" sz="800" spc="20">
                <a:latin typeface="Microsoft Sans Serif"/>
                <a:cs typeface="Microsoft Sans Serif"/>
              </a:rPr>
              <a:t>(como </a:t>
            </a:r>
            <a:r>
              <a:rPr dirty="0" sz="800" spc="15">
                <a:latin typeface="Microsoft Sans Serif"/>
                <a:cs typeface="Microsoft Sans Serif"/>
              </a:rPr>
              <a:t>suelen ser los </a:t>
            </a:r>
            <a:r>
              <a:rPr dirty="0" sz="800" spc="-60">
                <a:latin typeface="Microsoft Sans Serif"/>
                <a:cs typeface="Microsoft Sans Serif"/>
              </a:rPr>
              <a:t>TC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encuentran </a:t>
            </a:r>
            <a:r>
              <a:rPr dirty="0" sz="800" spc="45">
                <a:latin typeface="Microsoft Sans Serif"/>
                <a:cs typeface="Microsoft Sans Serif"/>
              </a:rPr>
              <a:t>dentro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0">
                <a:latin typeface="Microsoft Sans Serif"/>
                <a:cs typeface="Microsoft Sans Serif"/>
              </a:rPr>
              <a:t>cuadros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media </a:t>
            </a:r>
            <a:r>
              <a:rPr dirty="0" sz="800" spc="20">
                <a:latin typeface="Microsoft Sans Serif"/>
                <a:cs typeface="Microsoft Sans Serif"/>
              </a:rPr>
              <a:t>tensión), con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bornes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primario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llevados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exterior.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primario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puede,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tener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también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espiras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distinto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1;</a:t>
            </a:r>
            <a:endParaRPr sz="800">
              <a:latin typeface="Microsoft Sans Serif"/>
              <a:cs typeface="Microsoft Sans Serif"/>
            </a:endParaRPr>
          </a:p>
          <a:p>
            <a:pPr marL="73660" marR="6858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pasamuros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trozo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barra </a:t>
            </a:r>
            <a:r>
              <a:rPr dirty="0" sz="750" spc="20">
                <a:latin typeface="Microsoft Sans Serif"/>
                <a:cs typeface="Microsoft Sans Serif"/>
              </a:rPr>
              <a:t>colectora </a:t>
            </a:r>
            <a:r>
              <a:rPr dirty="0" sz="750" spc="30">
                <a:latin typeface="Microsoft Sans Serif"/>
                <a:cs typeface="Microsoft Sans Serif"/>
              </a:rPr>
              <a:t>(normalmente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cobre)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40">
                <a:latin typeface="Microsoft Sans Serif"/>
                <a:cs typeface="Microsoft Sans Serif"/>
              </a:rPr>
              <a:t>embutido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resina.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caso,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terminales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bobinado </a:t>
            </a:r>
            <a:r>
              <a:rPr dirty="0" sz="750" spc="40">
                <a:latin typeface="Microsoft Sans Serif"/>
                <a:cs typeface="Microsoft Sans Serif"/>
              </a:rPr>
              <a:t>primario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extremos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barra </a:t>
            </a:r>
            <a:r>
              <a:rPr dirty="0" sz="750" spc="15">
                <a:latin typeface="Microsoft Sans Serif"/>
                <a:cs typeface="Microsoft Sans Serif"/>
              </a:rPr>
              <a:t>colectora, </a:t>
            </a:r>
            <a:r>
              <a:rPr dirty="0" sz="750" spc="30">
                <a:latin typeface="Microsoft Sans Serif"/>
                <a:cs typeface="Microsoft Sans Serif"/>
              </a:rPr>
              <a:t>mientras que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extremos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bobinado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llevan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terminales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externos.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espiras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primario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1;</a:t>
            </a:r>
            <a:endParaRPr sz="750">
              <a:latin typeface="Microsoft Sans Serif"/>
              <a:cs typeface="Microsoft Sans Serif"/>
            </a:endParaRPr>
          </a:p>
          <a:p>
            <a:pPr marL="77470" marR="121285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Tipo </a:t>
            </a:r>
            <a:r>
              <a:rPr dirty="0" sz="800" spc="20">
                <a:latin typeface="Microsoft Sans Serif"/>
                <a:cs typeface="Microsoft Sans Serif"/>
              </a:rPr>
              <a:t>anillo,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prevé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primario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estará </a:t>
            </a:r>
            <a:r>
              <a:rPr dirty="0" sz="800" spc="45">
                <a:latin typeface="Microsoft Sans Serif"/>
                <a:cs typeface="Microsoft Sans Serif"/>
              </a:rPr>
              <a:t>formado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conductor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5">
                <a:latin typeface="Microsoft Sans Serif"/>
                <a:cs typeface="Microsoft Sans Serif"/>
              </a:rPr>
              <a:t>pasa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orificio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central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TC.</a:t>
            </a:r>
            <a:r>
              <a:rPr dirty="0" sz="800" spc="-5">
                <a:latin typeface="Microsoft Sans Serif"/>
                <a:cs typeface="Microsoft Sans Serif"/>
              </a:rPr>
              <a:t> 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extremos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devanado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llevan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terminales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externos.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caso,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espiras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40">
                <a:latin typeface="Microsoft Sans Serif"/>
                <a:cs typeface="Microsoft Sans Serif"/>
              </a:rPr>
              <a:t>primario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40">
                <a:latin typeface="Microsoft Sans Serif"/>
                <a:cs typeface="Microsoft Sans Serif"/>
              </a:rPr>
              <a:t>normalmente </a:t>
            </a:r>
            <a:r>
              <a:rPr dirty="0" sz="800">
                <a:latin typeface="Microsoft Sans Serif"/>
                <a:cs typeface="Microsoft Sans Serif"/>
              </a:rPr>
              <a:t>1, a </a:t>
            </a:r>
            <a:r>
              <a:rPr dirty="0" sz="800" spc="30">
                <a:latin typeface="Microsoft Sans Serif"/>
                <a:cs typeface="Microsoft Sans Serif"/>
              </a:rPr>
              <a:t>menos 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haga </a:t>
            </a:r>
            <a:r>
              <a:rPr dirty="0" sz="800" spc="20">
                <a:latin typeface="Microsoft Sans Serif"/>
                <a:cs typeface="Microsoft Sans Serif"/>
              </a:rPr>
              <a:t>pasar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conductor </a:t>
            </a:r>
            <a:r>
              <a:rPr dirty="0" sz="800" spc="10">
                <a:latin typeface="Microsoft Sans Serif"/>
                <a:cs typeface="Microsoft Sans Serif"/>
              </a:rPr>
              <a:t>varias </a:t>
            </a:r>
            <a:r>
              <a:rPr dirty="0" sz="800" spc="-5">
                <a:latin typeface="Microsoft Sans Serif"/>
                <a:cs typeface="Microsoft Sans Serif"/>
              </a:rPr>
              <a:t>veces 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45">
                <a:latin typeface="Microsoft Sans Serif"/>
                <a:cs typeface="Microsoft Sans Serif"/>
              </a:rPr>
              <a:t>TC. </a:t>
            </a:r>
            <a:r>
              <a:rPr dirty="0" sz="800" spc="-5">
                <a:latin typeface="Microsoft Sans Serif"/>
                <a:cs typeface="Microsoft Sans Serif"/>
              </a:rPr>
              <a:t>Estos </a:t>
            </a:r>
            <a:r>
              <a:rPr dirty="0" sz="800" spc="-60">
                <a:latin typeface="Microsoft Sans Serif"/>
                <a:cs typeface="Microsoft Sans Serif"/>
              </a:rPr>
              <a:t>TC </a:t>
            </a:r>
            <a:r>
              <a:rPr dirty="0" sz="800" spc="35">
                <a:latin typeface="Microsoft Sans Serif"/>
                <a:cs typeface="Microsoft Sans Serif"/>
              </a:rPr>
              <a:t>también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pueden </a:t>
            </a:r>
            <a:r>
              <a:rPr dirty="0" sz="800" spc="35">
                <a:latin typeface="Microsoft Sans Serif"/>
                <a:cs typeface="Microsoft Sans Serif"/>
              </a:rPr>
              <a:t>construir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40">
                <a:latin typeface="Microsoft Sans Serif"/>
                <a:cs typeface="Microsoft Sans Serif"/>
              </a:rPr>
              <a:t>tipo </a:t>
            </a:r>
            <a:r>
              <a:rPr dirty="0" sz="800" spc="30">
                <a:latin typeface="Microsoft Sans Serif"/>
                <a:cs typeface="Microsoft Sans Serif"/>
              </a:rPr>
              <a:t>abrible </a:t>
            </a:r>
            <a:r>
              <a:rPr dirty="0" sz="800" spc="25">
                <a:latin typeface="Microsoft Sans Serif"/>
                <a:cs typeface="Microsoft Sans Serif"/>
              </a:rPr>
              <a:t>para facilitar </a:t>
            </a:r>
            <a:r>
              <a:rPr dirty="0" sz="800" spc="15">
                <a:latin typeface="Microsoft Sans Serif"/>
                <a:cs typeface="Microsoft Sans Serif"/>
              </a:rPr>
              <a:t>su </a:t>
            </a:r>
            <a:r>
              <a:rPr dirty="0" sz="800" spc="20">
                <a:latin typeface="Microsoft Sans Serif"/>
                <a:cs typeface="Microsoft Sans Serif"/>
              </a:rPr>
              <a:t>instalación </a:t>
            </a:r>
            <a:r>
              <a:rPr dirty="0" sz="800" spc="25">
                <a:latin typeface="Microsoft Sans Serif"/>
                <a:cs typeface="Microsoft Sans Serif"/>
              </a:rPr>
              <a:t>en plantas </a:t>
            </a:r>
            <a:r>
              <a:rPr dirty="0" sz="800" spc="5">
                <a:latin typeface="Microsoft Sans Serif"/>
                <a:cs typeface="Microsoft Sans Serif"/>
              </a:rPr>
              <a:t>ya 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existentes.</a:t>
            </a:r>
            <a:endParaRPr sz="800">
              <a:latin typeface="Microsoft Sans Serif"/>
              <a:cs typeface="Microsoft Sans Serif"/>
            </a:endParaRPr>
          </a:p>
          <a:p>
            <a:pPr marL="12700" marR="373380">
              <a:lnSpc>
                <a:spcPts val="12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clases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25">
                <a:latin typeface="Microsoft Sans Serif"/>
                <a:cs typeface="Microsoft Sans Serif"/>
              </a:rPr>
              <a:t>mismas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todos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Norma.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cómo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inserte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realizar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medidas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muy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diferentes.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particular: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77470" marR="121920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inserta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sola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ejemplo,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anillo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abarca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sola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fase)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línea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(de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fase);</a:t>
            </a:r>
            <a:endParaRPr sz="8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60">
                <a:latin typeface="Microsoft Sans Serif"/>
                <a:cs typeface="Microsoft Sans Serif"/>
              </a:rPr>
              <a:t>TC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inserta en </a:t>
            </a:r>
            <a:r>
              <a:rPr dirty="0" sz="800" spc="30">
                <a:latin typeface="Microsoft Sans Serif"/>
                <a:cs typeface="Microsoft Sans Serif"/>
              </a:rPr>
              <a:t>tres </a:t>
            </a:r>
            <a:r>
              <a:rPr dirty="0" sz="800" spc="5">
                <a:latin typeface="Microsoft Sans Serif"/>
                <a:cs typeface="Microsoft Sans Serif"/>
              </a:rPr>
              <a:t>fases </a:t>
            </a:r>
            <a:r>
              <a:rPr dirty="0" sz="800" spc="30">
                <a:latin typeface="Microsoft Sans Serif"/>
                <a:cs typeface="Microsoft Sans Serif"/>
              </a:rPr>
              <a:t>(por </a:t>
            </a:r>
            <a:r>
              <a:rPr dirty="0" sz="800" spc="25">
                <a:latin typeface="Microsoft Sans Serif"/>
                <a:cs typeface="Microsoft Sans Serif"/>
              </a:rPr>
              <a:t>ejemplo,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-60">
                <a:latin typeface="Microsoft Sans Serif"/>
                <a:cs typeface="Microsoft Sans Serif"/>
              </a:rPr>
              <a:t>TC </a:t>
            </a:r>
            <a:r>
              <a:rPr dirty="0" sz="800" spc="25">
                <a:latin typeface="Microsoft Sans Serif"/>
                <a:cs typeface="Microsoft Sans Serif"/>
              </a:rPr>
              <a:t>de anillo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25">
                <a:latin typeface="Microsoft Sans Serif"/>
                <a:cs typeface="Microsoft Sans Serif"/>
              </a:rPr>
              <a:t>encierra en </a:t>
            </a:r>
            <a:r>
              <a:rPr dirty="0" sz="800" spc="15">
                <a:latin typeface="Microsoft Sans Serif"/>
                <a:cs typeface="Microsoft Sans Serif"/>
              </a:rPr>
              <a:t>su </a:t>
            </a:r>
            <a:r>
              <a:rPr dirty="0" sz="800" spc="40">
                <a:latin typeface="Microsoft Sans Serif"/>
                <a:cs typeface="Microsoft Sans Serif"/>
              </a:rPr>
              <a:t>interior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5">
                <a:latin typeface="Microsoft Sans Serif"/>
                <a:cs typeface="Microsoft Sans Serif"/>
              </a:rPr>
              <a:t>conductores 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fases)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vectorial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5">
                <a:latin typeface="Microsoft Sans Serif"/>
                <a:cs typeface="Microsoft Sans Serif"/>
              </a:rPr>
              <a:t> (en </a:t>
            </a:r>
            <a:r>
              <a:rPr dirty="0" sz="800" spc="25">
                <a:latin typeface="Microsoft Sans Serif"/>
                <a:cs typeface="Microsoft Sans Serif"/>
              </a:rPr>
              <a:t>realidad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flujo)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y,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cero.</a:t>
            </a:r>
            <a:endParaRPr sz="800">
              <a:latin typeface="Microsoft Sans Serif"/>
              <a:cs typeface="Microsoft Sans Serif"/>
            </a:endParaRPr>
          </a:p>
          <a:p>
            <a:pPr marL="12700" marR="431800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ha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subrayado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anteriormente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indicar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independientemente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constructiva,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obtiene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éste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inserta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7177687"/>
            <a:ext cx="5270500" cy="1397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33450">
              <a:lnSpc>
                <a:spcPct val="125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sirven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trasladar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10">
                <a:latin typeface="Microsoft Sans Serif"/>
                <a:cs typeface="Microsoft Sans Serif"/>
              </a:rPr>
              <a:t> 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medida.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clasifica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tipos:</a:t>
            </a:r>
            <a:endParaRPr sz="800">
              <a:latin typeface="Microsoft Sans Serif"/>
              <a:cs typeface="Microsoft Sans Serif"/>
            </a:endParaRPr>
          </a:p>
          <a:p>
            <a:pPr marL="65405" marR="599440" indent="-65405">
              <a:lnSpc>
                <a:spcPts val="1200"/>
              </a:lnSpc>
              <a:spcBef>
                <a:spcPts val="80"/>
              </a:spcBef>
              <a:buChar char="•"/>
              <a:tabLst>
                <a:tab pos="65405" algn="l"/>
              </a:tabLst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TC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instrumentos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instrumentos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medición,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amperímetros,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vatímetros,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convertidores,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etc.,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a;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77470" algn="l"/>
              </a:tabLst>
            </a:pP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cuyo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relés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24800"/>
              </a:lnSpc>
            </a:pPr>
            <a:r>
              <a:rPr dirty="0" sz="800" spc="-10">
                <a:latin typeface="Microsoft Sans Serif"/>
                <a:cs typeface="Microsoft Sans Serif"/>
              </a:rPr>
              <a:t>Esta </a:t>
            </a:r>
            <a:r>
              <a:rPr dirty="0" sz="800" spc="10">
                <a:latin typeface="Microsoft Sans Serif"/>
                <a:cs typeface="Microsoft Sans Serif"/>
              </a:rPr>
              <a:t>clasificación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refiere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sistemas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medida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protección </a:t>
            </a:r>
            <a:r>
              <a:rPr dirty="0" sz="800" spc="25">
                <a:latin typeface="Microsoft Sans Serif"/>
                <a:cs typeface="Microsoft Sans Serif"/>
              </a:rPr>
              <a:t>independientes. Actualmente,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5">
                <a:latin typeface="Microsoft Sans Serif"/>
                <a:cs typeface="Microsoft Sans Serif"/>
              </a:rPr>
              <a:t>aparatos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digitales,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protección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medida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15">
                <a:latin typeface="Microsoft Sans Serif"/>
                <a:cs typeface="Microsoft Sans Serif"/>
              </a:rPr>
              <a:t>realizan </a:t>
            </a:r>
            <a:r>
              <a:rPr dirty="0" sz="800" spc="35">
                <a:latin typeface="Microsoft Sans Serif"/>
                <a:cs typeface="Microsoft Sans Serif"/>
              </a:rPr>
              <a:t>mediante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mismo </a:t>
            </a:r>
            <a:r>
              <a:rPr dirty="0" sz="800" spc="30">
                <a:latin typeface="Microsoft Sans Serif"/>
                <a:cs typeface="Microsoft Sans Serif"/>
              </a:rPr>
              <a:t>aparato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entradas </a:t>
            </a:r>
            <a:r>
              <a:rPr dirty="0" sz="800" spc="15">
                <a:latin typeface="Microsoft Sans Serif"/>
                <a:cs typeface="Microsoft Sans Serif"/>
              </a:rPr>
              <a:t>separadas.</a:t>
            </a:r>
            <a:r>
              <a:rPr dirty="0" sz="500" spc="15">
                <a:latin typeface="Microsoft Sans Serif"/>
                <a:cs typeface="Microsoft Sans Serif"/>
              </a:rPr>
              <a:t>19</a:t>
            </a:r>
            <a:r>
              <a:rPr dirty="0" sz="800" spc="15">
                <a:latin typeface="Microsoft Sans Serif"/>
                <a:cs typeface="Microsoft Sans Serif"/>
              </a:rPr>
              <a:t>(medida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diferentes,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uso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correcto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relés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digitales,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deben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elegir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doble.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30000" y="8112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30000" y="8175350"/>
            <a:ext cx="722630" cy="55753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19</a:t>
            </a:r>
            <a:endParaRPr sz="600">
              <a:latin typeface="Microsoft Sans Serif"/>
              <a:cs typeface="Microsoft Sans Serif"/>
            </a:endParaRPr>
          </a:p>
          <a:p>
            <a:pPr marR="104775">
              <a:lnSpc>
                <a:spcPct val="131900"/>
              </a:lnSpc>
              <a:spcBef>
                <a:spcPts val="55"/>
              </a:spcBef>
            </a:pPr>
            <a:r>
              <a:rPr dirty="0" sz="450" spc="-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cualquier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caso,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  </a:t>
            </a:r>
            <a:r>
              <a:rPr dirty="0" sz="500" spc="15">
                <a:latin typeface="Microsoft Sans Serif"/>
                <a:cs typeface="Microsoft Sans Serif"/>
              </a:rPr>
              <a:t>Medición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energía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requisitos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-10">
                <a:latin typeface="Microsoft Sans Serif"/>
                <a:cs typeface="Microsoft Sans Serif"/>
              </a:rPr>
              <a:t>Las </a:t>
            </a:r>
            <a:r>
              <a:rPr dirty="0" sz="400">
                <a:latin typeface="Microsoft Sans Serif"/>
                <a:cs typeface="Microsoft Sans Serif"/>
              </a:rPr>
              <a:t>TI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deberán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ser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verificadas.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1170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857502"/>
            <a:ext cx="5360670" cy="923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5">
                <a:latin typeface="Microsoft Sans Serif"/>
                <a:cs typeface="Microsoft Sans Serif"/>
              </a:rPr>
              <a:t>4.3.3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Transformadores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tensión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inductivos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-45">
                <a:latin typeface="Microsoft Sans Serif"/>
                <a:cs typeface="Microsoft Sans Serif"/>
              </a:rPr>
              <a:t>(TT)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3975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transformadores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tensión,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5">
                <a:latin typeface="Microsoft Sans Serif"/>
                <a:cs typeface="Microsoft Sans Serif"/>
              </a:rPr>
              <a:t>instrumentos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medida como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5">
                <a:latin typeface="Microsoft Sans Serif"/>
                <a:cs typeface="Microsoft Sans Serif"/>
              </a:rPr>
              <a:t>relés </a:t>
            </a:r>
            <a:r>
              <a:rPr dirty="0" sz="750" spc="25">
                <a:latin typeface="Microsoft Sans Serif"/>
                <a:cs typeface="Microsoft Sans Serif"/>
              </a:rPr>
              <a:t>de protección,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aplica 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misma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regla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TC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instrumento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referente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dentro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garantiza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clase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precisión: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clase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precisión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sólo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20">
                <a:latin typeface="Microsoft Sans Serif"/>
                <a:cs typeface="Microsoft Sans Serif"/>
              </a:rPr>
              <a:t>garantiza</a:t>
            </a:r>
            <a:r>
              <a:rPr dirty="0" sz="750">
                <a:latin typeface="Microsoft Sans Serif"/>
                <a:cs typeface="Microsoft Sans Serif"/>
              </a:rPr>
              <a:t> si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25%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superior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prestación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nominal.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42290">
              <a:lnSpc>
                <a:spcPct val="125000"/>
              </a:lnSpc>
            </a:pPr>
            <a:r>
              <a:rPr dirty="0" sz="800" spc="3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fácil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conseguir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VT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funcione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clase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cuando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instrumento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(relé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instrumento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medida)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tiene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autoconsumo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fracciones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VA.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160655">
              <a:lnSpc>
                <a:spcPct val="125000"/>
              </a:lnSpc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uso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cargas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lastre</a:t>
            </a:r>
            <a:r>
              <a:rPr dirty="0" sz="800" spc="5">
                <a:latin typeface="Microsoft Sans Serif"/>
                <a:cs typeface="Microsoft Sans Serif"/>
              </a:rPr>
              <a:t> (resistencias)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insertar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éstas </a:t>
            </a:r>
            <a:r>
              <a:rPr dirty="0" sz="800" spc="30">
                <a:latin typeface="Microsoft Sans Serif"/>
                <a:cs typeface="Microsoft Sans Serif"/>
              </a:rPr>
              <a:t>han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elegidas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prestaciones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demasiado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elevadas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garantizar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clase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presenta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problemas: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77470" marR="546735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añade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elemento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también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averiarse</a:t>
            </a:r>
            <a:r>
              <a:rPr dirty="0" sz="800">
                <a:latin typeface="Microsoft Sans Serif"/>
                <a:cs typeface="Microsoft Sans Serif"/>
              </a:rPr>
              <a:t> y,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reducir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fiabilidad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general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sistema;</a:t>
            </a:r>
            <a:endParaRPr sz="800">
              <a:latin typeface="Microsoft Sans Serif"/>
              <a:cs typeface="Microsoft Sans Serif"/>
            </a:endParaRPr>
          </a:p>
          <a:p>
            <a:pPr marL="69850" marR="364490" indent="-69850">
              <a:lnSpc>
                <a:spcPts val="1200"/>
              </a:lnSpc>
              <a:spcBef>
                <a:spcPts val="80"/>
              </a:spcBef>
              <a:buChar char="•"/>
              <a:tabLst>
                <a:tab pos="69850" algn="l"/>
              </a:tabLst>
            </a:pP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introduce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elemento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calefactor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compartimentos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instrumentos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cuadro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evidentes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problemas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extraer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calor.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750">
                <a:latin typeface="Microsoft Sans Serif"/>
                <a:cs typeface="Microsoft Sans Serif"/>
              </a:rPr>
              <a:t>Al </a:t>
            </a:r>
            <a:r>
              <a:rPr dirty="0" sz="750" spc="10">
                <a:latin typeface="Microsoft Sans Serif"/>
                <a:cs typeface="Microsoft Sans Serif"/>
              </a:rPr>
              <a:t>seleccionar el </a:t>
            </a:r>
            <a:r>
              <a:rPr dirty="0" sz="750" spc="-30">
                <a:latin typeface="Microsoft Sans Serif"/>
                <a:cs typeface="Microsoft Sans Serif"/>
              </a:rPr>
              <a:t>TT,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35">
                <a:latin typeface="Microsoft Sans Serif"/>
                <a:cs typeface="Microsoft Sans Serif"/>
              </a:rPr>
              <a:t>tener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cuenta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posible ferroresonancia.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fenómeno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ferroresonancia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aspecto </a:t>
            </a:r>
            <a:r>
              <a:rPr dirty="0" sz="750" spc="25">
                <a:latin typeface="Microsoft Sans Serif"/>
                <a:cs typeface="Microsoft Sans Serif"/>
              </a:rPr>
              <a:t>típico 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45">
                <a:latin typeface="Microsoft Sans Serif"/>
                <a:cs typeface="Microsoft Sans Serif"/>
              </a:rPr>
              <a:t>TT </a:t>
            </a:r>
            <a:r>
              <a:rPr dirty="0" sz="750" spc="25">
                <a:latin typeface="Microsoft Sans Serif"/>
                <a:cs typeface="Microsoft Sans Serif"/>
              </a:rPr>
              <a:t>insertados en </a:t>
            </a:r>
            <a:r>
              <a:rPr dirty="0" sz="750" spc="20">
                <a:latin typeface="Microsoft Sans Serif"/>
                <a:cs typeface="Microsoft Sans Serif"/>
              </a:rPr>
              <a:t>redes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40">
                <a:latin typeface="Microsoft Sans Serif"/>
                <a:cs typeface="Microsoft Sans Serif"/>
              </a:rPr>
              <a:t>neutro </a:t>
            </a:r>
            <a:r>
              <a:rPr dirty="0" sz="750" spc="15">
                <a:latin typeface="Microsoft Sans Serif"/>
                <a:cs typeface="Microsoft Sans Serif"/>
              </a:rPr>
              <a:t>aislado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25">
                <a:latin typeface="Microsoft Sans Serif"/>
                <a:cs typeface="Microsoft Sans Serif"/>
              </a:rPr>
              <a:t>eficientemente puesto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5">
                <a:latin typeface="Microsoft Sans Serif"/>
                <a:cs typeface="Microsoft Sans Serif"/>
              </a:rPr>
              <a:t>tierra.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5">
                <a:latin typeface="Microsoft Sans Serif"/>
                <a:cs typeface="Microsoft Sans Serif"/>
              </a:rPr>
              <a:t>cable, </a:t>
            </a:r>
            <a:r>
              <a:rPr dirty="0" sz="750" spc="40">
                <a:latin typeface="Microsoft Sans Serif"/>
                <a:cs typeface="Microsoft Sans Serif"/>
              </a:rPr>
              <a:t>junto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inductancia del </a:t>
            </a:r>
            <a:r>
              <a:rPr dirty="0" sz="750" spc="-30">
                <a:latin typeface="Microsoft Sans Serif"/>
                <a:cs typeface="Microsoft Sans Serif"/>
              </a:rPr>
              <a:t>TT, </a:t>
            </a:r>
            <a:r>
              <a:rPr dirty="0" sz="750" spc="25">
                <a:latin typeface="Microsoft Sans Serif"/>
                <a:cs typeface="Microsoft Sans Serif"/>
              </a:rPr>
              <a:t>constituye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circuito </a:t>
            </a:r>
            <a:r>
              <a:rPr dirty="0" sz="750" spc="15">
                <a:latin typeface="Microsoft Sans Serif"/>
                <a:cs typeface="Microsoft Sans Serif"/>
              </a:rPr>
              <a:t>oscilante </a:t>
            </a:r>
            <a:r>
              <a:rPr dirty="0" sz="750" spc="-40">
                <a:latin typeface="Microsoft Sans Serif"/>
                <a:cs typeface="Microsoft Sans Serif"/>
              </a:rPr>
              <a:t>(RLC).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pueden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producirse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circuito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condiciones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propio </a:t>
            </a:r>
            <a:r>
              <a:rPr dirty="0" sz="750" spc="25">
                <a:latin typeface="Microsoft Sans Serif"/>
                <a:cs typeface="Microsoft Sans Serif"/>
              </a:rPr>
              <a:t>circuito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resonancia </a:t>
            </a:r>
            <a:r>
              <a:rPr dirty="0" sz="750" spc="10">
                <a:latin typeface="Microsoft Sans Serif"/>
                <a:cs typeface="Microsoft Sans Serif"/>
              </a:rPr>
              <a:t>(reactancia capacitiva </a:t>
            </a:r>
            <a:r>
              <a:rPr dirty="0" sz="750" spc="-10">
                <a:latin typeface="Microsoft Sans Serif"/>
                <a:cs typeface="Microsoft Sans Serif"/>
              </a:rPr>
              <a:t>= 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reactancia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inductiva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TT)</a:t>
            </a:r>
            <a:r>
              <a:rPr dirty="0" sz="750">
                <a:latin typeface="Microsoft Sans Serif"/>
                <a:cs typeface="Microsoft Sans Serif"/>
              </a:rPr>
              <a:t> y, </a:t>
            </a:r>
            <a:r>
              <a:rPr dirty="0" sz="750" spc="30">
                <a:latin typeface="Microsoft Sans Serif"/>
                <a:cs typeface="Microsoft Sans Serif"/>
              </a:rPr>
              <a:t>aunque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cese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causa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saturación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defecto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0">
                <a:latin typeface="Microsoft Sans Serif"/>
                <a:cs typeface="Microsoft Sans Serif"/>
              </a:rPr>
              <a:t>tierra),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permanece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0">
                <a:latin typeface="Microsoft Sans Serif"/>
                <a:cs typeface="Microsoft Sans Serif"/>
              </a:rPr>
              <a:t>oscilación </a:t>
            </a:r>
            <a:r>
              <a:rPr dirty="0" sz="750" spc="30">
                <a:latin typeface="Microsoft Sans Serif"/>
                <a:cs typeface="Microsoft Sans Serif"/>
              </a:rPr>
              <a:t>transitoria </a:t>
            </a:r>
            <a:r>
              <a:rPr dirty="0" sz="750" spc="-15">
                <a:latin typeface="Microsoft Sans Serif"/>
                <a:cs typeface="Microsoft Sans Serif"/>
              </a:rPr>
              <a:t>(es </a:t>
            </a:r>
            <a:r>
              <a:rPr dirty="0" sz="750" spc="15">
                <a:latin typeface="Microsoft Sans Serif"/>
                <a:cs typeface="Microsoft Sans Serif"/>
              </a:rPr>
              <a:t>decir,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0">
                <a:latin typeface="Microsoft Sans Serif"/>
                <a:cs typeface="Microsoft Sans Serif"/>
              </a:rPr>
              <a:t>frecuencia </a:t>
            </a:r>
            <a:r>
              <a:rPr dirty="0" sz="750" spc="35">
                <a:latin typeface="Microsoft Sans Serif"/>
                <a:cs typeface="Microsoft Sans Serif"/>
              </a:rPr>
              <a:t>múltiple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red) </a:t>
            </a:r>
            <a:r>
              <a:rPr dirty="0" sz="750" spc="25">
                <a:latin typeface="Microsoft Sans Serif"/>
                <a:cs typeface="Microsoft Sans Serif"/>
              </a:rPr>
              <a:t>de energía </a:t>
            </a:r>
            <a:r>
              <a:rPr dirty="0" sz="750" spc="15">
                <a:latin typeface="Microsoft Sans Serif"/>
                <a:cs typeface="Microsoft Sans Serif"/>
              </a:rPr>
              <a:t>reactiva </a:t>
            </a:r>
            <a:r>
              <a:rPr dirty="0" sz="750" spc="20">
                <a:latin typeface="Microsoft Sans Serif"/>
                <a:cs typeface="Microsoft Sans Serif"/>
              </a:rPr>
              <a:t>puesta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juego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oscilante.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Debido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frecuencia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oscilación,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circulación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permanente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 elevada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devanado </a:t>
            </a:r>
            <a:r>
              <a:rPr dirty="0" sz="750" spc="35">
                <a:latin typeface="Microsoft Sans Serif"/>
                <a:cs typeface="Microsoft Sans Serif"/>
              </a:rPr>
              <a:t>primario. </a:t>
            </a:r>
            <a:r>
              <a:rPr dirty="0" sz="750" spc="20">
                <a:latin typeface="Microsoft Sans Serif"/>
                <a:cs typeface="Microsoft Sans Serif"/>
              </a:rPr>
              <a:t>Como </a:t>
            </a:r>
            <a:r>
              <a:rPr dirty="0" sz="750" spc="10">
                <a:latin typeface="Microsoft Sans Serif"/>
                <a:cs typeface="Microsoft Sans Serif"/>
              </a:rPr>
              <a:t>esta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magnetizante,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devanado secundario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25">
                <a:latin typeface="Microsoft Sans Serif"/>
                <a:cs typeface="Microsoft Sans Serif"/>
              </a:rPr>
              <a:t>poco involucrado,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35">
                <a:latin typeface="Microsoft Sans Serif"/>
                <a:cs typeface="Microsoft Sans Serif"/>
              </a:rPr>
              <a:t>mucho </a:t>
            </a:r>
            <a:r>
              <a:rPr dirty="0" sz="750" spc="25">
                <a:latin typeface="Microsoft Sans Serif"/>
                <a:cs typeface="Microsoft Sans Serif"/>
              </a:rPr>
              <a:t>calentamiento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primario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calentamiento </a:t>
            </a:r>
            <a:r>
              <a:rPr dirty="0" sz="750" spc="15">
                <a:latin typeface="Microsoft Sans Serif"/>
                <a:cs typeface="Microsoft Sans Serif"/>
              </a:rPr>
              <a:t>despreciable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calentamiento </a:t>
            </a:r>
            <a:r>
              <a:rPr dirty="0" sz="750" spc="35">
                <a:latin typeface="Microsoft Sans Serif"/>
                <a:cs typeface="Microsoft Sans Serif"/>
              </a:rPr>
              <a:t>anormal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devanados </a:t>
            </a:r>
            <a:r>
              <a:rPr dirty="0" sz="750" spc="25">
                <a:latin typeface="Microsoft Sans Serif"/>
                <a:cs typeface="Microsoft Sans Serif"/>
              </a:rPr>
              <a:t>siempre </a:t>
            </a:r>
            <a:r>
              <a:rPr dirty="0" sz="750" spc="30">
                <a:latin typeface="Microsoft Sans Serif"/>
                <a:cs typeface="Microsoft Sans Serif"/>
              </a:rPr>
              <a:t>produce una </a:t>
            </a:r>
            <a:r>
              <a:rPr dirty="0" sz="750" spc="35">
                <a:latin typeface="Microsoft Sans Serif"/>
                <a:cs typeface="Microsoft Sans Serif"/>
              </a:rPr>
              <a:t>fuerte </a:t>
            </a:r>
            <a:r>
              <a:rPr dirty="0" sz="750" spc="25">
                <a:latin typeface="Microsoft Sans Serif"/>
                <a:cs typeface="Microsoft Sans Serif"/>
              </a:rPr>
              <a:t>presión </a:t>
            </a:r>
            <a:r>
              <a:rPr dirty="0" sz="750" spc="30">
                <a:latin typeface="Microsoft Sans Serif"/>
                <a:cs typeface="Microsoft Sans Serif"/>
              </a:rPr>
              <a:t>interna,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consiguiente </a:t>
            </a:r>
            <a:r>
              <a:rPr dirty="0" sz="750" spc="40">
                <a:latin typeface="Microsoft Sans Serif"/>
                <a:cs typeface="Microsoft Sans Serif"/>
              </a:rPr>
              <a:t>rotura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>
                <a:latin typeface="Microsoft Sans Serif"/>
                <a:cs typeface="Microsoft Sans Serif"/>
              </a:rPr>
              <a:t>carcasa </a:t>
            </a:r>
            <a:r>
              <a:rPr dirty="0" sz="750" spc="20">
                <a:latin typeface="Microsoft Sans Serif"/>
                <a:cs typeface="Microsoft Sans Serif"/>
              </a:rPr>
              <a:t>externa. </a:t>
            </a:r>
            <a:r>
              <a:rPr dirty="0" sz="750" spc="-15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medidas adoptadas para evitar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fenómenos </a:t>
            </a:r>
            <a:r>
              <a:rPr dirty="0" sz="750" spc="25">
                <a:latin typeface="Microsoft Sans Serif"/>
                <a:cs typeface="Microsoft Sans Serif"/>
              </a:rPr>
              <a:t>de ferroresonancia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25">
                <a:latin typeface="Microsoft Sans Serif"/>
                <a:cs typeface="Microsoft Sans Serif"/>
              </a:rPr>
              <a:t> principalmente: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5"/>
              </a:spcBef>
              <a:buChar char="•"/>
              <a:tabLst>
                <a:tab pos="774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aumentar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impedancia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magnetización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TV;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utilizar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TV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funcionen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inducción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prevista;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VT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hierro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permeabilidad;</a:t>
            </a:r>
            <a:endParaRPr sz="700">
              <a:latin typeface="Microsoft Sans Serif"/>
              <a:cs typeface="Microsoft Sans Serif"/>
            </a:endParaRPr>
          </a:p>
          <a:p>
            <a:pPr marL="73660" marR="244475" indent="-73660">
              <a:lnSpc>
                <a:spcPct val="133400"/>
              </a:lnSpc>
              <a:spcBef>
                <a:spcPts val="10"/>
              </a:spcBef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insertar </a:t>
            </a:r>
            <a:r>
              <a:rPr dirty="0" sz="750" spc="10">
                <a:latin typeface="Microsoft Sans Serif"/>
                <a:cs typeface="Microsoft Sans Serif"/>
              </a:rPr>
              <a:t>resistencias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amortiguación </a:t>
            </a:r>
            <a:r>
              <a:rPr dirty="0" sz="750" spc="5">
                <a:latin typeface="Microsoft Sans Serif"/>
                <a:cs typeface="Microsoft Sans Serif"/>
              </a:rPr>
              <a:t>(o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0">
                <a:latin typeface="Microsoft Sans Serif"/>
                <a:cs typeface="Microsoft Sans Serif"/>
              </a:rPr>
              <a:t>todo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0">
                <a:latin typeface="Microsoft Sans Serif"/>
                <a:cs typeface="Microsoft Sans Serif"/>
              </a:rPr>
              <a:t>dispositivos con </a:t>
            </a:r>
            <a:r>
              <a:rPr dirty="0" sz="750" spc="15">
                <a:latin typeface="Microsoft Sans Serif"/>
                <a:cs typeface="Microsoft Sans Serif"/>
              </a:rPr>
              <a:t>resistencia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10">
                <a:latin typeface="Microsoft Sans Serif"/>
                <a:cs typeface="Microsoft Sans Serif"/>
              </a:rPr>
              <a:t>lineal)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devanados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secundarios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delta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(el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relé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conectado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10">
                <a:latin typeface="Microsoft Sans Serif"/>
                <a:cs typeface="Microsoft Sans Serif"/>
              </a:rPr>
              <a:t> 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antiferroresonancia).</a:t>
            </a:r>
            <a:endParaRPr sz="750">
              <a:latin typeface="Microsoft Sans Serif"/>
              <a:cs typeface="Microsoft Sans Serif"/>
            </a:endParaRPr>
          </a:p>
          <a:p>
            <a:pPr marL="12700" marR="426084">
              <a:lnSpc>
                <a:spcPct val="125000"/>
              </a:lnSpc>
              <a:spcBef>
                <a:spcPts val="10"/>
              </a:spcBef>
            </a:pPr>
            <a:r>
              <a:rPr dirty="0" sz="800" spc="-25">
                <a:latin typeface="Microsoft Sans Serif"/>
                <a:cs typeface="Microsoft Sans Serif"/>
              </a:rPr>
              <a:t>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veces,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dependiendo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nacional,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utiliza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conjunto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medir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voltajes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(necesarios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identificar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15">
                <a:latin typeface="Microsoft Sans Serif"/>
                <a:cs typeface="Microsoft Sans Serif"/>
              </a:rPr>
              <a:t>fallas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tierra).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1150" spc="5">
                <a:latin typeface="Microsoft Sans Serif"/>
                <a:cs typeface="Microsoft Sans Serif"/>
              </a:rPr>
              <a:t>4.3.4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5">
                <a:latin typeface="Microsoft Sans Serif"/>
                <a:cs typeface="Microsoft Sans Serif"/>
              </a:rPr>
              <a:t>Sensores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corriente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10">
                <a:latin typeface="Microsoft Sans Serif"/>
                <a:cs typeface="Microsoft Sans Serif"/>
              </a:rPr>
              <a:t>y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0">
                <a:latin typeface="Microsoft Sans Serif"/>
                <a:cs typeface="Microsoft Sans Serif"/>
              </a:rPr>
              <a:t>tensión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60">
                <a:latin typeface="Microsoft Sans Serif"/>
                <a:cs typeface="Microsoft Sans Serif"/>
              </a:rPr>
              <a:t>no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inductivos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60325">
              <a:lnSpc>
                <a:spcPct val="133400"/>
              </a:lnSpc>
              <a:spcBef>
                <a:spcPts val="5"/>
              </a:spcBef>
            </a:pPr>
            <a:r>
              <a:rPr dirty="0" sz="750" spc="2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absorbida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extremadamente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limitada,</a:t>
            </a:r>
            <a:r>
              <a:rPr dirty="0" sz="750" spc="5">
                <a:latin typeface="Microsoft Sans Serif"/>
                <a:cs typeface="Microsoft Sans Serif"/>
              </a:rPr>
              <a:t> ya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disponer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circuitos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magnéticos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acoplamiento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primario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ello,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han </a:t>
            </a:r>
            <a:r>
              <a:rPr dirty="0" sz="750" spc="25">
                <a:latin typeface="Microsoft Sans Serif"/>
                <a:cs typeface="Microsoft Sans Serif"/>
              </a:rPr>
              <a:t>desarrollado </a:t>
            </a:r>
            <a:r>
              <a:rPr dirty="0" sz="750" spc="10">
                <a:latin typeface="Microsoft Sans Serif"/>
                <a:cs typeface="Microsoft Sans Serif"/>
              </a:rPr>
              <a:t>sensores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aire </a:t>
            </a:r>
            <a:r>
              <a:rPr dirty="0" sz="750" spc="15">
                <a:latin typeface="Microsoft Sans Serif"/>
                <a:cs typeface="Microsoft Sans Serif"/>
              </a:rPr>
              <a:t>(bobinas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Rogowsky) y </a:t>
            </a:r>
            <a:r>
              <a:rPr dirty="0" sz="750" spc="10">
                <a:latin typeface="Microsoft Sans Serif"/>
                <a:cs typeface="Microsoft Sans Serif"/>
              </a:rPr>
              <a:t>sensores </a:t>
            </a:r>
            <a:r>
              <a:rPr dirty="0" sz="750" spc="25">
                <a:latin typeface="Microsoft Sans Serif"/>
                <a:cs typeface="Microsoft Sans Serif"/>
              </a:rPr>
              <a:t>de tensión </a:t>
            </a:r>
            <a:r>
              <a:rPr dirty="0" sz="750" spc="10">
                <a:latin typeface="Microsoft Sans Serif"/>
                <a:cs typeface="Microsoft Sans Serif"/>
              </a:rPr>
              <a:t>(divisores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tensión),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eliminan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aspectos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negativos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transformadores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inductivo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(ciclo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histéresis).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hace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especial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referencia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a:</a:t>
            </a:r>
            <a:endParaRPr sz="800">
              <a:latin typeface="Microsoft Sans Serif"/>
              <a:cs typeface="Microsoft Sans Serif"/>
            </a:endParaRPr>
          </a:p>
          <a:p>
            <a:pPr marL="77470" marR="243204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saturación: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fenómeno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saturación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existe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sensores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actuales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hierro)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tanto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definición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factor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último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problema;</a:t>
            </a:r>
            <a:endParaRPr sz="800">
              <a:latin typeface="Microsoft Sans Serif"/>
              <a:cs typeface="Microsoft Sans Serif"/>
            </a:endParaRPr>
          </a:p>
          <a:p>
            <a:pPr marL="73660" marR="4826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Rendimiento: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ejemplos </a:t>
            </a:r>
            <a:r>
              <a:rPr dirty="0" sz="750" spc="25">
                <a:latin typeface="Microsoft Sans Serif"/>
                <a:cs typeface="Microsoft Sans Serif"/>
              </a:rPr>
              <a:t>anteriores </a:t>
            </a:r>
            <a:r>
              <a:rPr dirty="0" sz="750" spc="30">
                <a:latin typeface="Microsoft Sans Serif"/>
                <a:cs typeface="Microsoft Sans Serif"/>
              </a:rPr>
              <a:t>han </a:t>
            </a:r>
            <a:r>
              <a:rPr dirty="0" sz="750" spc="35">
                <a:latin typeface="Microsoft Sans Serif"/>
                <a:cs typeface="Microsoft Sans Serif"/>
              </a:rPr>
              <a:t>demostrado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20">
                <a:latin typeface="Microsoft Sans Serif"/>
                <a:cs typeface="Microsoft Sans Serif"/>
              </a:rPr>
              <a:t>difícil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conciliar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rendimiento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transformadores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10">
                <a:latin typeface="Microsoft Sans Serif"/>
                <a:cs typeface="Microsoft Sans Serif"/>
              </a:rPr>
              <a:t>cargas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secundario.</a:t>
            </a:r>
            <a:r>
              <a:rPr dirty="0" sz="750" spc="5">
                <a:latin typeface="Microsoft Sans Serif"/>
                <a:cs typeface="Microsoft Sans Serif"/>
              </a:rPr>
              <a:t> 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hecho,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menos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25%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carga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garantizar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precisión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problema;</a:t>
            </a:r>
            <a:endParaRPr sz="750">
              <a:latin typeface="Microsoft Sans Serif"/>
              <a:cs typeface="Microsoft Sans Serif"/>
            </a:endParaRPr>
          </a:p>
          <a:p>
            <a:pPr marL="77470" marR="9652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corrientes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tensiones </a:t>
            </a:r>
            <a:r>
              <a:rPr dirty="0" sz="800" spc="30">
                <a:latin typeface="Microsoft Sans Serif"/>
                <a:cs typeface="Microsoft Sans Serif"/>
              </a:rPr>
              <a:t>primarias </a:t>
            </a:r>
            <a:r>
              <a:rPr dirty="0" sz="800" spc="25">
                <a:latin typeface="Microsoft Sans Serif"/>
                <a:cs typeface="Microsoft Sans Serif"/>
              </a:rPr>
              <a:t>nominales: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linealidad de </a:t>
            </a:r>
            <a:r>
              <a:rPr dirty="0" sz="800" spc="20">
                <a:latin typeface="Microsoft Sans Serif"/>
                <a:cs typeface="Microsoft Sans Serif"/>
              </a:rPr>
              <a:t>respuesta </a:t>
            </a:r>
            <a:r>
              <a:rPr dirty="0" sz="800" spc="40">
                <a:latin typeface="Microsoft Sans Serif"/>
                <a:cs typeface="Microsoft Sans Serif"/>
              </a:rPr>
              <a:t>permite </a:t>
            </a:r>
            <a:r>
              <a:rPr dirty="0" sz="800" spc="35">
                <a:latin typeface="Microsoft Sans Serif"/>
                <a:cs typeface="Microsoft Sans Serif"/>
              </a:rPr>
              <a:t>cubrir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10">
                <a:latin typeface="Microsoft Sans Serif"/>
                <a:cs typeface="Microsoft Sans Serif"/>
              </a:rPr>
              <a:t>95%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aplicaciones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sólo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transductores,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considerables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ventajas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estandarización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compartimentos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aparamenta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posibilidad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rápida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reconversión;</a:t>
            </a:r>
            <a:endParaRPr sz="800">
              <a:latin typeface="Microsoft Sans Serif"/>
              <a:cs typeface="Microsoft Sans Serif"/>
            </a:endParaRPr>
          </a:p>
          <a:p>
            <a:pPr marL="77470" marR="779145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disponer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instrumentación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y/o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TC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existe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problema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saturación.</a:t>
            </a:r>
            <a:endParaRPr sz="800">
              <a:latin typeface="Microsoft Sans Serif"/>
              <a:cs typeface="Microsoft Sans Serif"/>
            </a:endParaRPr>
          </a:p>
          <a:p>
            <a:pPr marL="12700" marR="20955">
              <a:lnSpc>
                <a:spcPts val="12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sensores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aire,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característica </a:t>
            </a:r>
            <a:r>
              <a:rPr dirty="0" sz="750" spc="25">
                <a:latin typeface="Microsoft Sans Serif"/>
                <a:cs typeface="Microsoft Sans Serif"/>
              </a:rPr>
              <a:t>principal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5">
                <a:latin typeface="Microsoft Sans Serif"/>
                <a:cs typeface="Microsoft Sans Serif"/>
              </a:rPr>
              <a:t>trata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transformadores </a:t>
            </a:r>
            <a:r>
              <a:rPr dirty="0" sz="750" spc="15">
                <a:latin typeface="Microsoft Sans Serif"/>
                <a:cs typeface="Microsoft Sans Serif"/>
              </a:rPr>
              <a:t>cuyo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 </a:t>
            </a:r>
            <a:r>
              <a:rPr dirty="0" sz="750" spc="30">
                <a:latin typeface="Microsoft Sans Serif"/>
                <a:cs typeface="Microsoft Sans Serif"/>
              </a:rPr>
              <a:t>magnético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sustituye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5">
                <a:latin typeface="Microsoft Sans Serif"/>
                <a:cs typeface="Microsoft Sans Serif"/>
              </a:rPr>
              <a:t>aire. Una </a:t>
            </a:r>
            <a:r>
              <a:rPr dirty="0" sz="750" spc="30">
                <a:latin typeface="Microsoft Sans Serif"/>
                <a:cs typeface="Microsoft Sans Serif"/>
              </a:rPr>
              <a:t>particularidad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la señal </a:t>
            </a:r>
            <a:r>
              <a:rPr dirty="0" sz="750" spc="20">
                <a:latin typeface="Microsoft Sans Serif"/>
                <a:cs typeface="Microsoft Sans Serif"/>
              </a:rPr>
              <a:t>del secundario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proporcional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tamaño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primario,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derivada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(que,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adecuadamente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integrada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secundario,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corriente).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ya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25">
                <a:latin typeface="Microsoft Sans Serif"/>
                <a:cs typeface="Microsoft Sans Serif"/>
              </a:rPr>
              <a:t>ha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señalado,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774927"/>
            <a:ext cx="5335905" cy="1092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63525">
              <a:lnSpc>
                <a:spcPct val="133400"/>
              </a:lnSpc>
              <a:spcBef>
                <a:spcPts val="100"/>
              </a:spcBef>
            </a:pPr>
            <a:r>
              <a:rPr dirty="0" sz="750" spc="3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existen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fenómenos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saturación,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aspecto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negativo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generalmente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existe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clase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precisión,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diseño actual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5">
                <a:latin typeface="Microsoft Sans Serif"/>
                <a:cs typeface="Microsoft Sans Serif"/>
              </a:rPr>
              <a:t>alcanza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características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35">
                <a:latin typeface="Microsoft Sans Serif"/>
                <a:cs typeface="Microsoft Sans Serif"/>
              </a:rPr>
              <a:t>tener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instrumentación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4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inductivo.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característica </a:t>
            </a:r>
            <a:r>
              <a:rPr dirty="0" sz="750" spc="25">
                <a:latin typeface="Microsoft Sans Serif"/>
                <a:cs typeface="Microsoft Sans Serif"/>
              </a:rPr>
              <a:t>principal de </a:t>
            </a:r>
            <a:r>
              <a:rPr dirty="0" sz="750" spc="10">
                <a:latin typeface="Microsoft Sans Serif"/>
                <a:cs typeface="Microsoft Sans Serif"/>
              </a:rPr>
              <a:t>los sensores </a:t>
            </a:r>
            <a:r>
              <a:rPr dirty="0" sz="750" spc="25">
                <a:latin typeface="Microsoft Sans Serif"/>
                <a:cs typeface="Microsoft Sans Serif"/>
              </a:rPr>
              <a:t>de tensión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la ausencia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5">
                <a:latin typeface="Microsoft Sans Serif"/>
                <a:cs typeface="Microsoft Sans Serif"/>
              </a:rPr>
              <a:t>fenómeno </a:t>
            </a:r>
            <a:r>
              <a:rPr dirty="0" sz="750" spc="25">
                <a:latin typeface="Microsoft Sans Serif"/>
                <a:cs typeface="Microsoft Sans Serif"/>
              </a:rPr>
              <a:t>de ferroresonancia (obviamente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porque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hay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hierro).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ventaja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despreciable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allí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donde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todavía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redes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neutro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aislado.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cuanto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transformadores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aire,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estado actual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tecnología,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>
                <a:latin typeface="Microsoft Sans Serif"/>
                <a:cs typeface="Microsoft Sans Serif"/>
              </a:rPr>
              <a:t>clase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precisión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divisores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(TT)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tampoco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alcanza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todavía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TT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inductivo.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49999" y="1991755"/>
            <a:ext cx="1257935" cy="49657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6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r>
              <a:rPr dirty="0" sz="1200" spc="15" b="1">
                <a:latin typeface="Arial"/>
                <a:cs typeface="Arial"/>
              </a:rPr>
              <a:t>4.4</a:t>
            </a:r>
            <a:r>
              <a:rPr dirty="0" sz="1200" spc="-25" b="1">
                <a:latin typeface="Arial"/>
                <a:cs typeface="Arial"/>
              </a:rPr>
              <a:t> </a:t>
            </a:r>
            <a:r>
              <a:rPr dirty="0" sz="1200" spc="25" b="1">
                <a:latin typeface="Arial"/>
                <a:cs typeface="Arial"/>
              </a:rPr>
              <a:t>Cortocircuito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2678657"/>
            <a:ext cx="5408930" cy="6273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13995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conexión 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15">
                <a:latin typeface="Microsoft Sans Serif"/>
                <a:cs typeface="Microsoft Sans Serif"/>
              </a:rPr>
              <a:t>diseñarse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forma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5">
                <a:latin typeface="Microsoft Sans Serif"/>
                <a:cs typeface="Microsoft Sans Serif"/>
              </a:rPr>
              <a:t>resista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forma </a:t>
            </a:r>
            <a:r>
              <a:rPr dirty="0" sz="700" spc="20">
                <a:latin typeface="Microsoft Sans Serif"/>
                <a:cs typeface="Microsoft Sans Serif"/>
              </a:rPr>
              <a:t>segura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efectos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mecánicos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térmicos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25">
                <a:latin typeface="Microsoft Sans Serif"/>
                <a:cs typeface="Microsoft Sans Serif"/>
              </a:rPr>
              <a:t>corrientes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valores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característicos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facilitados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operador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tensiones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nominales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duración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nominales).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  <a:spcBef>
                <a:spcPts val="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cortocircuito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contacto </a:t>
            </a:r>
            <a:r>
              <a:rPr dirty="0" sz="750" spc="15">
                <a:latin typeface="Microsoft Sans Serif"/>
                <a:cs typeface="Microsoft Sans Serif"/>
              </a:rPr>
              <a:t>accidental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5">
                <a:latin typeface="Microsoft Sans Serif"/>
                <a:cs typeface="Microsoft Sans Serif"/>
              </a:rPr>
              <a:t>intencionado,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5">
                <a:latin typeface="Microsoft Sans Serif"/>
                <a:cs typeface="Microsoft Sans Serif"/>
              </a:rPr>
              <a:t>resistencia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5">
                <a:latin typeface="Microsoft Sans Serif"/>
                <a:cs typeface="Microsoft Sans Serif"/>
              </a:rPr>
              <a:t>impedancia relativamente </a:t>
            </a:r>
            <a:r>
              <a:rPr dirty="0" sz="750" spc="10">
                <a:latin typeface="Microsoft Sans Serif"/>
                <a:cs typeface="Microsoft Sans Serif"/>
              </a:rPr>
              <a:t>baja,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puntos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diferente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tensión.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resultante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avería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incorrecta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eléctrico.</a:t>
            </a:r>
            <a:endParaRPr sz="750">
              <a:latin typeface="Microsoft Sans Serif"/>
              <a:cs typeface="Microsoft Sans Serif"/>
            </a:endParaRPr>
          </a:p>
          <a:p>
            <a:pPr marL="12700" marR="96520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Desde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vista </a:t>
            </a:r>
            <a:r>
              <a:rPr dirty="0" sz="750" spc="25">
                <a:latin typeface="Microsoft Sans Serif"/>
                <a:cs typeface="Microsoft Sans Serif"/>
              </a:rPr>
              <a:t>teórico, </a:t>
            </a:r>
            <a:r>
              <a:rPr dirty="0" sz="750" spc="10">
                <a:latin typeface="Microsoft Sans Serif"/>
                <a:cs typeface="Microsoft Sans Serif"/>
              </a:rPr>
              <a:t>el cálculo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corrientes de </a:t>
            </a:r>
            <a:r>
              <a:rPr dirty="0" sz="750" spc="30">
                <a:latin typeface="Microsoft Sans Serif"/>
                <a:cs typeface="Microsoft Sans Serif"/>
              </a:rPr>
              <a:t>cortocircuito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0">
                <a:latin typeface="Microsoft Sans Serif"/>
                <a:cs typeface="Microsoft Sans Serif"/>
              </a:rPr>
              <a:t>realizarse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40">
                <a:latin typeface="Microsoft Sans Serif"/>
                <a:cs typeface="Microsoft Sans Serif"/>
              </a:rPr>
              <a:t>partir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datos </a:t>
            </a:r>
            <a:r>
              <a:rPr dirty="0" sz="750" spc="30">
                <a:latin typeface="Microsoft Sans Serif"/>
                <a:cs typeface="Microsoft Sans Serif"/>
              </a:rPr>
              <a:t> obtenidos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partir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estudio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perfiles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tensión.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cierto,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normas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prevén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cálculo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realice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partir </a:t>
            </a:r>
            <a:r>
              <a:rPr dirty="0" sz="750" spc="4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nominales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introducen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coeficientes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corrección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adecuados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compensación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(factor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'c').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cálculo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para:</a:t>
            </a:r>
            <a:endParaRPr sz="7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establecer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adecuado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partes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operativas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interrupción;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definir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tensiones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térmicas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mecánicas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elementos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planta;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Calcular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ajustes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realizar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adecuada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personas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a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plantas.</a:t>
            </a:r>
            <a:endParaRPr sz="750">
              <a:latin typeface="Microsoft Sans Serif"/>
              <a:cs typeface="Microsoft Sans Serif"/>
            </a:endParaRPr>
          </a:p>
          <a:p>
            <a:pPr marL="12700" marR="207010">
              <a:lnSpc>
                <a:spcPct val="125000"/>
              </a:lnSpc>
              <a:spcBef>
                <a:spcPts val="1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estudio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eléctrico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definirán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30">
                <a:latin typeface="Microsoft Sans Serif"/>
                <a:cs typeface="Microsoft Sans Serif"/>
              </a:rPr>
              <a:t>diferentes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condiciones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funcionamiento:</a:t>
            </a:r>
            <a:endParaRPr sz="8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40"/>
              </a:spcBef>
              <a:buChar char="•"/>
              <a:tabLst>
                <a:tab pos="61594" algn="l"/>
              </a:tabLst>
            </a:pP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corrientes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máximas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cortocircuito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son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importantes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dimensionamiento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10">
                <a:latin typeface="Microsoft Sans Serif"/>
                <a:cs typeface="Microsoft Sans Serif"/>
              </a:rPr>
              <a:t> sistema;</a:t>
            </a:r>
            <a:endParaRPr sz="600">
              <a:latin typeface="Microsoft Sans Serif"/>
              <a:cs typeface="Microsoft Sans Serif"/>
            </a:endParaRPr>
          </a:p>
          <a:p>
            <a:pPr marL="69850" marR="81280" indent="-69850">
              <a:lnSpc>
                <a:spcPct val="142900"/>
              </a:lnSpc>
              <a:spcBef>
                <a:spcPts val="20"/>
              </a:spcBef>
              <a:buChar char="•"/>
              <a:tabLst>
                <a:tab pos="69850" algn="l"/>
              </a:tabLst>
            </a:pPr>
            <a:r>
              <a:rPr dirty="0" sz="700" spc="-15">
                <a:latin typeface="Microsoft Sans Serif"/>
                <a:cs typeface="Microsoft Sans Serif"/>
              </a:rPr>
              <a:t>Las </a:t>
            </a:r>
            <a:r>
              <a:rPr dirty="0" sz="700" spc="25">
                <a:latin typeface="Microsoft Sans Serif"/>
                <a:cs typeface="Microsoft Sans Serif"/>
              </a:rPr>
              <a:t>corrientes </a:t>
            </a:r>
            <a:r>
              <a:rPr dirty="0" sz="700" spc="30">
                <a:latin typeface="Microsoft Sans Serif"/>
                <a:cs typeface="Microsoft Sans Serif"/>
              </a:rPr>
              <a:t>mínimas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cortocircuito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30">
                <a:latin typeface="Microsoft Sans Serif"/>
                <a:cs typeface="Microsoft Sans Serif"/>
              </a:rPr>
              <a:t>importantes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coordinación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>
                <a:latin typeface="Microsoft Sans Serif"/>
                <a:cs typeface="Microsoft Sans Serif"/>
              </a:rPr>
              <a:t>(la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disparo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inferior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conexión).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Cuatro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tipos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diferentes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líneas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transmisión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tensión: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monofásica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bifásica;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bifásica;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Falla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trifásica.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común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monofásica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30">
                <a:latin typeface="Microsoft Sans Serif"/>
                <a:cs typeface="Microsoft Sans Serif"/>
              </a:rPr>
              <a:t>tierra,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representa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90%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total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fallas.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149225">
              <a:lnSpc>
                <a:spcPct val="125000"/>
              </a:lnSpc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provoca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paso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través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conexión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accidental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intencionada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constituye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propio </a:t>
            </a:r>
            <a:r>
              <a:rPr dirty="0" sz="800" spc="30">
                <a:latin typeface="Microsoft Sans Serif"/>
                <a:cs typeface="Microsoft Sans Serif"/>
              </a:rPr>
              <a:t>cortocircuito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20">
                <a:latin typeface="Microsoft Sans Serif"/>
                <a:cs typeface="Microsoft Sans Serif"/>
              </a:rPr>
              <a:t>través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distintos componentes </a:t>
            </a:r>
            <a:r>
              <a:rPr dirty="0" sz="800" spc="20">
                <a:latin typeface="Microsoft Sans Serif"/>
                <a:cs typeface="Microsoft Sans Serif"/>
              </a:rPr>
              <a:t>hasta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fuente: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>
                <a:latin typeface="Microsoft Sans Serif"/>
                <a:cs typeface="Microsoft Sans Serif"/>
              </a:rPr>
              <a:t>causa 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daños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incendios.</a:t>
            </a:r>
            <a:endParaRPr sz="800">
              <a:latin typeface="Microsoft Sans Serif"/>
              <a:cs typeface="Microsoft Sans Serif"/>
            </a:endParaRPr>
          </a:p>
          <a:p>
            <a:pPr marL="12700" marR="278130">
              <a:lnSpc>
                <a:spcPts val="1200"/>
              </a:lnSpc>
              <a:spcBef>
                <a:spcPts val="8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integración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influye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(SCC)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eléctricos.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30">
                <a:latin typeface="Microsoft Sans Serif"/>
                <a:cs typeface="Microsoft Sans Serif"/>
              </a:rPr>
              <a:t>comportamiento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diferente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generadores </a:t>
            </a:r>
            <a:r>
              <a:rPr dirty="0" sz="650" spc="15">
                <a:latin typeface="Microsoft Sans Serif"/>
                <a:cs typeface="Microsoft Sans Serif"/>
              </a:rPr>
              <a:t>síncronos </a:t>
            </a:r>
            <a:r>
              <a:rPr dirty="0" sz="650">
                <a:latin typeface="Microsoft Sans Serif"/>
                <a:cs typeface="Microsoft Sans Serif"/>
              </a:rPr>
              <a:t>clásicos </a:t>
            </a:r>
            <a:r>
              <a:rPr dirty="0" sz="650" spc="30">
                <a:latin typeface="Microsoft Sans Serif"/>
                <a:cs typeface="Microsoft Sans Serif"/>
              </a:rPr>
              <a:t>durante </a:t>
            </a:r>
            <a:r>
              <a:rPr dirty="0" sz="650" spc="20">
                <a:latin typeface="Microsoft Sans Serif"/>
                <a:cs typeface="Microsoft Sans Serif"/>
              </a:rPr>
              <a:t>cortocircuitos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simétricos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15">
                <a:latin typeface="Microsoft Sans Serif"/>
                <a:cs typeface="Microsoft Sans Serif"/>
              </a:rPr>
              <a:t>asimétricos.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respuesta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cortocircuitos </a:t>
            </a:r>
            <a:r>
              <a:rPr dirty="0" sz="650" spc="10">
                <a:latin typeface="Microsoft Sans Serif"/>
                <a:cs typeface="Microsoft Sans Serif"/>
              </a:rPr>
              <a:t>suele </a:t>
            </a:r>
            <a:r>
              <a:rPr dirty="0" sz="650" spc="20">
                <a:latin typeface="Microsoft Sans Serif"/>
                <a:cs typeface="Microsoft Sans Serif"/>
              </a:rPr>
              <a:t>estar </a:t>
            </a:r>
            <a:r>
              <a:rPr dirty="0" sz="650" spc="25">
                <a:latin typeface="Microsoft Sans Serif"/>
                <a:cs typeface="Microsoft Sans Serif"/>
              </a:rPr>
              <a:t>controlada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electrónica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utilizada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inversores.</a:t>
            </a:r>
            <a:endParaRPr sz="650">
              <a:latin typeface="Microsoft Sans Serif"/>
              <a:cs typeface="Microsoft Sans Serif"/>
            </a:endParaRPr>
          </a:p>
          <a:p>
            <a:pPr marL="12700" marR="195580">
              <a:lnSpc>
                <a:spcPts val="1200"/>
              </a:lnSpc>
              <a:spcBef>
                <a:spcPts val="5"/>
              </a:spcBef>
            </a:pPr>
            <a:r>
              <a:rPr dirty="0" sz="700" spc="30">
                <a:latin typeface="Microsoft Sans Serif"/>
                <a:cs typeface="Microsoft Sans Serif"/>
              </a:rPr>
              <a:t>Durante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códigos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permanecer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conectada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utilizará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control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reactiva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unidad </a:t>
            </a:r>
            <a:r>
              <a:rPr dirty="0" sz="700" spc="20">
                <a:latin typeface="Microsoft Sans Serif"/>
                <a:cs typeface="Microsoft Sans Serif"/>
              </a:rPr>
              <a:t>de generación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soportar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voltaje 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caída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aumento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corto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plazo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(modo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operación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Fault</a:t>
            </a:r>
            <a:r>
              <a:rPr dirty="0" sz="700" spc="-5">
                <a:latin typeface="Microsoft Sans Serif"/>
                <a:cs typeface="Microsoft Sans Serif"/>
              </a:rPr>
              <a:t> Ride </a:t>
            </a:r>
            <a:r>
              <a:rPr dirty="0" sz="700" spc="20">
                <a:latin typeface="Microsoft Sans Serif"/>
                <a:cs typeface="Microsoft Sans Serif"/>
              </a:rPr>
              <a:t>Through).</a:t>
            </a:r>
            <a:endParaRPr sz="700">
              <a:latin typeface="Microsoft Sans Serif"/>
              <a:cs typeface="Microsoft Sans Serif"/>
            </a:endParaRPr>
          </a:p>
          <a:p>
            <a:pPr marL="12700" marR="179705">
              <a:lnSpc>
                <a:spcPts val="12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esta </a:t>
            </a:r>
            <a:r>
              <a:rPr dirty="0" sz="650" spc="15">
                <a:latin typeface="Microsoft Sans Serif"/>
                <a:cs typeface="Microsoft Sans Serif"/>
              </a:rPr>
              <a:t>situación,</a:t>
            </a:r>
            <a:r>
              <a:rPr dirty="0" sz="650" spc="10">
                <a:latin typeface="Microsoft Sans Serif"/>
                <a:cs typeface="Microsoft Sans Serif"/>
              </a:rPr>
              <a:t> los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ligeramente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superiores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normales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funcionamiento.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nivel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10">
                <a:latin typeface="Microsoft Sans Serif"/>
                <a:cs typeface="Microsoft Sans Serif"/>
              </a:rPr>
              <a:t>alcanzado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5">
                <a:latin typeface="Microsoft Sans Serif"/>
                <a:cs typeface="Microsoft Sans Serif"/>
              </a:rPr>
              <a:t>estas </a:t>
            </a:r>
            <a:r>
              <a:rPr dirty="0" sz="650" spc="15">
                <a:latin typeface="Microsoft Sans Serif"/>
                <a:cs typeface="Microsoft Sans Serif"/>
              </a:rPr>
              <a:t>condiciones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relevante para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correcto dimensionamiento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cableado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tanto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5">
                <a:latin typeface="Microsoft Sans Serif"/>
                <a:cs typeface="Microsoft Sans Serif"/>
              </a:rPr>
              <a:t>nivel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red.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3171" y="3230994"/>
            <a:ext cx="5363845" cy="5732780"/>
            <a:chOff x="1653171" y="3230994"/>
            <a:chExt cx="5363845" cy="5732780"/>
          </a:xfrm>
        </p:grpSpPr>
        <p:sp>
          <p:nvSpPr>
            <p:cNvPr id="4" name="object 4"/>
            <p:cNvSpPr/>
            <p:nvPr/>
          </p:nvSpPr>
          <p:spPr>
            <a:xfrm>
              <a:off x="1653171" y="3230994"/>
              <a:ext cx="5363845" cy="5732780"/>
            </a:xfrm>
            <a:custGeom>
              <a:avLst/>
              <a:gdLst/>
              <a:ahLst/>
              <a:cxnLst/>
              <a:rect l="l" t="t" r="r" b="b"/>
              <a:pathLst>
                <a:path w="5363845" h="5732780">
                  <a:moveTo>
                    <a:pt x="5363654" y="0"/>
                  </a:moveTo>
                  <a:lnTo>
                    <a:pt x="0" y="0"/>
                  </a:lnTo>
                  <a:lnTo>
                    <a:pt x="0" y="5732411"/>
                  </a:lnTo>
                  <a:lnTo>
                    <a:pt x="5363654" y="5732411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463949" y="3548825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1677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66187" y="4228173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60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319945" y="3716554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19" y="7341"/>
                  </a:lnTo>
                  <a:lnTo>
                    <a:pt x="229046" y="27785"/>
                  </a:lnTo>
                  <a:lnTo>
                    <a:pt x="260216" y="58959"/>
                  </a:lnTo>
                  <a:lnTo>
                    <a:pt x="280657" y="98490"/>
                  </a:lnTo>
                  <a:lnTo>
                    <a:pt x="287997" y="144005"/>
                  </a:lnTo>
                  <a:lnTo>
                    <a:pt x="280657" y="189519"/>
                  </a:lnTo>
                  <a:lnTo>
                    <a:pt x="260216" y="229046"/>
                  </a:lnTo>
                  <a:lnTo>
                    <a:pt x="229046" y="260216"/>
                  </a:lnTo>
                  <a:lnTo>
                    <a:pt x="189519" y="280657"/>
                  </a:lnTo>
                  <a:lnTo>
                    <a:pt x="144005" y="287997"/>
                  </a:lnTo>
                  <a:lnTo>
                    <a:pt x="98490" y="280657"/>
                  </a:lnTo>
                  <a:lnTo>
                    <a:pt x="58959" y="260216"/>
                  </a:lnTo>
                  <a:lnTo>
                    <a:pt x="27785" y="229046"/>
                  </a:lnTo>
                  <a:lnTo>
                    <a:pt x="7341" y="189519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319945" y="3940173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1" y="98478"/>
                  </a:lnTo>
                  <a:lnTo>
                    <a:pt x="27785" y="58951"/>
                  </a:lnTo>
                  <a:lnTo>
                    <a:pt x="58959" y="27781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90" y="280655"/>
                  </a:lnTo>
                  <a:lnTo>
                    <a:pt x="58959" y="260211"/>
                  </a:lnTo>
                  <a:lnTo>
                    <a:pt x="27785" y="229038"/>
                  </a:lnTo>
                  <a:lnTo>
                    <a:pt x="7341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397335" y="4106529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4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466187" y="403081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157717" y="4428337"/>
              <a:ext cx="625475" cy="0"/>
            </a:xfrm>
            <a:custGeom>
              <a:avLst/>
              <a:gdLst/>
              <a:ahLst/>
              <a:cxnLst/>
              <a:rect l="l" t="t" r="r" b="b"/>
              <a:pathLst>
                <a:path w="625475" h="0">
                  <a:moveTo>
                    <a:pt x="0" y="0"/>
                  </a:moveTo>
                  <a:lnTo>
                    <a:pt x="62504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235814" y="4428337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79">
                  <a:moveTo>
                    <a:pt x="0" y="0"/>
                  </a:moveTo>
                  <a:lnTo>
                    <a:pt x="0" y="2970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77740" y="4660422"/>
              <a:ext cx="116154" cy="116154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897460" y="5192664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1677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899699" y="5872011"/>
              <a:ext cx="0" cy="200660"/>
            </a:xfrm>
            <a:custGeom>
              <a:avLst/>
              <a:gdLst/>
              <a:ahLst/>
              <a:cxnLst/>
              <a:rect l="l" t="t" r="r" b="b"/>
              <a:pathLst>
                <a:path w="0" h="200660">
                  <a:moveTo>
                    <a:pt x="0" y="2001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753457" y="5360390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19" y="7341"/>
                  </a:lnTo>
                  <a:lnTo>
                    <a:pt x="229046" y="27785"/>
                  </a:lnTo>
                  <a:lnTo>
                    <a:pt x="260216" y="58959"/>
                  </a:lnTo>
                  <a:lnTo>
                    <a:pt x="280657" y="98490"/>
                  </a:lnTo>
                  <a:lnTo>
                    <a:pt x="287997" y="144005"/>
                  </a:lnTo>
                  <a:lnTo>
                    <a:pt x="280657" y="189519"/>
                  </a:lnTo>
                  <a:lnTo>
                    <a:pt x="260216" y="229046"/>
                  </a:lnTo>
                  <a:lnTo>
                    <a:pt x="229046" y="260216"/>
                  </a:lnTo>
                  <a:lnTo>
                    <a:pt x="189519" y="280657"/>
                  </a:lnTo>
                  <a:lnTo>
                    <a:pt x="144005" y="287997"/>
                  </a:lnTo>
                  <a:lnTo>
                    <a:pt x="98490" y="280657"/>
                  </a:lnTo>
                  <a:lnTo>
                    <a:pt x="58959" y="260216"/>
                  </a:lnTo>
                  <a:lnTo>
                    <a:pt x="27785" y="229046"/>
                  </a:lnTo>
                  <a:lnTo>
                    <a:pt x="7341" y="189519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753457" y="5584012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1" y="98478"/>
                  </a:lnTo>
                  <a:lnTo>
                    <a:pt x="27785" y="58951"/>
                  </a:lnTo>
                  <a:lnTo>
                    <a:pt x="58959" y="27781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90" y="280655"/>
                  </a:lnTo>
                  <a:lnTo>
                    <a:pt x="58959" y="260211"/>
                  </a:lnTo>
                  <a:lnTo>
                    <a:pt x="27785" y="229038"/>
                  </a:lnTo>
                  <a:lnTo>
                    <a:pt x="7341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830847" y="5750368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4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899699" y="567465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591229" y="6072176"/>
              <a:ext cx="625475" cy="0"/>
            </a:xfrm>
            <a:custGeom>
              <a:avLst/>
              <a:gdLst/>
              <a:ahLst/>
              <a:cxnLst/>
              <a:rect l="l" t="t" r="r" b="b"/>
              <a:pathLst>
                <a:path w="625475" h="0">
                  <a:moveTo>
                    <a:pt x="0" y="0"/>
                  </a:moveTo>
                  <a:lnTo>
                    <a:pt x="62504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669326" y="6072176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79">
                  <a:moveTo>
                    <a:pt x="0" y="0"/>
                  </a:moveTo>
                  <a:lnTo>
                    <a:pt x="0" y="2970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11252" y="6304261"/>
              <a:ext cx="116154" cy="11615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899699" y="5747147"/>
              <a:ext cx="836930" cy="85725"/>
            </a:xfrm>
            <a:custGeom>
              <a:avLst/>
              <a:gdLst/>
              <a:ahLst/>
              <a:cxnLst/>
              <a:rect l="l" t="t" r="r" b="b"/>
              <a:pathLst>
                <a:path w="836929" h="85725">
                  <a:moveTo>
                    <a:pt x="0" y="0"/>
                  </a:moveTo>
                  <a:lnTo>
                    <a:pt x="836472" y="0"/>
                  </a:lnTo>
                  <a:lnTo>
                    <a:pt x="836472" y="851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27344" y="5829168"/>
              <a:ext cx="176682" cy="7392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284698" y="7654490"/>
              <a:ext cx="613410" cy="177165"/>
            </a:xfrm>
            <a:custGeom>
              <a:avLst/>
              <a:gdLst/>
              <a:ahLst/>
              <a:cxnLst/>
              <a:rect l="l" t="t" r="r" b="b"/>
              <a:pathLst>
                <a:path w="613410" h="177165">
                  <a:moveTo>
                    <a:pt x="613054" y="0"/>
                  </a:moveTo>
                  <a:lnTo>
                    <a:pt x="0" y="0"/>
                  </a:lnTo>
                  <a:lnTo>
                    <a:pt x="0" y="17674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897752" y="7099809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1677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753755" y="7267537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0" y="98490"/>
                  </a:lnTo>
                  <a:lnTo>
                    <a:pt x="27781" y="58959"/>
                  </a:lnTo>
                  <a:lnTo>
                    <a:pt x="58951" y="27785"/>
                  </a:lnTo>
                  <a:lnTo>
                    <a:pt x="98478" y="7341"/>
                  </a:lnTo>
                  <a:lnTo>
                    <a:pt x="143992" y="0"/>
                  </a:lnTo>
                  <a:lnTo>
                    <a:pt x="189512" y="7341"/>
                  </a:lnTo>
                  <a:lnTo>
                    <a:pt x="229043" y="27785"/>
                  </a:lnTo>
                  <a:lnTo>
                    <a:pt x="260215" y="58959"/>
                  </a:lnTo>
                  <a:lnTo>
                    <a:pt x="280657" y="98490"/>
                  </a:lnTo>
                  <a:lnTo>
                    <a:pt x="287997" y="144005"/>
                  </a:lnTo>
                  <a:lnTo>
                    <a:pt x="280657" y="189520"/>
                  </a:lnTo>
                  <a:lnTo>
                    <a:pt x="260215" y="229051"/>
                  </a:lnTo>
                  <a:lnTo>
                    <a:pt x="229043" y="260224"/>
                  </a:lnTo>
                  <a:lnTo>
                    <a:pt x="189512" y="280668"/>
                  </a:lnTo>
                  <a:lnTo>
                    <a:pt x="143992" y="288010"/>
                  </a:lnTo>
                  <a:lnTo>
                    <a:pt x="98478" y="280668"/>
                  </a:lnTo>
                  <a:lnTo>
                    <a:pt x="58951" y="260224"/>
                  </a:lnTo>
                  <a:lnTo>
                    <a:pt x="27781" y="229051"/>
                  </a:lnTo>
                  <a:lnTo>
                    <a:pt x="7340" y="189520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753755" y="7491151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0" y="98485"/>
                  </a:lnTo>
                  <a:lnTo>
                    <a:pt x="27781" y="58954"/>
                  </a:lnTo>
                  <a:lnTo>
                    <a:pt x="58951" y="27782"/>
                  </a:lnTo>
                  <a:lnTo>
                    <a:pt x="98478" y="7340"/>
                  </a:lnTo>
                  <a:lnTo>
                    <a:pt x="143992" y="0"/>
                  </a:lnTo>
                  <a:lnTo>
                    <a:pt x="189512" y="7340"/>
                  </a:lnTo>
                  <a:lnTo>
                    <a:pt x="229043" y="27782"/>
                  </a:lnTo>
                  <a:lnTo>
                    <a:pt x="260215" y="58954"/>
                  </a:lnTo>
                  <a:lnTo>
                    <a:pt x="280657" y="98485"/>
                  </a:lnTo>
                  <a:lnTo>
                    <a:pt x="287997" y="144005"/>
                  </a:lnTo>
                  <a:lnTo>
                    <a:pt x="280657" y="189520"/>
                  </a:lnTo>
                  <a:lnTo>
                    <a:pt x="260215" y="229051"/>
                  </a:lnTo>
                  <a:lnTo>
                    <a:pt x="229043" y="260224"/>
                  </a:lnTo>
                  <a:lnTo>
                    <a:pt x="189512" y="280668"/>
                  </a:lnTo>
                  <a:lnTo>
                    <a:pt x="143992" y="288010"/>
                  </a:lnTo>
                  <a:lnTo>
                    <a:pt x="98478" y="280668"/>
                  </a:lnTo>
                  <a:lnTo>
                    <a:pt x="58951" y="260224"/>
                  </a:lnTo>
                  <a:lnTo>
                    <a:pt x="27781" y="229051"/>
                  </a:lnTo>
                  <a:lnTo>
                    <a:pt x="7340" y="189520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831139" y="7657519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4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99991" y="7581799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284699" y="848154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w="0" h="221615">
                  <a:moveTo>
                    <a:pt x="0" y="0"/>
                  </a:moveTo>
                  <a:lnTo>
                    <a:pt x="0" y="2210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152726" y="8702563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9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78126" y="8741630"/>
              <a:ext cx="213360" cy="0"/>
            </a:xfrm>
            <a:custGeom>
              <a:avLst/>
              <a:gdLst/>
              <a:ahLst/>
              <a:cxnLst/>
              <a:rect l="l" t="t" r="r" b="b"/>
              <a:pathLst>
                <a:path w="213360" h="0">
                  <a:moveTo>
                    <a:pt x="0" y="0"/>
                  </a:moveTo>
                  <a:lnTo>
                    <a:pt x="2131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203526" y="8780698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60" h="0">
                  <a:moveTo>
                    <a:pt x="0" y="0"/>
                  </a:moveTo>
                  <a:lnTo>
                    <a:pt x="1623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152726" y="7831243"/>
              <a:ext cx="292100" cy="650875"/>
            </a:xfrm>
            <a:custGeom>
              <a:avLst/>
              <a:gdLst/>
              <a:ahLst/>
              <a:cxnLst/>
              <a:rect l="l" t="t" r="r" b="b"/>
              <a:pathLst>
                <a:path w="292100" h="650875">
                  <a:moveTo>
                    <a:pt x="291795" y="650303"/>
                  </a:moveTo>
                  <a:lnTo>
                    <a:pt x="0" y="650303"/>
                  </a:lnTo>
                  <a:lnTo>
                    <a:pt x="0" y="0"/>
                  </a:lnTo>
                  <a:lnTo>
                    <a:pt x="291795" y="0"/>
                  </a:lnTo>
                  <a:lnTo>
                    <a:pt x="291795" y="65030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893103" y="7654490"/>
              <a:ext cx="742950" cy="885825"/>
            </a:xfrm>
            <a:custGeom>
              <a:avLst/>
              <a:gdLst/>
              <a:ahLst/>
              <a:cxnLst/>
              <a:rect l="l" t="t" r="r" b="b"/>
              <a:pathLst>
                <a:path w="742950" h="885825">
                  <a:moveTo>
                    <a:pt x="742911" y="0"/>
                  </a:moveTo>
                  <a:lnTo>
                    <a:pt x="129870" y="0"/>
                  </a:lnTo>
                  <a:lnTo>
                    <a:pt x="129870" y="102057"/>
                  </a:lnTo>
                  <a:lnTo>
                    <a:pt x="92352" y="104719"/>
                  </a:lnTo>
                  <a:lnTo>
                    <a:pt x="49623" y="116489"/>
                  </a:lnTo>
                  <a:lnTo>
                    <a:pt x="14550" y="143039"/>
                  </a:lnTo>
                  <a:lnTo>
                    <a:pt x="0" y="190042"/>
                  </a:lnTo>
                  <a:lnTo>
                    <a:pt x="21447" y="235623"/>
                  </a:lnTo>
                  <a:lnTo>
                    <a:pt x="68630" y="259029"/>
                  </a:lnTo>
                  <a:lnTo>
                    <a:pt x="115814" y="267652"/>
                  </a:lnTo>
                  <a:lnTo>
                    <a:pt x="137261" y="268884"/>
                  </a:lnTo>
                  <a:lnTo>
                    <a:pt x="181533" y="263605"/>
                  </a:lnTo>
                  <a:lnTo>
                    <a:pt x="204824" y="251993"/>
                  </a:lnTo>
                  <a:lnTo>
                    <a:pt x="213862" y="240380"/>
                  </a:lnTo>
                  <a:lnTo>
                    <a:pt x="215379" y="235102"/>
                  </a:lnTo>
                  <a:lnTo>
                    <a:pt x="212972" y="215564"/>
                  </a:lnTo>
                  <a:lnTo>
                    <a:pt x="204033" y="205532"/>
                  </a:lnTo>
                  <a:lnTo>
                    <a:pt x="181237" y="201835"/>
                  </a:lnTo>
                  <a:lnTo>
                    <a:pt x="137261" y="201307"/>
                  </a:lnTo>
                  <a:lnTo>
                    <a:pt x="129870" y="200799"/>
                  </a:lnTo>
                  <a:lnTo>
                    <a:pt x="92352" y="203460"/>
                  </a:lnTo>
                  <a:lnTo>
                    <a:pt x="49623" y="215226"/>
                  </a:lnTo>
                  <a:lnTo>
                    <a:pt x="14550" y="241776"/>
                  </a:lnTo>
                  <a:lnTo>
                    <a:pt x="0" y="288785"/>
                  </a:lnTo>
                  <a:lnTo>
                    <a:pt x="21447" y="334358"/>
                  </a:lnTo>
                  <a:lnTo>
                    <a:pt x="68630" y="357760"/>
                  </a:lnTo>
                  <a:lnTo>
                    <a:pt x="115814" y="366382"/>
                  </a:lnTo>
                  <a:lnTo>
                    <a:pt x="181533" y="362335"/>
                  </a:lnTo>
                  <a:lnTo>
                    <a:pt x="213862" y="339110"/>
                  </a:lnTo>
                  <a:lnTo>
                    <a:pt x="215379" y="333832"/>
                  </a:lnTo>
                  <a:lnTo>
                    <a:pt x="212972" y="314301"/>
                  </a:lnTo>
                  <a:lnTo>
                    <a:pt x="137261" y="300050"/>
                  </a:lnTo>
                  <a:lnTo>
                    <a:pt x="92352" y="302710"/>
                  </a:lnTo>
                  <a:lnTo>
                    <a:pt x="49623" y="314477"/>
                  </a:lnTo>
                  <a:lnTo>
                    <a:pt x="14550" y="341026"/>
                  </a:lnTo>
                  <a:lnTo>
                    <a:pt x="0" y="388035"/>
                  </a:lnTo>
                  <a:lnTo>
                    <a:pt x="21447" y="433608"/>
                  </a:lnTo>
                  <a:lnTo>
                    <a:pt x="68630" y="457011"/>
                  </a:lnTo>
                  <a:lnTo>
                    <a:pt x="115814" y="465632"/>
                  </a:lnTo>
                  <a:lnTo>
                    <a:pt x="181533" y="461586"/>
                  </a:lnTo>
                  <a:lnTo>
                    <a:pt x="213862" y="438361"/>
                  </a:lnTo>
                  <a:lnTo>
                    <a:pt x="215379" y="433082"/>
                  </a:lnTo>
                  <a:lnTo>
                    <a:pt x="212972" y="413545"/>
                  </a:lnTo>
                  <a:lnTo>
                    <a:pt x="137261" y="399288"/>
                  </a:lnTo>
                  <a:lnTo>
                    <a:pt x="92352" y="401950"/>
                  </a:lnTo>
                  <a:lnTo>
                    <a:pt x="49623" y="413719"/>
                  </a:lnTo>
                  <a:lnTo>
                    <a:pt x="14550" y="440269"/>
                  </a:lnTo>
                  <a:lnTo>
                    <a:pt x="0" y="487273"/>
                  </a:lnTo>
                  <a:lnTo>
                    <a:pt x="21447" y="532853"/>
                  </a:lnTo>
                  <a:lnTo>
                    <a:pt x="68630" y="556260"/>
                  </a:lnTo>
                  <a:lnTo>
                    <a:pt x="115814" y="564883"/>
                  </a:lnTo>
                  <a:lnTo>
                    <a:pt x="181533" y="560834"/>
                  </a:lnTo>
                  <a:lnTo>
                    <a:pt x="213862" y="537600"/>
                  </a:lnTo>
                  <a:lnTo>
                    <a:pt x="215379" y="532320"/>
                  </a:lnTo>
                  <a:lnTo>
                    <a:pt x="212972" y="512790"/>
                  </a:lnTo>
                  <a:lnTo>
                    <a:pt x="137261" y="498538"/>
                  </a:lnTo>
                  <a:lnTo>
                    <a:pt x="92352" y="501200"/>
                  </a:lnTo>
                  <a:lnTo>
                    <a:pt x="49623" y="512970"/>
                  </a:lnTo>
                  <a:lnTo>
                    <a:pt x="14550" y="539520"/>
                  </a:lnTo>
                  <a:lnTo>
                    <a:pt x="0" y="586524"/>
                  </a:lnTo>
                  <a:lnTo>
                    <a:pt x="21447" y="632104"/>
                  </a:lnTo>
                  <a:lnTo>
                    <a:pt x="68630" y="655510"/>
                  </a:lnTo>
                  <a:lnTo>
                    <a:pt x="115814" y="664133"/>
                  </a:lnTo>
                  <a:lnTo>
                    <a:pt x="137261" y="665365"/>
                  </a:lnTo>
                  <a:lnTo>
                    <a:pt x="137261" y="885456"/>
                  </a:lnTo>
                  <a:lnTo>
                    <a:pt x="453021" y="885456"/>
                  </a:lnTo>
                  <a:lnTo>
                    <a:pt x="453021" y="827049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636015" y="7099809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1677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492011" y="7267537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25" y="7341"/>
                  </a:lnTo>
                  <a:lnTo>
                    <a:pt x="229056" y="27785"/>
                  </a:lnTo>
                  <a:lnTo>
                    <a:pt x="260228" y="58959"/>
                  </a:lnTo>
                  <a:lnTo>
                    <a:pt x="280669" y="98490"/>
                  </a:lnTo>
                  <a:lnTo>
                    <a:pt x="288010" y="144005"/>
                  </a:lnTo>
                  <a:lnTo>
                    <a:pt x="280669" y="189520"/>
                  </a:lnTo>
                  <a:lnTo>
                    <a:pt x="260228" y="229051"/>
                  </a:lnTo>
                  <a:lnTo>
                    <a:pt x="229056" y="260224"/>
                  </a:lnTo>
                  <a:lnTo>
                    <a:pt x="189525" y="280668"/>
                  </a:lnTo>
                  <a:lnTo>
                    <a:pt x="144005" y="288010"/>
                  </a:lnTo>
                  <a:lnTo>
                    <a:pt x="98490" y="280668"/>
                  </a:lnTo>
                  <a:lnTo>
                    <a:pt x="58959" y="260224"/>
                  </a:lnTo>
                  <a:lnTo>
                    <a:pt x="27785" y="229051"/>
                  </a:lnTo>
                  <a:lnTo>
                    <a:pt x="7341" y="189520"/>
                  </a:lnTo>
                  <a:lnTo>
                    <a:pt x="0" y="1440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492011" y="7491151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1" y="98485"/>
                  </a:lnTo>
                  <a:lnTo>
                    <a:pt x="27785" y="58954"/>
                  </a:lnTo>
                  <a:lnTo>
                    <a:pt x="58959" y="27782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25" y="7340"/>
                  </a:lnTo>
                  <a:lnTo>
                    <a:pt x="229056" y="27782"/>
                  </a:lnTo>
                  <a:lnTo>
                    <a:pt x="260228" y="58954"/>
                  </a:lnTo>
                  <a:lnTo>
                    <a:pt x="280669" y="98485"/>
                  </a:lnTo>
                  <a:lnTo>
                    <a:pt x="288010" y="144005"/>
                  </a:lnTo>
                  <a:lnTo>
                    <a:pt x="280669" y="189520"/>
                  </a:lnTo>
                  <a:lnTo>
                    <a:pt x="260228" y="229051"/>
                  </a:lnTo>
                  <a:lnTo>
                    <a:pt x="229056" y="260224"/>
                  </a:lnTo>
                  <a:lnTo>
                    <a:pt x="189525" y="280668"/>
                  </a:lnTo>
                  <a:lnTo>
                    <a:pt x="144005" y="288010"/>
                  </a:lnTo>
                  <a:lnTo>
                    <a:pt x="98490" y="280668"/>
                  </a:lnTo>
                  <a:lnTo>
                    <a:pt x="58959" y="260224"/>
                  </a:lnTo>
                  <a:lnTo>
                    <a:pt x="27785" y="229051"/>
                  </a:lnTo>
                  <a:lnTo>
                    <a:pt x="7341" y="189520"/>
                  </a:lnTo>
                  <a:lnTo>
                    <a:pt x="0" y="1440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569401" y="7657519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5" h="66675">
                  <a:moveTo>
                    <a:pt x="0" y="66586"/>
                  </a:moveTo>
                  <a:lnTo>
                    <a:pt x="68859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638259" y="7581799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050413" y="8702563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9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075813" y="8741630"/>
              <a:ext cx="213360" cy="0"/>
            </a:xfrm>
            <a:custGeom>
              <a:avLst/>
              <a:gdLst/>
              <a:ahLst/>
              <a:cxnLst/>
              <a:rect l="l" t="t" r="r" b="b"/>
              <a:pathLst>
                <a:path w="213360" h="0">
                  <a:moveTo>
                    <a:pt x="0" y="0"/>
                  </a:moveTo>
                  <a:lnTo>
                    <a:pt x="2131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101213" y="8780698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60" h="0">
                  <a:moveTo>
                    <a:pt x="0" y="0"/>
                  </a:moveTo>
                  <a:lnTo>
                    <a:pt x="16235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200220" y="7831243"/>
              <a:ext cx="292100" cy="650875"/>
            </a:xfrm>
            <a:custGeom>
              <a:avLst/>
              <a:gdLst/>
              <a:ahLst/>
              <a:cxnLst/>
              <a:rect l="l" t="t" r="r" b="b"/>
              <a:pathLst>
                <a:path w="292100" h="650875">
                  <a:moveTo>
                    <a:pt x="291795" y="650303"/>
                  </a:moveTo>
                  <a:lnTo>
                    <a:pt x="0" y="650303"/>
                  </a:lnTo>
                  <a:lnTo>
                    <a:pt x="0" y="0"/>
                  </a:lnTo>
                  <a:lnTo>
                    <a:pt x="291795" y="0"/>
                  </a:lnTo>
                  <a:lnTo>
                    <a:pt x="291795" y="65030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182386" y="8539943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0"/>
                  </a:moveTo>
                  <a:lnTo>
                    <a:pt x="0" y="16262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346122" y="7654490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w="0" h="177165">
                  <a:moveTo>
                    <a:pt x="0" y="17674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522338" y="7654490"/>
              <a:ext cx="742950" cy="1048385"/>
            </a:xfrm>
            <a:custGeom>
              <a:avLst/>
              <a:gdLst/>
              <a:ahLst/>
              <a:cxnLst/>
              <a:rect l="l" t="t" r="r" b="b"/>
              <a:pathLst>
                <a:path w="742950" h="1048384">
                  <a:moveTo>
                    <a:pt x="742924" y="0"/>
                  </a:moveTo>
                  <a:lnTo>
                    <a:pt x="129870" y="0"/>
                  </a:lnTo>
                  <a:lnTo>
                    <a:pt x="129870" y="102057"/>
                  </a:lnTo>
                  <a:lnTo>
                    <a:pt x="92357" y="104719"/>
                  </a:lnTo>
                  <a:lnTo>
                    <a:pt x="49628" y="116489"/>
                  </a:lnTo>
                  <a:lnTo>
                    <a:pt x="14552" y="143039"/>
                  </a:lnTo>
                  <a:lnTo>
                    <a:pt x="0" y="190042"/>
                  </a:lnTo>
                  <a:lnTo>
                    <a:pt x="21447" y="235623"/>
                  </a:lnTo>
                  <a:lnTo>
                    <a:pt x="68630" y="259029"/>
                  </a:lnTo>
                  <a:lnTo>
                    <a:pt x="115814" y="267652"/>
                  </a:lnTo>
                  <a:lnTo>
                    <a:pt x="137261" y="268884"/>
                  </a:lnTo>
                  <a:lnTo>
                    <a:pt x="181541" y="263605"/>
                  </a:lnTo>
                  <a:lnTo>
                    <a:pt x="204835" y="251993"/>
                  </a:lnTo>
                  <a:lnTo>
                    <a:pt x="213874" y="240380"/>
                  </a:lnTo>
                  <a:lnTo>
                    <a:pt x="215391" y="235102"/>
                  </a:lnTo>
                  <a:lnTo>
                    <a:pt x="212985" y="215564"/>
                  </a:lnTo>
                  <a:lnTo>
                    <a:pt x="204044" y="205532"/>
                  </a:lnTo>
                  <a:lnTo>
                    <a:pt x="181244" y="201835"/>
                  </a:lnTo>
                  <a:lnTo>
                    <a:pt x="137261" y="201307"/>
                  </a:lnTo>
                  <a:lnTo>
                    <a:pt x="129870" y="200799"/>
                  </a:lnTo>
                  <a:lnTo>
                    <a:pt x="92357" y="203460"/>
                  </a:lnTo>
                  <a:lnTo>
                    <a:pt x="49628" y="215226"/>
                  </a:lnTo>
                  <a:lnTo>
                    <a:pt x="14552" y="241776"/>
                  </a:lnTo>
                  <a:lnTo>
                    <a:pt x="0" y="288785"/>
                  </a:lnTo>
                  <a:lnTo>
                    <a:pt x="21447" y="334358"/>
                  </a:lnTo>
                  <a:lnTo>
                    <a:pt x="68630" y="357760"/>
                  </a:lnTo>
                  <a:lnTo>
                    <a:pt x="115814" y="366382"/>
                  </a:lnTo>
                  <a:lnTo>
                    <a:pt x="181541" y="362335"/>
                  </a:lnTo>
                  <a:lnTo>
                    <a:pt x="213874" y="339110"/>
                  </a:lnTo>
                  <a:lnTo>
                    <a:pt x="215391" y="333832"/>
                  </a:lnTo>
                  <a:lnTo>
                    <a:pt x="212985" y="314301"/>
                  </a:lnTo>
                  <a:lnTo>
                    <a:pt x="137261" y="300050"/>
                  </a:lnTo>
                  <a:lnTo>
                    <a:pt x="92357" y="302710"/>
                  </a:lnTo>
                  <a:lnTo>
                    <a:pt x="49628" y="314477"/>
                  </a:lnTo>
                  <a:lnTo>
                    <a:pt x="14552" y="341026"/>
                  </a:lnTo>
                  <a:lnTo>
                    <a:pt x="0" y="388035"/>
                  </a:lnTo>
                  <a:lnTo>
                    <a:pt x="21447" y="433608"/>
                  </a:lnTo>
                  <a:lnTo>
                    <a:pt x="68630" y="457011"/>
                  </a:lnTo>
                  <a:lnTo>
                    <a:pt x="115814" y="465632"/>
                  </a:lnTo>
                  <a:lnTo>
                    <a:pt x="181541" y="461586"/>
                  </a:lnTo>
                  <a:lnTo>
                    <a:pt x="213874" y="438361"/>
                  </a:lnTo>
                  <a:lnTo>
                    <a:pt x="215391" y="433082"/>
                  </a:lnTo>
                  <a:lnTo>
                    <a:pt x="212985" y="413545"/>
                  </a:lnTo>
                  <a:lnTo>
                    <a:pt x="137261" y="399288"/>
                  </a:lnTo>
                  <a:lnTo>
                    <a:pt x="92357" y="401950"/>
                  </a:lnTo>
                  <a:lnTo>
                    <a:pt x="49628" y="413719"/>
                  </a:lnTo>
                  <a:lnTo>
                    <a:pt x="14552" y="440269"/>
                  </a:lnTo>
                  <a:lnTo>
                    <a:pt x="0" y="487273"/>
                  </a:lnTo>
                  <a:lnTo>
                    <a:pt x="21447" y="532853"/>
                  </a:lnTo>
                  <a:lnTo>
                    <a:pt x="68630" y="556260"/>
                  </a:lnTo>
                  <a:lnTo>
                    <a:pt x="115814" y="564883"/>
                  </a:lnTo>
                  <a:lnTo>
                    <a:pt x="181541" y="560834"/>
                  </a:lnTo>
                  <a:lnTo>
                    <a:pt x="213874" y="537600"/>
                  </a:lnTo>
                  <a:lnTo>
                    <a:pt x="215391" y="532320"/>
                  </a:lnTo>
                  <a:lnTo>
                    <a:pt x="212985" y="512790"/>
                  </a:lnTo>
                  <a:lnTo>
                    <a:pt x="137261" y="498538"/>
                  </a:lnTo>
                  <a:lnTo>
                    <a:pt x="92357" y="501200"/>
                  </a:lnTo>
                  <a:lnTo>
                    <a:pt x="49628" y="512970"/>
                  </a:lnTo>
                  <a:lnTo>
                    <a:pt x="14552" y="539520"/>
                  </a:lnTo>
                  <a:lnTo>
                    <a:pt x="0" y="586524"/>
                  </a:lnTo>
                  <a:lnTo>
                    <a:pt x="21447" y="632104"/>
                  </a:lnTo>
                  <a:lnTo>
                    <a:pt x="68630" y="655510"/>
                  </a:lnTo>
                  <a:lnTo>
                    <a:pt x="115814" y="664133"/>
                  </a:lnTo>
                  <a:lnTo>
                    <a:pt x="137261" y="665365"/>
                  </a:lnTo>
                  <a:lnTo>
                    <a:pt x="137261" y="10480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265263" y="7099809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1677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121257" y="7267537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20" y="7341"/>
                  </a:lnTo>
                  <a:lnTo>
                    <a:pt x="229051" y="27785"/>
                  </a:lnTo>
                  <a:lnTo>
                    <a:pt x="260224" y="58959"/>
                  </a:lnTo>
                  <a:lnTo>
                    <a:pt x="280668" y="98490"/>
                  </a:lnTo>
                  <a:lnTo>
                    <a:pt x="288010" y="144005"/>
                  </a:lnTo>
                  <a:lnTo>
                    <a:pt x="280668" y="189520"/>
                  </a:lnTo>
                  <a:lnTo>
                    <a:pt x="260224" y="229051"/>
                  </a:lnTo>
                  <a:lnTo>
                    <a:pt x="229051" y="260224"/>
                  </a:lnTo>
                  <a:lnTo>
                    <a:pt x="189520" y="280668"/>
                  </a:lnTo>
                  <a:lnTo>
                    <a:pt x="144005" y="288010"/>
                  </a:lnTo>
                  <a:lnTo>
                    <a:pt x="98490" y="280668"/>
                  </a:lnTo>
                  <a:lnTo>
                    <a:pt x="58959" y="260224"/>
                  </a:lnTo>
                  <a:lnTo>
                    <a:pt x="27785" y="229051"/>
                  </a:lnTo>
                  <a:lnTo>
                    <a:pt x="7341" y="189520"/>
                  </a:lnTo>
                  <a:lnTo>
                    <a:pt x="0" y="1440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121257" y="7491151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144005"/>
                  </a:moveTo>
                  <a:lnTo>
                    <a:pt x="7341" y="98485"/>
                  </a:lnTo>
                  <a:lnTo>
                    <a:pt x="27785" y="58954"/>
                  </a:lnTo>
                  <a:lnTo>
                    <a:pt x="58959" y="27782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20" y="7340"/>
                  </a:lnTo>
                  <a:lnTo>
                    <a:pt x="229051" y="27782"/>
                  </a:lnTo>
                  <a:lnTo>
                    <a:pt x="260224" y="58954"/>
                  </a:lnTo>
                  <a:lnTo>
                    <a:pt x="280668" y="98485"/>
                  </a:lnTo>
                  <a:lnTo>
                    <a:pt x="288010" y="144005"/>
                  </a:lnTo>
                  <a:lnTo>
                    <a:pt x="280668" y="189520"/>
                  </a:lnTo>
                  <a:lnTo>
                    <a:pt x="260224" y="229051"/>
                  </a:lnTo>
                  <a:lnTo>
                    <a:pt x="229051" y="260224"/>
                  </a:lnTo>
                  <a:lnTo>
                    <a:pt x="189520" y="280668"/>
                  </a:lnTo>
                  <a:lnTo>
                    <a:pt x="144005" y="288010"/>
                  </a:lnTo>
                  <a:lnTo>
                    <a:pt x="98490" y="280668"/>
                  </a:lnTo>
                  <a:lnTo>
                    <a:pt x="58959" y="260224"/>
                  </a:lnTo>
                  <a:lnTo>
                    <a:pt x="27785" y="229051"/>
                  </a:lnTo>
                  <a:lnTo>
                    <a:pt x="7341" y="189520"/>
                  </a:lnTo>
                  <a:lnTo>
                    <a:pt x="0" y="1440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198648" y="7657519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5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267494" y="7581799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532903" y="8702563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9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558303" y="8741630"/>
              <a:ext cx="213360" cy="0"/>
            </a:xfrm>
            <a:custGeom>
              <a:avLst/>
              <a:gdLst/>
              <a:ahLst/>
              <a:cxnLst/>
              <a:rect l="l" t="t" r="r" b="b"/>
              <a:pathLst>
                <a:path w="213360" h="0">
                  <a:moveTo>
                    <a:pt x="0" y="0"/>
                  </a:moveTo>
                  <a:lnTo>
                    <a:pt x="2131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583703" y="8780698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60" h="0">
                  <a:moveTo>
                    <a:pt x="0" y="0"/>
                  </a:moveTo>
                  <a:lnTo>
                    <a:pt x="1623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900462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650000" y="704833"/>
            <a:ext cx="1666875" cy="489584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1250" spc="15" b="1">
                <a:latin typeface="Arial"/>
                <a:cs typeface="Arial"/>
              </a:rPr>
              <a:t>4.5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b="1">
                <a:latin typeface="Arial"/>
                <a:cs typeface="Arial"/>
              </a:rPr>
              <a:t>Estado</a:t>
            </a:r>
            <a:r>
              <a:rPr dirty="0" sz="1250" spc="-4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del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60" b="1">
                <a:latin typeface="Arial"/>
                <a:cs typeface="Arial"/>
              </a:rPr>
              <a:t>neutro</a:t>
            </a:r>
            <a:endParaRPr sz="125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37300" y="1385797"/>
            <a:ext cx="5314315" cy="1702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5">
                <a:latin typeface="Microsoft Sans Serif"/>
                <a:cs typeface="Microsoft Sans Serif"/>
              </a:rPr>
              <a:t>Para </a:t>
            </a:r>
            <a:r>
              <a:rPr dirty="0" sz="800" spc="30">
                <a:latin typeface="Microsoft Sans Serif"/>
                <a:cs typeface="Microsoft Sans Serif"/>
              </a:rPr>
              <a:t>identificar </a:t>
            </a:r>
            <a:r>
              <a:rPr dirty="0" sz="800" spc="15">
                <a:latin typeface="Microsoft Sans Serif"/>
                <a:cs typeface="Microsoft Sans Serif"/>
              </a:rPr>
              <a:t>fallas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30">
                <a:latin typeface="Microsoft Sans Serif"/>
                <a:cs typeface="Microsoft Sans Serif"/>
              </a:rPr>
              <a:t>lo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20">
                <a:latin typeface="Microsoft Sans Serif"/>
                <a:cs typeface="Microsoft Sans Serif"/>
              </a:rPr>
              <a:t>realizar </a:t>
            </a:r>
            <a:r>
              <a:rPr dirty="0" sz="800" spc="30">
                <a:latin typeface="Microsoft Sans Serif"/>
                <a:cs typeface="Microsoft Sans Serif"/>
              </a:rPr>
              <a:t>una protección </a:t>
            </a:r>
            <a:r>
              <a:rPr dirty="0" sz="800" spc="15">
                <a:latin typeface="Microsoft Sans Serif"/>
                <a:cs typeface="Microsoft Sans Serif"/>
              </a:rPr>
              <a:t>efectiva,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15">
                <a:latin typeface="Microsoft Sans Serif"/>
                <a:cs typeface="Microsoft Sans Serif"/>
              </a:rPr>
              <a:t>necesario </a:t>
            </a:r>
            <a:r>
              <a:rPr dirty="0" sz="800" spc="20">
                <a:latin typeface="Microsoft Sans Serif"/>
                <a:cs typeface="Microsoft Sans Serif"/>
              </a:rPr>
              <a:t>conocer </a:t>
            </a:r>
            <a:r>
              <a:rPr dirty="0" sz="800" spc="25">
                <a:latin typeface="Microsoft Sans Serif"/>
                <a:cs typeface="Microsoft Sans Serif"/>
              </a:rPr>
              <a:t> en detalle </a:t>
            </a:r>
            <a:r>
              <a:rPr dirty="0" sz="800" spc="35">
                <a:latin typeface="Microsoft Sans Serif"/>
                <a:cs typeface="Microsoft Sans Serif"/>
              </a:rPr>
              <a:t>cómo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encuentra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neutro. </a:t>
            </a:r>
            <a:r>
              <a:rPr dirty="0" sz="800" spc="-15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identificación de </a:t>
            </a:r>
            <a:r>
              <a:rPr dirty="0" sz="800" spc="15">
                <a:latin typeface="Microsoft Sans Serif"/>
                <a:cs typeface="Microsoft Sans Serif"/>
              </a:rPr>
              <a:t>fallas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10">
                <a:latin typeface="Microsoft Sans Serif"/>
                <a:cs typeface="Microsoft Sans Serif"/>
              </a:rPr>
              <a:t>realiza </a:t>
            </a:r>
            <a:r>
              <a:rPr dirty="0" sz="800" spc="35">
                <a:latin typeface="Microsoft Sans Serif"/>
                <a:cs typeface="Microsoft Sans Serif"/>
              </a:rPr>
              <a:t>mediante </a:t>
            </a:r>
            <a:r>
              <a:rPr dirty="0" sz="800" spc="20">
                <a:latin typeface="Microsoft Sans Serif"/>
                <a:cs typeface="Microsoft Sans Serif"/>
              </a:rPr>
              <a:t>mediciones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 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y/o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homopolar,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conocer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existencia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40">
                <a:latin typeface="Microsoft Sans Serif"/>
                <a:cs typeface="Microsoft Sans Serif"/>
              </a:rPr>
              <a:t>orden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parámetros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fundamental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seleccionar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configurar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protección.</a:t>
            </a:r>
            <a:endParaRPr sz="800">
              <a:latin typeface="Microsoft Sans Serif"/>
              <a:cs typeface="Microsoft Sans Serif"/>
            </a:endParaRPr>
          </a:p>
          <a:p>
            <a:pPr marL="12700" marR="208279">
              <a:lnSpc>
                <a:spcPts val="1200"/>
              </a:lnSpc>
              <a:spcBef>
                <a:spcPts val="80"/>
              </a:spcBef>
            </a:pPr>
            <a:r>
              <a:rPr dirty="0" sz="750" spc="-25">
                <a:latin typeface="Microsoft Sans Serif"/>
                <a:cs typeface="Microsoft Sans Serif"/>
              </a:rPr>
              <a:t>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protecciones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sobrecarga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polifásico,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normalmente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llega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ninguna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señal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protecciones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tienen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otro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lado,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sólo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cuando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0">
                <a:latin typeface="Microsoft Sans Serif"/>
                <a:cs typeface="Microsoft Sans Serif"/>
              </a:rPr>
              <a:t>falla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10">
                <a:latin typeface="Microsoft Sans Serif"/>
                <a:cs typeface="Microsoft Sans Serif"/>
              </a:rPr>
              <a:t>Esta </a:t>
            </a:r>
            <a:r>
              <a:rPr dirty="0" sz="750" spc="25">
                <a:latin typeface="Microsoft Sans Serif"/>
                <a:cs typeface="Microsoft Sans Serif"/>
              </a:rPr>
              <a:t>condición </a:t>
            </a:r>
            <a:r>
              <a:rPr dirty="0" sz="750" spc="10">
                <a:latin typeface="Microsoft Sans Serif"/>
                <a:cs typeface="Microsoft Sans Serif"/>
              </a:rPr>
              <a:t>hace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protección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proporcionar </a:t>
            </a:r>
            <a:r>
              <a:rPr dirty="0" sz="750" spc="-5">
                <a:latin typeface="Microsoft Sans Serif"/>
                <a:cs typeface="Microsoft Sans Serif"/>
              </a:rPr>
              <a:t>sea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simple,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requiriendo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generalmente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sólo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umbral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y/o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tiempos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actuación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relativamente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cortos.</a:t>
            </a:r>
            <a:endParaRPr sz="750">
              <a:latin typeface="Microsoft Sans Serif"/>
              <a:cs typeface="Microsoft Sans Serif"/>
            </a:endParaRPr>
          </a:p>
          <a:p>
            <a:pPr marL="12700" marR="527685">
              <a:lnSpc>
                <a:spcPts val="1200"/>
              </a:lnSpc>
            </a:pPr>
            <a:r>
              <a:rPr dirty="0" sz="800" spc="15">
                <a:latin typeface="Microsoft Sans Serif"/>
                <a:cs typeface="Microsoft Sans Serif"/>
              </a:rPr>
              <a:t>Analizando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diferentes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definir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asociar.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43175" y="3196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3175" y="3287060"/>
            <a:ext cx="581025" cy="2286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5">
                <a:latin typeface="Microsoft Sans Serif"/>
                <a:cs typeface="Microsoft Sans Serif"/>
              </a:rPr>
              <a:t>Estado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neutro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157715" y="3356757"/>
            <a:ext cx="44640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-10">
                <a:latin typeface="Microsoft Sans Serif"/>
                <a:cs typeface="Microsoft Sans Serif"/>
              </a:rPr>
              <a:t>1)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Aislado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157715" y="5065923"/>
            <a:ext cx="559435" cy="194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-5">
                <a:latin typeface="Microsoft Sans Serif"/>
                <a:cs typeface="Microsoft Sans Serif"/>
              </a:rPr>
              <a:t>2)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Sólidamente</a:t>
            </a:r>
            <a:endParaRPr sz="450">
              <a:latin typeface="Microsoft Sans Serif"/>
              <a:cs typeface="Microsoft Sans Serif"/>
            </a:endParaRPr>
          </a:p>
          <a:p>
            <a:pPr marL="112395">
              <a:lnSpc>
                <a:spcPct val="100000"/>
              </a:lnSpc>
              <a:spcBef>
                <a:spcPts val="310"/>
              </a:spcBef>
            </a:pPr>
            <a:r>
              <a:rPr dirty="0" sz="400" spc="10">
                <a:latin typeface="Microsoft Sans Serif"/>
                <a:cs typeface="Microsoft Sans Serif"/>
              </a:rPr>
              <a:t>conectado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157715" y="6692971"/>
            <a:ext cx="1142365" cy="337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463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3)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Puesta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3a)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Resistencia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89518" y="6892107"/>
            <a:ext cx="64897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-10">
                <a:latin typeface="Microsoft Sans Serif"/>
                <a:cs typeface="Microsoft Sans Serif"/>
              </a:rPr>
              <a:t>3c)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Reactancia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822127" y="6832525"/>
            <a:ext cx="758190" cy="39370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65"/>
              </a:spcBef>
            </a:pPr>
            <a:r>
              <a:rPr dirty="0" sz="750" spc="10">
                <a:latin typeface="Microsoft Sans Serif"/>
                <a:cs typeface="Microsoft Sans Serif"/>
              </a:rPr>
              <a:t>3b)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Resistencia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+</a:t>
            </a:r>
            <a:endParaRPr sz="750">
              <a:latin typeface="Microsoft Sans Serif"/>
              <a:cs typeface="Microsoft Sans Serif"/>
            </a:endParaRPr>
          </a:p>
          <a:p>
            <a:pPr marL="184150" marR="69215" indent="-635">
              <a:lnSpc>
                <a:spcPts val="800"/>
              </a:lnSpc>
              <a:spcBef>
                <a:spcPts val="10"/>
              </a:spcBef>
            </a:pPr>
            <a:r>
              <a:rPr dirty="0" sz="400" spc="5">
                <a:latin typeface="Microsoft Sans Serif"/>
                <a:cs typeface="Microsoft Sans Serif"/>
              </a:rPr>
              <a:t>resistencia reactiva </a:t>
            </a:r>
            <a:r>
              <a:rPr dirty="0" sz="400" spc="1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(Bobina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Petersen)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825752"/>
            <a:ext cx="152273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5">
                <a:latin typeface="Microsoft Sans Serif"/>
                <a:cs typeface="Microsoft Sans Serif"/>
              </a:rPr>
              <a:t>4.5.1</a:t>
            </a:r>
            <a:r>
              <a:rPr dirty="0" sz="1250" spc="-40">
                <a:latin typeface="Microsoft Sans Serif"/>
                <a:cs typeface="Microsoft Sans Serif"/>
              </a:rPr>
              <a:t> </a:t>
            </a:r>
            <a:r>
              <a:rPr dirty="0" sz="1250" spc="65">
                <a:latin typeface="Microsoft Sans Serif"/>
                <a:cs typeface="Microsoft Sans Serif"/>
              </a:rPr>
              <a:t>Neutro</a:t>
            </a:r>
            <a:r>
              <a:rPr dirty="0" sz="1250" spc="-35">
                <a:latin typeface="Microsoft Sans Serif"/>
                <a:cs typeface="Microsoft Sans Serif"/>
              </a:rPr>
              <a:t> </a:t>
            </a:r>
            <a:r>
              <a:rPr dirty="0" sz="1250" spc="25">
                <a:latin typeface="Microsoft Sans Serif"/>
                <a:cs typeface="Microsoft Sans Serif"/>
              </a:rPr>
              <a:t>aislado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1233397"/>
            <a:ext cx="5412740" cy="3683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0">
                <a:latin typeface="Microsoft Sans Serif"/>
                <a:cs typeface="Microsoft Sans Serif"/>
              </a:rPr>
              <a:t>redes con </a:t>
            </a:r>
            <a:r>
              <a:rPr dirty="0" sz="800" spc="45">
                <a:latin typeface="Microsoft Sans Serif"/>
                <a:cs typeface="Microsoft Sans Serif"/>
              </a:rPr>
              <a:t>neutro </a:t>
            </a:r>
            <a:r>
              <a:rPr dirty="0" sz="800" spc="10">
                <a:latin typeface="Microsoft Sans Serif"/>
                <a:cs typeface="Microsoft Sans Serif"/>
              </a:rPr>
              <a:t>aislado,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genera </a:t>
            </a:r>
            <a:r>
              <a:rPr dirty="0" sz="800" spc="30">
                <a:latin typeface="Microsoft Sans Serif"/>
                <a:cs typeface="Microsoft Sans Serif"/>
              </a:rPr>
              <a:t>deliberadamente una </a:t>
            </a:r>
            <a:r>
              <a:rPr dirty="0" sz="800" spc="20">
                <a:latin typeface="Microsoft Sans Serif"/>
                <a:cs typeface="Microsoft Sans Serif"/>
              </a:rPr>
              <a:t>circulación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40">
                <a:latin typeface="Microsoft Sans Serif"/>
                <a:cs typeface="Microsoft Sans Serif"/>
              </a:rPr>
              <a:t>homopolar 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(mediante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tierra)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defecto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fase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Sin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embargo,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sí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produce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circulación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40">
                <a:latin typeface="Microsoft Sans Serif"/>
                <a:cs typeface="Microsoft Sans Serif"/>
              </a:rPr>
              <a:t>homopolar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instalación vinculada </a:t>
            </a:r>
            <a:r>
              <a:rPr dirty="0" sz="800">
                <a:latin typeface="Microsoft Sans Serif"/>
                <a:cs typeface="Microsoft Sans Serif"/>
              </a:rPr>
              <a:t>a las </a:t>
            </a:r>
            <a:r>
              <a:rPr dirty="0" sz="800" spc="10">
                <a:latin typeface="Microsoft Sans Serif"/>
                <a:cs typeface="Microsoft Sans Serif"/>
              </a:rPr>
              <a:t>capacidades </a:t>
            </a:r>
            <a:r>
              <a:rPr dirty="0" sz="800" spc="20">
                <a:latin typeface="Microsoft Sans Serif"/>
                <a:cs typeface="Microsoft Sans Serif"/>
              </a:rPr>
              <a:t>fase-tierra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0">
                <a:latin typeface="Microsoft Sans Serif"/>
                <a:cs typeface="Microsoft Sans Serif"/>
              </a:rPr>
              <a:t>inversores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 (en </a:t>
            </a:r>
            <a:r>
              <a:rPr dirty="0" sz="800" spc="30">
                <a:latin typeface="Microsoft Sans Serif"/>
                <a:cs typeface="Microsoft Sans Serif"/>
              </a:rPr>
              <a:t>lo que </a:t>
            </a:r>
            <a:r>
              <a:rPr dirty="0" sz="800" spc="20">
                <a:latin typeface="Microsoft Sans Serif"/>
                <a:cs typeface="Microsoft Sans Serif"/>
              </a:rPr>
              <a:t>respecta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transformadores,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0">
                <a:latin typeface="Microsoft Sans Serif"/>
                <a:cs typeface="Microsoft Sans Serif"/>
              </a:rPr>
              <a:t>capacidades </a:t>
            </a:r>
            <a:r>
              <a:rPr dirty="0" sz="800" spc="20">
                <a:latin typeface="Microsoft Sans Serif"/>
                <a:cs typeface="Microsoft Sans Serif"/>
              </a:rPr>
              <a:t>fase-tierra son </a:t>
            </a:r>
            <a:r>
              <a:rPr dirty="0" sz="800" spc="45">
                <a:latin typeface="Microsoft Sans Serif"/>
                <a:cs typeface="Microsoft Sans Serif"/>
              </a:rPr>
              <a:t>muy </a:t>
            </a:r>
            <a:r>
              <a:rPr dirty="0" sz="800" spc="20">
                <a:latin typeface="Microsoft Sans Serif"/>
                <a:cs typeface="Microsoft Sans Serif"/>
              </a:rPr>
              <a:t>pequeñas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pueden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pasarse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alto).</a:t>
            </a:r>
            <a:endParaRPr sz="800">
              <a:latin typeface="Microsoft Sans Serif"/>
              <a:cs typeface="Microsoft Sans Serif"/>
            </a:endParaRPr>
          </a:p>
          <a:p>
            <a:pPr marL="12700" marR="488950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aquí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deduce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dificultad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(cualquiera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sea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configuración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funcione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red)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poder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identificar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fallas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selectivas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midan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falla.</a:t>
            </a:r>
            <a:endParaRPr sz="800">
              <a:latin typeface="Microsoft Sans Serif"/>
              <a:cs typeface="Microsoft Sans Serif"/>
            </a:endParaRPr>
          </a:p>
          <a:p>
            <a:pPr marL="12700" marR="403225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única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manera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asegurar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ausencia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diferente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presencia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tierra).</a:t>
            </a:r>
            <a:endParaRPr sz="800">
              <a:latin typeface="Microsoft Sans Serif"/>
              <a:cs typeface="Microsoft Sans Serif"/>
            </a:endParaRPr>
          </a:p>
          <a:p>
            <a:pPr marL="12700" marR="33655">
              <a:lnSpc>
                <a:spcPct val="125000"/>
              </a:lnSpc>
            </a:pPr>
            <a:r>
              <a:rPr dirty="0" sz="800" spc="30">
                <a:latin typeface="Microsoft Sans Serif"/>
                <a:cs typeface="Microsoft Sans Serif"/>
              </a:rPr>
              <a:t>Desafortunadamente,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todas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tensión)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selectivo</a:t>
            </a:r>
            <a:r>
              <a:rPr dirty="0" sz="800">
                <a:latin typeface="Microsoft Sans Serif"/>
                <a:cs typeface="Microsoft Sans Serif"/>
              </a:rPr>
              <a:t> y,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capaz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identificar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especificar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posición.</a:t>
            </a:r>
            <a:endParaRPr sz="800">
              <a:latin typeface="Microsoft Sans Serif"/>
              <a:cs typeface="Microsoft Sans Serif"/>
            </a:endParaRPr>
          </a:p>
          <a:p>
            <a:pPr marL="12700" marR="125730">
              <a:lnSpc>
                <a:spcPts val="1200"/>
              </a:lnSpc>
              <a:spcBef>
                <a:spcPts val="8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marL="73660" marR="320675" indent="-73660">
              <a:lnSpc>
                <a:spcPts val="1200"/>
              </a:lnSpc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solo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contribución </a:t>
            </a:r>
            <a:r>
              <a:rPr dirty="0" sz="750" spc="10">
                <a:latin typeface="Microsoft Sans Serif"/>
                <a:cs typeface="Microsoft Sans Serif"/>
              </a:rPr>
              <a:t>capacitiva </a:t>
            </a:r>
            <a:r>
              <a:rPr dirty="0" sz="750" spc="30">
                <a:latin typeface="Microsoft Sans Serif"/>
                <a:cs typeface="Microsoft Sans Serif"/>
              </a:rPr>
              <a:t>(funcionamiento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5">
                <a:latin typeface="Microsoft Sans Serif"/>
                <a:cs typeface="Microsoft Sans Serif"/>
              </a:rPr>
              <a:t>interconectada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metálicamente)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variable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>
                <a:latin typeface="Microsoft Sans Serif"/>
                <a:cs typeface="Microsoft Sans Serif"/>
              </a:rPr>
              <a:t> caso y,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general,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garantizada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todas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0">
                <a:latin typeface="Microsoft Sans Serif"/>
                <a:cs typeface="Microsoft Sans Serif"/>
              </a:rPr>
              <a:t>funcionar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identificación 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fallos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25">
                <a:latin typeface="Microsoft Sans Serif"/>
                <a:cs typeface="Microsoft Sans Serif"/>
              </a:rPr>
              <a:t>siempre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segura </a:t>
            </a:r>
            <a:r>
              <a:rPr dirty="0" sz="750" spc="30">
                <a:latin typeface="Microsoft Sans Serif"/>
                <a:cs typeface="Microsoft Sans Serif"/>
              </a:rPr>
              <a:t>mediante </a:t>
            </a:r>
            <a:r>
              <a:rPr dirty="0" sz="750" spc="20">
                <a:latin typeface="Microsoft Sans Serif"/>
                <a:cs typeface="Microsoft Sans Serif"/>
              </a:rPr>
              <a:t>mediciones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corriente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cero;</a:t>
            </a:r>
            <a:endParaRPr sz="750">
              <a:latin typeface="Microsoft Sans Serif"/>
              <a:cs typeface="Microsoft Sans Serif"/>
            </a:endParaRPr>
          </a:p>
          <a:p>
            <a:pPr marL="73660" marR="266700" indent="-73660">
              <a:lnSpc>
                <a:spcPts val="1200"/>
              </a:lnSpc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homopolar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presente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defecto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5">
                <a:latin typeface="Microsoft Sans Serif"/>
                <a:cs typeface="Microsoft Sans Serif"/>
              </a:rPr>
              <a:t>tierra.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trata,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tanto,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segura, </a:t>
            </a:r>
            <a:r>
              <a:rPr dirty="0" sz="750" spc="35">
                <a:latin typeface="Microsoft Sans Serif"/>
                <a:cs typeface="Microsoft Sans Serif"/>
              </a:rPr>
              <a:t>pero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35">
                <a:latin typeface="Microsoft Sans Serif"/>
                <a:cs typeface="Microsoft Sans Serif"/>
              </a:rPr>
              <a:t>incertidumbre </a:t>
            </a:r>
            <a:r>
              <a:rPr dirty="0" sz="750" spc="20">
                <a:latin typeface="Microsoft Sans Serif"/>
                <a:cs typeface="Microsoft Sans Serif"/>
              </a:rPr>
              <a:t>relacionada 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posición del defecto,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la señal </a:t>
            </a:r>
            <a:r>
              <a:rPr dirty="0" sz="750" spc="30">
                <a:latin typeface="Microsoft Sans Serif"/>
                <a:cs typeface="Microsoft Sans Serif"/>
              </a:rPr>
              <a:t>voltimétrica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prácticamente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misma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toda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selectiva.</a:t>
            </a:r>
            <a:endParaRPr sz="750">
              <a:latin typeface="Microsoft Sans Serif"/>
              <a:cs typeface="Microsoft Sans Serif"/>
            </a:endParaRPr>
          </a:p>
          <a:p>
            <a:pPr marL="77470" marR="292735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ángulo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cero: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adelanta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90°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respecto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(tipo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capacitiva).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5213603"/>
            <a:ext cx="5387340" cy="4961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5">
                <a:latin typeface="Microsoft Sans Serif"/>
                <a:cs typeface="Microsoft Sans Serif"/>
              </a:rPr>
              <a:t>4.5.2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45">
                <a:latin typeface="Microsoft Sans Serif"/>
                <a:cs typeface="Microsoft Sans Serif"/>
              </a:rPr>
              <a:t>Neutro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sólidamente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35">
                <a:latin typeface="Microsoft Sans Serif"/>
                <a:cs typeface="Microsoft Sans Serif"/>
              </a:rPr>
              <a:t>puesto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>
                <a:latin typeface="Microsoft Sans Serif"/>
                <a:cs typeface="Microsoft Sans Serif"/>
              </a:rPr>
              <a:t>a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40">
                <a:latin typeface="Microsoft Sans Serif"/>
                <a:cs typeface="Microsoft Sans Serif"/>
              </a:rPr>
              <a:t>tierra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95885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neutro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sólidamente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puesto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falla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monofásica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mismo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orden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magnitud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cortocircuito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fallas polifásicas.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posible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identificación simple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selectiva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protecciones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miden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cero.</a:t>
            </a:r>
            <a:endParaRPr sz="750">
              <a:latin typeface="Microsoft Sans Serif"/>
              <a:cs typeface="Microsoft Sans Serif"/>
            </a:endParaRPr>
          </a:p>
          <a:p>
            <a:pPr marL="12700" marR="95250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(o </a:t>
            </a:r>
            <a:r>
              <a:rPr dirty="0" sz="750" spc="20">
                <a:latin typeface="Microsoft Sans Serif"/>
                <a:cs typeface="Microsoft Sans Serif"/>
              </a:rPr>
              <a:t>incluso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5">
                <a:latin typeface="Microsoft Sans Serif"/>
                <a:cs typeface="Microsoft Sans Serif"/>
              </a:rPr>
              <a:t>podría </a:t>
            </a:r>
            <a:r>
              <a:rPr dirty="0" sz="750" spc="45">
                <a:latin typeface="Microsoft Sans Serif"/>
                <a:cs typeface="Microsoft Sans Serif"/>
              </a:rPr>
              <a:t>omitir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protección de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utilizar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protección de </a:t>
            </a:r>
            <a:r>
              <a:rPr dirty="0" sz="750">
                <a:latin typeface="Microsoft Sans Serif"/>
                <a:cs typeface="Microsoft Sans Serif"/>
              </a:rPr>
              <a:t>fase).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algn="just" marL="73660" marR="296545" indent="-73660">
              <a:lnSpc>
                <a:spcPct val="133400"/>
              </a:lnSpc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elevado,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fallos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medición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9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segura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selectivo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(se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correctamente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parte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donde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encuentra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fallo);</a:t>
            </a:r>
            <a:endParaRPr sz="750">
              <a:latin typeface="Microsoft Sans Serif"/>
              <a:cs typeface="Microsoft Sans Serif"/>
            </a:endParaRPr>
          </a:p>
          <a:p>
            <a:pPr marL="77470" marR="81280" indent="-77470">
              <a:lnSpc>
                <a:spcPct val="125000"/>
              </a:lnSpc>
              <a:spcBef>
                <a:spcPts val="1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cero:</a:t>
            </a:r>
            <a:r>
              <a:rPr dirty="0" sz="800">
                <a:latin typeface="Microsoft Sans Serif"/>
                <a:cs typeface="Microsoft Sans Serif"/>
              </a:rPr>
              <a:t> si </a:t>
            </a:r>
            <a:r>
              <a:rPr dirty="0" sz="800" spc="15">
                <a:latin typeface="Microsoft Sans Serif"/>
                <a:cs typeface="Microsoft Sans Serif"/>
              </a:rPr>
              <a:t>esta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estrella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nula,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mientras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que,</a:t>
            </a:r>
            <a:r>
              <a:rPr dirty="0" sz="800">
                <a:latin typeface="Microsoft Sans Serif"/>
                <a:cs typeface="Microsoft Sans Serif"/>
              </a:rPr>
              <a:t> si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vectorial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tensiones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fase, </a:t>
            </a:r>
            <a:r>
              <a:rPr dirty="0" sz="800" spc="15">
                <a:latin typeface="Microsoft Sans Serif"/>
                <a:cs typeface="Microsoft Sans Serif"/>
              </a:rPr>
              <a:t>ésta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distinta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indicación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(pero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selectivo);</a:t>
            </a:r>
            <a:endParaRPr sz="800">
              <a:latin typeface="Microsoft Sans Serif"/>
              <a:cs typeface="Microsoft Sans Serif"/>
            </a:endParaRPr>
          </a:p>
          <a:p>
            <a:pPr marL="73660" marR="573405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15">
                <a:latin typeface="Microsoft Sans Serif"/>
                <a:cs typeface="Microsoft Sans Serif"/>
              </a:rPr>
              <a:t>cero: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retrasada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(valores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típicos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75-85°)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comparación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(fuente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inductivo).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50" spc="5">
                <a:latin typeface="Microsoft Sans Serif"/>
                <a:cs typeface="Microsoft Sans Serif"/>
              </a:rPr>
              <a:t>4.5.3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60">
                <a:latin typeface="Microsoft Sans Serif"/>
                <a:cs typeface="Microsoft Sans Serif"/>
              </a:rPr>
              <a:t>Neutro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puesto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5">
                <a:latin typeface="Microsoft Sans Serif"/>
                <a:cs typeface="Microsoft Sans Serif"/>
              </a:rPr>
              <a:t>a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50">
                <a:latin typeface="Microsoft Sans Serif"/>
                <a:cs typeface="Microsoft Sans Serif"/>
              </a:rPr>
              <a:t>tierra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50">
                <a:latin typeface="Microsoft Sans Serif"/>
                <a:cs typeface="Microsoft Sans Serif"/>
              </a:rPr>
              <a:t>mediante</a:t>
            </a:r>
            <a:r>
              <a:rPr dirty="0" sz="1150" spc="-15">
                <a:latin typeface="Microsoft Sans Serif"/>
                <a:cs typeface="Microsoft Sans Serif"/>
              </a:rPr>
              <a:t> </a:t>
            </a:r>
            <a:r>
              <a:rPr dirty="0" sz="1150" spc="25">
                <a:latin typeface="Microsoft Sans Serif"/>
                <a:cs typeface="Microsoft Sans Serif"/>
              </a:rPr>
              <a:t>resistencia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105410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resistencia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permite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obtener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fallo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consecuencia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realizar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selectiva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25">
                <a:latin typeface="Microsoft Sans Serif"/>
                <a:cs typeface="Microsoft Sans Serif"/>
              </a:rPr>
              <a:t>Dependiendo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resistencia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obtienen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valores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mayores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menores.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12700" marR="100330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marL="77470" marR="467359" indent="-77470">
              <a:lnSpc>
                <a:spcPct val="125000"/>
              </a:lnSpc>
              <a:spcBef>
                <a:spcPts val="1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homopolar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conocido.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identificación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fallos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posible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midiendo</a:t>
            </a:r>
            <a:r>
              <a:rPr dirty="0" sz="800" spc="10">
                <a:latin typeface="Microsoft Sans Serif"/>
                <a:cs typeface="Microsoft Sans Serif"/>
              </a:rPr>
              <a:t> 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homopolar.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selectivo;</a:t>
            </a:r>
            <a:endParaRPr sz="8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35">
                <a:latin typeface="Microsoft Sans Serif"/>
                <a:cs typeface="Microsoft Sans Serif"/>
              </a:rPr>
              <a:t>homopolar: </a:t>
            </a:r>
            <a:r>
              <a:rPr dirty="0" sz="800">
                <a:latin typeface="Microsoft Sans Serif"/>
                <a:cs typeface="Microsoft Sans Serif"/>
              </a:rPr>
              <a:t>si </a:t>
            </a:r>
            <a:r>
              <a:rPr dirty="0" sz="800" spc="15">
                <a:latin typeface="Microsoft Sans Serif"/>
                <a:cs typeface="Microsoft Sans Serif"/>
              </a:rPr>
              <a:t>esta </a:t>
            </a: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5">
                <a:latin typeface="Microsoft Sans Serif"/>
                <a:cs typeface="Microsoft Sans Serif"/>
              </a:rPr>
              <a:t>mide entre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50">
                <a:latin typeface="Microsoft Sans Serif"/>
                <a:cs typeface="Microsoft Sans Serif"/>
              </a:rPr>
              <a:t>punto </a:t>
            </a:r>
            <a:r>
              <a:rPr dirty="0" sz="800" spc="45">
                <a:latin typeface="Microsoft Sans Serif"/>
                <a:cs typeface="Microsoft Sans Serif"/>
              </a:rPr>
              <a:t>neutro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tierra,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20">
                <a:latin typeface="Microsoft Sans Serif"/>
                <a:cs typeface="Microsoft Sans Serif"/>
              </a:rPr>
              <a:t>varía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5">
                <a:latin typeface="Microsoft Sans Serif"/>
                <a:cs typeface="Microsoft Sans Serif"/>
              </a:rPr>
              <a:t>función </a:t>
            </a:r>
            <a:r>
              <a:rPr dirty="0" sz="800" spc="25">
                <a:latin typeface="Microsoft Sans Serif"/>
                <a:cs typeface="Microsoft Sans Serif"/>
              </a:rPr>
              <a:t>del valor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resistencia </a:t>
            </a:r>
            <a:r>
              <a:rPr dirty="0" sz="800" spc="25">
                <a:latin typeface="Microsoft Sans Serif"/>
                <a:cs typeface="Microsoft Sans Serif"/>
              </a:rPr>
              <a:t>de puesta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 </a:t>
            </a:r>
            <a:r>
              <a:rPr dirty="0" sz="800" spc="15">
                <a:latin typeface="Microsoft Sans Serif"/>
                <a:cs typeface="Microsoft Sans Serif"/>
              </a:rPr>
              <a:t>(para </a:t>
            </a:r>
            <a:r>
              <a:rPr dirty="0" sz="800" spc="10">
                <a:latin typeface="Microsoft Sans Serif"/>
                <a:cs typeface="Microsoft Sans Serif"/>
              </a:rPr>
              <a:t>resistencias </a:t>
            </a:r>
            <a:r>
              <a:rPr dirty="0" sz="800" spc="25">
                <a:latin typeface="Microsoft Sans Serif"/>
                <a:cs typeface="Microsoft Sans Serif"/>
              </a:rPr>
              <a:t>de puesta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 </a:t>
            </a:r>
            <a:r>
              <a:rPr dirty="0" sz="800" spc="25">
                <a:latin typeface="Microsoft Sans Serif"/>
                <a:cs typeface="Microsoft Sans Serif"/>
              </a:rPr>
              <a:t>de valor </a:t>
            </a:r>
            <a:r>
              <a:rPr dirty="0" sz="800" spc="15">
                <a:latin typeface="Microsoft Sans Serif"/>
                <a:cs typeface="Microsoft Sans Serif"/>
              </a:rPr>
              <a:t>elevado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15">
                <a:latin typeface="Microsoft Sans Serif"/>
                <a:cs typeface="Microsoft Sans Serif"/>
              </a:rPr>
              <a:t>vuelve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situación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aislado,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resistencias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muy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pequeño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vuelve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situación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sólidamente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puesto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tierra).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Si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vectorial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fases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9944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882902"/>
            <a:ext cx="5323205" cy="3195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mide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distinto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indicación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fallo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(pero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selectivo);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ángulo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cero: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teóricamente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(en</a:t>
            </a:r>
            <a:r>
              <a:rPr dirty="0" sz="800">
                <a:latin typeface="Microsoft Sans Serif"/>
                <a:cs typeface="Microsoft Sans Serif"/>
              </a:rPr>
              <a:t> fase).</a:t>
            </a:r>
            <a:endParaRPr sz="800">
              <a:latin typeface="Microsoft Sans Serif"/>
              <a:cs typeface="Microsoft Sans Serif"/>
            </a:endParaRPr>
          </a:p>
          <a:p>
            <a:pPr marL="12700" marR="303530">
              <a:lnSpc>
                <a:spcPts val="1200"/>
              </a:lnSpc>
              <a:spcBef>
                <a:spcPts val="80"/>
              </a:spcBef>
            </a:pPr>
            <a:r>
              <a:rPr dirty="0" sz="750" spc="5">
                <a:latin typeface="Microsoft Sans Serif"/>
                <a:cs typeface="Microsoft Sans Serif"/>
              </a:rPr>
              <a:t>Existen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diversos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métodos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crear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disponibilidad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estrella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30">
                <a:latin typeface="Microsoft Sans Serif"/>
                <a:cs typeface="Microsoft Sans Serif"/>
              </a:rPr>
              <a:t>muestra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figura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53.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050" spc="5">
                <a:latin typeface="Microsoft Sans Serif"/>
                <a:cs typeface="Microsoft Sans Serif"/>
              </a:rPr>
              <a:t>4.5.4</a:t>
            </a:r>
            <a:r>
              <a:rPr dirty="0" sz="1050" spc="-15">
                <a:latin typeface="Microsoft Sans Serif"/>
                <a:cs typeface="Microsoft Sans Serif"/>
              </a:rPr>
              <a:t> </a:t>
            </a:r>
            <a:r>
              <a:rPr dirty="0" sz="1050" spc="55">
                <a:latin typeface="Microsoft Sans Serif"/>
                <a:cs typeface="Microsoft Sans Serif"/>
              </a:rPr>
              <a:t>Neutro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40">
                <a:latin typeface="Microsoft Sans Serif"/>
                <a:cs typeface="Microsoft Sans Serif"/>
              </a:rPr>
              <a:t>puesto</a:t>
            </a:r>
            <a:r>
              <a:rPr dirty="0" sz="1050" spc="-15">
                <a:latin typeface="Microsoft Sans Serif"/>
                <a:cs typeface="Microsoft Sans Serif"/>
              </a:rPr>
              <a:t> </a:t>
            </a:r>
            <a:r>
              <a:rPr dirty="0" sz="1050" spc="5">
                <a:latin typeface="Microsoft Sans Serif"/>
                <a:cs typeface="Microsoft Sans Serif"/>
              </a:rPr>
              <a:t>a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50">
                <a:latin typeface="Microsoft Sans Serif"/>
                <a:cs typeface="Microsoft Sans Serif"/>
              </a:rPr>
              <a:t>tierra</a:t>
            </a:r>
            <a:r>
              <a:rPr dirty="0" sz="1050" spc="-15">
                <a:latin typeface="Microsoft Sans Serif"/>
                <a:cs typeface="Microsoft Sans Serif"/>
              </a:rPr>
              <a:t> </a:t>
            </a:r>
            <a:r>
              <a:rPr dirty="0" sz="1050" spc="45">
                <a:latin typeface="Microsoft Sans Serif"/>
                <a:cs typeface="Microsoft Sans Serif"/>
              </a:rPr>
              <a:t>mediante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impedancia</a:t>
            </a:r>
            <a:r>
              <a:rPr dirty="0" sz="1050" spc="-15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(bobina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5">
                <a:latin typeface="Microsoft Sans Serif"/>
                <a:cs typeface="Microsoft Sans Serif"/>
              </a:rPr>
              <a:t>de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Petersen)</a:t>
            </a:r>
            <a:endParaRPr sz="10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182880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impedancia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permite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compensar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capacitivas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30">
                <a:latin typeface="Microsoft Sans Serif"/>
                <a:cs typeface="Microsoft Sans Serif"/>
              </a:rPr>
              <a:t>reducir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valores </a:t>
            </a:r>
            <a:r>
              <a:rPr dirty="0" sz="800" spc="30">
                <a:latin typeface="Microsoft Sans Serif"/>
                <a:cs typeface="Microsoft Sans Serif"/>
              </a:rPr>
              <a:t>relativamente </a:t>
            </a:r>
            <a:r>
              <a:rPr dirty="0" sz="800" spc="25">
                <a:latin typeface="Microsoft Sans Serif"/>
                <a:cs typeface="Microsoft Sans Serif"/>
              </a:rPr>
              <a:t>pequeños en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 fallo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35">
                <a:latin typeface="Microsoft Sans Serif"/>
                <a:cs typeface="Microsoft Sans Serif"/>
              </a:rPr>
              <a:t>ángulo </a:t>
            </a:r>
            <a:r>
              <a:rPr dirty="0" sz="800" spc="25">
                <a:latin typeface="Microsoft Sans Serif"/>
                <a:cs typeface="Microsoft Sans Serif"/>
              </a:rPr>
              <a:t>de fallo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aproximadamente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compensada).</a:t>
            </a:r>
            <a:endParaRPr sz="800">
              <a:latin typeface="Microsoft Sans Serif"/>
              <a:cs typeface="Microsoft Sans Serif"/>
            </a:endParaRPr>
          </a:p>
          <a:p>
            <a:pPr marL="12700" marR="36830">
              <a:lnSpc>
                <a:spcPts val="1200"/>
              </a:lnSpc>
              <a:spcBef>
                <a:spcPts val="8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secuencia </a:t>
            </a:r>
            <a:r>
              <a:rPr dirty="0" sz="750" spc="20">
                <a:latin typeface="Microsoft Sans Serif"/>
                <a:cs typeface="Microsoft Sans Serif"/>
              </a:rPr>
              <a:t>cero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marL="77470" marR="64516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homopolar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valor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conocido.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homopolar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posible.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selectivo;</a:t>
            </a:r>
            <a:endParaRPr sz="800">
              <a:latin typeface="Microsoft Sans Serif"/>
              <a:cs typeface="Microsoft Sans Serif"/>
            </a:endParaRPr>
          </a:p>
          <a:p>
            <a:pPr marL="77470" marR="22860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secuencia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cero: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suma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vectorial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tensiones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distinta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indicación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(pero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selectivo).</a:t>
            </a:r>
            <a:endParaRPr sz="8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ángulo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homopolares: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teóricamente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(adaptado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red).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realidad,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ángulo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25">
                <a:latin typeface="Microsoft Sans Serif"/>
                <a:cs typeface="Microsoft Sans Serif"/>
              </a:rPr>
              <a:t>variar </a:t>
            </a:r>
            <a:r>
              <a:rPr dirty="0" sz="800" spc="30">
                <a:latin typeface="Microsoft Sans Serif"/>
                <a:cs typeface="Microsoft Sans Serif"/>
              </a:rPr>
              <a:t>ligeramente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25">
                <a:latin typeface="Microsoft Sans Serif"/>
                <a:cs typeface="Microsoft Sans Serif"/>
              </a:rPr>
              <a:t>antelación </a:t>
            </a:r>
            <a:r>
              <a:rPr dirty="0" sz="800" spc="35">
                <a:latin typeface="Microsoft Sans Serif"/>
                <a:cs typeface="Microsoft Sans Serif"/>
              </a:rPr>
              <a:t>como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30">
                <a:latin typeface="Microsoft Sans Serif"/>
                <a:cs typeface="Microsoft Sans Serif"/>
              </a:rPr>
              <a:t>retraso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35">
                <a:latin typeface="Microsoft Sans Serif"/>
                <a:cs typeface="Microsoft Sans Serif"/>
              </a:rPr>
              <a:t>función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20">
                <a:latin typeface="Microsoft Sans Serif"/>
                <a:cs typeface="Microsoft Sans Serif"/>
              </a:rPr>
              <a:t>ajuste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reactancia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compensación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cambios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configuración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50000" y="4210033"/>
            <a:ext cx="4941570" cy="71818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800"/>
              </a:lnSpc>
              <a:spcBef>
                <a:spcPts val="90"/>
              </a:spcBef>
            </a:pPr>
            <a:r>
              <a:rPr dirty="0" sz="1250" spc="15" b="1">
                <a:latin typeface="Arial"/>
                <a:cs typeface="Arial"/>
              </a:rPr>
              <a:t>4.6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Medición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2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la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corriente</a:t>
            </a:r>
            <a:r>
              <a:rPr dirty="0" sz="1250" spc="-20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falla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55" b="1">
                <a:latin typeface="Arial"/>
                <a:cs typeface="Arial"/>
              </a:rPr>
              <a:t>a</a:t>
            </a:r>
            <a:r>
              <a:rPr dirty="0" sz="1250" spc="-20" b="1">
                <a:latin typeface="Arial"/>
                <a:cs typeface="Arial"/>
              </a:rPr>
              <a:t> </a:t>
            </a:r>
            <a:r>
              <a:rPr dirty="0" sz="1250" spc="70" b="1">
                <a:latin typeface="Arial"/>
                <a:cs typeface="Arial"/>
              </a:rPr>
              <a:t>tierra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0" b="1">
                <a:latin typeface="Arial"/>
                <a:cs typeface="Arial"/>
              </a:rPr>
              <a:t>e</a:t>
            </a:r>
            <a:r>
              <a:rPr dirty="0" sz="1250" spc="-20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identificación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35" b="1">
                <a:latin typeface="Arial"/>
                <a:cs typeface="Arial"/>
              </a:rPr>
              <a:t>de </a:t>
            </a:r>
            <a:r>
              <a:rPr dirty="0" sz="1250" spc="-330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la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20" b="1">
                <a:latin typeface="Arial"/>
                <a:cs typeface="Arial"/>
              </a:rPr>
              <a:t>fase</a:t>
            </a:r>
            <a:r>
              <a:rPr dirty="0" sz="1250" spc="-25" b="1">
                <a:latin typeface="Arial"/>
                <a:cs typeface="Arial"/>
              </a:rPr>
              <a:t> </a:t>
            </a:r>
            <a:r>
              <a:rPr dirty="0" sz="1250" spc="45" b="1">
                <a:latin typeface="Arial"/>
                <a:cs typeface="Arial"/>
              </a:rPr>
              <a:t>fallada</a:t>
            </a:r>
            <a:endParaRPr sz="12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300" y="5118327"/>
            <a:ext cx="5360670" cy="2008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Desde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aparición,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primero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protecciones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electrónicas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digitales,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tienen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absorción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reducida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circuito de corriente, ha </a:t>
            </a:r>
            <a:r>
              <a:rPr dirty="0" sz="750" spc="20">
                <a:latin typeface="Microsoft Sans Serif"/>
                <a:cs typeface="Microsoft Sans Serif"/>
              </a:rPr>
              <a:t>sido posible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uso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anillo </a:t>
            </a:r>
            <a:r>
              <a:rPr dirty="0" sz="750" spc="-5">
                <a:latin typeface="Microsoft Sans Serif"/>
                <a:cs typeface="Microsoft Sans Serif"/>
              </a:rPr>
              <a:t>(capaces </a:t>
            </a:r>
            <a:r>
              <a:rPr dirty="0" sz="750" spc="25">
                <a:latin typeface="Microsoft Sans Serif"/>
                <a:cs typeface="Microsoft Sans Serif"/>
              </a:rPr>
              <a:t>de ofrecer </a:t>
            </a:r>
            <a:r>
              <a:rPr dirty="0" sz="750" spc="30">
                <a:latin typeface="Microsoft Sans Serif"/>
                <a:cs typeface="Microsoft Sans Serif"/>
              </a:rPr>
              <a:t>generalmente </a:t>
            </a:r>
            <a:r>
              <a:rPr dirty="0" sz="750" spc="20">
                <a:latin typeface="Microsoft Sans Serif"/>
                <a:cs typeface="Microsoft Sans Serif"/>
              </a:rPr>
              <a:t>prestaciones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10">
                <a:latin typeface="Microsoft Sans Serif"/>
                <a:cs typeface="Microsoft Sans Serif"/>
              </a:rPr>
              <a:t>reducidas),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35">
                <a:latin typeface="Microsoft Sans Serif"/>
                <a:cs typeface="Microsoft Sans Serif"/>
              </a:rPr>
              <a:t>permite </a:t>
            </a:r>
            <a:r>
              <a:rPr dirty="0" sz="750" spc="40">
                <a:latin typeface="Microsoft Sans Serif"/>
                <a:cs typeface="Microsoft Sans Serif"/>
              </a:rPr>
              <a:t>medir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suma </a:t>
            </a:r>
            <a:r>
              <a:rPr dirty="0" sz="750" spc="20">
                <a:latin typeface="Microsoft Sans Serif"/>
                <a:cs typeface="Microsoft Sans Serif"/>
              </a:rPr>
              <a:t>vectorial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flujo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5">
                <a:latin typeface="Microsoft Sans Serif"/>
                <a:cs typeface="Microsoft Sans Serif"/>
              </a:rPr>
              <a:t>lugar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suma </a:t>
            </a:r>
            <a:r>
              <a:rPr dirty="0" sz="750" spc="20">
                <a:latin typeface="Microsoft Sans Serif"/>
                <a:cs typeface="Microsoft Sans Serif"/>
              </a:rPr>
              <a:t>vectorial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tres corrientes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(conexión residual). Cuando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conecta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protección de sobrecorriente de </a:t>
            </a:r>
            <a:r>
              <a:rPr dirty="0" sz="750" spc="5">
                <a:latin typeface="Microsoft Sans Serif"/>
                <a:cs typeface="Microsoft Sans Serif"/>
              </a:rPr>
              <a:t>secuencia </a:t>
            </a:r>
            <a:r>
              <a:rPr dirty="0" sz="750" spc="20">
                <a:latin typeface="Microsoft Sans Serif"/>
                <a:cs typeface="Microsoft Sans Serif"/>
              </a:rPr>
              <a:t>cero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conexión </a:t>
            </a:r>
            <a:r>
              <a:rPr dirty="0" sz="750" spc="20">
                <a:latin typeface="Microsoft Sans Serif"/>
                <a:cs typeface="Microsoft Sans Serif"/>
              </a:rPr>
              <a:t>residual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fase </a:t>
            </a:r>
            <a:r>
              <a:rPr dirty="0" sz="750" spc="15">
                <a:latin typeface="Microsoft Sans Serif"/>
                <a:cs typeface="Microsoft Sans Serif"/>
              </a:rPr>
              <a:t>(conexión </a:t>
            </a:r>
            <a:r>
              <a:rPr dirty="0" sz="750" spc="25">
                <a:latin typeface="Microsoft Sans Serif"/>
                <a:cs typeface="Microsoft Sans Serif"/>
              </a:rPr>
              <a:t>Holmgreen),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realiza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suma </a:t>
            </a:r>
            <a:r>
              <a:rPr dirty="0" sz="750" spc="20">
                <a:latin typeface="Microsoft Sans Serif"/>
                <a:cs typeface="Microsoft Sans Serif"/>
              </a:rPr>
              <a:t>vectorial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corrientes </a:t>
            </a:r>
            <a:r>
              <a:rPr dirty="0" sz="750">
                <a:latin typeface="Microsoft Sans Serif"/>
                <a:cs typeface="Microsoft Sans Serif"/>
              </a:rPr>
              <a:t>y,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resultante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5">
                <a:latin typeface="Microsoft Sans Serif"/>
                <a:cs typeface="Microsoft Sans Serif"/>
              </a:rPr>
              <a:t>ve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afectada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componentes </a:t>
            </a:r>
            <a:r>
              <a:rPr dirty="0" sz="750" spc="20">
                <a:latin typeface="Microsoft Sans Serif"/>
                <a:cs typeface="Microsoft Sans Serif"/>
              </a:rPr>
              <a:t>aperiódicos relacionados 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magnetización 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transformadores.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este </a:t>
            </a:r>
            <a:r>
              <a:rPr dirty="0" sz="750">
                <a:latin typeface="Microsoft Sans Serif"/>
                <a:cs typeface="Microsoft Sans Serif"/>
              </a:rPr>
              <a:t>caso,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requieren </a:t>
            </a:r>
            <a:r>
              <a:rPr dirty="0" sz="750" spc="15">
                <a:latin typeface="Microsoft Sans Serif"/>
                <a:cs typeface="Microsoft Sans Serif"/>
              </a:rPr>
              <a:t>ajustes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15">
                <a:latin typeface="Microsoft Sans Serif"/>
                <a:cs typeface="Microsoft Sans Serif"/>
              </a:rPr>
              <a:t>conservadores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protecciones </a:t>
            </a:r>
            <a:r>
              <a:rPr dirty="0" sz="750">
                <a:latin typeface="Microsoft Sans Serif"/>
                <a:cs typeface="Microsoft Sans Serif"/>
              </a:rPr>
              <a:t>y, </a:t>
            </a:r>
            <a:r>
              <a:rPr dirty="0" sz="750" spc="35">
                <a:latin typeface="Microsoft Sans Serif"/>
                <a:cs typeface="Microsoft Sans Serif"/>
              </a:rPr>
              <a:t>normalmente,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garantiza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estabilidad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estas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(riesgo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disparos </a:t>
            </a:r>
            <a:r>
              <a:rPr dirty="0" sz="750" spc="10">
                <a:latin typeface="Microsoft Sans Serif"/>
                <a:cs typeface="Microsoft Sans Serif"/>
              </a:rPr>
              <a:t>indeseados). </a:t>
            </a: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tanto,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sugiere </a:t>
            </a:r>
            <a:r>
              <a:rPr dirty="0" sz="750" spc="25">
                <a:latin typeface="Microsoft Sans Serif"/>
                <a:cs typeface="Microsoft Sans Serif"/>
              </a:rPr>
              <a:t>utilizar sistemáticamente </a:t>
            </a:r>
            <a:r>
              <a:rPr dirty="0" sz="750" spc="20">
                <a:latin typeface="Microsoft Sans Serif"/>
                <a:cs typeface="Microsoft Sans Serif"/>
              </a:rPr>
              <a:t>(obviamente, </a:t>
            </a:r>
            <a:r>
              <a:rPr dirty="0" sz="750" spc="25">
                <a:latin typeface="Microsoft Sans Serif"/>
                <a:cs typeface="Microsoft Sans Serif"/>
              </a:rPr>
              <a:t>cuando </a:t>
            </a:r>
            <a:r>
              <a:rPr dirty="0" sz="750" spc="-5">
                <a:latin typeface="Microsoft Sans Serif"/>
                <a:cs typeface="Microsoft Sans Serif"/>
              </a:rPr>
              <a:t>sea </a:t>
            </a:r>
            <a:r>
              <a:rPr dirty="0" sz="750" spc="15">
                <a:latin typeface="Microsoft Sans Serif"/>
                <a:cs typeface="Microsoft Sans Serif"/>
              </a:rPr>
              <a:t>posible) </a:t>
            </a:r>
            <a:r>
              <a:rPr dirty="0" sz="750" spc="-55">
                <a:latin typeface="Microsoft Sans Serif"/>
                <a:cs typeface="Microsoft Sans Serif"/>
              </a:rPr>
              <a:t>TC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anillo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asociados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secuencia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cero.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247650">
              <a:lnSpc>
                <a:spcPct val="125000"/>
              </a:lnSpc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caso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sea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identificar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cual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fases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30">
                <a:latin typeface="Microsoft Sans Serif"/>
                <a:cs typeface="Microsoft Sans Serif"/>
              </a:rPr>
              <a:t>tierra,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posible </a:t>
            </a:r>
            <a:r>
              <a:rPr dirty="0" sz="800" spc="30">
                <a:latin typeface="Microsoft Sans Serif"/>
                <a:cs typeface="Microsoft Sans Serif"/>
              </a:rPr>
              <a:t>utilizando </a:t>
            </a:r>
            <a:r>
              <a:rPr dirty="0" sz="800" spc="20">
                <a:latin typeface="Microsoft Sans Serif"/>
                <a:cs typeface="Microsoft Sans Serif"/>
              </a:rPr>
              <a:t>protecciones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40">
                <a:latin typeface="Microsoft Sans Serif"/>
                <a:cs typeface="Microsoft Sans Serif"/>
              </a:rPr>
              <a:t>mínima </a:t>
            </a: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35">
                <a:latin typeface="Microsoft Sans Serif"/>
                <a:cs typeface="Microsoft Sans Serif"/>
              </a:rPr>
              <a:t>medida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5">
                <a:latin typeface="Microsoft Sans Serif"/>
                <a:cs typeface="Microsoft Sans Serif"/>
              </a:rPr>
              <a:t>cada </a:t>
            </a:r>
            <a:r>
              <a:rPr dirty="0" sz="800" spc="10">
                <a:latin typeface="Microsoft Sans Serif"/>
                <a:cs typeface="Microsoft Sans Serif"/>
              </a:rPr>
              <a:t>fase </a:t>
            </a:r>
            <a:r>
              <a:rPr dirty="0" sz="800" spc="30">
                <a:latin typeface="Microsoft Sans Serif"/>
                <a:cs typeface="Microsoft Sans Serif"/>
              </a:rPr>
              <a:t>independiente </a:t>
            </a:r>
            <a:r>
              <a:rPr dirty="0" sz="800" spc="20">
                <a:latin typeface="Microsoft Sans Serif"/>
                <a:cs typeface="Microsoft Sans Serif"/>
              </a:rPr>
              <a:t>conectada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(obviamente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secundario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TT).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743202"/>
            <a:ext cx="5266690" cy="188531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900" spc="10" b="1">
                <a:latin typeface="Arial"/>
                <a:cs typeface="Arial"/>
              </a:rPr>
              <a:t>4.7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-10" b="1">
                <a:latin typeface="Arial"/>
                <a:cs typeface="Arial"/>
              </a:rPr>
              <a:t>Códigos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relés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protección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gran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importancia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seguro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0">
                <a:latin typeface="Microsoft Sans Serif"/>
                <a:cs typeface="Microsoft Sans Serif"/>
              </a:rPr>
              <a:t>fiable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toda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red. </a:t>
            </a:r>
            <a:r>
              <a:rPr dirty="0" sz="750" spc="-25">
                <a:latin typeface="Microsoft Sans Serif"/>
                <a:cs typeface="Microsoft Sans Serif"/>
              </a:rPr>
              <a:t>A </a:t>
            </a:r>
            <a:r>
              <a:rPr dirty="0" sz="750" spc="40">
                <a:latin typeface="Microsoft Sans Serif"/>
                <a:cs typeface="Microsoft Sans Serif"/>
              </a:rPr>
              <a:t>menudo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5">
                <a:latin typeface="Microsoft Sans Serif"/>
                <a:cs typeface="Microsoft Sans Serif"/>
              </a:rPr>
              <a:t>obligatorio </a:t>
            </a:r>
            <a:r>
              <a:rPr dirty="0" sz="750" spc="30">
                <a:latin typeface="Microsoft Sans Serif"/>
                <a:cs typeface="Microsoft Sans Serif"/>
              </a:rPr>
              <a:t>disponer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dispositivos </a:t>
            </a:r>
            <a:r>
              <a:rPr dirty="0" sz="750" spc="25">
                <a:latin typeface="Microsoft Sans Serif"/>
                <a:cs typeface="Microsoft Sans Serif"/>
              </a:rPr>
              <a:t>automáticos para </a:t>
            </a:r>
            <a:r>
              <a:rPr dirty="0" sz="750" spc="15">
                <a:latin typeface="Microsoft Sans Serif"/>
                <a:cs typeface="Microsoft Sans Serif"/>
              </a:rPr>
              <a:t>desconectar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cortocircuitos.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operador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10">
                <a:latin typeface="Microsoft Sans Serif"/>
                <a:cs typeface="Microsoft Sans Serif"/>
              </a:rPr>
              <a:t>suele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20">
                <a:latin typeface="Microsoft Sans Serif"/>
                <a:cs typeface="Microsoft Sans Serif"/>
              </a:rPr>
              <a:t>responsable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20">
                <a:latin typeface="Microsoft Sans Serif"/>
                <a:cs typeface="Microsoft Sans Serif"/>
              </a:rPr>
              <a:t>fiable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sus </a:t>
            </a:r>
            <a:r>
              <a:rPr dirty="0" sz="750" spc="15">
                <a:latin typeface="Microsoft Sans Serif"/>
                <a:cs typeface="Microsoft Sans Serif"/>
              </a:rPr>
              <a:t>instalaciones </a:t>
            </a:r>
            <a:r>
              <a:rPr dirty="0" sz="750" spc="25">
                <a:latin typeface="Microsoft Sans Serif"/>
                <a:cs typeface="Microsoft Sans Serif"/>
              </a:rPr>
              <a:t>contra,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fallos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sobretensiones,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etc.</a:t>
            </a:r>
            <a:endParaRPr sz="750">
              <a:latin typeface="Microsoft Sans Serif"/>
              <a:cs typeface="Microsoft Sans Serif"/>
            </a:endParaRPr>
          </a:p>
          <a:p>
            <a:pPr marL="12700" marR="25400">
              <a:lnSpc>
                <a:spcPts val="1200"/>
              </a:lnSpc>
              <a:spcBef>
                <a:spcPts val="90"/>
              </a:spcBef>
            </a:pP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números </a:t>
            </a:r>
            <a:r>
              <a:rPr dirty="0" sz="700" spc="20">
                <a:latin typeface="Microsoft Sans Serif"/>
                <a:cs typeface="Microsoft Sans Serif"/>
              </a:rPr>
              <a:t>de dispositivo estándar </a:t>
            </a:r>
            <a:r>
              <a:rPr dirty="0" sz="700" spc="-10">
                <a:latin typeface="Microsoft Sans Serif"/>
                <a:cs typeface="Microsoft Sans Serif"/>
              </a:rPr>
              <a:t>ANSI </a:t>
            </a:r>
            <a:r>
              <a:rPr dirty="0" sz="700" spc="-20">
                <a:latin typeface="Microsoft Sans Serif"/>
                <a:cs typeface="Microsoft Sans Serif"/>
              </a:rPr>
              <a:t>(ANSI/IEEE </a:t>
            </a:r>
            <a:r>
              <a:rPr dirty="0" sz="700" spc="20">
                <a:latin typeface="Microsoft Sans Serif"/>
                <a:cs typeface="Microsoft Sans Serif"/>
              </a:rPr>
              <a:t>Standard </a:t>
            </a:r>
            <a:r>
              <a:rPr dirty="0" sz="700" spc="-10">
                <a:latin typeface="Microsoft Sans Serif"/>
                <a:cs typeface="Microsoft Sans Serif"/>
              </a:rPr>
              <a:t>C37.2 </a:t>
            </a:r>
            <a:r>
              <a:rPr dirty="0" sz="700" spc="20">
                <a:latin typeface="Microsoft Sans Serif"/>
                <a:cs typeface="Microsoft Sans Serif"/>
              </a:rPr>
              <a:t>Standard </a:t>
            </a:r>
            <a:r>
              <a:rPr dirty="0" sz="700" spc="45">
                <a:latin typeface="Microsoft Sans Serif"/>
                <a:cs typeface="Microsoft Sans Serif"/>
              </a:rPr>
              <a:t>for </a:t>
            </a:r>
            <a:r>
              <a:rPr dirty="0" sz="700" spc="5">
                <a:latin typeface="Microsoft Sans Serif"/>
                <a:cs typeface="Microsoft Sans Serif"/>
              </a:rPr>
              <a:t>Electrical </a:t>
            </a:r>
            <a:r>
              <a:rPr dirty="0" sz="700" spc="15">
                <a:latin typeface="Microsoft Sans Serif"/>
                <a:cs typeface="Microsoft Sans Serif"/>
              </a:rPr>
              <a:t>Power </a:t>
            </a:r>
            <a:r>
              <a:rPr dirty="0" sz="700" spc="5">
                <a:latin typeface="Microsoft Sans Serif"/>
                <a:cs typeface="Microsoft Sans Serif"/>
              </a:rPr>
              <a:t>System </a:t>
            </a:r>
            <a:r>
              <a:rPr dirty="0" sz="700">
                <a:latin typeface="Microsoft Sans Serif"/>
                <a:cs typeface="Microsoft Sans Serif"/>
              </a:rPr>
              <a:t>Device </a:t>
            </a:r>
            <a:r>
              <a:rPr dirty="0" sz="700" spc="20">
                <a:latin typeface="Microsoft Sans Serif"/>
                <a:cs typeface="Microsoft Sans Serif"/>
              </a:rPr>
              <a:t>Function </a:t>
            </a:r>
            <a:r>
              <a:rPr dirty="0" sz="700" spc="25">
                <a:latin typeface="Microsoft Sans Serif"/>
                <a:cs typeface="Microsoft Sans Serif"/>
              </a:rPr>
              <a:t> Numbers,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Acronyms,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and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Contact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Designations)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identifican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características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protección,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relé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disyuntor.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números </a:t>
            </a:r>
            <a:r>
              <a:rPr dirty="0" sz="700" spc="20">
                <a:latin typeface="Microsoft Sans Serif"/>
                <a:cs typeface="Microsoft Sans Serif"/>
              </a:rPr>
              <a:t>de dispositivo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utilizan </a:t>
            </a:r>
            <a:r>
              <a:rPr dirty="0" sz="700" spc="25">
                <a:latin typeface="Microsoft Sans Serif"/>
                <a:cs typeface="Microsoft Sans Serif"/>
              </a:rPr>
              <a:t>para identificar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funciones 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muestran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diagrama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esquemático.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estándar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descripciones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funciones.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737102"/>
            <a:ext cx="1668145" cy="1179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5565" indent="-63500">
              <a:lnSpc>
                <a:spcPct val="100000"/>
              </a:lnSpc>
              <a:spcBef>
                <a:spcPts val="100"/>
              </a:spcBef>
              <a:buAutoNum type="arabicPlain"/>
              <a:tabLst>
                <a:tab pos="76200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Elemento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Maestro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20"/>
              </a:spcBef>
              <a:buAutoNum type="arabicPlain"/>
              <a:tabLst>
                <a:tab pos="71120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arranque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cierre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retardo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tiempo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verificación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15">
                <a:latin typeface="Microsoft Sans Serif"/>
                <a:cs typeface="Microsoft Sans Serif"/>
              </a:rPr>
              <a:t>enclavamiento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Contactor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maestro</a:t>
            </a:r>
            <a:endParaRPr sz="550">
              <a:latin typeface="Microsoft Sans Serif"/>
              <a:cs typeface="Microsoft Sans Serif"/>
            </a:endParaRPr>
          </a:p>
          <a:p>
            <a:pPr marL="81280" indent="-69215">
              <a:lnSpc>
                <a:spcPct val="100000"/>
              </a:lnSpc>
              <a:spcBef>
                <a:spcPts val="309"/>
              </a:spcBef>
              <a:buAutoNum type="arabicPlain" startAt="5"/>
              <a:tabLst>
                <a:tab pos="81915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Parada</a:t>
            </a:r>
            <a:endParaRPr sz="650">
              <a:latin typeface="Microsoft Sans Serif"/>
              <a:cs typeface="Microsoft Sans Serif"/>
            </a:endParaRPr>
          </a:p>
          <a:p>
            <a:pPr marL="12700" marR="535305">
              <a:lnSpc>
                <a:spcPts val="1200"/>
              </a:lnSpc>
              <a:spcBef>
                <a:spcPts val="105"/>
              </a:spcBef>
              <a:buAutoNum type="arabicPlain" startAt="5"/>
              <a:tabLst>
                <a:tab pos="762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Disyuntor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arranque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7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velocidad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cambio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450" spc="5">
                <a:latin typeface="Microsoft Sans Serif"/>
                <a:cs typeface="Microsoft Sans Serif"/>
              </a:rPr>
              <a:t>8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desconexión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alimentación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control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9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3975148"/>
            <a:ext cx="66421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inversión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4127522"/>
            <a:ext cx="105600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10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Interruptor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secuencia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unidad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4279896"/>
            <a:ext cx="83693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11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multifunción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99" y="4432271"/>
            <a:ext cx="1546225" cy="4055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exceso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velocidad</a:t>
            </a:r>
            <a:endParaRPr sz="450">
              <a:latin typeface="Microsoft Sans Serif"/>
              <a:cs typeface="Microsoft Sans Serif"/>
            </a:endParaRPr>
          </a:p>
          <a:p>
            <a:pPr marL="12700" marR="308610">
              <a:lnSpc>
                <a:spcPct val="200000"/>
              </a:lnSpc>
              <a:spcBef>
                <a:spcPts val="10"/>
              </a:spcBef>
            </a:pPr>
            <a:r>
              <a:rPr dirty="0" sz="500" spc="5">
                <a:latin typeface="Microsoft Sans Serif"/>
                <a:cs typeface="Microsoft Sans Serif"/>
              </a:rPr>
              <a:t>13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Dispositivo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velocidad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sincrónica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14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Dispositivo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baja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velocidad</a:t>
            </a:r>
            <a:endParaRPr sz="500">
              <a:latin typeface="Microsoft Sans Serif"/>
              <a:cs typeface="Microsoft Sans Serif"/>
            </a:endParaRPr>
          </a:p>
          <a:p>
            <a:pPr marL="12700" marR="222250">
              <a:lnSpc>
                <a:spcPct val="200000"/>
              </a:lnSpc>
              <a:buAutoNum type="arabicPlain" startAt="15"/>
              <a:tabLst>
                <a:tab pos="102235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Dispositivo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adaptación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velocidad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o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frecuencia</a:t>
            </a:r>
            <a:endParaRPr sz="500">
              <a:latin typeface="Microsoft Sans Serif"/>
              <a:cs typeface="Microsoft Sans Serif"/>
            </a:endParaRPr>
          </a:p>
          <a:p>
            <a:pPr marL="12700" marR="5080">
              <a:lnSpc>
                <a:spcPct val="181800"/>
              </a:lnSpc>
              <a:spcBef>
                <a:spcPts val="10"/>
              </a:spcBef>
              <a:buAutoNum type="arabicPlain" startAt="15"/>
              <a:tabLst>
                <a:tab pos="11112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Dispositivo de comunicación de datos </a:t>
            </a:r>
            <a:r>
              <a:rPr dirty="0" sz="550" spc="5">
                <a:latin typeface="Microsoft Sans Serif"/>
                <a:cs typeface="Microsoft Sans Serif"/>
              </a:rPr>
              <a:t>17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Interruptor </a:t>
            </a:r>
            <a:r>
              <a:rPr dirty="0" sz="550" spc="15">
                <a:latin typeface="Microsoft Sans Serif"/>
                <a:cs typeface="Microsoft Sans Serif"/>
              </a:rPr>
              <a:t>de derivación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10">
                <a:latin typeface="Microsoft Sans Serif"/>
                <a:cs typeface="Microsoft Sans Serif"/>
              </a:rPr>
              <a:t>descarga </a:t>
            </a:r>
            <a:r>
              <a:rPr dirty="0" sz="550" spc="5">
                <a:latin typeface="Microsoft Sans Serif"/>
                <a:cs typeface="Microsoft Sans Serif"/>
              </a:rPr>
              <a:t>18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aceleración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desaceleración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19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Contactor de transición de </a:t>
            </a:r>
            <a:r>
              <a:rPr dirty="0" sz="550" spc="20">
                <a:latin typeface="Microsoft Sans Serif"/>
                <a:cs typeface="Microsoft Sans Serif"/>
              </a:rPr>
              <a:t>arranque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funcionamiento</a:t>
            </a:r>
            <a:endParaRPr sz="550">
              <a:latin typeface="Microsoft Sans Serif"/>
              <a:cs typeface="Microsoft Sans Serif"/>
            </a:endParaRPr>
          </a:p>
          <a:p>
            <a:pPr marL="12700" marR="290195">
              <a:lnSpc>
                <a:spcPct val="166600"/>
              </a:lnSpc>
              <a:spcBef>
                <a:spcPts val="10"/>
              </a:spcBef>
            </a:pPr>
            <a:r>
              <a:rPr dirty="0" sz="600" spc="5">
                <a:latin typeface="Microsoft Sans Serif"/>
                <a:cs typeface="Microsoft Sans Serif"/>
              </a:rPr>
              <a:t>20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Válvula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operada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eléctricamente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21</a:t>
            </a:r>
            <a:r>
              <a:rPr dirty="0" sz="600" spc="-10">
                <a:latin typeface="Microsoft Sans Serif"/>
                <a:cs typeface="Microsoft Sans Serif"/>
              </a:rPr>
              <a:t> Relé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distancia</a:t>
            </a:r>
            <a:endParaRPr sz="600">
              <a:latin typeface="Microsoft Sans Serif"/>
              <a:cs typeface="Microsoft Sans Serif"/>
            </a:endParaRPr>
          </a:p>
          <a:p>
            <a:pPr marL="12700" marR="234315">
              <a:lnSpc>
                <a:spcPts val="1200"/>
              </a:lnSpc>
              <a:spcBef>
                <a:spcPts val="120"/>
              </a:spcBef>
            </a:pPr>
            <a:r>
              <a:rPr dirty="0" sz="550" spc="5">
                <a:latin typeface="Microsoft Sans Serif"/>
                <a:cs typeface="Microsoft Sans Serif"/>
              </a:rPr>
              <a:t>22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Disyuntor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ecualizador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23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control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temperatura </a:t>
            </a: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24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voltios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hercio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650" spc="10">
                <a:latin typeface="Microsoft Sans Serif"/>
                <a:cs typeface="Microsoft Sans Serif"/>
              </a:rPr>
              <a:t>25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Sincronización</a:t>
            </a:r>
            <a:endParaRPr sz="650">
              <a:latin typeface="Microsoft Sans Serif"/>
              <a:cs typeface="Microsoft Sans Serif"/>
            </a:endParaRPr>
          </a:p>
          <a:p>
            <a:pPr marL="12700" marR="257810">
              <a:lnSpc>
                <a:spcPts val="1200"/>
              </a:lnSpc>
              <a:spcBef>
                <a:spcPts val="110"/>
              </a:spcBef>
            </a:pP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15">
                <a:latin typeface="Microsoft Sans Serif"/>
                <a:cs typeface="Microsoft Sans Serif"/>
              </a:rPr>
              <a:t>Dispositivo de verificación de </a:t>
            </a:r>
            <a:r>
              <a:rPr dirty="0" sz="550" spc="20">
                <a:latin typeface="Microsoft Sans Serif"/>
                <a:cs typeface="Microsoft Sans Serif"/>
              </a:rPr>
              <a:t> sincronismo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26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térmico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aparato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27</a:t>
            </a:r>
            <a:r>
              <a:rPr dirty="0" sz="550" spc="-10">
                <a:latin typeface="Microsoft Sans Serif"/>
                <a:cs typeface="Microsoft Sans Serif"/>
              </a:rPr>
              <a:t> 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subtensión</a:t>
            </a:r>
            <a:endParaRPr sz="550">
              <a:latin typeface="Microsoft Sans Serif"/>
              <a:cs typeface="Microsoft Sans Serif"/>
            </a:endParaRPr>
          </a:p>
          <a:p>
            <a:pPr marL="119380" indent="-107314">
              <a:lnSpc>
                <a:spcPct val="100000"/>
              </a:lnSpc>
              <a:spcBef>
                <a:spcPts val="360"/>
              </a:spcBef>
              <a:buAutoNum type="arabicPlain" startAt="28"/>
              <a:tabLst>
                <a:tab pos="120014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Detector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llama</a:t>
            </a:r>
            <a:endParaRPr sz="600">
              <a:latin typeface="Microsoft Sans Serif"/>
              <a:cs typeface="Microsoft Sans Serif"/>
            </a:endParaRPr>
          </a:p>
          <a:p>
            <a:pPr marL="12700" marR="401955">
              <a:lnSpc>
                <a:spcPct val="163200"/>
              </a:lnSpc>
              <a:spcBef>
                <a:spcPts val="25"/>
              </a:spcBef>
              <a:buAutoNum type="arabicPlain" startAt="28"/>
              <a:tabLst>
                <a:tab pos="120014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Contactor </a:t>
            </a:r>
            <a:r>
              <a:rPr dirty="0" sz="600" spc="25">
                <a:latin typeface="Microsoft Sans Serif"/>
                <a:cs typeface="Microsoft Sans Serif"/>
              </a:rPr>
              <a:t>o </a:t>
            </a:r>
            <a:r>
              <a:rPr dirty="0" sz="600" spc="35">
                <a:latin typeface="Microsoft Sans Serif"/>
                <a:cs typeface="Microsoft Sans Serif"/>
              </a:rPr>
              <a:t>interruptor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aislamiento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30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anunciador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31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Excitación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separada</a:t>
            </a:r>
            <a:endParaRPr sz="650">
              <a:latin typeface="Microsoft Sans Serif"/>
              <a:cs typeface="Microsoft Sans Serif"/>
            </a:endParaRPr>
          </a:p>
          <a:p>
            <a:pPr marL="12700" marR="448945">
              <a:lnSpc>
                <a:spcPts val="1200"/>
              </a:lnSpc>
              <a:spcBef>
                <a:spcPts val="110"/>
              </a:spcBef>
            </a:pPr>
            <a:r>
              <a:rPr dirty="0" sz="550" spc="5">
                <a:latin typeface="Microsoft Sans Serif"/>
                <a:cs typeface="Microsoft Sans Serif"/>
              </a:rPr>
              <a:t>32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potencia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direccional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relé de potencia </a:t>
            </a:r>
            <a:r>
              <a:rPr dirty="0" sz="550" spc="10">
                <a:latin typeface="Microsoft Sans Serif"/>
                <a:cs typeface="Microsoft Sans Serif"/>
              </a:rPr>
              <a:t>inversa </a:t>
            </a:r>
            <a:r>
              <a:rPr dirty="0" sz="550" spc="5">
                <a:latin typeface="Microsoft Sans Serif"/>
                <a:cs typeface="Microsoft Sans Serif"/>
              </a:rPr>
              <a:t>33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posición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450" spc="5">
                <a:latin typeface="Microsoft Sans Serif"/>
                <a:cs typeface="Microsoft Sans Serif"/>
              </a:rPr>
              <a:t>34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secuencia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maestra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35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9" y="8546382"/>
            <a:ext cx="105219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cortocircuito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anillo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colector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299" y="8698756"/>
            <a:ext cx="1676400" cy="8585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20">
                <a:latin typeface="Microsoft Sans Serif"/>
                <a:cs typeface="Microsoft Sans Serif"/>
              </a:rPr>
              <a:t>funcionamiento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escobillas</a:t>
            </a:r>
            <a:endParaRPr sz="450">
              <a:latin typeface="Microsoft Sans Serif"/>
              <a:cs typeface="Microsoft Sans Serif"/>
            </a:endParaRPr>
          </a:p>
          <a:p>
            <a:pPr marL="12700" marR="5080">
              <a:lnSpc>
                <a:spcPct val="181800"/>
              </a:lnSpc>
              <a:spcBef>
                <a:spcPts val="20"/>
              </a:spcBef>
            </a:pPr>
            <a:r>
              <a:rPr dirty="0" sz="550" spc="5">
                <a:latin typeface="Microsoft Sans Serif"/>
                <a:cs typeface="Microsoft Sans Serif"/>
              </a:rPr>
              <a:t>36 </a:t>
            </a:r>
            <a:r>
              <a:rPr dirty="0" sz="550" spc="10">
                <a:latin typeface="Microsoft Sans Serif"/>
                <a:cs typeface="Microsoft Sans Serif"/>
              </a:rPr>
              <a:t>Dispositivos </a:t>
            </a:r>
            <a:r>
              <a:rPr dirty="0" sz="550" spc="15">
                <a:latin typeface="Microsoft Sans Serif"/>
                <a:cs typeface="Microsoft Sans Serif"/>
              </a:rPr>
              <a:t>de polarización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15">
                <a:latin typeface="Microsoft Sans Serif"/>
                <a:cs typeface="Microsoft Sans Serif"/>
              </a:rPr>
              <a:t>voltaje </a:t>
            </a:r>
            <a:r>
              <a:rPr dirty="0" sz="550" spc="20">
                <a:latin typeface="Microsoft Sans Serif"/>
                <a:cs typeface="Microsoft Sans Serif"/>
              </a:rPr>
              <a:t> polarizador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37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subcorriente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subpotencia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38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cojinetes</a:t>
            </a:r>
            <a:endParaRPr sz="550">
              <a:latin typeface="Microsoft Sans Serif"/>
              <a:cs typeface="Microsoft Sans Serif"/>
            </a:endParaRPr>
          </a:p>
          <a:p>
            <a:pPr marL="12700" marR="172085">
              <a:lnSpc>
                <a:spcPct val="181800"/>
              </a:lnSpc>
            </a:pPr>
            <a:r>
              <a:rPr dirty="0" sz="550" spc="5">
                <a:latin typeface="Microsoft Sans Serif"/>
                <a:cs typeface="Microsoft Sans Serif"/>
              </a:rPr>
              <a:t>39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Monitor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condición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mecánica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campo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(sobreexcitación/subexcitación)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87308" y="2735941"/>
            <a:ext cx="1642745" cy="725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41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Disyuntor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42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 spc="20">
                <a:latin typeface="Microsoft Sans Serif"/>
                <a:cs typeface="Microsoft Sans Serif"/>
              </a:rPr>
              <a:t>Disyuntor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funcionamiento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550" spc="5">
                <a:latin typeface="Microsoft Sans Serif"/>
                <a:cs typeface="Microsoft Sans Serif"/>
              </a:rPr>
              <a:t>43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transferencia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selector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manual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44 </a:t>
            </a: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arranque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secuencia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unidad </a:t>
            </a:r>
            <a:r>
              <a:rPr dirty="0" sz="550" spc="5">
                <a:latin typeface="Microsoft Sans Serif"/>
                <a:cs typeface="Microsoft Sans Serif"/>
              </a:rPr>
              <a:t>45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Monitor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condición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atmosférica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anormal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87308" y="3650188"/>
            <a:ext cx="1587500" cy="880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9380" indent="-107314">
              <a:lnSpc>
                <a:spcPct val="100000"/>
              </a:lnSpc>
              <a:spcBef>
                <a:spcPts val="100"/>
              </a:spcBef>
              <a:buAutoNum type="arabicPlain" startAt="46"/>
              <a:tabLst>
                <a:tab pos="120014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equilibrio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fase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fase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inversa</a:t>
            </a:r>
            <a:endParaRPr sz="600">
              <a:latin typeface="Microsoft Sans Serif"/>
              <a:cs typeface="Microsoft Sans Serif"/>
            </a:endParaRPr>
          </a:p>
          <a:p>
            <a:pPr marL="12700" marR="97155">
              <a:lnSpc>
                <a:spcPct val="166600"/>
              </a:lnSpc>
              <a:buAutoNum type="arabicPlain" startAt="47"/>
              <a:tabLst>
                <a:tab pos="120014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equilibrio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fase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secuencia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fase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800"/>
              </a:lnSpc>
              <a:spcBef>
                <a:spcPts val="10"/>
              </a:spcBef>
              <a:buAutoNum type="arabicPlain" startAt="47"/>
              <a:tabLst>
                <a:tab pos="1289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Relé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secuencia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incompleta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49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Relé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térmico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máquina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487308" y="4716808"/>
            <a:ext cx="1613535" cy="570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50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sobrecorriente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instantáneo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66600"/>
              </a:lnSpc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sobrecorriente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tiempo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52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Disyuntor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30"/>
              </a:spcBef>
            </a:pPr>
            <a:r>
              <a:rPr dirty="0" sz="450" spc="5">
                <a:latin typeface="Microsoft Sans Serif"/>
                <a:cs typeface="Microsoft Sans Serif"/>
              </a:rPr>
              <a:t>53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Relé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excitador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generador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45">
                <a:latin typeface="Microsoft Sans Serif"/>
                <a:cs typeface="Microsoft Sans Serif"/>
              </a:rPr>
              <a:t>CC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54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87308" y="5345356"/>
            <a:ext cx="141732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Dispositivo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acoplamiento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engranaje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giratorio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87308" y="5497731"/>
            <a:ext cx="1506220" cy="4058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2710" indent="-80645">
              <a:lnSpc>
                <a:spcPct val="100000"/>
              </a:lnSpc>
              <a:spcBef>
                <a:spcPts val="100"/>
              </a:spcBef>
              <a:buAutoNum type="arabicPlain" startAt="55"/>
              <a:tabLst>
                <a:tab pos="93345" algn="l"/>
              </a:tabLst>
            </a:pPr>
            <a:r>
              <a:rPr dirty="0" sz="450" spc="-10">
                <a:latin typeface="Microsoft Sans Serif"/>
                <a:cs typeface="Microsoft Sans Serif"/>
              </a:rPr>
              <a:t>Relé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factor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potencia</a:t>
            </a:r>
            <a:endParaRPr sz="450">
              <a:latin typeface="Microsoft Sans Serif"/>
              <a:cs typeface="Microsoft Sans Serif"/>
            </a:endParaRPr>
          </a:p>
          <a:p>
            <a:pPr marL="12700" marR="232410">
              <a:lnSpc>
                <a:spcPct val="181800"/>
              </a:lnSpc>
              <a:spcBef>
                <a:spcPts val="20"/>
              </a:spcBef>
              <a:buAutoNum type="arabicPlain" startAt="55"/>
              <a:tabLst>
                <a:tab pos="111125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aplicación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campo </a:t>
            </a:r>
            <a:r>
              <a:rPr dirty="0" sz="550" spc="5">
                <a:latin typeface="Microsoft Sans Serif"/>
                <a:cs typeface="Microsoft Sans Serif"/>
              </a:rPr>
              <a:t>57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puesta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  <a:p>
            <a:pPr marL="12700" marR="271780">
              <a:lnSpc>
                <a:spcPct val="166600"/>
              </a:lnSpc>
              <a:spcBef>
                <a:spcPts val="10"/>
              </a:spcBef>
            </a:pPr>
            <a:r>
              <a:rPr dirty="0" sz="600" spc="5">
                <a:latin typeface="Microsoft Sans Serif"/>
                <a:cs typeface="Microsoft Sans Serif"/>
              </a:rPr>
              <a:t>58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fallo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rectificación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59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sobretensión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20"/>
              </a:spcBef>
            </a:pPr>
            <a:r>
              <a:rPr dirty="0" sz="550" spc="5">
                <a:latin typeface="Microsoft Sans Serif"/>
                <a:cs typeface="Microsoft Sans Serif"/>
              </a:rPr>
              <a:t>60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equilibrio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sensor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densidad</a:t>
            </a:r>
            <a:endParaRPr sz="550">
              <a:latin typeface="Microsoft Sans Serif"/>
              <a:cs typeface="Microsoft Sans Serif"/>
            </a:endParaRPr>
          </a:p>
          <a:p>
            <a:pPr marL="12700" marR="27940">
              <a:lnSpc>
                <a:spcPts val="1200"/>
              </a:lnSpc>
              <a:buAutoNum type="arabicPlain" startAt="62"/>
              <a:tabLst>
                <a:tab pos="111125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apertura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parada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retardo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tiempo</a:t>
            </a:r>
            <a:endParaRPr sz="550">
              <a:latin typeface="Microsoft Sans Serif"/>
              <a:cs typeface="Microsoft Sans Serif"/>
            </a:endParaRPr>
          </a:p>
          <a:p>
            <a:pPr marL="101600" indent="-89535">
              <a:lnSpc>
                <a:spcPct val="100000"/>
              </a:lnSpc>
              <a:spcBef>
                <a:spcPts val="459"/>
              </a:spcBef>
              <a:buAutoNum type="arabicPlain" startAt="62"/>
              <a:tabLst>
                <a:tab pos="102235" algn="l"/>
              </a:tabLst>
            </a:pPr>
            <a:r>
              <a:rPr dirty="0" sz="500" spc="30">
                <a:latin typeface="Microsoft Sans Serif"/>
                <a:cs typeface="Microsoft Sans Serif"/>
              </a:rPr>
              <a:t>Interruptor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presión</a:t>
            </a:r>
            <a:endParaRPr sz="500">
              <a:latin typeface="Microsoft Sans Serif"/>
              <a:cs typeface="Microsoft Sans Serif"/>
            </a:endParaRPr>
          </a:p>
          <a:p>
            <a:pPr algn="just" marL="12700" marR="386715">
              <a:lnSpc>
                <a:spcPct val="153800"/>
              </a:lnSpc>
              <a:spcBef>
                <a:spcPts val="30"/>
              </a:spcBef>
              <a:buAutoNum type="arabicPlain" startAt="62"/>
              <a:tabLst>
                <a:tab pos="1289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Relé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detector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65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Gobernador</a:t>
            </a:r>
            <a:endParaRPr sz="650">
              <a:latin typeface="Microsoft Sans Serif"/>
              <a:cs typeface="Microsoft Sans Serif"/>
            </a:endParaRPr>
          </a:p>
          <a:p>
            <a:pPr algn="just" marL="12700" marR="59690">
              <a:lnSpc>
                <a:spcPts val="1200"/>
              </a:lnSpc>
              <a:spcBef>
                <a:spcPts val="110"/>
              </a:spcBef>
            </a:pPr>
            <a:r>
              <a:rPr dirty="0" sz="550" spc="5">
                <a:latin typeface="Microsoft Sans Serif"/>
                <a:cs typeface="Microsoft Sans Serif"/>
              </a:rPr>
              <a:t>66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entallado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empuje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67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sobrecorriente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direccional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68  </a:t>
            </a: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bloqueo</a:t>
            </a:r>
            <a:endParaRPr sz="550">
              <a:latin typeface="Microsoft Sans Serif"/>
              <a:cs typeface="Microsoft Sans Serif"/>
            </a:endParaRPr>
          </a:p>
          <a:p>
            <a:pPr marL="12700" marR="227965">
              <a:lnSpc>
                <a:spcPts val="1200"/>
              </a:lnSpc>
            </a:pPr>
            <a:r>
              <a:rPr dirty="0" sz="600" spc="5">
                <a:latin typeface="Microsoft Sans Serif"/>
                <a:cs typeface="Microsoft Sans Serif"/>
              </a:rPr>
              <a:t>69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control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permisivo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70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Reóstato</a:t>
            </a:r>
            <a:endParaRPr sz="600">
              <a:latin typeface="Microsoft Sans Serif"/>
              <a:cs typeface="Microsoft Sans Serif"/>
            </a:endParaRPr>
          </a:p>
          <a:p>
            <a:pPr marL="12700" marR="615950">
              <a:lnSpc>
                <a:spcPts val="1200"/>
              </a:lnSpc>
            </a:pPr>
            <a:r>
              <a:rPr dirty="0" sz="550" spc="5">
                <a:latin typeface="Microsoft Sans Serif"/>
                <a:cs typeface="Microsoft Sans Serif"/>
              </a:rPr>
              <a:t>71 </a:t>
            </a:r>
            <a:r>
              <a:rPr dirty="0" sz="550" spc="35">
                <a:latin typeface="Microsoft Sans Serif"/>
                <a:cs typeface="Microsoft Sans Serif"/>
              </a:rPr>
              <a:t>Interruptor </a:t>
            </a:r>
            <a:r>
              <a:rPr dirty="0" sz="550" spc="15">
                <a:latin typeface="Microsoft Sans Serif"/>
                <a:cs typeface="Microsoft Sans Serif"/>
              </a:rPr>
              <a:t>de nivel de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líquido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72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Disyuntor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endParaRPr sz="550">
              <a:latin typeface="Microsoft Sans Serif"/>
              <a:cs typeface="Microsoft Sans Serif"/>
            </a:endParaRPr>
          </a:p>
          <a:p>
            <a:pPr marL="12700" marR="309880">
              <a:lnSpc>
                <a:spcPts val="1200"/>
              </a:lnSpc>
            </a:pPr>
            <a:r>
              <a:rPr dirty="0" sz="500" spc="5">
                <a:latin typeface="Microsoft Sans Serif"/>
                <a:cs typeface="Microsoft Sans Serif"/>
              </a:rPr>
              <a:t>73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Contactor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resistencia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carga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74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Relé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alarma</a:t>
            </a:r>
            <a:endParaRPr sz="500">
              <a:latin typeface="Microsoft Sans Serif"/>
              <a:cs typeface="Microsoft Sans Serif"/>
            </a:endParaRPr>
          </a:p>
          <a:p>
            <a:pPr marL="12700" marR="158750">
              <a:lnSpc>
                <a:spcPts val="1200"/>
              </a:lnSpc>
            </a:pPr>
            <a:r>
              <a:rPr dirty="0" sz="550" spc="5">
                <a:latin typeface="Microsoft Sans Serif"/>
                <a:cs typeface="Microsoft Sans Serif"/>
              </a:rPr>
              <a:t>75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Mecanismo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cambio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posición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76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Relé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sobrecorriente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550" spc="5">
                <a:latin typeface="Microsoft Sans Serif"/>
                <a:cs typeface="Microsoft Sans Serif"/>
              </a:rPr>
              <a:t>77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telemetría</a:t>
            </a:r>
            <a:endParaRPr sz="550">
              <a:latin typeface="Microsoft Sans Serif"/>
              <a:cs typeface="Microsoft Sans Serif"/>
            </a:endParaRPr>
          </a:p>
          <a:p>
            <a:pPr marL="12700" marR="19050">
              <a:lnSpc>
                <a:spcPct val="181800"/>
              </a:lnSpc>
            </a:pP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ángulo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fase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78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relé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"fuera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sincronismo"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37316" y="2747480"/>
            <a:ext cx="1664970" cy="4672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79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Relé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reconexión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CA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80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500" spc="30">
                <a:latin typeface="Microsoft Sans Serif"/>
                <a:cs typeface="Microsoft Sans Serif"/>
              </a:rPr>
              <a:t>Interruptor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flujo</a:t>
            </a:r>
            <a:endParaRPr sz="500">
              <a:latin typeface="Microsoft Sans Serif"/>
              <a:cs typeface="Microsoft Sans Serif"/>
            </a:endParaRPr>
          </a:p>
          <a:p>
            <a:pPr marL="12700" marR="737870">
              <a:lnSpc>
                <a:spcPct val="166600"/>
              </a:lnSpc>
              <a:spcBef>
                <a:spcPts val="2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5">
                <a:latin typeface="Microsoft Sans Serif"/>
                <a:cs typeface="Microsoft Sans Serif"/>
              </a:rPr>
              <a:t>frecuencia </a:t>
            </a:r>
            <a:r>
              <a:rPr dirty="0" sz="600" spc="5">
                <a:latin typeface="Microsoft Sans Serif"/>
                <a:cs typeface="Microsoft Sans Serif"/>
              </a:rPr>
              <a:t>81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reconexión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82</a:t>
            </a:r>
            <a:endParaRPr sz="600">
              <a:latin typeface="Microsoft Sans Serif"/>
              <a:cs typeface="Microsoft Sans Serif"/>
            </a:endParaRPr>
          </a:p>
          <a:p>
            <a:pPr marL="12700" marR="439420">
              <a:lnSpc>
                <a:spcPct val="166600"/>
              </a:lnSpc>
              <a:buAutoNum type="arabicPlain" startAt="83"/>
              <a:tabLst>
                <a:tab pos="120014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transferencia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control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selectivo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automático</a:t>
            </a:r>
            <a:endParaRPr sz="600">
              <a:latin typeface="Microsoft Sans Serif"/>
              <a:cs typeface="Microsoft Sans Serif"/>
            </a:endParaRPr>
          </a:p>
          <a:p>
            <a:pPr marL="101600" indent="-89535">
              <a:lnSpc>
                <a:spcPct val="100000"/>
              </a:lnSpc>
              <a:spcBef>
                <a:spcPts val="580"/>
              </a:spcBef>
              <a:buAutoNum type="arabicPlain" startAt="83"/>
              <a:tabLst>
                <a:tab pos="102235" algn="l"/>
              </a:tabLst>
            </a:pPr>
            <a:r>
              <a:rPr dirty="0" sz="500" spc="15">
                <a:latin typeface="Microsoft Sans Serif"/>
                <a:cs typeface="Microsoft Sans Serif"/>
              </a:rPr>
              <a:t>Mecanismo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funcionamiento</a:t>
            </a:r>
            <a:endParaRPr sz="500">
              <a:latin typeface="Microsoft Sans Serif"/>
              <a:cs typeface="Microsoft Sans Serif"/>
            </a:endParaRPr>
          </a:p>
          <a:p>
            <a:pPr marL="33655" marR="563245" indent="-21590">
              <a:lnSpc>
                <a:spcPct val="153800"/>
              </a:lnSpc>
              <a:spcBef>
                <a:spcPts val="30"/>
              </a:spcBef>
              <a:buAutoNum type="arabicPlain" startAt="83"/>
              <a:tabLst>
                <a:tab pos="1289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Comunicaciones,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Relé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portador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piloto</a:t>
            </a:r>
            <a:endParaRPr sz="650">
              <a:latin typeface="Microsoft Sans Serif"/>
              <a:cs typeface="Microsoft Sans Serif"/>
            </a:endParaRPr>
          </a:p>
          <a:p>
            <a:pPr marL="119380" indent="-107314">
              <a:lnSpc>
                <a:spcPct val="100000"/>
              </a:lnSpc>
              <a:spcBef>
                <a:spcPts val="470"/>
              </a:spcBef>
              <a:buAutoNum type="arabicPlain" startAt="83"/>
              <a:tabLst>
                <a:tab pos="120014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Relé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bloqueo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800"/>
              </a:lnSpc>
              <a:spcBef>
                <a:spcPts val="10"/>
              </a:spcBef>
              <a:buAutoNum type="arabicPlain" startAt="83"/>
              <a:tabLst>
                <a:tab pos="12890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Relé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diferencial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88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Motor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auxiliar </a:t>
            </a:r>
            <a:r>
              <a:rPr dirty="0" sz="650" spc="30">
                <a:latin typeface="Microsoft Sans Serif"/>
                <a:cs typeface="Microsoft Sans Serif"/>
              </a:rPr>
              <a:t>o motogenerador </a:t>
            </a:r>
            <a:r>
              <a:rPr dirty="0" sz="650" spc="10">
                <a:latin typeface="Microsoft Sans Serif"/>
                <a:cs typeface="Microsoft Sans Serif"/>
              </a:rPr>
              <a:t>89 </a:t>
            </a:r>
            <a:r>
              <a:rPr dirty="0" sz="650" spc="40">
                <a:latin typeface="Microsoft Sans Serif"/>
                <a:cs typeface="Microsoft Sans Serif"/>
              </a:rPr>
              <a:t>Interruptor </a:t>
            </a:r>
            <a:r>
              <a:rPr dirty="0" sz="650" spc="4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línea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600" spc="5">
                <a:latin typeface="Microsoft Sans Serif"/>
                <a:cs typeface="Microsoft Sans Serif"/>
              </a:rPr>
              <a:t>90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regulador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dirty="0" sz="650" spc="-10">
                <a:latin typeface="Microsoft Sans Serif"/>
                <a:cs typeface="Microsoft Sans Serif"/>
              </a:rPr>
              <a:t>Relé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direccional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91</a:t>
            </a:r>
            <a:endParaRPr sz="650">
              <a:latin typeface="Microsoft Sans Serif"/>
              <a:cs typeface="Microsoft Sans Serif"/>
            </a:endParaRPr>
          </a:p>
          <a:p>
            <a:pPr marL="12700" marR="113030">
              <a:lnSpc>
                <a:spcPts val="1200"/>
              </a:lnSpc>
              <a:spcBef>
                <a:spcPts val="110"/>
              </a:spcBef>
            </a:pPr>
            <a:r>
              <a:rPr dirty="0" sz="600" spc="5">
                <a:latin typeface="Microsoft Sans Serif"/>
                <a:cs typeface="Microsoft Sans Serif"/>
              </a:rPr>
              <a:t>92</a:t>
            </a:r>
            <a:r>
              <a:rPr dirty="0" sz="600" spc="-10">
                <a:latin typeface="Microsoft Sans Serif"/>
                <a:cs typeface="Microsoft Sans Serif"/>
              </a:rPr>
              <a:t> Relé </a:t>
            </a:r>
            <a:r>
              <a:rPr dirty="0" sz="600" spc="15">
                <a:latin typeface="Microsoft Sans Serif"/>
                <a:cs typeface="Microsoft Sans Serif"/>
              </a:rPr>
              <a:t>direccional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potencia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93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Contactor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cambio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endParaRPr sz="600">
              <a:latin typeface="Microsoft Sans Serif"/>
              <a:cs typeface="Microsoft Sans Serif"/>
            </a:endParaRPr>
          </a:p>
          <a:p>
            <a:pPr marL="12700" marR="160020">
              <a:lnSpc>
                <a:spcPts val="1200"/>
              </a:lnSpc>
            </a:pPr>
            <a:r>
              <a:rPr dirty="0" sz="600" spc="5">
                <a:latin typeface="Microsoft Sans Serif"/>
                <a:cs typeface="Microsoft Sans Serif"/>
              </a:rPr>
              <a:t>94 </a:t>
            </a: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20">
                <a:latin typeface="Microsoft Sans Serif"/>
                <a:cs typeface="Microsoft Sans Serif"/>
              </a:rPr>
              <a:t>de disparo </a:t>
            </a:r>
            <a:r>
              <a:rPr dirty="0" sz="600" spc="25">
                <a:latin typeface="Microsoft Sans Serif"/>
                <a:cs typeface="Microsoft Sans Serif"/>
              </a:rPr>
              <a:t>o </a:t>
            </a:r>
            <a:r>
              <a:rPr dirty="0" sz="600" spc="20">
                <a:latin typeface="Microsoft Sans Serif"/>
                <a:cs typeface="Microsoft Sans Serif"/>
              </a:rPr>
              <a:t>de disparo libre </a:t>
            </a:r>
            <a:r>
              <a:rPr dirty="0" sz="600" spc="5">
                <a:latin typeface="Microsoft Sans Serif"/>
                <a:cs typeface="Microsoft Sans Serif"/>
              </a:rPr>
              <a:t>95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Para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aplicaciones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específicas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donde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otros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números </a:t>
            </a:r>
            <a:r>
              <a:rPr dirty="0" sz="600" spc="30">
                <a:latin typeface="Microsoft Sans Serif"/>
                <a:cs typeface="Microsoft Sans Serif"/>
              </a:rPr>
              <a:t>no </a:t>
            </a:r>
            <a:r>
              <a:rPr dirty="0" sz="600" spc="15">
                <a:latin typeface="Microsoft Sans Serif"/>
                <a:cs typeface="Microsoft Sans Serif"/>
              </a:rPr>
              <a:t>son </a:t>
            </a:r>
            <a:r>
              <a:rPr dirty="0" sz="600" spc="10">
                <a:latin typeface="Microsoft Sans Serif"/>
                <a:cs typeface="Microsoft Sans Serif"/>
              </a:rPr>
              <a:t>adecuados </a:t>
            </a:r>
            <a:r>
              <a:rPr dirty="0" sz="600" spc="5">
                <a:latin typeface="Microsoft Sans Serif"/>
                <a:cs typeface="Microsoft Sans Serif"/>
              </a:rPr>
              <a:t>96 </a:t>
            </a:r>
            <a:r>
              <a:rPr dirty="0" sz="600" spc="-10">
                <a:latin typeface="Microsoft Sans Serif"/>
                <a:cs typeface="Microsoft Sans Serif"/>
              </a:rPr>
              <a:t>Relé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25">
                <a:latin typeface="Microsoft Sans Serif"/>
                <a:cs typeface="Microsoft Sans Serif"/>
              </a:rPr>
              <a:t> bloqueo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disparo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barra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colectora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97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Para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aplicaciones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específicas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donde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otros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números </a:t>
            </a:r>
            <a:r>
              <a:rPr dirty="0" sz="600" spc="30">
                <a:latin typeface="Microsoft Sans Serif"/>
                <a:cs typeface="Microsoft Sans Serif"/>
              </a:rPr>
              <a:t>no </a:t>
            </a:r>
            <a:r>
              <a:rPr dirty="0" sz="600" spc="15">
                <a:latin typeface="Microsoft Sans Serif"/>
                <a:cs typeface="Microsoft Sans Serif"/>
              </a:rPr>
              <a:t>son </a:t>
            </a:r>
            <a:r>
              <a:rPr dirty="0" sz="600" spc="10">
                <a:latin typeface="Microsoft Sans Serif"/>
                <a:cs typeface="Microsoft Sans Serif"/>
              </a:rPr>
              <a:t>adecuados </a:t>
            </a:r>
            <a:r>
              <a:rPr dirty="0" sz="600" spc="5">
                <a:latin typeface="Microsoft Sans Serif"/>
                <a:cs typeface="Microsoft Sans Serif"/>
              </a:rPr>
              <a:t>98 </a:t>
            </a:r>
            <a:r>
              <a:rPr dirty="0" sz="600">
                <a:latin typeface="Microsoft Sans Serif"/>
                <a:cs typeface="Microsoft Sans Serif"/>
              </a:rPr>
              <a:t>Para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aplicaciones </a:t>
            </a:r>
            <a:r>
              <a:rPr dirty="0" sz="600" spc="5">
                <a:latin typeface="Microsoft Sans Serif"/>
                <a:cs typeface="Microsoft Sans Serif"/>
              </a:rPr>
              <a:t>específicas </a:t>
            </a:r>
            <a:r>
              <a:rPr dirty="0" sz="600" spc="25">
                <a:latin typeface="Microsoft Sans Serif"/>
                <a:cs typeface="Microsoft Sans Serif"/>
              </a:rPr>
              <a:t>donde otros </a:t>
            </a:r>
            <a:r>
              <a:rPr dirty="0" sz="600" spc="3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números </a:t>
            </a:r>
            <a:r>
              <a:rPr dirty="0" sz="600" spc="30">
                <a:latin typeface="Microsoft Sans Serif"/>
                <a:cs typeface="Microsoft Sans Serif"/>
              </a:rPr>
              <a:t>no </a:t>
            </a:r>
            <a:r>
              <a:rPr dirty="0" sz="600" spc="15">
                <a:latin typeface="Microsoft Sans Serif"/>
                <a:cs typeface="Microsoft Sans Serif"/>
              </a:rPr>
              <a:t>son </a:t>
            </a:r>
            <a:r>
              <a:rPr dirty="0" sz="600" spc="10">
                <a:latin typeface="Microsoft Sans Serif"/>
                <a:cs typeface="Microsoft Sans Serif"/>
              </a:rPr>
              <a:t>adecuados </a:t>
            </a:r>
            <a:r>
              <a:rPr dirty="0" sz="600" spc="5">
                <a:latin typeface="Microsoft Sans Serif"/>
                <a:cs typeface="Microsoft Sans Serif"/>
              </a:rPr>
              <a:t>99 </a:t>
            </a:r>
            <a:r>
              <a:rPr dirty="0" sz="600">
                <a:latin typeface="Microsoft Sans Serif"/>
                <a:cs typeface="Microsoft Sans Serif"/>
              </a:rPr>
              <a:t>Para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aplicaciones </a:t>
            </a:r>
            <a:r>
              <a:rPr dirty="0" sz="600" spc="5">
                <a:latin typeface="Microsoft Sans Serif"/>
                <a:cs typeface="Microsoft Sans Serif"/>
              </a:rPr>
              <a:t>específicas </a:t>
            </a:r>
            <a:r>
              <a:rPr dirty="0" sz="600" spc="25">
                <a:latin typeface="Microsoft Sans Serif"/>
                <a:cs typeface="Microsoft Sans Serif"/>
              </a:rPr>
              <a:t>donde otros </a:t>
            </a:r>
            <a:r>
              <a:rPr dirty="0" sz="600" spc="3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números </a:t>
            </a:r>
            <a:r>
              <a:rPr dirty="0" sz="600" spc="30">
                <a:latin typeface="Microsoft Sans Serif"/>
                <a:cs typeface="Microsoft Sans Serif"/>
              </a:rPr>
              <a:t>no </a:t>
            </a:r>
            <a:r>
              <a:rPr dirty="0" sz="600" spc="15">
                <a:latin typeface="Microsoft Sans Serif"/>
                <a:cs typeface="Microsoft Sans Serif"/>
              </a:rPr>
              <a:t>son </a:t>
            </a:r>
            <a:r>
              <a:rPr dirty="0" sz="600" spc="10">
                <a:latin typeface="Microsoft Sans Serif"/>
                <a:cs typeface="Microsoft Sans Serif"/>
              </a:rPr>
              <a:t>adecuados </a:t>
            </a:r>
            <a:r>
              <a:rPr dirty="0" sz="600" spc="5">
                <a:latin typeface="Microsoft Sans Serif"/>
                <a:cs typeface="Microsoft Sans Serif"/>
              </a:rPr>
              <a:t>150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Indicador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falla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500" spc="15">
                <a:latin typeface="Microsoft Sans Serif"/>
                <a:cs typeface="Microsoft Sans Serif"/>
              </a:rPr>
              <a:t>Detector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arco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eléctrico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AFD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Fuente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reloj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o</a:t>
            </a:r>
            <a:endParaRPr sz="500">
              <a:latin typeface="Microsoft Sans Serif"/>
              <a:cs typeface="Microsoft Sans Serif"/>
            </a:endParaRPr>
          </a:p>
          <a:p>
            <a:pPr marL="12700" marR="157480">
              <a:lnSpc>
                <a:spcPct val="200000"/>
              </a:lnSpc>
            </a:pPr>
            <a:r>
              <a:rPr dirty="0" sz="500" spc="15">
                <a:latin typeface="Microsoft Sans Serif"/>
                <a:cs typeface="Microsoft Sans Serif"/>
              </a:rPr>
              <a:t>temporización </a:t>
            </a:r>
            <a:r>
              <a:rPr dirty="0" sz="500" spc="-30">
                <a:latin typeface="Microsoft Sans Serif"/>
                <a:cs typeface="Microsoft Sans Serif"/>
              </a:rPr>
              <a:t>CLK </a:t>
            </a:r>
            <a:r>
              <a:rPr dirty="0" sz="500" spc="15">
                <a:latin typeface="Microsoft Sans Serif"/>
                <a:cs typeface="Microsoft Sans Serif"/>
              </a:rPr>
              <a:t>Registrador de perturbaciones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dinámicas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-15">
                <a:latin typeface="Microsoft Sans Serif"/>
                <a:cs typeface="Microsoft Sans Serif"/>
              </a:rPr>
              <a:t>DDR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Registrador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fallas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digitales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DFR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337316" y="7604411"/>
            <a:ext cx="1548765" cy="1949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5">
                <a:latin typeface="Microsoft Sans Serif"/>
                <a:cs typeface="Microsoft Sans Serif"/>
              </a:rPr>
              <a:t>Datos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ambientales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ENV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10"/>
              </a:spcBef>
            </a:pPr>
            <a:r>
              <a:rPr dirty="0" sz="600" spc="20">
                <a:latin typeface="Microsoft Sans Serif"/>
                <a:cs typeface="Microsoft Sans Serif"/>
              </a:rPr>
              <a:t>Detector de </a:t>
            </a:r>
            <a:r>
              <a:rPr dirty="0" sz="600" spc="10">
                <a:latin typeface="Microsoft Sans Serif"/>
                <a:cs typeface="Microsoft Sans Serif"/>
              </a:rPr>
              <a:t>fallas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5">
                <a:latin typeface="Microsoft Sans Serif"/>
                <a:cs typeface="Microsoft Sans Serif"/>
              </a:rPr>
              <a:t>alta </a:t>
            </a:r>
            <a:r>
              <a:rPr dirty="0" sz="600" spc="20">
                <a:latin typeface="Microsoft Sans Serif"/>
                <a:cs typeface="Microsoft Sans Serif"/>
              </a:rPr>
              <a:t>impedancia </a:t>
            </a:r>
            <a:r>
              <a:rPr dirty="0" sz="600" spc="5">
                <a:latin typeface="Microsoft Sans Serif"/>
                <a:cs typeface="Microsoft Sans Serif"/>
              </a:rPr>
              <a:t>HIZ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Interfaz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hombre-máquina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HMI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Historiador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HST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Lógica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esquema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LGC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  </a:t>
            </a:r>
            <a:r>
              <a:rPr dirty="0" sz="600" spc="15">
                <a:latin typeface="Microsoft Sans Serif"/>
                <a:cs typeface="Microsoft Sans Serif"/>
              </a:rPr>
              <a:t>subestación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MET</a:t>
            </a:r>
            <a:endParaRPr sz="600">
              <a:latin typeface="Microsoft Sans Serif"/>
              <a:cs typeface="Microsoft Sans Serif"/>
            </a:endParaRPr>
          </a:p>
          <a:p>
            <a:pPr marL="12700" marR="32384">
              <a:lnSpc>
                <a:spcPts val="1200"/>
              </a:lnSpc>
            </a:pPr>
            <a:r>
              <a:rPr dirty="0" sz="600" spc="20">
                <a:latin typeface="Microsoft Sans Serif"/>
                <a:cs typeface="Microsoft Sans Serif"/>
              </a:rPr>
              <a:t>Concentrador de datos </a:t>
            </a:r>
            <a:r>
              <a:rPr dirty="0" sz="600" spc="10">
                <a:latin typeface="Microsoft Sans Serif"/>
                <a:cs typeface="Microsoft Sans Serif"/>
              </a:rPr>
              <a:t>fasoriales </a:t>
            </a:r>
            <a:r>
              <a:rPr dirty="0" sz="600" spc="-30">
                <a:latin typeface="Microsoft Sans Serif"/>
                <a:cs typeface="Microsoft Sans Serif"/>
              </a:rPr>
              <a:t>PDC 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Unidad</a:t>
            </a:r>
            <a:r>
              <a:rPr dirty="0" sz="600" spc="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medición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fasorial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PMU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Monitor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0">
                <a:latin typeface="Microsoft Sans Serif"/>
                <a:cs typeface="Microsoft Sans Serif"/>
              </a:rPr>
              <a:t>calidad </a:t>
            </a:r>
            <a:r>
              <a:rPr dirty="0" sz="600" spc="20">
                <a:latin typeface="Microsoft Sans Serif"/>
                <a:cs typeface="Microsoft Sans Serif"/>
              </a:rPr>
              <a:t>de energía </a:t>
            </a:r>
            <a:r>
              <a:rPr dirty="0" sz="600">
                <a:latin typeface="Microsoft Sans Serif"/>
                <a:cs typeface="Microsoft Sans Serif"/>
              </a:rPr>
              <a:t>PQM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 </a:t>
            </a:r>
            <a:r>
              <a:rPr dirty="0" sz="600" spc="20">
                <a:latin typeface="Microsoft Sans Serif"/>
                <a:cs typeface="Microsoft Sans Serif"/>
              </a:rPr>
              <a:t>de entrada/salida </a:t>
            </a:r>
            <a:r>
              <a:rPr dirty="0" sz="600" spc="30">
                <a:latin typeface="Microsoft Sans Serif"/>
                <a:cs typeface="Microsoft Sans Serif"/>
              </a:rPr>
              <a:t>remota </a:t>
            </a:r>
            <a:r>
              <a:rPr dirty="0" sz="600" spc="-10">
                <a:latin typeface="Microsoft Sans Serif"/>
                <a:cs typeface="Microsoft Sans Serif"/>
              </a:rPr>
              <a:t>RIO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Unidad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terminal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remota/Concentrador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datos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RTU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500" spc="15">
                <a:latin typeface="Microsoft Sans Serif"/>
                <a:cs typeface="Microsoft Sans Serif"/>
              </a:rPr>
              <a:t>Registrador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secuencia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eventos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55">
                <a:latin typeface="Microsoft Sans Serif"/>
                <a:cs typeface="Microsoft Sans Serif"/>
              </a:rPr>
              <a:t>SER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500" spc="30">
                <a:latin typeface="Microsoft Sans Serif"/>
                <a:cs typeface="Microsoft Sans Serif"/>
              </a:rPr>
              <a:t>Monitor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circuito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disparo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-15">
                <a:latin typeface="Microsoft Sans Serif"/>
                <a:cs typeface="Microsoft Sans Serif"/>
              </a:rPr>
              <a:t>TCM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299" y="9741152"/>
            <a:ext cx="433197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40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letras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números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sufijo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números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indicar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zona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0295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773657"/>
            <a:ext cx="5288915" cy="4443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967230">
              <a:lnSpc>
                <a:spcPct val="142900"/>
              </a:lnSpc>
              <a:spcBef>
                <a:spcPts val="10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sufijo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“N”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utiliza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si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neutro.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sufijo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“G”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0">
                <a:latin typeface="Microsoft Sans Serif"/>
                <a:cs typeface="Microsoft Sans Serif"/>
              </a:rPr>
              <a:t>utiliza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indicar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“conexión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tierra”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“generador”.</a:t>
            </a:r>
            <a:endParaRPr sz="700">
              <a:latin typeface="Microsoft Sans Serif"/>
              <a:cs typeface="Microsoft Sans Serif"/>
            </a:endParaRPr>
          </a:p>
          <a:p>
            <a:pPr marL="12700" marR="410845">
              <a:lnSpc>
                <a:spcPct val="125000"/>
              </a:lnSpc>
              <a:spcBef>
                <a:spcPts val="20"/>
              </a:spcBef>
            </a:pPr>
            <a:r>
              <a:rPr dirty="0" sz="800" spc="15">
                <a:latin typeface="Microsoft Sans Serif"/>
                <a:cs typeface="Microsoft Sans Serif"/>
              </a:rPr>
              <a:t>Además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sufijos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G,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-5">
                <a:latin typeface="Microsoft Sans Serif"/>
                <a:cs typeface="Microsoft Sans Serif"/>
              </a:rPr>
              <a:t>veces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añaden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otros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sufijos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detalle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aplicación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protección.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ejemplo: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Generador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G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ejemplo,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87G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generador);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Transformador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T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87T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transformador);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50">
                <a:latin typeface="Microsoft Sans Serif"/>
                <a:cs typeface="Microsoft Sans Serif"/>
              </a:rPr>
              <a:t>Motor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5">
                <a:latin typeface="Microsoft Sans Serif"/>
                <a:cs typeface="Microsoft Sans Serif"/>
              </a:rPr>
              <a:t>M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ejemplo,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87M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motor);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Piloto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ejemplo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87P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piloto);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Estator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85">
                <a:latin typeface="Microsoft Sans Serif"/>
                <a:cs typeface="Microsoft Sans Serif"/>
              </a:rPr>
              <a:t>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estator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51S);</a:t>
            </a:r>
            <a:endParaRPr sz="7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5">
                <a:latin typeface="Microsoft Sans Serif"/>
                <a:cs typeface="Microsoft Sans Serif"/>
              </a:rPr>
              <a:t>motor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LR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rotor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bloqueado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funcionamiento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(51LR);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-45">
                <a:latin typeface="Microsoft Sans Serif"/>
                <a:cs typeface="Microsoft Sans Serif"/>
              </a:rPr>
              <a:t>BF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falló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abrir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disyuntor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BF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(BF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fallo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disyuntor);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-75">
                <a:latin typeface="Microsoft Sans Serif"/>
                <a:cs typeface="Microsoft Sans Serif"/>
              </a:rPr>
              <a:t>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aplicaciones:</a:t>
            </a:r>
            <a:endParaRPr sz="700">
              <a:latin typeface="Microsoft Sans Serif"/>
              <a:cs typeface="Microsoft Sans Serif"/>
            </a:endParaRPr>
          </a:p>
          <a:p>
            <a:pPr lvl="1" marL="211454" indent="-60325">
              <a:lnSpc>
                <a:spcPct val="100000"/>
              </a:lnSpc>
              <a:spcBef>
                <a:spcPts val="260"/>
              </a:spcBef>
              <a:buChar char="-"/>
              <a:tabLst>
                <a:tab pos="21209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reactancia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ejemplo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87R);</a:t>
            </a:r>
            <a:endParaRPr sz="800">
              <a:latin typeface="Microsoft Sans Serif"/>
              <a:cs typeface="Microsoft Sans Serif"/>
            </a:endParaRPr>
          </a:p>
          <a:p>
            <a:pPr lvl="1" marL="211454" indent="-60325">
              <a:lnSpc>
                <a:spcPct val="100000"/>
              </a:lnSpc>
              <a:spcBef>
                <a:spcPts val="240"/>
              </a:spcBef>
              <a:buChar char="-"/>
              <a:tabLst>
                <a:tab pos="21209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subtensión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indicar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residual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(27R);</a:t>
            </a:r>
            <a:endParaRPr sz="800">
              <a:latin typeface="Microsoft Sans Serif"/>
              <a:cs typeface="Microsoft Sans Serif"/>
            </a:endParaRPr>
          </a:p>
          <a:p>
            <a:pPr lvl="1" marL="211454" indent="-60325">
              <a:lnSpc>
                <a:spcPct val="100000"/>
              </a:lnSpc>
              <a:spcBef>
                <a:spcPts val="240"/>
              </a:spcBef>
              <a:buChar char="-"/>
              <a:tabLst>
                <a:tab pos="212090" algn="l"/>
              </a:tabLst>
            </a:pPr>
            <a:r>
              <a:rPr dirty="0" sz="800" spc="50">
                <a:latin typeface="Microsoft Sans Serif"/>
                <a:cs typeface="Microsoft Sans Serif"/>
              </a:rPr>
              <a:t>rotor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máquina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síncrona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(rotor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64R);</a:t>
            </a:r>
            <a:endParaRPr sz="800">
              <a:latin typeface="Microsoft Sans Serif"/>
              <a:cs typeface="Microsoft Sans Serif"/>
            </a:endParaRPr>
          </a:p>
          <a:p>
            <a:pPr marL="12700" marR="1282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-55">
                <a:latin typeface="Microsoft Sans Serif"/>
                <a:cs typeface="Microsoft Sans Serif"/>
              </a:rPr>
              <a:t>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asociado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sobrecorriente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(51)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control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restricción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(51V);</a:t>
            </a:r>
            <a:endParaRPr sz="80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60">
                <a:latin typeface="Microsoft Sans Serif"/>
                <a:cs typeface="Microsoft Sans Serif"/>
              </a:rPr>
              <a:t>t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temporizada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50t,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retardo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añadido).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Char char="•"/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eléctricas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diferentes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tipos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30">
                <a:latin typeface="Microsoft Sans Serif"/>
                <a:cs typeface="Microsoft Sans Serif"/>
              </a:rPr>
              <a:t>tienen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diferentes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aplicaciones: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zona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ejemplo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diferenciales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impedancia);</a:t>
            </a:r>
            <a:endParaRPr sz="7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9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protecciones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máquina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(por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ejemplo,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potencia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inversa);</a:t>
            </a:r>
            <a:endParaRPr sz="6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3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protecciones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selectivas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sobrecorriente);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protecciones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selectivas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(por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subtensión,</a:t>
            </a:r>
            <a:r>
              <a:rPr dirty="0" sz="750" spc="10">
                <a:latin typeface="Microsoft Sans Serif"/>
                <a:cs typeface="Microsoft Sans Serif"/>
              </a:rPr>
              <a:t> frecuencia);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apoyo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ejemplo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fusibles,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subtensión);</a:t>
            </a:r>
            <a:endParaRPr sz="700">
              <a:latin typeface="Microsoft Sans Serif"/>
              <a:cs typeface="Microsoft Sans Serif"/>
            </a:endParaRPr>
          </a:p>
          <a:p>
            <a:pPr marL="69850" marR="168910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subtensión;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sub/sobretensión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tasa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cambio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frecuencia;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públicos);</a:t>
            </a:r>
            <a:endParaRPr sz="7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9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protecciones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realizar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automatismos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(por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ejemplo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comprobación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sincronismo).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300" y="5411219"/>
            <a:ext cx="5377815" cy="1790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Una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planta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producción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la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tensión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debe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provista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dispositivos</a:t>
            </a:r>
            <a:r>
              <a:rPr dirty="0" sz="350" spc="10">
                <a:latin typeface="Microsoft Sans Serif"/>
                <a:cs typeface="Microsoft Sans Serif"/>
              </a:rPr>
              <a:t>20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requisitos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cumplir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cuando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producción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está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conectado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son:</a:t>
            </a:r>
            <a:endParaRPr sz="55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ct val="133400"/>
              </a:lnSpc>
              <a:spcBef>
                <a:spcPts val="35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General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(GD),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colocado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inmediatamente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aguas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abajo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>
                <a:latin typeface="Microsoft Sans Serif"/>
                <a:cs typeface="Microsoft Sans Serif"/>
              </a:rPr>
              <a:t>capaz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desconectar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toda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 del Usuario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5">
                <a:latin typeface="Microsoft Sans Serif"/>
                <a:cs typeface="Microsoft Sans Serif"/>
              </a:rPr>
              <a:t>de distribución.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-20">
                <a:latin typeface="Microsoft Sans Serif"/>
                <a:cs typeface="Microsoft Sans Serif"/>
              </a:rPr>
              <a:t>GD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10">
                <a:latin typeface="Microsoft Sans Serif"/>
                <a:cs typeface="Microsoft Sans Serif"/>
              </a:rPr>
              <a:t>realizarse </a:t>
            </a:r>
            <a:r>
              <a:rPr dirty="0" sz="750" spc="25">
                <a:latin typeface="Microsoft Sans Serif"/>
                <a:cs typeface="Microsoft Sans Serif"/>
              </a:rPr>
              <a:t>utilizando </a:t>
            </a:r>
            <a:r>
              <a:rPr dirty="0" sz="750" spc="45">
                <a:latin typeface="Microsoft Sans Serif"/>
                <a:cs typeface="Microsoft Sans Serif"/>
              </a:rPr>
              <a:t>un interruptor </a:t>
            </a:r>
            <a:r>
              <a:rPr dirty="0" sz="750" spc="30">
                <a:latin typeface="Microsoft Sans Serif"/>
                <a:cs typeface="Microsoft Sans Serif"/>
              </a:rPr>
              <a:t>automático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MT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tripolar, </a:t>
            </a:r>
            <a:r>
              <a:rPr dirty="0" sz="750" spc="20">
                <a:latin typeface="Microsoft Sans Serif"/>
                <a:cs typeface="Microsoft Sans Serif"/>
              </a:rPr>
              <a:t>versión extraíble, </a:t>
            </a:r>
            <a:r>
              <a:rPr dirty="0" sz="750" spc="30">
                <a:latin typeface="Microsoft Sans Serif"/>
                <a:cs typeface="Microsoft Sans Serif"/>
              </a:rPr>
              <a:t>equipado </a:t>
            </a:r>
            <a:r>
              <a:rPr dirty="0" sz="750" spc="20">
                <a:latin typeface="Microsoft Sans Serif"/>
                <a:cs typeface="Microsoft Sans Serif"/>
              </a:rPr>
              <a:t>con relé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apertura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derivación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45">
                <a:latin typeface="Microsoft Sans Serif"/>
                <a:cs typeface="Microsoft Sans Serif"/>
              </a:rPr>
              <a:t>un interruptor </a:t>
            </a:r>
            <a:r>
              <a:rPr dirty="0" sz="750" spc="30">
                <a:latin typeface="Microsoft Sans Serif"/>
                <a:cs typeface="Microsoft Sans Serif"/>
              </a:rPr>
              <a:t>automático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MT </a:t>
            </a:r>
            <a:r>
              <a:rPr dirty="0" sz="750" spc="30">
                <a:latin typeface="Microsoft Sans Serif"/>
                <a:cs typeface="Microsoft Sans Serif"/>
              </a:rPr>
              <a:t>tripolar,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equipado </a:t>
            </a:r>
            <a:r>
              <a:rPr dirty="0" sz="750" spc="20">
                <a:latin typeface="Microsoft Sans Serif"/>
                <a:cs typeface="Microsoft Sans Serif"/>
              </a:rPr>
              <a:t>con relé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apertura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derivación </a:t>
            </a:r>
            <a:r>
              <a:rPr dirty="0" sz="750" spc="5">
                <a:latin typeface="Microsoft Sans Serif"/>
                <a:cs typeface="Microsoft Sans Serif"/>
              </a:rPr>
              <a:t>e </a:t>
            </a:r>
            <a:r>
              <a:rPr dirty="0" sz="750" spc="45">
                <a:latin typeface="Microsoft Sans Serif"/>
                <a:cs typeface="Microsoft Sans Serif"/>
              </a:rPr>
              <a:t>interruptor </a:t>
            </a:r>
            <a:r>
              <a:rPr dirty="0" sz="750" spc="15">
                <a:latin typeface="Microsoft Sans Serif"/>
                <a:cs typeface="Microsoft Sans Serif"/>
              </a:rPr>
              <a:t>seccionador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5">
                <a:latin typeface="Microsoft Sans Serif"/>
                <a:cs typeface="Microsoft Sans Serif"/>
              </a:rPr>
              <a:t>MT </a:t>
            </a:r>
            <a:r>
              <a:rPr dirty="0" sz="750" spc="35">
                <a:latin typeface="Microsoft Sans Serif"/>
                <a:cs typeface="Microsoft Sans Serif"/>
              </a:rPr>
              <a:t>tripolar </a:t>
            </a:r>
            <a:r>
              <a:rPr dirty="0" sz="750" spc="25">
                <a:latin typeface="Microsoft Sans Serif"/>
                <a:cs typeface="Microsoft Sans Serif"/>
              </a:rPr>
              <a:t>instalado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alimentación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mismo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interruptor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automático;</a:t>
            </a:r>
            <a:endParaRPr sz="750">
              <a:latin typeface="Microsoft Sans Serif"/>
              <a:cs typeface="Microsoft Sans Serif"/>
            </a:endParaRPr>
          </a:p>
          <a:p>
            <a:pPr marL="69850" marR="449580" indent="-69850">
              <a:lnSpc>
                <a:spcPts val="1200"/>
              </a:lnSpc>
              <a:spcBef>
                <a:spcPts val="9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Dispositivo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(ID),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capaz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asegurar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tanto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Usuario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(generadores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eventualmente </a:t>
            </a:r>
            <a:r>
              <a:rPr dirty="0" sz="700" spc="10">
                <a:latin typeface="Microsoft Sans Serif"/>
                <a:cs typeface="Microsoft Sans Serif"/>
              </a:rPr>
              <a:t>cargas </a:t>
            </a:r>
            <a:r>
              <a:rPr dirty="0" sz="700" spc="20">
                <a:latin typeface="Microsoft Sans Serif"/>
                <a:cs typeface="Microsoft Sans Serif"/>
              </a:rPr>
              <a:t>prioritarias), </a:t>
            </a:r>
            <a:r>
              <a:rPr dirty="0" sz="700" spc="35">
                <a:latin typeface="Microsoft Sans Serif"/>
                <a:cs typeface="Microsoft Sans Serif"/>
              </a:rPr>
              <a:t>permitiendo </a:t>
            </a:r>
            <a:r>
              <a:rPr dirty="0" sz="700">
                <a:latin typeface="Microsoft Sans Serif"/>
                <a:cs typeface="Microsoft Sans Serif"/>
              </a:rPr>
              <a:t>así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0">
                <a:latin typeface="Microsoft Sans Serif"/>
                <a:cs typeface="Microsoft Sans Serif"/>
              </a:rPr>
              <a:t>cargas </a:t>
            </a:r>
            <a:r>
              <a:rPr dirty="0" sz="700" spc="25">
                <a:latin typeface="Microsoft Sans Serif"/>
                <a:cs typeface="Microsoft Sans Serif"/>
              </a:rPr>
              <a:t>trabajen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45">
                <a:latin typeface="Microsoft Sans Serif"/>
                <a:cs typeface="Microsoft Sans Serif"/>
              </a:rPr>
              <a:t>modo </a:t>
            </a:r>
            <a:r>
              <a:rPr dirty="0" sz="700">
                <a:latin typeface="Microsoft Sans Serif"/>
                <a:cs typeface="Microsoft Sans Serif"/>
              </a:rPr>
              <a:t>isla, </a:t>
            </a:r>
            <a:r>
              <a:rPr dirty="0" sz="700" spc="30">
                <a:latin typeface="Microsoft Sans Serif"/>
                <a:cs typeface="Microsoft Sans Serif"/>
              </a:rPr>
              <a:t>como también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red;</a:t>
            </a:r>
            <a:endParaRPr sz="700">
              <a:latin typeface="Microsoft Sans Serif"/>
              <a:cs typeface="Microsoft Sans Serif"/>
            </a:endParaRPr>
          </a:p>
          <a:p>
            <a:pPr marL="73660" marR="366395" indent="-73660">
              <a:lnSpc>
                <a:spcPts val="1200"/>
              </a:lnSpc>
              <a:spcBef>
                <a:spcPts val="5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(GenD),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capaz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excluir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únicamente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unidades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generadoras,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separado.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unidades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BT,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GenD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consistir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automático.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3175" y="5464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3175" y="5539063"/>
            <a:ext cx="786765" cy="74993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15"/>
              </a:spcBef>
            </a:pPr>
            <a:r>
              <a:rPr dirty="0" sz="600" spc="5"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00" spc="15">
                <a:latin typeface="Microsoft Sans Serif"/>
                <a:cs typeface="Microsoft Sans Serif"/>
              </a:rPr>
              <a:t>Un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solo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dispositivo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podría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realizar</a:t>
            </a:r>
            <a:r>
              <a:rPr dirty="0" sz="500" spc="4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diferentes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funciones;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cualquier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caso,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25">
                <a:latin typeface="Microsoft Sans Serif"/>
                <a:cs typeface="Microsoft Sans Serif"/>
              </a:rPr>
              <a:t>por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razones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seguridad</a:t>
            </a:r>
            <a:endParaRPr sz="400">
              <a:latin typeface="Microsoft Sans Serif"/>
              <a:cs typeface="Microsoft Sans Serif"/>
            </a:endParaRPr>
          </a:p>
          <a:p>
            <a:pPr marR="197485">
              <a:lnSpc>
                <a:spcPts val="800"/>
              </a:lnSpc>
            </a:pPr>
            <a:r>
              <a:rPr dirty="0" sz="450" spc="-25">
                <a:latin typeface="Microsoft Sans Serif"/>
                <a:cs typeface="Microsoft Sans Serif"/>
              </a:rPr>
              <a:t>Se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deberán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instalar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al  </a:t>
            </a:r>
            <a:r>
              <a:rPr dirty="0" sz="450" spc="15">
                <a:latin typeface="Microsoft Sans Serif"/>
                <a:cs typeface="Microsoft Sans Serif"/>
              </a:rPr>
              <a:t>menos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dispositivos.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845997"/>
            <a:ext cx="5363845" cy="3521075"/>
            <a:chOff x="1656346" y="845997"/>
            <a:chExt cx="5363845" cy="3521075"/>
          </a:xfrm>
        </p:grpSpPr>
        <p:sp>
          <p:nvSpPr>
            <p:cNvPr id="4" name="object 4"/>
            <p:cNvSpPr/>
            <p:nvPr/>
          </p:nvSpPr>
          <p:spPr>
            <a:xfrm>
              <a:off x="1656346" y="845997"/>
              <a:ext cx="5363845" cy="3521075"/>
            </a:xfrm>
            <a:custGeom>
              <a:avLst/>
              <a:gdLst/>
              <a:ahLst/>
              <a:cxnLst/>
              <a:rect l="l" t="t" r="r" b="b"/>
              <a:pathLst>
                <a:path w="5363845" h="3521075">
                  <a:moveTo>
                    <a:pt x="5363654" y="0"/>
                  </a:moveTo>
                  <a:lnTo>
                    <a:pt x="0" y="0"/>
                  </a:lnTo>
                  <a:lnTo>
                    <a:pt x="0" y="3520795"/>
                  </a:lnTo>
                  <a:lnTo>
                    <a:pt x="5363654" y="3520795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051354" y="1100991"/>
              <a:ext cx="2534285" cy="0"/>
            </a:xfrm>
            <a:custGeom>
              <a:avLst/>
              <a:gdLst/>
              <a:ahLst/>
              <a:cxnLst/>
              <a:rect l="l" t="t" r="r" b="b"/>
              <a:pathLst>
                <a:path w="2534285" h="0">
                  <a:moveTo>
                    <a:pt x="0" y="0"/>
                  </a:moveTo>
                  <a:lnTo>
                    <a:pt x="2533967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300067" y="1072184"/>
              <a:ext cx="57785" cy="704215"/>
            </a:xfrm>
            <a:custGeom>
              <a:avLst/>
              <a:gdLst/>
              <a:ahLst/>
              <a:cxnLst/>
              <a:rect l="l" t="t" r="r" b="b"/>
              <a:pathLst>
                <a:path w="57785" h="704214">
                  <a:moveTo>
                    <a:pt x="57632" y="674992"/>
                  </a:moveTo>
                  <a:lnTo>
                    <a:pt x="55372" y="663765"/>
                  </a:lnTo>
                  <a:lnTo>
                    <a:pt x="49199" y="654608"/>
                  </a:lnTo>
                  <a:lnTo>
                    <a:pt x="40030" y="648423"/>
                  </a:lnTo>
                  <a:lnTo>
                    <a:pt x="28816" y="646163"/>
                  </a:lnTo>
                  <a:lnTo>
                    <a:pt x="17602" y="648423"/>
                  </a:lnTo>
                  <a:lnTo>
                    <a:pt x="8445" y="654608"/>
                  </a:lnTo>
                  <a:lnTo>
                    <a:pt x="2273" y="663765"/>
                  </a:lnTo>
                  <a:lnTo>
                    <a:pt x="0" y="674992"/>
                  </a:lnTo>
                  <a:lnTo>
                    <a:pt x="2273" y="686206"/>
                  </a:lnTo>
                  <a:lnTo>
                    <a:pt x="8445" y="695363"/>
                  </a:lnTo>
                  <a:lnTo>
                    <a:pt x="17602" y="701535"/>
                  </a:lnTo>
                  <a:lnTo>
                    <a:pt x="28816" y="703808"/>
                  </a:lnTo>
                  <a:lnTo>
                    <a:pt x="40030" y="701535"/>
                  </a:lnTo>
                  <a:lnTo>
                    <a:pt x="49199" y="695363"/>
                  </a:lnTo>
                  <a:lnTo>
                    <a:pt x="55372" y="686206"/>
                  </a:lnTo>
                  <a:lnTo>
                    <a:pt x="57632" y="674992"/>
                  </a:lnTo>
                  <a:close/>
                </a:path>
                <a:path w="57785" h="704214">
                  <a:moveTo>
                    <a:pt x="57632" y="28816"/>
                  </a:moveTo>
                  <a:lnTo>
                    <a:pt x="55372" y="17602"/>
                  </a:lnTo>
                  <a:lnTo>
                    <a:pt x="49199" y="8432"/>
                  </a:lnTo>
                  <a:lnTo>
                    <a:pt x="40030" y="2260"/>
                  </a:lnTo>
                  <a:lnTo>
                    <a:pt x="28816" y="0"/>
                  </a:lnTo>
                  <a:lnTo>
                    <a:pt x="17602" y="2260"/>
                  </a:lnTo>
                  <a:lnTo>
                    <a:pt x="8445" y="8432"/>
                  </a:lnTo>
                  <a:lnTo>
                    <a:pt x="2273" y="17602"/>
                  </a:lnTo>
                  <a:lnTo>
                    <a:pt x="0" y="28816"/>
                  </a:lnTo>
                  <a:lnTo>
                    <a:pt x="2273" y="40030"/>
                  </a:lnTo>
                  <a:lnTo>
                    <a:pt x="8445" y="49199"/>
                  </a:lnTo>
                  <a:lnTo>
                    <a:pt x="17602" y="55372"/>
                  </a:lnTo>
                  <a:lnTo>
                    <a:pt x="28816" y="57645"/>
                  </a:lnTo>
                  <a:lnTo>
                    <a:pt x="40030" y="55372"/>
                  </a:lnTo>
                  <a:lnTo>
                    <a:pt x="49199" y="49199"/>
                  </a:lnTo>
                  <a:lnTo>
                    <a:pt x="55372" y="40030"/>
                  </a:lnTo>
                  <a:lnTo>
                    <a:pt x="57632" y="28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328887" y="1100997"/>
              <a:ext cx="1135380" cy="1946275"/>
            </a:xfrm>
            <a:custGeom>
              <a:avLst/>
              <a:gdLst/>
              <a:ahLst/>
              <a:cxnLst/>
              <a:rect l="l" t="t" r="r" b="b"/>
              <a:pathLst>
                <a:path w="1135379" h="1946275">
                  <a:moveTo>
                    <a:pt x="0" y="1945754"/>
                  </a:moveTo>
                  <a:lnTo>
                    <a:pt x="0" y="0"/>
                  </a:lnTo>
                  <a:lnTo>
                    <a:pt x="307022" y="147320"/>
                  </a:lnTo>
                  <a:lnTo>
                    <a:pt x="1134783" y="147320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240949" y="1336687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175895" y="0"/>
                  </a:moveTo>
                  <a:lnTo>
                    <a:pt x="0" y="0"/>
                  </a:lnTo>
                  <a:lnTo>
                    <a:pt x="0" y="175895"/>
                  </a:lnTo>
                  <a:lnTo>
                    <a:pt x="175895" y="175895"/>
                  </a:lnTo>
                  <a:lnTo>
                    <a:pt x="175895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240944" y="1336684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0" y="0"/>
                  </a:moveTo>
                  <a:lnTo>
                    <a:pt x="175895" y="0"/>
                  </a:lnTo>
                  <a:lnTo>
                    <a:pt x="175895" y="175895"/>
                  </a:lnTo>
                  <a:lnTo>
                    <a:pt x="0" y="175895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240949" y="1983956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175895" y="0"/>
                  </a:moveTo>
                  <a:lnTo>
                    <a:pt x="0" y="0"/>
                  </a:lnTo>
                  <a:lnTo>
                    <a:pt x="0" y="175895"/>
                  </a:lnTo>
                  <a:lnTo>
                    <a:pt x="175895" y="175895"/>
                  </a:lnTo>
                  <a:lnTo>
                    <a:pt x="175895" y="0"/>
                  </a:lnTo>
                  <a:close/>
                </a:path>
              </a:pathLst>
            </a:custGeom>
            <a:solidFill>
              <a:srgbClr val="F6AF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240944" y="1983952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0" y="0"/>
                  </a:moveTo>
                  <a:lnTo>
                    <a:pt x="175895" y="0"/>
                  </a:lnTo>
                  <a:lnTo>
                    <a:pt x="175895" y="175895"/>
                  </a:lnTo>
                  <a:lnTo>
                    <a:pt x="0" y="175895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240949" y="2628163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175895" y="0"/>
                  </a:moveTo>
                  <a:lnTo>
                    <a:pt x="0" y="0"/>
                  </a:lnTo>
                  <a:lnTo>
                    <a:pt x="0" y="175895"/>
                  </a:lnTo>
                  <a:lnTo>
                    <a:pt x="175895" y="175895"/>
                  </a:lnTo>
                  <a:lnTo>
                    <a:pt x="17589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240944" y="2628158"/>
              <a:ext cx="175895" cy="175895"/>
            </a:xfrm>
            <a:custGeom>
              <a:avLst/>
              <a:gdLst/>
              <a:ahLst/>
              <a:cxnLst/>
              <a:rect l="l" t="t" r="r" b="b"/>
              <a:pathLst>
                <a:path w="175895" h="175894">
                  <a:moveTo>
                    <a:pt x="0" y="0"/>
                  </a:moveTo>
                  <a:lnTo>
                    <a:pt x="175895" y="0"/>
                  </a:lnTo>
                  <a:lnTo>
                    <a:pt x="175895" y="175895"/>
                  </a:lnTo>
                  <a:lnTo>
                    <a:pt x="0" y="175895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51354" y="1747165"/>
              <a:ext cx="1277620" cy="0"/>
            </a:xfrm>
            <a:custGeom>
              <a:avLst/>
              <a:gdLst/>
              <a:ahLst/>
              <a:cxnLst/>
              <a:rect l="l" t="t" r="r" b="b"/>
              <a:pathLst>
                <a:path w="1277620" h="0">
                  <a:moveTo>
                    <a:pt x="0" y="0"/>
                  </a:moveTo>
                  <a:lnTo>
                    <a:pt x="1277531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300076" y="2365492"/>
              <a:ext cx="57785" cy="57785"/>
            </a:xfrm>
            <a:custGeom>
              <a:avLst/>
              <a:gdLst/>
              <a:ahLst/>
              <a:cxnLst/>
              <a:rect l="l" t="t" r="r" b="b"/>
              <a:pathLst>
                <a:path w="57785" h="57785">
                  <a:moveTo>
                    <a:pt x="28816" y="0"/>
                  </a:moveTo>
                  <a:lnTo>
                    <a:pt x="17600" y="2264"/>
                  </a:lnTo>
                  <a:lnTo>
                    <a:pt x="8440" y="8440"/>
                  </a:lnTo>
                  <a:lnTo>
                    <a:pt x="2264" y="17600"/>
                  </a:lnTo>
                  <a:lnTo>
                    <a:pt x="0" y="28816"/>
                  </a:lnTo>
                  <a:lnTo>
                    <a:pt x="2264" y="40034"/>
                  </a:lnTo>
                  <a:lnTo>
                    <a:pt x="8440" y="49198"/>
                  </a:lnTo>
                  <a:lnTo>
                    <a:pt x="17600" y="55378"/>
                  </a:lnTo>
                  <a:lnTo>
                    <a:pt x="28816" y="57645"/>
                  </a:lnTo>
                  <a:lnTo>
                    <a:pt x="40032" y="55378"/>
                  </a:lnTo>
                  <a:lnTo>
                    <a:pt x="49191" y="49198"/>
                  </a:lnTo>
                  <a:lnTo>
                    <a:pt x="55367" y="40034"/>
                  </a:lnTo>
                  <a:lnTo>
                    <a:pt x="57632" y="28816"/>
                  </a:lnTo>
                  <a:lnTo>
                    <a:pt x="55367" y="17600"/>
                  </a:lnTo>
                  <a:lnTo>
                    <a:pt x="49191" y="8440"/>
                  </a:lnTo>
                  <a:lnTo>
                    <a:pt x="40032" y="2264"/>
                  </a:lnTo>
                  <a:lnTo>
                    <a:pt x="288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051354" y="2394308"/>
              <a:ext cx="1277620" cy="0"/>
            </a:xfrm>
            <a:custGeom>
              <a:avLst/>
              <a:gdLst/>
              <a:ahLst/>
              <a:cxnLst/>
              <a:rect l="l" t="t" r="r" b="b"/>
              <a:pathLst>
                <a:path w="1277620" h="0">
                  <a:moveTo>
                    <a:pt x="0" y="0"/>
                  </a:moveTo>
                  <a:lnTo>
                    <a:pt x="1277531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121627" y="3053025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0" y="414515"/>
                  </a:moveTo>
                  <a:lnTo>
                    <a:pt x="414515" y="414515"/>
                  </a:lnTo>
                  <a:lnTo>
                    <a:pt x="414515" y="0"/>
                  </a:lnTo>
                  <a:lnTo>
                    <a:pt x="0" y="0"/>
                  </a:lnTo>
                  <a:lnTo>
                    <a:pt x="0" y="414515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121628" y="3053028"/>
              <a:ext cx="414655" cy="414655"/>
            </a:xfrm>
            <a:custGeom>
              <a:avLst/>
              <a:gdLst/>
              <a:ahLst/>
              <a:cxnLst/>
              <a:rect l="l" t="t" r="r" b="b"/>
              <a:pathLst>
                <a:path w="414654" h="414654">
                  <a:moveTo>
                    <a:pt x="414515" y="0"/>
                  </a:moveTo>
                  <a:lnTo>
                    <a:pt x="0" y="41451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288791" y="3375871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2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288791" y="341774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408994" y="341774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300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60660" y="3089479"/>
              <a:ext cx="160578" cy="8930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155079" y="3692761"/>
              <a:ext cx="347980" cy="492125"/>
            </a:xfrm>
            <a:custGeom>
              <a:avLst/>
              <a:gdLst/>
              <a:ahLst/>
              <a:cxnLst/>
              <a:rect l="l" t="t" r="r" b="b"/>
              <a:pathLst>
                <a:path w="347979" h="492125">
                  <a:moveTo>
                    <a:pt x="347624" y="492099"/>
                  </a:moveTo>
                  <a:lnTo>
                    <a:pt x="0" y="492099"/>
                  </a:lnTo>
                  <a:lnTo>
                    <a:pt x="0" y="0"/>
                  </a:lnTo>
                  <a:lnTo>
                    <a:pt x="347624" y="0"/>
                  </a:lnTo>
                  <a:lnTo>
                    <a:pt x="347624" y="492099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78342" y="3716631"/>
              <a:ext cx="301097" cy="44496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328887" y="3467538"/>
              <a:ext cx="0" cy="225425"/>
            </a:xfrm>
            <a:custGeom>
              <a:avLst/>
              <a:gdLst/>
              <a:ahLst/>
              <a:cxnLst/>
              <a:rect l="l" t="t" r="r" b="b"/>
              <a:pathLst>
                <a:path w="0" h="225425">
                  <a:moveTo>
                    <a:pt x="0" y="0"/>
                  </a:moveTo>
                  <a:lnTo>
                    <a:pt x="0" y="22522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/>
          <p:nvPr/>
        </p:nvSpPr>
        <p:spPr>
          <a:xfrm>
            <a:off x="2896265" y="6604051"/>
            <a:ext cx="2421255" cy="584835"/>
          </a:xfrm>
          <a:custGeom>
            <a:avLst/>
            <a:gdLst/>
            <a:ahLst/>
            <a:cxnLst/>
            <a:rect l="l" t="t" r="r" b="b"/>
            <a:pathLst>
              <a:path w="2421254" h="584834">
                <a:moveTo>
                  <a:pt x="0" y="584695"/>
                </a:moveTo>
                <a:lnTo>
                  <a:pt x="2420962" y="584695"/>
                </a:lnTo>
                <a:lnTo>
                  <a:pt x="2420962" y="0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" name="object 27"/>
          <p:cNvGrpSpPr/>
          <p:nvPr/>
        </p:nvGrpSpPr>
        <p:grpSpPr>
          <a:xfrm>
            <a:off x="2657278" y="5452555"/>
            <a:ext cx="1841500" cy="1061720"/>
            <a:chOff x="2657278" y="5452555"/>
            <a:chExt cx="1841500" cy="1061720"/>
          </a:xfrm>
        </p:grpSpPr>
        <p:sp>
          <p:nvSpPr>
            <p:cNvPr id="28" name="object 28"/>
            <p:cNvSpPr/>
            <p:nvPr/>
          </p:nvSpPr>
          <p:spPr>
            <a:xfrm>
              <a:off x="2802237" y="5467101"/>
              <a:ext cx="0" cy="788035"/>
            </a:xfrm>
            <a:custGeom>
              <a:avLst/>
              <a:gdLst/>
              <a:ahLst/>
              <a:cxnLst/>
              <a:rect l="l" t="t" r="r" b="b"/>
              <a:pathLst>
                <a:path w="0" h="788035">
                  <a:moveTo>
                    <a:pt x="0" y="78752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657278" y="5467097"/>
              <a:ext cx="1841500" cy="0"/>
            </a:xfrm>
            <a:custGeom>
              <a:avLst/>
              <a:gdLst/>
              <a:ahLst/>
              <a:cxnLst/>
              <a:rect l="l" t="t" r="r" b="b"/>
              <a:pathLst>
                <a:path w="1841500" h="0">
                  <a:moveTo>
                    <a:pt x="0" y="0"/>
                  </a:moveTo>
                  <a:lnTo>
                    <a:pt x="1841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759993" y="6295640"/>
              <a:ext cx="40005" cy="215265"/>
            </a:xfrm>
            <a:custGeom>
              <a:avLst/>
              <a:gdLst/>
              <a:ahLst/>
              <a:cxnLst/>
              <a:rect l="l" t="t" r="r" b="b"/>
              <a:pathLst>
                <a:path w="40005" h="215265">
                  <a:moveTo>
                    <a:pt x="40005" y="215188"/>
                  </a:moveTo>
                  <a:lnTo>
                    <a:pt x="40005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781098" y="623631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781098" y="623631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9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787700" y="5452567"/>
              <a:ext cx="523240" cy="29209"/>
            </a:xfrm>
            <a:custGeom>
              <a:avLst/>
              <a:gdLst/>
              <a:ahLst/>
              <a:cxnLst/>
              <a:rect l="l" t="t" r="r" b="b"/>
              <a:pathLst>
                <a:path w="523239" h="29210">
                  <a:moveTo>
                    <a:pt x="29070" y="6515"/>
                  </a:moveTo>
                  <a:lnTo>
                    <a:pt x="22567" y="0"/>
                  </a:lnTo>
                  <a:lnTo>
                    <a:pt x="6515" y="0"/>
                  </a:lnTo>
                  <a:lnTo>
                    <a:pt x="0" y="6515"/>
                  </a:lnTo>
                  <a:lnTo>
                    <a:pt x="0" y="22567"/>
                  </a:lnTo>
                  <a:lnTo>
                    <a:pt x="6515" y="29083"/>
                  </a:lnTo>
                  <a:lnTo>
                    <a:pt x="22567" y="29083"/>
                  </a:lnTo>
                  <a:lnTo>
                    <a:pt x="29070" y="22567"/>
                  </a:lnTo>
                  <a:lnTo>
                    <a:pt x="29070" y="14541"/>
                  </a:lnTo>
                  <a:lnTo>
                    <a:pt x="29070" y="6515"/>
                  </a:lnTo>
                  <a:close/>
                </a:path>
                <a:path w="523239" h="29210">
                  <a:moveTo>
                    <a:pt x="523151" y="6515"/>
                  </a:moveTo>
                  <a:lnTo>
                    <a:pt x="516636" y="0"/>
                  </a:lnTo>
                  <a:lnTo>
                    <a:pt x="500583" y="0"/>
                  </a:lnTo>
                  <a:lnTo>
                    <a:pt x="494080" y="6515"/>
                  </a:lnTo>
                  <a:lnTo>
                    <a:pt x="494080" y="22567"/>
                  </a:lnTo>
                  <a:lnTo>
                    <a:pt x="500583" y="29083"/>
                  </a:lnTo>
                  <a:lnTo>
                    <a:pt x="516636" y="29083"/>
                  </a:lnTo>
                  <a:lnTo>
                    <a:pt x="523151" y="22567"/>
                  </a:lnTo>
                  <a:lnTo>
                    <a:pt x="523151" y="14541"/>
                  </a:lnTo>
                  <a:lnTo>
                    <a:pt x="523151" y="6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/>
          <p:cNvGrpSpPr/>
          <p:nvPr/>
        </p:nvGrpSpPr>
        <p:grpSpPr>
          <a:xfrm>
            <a:off x="4471844" y="6837712"/>
            <a:ext cx="342900" cy="121285"/>
            <a:chOff x="4471844" y="6837712"/>
            <a:chExt cx="342900" cy="121285"/>
          </a:xfrm>
        </p:grpSpPr>
        <p:sp>
          <p:nvSpPr>
            <p:cNvPr id="35" name="object 35"/>
            <p:cNvSpPr/>
            <p:nvPr/>
          </p:nvSpPr>
          <p:spPr>
            <a:xfrm>
              <a:off x="4473431" y="683929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6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6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473431" y="683929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6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6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4068941" y="7128305"/>
            <a:ext cx="342900" cy="121285"/>
            <a:chOff x="4068941" y="7128305"/>
            <a:chExt cx="342900" cy="121285"/>
          </a:xfrm>
        </p:grpSpPr>
        <p:sp>
          <p:nvSpPr>
            <p:cNvPr id="38" name="object 38"/>
            <p:cNvSpPr/>
            <p:nvPr/>
          </p:nvSpPr>
          <p:spPr>
            <a:xfrm>
              <a:off x="4070529" y="712989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070529" y="712989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/>
          <p:cNvGrpSpPr/>
          <p:nvPr/>
        </p:nvGrpSpPr>
        <p:grpSpPr>
          <a:xfrm>
            <a:off x="4641612" y="7128305"/>
            <a:ext cx="429259" cy="121285"/>
            <a:chOff x="4641612" y="7128305"/>
            <a:chExt cx="429259" cy="121285"/>
          </a:xfrm>
        </p:grpSpPr>
        <p:sp>
          <p:nvSpPr>
            <p:cNvPr id="41" name="object 41"/>
            <p:cNvSpPr/>
            <p:nvPr/>
          </p:nvSpPr>
          <p:spPr>
            <a:xfrm>
              <a:off x="4643199" y="7129893"/>
              <a:ext cx="426084" cy="118110"/>
            </a:xfrm>
            <a:custGeom>
              <a:avLst/>
              <a:gdLst/>
              <a:ahLst/>
              <a:cxnLst/>
              <a:rect l="l" t="t" r="r" b="b"/>
              <a:pathLst>
                <a:path w="426085" h="118109">
                  <a:moveTo>
                    <a:pt x="418261" y="0"/>
                  </a:moveTo>
                  <a:lnTo>
                    <a:pt x="7302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7302" y="117716"/>
                  </a:lnTo>
                  <a:lnTo>
                    <a:pt x="418261" y="117716"/>
                  </a:lnTo>
                  <a:lnTo>
                    <a:pt x="425564" y="111874"/>
                  </a:lnTo>
                  <a:lnTo>
                    <a:pt x="425564" y="104749"/>
                  </a:lnTo>
                  <a:lnTo>
                    <a:pt x="425564" y="5829"/>
                  </a:lnTo>
                  <a:lnTo>
                    <a:pt x="418261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643199" y="7129893"/>
              <a:ext cx="426084" cy="118110"/>
            </a:xfrm>
            <a:custGeom>
              <a:avLst/>
              <a:gdLst/>
              <a:ahLst/>
              <a:cxnLst/>
              <a:rect l="l" t="t" r="r" b="b"/>
              <a:pathLst>
                <a:path w="426085" h="118109">
                  <a:moveTo>
                    <a:pt x="425564" y="104749"/>
                  </a:moveTo>
                  <a:lnTo>
                    <a:pt x="425564" y="111874"/>
                  </a:lnTo>
                  <a:lnTo>
                    <a:pt x="418261" y="117716"/>
                  </a:lnTo>
                  <a:lnTo>
                    <a:pt x="409333" y="117716"/>
                  </a:lnTo>
                  <a:lnTo>
                    <a:pt x="16243" y="117716"/>
                  </a:lnTo>
                  <a:lnTo>
                    <a:pt x="7302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7302" y="0"/>
                  </a:lnTo>
                  <a:lnTo>
                    <a:pt x="16243" y="0"/>
                  </a:lnTo>
                  <a:lnTo>
                    <a:pt x="409333" y="0"/>
                  </a:lnTo>
                  <a:lnTo>
                    <a:pt x="418261" y="0"/>
                  </a:lnTo>
                  <a:lnTo>
                    <a:pt x="425564" y="5829"/>
                  </a:lnTo>
                  <a:lnTo>
                    <a:pt x="425564" y="12953"/>
                  </a:lnTo>
                  <a:lnTo>
                    <a:pt x="425564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4068941" y="6543615"/>
            <a:ext cx="342900" cy="121285"/>
            <a:chOff x="4068941" y="6543615"/>
            <a:chExt cx="342900" cy="121285"/>
          </a:xfrm>
        </p:grpSpPr>
        <p:sp>
          <p:nvSpPr>
            <p:cNvPr id="44" name="object 44"/>
            <p:cNvSpPr/>
            <p:nvPr/>
          </p:nvSpPr>
          <p:spPr>
            <a:xfrm>
              <a:off x="4070529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070529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4471844" y="6543615"/>
            <a:ext cx="342900" cy="121285"/>
            <a:chOff x="4471844" y="6543615"/>
            <a:chExt cx="342900" cy="121285"/>
          </a:xfrm>
        </p:grpSpPr>
        <p:sp>
          <p:nvSpPr>
            <p:cNvPr id="47" name="object 47"/>
            <p:cNvSpPr/>
            <p:nvPr/>
          </p:nvSpPr>
          <p:spPr>
            <a:xfrm>
              <a:off x="4473431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473431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4068941" y="6234362"/>
            <a:ext cx="342900" cy="121285"/>
            <a:chOff x="4068941" y="6234362"/>
            <a:chExt cx="342900" cy="121285"/>
          </a:xfrm>
        </p:grpSpPr>
        <p:sp>
          <p:nvSpPr>
            <p:cNvPr id="50" name="object 50"/>
            <p:cNvSpPr/>
            <p:nvPr/>
          </p:nvSpPr>
          <p:spPr>
            <a:xfrm>
              <a:off x="4070529" y="623595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29"/>
                  </a:lnTo>
                  <a:lnTo>
                    <a:pt x="333717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070529" y="623595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29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4874735" y="6543615"/>
            <a:ext cx="342900" cy="121285"/>
            <a:chOff x="4874735" y="6543615"/>
            <a:chExt cx="342900" cy="121285"/>
          </a:xfrm>
        </p:grpSpPr>
        <p:sp>
          <p:nvSpPr>
            <p:cNvPr id="53" name="object 53"/>
            <p:cNvSpPr/>
            <p:nvPr/>
          </p:nvSpPr>
          <p:spPr>
            <a:xfrm>
              <a:off x="4876322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76322" y="6545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93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93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5145875" y="6837712"/>
            <a:ext cx="342900" cy="121285"/>
            <a:chOff x="5145875" y="6837712"/>
            <a:chExt cx="342900" cy="121285"/>
          </a:xfrm>
        </p:grpSpPr>
        <p:sp>
          <p:nvSpPr>
            <p:cNvPr id="56" name="object 56"/>
            <p:cNvSpPr/>
            <p:nvPr/>
          </p:nvSpPr>
          <p:spPr>
            <a:xfrm>
              <a:off x="5147462" y="683929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6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6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147462" y="683929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6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6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/>
          <p:cNvGrpSpPr/>
          <p:nvPr/>
        </p:nvGrpSpPr>
        <p:grpSpPr>
          <a:xfrm>
            <a:off x="3946824" y="6043485"/>
            <a:ext cx="1891030" cy="1321435"/>
            <a:chOff x="3946824" y="6043485"/>
            <a:chExt cx="1891030" cy="1321435"/>
          </a:xfrm>
        </p:grpSpPr>
        <p:sp>
          <p:nvSpPr>
            <p:cNvPr id="59" name="object 59"/>
            <p:cNvSpPr/>
            <p:nvPr/>
          </p:nvSpPr>
          <p:spPr>
            <a:xfrm>
              <a:off x="4222850" y="688070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89" y="0"/>
                  </a:moveTo>
                  <a:lnTo>
                    <a:pt x="7810" y="0"/>
                  </a:lnTo>
                  <a:lnTo>
                    <a:pt x="0" y="7823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89" y="34899"/>
                  </a:lnTo>
                  <a:lnTo>
                    <a:pt x="34886" y="27089"/>
                  </a:lnTo>
                  <a:lnTo>
                    <a:pt x="34886" y="7823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240299" y="6898153"/>
              <a:ext cx="0" cy="232410"/>
            </a:xfrm>
            <a:custGeom>
              <a:avLst/>
              <a:gdLst/>
              <a:ahLst/>
              <a:cxnLst/>
              <a:rect l="l" t="t" r="r" b="b"/>
              <a:pathLst>
                <a:path w="0" h="232409">
                  <a:moveTo>
                    <a:pt x="0" y="0"/>
                  </a:moveTo>
                  <a:lnTo>
                    <a:pt x="0" y="23221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949999" y="6099180"/>
              <a:ext cx="1884680" cy="1263015"/>
            </a:xfrm>
            <a:custGeom>
              <a:avLst/>
              <a:gdLst/>
              <a:ahLst/>
              <a:cxnLst/>
              <a:rect l="l" t="t" r="r" b="b"/>
              <a:pathLst>
                <a:path w="1884679" h="1263015">
                  <a:moveTo>
                    <a:pt x="1884311" y="1190485"/>
                  </a:moveTo>
                  <a:lnTo>
                    <a:pt x="1877831" y="1218440"/>
                  </a:lnTo>
                  <a:lnTo>
                    <a:pt x="1860186" y="1241332"/>
                  </a:lnTo>
                  <a:lnTo>
                    <a:pt x="1834071" y="1256800"/>
                  </a:lnTo>
                  <a:lnTo>
                    <a:pt x="1802180" y="1262481"/>
                  </a:lnTo>
                  <a:lnTo>
                    <a:pt x="82143" y="1262481"/>
                  </a:lnTo>
                  <a:lnTo>
                    <a:pt x="50245" y="1256800"/>
                  </a:lnTo>
                  <a:lnTo>
                    <a:pt x="24126" y="1241332"/>
                  </a:lnTo>
                  <a:lnTo>
                    <a:pt x="6480" y="1218440"/>
                  </a:lnTo>
                  <a:lnTo>
                    <a:pt x="0" y="1190485"/>
                  </a:lnTo>
                  <a:lnTo>
                    <a:pt x="0" y="71996"/>
                  </a:lnTo>
                  <a:lnTo>
                    <a:pt x="6480" y="44041"/>
                  </a:lnTo>
                  <a:lnTo>
                    <a:pt x="24126" y="21148"/>
                  </a:lnTo>
                  <a:lnTo>
                    <a:pt x="50245" y="5680"/>
                  </a:lnTo>
                  <a:lnTo>
                    <a:pt x="82143" y="0"/>
                  </a:lnTo>
                  <a:lnTo>
                    <a:pt x="1802180" y="0"/>
                  </a:lnTo>
                  <a:lnTo>
                    <a:pt x="1834071" y="5680"/>
                  </a:lnTo>
                  <a:lnTo>
                    <a:pt x="1860186" y="21148"/>
                  </a:lnTo>
                  <a:lnTo>
                    <a:pt x="1877831" y="44041"/>
                  </a:lnTo>
                  <a:lnTo>
                    <a:pt x="1884311" y="71996"/>
                  </a:lnTo>
                  <a:lnTo>
                    <a:pt x="1884311" y="119048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418418" y="6046660"/>
              <a:ext cx="948055" cy="105410"/>
            </a:xfrm>
            <a:custGeom>
              <a:avLst/>
              <a:gdLst/>
              <a:ahLst/>
              <a:cxnLst/>
              <a:rect l="l" t="t" r="r" b="b"/>
              <a:pathLst>
                <a:path w="948054" h="105410">
                  <a:moveTo>
                    <a:pt x="947470" y="0"/>
                  </a:moveTo>
                  <a:lnTo>
                    <a:pt x="0" y="0"/>
                  </a:lnTo>
                  <a:lnTo>
                    <a:pt x="0" y="105041"/>
                  </a:lnTo>
                  <a:lnTo>
                    <a:pt x="947470" y="105041"/>
                  </a:lnTo>
                  <a:lnTo>
                    <a:pt x="947470" y="0"/>
                  </a:lnTo>
                  <a:close/>
                </a:path>
              </a:pathLst>
            </a:custGeom>
            <a:solidFill>
              <a:srgbClr val="FBD9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418417" y="6046660"/>
              <a:ext cx="948055" cy="105410"/>
            </a:xfrm>
            <a:custGeom>
              <a:avLst/>
              <a:gdLst/>
              <a:ahLst/>
              <a:cxnLst/>
              <a:rect l="l" t="t" r="r" b="b"/>
              <a:pathLst>
                <a:path w="948054" h="105410">
                  <a:moveTo>
                    <a:pt x="0" y="105041"/>
                  </a:moveTo>
                  <a:lnTo>
                    <a:pt x="947470" y="105041"/>
                  </a:lnTo>
                  <a:lnTo>
                    <a:pt x="947470" y="0"/>
                  </a:lnTo>
                  <a:lnTo>
                    <a:pt x="0" y="0"/>
                  </a:lnTo>
                  <a:lnTo>
                    <a:pt x="0" y="10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/>
          <p:nvPr/>
        </p:nvSpPr>
        <p:spPr>
          <a:xfrm>
            <a:off x="3235655" y="5883055"/>
            <a:ext cx="130810" cy="121920"/>
          </a:xfrm>
          <a:custGeom>
            <a:avLst/>
            <a:gdLst/>
            <a:ahLst/>
            <a:cxnLst/>
            <a:rect l="l" t="t" r="r" b="b"/>
            <a:pathLst>
              <a:path w="130810" h="121920">
                <a:moveTo>
                  <a:pt x="130429" y="121335"/>
                </a:moveTo>
                <a:lnTo>
                  <a:pt x="0" y="121335"/>
                </a:lnTo>
                <a:lnTo>
                  <a:pt x="60667" y="0"/>
                </a:lnTo>
                <a:lnTo>
                  <a:pt x="103746" y="86169"/>
                </a:lnTo>
                <a:lnTo>
                  <a:pt x="130429" y="8616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5" name="object 65"/>
          <p:cNvGrpSpPr/>
          <p:nvPr/>
        </p:nvGrpSpPr>
        <p:grpSpPr>
          <a:xfrm>
            <a:off x="3149142" y="5467097"/>
            <a:ext cx="1329055" cy="1434465"/>
            <a:chOff x="3149142" y="5467097"/>
            <a:chExt cx="1329055" cy="1434465"/>
          </a:xfrm>
        </p:grpSpPr>
        <p:sp>
          <p:nvSpPr>
            <p:cNvPr id="66" name="object 66"/>
            <p:cNvSpPr/>
            <p:nvPr/>
          </p:nvSpPr>
          <p:spPr>
            <a:xfrm>
              <a:off x="3227463" y="5686491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5" h="66675">
                  <a:moveTo>
                    <a:pt x="0" y="66586"/>
                  </a:moveTo>
                  <a:lnTo>
                    <a:pt x="68859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296321" y="5610771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152317" y="555071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7"/>
                  </a:lnTo>
                  <a:lnTo>
                    <a:pt x="260216" y="229038"/>
                  </a:lnTo>
                  <a:lnTo>
                    <a:pt x="229046" y="260211"/>
                  </a:lnTo>
                  <a:lnTo>
                    <a:pt x="189519" y="280655"/>
                  </a:lnTo>
                  <a:lnTo>
                    <a:pt x="144005" y="287997"/>
                  </a:lnTo>
                  <a:lnTo>
                    <a:pt x="98485" y="280655"/>
                  </a:lnTo>
                  <a:lnTo>
                    <a:pt x="58954" y="260211"/>
                  </a:lnTo>
                  <a:lnTo>
                    <a:pt x="27782" y="229038"/>
                  </a:lnTo>
                  <a:lnTo>
                    <a:pt x="7340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152317" y="5799733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0" y="98478"/>
                  </a:lnTo>
                  <a:lnTo>
                    <a:pt x="27782" y="58951"/>
                  </a:lnTo>
                  <a:lnTo>
                    <a:pt x="58954" y="27781"/>
                  </a:lnTo>
                  <a:lnTo>
                    <a:pt x="98485" y="7340"/>
                  </a:lnTo>
                  <a:lnTo>
                    <a:pt x="144005" y="0"/>
                  </a:lnTo>
                  <a:lnTo>
                    <a:pt x="189519" y="7340"/>
                  </a:lnTo>
                  <a:lnTo>
                    <a:pt x="229046" y="27781"/>
                  </a:lnTo>
                  <a:lnTo>
                    <a:pt x="260216" y="58951"/>
                  </a:lnTo>
                  <a:lnTo>
                    <a:pt x="280657" y="98478"/>
                  </a:lnTo>
                  <a:lnTo>
                    <a:pt x="287997" y="143992"/>
                  </a:lnTo>
                  <a:lnTo>
                    <a:pt x="280657" y="189506"/>
                  </a:lnTo>
                  <a:lnTo>
                    <a:pt x="260216" y="229033"/>
                  </a:lnTo>
                  <a:lnTo>
                    <a:pt x="229046" y="260203"/>
                  </a:lnTo>
                  <a:lnTo>
                    <a:pt x="189519" y="280644"/>
                  </a:lnTo>
                  <a:lnTo>
                    <a:pt x="144005" y="287985"/>
                  </a:lnTo>
                  <a:lnTo>
                    <a:pt x="98485" y="280644"/>
                  </a:lnTo>
                  <a:lnTo>
                    <a:pt x="58954" y="260203"/>
                  </a:lnTo>
                  <a:lnTo>
                    <a:pt x="27782" y="229033"/>
                  </a:lnTo>
                  <a:lnTo>
                    <a:pt x="7340" y="189506"/>
                  </a:lnTo>
                  <a:lnTo>
                    <a:pt x="0" y="14399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296321" y="5467097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836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296321" y="6087723"/>
              <a:ext cx="1178560" cy="810895"/>
            </a:xfrm>
            <a:custGeom>
              <a:avLst/>
              <a:gdLst/>
              <a:ahLst/>
              <a:cxnLst/>
              <a:rect l="l" t="t" r="r" b="b"/>
              <a:pathLst>
                <a:path w="1178560" h="810895">
                  <a:moveTo>
                    <a:pt x="0" y="0"/>
                  </a:moveTo>
                  <a:lnTo>
                    <a:pt x="0" y="810425"/>
                  </a:lnTo>
                  <a:lnTo>
                    <a:pt x="1178369" y="8104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2" name="object 7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00562" y="6507649"/>
            <a:ext cx="198881" cy="198881"/>
          </a:xfrm>
          <a:prstGeom prst="rect">
            <a:avLst/>
          </a:prstGeom>
        </p:spPr>
      </p:pic>
      <p:grpSp>
        <p:nvGrpSpPr>
          <p:cNvPr id="73" name="object 73"/>
          <p:cNvGrpSpPr/>
          <p:nvPr/>
        </p:nvGrpSpPr>
        <p:grpSpPr>
          <a:xfrm>
            <a:off x="2700562" y="6703357"/>
            <a:ext cx="199390" cy="681990"/>
            <a:chOff x="2700562" y="6703357"/>
            <a:chExt cx="199390" cy="681990"/>
          </a:xfrm>
        </p:grpSpPr>
        <p:pic>
          <p:nvPicPr>
            <p:cNvPr id="74" name="object 7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00562" y="7129184"/>
              <a:ext cx="198881" cy="11911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799998" y="6703357"/>
              <a:ext cx="0" cy="681990"/>
            </a:xfrm>
            <a:custGeom>
              <a:avLst/>
              <a:gdLst/>
              <a:ahLst/>
              <a:cxnLst/>
              <a:rect l="l" t="t" r="r" b="b"/>
              <a:pathLst>
                <a:path w="0" h="681990">
                  <a:moveTo>
                    <a:pt x="0" y="0"/>
                  </a:moveTo>
                  <a:lnTo>
                    <a:pt x="0" y="68152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" name="object 76"/>
          <p:cNvGrpSpPr/>
          <p:nvPr/>
        </p:nvGrpSpPr>
        <p:grpSpPr>
          <a:xfrm>
            <a:off x="2680727" y="6176378"/>
            <a:ext cx="1390015" cy="238760"/>
            <a:chOff x="2680727" y="6176378"/>
            <a:chExt cx="1390015" cy="238760"/>
          </a:xfrm>
        </p:grpSpPr>
        <p:sp>
          <p:nvSpPr>
            <p:cNvPr id="77" name="object 77"/>
            <p:cNvSpPr/>
            <p:nvPr/>
          </p:nvSpPr>
          <p:spPr>
            <a:xfrm>
              <a:off x="2683902" y="6179553"/>
              <a:ext cx="232410" cy="232410"/>
            </a:xfrm>
            <a:custGeom>
              <a:avLst/>
              <a:gdLst/>
              <a:ahLst/>
              <a:cxnLst/>
              <a:rect l="l" t="t" r="r" b="b"/>
              <a:pathLst>
                <a:path w="232410" h="232410">
                  <a:moveTo>
                    <a:pt x="0" y="0"/>
                  </a:moveTo>
                  <a:lnTo>
                    <a:pt x="232194" y="0"/>
                  </a:lnTo>
                  <a:lnTo>
                    <a:pt x="232194" y="232181"/>
                  </a:lnTo>
                  <a:lnTo>
                    <a:pt x="0" y="23218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916096" y="6295574"/>
              <a:ext cx="1154430" cy="0"/>
            </a:xfrm>
            <a:custGeom>
              <a:avLst/>
              <a:gdLst/>
              <a:ahLst/>
              <a:cxnLst/>
              <a:rect l="l" t="t" r="r" b="b"/>
              <a:pathLst>
                <a:path w="1154429" h="0">
                  <a:moveTo>
                    <a:pt x="0" y="0"/>
                  </a:moveTo>
                  <a:lnTo>
                    <a:pt x="11544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46350" y="81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6350" y="919815"/>
            <a:ext cx="657860" cy="414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5">
                <a:latin typeface="Microsoft Sans Serif"/>
                <a:cs typeface="Microsoft Sans Serif"/>
              </a:rPr>
              <a:t>por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ejemplo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  <a:spcBef>
                <a:spcPts val="30"/>
              </a:spcBef>
            </a:pPr>
            <a:r>
              <a:rPr dirty="0" sz="550" spc="25">
                <a:latin typeface="Microsoft Sans Serif"/>
                <a:cs typeface="Microsoft Sans Serif"/>
              </a:rPr>
              <a:t>implementado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755166" y="913697"/>
            <a:ext cx="10864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35" b="1">
                <a:latin typeface="Arial"/>
                <a:cs typeface="Arial"/>
              </a:rPr>
              <a:t>RED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30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DISTRIBUCIÓN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MV</a:t>
            </a:r>
            <a:endParaRPr sz="6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051352" y="1129635"/>
            <a:ext cx="7435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Planta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usuario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activo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449305" y="1110584"/>
            <a:ext cx="940435" cy="365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2565">
              <a:lnSpc>
                <a:spcPct val="100000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Punto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(GD)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051352" y="1751365"/>
            <a:ext cx="828040" cy="32575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50" spc="10">
                <a:latin typeface="Microsoft Sans Serif"/>
                <a:cs typeface="Microsoft Sans Serif"/>
              </a:rPr>
              <a:t>Parte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microrred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5">
                <a:latin typeface="Microsoft Sans Serif"/>
                <a:cs typeface="Microsoft Sans Serif"/>
              </a:rPr>
              <a:t>No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habilitado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operación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isla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449258" y="2020148"/>
            <a:ext cx="79883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Dispositivo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(ID)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051352" y="2398523"/>
            <a:ext cx="785495" cy="4235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R="5080">
              <a:lnSpc>
                <a:spcPct val="108900"/>
              </a:lnSpc>
              <a:spcBef>
                <a:spcPts val="120"/>
              </a:spcBef>
            </a:pPr>
            <a:r>
              <a:rPr dirty="0" sz="550" spc="10">
                <a:latin typeface="Microsoft Sans Serif"/>
                <a:cs typeface="Microsoft Sans Serif"/>
              </a:rPr>
              <a:t>Parte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5">
                <a:latin typeface="Microsoft Sans Serif"/>
                <a:cs typeface="Microsoft Sans Serif"/>
              </a:rPr>
              <a:t>microrred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Habilitado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isla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operación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00" spc="5">
                <a:latin typeface="Microsoft Sans Serif"/>
                <a:cs typeface="Microsoft Sans Serif"/>
              </a:rPr>
              <a:t>(cargas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prioritarias)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449258" y="2658001"/>
            <a:ext cx="98298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generador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(GenD)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587231" y="3198652"/>
            <a:ext cx="4000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587231" y="3888656"/>
            <a:ext cx="35052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Módulos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37299" y="4507457"/>
            <a:ext cx="4922520" cy="636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50520">
              <a:lnSpc>
                <a:spcPct val="1429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anteriores,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relés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configurarán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funciones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relacionadas.</a:t>
            </a:r>
            <a:endParaRPr sz="70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ct val="133400"/>
              </a:lnSpc>
              <a:spcBef>
                <a:spcPts val="1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MT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sus </a:t>
            </a:r>
            <a:r>
              <a:rPr dirty="0" sz="750" spc="15">
                <a:latin typeface="Microsoft Sans Serif"/>
                <a:cs typeface="Microsoft Sans Serif"/>
              </a:rPr>
              <a:t>clientes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fotovoltaica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tarea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general;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46350" y="5419780"/>
            <a:ext cx="657860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5">
                <a:latin typeface="Microsoft Sans Serif"/>
                <a:cs typeface="Microsoft Sans Serif"/>
              </a:rPr>
              <a:t>por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ejemplo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  <a:spcBef>
                <a:spcPts val="30"/>
              </a:spcBef>
            </a:pPr>
            <a:r>
              <a:rPr dirty="0" sz="550" spc="25">
                <a:latin typeface="Microsoft Sans Serif"/>
                <a:cs typeface="Microsoft Sans Serif"/>
              </a:rPr>
              <a:t>implementado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418417" y="6046660"/>
            <a:ext cx="948055" cy="52705"/>
          </a:xfrm>
          <a:prstGeom prst="rect">
            <a:avLst/>
          </a:prstGeom>
          <a:solidFill>
            <a:srgbClr val="FBD9CB"/>
          </a:solidFill>
          <a:ln w="6350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181610">
              <a:lnSpc>
                <a:spcPts val="355"/>
              </a:lnSpc>
              <a:spcBef>
                <a:spcPts val="55"/>
              </a:spcBef>
            </a:pPr>
            <a:r>
              <a:rPr dirty="0" sz="500" spc="-10">
                <a:latin typeface="Microsoft Sans Serif"/>
                <a:cs typeface="Microsoft Sans Serif"/>
              </a:rPr>
              <a:t>Relé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070529" y="6235950"/>
            <a:ext cx="339725" cy="11811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36195">
              <a:lnSpc>
                <a:spcPct val="100000"/>
              </a:lnSpc>
              <a:spcBef>
                <a:spcPts val="50"/>
              </a:spcBef>
            </a:pPr>
            <a:r>
              <a:rPr dirty="0" sz="650" spc="-35">
                <a:solidFill>
                  <a:srgbClr val="FFFFFF"/>
                </a:solidFill>
                <a:latin typeface="Microsoft Sans Serif"/>
                <a:cs typeface="Microsoft Sans Serif"/>
              </a:rPr>
              <a:t>74TCS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070529" y="6545202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473431" y="6545202"/>
            <a:ext cx="339725" cy="11811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60"/>
              </a:spcBef>
            </a:pPr>
            <a:r>
              <a:rPr dirty="0" sz="650" spc="20">
                <a:solidFill>
                  <a:srgbClr val="FFFFFF"/>
                </a:solidFill>
                <a:latin typeface="Microsoft Sans Serif"/>
                <a:cs typeface="Microsoft Sans Serif"/>
              </a:rPr>
              <a:t>50/51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876322" y="6545202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350">
              <a:latin typeface="Times New Roman"/>
              <a:cs typeface="Times New Roman"/>
            </a:endParaRPr>
          </a:p>
          <a:p>
            <a:pPr marL="62230">
              <a:lnSpc>
                <a:spcPct val="100000"/>
              </a:lnSpc>
            </a:pPr>
            <a:r>
              <a:rPr dirty="0" sz="300">
                <a:solidFill>
                  <a:srgbClr val="FFFFFF"/>
                </a:solidFill>
                <a:latin typeface="Microsoft Sans Serif"/>
                <a:cs typeface="Microsoft Sans Serif"/>
              </a:rPr>
              <a:t>74</a:t>
            </a:r>
            <a:r>
              <a:rPr dirty="0" sz="30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5">
                <a:solidFill>
                  <a:srgbClr val="FFFFFF"/>
                </a:solidFill>
                <a:latin typeface="Microsoft Sans Serif"/>
                <a:cs typeface="Microsoft Sans Serif"/>
              </a:rPr>
              <a:t>quilates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473431" y="6839299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4455">
              <a:lnSpc>
                <a:spcPct val="100000"/>
              </a:lnSpc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147462" y="6839299"/>
            <a:ext cx="179705" cy="118110"/>
          </a:xfrm>
          <a:prstGeom prst="rect">
            <a:avLst/>
          </a:prstGeom>
          <a:solidFill>
            <a:srgbClr val="919291"/>
          </a:solidFill>
        </p:spPr>
        <p:txBody>
          <a:bodyPr wrap="square" lIns="0" tIns="0" rIns="0" bIns="0" rtlCol="0" vert="horz">
            <a:spAutoFit/>
          </a:bodyPr>
          <a:lstStyle/>
          <a:p>
            <a:pPr algn="r">
              <a:lnSpc>
                <a:spcPts val="775"/>
              </a:lnSpc>
            </a:pPr>
            <a:r>
              <a:rPr dirty="0" sz="700" spc="-15">
                <a:solidFill>
                  <a:srgbClr val="FFFFFF"/>
                </a:solidFill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320403" y="6839299"/>
            <a:ext cx="167005" cy="118110"/>
          </a:xfrm>
          <a:prstGeom prst="rect">
            <a:avLst/>
          </a:prstGeom>
          <a:solidFill>
            <a:srgbClr val="919291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75"/>
              </a:lnSpc>
            </a:pPr>
            <a:r>
              <a:rPr dirty="0" sz="700" spc="-65">
                <a:solidFill>
                  <a:srgbClr val="FFFFFF"/>
                </a:solidFill>
                <a:latin typeface="Microsoft Sans Serif"/>
                <a:cs typeface="Microsoft Sans Serif"/>
              </a:rPr>
              <a:t>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070529" y="7129893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5725">
              <a:lnSpc>
                <a:spcPct val="100000"/>
              </a:lnSpc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67N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643199" y="7129893"/>
            <a:ext cx="426084" cy="118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50</a:t>
            </a:r>
            <a:r>
              <a:rPr dirty="0" sz="600" spc="-3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600" spc="20">
                <a:solidFill>
                  <a:srgbClr val="FFFFFF"/>
                </a:solidFill>
                <a:latin typeface="Microsoft Sans Serif"/>
                <a:cs typeface="Microsoft Sans Serif"/>
              </a:rPr>
              <a:t>N/51</a:t>
            </a:r>
            <a:r>
              <a:rPr dirty="0" sz="600" spc="-2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600" spc="20">
                <a:solidFill>
                  <a:srgbClr val="FFFFFF"/>
                </a:solidFill>
                <a:latin typeface="Microsoft Sans Serif"/>
                <a:cs typeface="Microsoft Sans Serif"/>
              </a:rPr>
              <a:t>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637299" y="7707959"/>
            <a:ext cx="521462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" marR="5080" indent="-69850">
              <a:lnSpc>
                <a:spcPct val="142900"/>
              </a:lnSpc>
              <a:spcBef>
                <a:spcPts val="100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Protección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Interfaz </a:t>
            </a:r>
            <a:r>
              <a:rPr dirty="0" sz="700" spc="-30">
                <a:latin typeface="Microsoft Sans Serif"/>
                <a:cs typeface="Microsoft Sans Serif"/>
              </a:rPr>
              <a:t>(IPS) </a:t>
            </a:r>
            <a:r>
              <a:rPr dirty="0" sz="700" spc="25">
                <a:latin typeface="Microsoft Sans Serif"/>
                <a:cs typeface="Microsoft Sans Serif"/>
              </a:rPr>
              <a:t>(por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20">
                <a:latin typeface="Microsoft Sans Serif"/>
                <a:cs typeface="Microsoft Sans Serif"/>
              </a:rPr>
              <a:t>subtensión; sub/sobrefrecuencia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tasa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cambio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frecuencia;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públicos):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desconectar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solicitud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DSO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funciones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Interfaz;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2676070" y="6892051"/>
            <a:ext cx="2091055" cy="584835"/>
          </a:xfrm>
          <a:custGeom>
            <a:avLst/>
            <a:gdLst/>
            <a:ahLst/>
            <a:cxnLst/>
            <a:rect l="l" t="t" r="r" b="b"/>
            <a:pathLst>
              <a:path w="2091054" h="584834">
                <a:moveTo>
                  <a:pt x="0" y="584695"/>
                </a:moveTo>
                <a:lnTo>
                  <a:pt x="2090762" y="584695"/>
                </a:lnTo>
                <a:lnTo>
                  <a:pt x="2090762" y="0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2437083" y="5740555"/>
            <a:ext cx="1841500" cy="1061720"/>
            <a:chOff x="2437083" y="5740555"/>
            <a:chExt cx="1841500" cy="1061720"/>
          </a:xfrm>
        </p:grpSpPr>
        <p:sp>
          <p:nvSpPr>
            <p:cNvPr id="5" name="object 5"/>
            <p:cNvSpPr/>
            <p:nvPr/>
          </p:nvSpPr>
          <p:spPr>
            <a:xfrm>
              <a:off x="2582042" y="5755100"/>
              <a:ext cx="0" cy="788035"/>
            </a:xfrm>
            <a:custGeom>
              <a:avLst/>
              <a:gdLst/>
              <a:ahLst/>
              <a:cxnLst/>
              <a:rect l="l" t="t" r="r" b="b"/>
              <a:pathLst>
                <a:path w="0" h="788034">
                  <a:moveTo>
                    <a:pt x="0" y="78752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37083" y="5755096"/>
              <a:ext cx="1841500" cy="0"/>
            </a:xfrm>
            <a:custGeom>
              <a:avLst/>
              <a:gdLst/>
              <a:ahLst/>
              <a:cxnLst/>
              <a:rect l="l" t="t" r="r" b="b"/>
              <a:pathLst>
                <a:path w="1841500" h="0">
                  <a:moveTo>
                    <a:pt x="0" y="0"/>
                  </a:moveTo>
                  <a:lnTo>
                    <a:pt x="1841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539798" y="6583639"/>
              <a:ext cx="40005" cy="215265"/>
            </a:xfrm>
            <a:custGeom>
              <a:avLst/>
              <a:gdLst/>
              <a:ahLst/>
              <a:cxnLst/>
              <a:rect l="l" t="t" r="r" b="b"/>
              <a:pathLst>
                <a:path w="40005" h="215265">
                  <a:moveTo>
                    <a:pt x="40005" y="215188"/>
                  </a:moveTo>
                  <a:lnTo>
                    <a:pt x="40005" y="4874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560902" y="652431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60902" y="652431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422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567506" y="57405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2567" y="0"/>
                  </a:moveTo>
                  <a:lnTo>
                    <a:pt x="6515" y="0"/>
                  </a:lnTo>
                  <a:lnTo>
                    <a:pt x="0" y="6515"/>
                  </a:lnTo>
                  <a:lnTo>
                    <a:pt x="0" y="22567"/>
                  </a:lnTo>
                  <a:lnTo>
                    <a:pt x="6515" y="29082"/>
                  </a:lnTo>
                  <a:lnTo>
                    <a:pt x="22567" y="29082"/>
                  </a:lnTo>
                  <a:lnTo>
                    <a:pt x="29070" y="22567"/>
                  </a:lnTo>
                  <a:lnTo>
                    <a:pt x="29070" y="14541"/>
                  </a:lnTo>
                  <a:lnTo>
                    <a:pt x="29070" y="6515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4018516" y="7416304"/>
            <a:ext cx="429259" cy="121285"/>
            <a:chOff x="4018516" y="7416304"/>
            <a:chExt cx="429259" cy="121285"/>
          </a:xfrm>
        </p:grpSpPr>
        <p:sp>
          <p:nvSpPr>
            <p:cNvPr id="12" name="object 12"/>
            <p:cNvSpPr/>
            <p:nvPr/>
          </p:nvSpPr>
          <p:spPr>
            <a:xfrm>
              <a:off x="4020103" y="7417892"/>
              <a:ext cx="426084" cy="118110"/>
            </a:xfrm>
            <a:custGeom>
              <a:avLst/>
              <a:gdLst/>
              <a:ahLst/>
              <a:cxnLst/>
              <a:rect l="l" t="t" r="r" b="b"/>
              <a:pathLst>
                <a:path w="426085" h="118109">
                  <a:moveTo>
                    <a:pt x="418261" y="0"/>
                  </a:moveTo>
                  <a:lnTo>
                    <a:pt x="7302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7302" y="117716"/>
                  </a:lnTo>
                  <a:lnTo>
                    <a:pt x="418261" y="117716"/>
                  </a:lnTo>
                  <a:lnTo>
                    <a:pt x="425564" y="111874"/>
                  </a:lnTo>
                  <a:lnTo>
                    <a:pt x="425564" y="104749"/>
                  </a:lnTo>
                  <a:lnTo>
                    <a:pt x="425564" y="5829"/>
                  </a:lnTo>
                  <a:lnTo>
                    <a:pt x="418261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020103" y="7417892"/>
              <a:ext cx="426084" cy="118110"/>
            </a:xfrm>
            <a:custGeom>
              <a:avLst/>
              <a:gdLst/>
              <a:ahLst/>
              <a:cxnLst/>
              <a:rect l="l" t="t" r="r" b="b"/>
              <a:pathLst>
                <a:path w="426085" h="118109">
                  <a:moveTo>
                    <a:pt x="425564" y="104749"/>
                  </a:moveTo>
                  <a:lnTo>
                    <a:pt x="425564" y="111874"/>
                  </a:lnTo>
                  <a:lnTo>
                    <a:pt x="418261" y="117716"/>
                  </a:lnTo>
                  <a:lnTo>
                    <a:pt x="409333" y="117716"/>
                  </a:lnTo>
                  <a:lnTo>
                    <a:pt x="16256" y="117716"/>
                  </a:lnTo>
                  <a:lnTo>
                    <a:pt x="7302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7302" y="0"/>
                  </a:lnTo>
                  <a:lnTo>
                    <a:pt x="16256" y="0"/>
                  </a:lnTo>
                  <a:lnTo>
                    <a:pt x="409333" y="0"/>
                  </a:lnTo>
                  <a:lnTo>
                    <a:pt x="418261" y="0"/>
                  </a:lnTo>
                  <a:lnTo>
                    <a:pt x="425564" y="5829"/>
                  </a:lnTo>
                  <a:lnTo>
                    <a:pt x="425564" y="12954"/>
                  </a:lnTo>
                  <a:lnTo>
                    <a:pt x="425564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3848746" y="6831614"/>
            <a:ext cx="342900" cy="121285"/>
            <a:chOff x="3848746" y="6831614"/>
            <a:chExt cx="342900" cy="121285"/>
          </a:xfrm>
        </p:grpSpPr>
        <p:sp>
          <p:nvSpPr>
            <p:cNvPr id="15" name="object 15"/>
            <p:cNvSpPr/>
            <p:nvPr/>
          </p:nvSpPr>
          <p:spPr>
            <a:xfrm>
              <a:off x="3850333" y="6833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6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6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850333" y="6833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6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6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3848746" y="6522362"/>
            <a:ext cx="342900" cy="121285"/>
            <a:chOff x="3848746" y="6522362"/>
            <a:chExt cx="342900" cy="121285"/>
          </a:xfrm>
        </p:grpSpPr>
        <p:sp>
          <p:nvSpPr>
            <p:cNvPr id="18" name="object 18"/>
            <p:cNvSpPr/>
            <p:nvPr/>
          </p:nvSpPr>
          <p:spPr>
            <a:xfrm>
              <a:off x="3850333" y="652394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29"/>
                  </a:lnTo>
                  <a:lnTo>
                    <a:pt x="333717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850333" y="6523949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29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4251649" y="6831614"/>
            <a:ext cx="342900" cy="121285"/>
            <a:chOff x="4251649" y="6831614"/>
            <a:chExt cx="342900" cy="121285"/>
          </a:xfrm>
        </p:grpSpPr>
        <p:sp>
          <p:nvSpPr>
            <p:cNvPr id="21" name="object 21"/>
            <p:cNvSpPr/>
            <p:nvPr/>
          </p:nvSpPr>
          <p:spPr>
            <a:xfrm>
              <a:off x="4253236" y="6833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6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6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253236" y="68332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6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6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3726630" y="6384004"/>
            <a:ext cx="1891030" cy="1269365"/>
            <a:chOff x="3726630" y="6384004"/>
            <a:chExt cx="1891030" cy="1269365"/>
          </a:xfrm>
        </p:grpSpPr>
        <p:sp>
          <p:nvSpPr>
            <p:cNvPr id="24" name="object 24"/>
            <p:cNvSpPr/>
            <p:nvPr/>
          </p:nvSpPr>
          <p:spPr>
            <a:xfrm>
              <a:off x="4597067" y="7127298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597067" y="7127298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729805" y="6387179"/>
              <a:ext cx="1884680" cy="1263015"/>
            </a:xfrm>
            <a:custGeom>
              <a:avLst/>
              <a:gdLst/>
              <a:ahLst/>
              <a:cxnLst/>
              <a:rect l="l" t="t" r="r" b="b"/>
              <a:pathLst>
                <a:path w="1884679" h="1263015">
                  <a:moveTo>
                    <a:pt x="1884311" y="1190485"/>
                  </a:moveTo>
                  <a:lnTo>
                    <a:pt x="1877831" y="1218440"/>
                  </a:lnTo>
                  <a:lnTo>
                    <a:pt x="1860186" y="1241332"/>
                  </a:lnTo>
                  <a:lnTo>
                    <a:pt x="1834071" y="1256800"/>
                  </a:lnTo>
                  <a:lnTo>
                    <a:pt x="1802180" y="1262481"/>
                  </a:lnTo>
                  <a:lnTo>
                    <a:pt x="82143" y="1262481"/>
                  </a:lnTo>
                  <a:lnTo>
                    <a:pt x="50245" y="1256800"/>
                  </a:lnTo>
                  <a:lnTo>
                    <a:pt x="24126" y="1241332"/>
                  </a:lnTo>
                  <a:lnTo>
                    <a:pt x="6480" y="1218440"/>
                  </a:lnTo>
                  <a:lnTo>
                    <a:pt x="0" y="1190485"/>
                  </a:lnTo>
                  <a:lnTo>
                    <a:pt x="0" y="71996"/>
                  </a:lnTo>
                  <a:lnTo>
                    <a:pt x="6480" y="44041"/>
                  </a:lnTo>
                  <a:lnTo>
                    <a:pt x="24126" y="21148"/>
                  </a:lnTo>
                  <a:lnTo>
                    <a:pt x="50245" y="5680"/>
                  </a:lnTo>
                  <a:lnTo>
                    <a:pt x="82143" y="0"/>
                  </a:lnTo>
                  <a:lnTo>
                    <a:pt x="1802180" y="0"/>
                  </a:lnTo>
                  <a:lnTo>
                    <a:pt x="1834071" y="5680"/>
                  </a:lnTo>
                  <a:lnTo>
                    <a:pt x="1860186" y="21148"/>
                  </a:lnTo>
                  <a:lnTo>
                    <a:pt x="1877831" y="44041"/>
                  </a:lnTo>
                  <a:lnTo>
                    <a:pt x="1884311" y="71996"/>
                  </a:lnTo>
                  <a:lnTo>
                    <a:pt x="1884311" y="119048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80367" y="6795647"/>
            <a:ext cx="198881" cy="198881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2480367" y="6991356"/>
            <a:ext cx="199390" cy="681990"/>
            <a:chOff x="2480367" y="6991356"/>
            <a:chExt cx="199390" cy="681990"/>
          </a:xfrm>
        </p:grpSpPr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80367" y="7417183"/>
              <a:ext cx="198881" cy="11911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579803" y="6991356"/>
              <a:ext cx="0" cy="681990"/>
            </a:xfrm>
            <a:custGeom>
              <a:avLst/>
              <a:gdLst/>
              <a:ahLst/>
              <a:cxnLst/>
              <a:rect l="l" t="t" r="r" b="b"/>
              <a:pathLst>
                <a:path w="0" h="681990">
                  <a:moveTo>
                    <a:pt x="0" y="0"/>
                  </a:moveTo>
                  <a:lnTo>
                    <a:pt x="0" y="68152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2460532" y="6464377"/>
            <a:ext cx="1390015" cy="238760"/>
            <a:chOff x="2460532" y="6464377"/>
            <a:chExt cx="1390015" cy="238760"/>
          </a:xfrm>
        </p:grpSpPr>
        <p:sp>
          <p:nvSpPr>
            <p:cNvPr id="32" name="object 32"/>
            <p:cNvSpPr/>
            <p:nvPr/>
          </p:nvSpPr>
          <p:spPr>
            <a:xfrm>
              <a:off x="2463707" y="6467552"/>
              <a:ext cx="232410" cy="232410"/>
            </a:xfrm>
            <a:custGeom>
              <a:avLst/>
              <a:gdLst/>
              <a:ahLst/>
              <a:cxnLst/>
              <a:rect l="l" t="t" r="r" b="b"/>
              <a:pathLst>
                <a:path w="232410" h="232409">
                  <a:moveTo>
                    <a:pt x="0" y="0"/>
                  </a:moveTo>
                  <a:lnTo>
                    <a:pt x="232194" y="0"/>
                  </a:lnTo>
                  <a:lnTo>
                    <a:pt x="232194" y="232181"/>
                  </a:lnTo>
                  <a:lnTo>
                    <a:pt x="0" y="23218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695901" y="6583573"/>
              <a:ext cx="1154430" cy="0"/>
            </a:xfrm>
            <a:custGeom>
              <a:avLst/>
              <a:gdLst/>
              <a:ahLst/>
              <a:cxnLst/>
              <a:rect l="l" t="t" r="r" b="b"/>
              <a:pathLst>
                <a:path w="1154429" h="0">
                  <a:moveTo>
                    <a:pt x="0" y="0"/>
                  </a:moveTo>
                  <a:lnTo>
                    <a:pt x="11544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/>
          <p:cNvGrpSpPr/>
          <p:nvPr/>
        </p:nvGrpSpPr>
        <p:grpSpPr>
          <a:xfrm>
            <a:off x="4198882" y="6331484"/>
            <a:ext cx="954405" cy="111760"/>
            <a:chOff x="4198882" y="6331484"/>
            <a:chExt cx="954405" cy="111760"/>
          </a:xfrm>
        </p:grpSpPr>
        <p:sp>
          <p:nvSpPr>
            <p:cNvPr id="35" name="object 35"/>
            <p:cNvSpPr/>
            <p:nvPr/>
          </p:nvSpPr>
          <p:spPr>
            <a:xfrm>
              <a:off x="4202061" y="6334658"/>
              <a:ext cx="948055" cy="105410"/>
            </a:xfrm>
            <a:custGeom>
              <a:avLst/>
              <a:gdLst/>
              <a:ahLst/>
              <a:cxnLst/>
              <a:rect l="l" t="t" r="r" b="b"/>
              <a:pathLst>
                <a:path w="948054" h="105410">
                  <a:moveTo>
                    <a:pt x="947470" y="0"/>
                  </a:moveTo>
                  <a:lnTo>
                    <a:pt x="0" y="0"/>
                  </a:lnTo>
                  <a:lnTo>
                    <a:pt x="0" y="105041"/>
                  </a:lnTo>
                  <a:lnTo>
                    <a:pt x="947470" y="105041"/>
                  </a:lnTo>
                  <a:lnTo>
                    <a:pt x="947470" y="0"/>
                  </a:lnTo>
                  <a:close/>
                </a:path>
              </a:pathLst>
            </a:custGeom>
            <a:solidFill>
              <a:srgbClr val="FBD9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202057" y="6334659"/>
              <a:ext cx="948055" cy="105410"/>
            </a:xfrm>
            <a:custGeom>
              <a:avLst/>
              <a:gdLst/>
              <a:ahLst/>
              <a:cxnLst/>
              <a:rect l="l" t="t" r="r" b="b"/>
              <a:pathLst>
                <a:path w="948054" h="105410">
                  <a:moveTo>
                    <a:pt x="0" y="105041"/>
                  </a:moveTo>
                  <a:lnTo>
                    <a:pt x="947470" y="105041"/>
                  </a:lnTo>
                  <a:lnTo>
                    <a:pt x="947470" y="0"/>
                  </a:lnTo>
                  <a:lnTo>
                    <a:pt x="0" y="0"/>
                  </a:lnTo>
                  <a:lnTo>
                    <a:pt x="0" y="10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3828737" y="1361273"/>
            <a:ext cx="342900" cy="121285"/>
            <a:chOff x="3828737" y="1361273"/>
            <a:chExt cx="342900" cy="121285"/>
          </a:xfrm>
        </p:grpSpPr>
        <p:sp>
          <p:nvSpPr>
            <p:cNvPr id="38" name="object 38"/>
            <p:cNvSpPr/>
            <p:nvPr/>
          </p:nvSpPr>
          <p:spPr>
            <a:xfrm>
              <a:off x="3830325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830325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/>
          <p:cNvGrpSpPr/>
          <p:nvPr/>
        </p:nvGrpSpPr>
        <p:grpSpPr>
          <a:xfrm>
            <a:off x="3828737" y="1809450"/>
            <a:ext cx="342900" cy="121285"/>
            <a:chOff x="3828737" y="1809450"/>
            <a:chExt cx="342900" cy="121285"/>
          </a:xfrm>
        </p:grpSpPr>
        <p:sp>
          <p:nvSpPr>
            <p:cNvPr id="41" name="object 41"/>
            <p:cNvSpPr/>
            <p:nvPr/>
          </p:nvSpPr>
          <p:spPr>
            <a:xfrm>
              <a:off x="3830325" y="1811037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29"/>
                  </a:lnTo>
                  <a:lnTo>
                    <a:pt x="333717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830325" y="1811037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29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4231638" y="1361273"/>
            <a:ext cx="342900" cy="121285"/>
            <a:chOff x="4231638" y="1361273"/>
            <a:chExt cx="342900" cy="121285"/>
          </a:xfrm>
        </p:grpSpPr>
        <p:sp>
          <p:nvSpPr>
            <p:cNvPr id="44" name="object 44"/>
            <p:cNvSpPr/>
            <p:nvPr/>
          </p:nvSpPr>
          <p:spPr>
            <a:xfrm>
              <a:off x="4233226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233226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4634531" y="1361273"/>
            <a:ext cx="342900" cy="121285"/>
            <a:chOff x="4634531" y="1361273"/>
            <a:chExt cx="342900" cy="121285"/>
          </a:xfrm>
        </p:grpSpPr>
        <p:sp>
          <p:nvSpPr>
            <p:cNvPr id="47" name="object 47"/>
            <p:cNvSpPr/>
            <p:nvPr/>
          </p:nvSpPr>
          <p:spPr>
            <a:xfrm>
              <a:off x="4636118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636118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3828737" y="1137255"/>
            <a:ext cx="342900" cy="121285"/>
            <a:chOff x="3828737" y="1137255"/>
            <a:chExt cx="342900" cy="121285"/>
          </a:xfrm>
        </p:grpSpPr>
        <p:sp>
          <p:nvSpPr>
            <p:cNvPr id="50" name="object 50"/>
            <p:cNvSpPr/>
            <p:nvPr/>
          </p:nvSpPr>
          <p:spPr>
            <a:xfrm>
              <a:off x="3830325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29"/>
                  </a:lnTo>
                  <a:lnTo>
                    <a:pt x="333717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830325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29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4231638" y="1137255"/>
            <a:ext cx="342900" cy="121285"/>
            <a:chOff x="4231638" y="1137255"/>
            <a:chExt cx="342900" cy="121285"/>
          </a:xfrm>
        </p:grpSpPr>
        <p:sp>
          <p:nvSpPr>
            <p:cNvPr id="53" name="object 53"/>
            <p:cNvSpPr/>
            <p:nvPr/>
          </p:nvSpPr>
          <p:spPr>
            <a:xfrm>
              <a:off x="4233226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05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29"/>
                  </a:lnTo>
                  <a:lnTo>
                    <a:pt x="333705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233226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62"/>
                  </a:moveTo>
                  <a:lnTo>
                    <a:pt x="339547" y="111887"/>
                  </a:lnTo>
                  <a:lnTo>
                    <a:pt x="333705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29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4634531" y="1137255"/>
            <a:ext cx="342900" cy="121285"/>
            <a:chOff x="4634531" y="1137255"/>
            <a:chExt cx="342900" cy="121285"/>
          </a:xfrm>
        </p:grpSpPr>
        <p:sp>
          <p:nvSpPr>
            <p:cNvPr id="56" name="object 56"/>
            <p:cNvSpPr/>
            <p:nvPr/>
          </p:nvSpPr>
          <p:spPr>
            <a:xfrm>
              <a:off x="4636118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41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41" y="117729"/>
                  </a:lnTo>
                  <a:lnTo>
                    <a:pt x="333717" y="117729"/>
                  </a:lnTo>
                  <a:lnTo>
                    <a:pt x="339547" y="111887"/>
                  </a:lnTo>
                  <a:lnTo>
                    <a:pt x="339547" y="104762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D9DA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636118" y="1138843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62"/>
                  </a:moveTo>
                  <a:lnTo>
                    <a:pt x="339547" y="111887"/>
                  </a:lnTo>
                  <a:lnTo>
                    <a:pt x="333717" y="117729"/>
                  </a:lnTo>
                  <a:lnTo>
                    <a:pt x="326580" y="117729"/>
                  </a:lnTo>
                  <a:lnTo>
                    <a:pt x="12953" y="117729"/>
                  </a:lnTo>
                  <a:lnTo>
                    <a:pt x="5841" y="117729"/>
                  </a:lnTo>
                  <a:lnTo>
                    <a:pt x="0" y="111887"/>
                  </a:lnTo>
                  <a:lnTo>
                    <a:pt x="0" y="104762"/>
                  </a:lnTo>
                  <a:lnTo>
                    <a:pt x="0" y="12966"/>
                  </a:lnTo>
                  <a:lnTo>
                    <a:pt x="0" y="5842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66"/>
                  </a:lnTo>
                  <a:lnTo>
                    <a:pt x="339547" y="10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/>
          <p:cNvGrpSpPr/>
          <p:nvPr/>
        </p:nvGrpSpPr>
        <p:grpSpPr>
          <a:xfrm>
            <a:off x="5037433" y="1361273"/>
            <a:ext cx="342900" cy="121285"/>
            <a:chOff x="5037433" y="1361273"/>
            <a:chExt cx="342900" cy="121285"/>
          </a:xfrm>
        </p:grpSpPr>
        <p:sp>
          <p:nvSpPr>
            <p:cNvPr id="59" name="object 59"/>
            <p:cNvSpPr/>
            <p:nvPr/>
          </p:nvSpPr>
          <p:spPr>
            <a:xfrm>
              <a:off x="5039020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039020" y="136286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09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" name="object 61"/>
          <p:cNvGrpSpPr/>
          <p:nvPr/>
        </p:nvGrpSpPr>
        <p:grpSpPr>
          <a:xfrm>
            <a:off x="3828737" y="1587194"/>
            <a:ext cx="342900" cy="121285"/>
            <a:chOff x="3828737" y="1587194"/>
            <a:chExt cx="342900" cy="121285"/>
          </a:xfrm>
        </p:grpSpPr>
        <p:sp>
          <p:nvSpPr>
            <p:cNvPr id="62" name="object 62"/>
            <p:cNvSpPr/>
            <p:nvPr/>
          </p:nvSpPr>
          <p:spPr>
            <a:xfrm>
              <a:off x="3830325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830325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4231638" y="1587194"/>
            <a:ext cx="342900" cy="121285"/>
            <a:chOff x="4231638" y="1587194"/>
            <a:chExt cx="342900" cy="121285"/>
          </a:xfrm>
        </p:grpSpPr>
        <p:sp>
          <p:nvSpPr>
            <p:cNvPr id="65" name="object 65"/>
            <p:cNvSpPr/>
            <p:nvPr/>
          </p:nvSpPr>
          <p:spPr>
            <a:xfrm>
              <a:off x="4233226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233226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/>
          <p:cNvGrpSpPr/>
          <p:nvPr/>
        </p:nvGrpSpPr>
        <p:grpSpPr>
          <a:xfrm>
            <a:off x="4634531" y="1587194"/>
            <a:ext cx="342900" cy="121285"/>
            <a:chOff x="4634531" y="1587194"/>
            <a:chExt cx="342900" cy="121285"/>
          </a:xfrm>
        </p:grpSpPr>
        <p:sp>
          <p:nvSpPr>
            <p:cNvPr id="68" name="object 68"/>
            <p:cNvSpPr/>
            <p:nvPr/>
          </p:nvSpPr>
          <p:spPr>
            <a:xfrm>
              <a:off x="4636118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636118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3428843" y="1527947"/>
            <a:ext cx="1951355" cy="180340"/>
            <a:chOff x="3428843" y="1527947"/>
            <a:chExt cx="1951355" cy="180340"/>
          </a:xfrm>
        </p:grpSpPr>
        <p:sp>
          <p:nvSpPr>
            <p:cNvPr id="71" name="object 71"/>
            <p:cNvSpPr/>
            <p:nvPr/>
          </p:nvSpPr>
          <p:spPr>
            <a:xfrm>
              <a:off x="5039020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039020" y="1588781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432018" y="1531122"/>
              <a:ext cx="1777364" cy="55880"/>
            </a:xfrm>
            <a:custGeom>
              <a:avLst/>
              <a:gdLst/>
              <a:ahLst/>
              <a:cxnLst/>
              <a:rect l="l" t="t" r="r" b="b"/>
              <a:pathLst>
                <a:path w="1777364" h="55880">
                  <a:moveTo>
                    <a:pt x="0" y="0"/>
                  </a:moveTo>
                  <a:lnTo>
                    <a:pt x="1776768" y="0"/>
                  </a:lnTo>
                  <a:lnTo>
                    <a:pt x="1776768" y="5575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" name="object 74"/>
          <p:cNvSpPr/>
          <p:nvPr/>
        </p:nvSpPr>
        <p:spPr>
          <a:xfrm>
            <a:off x="3432018" y="1869905"/>
            <a:ext cx="398780" cy="0"/>
          </a:xfrm>
          <a:custGeom>
            <a:avLst/>
            <a:gdLst/>
            <a:ahLst/>
            <a:cxnLst/>
            <a:rect l="l" t="t" r="r" b="b"/>
            <a:pathLst>
              <a:path w="398779" h="0">
                <a:moveTo>
                  <a:pt x="0" y="0"/>
                </a:moveTo>
                <a:lnTo>
                  <a:pt x="39829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3982644" y="1513672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89" y="0"/>
                </a:moveTo>
                <a:lnTo>
                  <a:pt x="7810" y="0"/>
                </a:lnTo>
                <a:lnTo>
                  <a:pt x="0" y="7823"/>
                </a:lnTo>
                <a:lnTo>
                  <a:pt x="0" y="17449"/>
                </a:lnTo>
                <a:lnTo>
                  <a:pt x="0" y="27089"/>
                </a:lnTo>
                <a:lnTo>
                  <a:pt x="7810" y="34899"/>
                </a:lnTo>
                <a:lnTo>
                  <a:pt x="27089" y="34899"/>
                </a:lnTo>
                <a:lnTo>
                  <a:pt x="34886" y="27089"/>
                </a:lnTo>
                <a:lnTo>
                  <a:pt x="34886" y="7823"/>
                </a:lnTo>
                <a:lnTo>
                  <a:pt x="270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2553319" y="1513672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76" y="0"/>
                </a:moveTo>
                <a:lnTo>
                  <a:pt x="7810" y="0"/>
                </a:lnTo>
                <a:lnTo>
                  <a:pt x="0" y="7823"/>
                </a:lnTo>
                <a:lnTo>
                  <a:pt x="0" y="17449"/>
                </a:lnTo>
                <a:lnTo>
                  <a:pt x="0" y="27089"/>
                </a:lnTo>
                <a:lnTo>
                  <a:pt x="7810" y="34899"/>
                </a:lnTo>
                <a:lnTo>
                  <a:pt x="27076" y="34899"/>
                </a:lnTo>
                <a:lnTo>
                  <a:pt x="34886" y="27089"/>
                </a:lnTo>
                <a:lnTo>
                  <a:pt x="34886" y="7823"/>
                </a:lnTo>
                <a:lnTo>
                  <a:pt x="27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4385548" y="1513672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76" y="0"/>
                </a:moveTo>
                <a:lnTo>
                  <a:pt x="7810" y="0"/>
                </a:lnTo>
                <a:lnTo>
                  <a:pt x="0" y="7823"/>
                </a:lnTo>
                <a:lnTo>
                  <a:pt x="0" y="17449"/>
                </a:lnTo>
                <a:lnTo>
                  <a:pt x="0" y="27089"/>
                </a:lnTo>
                <a:lnTo>
                  <a:pt x="7810" y="34899"/>
                </a:lnTo>
                <a:lnTo>
                  <a:pt x="27076" y="34899"/>
                </a:lnTo>
                <a:lnTo>
                  <a:pt x="34886" y="27089"/>
                </a:lnTo>
                <a:lnTo>
                  <a:pt x="34886" y="7823"/>
                </a:lnTo>
                <a:lnTo>
                  <a:pt x="27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4788452" y="1513672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76" y="0"/>
                </a:moveTo>
                <a:lnTo>
                  <a:pt x="7810" y="0"/>
                </a:lnTo>
                <a:lnTo>
                  <a:pt x="0" y="7823"/>
                </a:lnTo>
                <a:lnTo>
                  <a:pt x="0" y="17449"/>
                </a:lnTo>
                <a:lnTo>
                  <a:pt x="0" y="27089"/>
                </a:lnTo>
                <a:lnTo>
                  <a:pt x="7810" y="34899"/>
                </a:lnTo>
                <a:lnTo>
                  <a:pt x="27076" y="34899"/>
                </a:lnTo>
                <a:lnTo>
                  <a:pt x="34886" y="27089"/>
                </a:lnTo>
                <a:lnTo>
                  <a:pt x="34886" y="7823"/>
                </a:lnTo>
                <a:lnTo>
                  <a:pt x="27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4000097" y="1480571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80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4402999" y="1480571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80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4805888" y="1480571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80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2" name="object 82"/>
          <p:cNvGrpSpPr/>
          <p:nvPr/>
        </p:nvGrpSpPr>
        <p:grpSpPr>
          <a:xfrm>
            <a:off x="3660347" y="899946"/>
            <a:ext cx="2056130" cy="1282065"/>
            <a:chOff x="3660347" y="899946"/>
            <a:chExt cx="2056130" cy="1282065"/>
          </a:xfrm>
        </p:grpSpPr>
        <p:sp>
          <p:nvSpPr>
            <p:cNvPr id="83" name="object 83"/>
            <p:cNvSpPr/>
            <p:nvPr/>
          </p:nvSpPr>
          <p:spPr>
            <a:xfrm>
              <a:off x="5191355" y="151367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797" y="0"/>
                  </a:lnTo>
                  <a:lnTo>
                    <a:pt x="0" y="7823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797" y="34899"/>
                  </a:lnTo>
                  <a:lnTo>
                    <a:pt x="27076" y="34899"/>
                  </a:lnTo>
                  <a:lnTo>
                    <a:pt x="34886" y="27089"/>
                  </a:lnTo>
                  <a:lnTo>
                    <a:pt x="34886" y="7823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208792" y="1480571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w="0" h="106680">
                  <a:moveTo>
                    <a:pt x="0" y="0"/>
                  </a:moveTo>
                  <a:lnTo>
                    <a:pt x="0" y="1062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663522" y="903121"/>
              <a:ext cx="2049780" cy="1275715"/>
            </a:xfrm>
            <a:custGeom>
              <a:avLst/>
              <a:gdLst/>
              <a:ahLst/>
              <a:cxnLst/>
              <a:rect l="l" t="t" r="r" b="b"/>
              <a:pathLst>
                <a:path w="2049779" h="1275714">
                  <a:moveTo>
                    <a:pt x="2049411" y="1203185"/>
                  </a:moveTo>
                  <a:lnTo>
                    <a:pt x="2042931" y="1231140"/>
                  </a:lnTo>
                  <a:lnTo>
                    <a:pt x="2025286" y="1254032"/>
                  </a:lnTo>
                  <a:lnTo>
                    <a:pt x="1999171" y="1269500"/>
                  </a:lnTo>
                  <a:lnTo>
                    <a:pt x="1967280" y="1275181"/>
                  </a:lnTo>
                  <a:lnTo>
                    <a:pt x="82143" y="1275181"/>
                  </a:lnTo>
                  <a:lnTo>
                    <a:pt x="50245" y="1269500"/>
                  </a:lnTo>
                  <a:lnTo>
                    <a:pt x="24126" y="1254032"/>
                  </a:lnTo>
                  <a:lnTo>
                    <a:pt x="6480" y="1231140"/>
                  </a:lnTo>
                  <a:lnTo>
                    <a:pt x="0" y="1203185"/>
                  </a:lnTo>
                  <a:lnTo>
                    <a:pt x="0" y="71996"/>
                  </a:lnTo>
                  <a:lnTo>
                    <a:pt x="6480" y="44041"/>
                  </a:lnTo>
                  <a:lnTo>
                    <a:pt x="24126" y="21148"/>
                  </a:lnTo>
                  <a:lnTo>
                    <a:pt x="50245" y="5680"/>
                  </a:lnTo>
                  <a:lnTo>
                    <a:pt x="82143" y="0"/>
                  </a:lnTo>
                  <a:lnTo>
                    <a:pt x="1967280" y="0"/>
                  </a:lnTo>
                  <a:lnTo>
                    <a:pt x="1999171" y="5680"/>
                  </a:lnTo>
                  <a:lnTo>
                    <a:pt x="2025286" y="21148"/>
                  </a:lnTo>
                  <a:lnTo>
                    <a:pt x="2042931" y="44041"/>
                  </a:lnTo>
                  <a:lnTo>
                    <a:pt x="2049411" y="71996"/>
                  </a:lnTo>
                  <a:lnTo>
                    <a:pt x="2049411" y="120318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/>
          <p:cNvSpPr/>
          <p:nvPr/>
        </p:nvSpPr>
        <p:spPr>
          <a:xfrm>
            <a:off x="3227349" y="1809235"/>
            <a:ext cx="130810" cy="121920"/>
          </a:xfrm>
          <a:custGeom>
            <a:avLst/>
            <a:gdLst/>
            <a:ahLst/>
            <a:cxnLst/>
            <a:rect l="l" t="t" r="r" b="b"/>
            <a:pathLst>
              <a:path w="130810" h="121919">
                <a:moveTo>
                  <a:pt x="130429" y="121335"/>
                </a:moveTo>
                <a:lnTo>
                  <a:pt x="0" y="121335"/>
                </a:lnTo>
                <a:lnTo>
                  <a:pt x="60667" y="0"/>
                </a:lnTo>
                <a:lnTo>
                  <a:pt x="103746" y="86169"/>
                </a:lnTo>
                <a:lnTo>
                  <a:pt x="130429" y="8616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7" name="object 87"/>
          <p:cNvGrpSpPr/>
          <p:nvPr/>
        </p:nvGrpSpPr>
        <p:grpSpPr>
          <a:xfrm>
            <a:off x="2451483" y="994557"/>
            <a:ext cx="984250" cy="1387475"/>
            <a:chOff x="2451483" y="994557"/>
            <a:chExt cx="984250" cy="1387475"/>
          </a:xfrm>
        </p:grpSpPr>
        <p:sp>
          <p:nvSpPr>
            <p:cNvPr id="88" name="object 88"/>
            <p:cNvSpPr/>
            <p:nvPr/>
          </p:nvSpPr>
          <p:spPr>
            <a:xfrm>
              <a:off x="2977864" y="1861677"/>
              <a:ext cx="137795" cy="66675"/>
            </a:xfrm>
            <a:custGeom>
              <a:avLst/>
              <a:gdLst/>
              <a:ahLst/>
              <a:cxnLst/>
              <a:rect l="l" t="t" r="r" b="b"/>
              <a:pathLst>
                <a:path w="137794" h="66675">
                  <a:moveTo>
                    <a:pt x="0" y="66586"/>
                  </a:moveTo>
                  <a:lnTo>
                    <a:pt x="68846" y="0"/>
                  </a:lnTo>
                  <a:lnTo>
                    <a:pt x="137706" y="665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046714" y="1785959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757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902713" y="172589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20" y="7341"/>
                  </a:lnTo>
                  <a:lnTo>
                    <a:pt x="229051" y="27785"/>
                  </a:lnTo>
                  <a:lnTo>
                    <a:pt x="260224" y="58959"/>
                  </a:lnTo>
                  <a:lnTo>
                    <a:pt x="280668" y="98490"/>
                  </a:lnTo>
                  <a:lnTo>
                    <a:pt x="288010" y="144005"/>
                  </a:lnTo>
                  <a:lnTo>
                    <a:pt x="280668" y="189519"/>
                  </a:lnTo>
                  <a:lnTo>
                    <a:pt x="260224" y="229046"/>
                  </a:lnTo>
                  <a:lnTo>
                    <a:pt x="229051" y="260216"/>
                  </a:lnTo>
                  <a:lnTo>
                    <a:pt x="189520" y="280657"/>
                  </a:lnTo>
                  <a:lnTo>
                    <a:pt x="144005" y="287997"/>
                  </a:lnTo>
                  <a:lnTo>
                    <a:pt x="98490" y="280657"/>
                  </a:lnTo>
                  <a:lnTo>
                    <a:pt x="58959" y="260216"/>
                  </a:lnTo>
                  <a:lnTo>
                    <a:pt x="27785" y="229046"/>
                  </a:lnTo>
                  <a:lnTo>
                    <a:pt x="7341" y="189519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144013" y="172589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4005"/>
                  </a:moveTo>
                  <a:lnTo>
                    <a:pt x="7341" y="98490"/>
                  </a:lnTo>
                  <a:lnTo>
                    <a:pt x="27785" y="58959"/>
                  </a:lnTo>
                  <a:lnTo>
                    <a:pt x="58959" y="27785"/>
                  </a:lnTo>
                  <a:lnTo>
                    <a:pt x="98490" y="7341"/>
                  </a:lnTo>
                  <a:lnTo>
                    <a:pt x="144005" y="0"/>
                  </a:lnTo>
                  <a:lnTo>
                    <a:pt x="189520" y="7341"/>
                  </a:lnTo>
                  <a:lnTo>
                    <a:pt x="229051" y="27785"/>
                  </a:lnTo>
                  <a:lnTo>
                    <a:pt x="260224" y="58959"/>
                  </a:lnTo>
                  <a:lnTo>
                    <a:pt x="280668" y="98490"/>
                  </a:lnTo>
                  <a:lnTo>
                    <a:pt x="288010" y="144005"/>
                  </a:lnTo>
                  <a:lnTo>
                    <a:pt x="280668" y="189519"/>
                  </a:lnTo>
                  <a:lnTo>
                    <a:pt x="260224" y="229046"/>
                  </a:lnTo>
                  <a:lnTo>
                    <a:pt x="229051" y="260216"/>
                  </a:lnTo>
                  <a:lnTo>
                    <a:pt x="189520" y="280657"/>
                  </a:lnTo>
                  <a:lnTo>
                    <a:pt x="144005" y="287997"/>
                  </a:lnTo>
                  <a:lnTo>
                    <a:pt x="98490" y="280657"/>
                  </a:lnTo>
                  <a:lnTo>
                    <a:pt x="58959" y="260216"/>
                  </a:lnTo>
                  <a:lnTo>
                    <a:pt x="27785" y="229046"/>
                  </a:lnTo>
                  <a:lnTo>
                    <a:pt x="7341" y="189519"/>
                  </a:lnTo>
                  <a:lnTo>
                    <a:pt x="0" y="1440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902713" y="138712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1" y="98478"/>
                  </a:lnTo>
                  <a:lnTo>
                    <a:pt x="27785" y="58951"/>
                  </a:lnTo>
                  <a:lnTo>
                    <a:pt x="58959" y="27781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20" y="7340"/>
                  </a:lnTo>
                  <a:lnTo>
                    <a:pt x="229051" y="27781"/>
                  </a:lnTo>
                  <a:lnTo>
                    <a:pt x="260224" y="58951"/>
                  </a:lnTo>
                  <a:lnTo>
                    <a:pt x="280668" y="98478"/>
                  </a:lnTo>
                  <a:lnTo>
                    <a:pt x="288010" y="143992"/>
                  </a:lnTo>
                  <a:lnTo>
                    <a:pt x="280668" y="189507"/>
                  </a:lnTo>
                  <a:lnTo>
                    <a:pt x="260224" y="229038"/>
                  </a:lnTo>
                  <a:lnTo>
                    <a:pt x="229051" y="260211"/>
                  </a:lnTo>
                  <a:lnTo>
                    <a:pt x="189520" y="280655"/>
                  </a:lnTo>
                  <a:lnTo>
                    <a:pt x="144005" y="287997"/>
                  </a:lnTo>
                  <a:lnTo>
                    <a:pt x="98490" y="280655"/>
                  </a:lnTo>
                  <a:lnTo>
                    <a:pt x="58959" y="260211"/>
                  </a:lnTo>
                  <a:lnTo>
                    <a:pt x="27785" y="229038"/>
                  </a:lnTo>
                  <a:lnTo>
                    <a:pt x="7341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144013" y="138712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143992"/>
                  </a:moveTo>
                  <a:lnTo>
                    <a:pt x="7341" y="98478"/>
                  </a:lnTo>
                  <a:lnTo>
                    <a:pt x="27785" y="58951"/>
                  </a:lnTo>
                  <a:lnTo>
                    <a:pt x="58959" y="27781"/>
                  </a:lnTo>
                  <a:lnTo>
                    <a:pt x="98490" y="7340"/>
                  </a:lnTo>
                  <a:lnTo>
                    <a:pt x="144005" y="0"/>
                  </a:lnTo>
                  <a:lnTo>
                    <a:pt x="189520" y="7340"/>
                  </a:lnTo>
                  <a:lnTo>
                    <a:pt x="229051" y="27781"/>
                  </a:lnTo>
                  <a:lnTo>
                    <a:pt x="260224" y="58951"/>
                  </a:lnTo>
                  <a:lnTo>
                    <a:pt x="280668" y="98478"/>
                  </a:lnTo>
                  <a:lnTo>
                    <a:pt x="288010" y="143992"/>
                  </a:lnTo>
                  <a:lnTo>
                    <a:pt x="280668" y="189507"/>
                  </a:lnTo>
                  <a:lnTo>
                    <a:pt x="260224" y="229038"/>
                  </a:lnTo>
                  <a:lnTo>
                    <a:pt x="229051" y="260211"/>
                  </a:lnTo>
                  <a:lnTo>
                    <a:pt x="189520" y="280655"/>
                  </a:lnTo>
                  <a:lnTo>
                    <a:pt x="144005" y="287997"/>
                  </a:lnTo>
                  <a:lnTo>
                    <a:pt x="98490" y="280655"/>
                  </a:lnTo>
                  <a:lnTo>
                    <a:pt x="58959" y="260211"/>
                  </a:lnTo>
                  <a:lnTo>
                    <a:pt x="27785" y="229038"/>
                  </a:lnTo>
                  <a:lnTo>
                    <a:pt x="7341" y="189507"/>
                  </a:lnTo>
                  <a:lnTo>
                    <a:pt x="0" y="1439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570760" y="1531122"/>
              <a:ext cx="332105" cy="0"/>
            </a:xfrm>
            <a:custGeom>
              <a:avLst/>
              <a:gdLst/>
              <a:ahLst/>
              <a:cxnLst/>
              <a:rect l="l" t="t" r="r" b="b"/>
              <a:pathLst>
                <a:path w="332105" h="0">
                  <a:moveTo>
                    <a:pt x="3319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553319" y="185245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76"/>
                  </a:lnTo>
                  <a:lnTo>
                    <a:pt x="7810" y="34886"/>
                  </a:lnTo>
                  <a:lnTo>
                    <a:pt x="27076" y="34886"/>
                  </a:lnTo>
                  <a:lnTo>
                    <a:pt x="34886" y="27076"/>
                  </a:lnTo>
                  <a:lnTo>
                    <a:pt x="34886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570760" y="1869905"/>
              <a:ext cx="332105" cy="0"/>
            </a:xfrm>
            <a:custGeom>
              <a:avLst/>
              <a:gdLst/>
              <a:ahLst/>
              <a:cxnLst/>
              <a:rect l="l" t="t" r="r" b="b"/>
              <a:pathLst>
                <a:path w="332105" h="0">
                  <a:moveTo>
                    <a:pt x="3319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573002" y="994557"/>
              <a:ext cx="0" cy="1128395"/>
            </a:xfrm>
            <a:custGeom>
              <a:avLst/>
              <a:gdLst/>
              <a:ahLst/>
              <a:cxnLst/>
              <a:rect l="l" t="t" r="r" b="b"/>
              <a:pathLst>
                <a:path w="0" h="1128395">
                  <a:moveTo>
                    <a:pt x="0" y="11279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1483" y="2044281"/>
              <a:ext cx="238544" cy="337630"/>
            </a:xfrm>
            <a:prstGeom prst="rect">
              <a:avLst/>
            </a:prstGeom>
          </p:spPr>
        </p:pic>
      </p:grpSp>
      <p:grpSp>
        <p:nvGrpSpPr>
          <p:cNvPr id="99" name="object 99"/>
          <p:cNvGrpSpPr/>
          <p:nvPr/>
        </p:nvGrpSpPr>
        <p:grpSpPr>
          <a:xfrm>
            <a:off x="3828737" y="3509415"/>
            <a:ext cx="342900" cy="121285"/>
            <a:chOff x="3828737" y="3509415"/>
            <a:chExt cx="342900" cy="121285"/>
          </a:xfrm>
        </p:grpSpPr>
        <p:sp>
          <p:nvSpPr>
            <p:cNvPr id="100" name="object 100"/>
            <p:cNvSpPr/>
            <p:nvPr/>
          </p:nvSpPr>
          <p:spPr>
            <a:xfrm>
              <a:off x="3830325" y="35110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830325" y="35110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/>
          <p:cNvGrpSpPr/>
          <p:nvPr/>
        </p:nvGrpSpPr>
        <p:grpSpPr>
          <a:xfrm>
            <a:off x="4044413" y="4160463"/>
            <a:ext cx="342900" cy="121285"/>
            <a:chOff x="4044413" y="4160463"/>
            <a:chExt cx="342900" cy="121285"/>
          </a:xfrm>
        </p:grpSpPr>
        <p:sp>
          <p:nvSpPr>
            <p:cNvPr id="103" name="object 103"/>
            <p:cNvSpPr/>
            <p:nvPr/>
          </p:nvSpPr>
          <p:spPr>
            <a:xfrm>
              <a:off x="4046001" y="416205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046001" y="416205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3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3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4231638" y="3509415"/>
            <a:ext cx="342900" cy="121285"/>
            <a:chOff x="4231638" y="3509415"/>
            <a:chExt cx="342900" cy="121285"/>
          </a:xfrm>
        </p:grpSpPr>
        <p:sp>
          <p:nvSpPr>
            <p:cNvPr id="106" name="object 106"/>
            <p:cNvSpPr/>
            <p:nvPr/>
          </p:nvSpPr>
          <p:spPr>
            <a:xfrm>
              <a:off x="4233226" y="35110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233226" y="3511002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/>
          <p:nvPr/>
        </p:nvSpPr>
        <p:spPr>
          <a:xfrm>
            <a:off x="3830325" y="3286990"/>
            <a:ext cx="339725" cy="118110"/>
          </a:xfrm>
          <a:custGeom>
            <a:avLst/>
            <a:gdLst/>
            <a:ahLst/>
            <a:cxnLst/>
            <a:rect l="l" t="t" r="r" b="b"/>
            <a:pathLst>
              <a:path w="339725" h="118110">
                <a:moveTo>
                  <a:pt x="339547" y="104749"/>
                </a:moveTo>
                <a:lnTo>
                  <a:pt x="339547" y="111887"/>
                </a:lnTo>
                <a:lnTo>
                  <a:pt x="333717" y="117716"/>
                </a:lnTo>
                <a:lnTo>
                  <a:pt x="326580" y="117716"/>
                </a:lnTo>
                <a:lnTo>
                  <a:pt x="12953" y="117716"/>
                </a:lnTo>
                <a:lnTo>
                  <a:pt x="5829" y="117716"/>
                </a:lnTo>
                <a:lnTo>
                  <a:pt x="0" y="111887"/>
                </a:lnTo>
                <a:lnTo>
                  <a:pt x="0" y="104749"/>
                </a:lnTo>
                <a:lnTo>
                  <a:pt x="0" y="12966"/>
                </a:lnTo>
                <a:lnTo>
                  <a:pt x="0" y="5829"/>
                </a:lnTo>
                <a:lnTo>
                  <a:pt x="5829" y="0"/>
                </a:lnTo>
                <a:lnTo>
                  <a:pt x="12953" y="0"/>
                </a:lnTo>
                <a:lnTo>
                  <a:pt x="326580" y="0"/>
                </a:lnTo>
                <a:lnTo>
                  <a:pt x="333717" y="0"/>
                </a:lnTo>
                <a:lnTo>
                  <a:pt x="339547" y="5829"/>
                </a:lnTo>
                <a:lnTo>
                  <a:pt x="339547" y="12966"/>
                </a:lnTo>
                <a:lnTo>
                  <a:pt x="339547" y="10474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" name="object 109"/>
          <p:cNvGrpSpPr/>
          <p:nvPr/>
        </p:nvGrpSpPr>
        <p:grpSpPr>
          <a:xfrm>
            <a:off x="4231638" y="3125542"/>
            <a:ext cx="342900" cy="121285"/>
            <a:chOff x="4231638" y="3125542"/>
            <a:chExt cx="342900" cy="121285"/>
          </a:xfrm>
        </p:grpSpPr>
        <p:sp>
          <p:nvSpPr>
            <p:cNvPr id="110" name="object 110"/>
            <p:cNvSpPr/>
            <p:nvPr/>
          </p:nvSpPr>
          <p:spPr>
            <a:xfrm>
              <a:off x="4233226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233226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" name="object 112"/>
          <p:cNvGrpSpPr/>
          <p:nvPr/>
        </p:nvGrpSpPr>
        <p:grpSpPr>
          <a:xfrm>
            <a:off x="4634531" y="3125542"/>
            <a:ext cx="342900" cy="121285"/>
            <a:chOff x="4634531" y="3125542"/>
            <a:chExt cx="342900" cy="121285"/>
          </a:xfrm>
        </p:grpSpPr>
        <p:sp>
          <p:nvSpPr>
            <p:cNvPr id="113" name="object 113"/>
            <p:cNvSpPr/>
            <p:nvPr/>
          </p:nvSpPr>
          <p:spPr>
            <a:xfrm>
              <a:off x="4636118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41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636118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" name="object 115"/>
          <p:cNvGrpSpPr/>
          <p:nvPr/>
        </p:nvGrpSpPr>
        <p:grpSpPr>
          <a:xfrm>
            <a:off x="5037433" y="3125542"/>
            <a:ext cx="342900" cy="121285"/>
            <a:chOff x="5037433" y="3125542"/>
            <a:chExt cx="342900" cy="121285"/>
          </a:xfrm>
        </p:grpSpPr>
        <p:sp>
          <p:nvSpPr>
            <p:cNvPr id="116" name="object 116"/>
            <p:cNvSpPr/>
            <p:nvPr/>
          </p:nvSpPr>
          <p:spPr>
            <a:xfrm>
              <a:off x="5039020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039020" y="3127130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" name="object 118"/>
          <p:cNvGrpSpPr/>
          <p:nvPr/>
        </p:nvGrpSpPr>
        <p:grpSpPr>
          <a:xfrm>
            <a:off x="4231638" y="3737407"/>
            <a:ext cx="342900" cy="121285"/>
            <a:chOff x="4231638" y="3737407"/>
            <a:chExt cx="342900" cy="121285"/>
          </a:xfrm>
        </p:grpSpPr>
        <p:sp>
          <p:nvSpPr>
            <p:cNvPr id="119" name="object 119"/>
            <p:cNvSpPr/>
            <p:nvPr/>
          </p:nvSpPr>
          <p:spPr>
            <a:xfrm>
              <a:off x="4233226" y="373899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233226" y="373899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" name="object 121"/>
          <p:cNvGrpSpPr/>
          <p:nvPr/>
        </p:nvGrpSpPr>
        <p:grpSpPr>
          <a:xfrm>
            <a:off x="3828737" y="3737407"/>
            <a:ext cx="342900" cy="121285"/>
            <a:chOff x="3828737" y="3737407"/>
            <a:chExt cx="342900" cy="121285"/>
          </a:xfrm>
        </p:grpSpPr>
        <p:sp>
          <p:nvSpPr>
            <p:cNvPr id="122" name="object 122"/>
            <p:cNvSpPr/>
            <p:nvPr/>
          </p:nvSpPr>
          <p:spPr>
            <a:xfrm>
              <a:off x="3830325" y="373899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29" y="0"/>
                  </a:lnTo>
                  <a:lnTo>
                    <a:pt x="0" y="5829"/>
                  </a:lnTo>
                  <a:lnTo>
                    <a:pt x="0" y="111874"/>
                  </a:lnTo>
                  <a:lnTo>
                    <a:pt x="5829" y="117716"/>
                  </a:lnTo>
                  <a:lnTo>
                    <a:pt x="333717" y="117716"/>
                  </a:lnTo>
                  <a:lnTo>
                    <a:pt x="339547" y="111874"/>
                  </a:lnTo>
                  <a:lnTo>
                    <a:pt x="339547" y="104749"/>
                  </a:lnTo>
                  <a:lnTo>
                    <a:pt x="339547" y="5829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830325" y="373899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74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74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29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29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" name="object 124"/>
          <p:cNvGrpSpPr/>
          <p:nvPr/>
        </p:nvGrpSpPr>
        <p:grpSpPr>
          <a:xfrm>
            <a:off x="4634531" y="3958826"/>
            <a:ext cx="342900" cy="121285"/>
            <a:chOff x="4634531" y="3958826"/>
            <a:chExt cx="342900" cy="121285"/>
          </a:xfrm>
        </p:grpSpPr>
        <p:sp>
          <p:nvSpPr>
            <p:cNvPr id="125" name="object 125"/>
            <p:cNvSpPr/>
            <p:nvPr/>
          </p:nvSpPr>
          <p:spPr>
            <a:xfrm>
              <a:off x="4636118" y="396041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17" y="0"/>
                  </a:moveTo>
                  <a:lnTo>
                    <a:pt x="5841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41" y="117716"/>
                  </a:lnTo>
                  <a:lnTo>
                    <a:pt x="333717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42"/>
                  </a:lnTo>
                  <a:lnTo>
                    <a:pt x="333717" y="0"/>
                  </a:lnTo>
                  <a:close/>
                </a:path>
              </a:pathLst>
            </a:custGeom>
            <a:solidFill>
              <a:srgbClr val="D9DA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636118" y="396041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17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41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42"/>
                  </a:lnTo>
                  <a:lnTo>
                    <a:pt x="5841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17" y="0"/>
                  </a:lnTo>
                  <a:lnTo>
                    <a:pt x="339547" y="5842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" name="object 127"/>
          <p:cNvGrpSpPr/>
          <p:nvPr/>
        </p:nvGrpSpPr>
        <p:grpSpPr>
          <a:xfrm>
            <a:off x="4231638" y="3958826"/>
            <a:ext cx="342900" cy="121285"/>
            <a:chOff x="4231638" y="3958826"/>
            <a:chExt cx="342900" cy="121285"/>
          </a:xfrm>
        </p:grpSpPr>
        <p:sp>
          <p:nvSpPr>
            <p:cNvPr id="128" name="object 128"/>
            <p:cNvSpPr/>
            <p:nvPr/>
          </p:nvSpPr>
          <p:spPr>
            <a:xfrm>
              <a:off x="4233226" y="396041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3705" y="0"/>
                  </a:moveTo>
                  <a:lnTo>
                    <a:pt x="5829" y="0"/>
                  </a:lnTo>
                  <a:lnTo>
                    <a:pt x="0" y="5842"/>
                  </a:lnTo>
                  <a:lnTo>
                    <a:pt x="0" y="111887"/>
                  </a:lnTo>
                  <a:lnTo>
                    <a:pt x="5829" y="117716"/>
                  </a:lnTo>
                  <a:lnTo>
                    <a:pt x="333705" y="117716"/>
                  </a:lnTo>
                  <a:lnTo>
                    <a:pt x="339547" y="111887"/>
                  </a:lnTo>
                  <a:lnTo>
                    <a:pt x="339547" y="104749"/>
                  </a:lnTo>
                  <a:lnTo>
                    <a:pt x="339547" y="5842"/>
                  </a:lnTo>
                  <a:lnTo>
                    <a:pt x="333705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233226" y="3960414"/>
              <a:ext cx="339725" cy="118110"/>
            </a:xfrm>
            <a:custGeom>
              <a:avLst/>
              <a:gdLst/>
              <a:ahLst/>
              <a:cxnLst/>
              <a:rect l="l" t="t" r="r" b="b"/>
              <a:pathLst>
                <a:path w="339725" h="118110">
                  <a:moveTo>
                    <a:pt x="339547" y="104749"/>
                  </a:moveTo>
                  <a:lnTo>
                    <a:pt x="339547" y="111887"/>
                  </a:lnTo>
                  <a:lnTo>
                    <a:pt x="333705" y="117716"/>
                  </a:lnTo>
                  <a:lnTo>
                    <a:pt x="326580" y="117716"/>
                  </a:lnTo>
                  <a:lnTo>
                    <a:pt x="12953" y="117716"/>
                  </a:lnTo>
                  <a:lnTo>
                    <a:pt x="5829" y="117716"/>
                  </a:lnTo>
                  <a:lnTo>
                    <a:pt x="0" y="111887"/>
                  </a:lnTo>
                  <a:lnTo>
                    <a:pt x="0" y="104749"/>
                  </a:lnTo>
                  <a:lnTo>
                    <a:pt x="0" y="12954"/>
                  </a:lnTo>
                  <a:lnTo>
                    <a:pt x="0" y="5842"/>
                  </a:lnTo>
                  <a:lnTo>
                    <a:pt x="5829" y="0"/>
                  </a:lnTo>
                  <a:lnTo>
                    <a:pt x="12953" y="0"/>
                  </a:lnTo>
                  <a:lnTo>
                    <a:pt x="326580" y="0"/>
                  </a:lnTo>
                  <a:lnTo>
                    <a:pt x="333705" y="0"/>
                  </a:lnTo>
                  <a:lnTo>
                    <a:pt x="339547" y="5842"/>
                  </a:lnTo>
                  <a:lnTo>
                    <a:pt x="339547" y="12954"/>
                  </a:lnTo>
                  <a:lnTo>
                    <a:pt x="339547" y="1047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" name="object 130"/>
          <p:cNvGrpSpPr/>
          <p:nvPr/>
        </p:nvGrpSpPr>
        <p:grpSpPr>
          <a:xfrm>
            <a:off x="2983668" y="3661828"/>
            <a:ext cx="1419860" cy="34925"/>
            <a:chOff x="2983668" y="3661828"/>
            <a:chExt cx="1419860" cy="34925"/>
          </a:xfrm>
        </p:grpSpPr>
        <p:sp>
          <p:nvSpPr>
            <p:cNvPr id="131" name="object 131"/>
            <p:cNvSpPr/>
            <p:nvPr/>
          </p:nvSpPr>
          <p:spPr>
            <a:xfrm>
              <a:off x="2983668" y="3679265"/>
              <a:ext cx="1419860" cy="0"/>
            </a:xfrm>
            <a:custGeom>
              <a:avLst/>
              <a:gdLst/>
              <a:ahLst/>
              <a:cxnLst/>
              <a:rect l="l" t="t" r="r" b="b"/>
              <a:pathLst>
                <a:path w="1419860" h="0">
                  <a:moveTo>
                    <a:pt x="0" y="0"/>
                  </a:moveTo>
                  <a:lnTo>
                    <a:pt x="141932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3760508" y="3661828"/>
              <a:ext cx="257175" cy="34925"/>
            </a:xfrm>
            <a:custGeom>
              <a:avLst/>
              <a:gdLst/>
              <a:ahLst/>
              <a:cxnLst/>
              <a:rect l="l" t="t" r="r" b="b"/>
              <a:pathLst>
                <a:path w="257175" h="34925">
                  <a:moveTo>
                    <a:pt x="34874" y="7797"/>
                  </a:moveTo>
                  <a:lnTo>
                    <a:pt x="27076" y="0"/>
                  </a:lnTo>
                  <a:lnTo>
                    <a:pt x="7797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797" y="34886"/>
                  </a:lnTo>
                  <a:lnTo>
                    <a:pt x="27076" y="34886"/>
                  </a:lnTo>
                  <a:lnTo>
                    <a:pt x="34874" y="27076"/>
                  </a:lnTo>
                  <a:lnTo>
                    <a:pt x="34874" y="7797"/>
                  </a:lnTo>
                  <a:close/>
                </a:path>
                <a:path w="257175" h="34925">
                  <a:moveTo>
                    <a:pt x="257022" y="7797"/>
                  </a:moveTo>
                  <a:lnTo>
                    <a:pt x="249224" y="0"/>
                  </a:lnTo>
                  <a:lnTo>
                    <a:pt x="229946" y="0"/>
                  </a:lnTo>
                  <a:lnTo>
                    <a:pt x="222135" y="7797"/>
                  </a:lnTo>
                  <a:lnTo>
                    <a:pt x="222135" y="17437"/>
                  </a:lnTo>
                  <a:lnTo>
                    <a:pt x="222135" y="27076"/>
                  </a:lnTo>
                  <a:lnTo>
                    <a:pt x="229946" y="34886"/>
                  </a:lnTo>
                  <a:lnTo>
                    <a:pt x="249224" y="34886"/>
                  </a:lnTo>
                  <a:lnTo>
                    <a:pt x="257022" y="27076"/>
                  </a:lnTo>
                  <a:lnTo>
                    <a:pt x="257022" y="77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/>
          <p:nvPr/>
        </p:nvSpPr>
        <p:spPr>
          <a:xfrm>
            <a:off x="3760508" y="4060685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76" y="0"/>
                </a:moveTo>
                <a:lnTo>
                  <a:pt x="7797" y="0"/>
                </a:lnTo>
                <a:lnTo>
                  <a:pt x="0" y="7810"/>
                </a:lnTo>
                <a:lnTo>
                  <a:pt x="0" y="17437"/>
                </a:lnTo>
                <a:lnTo>
                  <a:pt x="0" y="27076"/>
                </a:lnTo>
                <a:lnTo>
                  <a:pt x="7797" y="34886"/>
                </a:lnTo>
                <a:lnTo>
                  <a:pt x="27076" y="34886"/>
                </a:lnTo>
                <a:lnTo>
                  <a:pt x="34874" y="27076"/>
                </a:lnTo>
                <a:lnTo>
                  <a:pt x="34874" y="7810"/>
                </a:lnTo>
                <a:lnTo>
                  <a:pt x="27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4385548" y="3661828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7076" y="0"/>
                </a:moveTo>
                <a:lnTo>
                  <a:pt x="7810" y="0"/>
                </a:lnTo>
                <a:lnTo>
                  <a:pt x="0" y="7797"/>
                </a:lnTo>
                <a:lnTo>
                  <a:pt x="0" y="17437"/>
                </a:lnTo>
                <a:lnTo>
                  <a:pt x="0" y="27076"/>
                </a:lnTo>
                <a:lnTo>
                  <a:pt x="7810" y="34886"/>
                </a:lnTo>
                <a:lnTo>
                  <a:pt x="27076" y="34886"/>
                </a:lnTo>
                <a:lnTo>
                  <a:pt x="34886" y="27076"/>
                </a:lnTo>
                <a:lnTo>
                  <a:pt x="34886" y="7797"/>
                </a:lnTo>
                <a:lnTo>
                  <a:pt x="270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4000097" y="3628712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79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6" name="object 136"/>
          <p:cNvGrpSpPr/>
          <p:nvPr/>
        </p:nvGrpSpPr>
        <p:grpSpPr>
          <a:xfrm>
            <a:off x="3660347" y="2857587"/>
            <a:ext cx="2056130" cy="1472565"/>
            <a:chOff x="3660347" y="2857587"/>
            <a:chExt cx="2056130" cy="1472565"/>
          </a:xfrm>
        </p:grpSpPr>
        <p:sp>
          <p:nvSpPr>
            <p:cNvPr id="137" name="object 137"/>
            <p:cNvSpPr/>
            <p:nvPr/>
          </p:nvSpPr>
          <p:spPr>
            <a:xfrm>
              <a:off x="4402999" y="3628712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w="0" h="106679">
                  <a:moveTo>
                    <a:pt x="0" y="0"/>
                  </a:moveTo>
                  <a:lnTo>
                    <a:pt x="0" y="1062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663522" y="2860762"/>
              <a:ext cx="2049780" cy="1466215"/>
            </a:xfrm>
            <a:custGeom>
              <a:avLst/>
              <a:gdLst/>
              <a:ahLst/>
              <a:cxnLst/>
              <a:rect l="l" t="t" r="r" b="b"/>
              <a:pathLst>
                <a:path w="2049779" h="1466214">
                  <a:moveTo>
                    <a:pt x="2049411" y="1393685"/>
                  </a:moveTo>
                  <a:lnTo>
                    <a:pt x="2042931" y="1421640"/>
                  </a:lnTo>
                  <a:lnTo>
                    <a:pt x="2025286" y="1444532"/>
                  </a:lnTo>
                  <a:lnTo>
                    <a:pt x="1999171" y="1460000"/>
                  </a:lnTo>
                  <a:lnTo>
                    <a:pt x="1967280" y="1465681"/>
                  </a:lnTo>
                  <a:lnTo>
                    <a:pt x="82143" y="1465681"/>
                  </a:lnTo>
                  <a:lnTo>
                    <a:pt x="50245" y="1460000"/>
                  </a:lnTo>
                  <a:lnTo>
                    <a:pt x="24126" y="1444532"/>
                  </a:lnTo>
                  <a:lnTo>
                    <a:pt x="6480" y="1421640"/>
                  </a:lnTo>
                  <a:lnTo>
                    <a:pt x="0" y="1393685"/>
                  </a:lnTo>
                  <a:lnTo>
                    <a:pt x="0" y="71996"/>
                  </a:lnTo>
                  <a:lnTo>
                    <a:pt x="6480" y="44041"/>
                  </a:lnTo>
                  <a:lnTo>
                    <a:pt x="24126" y="21148"/>
                  </a:lnTo>
                  <a:lnTo>
                    <a:pt x="50245" y="5680"/>
                  </a:lnTo>
                  <a:lnTo>
                    <a:pt x="82143" y="0"/>
                  </a:lnTo>
                  <a:lnTo>
                    <a:pt x="1967280" y="0"/>
                  </a:lnTo>
                  <a:lnTo>
                    <a:pt x="1999171" y="5680"/>
                  </a:lnTo>
                  <a:lnTo>
                    <a:pt x="2025286" y="21148"/>
                  </a:lnTo>
                  <a:lnTo>
                    <a:pt x="2042931" y="44041"/>
                  </a:lnTo>
                  <a:lnTo>
                    <a:pt x="2049411" y="71996"/>
                  </a:lnTo>
                  <a:lnTo>
                    <a:pt x="2049411" y="139368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9" name="object 139"/>
          <p:cNvGrpSpPr/>
          <p:nvPr/>
        </p:nvGrpSpPr>
        <p:grpSpPr>
          <a:xfrm>
            <a:off x="2451483" y="3142706"/>
            <a:ext cx="238760" cy="1387475"/>
            <a:chOff x="2451483" y="3142706"/>
            <a:chExt cx="238760" cy="1387475"/>
          </a:xfrm>
        </p:grpSpPr>
        <p:sp>
          <p:nvSpPr>
            <p:cNvPr id="140" name="object 140"/>
            <p:cNvSpPr/>
            <p:nvPr/>
          </p:nvSpPr>
          <p:spPr>
            <a:xfrm>
              <a:off x="2573002" y="3142706"/>
              <a:ext cx="0" cy="1128395"/>
            </a:xfrm>
            <a:custGeom>
              <a:avLst/>
              <a:gdLst/>
              <a:ahLst/>
              <a:cxnLst/>
              <a:rect l="l" t="t" r="r" b="b"/>
              <a:pathLst>
                <a:path w="0" h="1128395">
                  <a:moveTo>
                    <a:pt x="0" y="11279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" name="object 1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1483" y="4192422"/>
              <a:ext cx="238544" cy="337630"/>
            </a:xfrm>
            <a:prstGeom prst="rect">
              <a:avLst/>
            </a:prstGeom>
          </p:spPr>
        </p:pic>
      </p:grpSp>
      <p:sp>
        <p:nvSpPr>
          <p:cNvPr id="142" name="object 142"/>
          <p:cNvSpPr/>
          <p:nvPr/>
        </p:nvSpPr>
        <p:spPr>
          <a:xfrm>
            <a:off x="4168484" y="3244841"/>
            <a:ext cx="1040765" cy="101600"/>
          </a:xfrm>
          <a:custGeom>
            <a:avLst/>
            <a:gdLst/>
            <a:ahLst/>
            <a:cxnLst/>
            <a:rect l="l" t="t" r="r" b="b"/>
            <a:pathLst>
              <a:path w="1040764" h="101600">
                <a:moveTo>
                  <a:pt x="1040307" y="0"/>
                </a:moveTo>
                <a:lnTo>
                  <a:pt x="1040307" y="101015"/>
                </a:lnTo>
                <a:lnTo>
                  <a:pt x="0" y="10101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3" name="object 143"/>
          <p:cNvGrpSpPr/>
          <p:nvPr/>
        </p:nvGrpSpPr>
        <p:grpSpPr>
          <a:xfrm>
            <a:off x="3709161" y="3342676"/>
            <a:ext cx="338455" cy="882015"/>
            <a:chOff x="3709161" y="3342676"/>
            <a:chExt cx="338455" cy="882015"/>
          </a:xfrm>
        </p:grpSpPr>
        <p:sp>
          <p:nvSpPr>
            <p:cNvPr id="144" name="object 144"/>
            <p:cNvSpPr/>
            <p:nvPr/>
          </p:nvSpPr>
          <p:spPr>
            <a:xfrm>
              <a:off x="3777945" y="3345851"/>
              <a:ext cx="266065" cy="875665"/>
            </a:xfrm>
            <a:custGeom>
              <a:avLst/>
              <a:gdLst/>
              <a:ahLst/>
              <a:cxnLst/>
              <a:rect l="l" t="t" r="r" b="b"/>
              <a:pathLst>
                <a:path w="266064" h="875664">
                  <a:moveTo>
                    <a:pt x="52374" y="0"/>
                  </a:moveTo>
                  <a:lnTo>
                    <a:pt x="0" y="0"/>
                  </a:lnTo>
                  <a:lnTo>
                    <a:pt x="0" y="875042"/>
                  </a:lnTo>
                  <a:lnTo>
                    <a:pt x="265938" y="87504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3712336" y="4031862"/>
              <a:ext cx="130810" cy="46355"/>
            </a:xfrm>
            <a:custGeom>
              <a:avLst/>
              <a:gdLst/>
              <a:ahLst/>
              <a:cxnLst/>
              <a:rect l="l" t="t" r="r" b="b"/>
              <a:pathLst>
                <a:path w="130810" h="46354">
                  <a:moveTo>
                    <a:pt x="130683" y="0"/>
                  </a:moveTo>
                  <a:lnTo>
                    <a:pt x="130683" y="46266"/>
                  </a:lnTo>
                  <a:lnTo>
                    <a:pt x="0" y="46266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6" name="object 146"/>
          <p:cNvGrpSpPr/>
          <p:nvPr/>
        </p:nvGrpSpPr>
        <p:grpSpPr>
          <a:xfrm>
            <a:off x="4788452" y="3244836"/>
            <a:ext cx="34925" cy="118745"/>
            <a:chOff x="4788452" y="3244836"/>
            <a:chExt cx="34925" cy="118745"/>
          </a:xfrm>
        </p:grpSpPr>
        <p:sp>
          <p:nvSpPr>
            <p:cNvPr id="147" name="object 147"/>
            <p:cNvSpPr/>
            <p:nvPr/>
          </p:nvSpPr>
          <p:spPr>
            <a:xfrm>
              <a:off x="4788452" y="33284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86"/>
                  </a:lnTo>
                  <a:lnTo>
                    <a:pt x="27076" y="34886"/>
                  </a:lnTo>
                  <a:lnTo>
                    <a:pt x="34886" y="27089"/>
                  </a:lnTo>
                  <a:lnTo>
                    <a:pt x="34886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805888" y="3244836"/>
              <a:ext cx="0" cy="101600"/>
            </a:xfrm>
            <a:custGeom>
              <a:avLst/>
              <a:gdLst/>
              <a:ahLst/>
              <a:cxnLst/>
              <a:rect l="l" t="t" r="r" b="b"/>
              <a:pathLst>
                <a:path w="0" h="101600">
                  <a:moveTo>
                    <a:pt x="0" y="10101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" name="object 149"/>
          <p:cNvGrpSpPr/>
          <p:nvPr/>
        </p:nvGrpSpPr>
        <p:grpSpPr>
          <a:xfrm>
            <a:off x="4385548" y="3244836"/>
            <a:ext cx="34925" cy="118745"/>
            <a:chOff x="4385548" y="3244836"/>
            <a:chExt cx="34925" cy="118745"/>
          </a:xfrm>
        </p:grpSpPr>
        <p:sp>
          <p:nvSpPr>
            <p:cNvPr id="150" name="object 150"/>
            <p:cNvSpPr/>
            <p:nvPr/>
          </p:nvSpPr>
          <p:spPr>
            <a:xfrm>
              <a:off x="4385548" y="33284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86"/>
                  </a:lnTo>
                  <a:lnTo>
                    <a:pt x="27076" y="34886"/>
                  </a:lnTo>
                  <a:lnTo>
                    <a:pt x="34886" y="27089"/>
                  </a:lnTo>
                  <a:lnTo>
                    <a:pt x="34886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402999" y="3244836"/>
              <a:ext cx="0" cy="101600"/>
            </a:xfrm>
            <a:custGeom>
              <a:avLst/>
              <a:gdLst/>
              <a:ahLst/>
              <a:cxnLst/>
              <a:rect l="l" t="t" r="r" b="b"/>
              <a:pathLst>
                <a:path w="0" h="101600">
                  <a:moveTo>
                    <a:pt x="0" y="10101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" name="object 152"/>
          <p:cNvSpPr/>
          <p:nvPr/>
        </p:nvSpPr>
        <p:spPr>
          <a:xfrm>
            <a:off x="2610656" y="3601841"/>
            <a:ext cx="373380" cy="154940"/>
          </a:xfrm>
          <a:custGeom>
            <a:avLst/>
            <a:gdLst/>
            <a:ahLst/>
            <a:cxnLst/>
            <a:rect l="l" t="t" r="r" b="b"/>
            <a:pathLst>
              <a:path w="373380" h="154939">
                <a:moveTo>
                  <a:pt x="373011" y="154851"/>
                </a:moveTo>
                <a:lnTo>
                  <a:pt x="101600" y="154851"/>
                </a:lnTo>
                <a:lnTo>
                  <a:pt x="0" y="77419"/>
                </a:lnTo>
                <a:lnTo>
                  <a:pt x="101600" y="0"/>
                </a:lnTo>
                <a:lnTo>
                  <a:pt x="373011" y="0"/>
                </a:lnTo>
                <a:lnTo>
                  <a:pt x="373011" y="15485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3" name="object 153"/>
          <p:cNvGrpSpPr/>
          <p:nvPr/>
        </p:nvGrpSpPr>
        <p:grpSpPr>
          <a:xfrm>
            <a:off x="3092080" y="3042010"/>
            <a:ext cx="379095" cy="154940"/>
            <a:chOff x="3092080" y="3042010"/>
            <a:chExt cx="379095" cy="154940"/>
          </a:xfrm>
        </p:grpSpPr>
        <p:sp>
          <p:nvSpPr>
            <p:cNvPr id="154" name="object 154"/>
            <p:cNvSpPr/>
            <p:nvPr/>
          </p:nvSpPr>
          <p:spPr>
            <a:xfrm>
              <a:off x="3104780" y="3119328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262153" y="0"/>
                  </a:moveTo>
                  <a:lnTo>
                    <a:pt x="91439" y="0"/>
                  </a:lnTo>
                  <a:lnTo>
                    <a:pt x="0" y="64630"/>
                  </a:lnTo>
                  <a:lnTo>
                    <a:pt x="353593" y="64630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104780" y="3119328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353593" y="64630"/>
                  </a:moveTo>
                  <a:lnTo>
                    <a:pt x="0" y="64630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3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3104780" y="3054710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262153" y="0"/>
                  </a:moveTo>
                  <a:lnTo>
                    <a:pt x="91439" y="0"/>
                  </a:lnTo>
                  <a:lnTo>
                    <a:pt x="0" y="64617"/>
                  </a:lnTo>
                  <a:lnTo>
                    <a:pt x="353593" y="64617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3104780" y="3054710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353593" y="64617"/>
                  </a:moveTo>
                  <a:lnTo>
                    <a:pt x="0" y="64617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17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" name="object 158"/>
          <p:cNvGrpSpPr/>
          <p:nvPr/>
        </p:nvGrpSpPr>
        <p:grpSpPr>
          <a:xfrm>
            <a:off x="3092080" y="3171263"/>
            <a:ext cx="379095" cy="154940"/>
            <a:chOff x="3092080" y="3171263"/>
            <a:chExt cx="379095" cy="154940"/>
          </a:xfrm>
        </p:grpSpPr>
        <p:sp>
          <p:nvSpPr>
            <p:cNvPr id="159" name="object 159"/>
            <p:cNvSpPr/>
            <p:nvPr/>
          </p:nvSpPr>
          <p:spPr>
            <a:xfrm>
              <a:off x="3104780" y="3248585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262153" y="0"/>
                  </a:moveTo>
                  <a:lnTo>
                    <a:pt x="91439" y="0"/>
                  </a:lnTo>
                  <a:lnTo>
                    <a:pt x="0" y="64617"/>
                  </a:lnTo>
                  <a:lnTo>
                    <a:pt x="353593" y="64617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104780" y="3248585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353593" y="64617"/>
                  </a:moveTo>
                  <a:lnTo>
                    <a:pt x="0" y="64617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17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3104780" y="3183963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262153" y="0"/>
                  </a:moveTo>
                  <a:lnTo>
                    <a:pt x="91439" y="0"/>
                  </a:lnTo>
                  <a:lnTo>
                    <a:pt x="0" y="64617"/>
                  </a:lnTo>
                  <a:lnTo>
                    <a:pt x="353593" y="64617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104780" y="3183963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69">
                  <a:moveTo>
                    <a:pt x="353593" y="64617"/>
                  </a:moveTo>
                  <a:lnTo>
                    <a:pt x="0" y="64617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17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" name="object 163"/>
          <p:cNvGrpSpPr/>
          <p:nvPr/>
        </p:nvGrpSpPr>
        <p:grpSpPr>
          <a:xfrm>
            <a:off x="3092080" y="3300506"/>
            <a:ext cx="379095" cy="154940"/>
            <a:chOff x="3092080" y="3300506"/>
            <a:chExt cx="379095" cy="154940"/>
          </a:xfrm>
        </p:grpSpPr>
        <p:sp>
          <p:nvSpPr>
            <p:cNvPr id="164" name="object 164"/>
            <p:cNvSpPr/>
            <p:nvPr/>
          </p:nvSpPr>
          <p:spPr>
            <a:xfrm>
              <a:off x="3104780" y="3377824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262153" y="0"/>
                  </a:moveTo>
                  <a:lnTo>
                    <a:pt x="91439" y="0"/>
                  </a:lnTo>
                  <a:lnTo>
                    <a:pt x="0" y="64630"/>
                  </a:lnTo>
                  <a:lnTo>
                    <a:pt x="353593" y="64630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3104780" y="3377824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353593" y="64630"/>
                  </a:moveTo>
                  <a:lnTo>
                    <a:pt x="0" y="64630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3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104780" y="3313206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262153" y="0"/>
                  </a:moveTo>
                  <a:lnTo>
                    <a:pt x="91439" y="0"/>
                  </a:lnTo>
                  <a:lnTo>
                    <a:pt x="0" y="64617"/>
                  </a:lnTo>
                  <a:lnTo>
                    <a:pt x="353593" y="64617"/>
                  </a:lnTo>
                  <a:lnTo>
                    <a:pt x="262153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104780" y="3313206"/>
              <a:ext cx="353695" cy="64769"/>
            </a:xfrm>
            <a:custGeom>
              <a:avLst/>
              <a:gdLst/>
              <a:ahLst/>
              <a:cxnLst/>
              <a:rect l="l" t="t" r="r" b="b"/>
              <a:pathLst>
                <a:path w="353695" h="64770">
                  <a:moveTo>
                    <a:pt x="353593" y="64617"/>
                  </a:moveTo>
                  <a:lnTo>
                    <a:pt x="0" y="64617"/>
                  </a:lnTo>
                  <a:lnTo>
                    <a:pt x="91439" y="0"/>
                  </a:lnTo>
                  <a:lnTo>
                    <a:pt x="262153" y="0"/>
                  </a:lnTo>
                  <a:lnTo>
                    <a:pt x="353593" y="64617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" name="object 168"/>
          <p:cNvGrpSpPr/>
          <p:nvPr/>
        </p:nvGrpSpPr>
        <p:grpSpPr>
          <a:xfrm>
            <a:off x="3151292" y="2868344"/>
            <a:ext cx="260985" cy="199390"/>
            <a:chOff x="3151292" y="2868344"/>
            <a:chExt cx="260985" cy="199390"/>
          </a:xfrm>
        </p:grpSpPr>
        <p:sp>
          <p:nvSpPr>
            <p:cNvPr id="169" name="object 169"/>
            <p:cNvSpPr/>
            <p:nvPr/>
          </p:nvSpPr>
          <p:spPr>
            <a:xfrm>
              <a:off x="3196221" y="3002648"/>
              <a:ext cx="168910" cy="52069"/>
            </a:xfrm>
            <a:custGeom>
              <a:avLst/>
              <a:gdLst/>
              <a:ahLst/>
              <a:cxnLst/>
              <a:rect l="l" t="t" r="r" b="b"/>
              <a:pathLst>
                <a:path w="168910" h="52069">
                  <a:moveTo>
                    <a:pt x="168706" y="0"/>
                  </a:moveTo>
                  <a:lnTo>
                    <a:pt x="0" y="0"/>
                  </a:lnTo>
                  <a:lnTo>
                    <a:pt x="0" y="52057"/>
                  </a:lnTo>
                  <a:lnTo>
                    <a:pt x="168706" y="52057"/>
                  </a:lnTo>
                  <a:lnTo>
                    <a:pt x="168706" y="0"/>
                  </a:lnTo>
                  <a:close/>
                </a:path>
              </a:pathLst>
            </a:custGeom>
            <a:solidFill>
              <a:srgbClr val="88190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196225" y="3002647"/>
              <a:ext cx="168910" cy="52069"/>
            </a:xfrm>
            <a:custGeom>
              <a:avLst/>
              <a:gdLst/>
              <a:ahLst/>
              <a:cxnLst/>
              <a:rect l="l" t="t" r="r" b="b"/>
              <a:pathLst>
                <a:path w="168910" h="52069">
                  <a:moveTo>
                    <a:pt x="168706" y="0"/>
                  </a:moveTo>
                  <a:lnTo>
                    <a:pt x="0" y="0"/>
                  </a:lnTo>
                  <a:lnTo>
                    <a:pt x="0" y="52057"/>
                  </a:lnTo>
                  <a:lnTo>
                    <a:pt x="168706" y="52057"/>
                  </a:lnTo>
                  <a:lnTo>
                    <a:pt x="168706" y="0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163989" y="2881045"/>
              <a:ext cx="235585" cy="121920"/>
            </a:xfrm>
            <a:custGeom>
              <a:avLst/>
              <a:gdLst/>
              <a:ahLst/>
              <a:cxnLst/>
              <a:rect l="l" t="t" r="r" b="b"/>
              <a:pathLst>
                <a:path w="235585" h="121919">
                  <a:moveTo>
                    <a:pt x="235191" y="0"/>
                  </a:moveTo>
                  <a:lnTo>
                    <a:pt x="0" y="0"/>
                  </a:lnTo>
                  <a:lnTo>
                    <a:pt x="0" y="121602"/>
                  </a:lnTo>
                  <a:lnTo>
                    <a:pt x="235191" y="121602"/>
                  </a:lnTo>
                  <a:lnTo>
                    <a:pt x="235191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163992" y="2881044"/>
              <a:ext cx="235585" cy="121920"/>
            </a:xfrm>
            <a:custGeom>
              <a:avLst/>
              <a:gdLst/>
              <a:ahLst/>
              <a:cxnLst/>
              <a:rect l="l" t="t" r="r" b="b"/>
              <a:pathLst>
                <a:path w="235585" h="121919">
                  <a:moveTo>
                    <a:pt x="235191" y="121602"/>
                  </a:moveTo>
                  <a:lnTo>
                    <a:pt x="0" y="121602"/>
                  </a:lnTo>
                  <a:lnTo>
                    <a:pt x="0" y="0"/>
                  </a:lnTo>
                  <a:lnTo>
                    <a:pt x="235191" y="0"/>
                  </a:lnTo>
                  <a:lnTo>
                    <a:pt x="235191" y="121602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" name="object 173"/>
          <p:cNvGrpSpPr/>
          <p:nvPr/>
        </p:nvGrpSpPr>
        <p:grpSpPr>
          <a:xfrm>
            <a:off x="4055048" y="847419"/>
            <a:ext cx="1266825" cy="111760"/>
            <a:chOff x="4055048" y="847419"/>
            <a:chExt cx="1266825" cy="111760"/>
          </a:xfrm>
        </p:grpSpPr>
        <p:sp>
          <p:nvSpPr>
            <p:cNvPr id="174" name="object 174"/>
            <p:cNvSpPr/>
            <p:nvPr/>
          </p:nvSpPr>
          <p:spPr>
            <a:xfrm>
              <a:off x="4058221" y="850595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09">
                  <a:moveTo>
                    <a:pt x="1260005" y="0"/>
                  </a:moveTo>
                  <a:lnTo>
                    <a:pt x="0" y="0"/>
                  </a:lnTo>
                  <a:lnTo>
                    <a:pt x="0" y="105041"/>
                  </a:lnTo>
                  <a:lnTo>
                    <a:pt x="1260005" y="10504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BD9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058223" y="850594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09">
                  <a:moveTo>
                    <a:pt x="0" y="105041"/>
                  </a:moveTo>
                  <a:lnTo>
                    <a:pt x="1260005" y="105041"/>
                  </a:lnTo>
                  <a:lnTo>
                    <a:pt x="1260005" y="0"/>
                  </a:lnTo>
                  <a:lnTo>
                    <a:pt x="0" y="0"/>
                  </a:lnTo>
                  <a:lnTo>
                    <a:pt x="0" y="10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6" name="object 176"/>
          <p:cNvGrpSpPr/>
          <p:nvPr/>
        </p:nvGrpSpPr>
        <p:grpSpPr>
          <a:xfrm>
            <a:off x="4055048" y="2805061"/>
            <a:ext cx="1266825" cy="111760"/>
            <a:chOff x="4055048" y="2805061"/>
            <a:chExt cx="1266825" cy="111760"/>
          </a:xfrm>
        </p:grpSpPr>
        <p:sp>
          <p:nvSpPr>
            <p:cNvPr id="177" name="object 177"/>
            <p:cNvSpPr/>
            <p:nvPr/>
          </p:nvSpPr>
          <p:spPr>
            <a:xfrm>
              <a:off x="4058221" y="2808236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10">
                  <a:moveTo>
                    <a:pt x="1260005" y="0"/>
                  </a:moveTo>
                  <a:lnTo>
                    <a:pt x="0" y="0"/>
                  </a:lnTo>
                  <a:lnTo>
                    <a:pt x="0" y="105041"/>
                  </a:lnTo>
                  <a:lnTo>
                    <a:pt x="1260005" y="10504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BD9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058223" y="2808236"/>
              <a:ext cx="1260475" cy="105410"/>
            </a:xfrm>
            <a:custGeom>
              <a:avLst/>
              <a:gdLst/>
              <a:ahLst/>
              <a:cxnLst/>
              <a:rect l="l" t="t" r="r" b="b"/>
              <a:pathLst>
                <a:path w="1260475" h="105410">
                  <a:moveTo>
                    <a:pt x="0" y="105041"/>
                  </a:moveTo>
                  <a:lnTo>
                    <a:pt x="1260005" y="105041"/>
                  </a:lnTo>
                  <a:lnTo>
                    <a:pt x="1260005" y="0"/>
                  </a:lnTo>
                  <a:lnTo>
                    <a:pt x="0" y="0"/>
                  </a:lnTo>
                  <a:lnTo>
                    <a:pt x="0" y="10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" name="object 179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897715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69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40000" y="81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40000" y="919815"/>
            <a:ext cx="661035" cy="514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56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5">
                <a:latin typeface="Microsoft Sans Serif"/>
                <a:cs typeface="Microsoft Sans Serif"/>
              </a:rPr>
              <a:t>por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ejemplo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endParaRPr sz="400">
              <a:latin typeface="Microsoft Sans Serif"/>
              <a:cs typeface="Microsoft Sans Serif"/>
            </a:endParaRPr>
          </a:p>
          <a:p>
            <a:pPr marR="171450">
              <a:lnSpc>
                <a:spcPct val="121200"/>
              </a:lnSpc>
              <a:spcBef>
                <a:spcPts val="30"/>
              </a:spcBef>
            </a:pPr>
            <a:r>
              <a:rPr dirty="0" sz="550" spc="25">
                <a:latin typeface="Microsoft Sans Serif"/>
                <a:cs typeface="Microsoft Sans Serif"/>
              </a:rPr>
              <a:t>implementado  </a:t>
            </a: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interfaz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4058223" y="850594"/>
            <a:ext cx="1260475" cy="52705"/>
          </a:xfrm>
          <a:prstGeom prst="rect">
            <a:avLst/>
          </a:prstGeom>
          <a:solidFill>
            <a:srgbClr val="FBD9CB"/>
          </a:solidFill>
          <a:ln w="6350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34290">
              <a:lnSpc>
                <a:spcPts val="355"/>
              </a:lnSpc>
              <a:spcBef>
                <a:spcPts val="55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(IPS)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932912" y="1142177"/>
            <a:ext cx="324485" cy="2139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9065">
              <a:lnSpc>
                <a:spcPct val="100000"/>
              </a:lnSpc>
              <a:spcBef>
                <a:spcPts val="155"/>
              </a:spcBef>
            </a:pPr>
            <a:r>
              <a:rPr dirty="0" sz="600" spc="-15">
                <a:latin typeface="Microsoft Sans Serif"/>
                <a:cs typeface="Microsoft Sans Serif"/>
              </a:rPr>
              <a:t>2xVT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fase-fase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3830325" y="1138843"/>
            <a:ext cx="339725" cy="11811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36195">
              <a:lnSpc>
                <a:spcPct val="100000"/>
              </a:lnSpc>
              <a:spcBef>
                <a:spcPts val="60"/>
              </a:spcBef>
            </a:pPr>
            <a:r>
              <a:rPr dirty="0" sz="650" spc="-35">
                <a:solidFill>
                  <a:srgbClr val="FFFFFF"/>
                </a:solidFill>
                <a:latin typeface="Microsoft Sans Serif"/>
                <a:cs typeface="Microsoft Sans Serif"/>
              </a:rPr>
              <a:t>74TCS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4233226" y="1138843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700" spc="-40">
                <a:solidFill>
                  <a:srgbClr val="FFFFFF"/>
                </a:solidFill>
                <a:latin typeface="Microsoft Sans Serif"/>
                <a:cs typeface="Microsoft Sans Serif"/>
              </a:rPr>
              <a:t>BF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4636118" y="1138843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10"/>
              </a:spcBef>
            </a:pPr>
            <a:r>
              <a:rPr dirty="0" sz="700" spc="-20">
                <a:latin typeface="Microsoft Sans Serif"/>
                <a:cs typeface="Microsoft Sans Serif"/>
              </a:rPr>
              <a:t>IRA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3830325" y="136286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5725">
              <a:lnSpc>
                <a:spcPct val="100000"/>
              </a:lnSpc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4233226" y="136286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8265">
              <a:lnSpc>
                <a:spcPct val="100000"/>
              </a:lnSpc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636118" y="136286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92710">
              <a:lnSpc>
                <a:spcPct val="100000"/>
              </a:lnSpc>
            </a:pPr>
            <a:r>
              <a:rPr dirty="0" sz="700" spc="-20">
                <a:solidFill>
                  <a:srgbClr val="FFFFFF"/>
                </a:solidFill>
                <a:latin typeface="Microsoft Sans Serif"/>
                <a:cs typeface="Microsoft Sans Serif"/>
              </a:rPr>
              <a:t>81R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039020" y="1362861"/>
            <a:ext cx="339725" cy="118110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 marL="9525">
              <a:lnSpc>
                <a:spcPct val="100000"/>
              </a:lnSpc>
              <a:spcBef>
                <a:spcPts val="285"/>
              </a:spcBef>
            </a:pPr>
            <a:r>
              <a:rPr dirty="0" sz="350">
                <a:solidFill>
                  <a:srgbClr val="FFFFFF"/>
                </a:solidFill>
                <a:latin typeface="Microsoft Sans Serif"/>
                <a:cs typeface="Microsoft Sans Serif"/>
              </a:rPr>
              <a:t>59U</a:t>
            </a:r>
            <a:r>
              <a:rPr dirty="0" sz="3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5">
                <a:solidFill>
                  <a:srgbClr val="FFFFFF"/>
                </a:solidFill>
                <a:latin typeface="Microsoft Sans Serif"/>
                <a:cs typeface="Microsoft Sans Serif"/>
              </a:rPr>
              <a:t>promedio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3830316" y="158878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L="5080">
              <a:lnSpc>
                <a:spcPct val="100000"/>
              </a:lnSpc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4233226" y="158878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71755">
              <a:lnSpc>
                <a:spcPct val="100000"/>
              </a:lnSpc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27V1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636118" y="158878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039020" y="1588781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64769">
              <a:lnSpc>
                <a:spcPts val="775"/>
              </a:lnSpc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59V2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830325" y="1811037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4455">
              <a:lnSpc>
                <a:spcPct val="100000"/>
              </a:lnSpc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2709965" y="2193363"/>
            <a:ext cx="1428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4058223" y="2808236"/>
            <a:ext cx="1260475" cy="52705"/>
          </a:xfrm>
          <a:prstGeom prst="rect">
            <a:avLst/>
          </a:prstGeom>
          <a:solidFill>
            <a:srgbClr val="FBD9CB"/>
          </a:solidFill>
          <a:ln w="6350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34290">
              <a:lnSpc>
                <a:spcPts val="355"/>
              </a:lnSpc>
              <a:spcBef>
                <a:spcPts val="55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(IPS)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4233226" y="3127130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 algn="ctr" marL="5080">
              <a:lnSpc>
                <a:spcPct val="100000"/>
              </a:lnSpc>
              <a:spcBef>
                <a:spcPts val="1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636118" y="3127130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dirty="0" sz="700" spc="10">
                <a:solidFill>
                  <a:srgbClr val="FFFFFF"/>
                </a:solidFill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039020" y="3127130"/>
            <a:ext cx="339725" cy="11811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9525">
              <a:lnSpc>
                <a:spcPct val="100000"/>
              </a:lnSpc>
              <a:spcBef>
                <a:spcPts val="360"/>
              </a:spcBef>
            </a:pPr>
            <a:r>
              <a:rPr dirty="0" sz="350">
                <a:solidFill>
                  <a:srgbClr val="FFFFFF"/>
                </a:solidFill>
                <a:latin typeface="Microsoft Sans Serif"/>
                <a:cs typeface="Microsoft Sans Serif"/>
              </a:rPr>
              <a:t>59U</a:t>
            </a:r>
            <a:r>
              <a:rPr dirty="0" sz="35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5">
                <a:solidFill>
                  <a:srgbClr val="FFFFFF"/>
                </a:solidFill>
                <a:latin typeface="Microsoft Sans Serif"/>
                <a:cs typeface="Microsoft Sans Serif"/>
              </a:rPr>
              <a:t>promedio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3960340" y="3274668"/>
            <a:ext cx="742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85"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4474719" y="3374761"/>
            <a:ext cx="407034" cy="1054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00" spc="35" i="1">
                <a:latin typeface="Trebuchet MS"/>
                <a:cs typeface="Trebuchet MS"/>
              </a:rPr>
              <a:t>EN</a:t>
            </a:r>
            <a:r>
              <a:rPr dirty="0" sz="300">
                <a:latin typeface="Microsoft Sans Serif"/>
                <a:cs typeface="Microsoft Sans Serif"/>
              </a:rPr>
              <a:t>12</a:t>
            </a:r>
            <a:r>
              <a:rPr dirty="0" sz="500" spc="35" i="1">
                <a:latin typeface="Trebuchet MS"/>
                <a:cs typeface="Trebuchet MS"/>
              </a:rPr>
              <a:t>EN</a:t>
            </a:r>
            <a:r>
              <a:rPr dirty="0" sz="300">
                <a:latin typeface="Microsoft Sans Serif"/>
                <a:cs typeface="Microsoft Sans Serif"/>
              </a:rPr>
              <a:t>23</a:t>
            </a:r>
            <a:r>
              <a:rPr dirty="0" sz="500" spc="35" i="1">
                <a:latin typeface="Trebuchet MS"/>
                <a:cs typeface="Trebuchet MS"/>
              </a:rPr>
              <a:t>EN</a:t>
            </a:r>
            <a:r>
              <a:rPr dirty="0" sz="300">
                <a:latin typeface="Microsoft Sans Serif"/>
                <a:cs typeface="Microsoft Sans Serif"/>
              </a:rPr>
              <a:t>31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3903647" y="3498702"/>
            <a:ext cx="1968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4285925" y="3498702"/>
            <a:ext cx="2317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59V2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801494" y="3599583"/>
            <a:ext cx="5588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0" i="1">
                <a:latin typeface="Trebuchet MS"/>
                <a:cs typeface="Trebuchet MS"/>
              </a:rPr>
              <a:t>I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906420" y="3718226"/>
            <a:ext cx="1924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solidFill>
                  <a:srgbClr val="FFFFFF"/>
                </a:solidFill>
                <a:latin typeface="Microsoft Sans Serif"/>
                <a:cs typeface="Microsoft Sans Serif"/>
              </a:rPr>
              <a:t>81U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4292827" y="3718226"/>
            <a:ext cx="2317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FFFFFF"/>
                </a:solidFill>
                <a:latin typeface="Microsoft Sans Serif"/>
                <a:cs typeface="Microsoft Sans Serif"/>
              </a:rPr>
              <a:t>27V1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4233226" y="3960414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ts val="775"/>
              </a:lnSpc>
            </a:pPr>
            <a:r>
              <a:rPr dirty="0" sz="700" spc="-40">
                <a:solidFill>
                  <a:srgbClr val="FFFFFF"/>
                </a:solidFill>
                <a:latin typeface="Microsoft Sans Serif"/>
                <a:cs typeface="Microsoft Sans Serif"/>
              </a:rPr>
              <a:t>BF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4636118" y="3960414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5090">
              <a:lnSpc>
                <a:spcPts val="775"/>
              </a:lnSpc>
            </a:pPr>
            <a:r>
              <a:rPr dirty="0" sz="700" spc="-20">
                <a:latin typeface="Microsoft Sans Serif"/>
                <a:cs typeface="Microsoft Sans Serif"/>
              </a:rPr>
              <a:t>IRA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3787152" y="4086034"/>
            <a:ext cx="203200" cy="1371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700" spc="45" i="1">
                <a:latin typeface="Trebuchet MS"/>
                <a:cs typeface="Trebuchet MS"/>
              </a:rPr>
              <a:t>EN</a:t>
            </a:r>
            <a:r>
              <a:rPr dirty="0" sz="400" spc="-45">
                <a:latin typeface="Microsoft Sans Serif"/>
                <a:cs typeface="Microsoft Sans Serif"/>
              </a:rPr>
              <a:t>CE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4046001" y="4162050"/>
            <a:ext cx="339725" cy="1181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84455">
              <a:lnSpc>
                <a:spcPct val="100000"/>
              </a:lnSpc>
            </a:pPr>
            <a:r>
              <a:rPr dirty="0" sz="700" spc="15">
                <a:solidFill>
                  <a:srgbClr val="FFFFFF"/>
                </a:solidFill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2709965" y="4341505"/>
            <a:ext cx="1428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637300" y="5191987"/>
            <a:ext cx="457136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caso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esté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diseñado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MT/BT,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relés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transformador/línea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25">
                <a:latin typeface="Microsoft Sans Serif"/>
                <a:cs typeface="Microsoft Sans Serif"/>
              </a:rPr>
              <a:t>deberán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configurar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funciones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relacionadas.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540000" y="5668192"/>
            <a:ext cx="657860" cy="53911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25">
                <a:latin typeface="Microsoft Sans Serif"/>
                <a:cs typeface="Microsoft Sans Serif"/>
              </a:rPr>
              <a:t>por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ejemplo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protección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25">
                <a:latin typeface="Microsoft Sans Serif"/>
                <a:cs typeface="Microsoft Sans Serif"/>
              </a:rPr>
              <a:t>implementado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20">
                <a:latin typeface="Microsoft Sans Serif"/>
                <a:cs typeface="Microsoft Sans Serif"/>
              </a:rPr>
              <a:t>transformador/linea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202057" y="6334659"/>
            <a:ext cx="948055" cy="52705"/>
          </a:xfrm>
          <a:prstGeom prst="rect">
            <a:avLst/>
          </a:prstGeom>
          <a:solidFill>
            <a:srgbClr val="FBD9CB"/>
          </a:solidFill>
          <a:ln w="6350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181610">
              <a:lnSpc>
                <a:spcPts val="355"/>
              </a:lnSpc>
              <a:spcBef>
                <a:spcPts val="55"/>
              </a:spcBef>
            </a:pPr>
            <a:r>
              <a:rPr dirty="0" sz="500" spc="-10">
                <a:latin typeface="Microsoft Sans Serif"/>
                <a:cs typeface="Microsoft Sans Serif"/>
              </a:rPr>
              <a:t>Relé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3850333" y="6523949"/>
            <a:ext cx="339725" cy="11811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 marL="36195">
              <a:lnSpc>
                <a:spcPct val="100000"/>
              </a:lnSpc>
              <a:spcBef>
                <a:spcPts val="50"/>
              </a:spcBef>
            </a:pPr>
            <a:r>
              <a:rPr dirty="0" sz="650" spc="-35">
                <a:solidFill>
                  <a:srgbClr val="FFFFFF"/>
                </a:solidFill>
                <a:latin typeface="Microsoft Sans Serif"/>
                <a:cs typeface="Microsoft Sans Serif"/>
              </a:rPr>
              <a:t>74TCS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850333" y="6833202"/>
            <a:ext cx="339725" cy="11811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60"/>
              </a:spcBef>
            </a:pPr>
            <a:r>
              <a:rPr dirty="0" sz="650" spc="20">
                <a:solidFill>
                  <a:srgbClr val="FFFFFF"/>
                </a:solidFill>
                <a:latin typeface="Microsoft Sans Serif"/>
                <a:cs typeface="Microsoft Sans Serif"/>
              </a:rPr>
              <a:t>50/51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4253236" y="6833202"/>
            <a:ext cx="339725" cy="11811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endParaRPr sz="350">
              <a:latin typeface="Times New Roman"/>
              <a:cs typeface="Times New Roman"/>
            </a:endParaRPr>
          </a:p>
          <a:p>
            <a:pPr marL="62230">
              <a:lnSpc>
                <a:spcPct val="100000"/>
              </a:lnSpc>
            </a:pPr>
            <a:r>
              <a:rPr dirty="0" sz="300">
                <a:solidFill>
                  <a:srgbClr val="FFFFFF"/>
                </a:solidFill>
                <a:latin typeface="Microsoft Sans Serif"/>
                <a:cs typeface="Microsoft Sans Serif"/>
              </a:rPr>
              <a:t>74</a:t>
            </a:r>
            <a:r>
              <a:rPr dirty="0" sz="30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5">
                <a:solidFill>
                  <a:srgbClr val="FFFFFF"/>
                </a:solidFill>
                <a:latin typeface="Microsoft Sans Serif"/>
                <a:cs typeface="Microsoft Sans Serif"/>
              </a:rPr>
              <a:t>quilates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4597067" y="7127298"/>
            <a:ext cx="179705" cy="118110"/>
          </a:xfrm>
          <a:prstGeom prst="rect">
            <a:avLst/>
          </a:prstGeom>
          <a:solidFill>
            <a:srgbClr val="919291"/>
          </a:solidFill>
        </p:spPr>
        <p:txBody>
          <a:bodyPr wrap="square" lIns="0" tIns="0" rIns="0" bIns="0" rtlCol="0" vert="horz">
            <a:spAutoFit/>
          </a:bodyPr>
          <a:lstStyle/>
          <a:p>
            <a:pPr algn="r">
              <a:lnSpc>
                <a:spcPts val="775"/>
              </a:lnSpc>
            </a:pPr>
            <a:r>
              <a:rPr dirty="0" sz="700" spc="-15">
                <a:solidFill>
                  <a:srgbClr val="FFFFFF"/>
                </a:solidFill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770008" y="7127298"/>
            <a:ext cx="167005" cy="118110"/>
          </a:xfrm>
          <a:prstGeom prst="rect">
            <a:avLst/>
          </a:prstGeom>
          <a:solidFill>
            <a:srgbClr val="919291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75"/>
              </a:lnSpc>
            </a:pPr>
            <a:r>
              <a:rPr dirty="0" sz="700" spc="-65">
                <a:solidFill>
                  <a:srgbClr val="FFFFFF"/>
                </a:solidFill>
                <a:latin typeface="Microsoft Sans Serif"/>
                <a:cs typeface="Microsoft Sans Serif"/>
              </a:rPr>
              <a:t>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020103" y="7417892"/>
            <a:ext cx="426084" cy="118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50</a:t>
            </a:r>
            <a:r>
              <a:rPr dirty="0" sz="600" spc="-3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600" spc="20">
                <a:solidFill>
                  <a:srgbClr val="FFFFFF"/>
                </a:solidFill>
                <a:latin typeface="Microsoft Sans Serif"/>
                <a:cs typeface="Microsoft Sans Serif"/>
              </a:rPr>
              <a:t>N/51</a:t>
            </a:r>
            <a:r>
              <a:rPr dirty="0" sz="600" spc="-2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600" spc="20">
                <a:solidFill>
                  <a:srgbClr val="FFFFFF"/>
                </a:solidFill>
                <a:latin typeface="Microsoft Sans Serif"/>
                <a:cs typeface="Microsoft Sans Serif"/>
              </a:rPr>
              <a:t>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653966"/>
            <a:ext cx="5319395" cy="7767320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00" spc="10" b="1">
                <a:latin typeface="Arial"/>
                <a:cs typeface="Arial"/>
              </a:rPr>
              <a:t>4.8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5" b="1">
                <a:latin typeface="Arial"/>
                <a:cs typeface="Arial"/>
              </a:rPr>
              <a:t>Filosofía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35" b="1">
                <a:latin typeface="Arial"/>
                <a:cs typeface="Arial"/>
              </a:rPr>
              <a:t>la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0" b="1">
                <a:latin typeface="Arial"/>
                <a:cs typeface="Arial"/>
              </a:rPr>
              <a:t>configuración</a:t>
            </a:r>
            <a:r>
              <a:rPr dirty="0" sz="1000" spc="-15" b="1">
                <a:latin typeface="Arial"/>
                <a:cs typeface="Arial"/>
              </a:rPr>
              <a:t> </a:t>
            </a:r>
            <a:r>
              <a:rPr dirty="0" sz="1000" spc="25" b="1">
                <a:latin typeface="Arial"/>
                <a:cs typeface="Arial"/>
              </a:rPr>
              <a:t>de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20" b="1">
                <a:latin typeface="Arial"/>
                <a:cs typeface="Arial"/>
              </a:rPr>
              <a:t>protección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objetivos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limitar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daños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personas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planta;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garantizar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continuidad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servicio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afectada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averías;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activar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automatismos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previstos.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peculiares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  <a:p>
            <a:pPr marL="73660" marR="91948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Dependencia: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requerido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después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período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largo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cuando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10">
                <a:latin typeface="Microsoft Sans Serif"/>
                <a:cs typeface="Microsoft Sans Serif"/>
              </a:rPr>
              <a:t>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requiere;</a:t>
            </a:r>
            <a:endParaRPr sz="750">
              <a:latin typeface="Microsoft Sans Serif"/>
              <a:cs typeface="Microsoft Sans Serif"/>
            </a:endParaRPr>
          </a:p>
          <a:p>
            <a:pPr marL="77470" marR="697230" indent="-77470">
              <a:lnSpc>
                <a:spcPts val="1200"/>
              </a:lnSpc>
              <a:spcBef>
                <a:spcPts val="5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seguridad: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funcionar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funcionar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transitorios),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admitir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distintas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condiciones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activar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automatismos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previstos;</a:t>
            </a:r>
            <a:endParaRPr sz="8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selectividad: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operar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sólo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cuando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sea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garantizando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desconexión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selectividad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podrá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ser:</a:t>
            </a:r>
            <a:endParaRPr sz="800">
              <a:latin typeface="Microsoft Sans Serif"/>
              <a:cs typeface="Microsoft Sans Serif"/>
            </a:endParaRPr>
          </a:p>
          <a:p>
            <a:pPr lvl="1" marL="266700" marR="17145" indent="-114935">
              <a:lnSpc>
                <a:spcPts val="1200"/>
              </a:lnSpc>
              <a:buChar char="-"/>
              <a:tabLst>
                <a:tab pos="20447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Selectividad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temporal: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selectividad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temporal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obtiene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graduando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tiempos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actuación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protecciones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(discriminación </a:t>
            </a:r>
            <a:r>
              <a:rPr dirty="0" sz="700" spc="35">
                <a:latin typeface="Microsoft Sans Serif"/>
                <a:cs typeface="Microsoft Sans Serif"/>
              </a:rPr>
              <a:t>temporal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5">
                <a:latin typeface="Microsoft Sans Serif"/>
                <a:cs typeface="Microsoft Sans Serif"/>
              </a:rPr>
              <a:t>selectividad </a:t>
            </a:r>
            <a:r>
              <a:rPr dirty="0" sz="700" spc="25">
                <a:latin typeface="Microsoft Sans Serif"/>
                <a:cs typeface="Microsoft Sans Serif"/>
              </a:rPr>
              <a:t>temporal)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forma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relé más </a:t>
            </a:r>
            <a:r>
              <a:rPr dirty="0" sz="700" spc="15">
                <a:latin typeface="Microsoft Sans Serif"/>
                <a:cs typeface="Microsoft Sans Serif"/>
              </a:rPr>
              <a:t>cercano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falta </a:t>
            </a:r>
            <a:r>
              <a:rPr dirty="0" sz="700" spc="20">
                <a:latin typeface="Microsoft Sans Serif"/>
                <a:cs typeface="Microsoft Sans Serif"/>
              </a:rPr>
              <a:t>dispara en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5">
                <a:latin typeface="Microsoft Sans Serif"/>
                <a:cs typeface="Microsoft Sans Serif"/>
              </a:rPr>
              <a:t>tiempo </a:t>
            </a:r>
            <a:r>
              <a:rPr dirty="0" sz="700" spc="40">
                <a:latin typeface="Microsoft Sans Serif"/>
                <a:cs typeface="Microsoft Sans Serif"/>
              </a:rPr>
              <a:t> menor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respecto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alejados.</a:t>
            </a:r>
            <a:endParaRPr sz="700">
              <a:latin typeface="Microsoft Sans Serif"/>
              <a:cs typeface="Microsoft Sans Serif"/>
            </a:endParaRPr>
          </a:p>
          <a:p>
            <a:pPr lvl="1" marL="266700" marR="391160" indent="-114935">
              <a:lnSpc>
                <a:spcPts val="1200"/>
              </a:lnSpc>
              <a:buChar char="-"/>
              <a:tabLst>
                <a:tab pos="20447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Selectividad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corriente: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selectividad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obtiene </a:t>
            </a:r>
            <a:r>
              <a:rPr dirty="0" sz="700" spc="30">
                <a:latin typeface="Microsoft Sans Serif"/>
                <a:cs typeface="Microsoft Sans Serif"/>
              </a:rPr>
              <a:t>graduando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umbral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disparo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15">
                <a:latin typeface="Microsoft Sans Serif"/>
                <a:cs typeface="Microsoft Sans Serif"/>
              </a:rPr>
              <a:t>valores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superiores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involucrar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protecciones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(discriminación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selectividad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corriente).</a:t>
            </a:r>
            <a:endParaRPr sz="700">
              <a:latin typeface="Microsoft Sans Serif"/>
              <a:cs typeface="Microsoft Sans Serif"/>
            </a:endParaRPr>
          </a:p>
          <a:p>
            <a:pPr lvl="1" marL="266700" marR="13335" indent="-114935">
              <a:lnSpc>
                <a:spcPts val="1200"/>
              </a:lnSpc>
              <a:buChar char="-"/>
              <a:tabLst>
                <a:tab pos="21209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Selectividad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distancia: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selectividad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explota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primera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ley </a:t>
            </a:r>
            <a:r>
              <a:rPr dirty="0" sz="800" spc="25">
                <a:latin typeface="Microsoft Sans Serif"/>
                <a:cs typeface="Microsoft Sans Serif"/>
              </a:rPr>
              <a:t>de Kirchoff 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nodo,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5">
                <a:latin typeface="Microsoft Sans Serif"/>
                <a:cs typeface="Microsoft Sans Serif"/>
              </a:rPr>
              <a:t>decir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suma 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25">
                <a:latin typeface="Microsoft Sans Serif"/>
                <a:cs typeface="Microsoft Sans Serif"/>
              </a:rPr>
              <a:t>corrientes en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40">
                <a:latin typeface="Microsoft Sans Serif"/>
                <a:cs typeface="Microsoft Sans Serif"/>
              </a:rPr>
              <a:t>nodo </a:t>
            </a:r>
            <a:r>
              <a:rPr dirty="0" sz="800" spc="25">
                <a:latin typeface="Microsoft Sans Serif"/>
                <a:cs typeface="Microsoft Sans Serif"/>
              </a:rPr>
              <a:t>debe </a:t>
            </a:r>
            <a:r>
              <a:rPr dirty="0" sz="800" spc="15">
                <a:latin typeface="Microsoft Sans Serif"/>
                <a:cs typeface="Microsoft Sans Serif"/>
              </a:rPr>
              <a:t>ser </a:t>
            </a:r>
            <a:r>
              <a:rPr dirty="0" sz="800" spc="25">
                <a:latin typeface="Microsoft Sans Serif"/>
                <a:cs typeface="Microsoft Sans Serif"/>
              </a:rPr>
              <a:t>igual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cero, </a:t>
            </a:r>
            <a:r>
              <a:rPr dirty="0" sz="800">
                <a:latin typeface="Microsoft Sans Serif"/>
                <a:cs typeface="Microsoft Sans Serif"/>
              </a:rPr>
              <a:t>si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suma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diferente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significa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falla.</a:t>
            </a:r>
            <a:endParaRPr sz="800">
              <a:latin typeface="Microsoft Sans Serif"/>
              <a:cs typeface="Microsoft Sans Serif"/>
            </a:endParaRPr>
          </a:p>
          <a:p>
            <a:pPr lvl="1" marL="266065" marR="79375" indent="-114935">
              <a:lnSpc>
                <a:spcPts val="1200"/>
              </a:lnSpc>
              <a:buChar char="-"/>
              <a:tabLst>
                <a:tab pos="20447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Selectividad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lógica: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selectividad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lógica,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conocida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selectividad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zona,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criterio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selectividad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ha </a:t>
            </a:r>
            <a:r>
              <a:rPr dirty="0" sz="700" spc="30">
                <a:latin typeface="Microsoft Sans Serif"/>
                <a:cs typeface="Microsoft Sans Serif"/>
              </a:rPr>
              <a:t>introducido </a:t>
            </a:r>
            <a:r>
              <a:rPr dirty="0" sz="700" spc="25">
                <a:latin typeface="Microsoft Sans Serif"/>
                <a:cs typeface="Microsoft Sans Serif"/>
              </a:rPr>
              <a:t>recientemente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aparición 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protecciones </a:t>
            </a:r>
            <a:r>
              <a:rPr dirty="0" sz="700" spc="15">
                <a:latin typeface="Microsoft Sans Serif"/>
                <a:cs typeface="Microsoft Sans Serif"/>
              </a:rPr>
              <a:t>digitales. </a:t>
            </a:r>
            <a:r>
              <a:rPr dirty="0" sz="700" spc="-10">
                <a:latin typeface="Microsoft Sans Serif"/>
                <a:cs typeface="Microsoft Sans Serif"/>
              </a:rPr>
              <a:t>Este </a:t>
            </a:r>
            <a:r>
              <a:rPr dirty="0" sz="700" spc="25">
                <a:latin typeface="Microsoft Sans Serif"/>
                <a:cs typeface="Microsoft Sans Serif"/>
              </a:rPr>
              <a:t>criterio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selectividad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aplicar </a:t>
            </a:r>
            <a:r>
              <a:rPr dirty="0" sz="700" spc="35">
                <a:latin typeface="Microsoft Sans Serif"/>
                <a:cs typeface="Microsoft Sans Serif"/>
              </a:rPr>
              <a:t>tanto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20">
                <a:latin typeface="Microsoft Sans Serif"/>
                <a:cs typeface="Microsoft Sans Serif"/>
              </a:rPr>
              <a:t>protecciones de </a:t>
            </a:r>
            <a:r>
              <a:rPr dirty="0" sz="700" spc="25">
                <a:latin typeface="Microsoft Sans Serif"/>
                <a:cs typeface="Microsoft Sans Serif"/>
              </a:rPr>
              <a:t>sobrecorriente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5">
                <a:latin typeface="Microsoft Sans Serif"/>
                <a:cs typeface="Microsoft Sans Serif"/>
              </a:rPr>
              <a:t>identifican </a:t>
            </a:r>
            <a:r>
              <a:rPr dirty="0" sz="700" spc="15">
                <a:latin typeface="Microsoft Sans Serif"/>
                <a:cs typeface="Microsoft Sans Serif"/>
              </a:rPr>
              <a:t>faltas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fase </a:t>
            </a:r>
            <a:r>
              <a:rPr dirty="0" sz="700" spc="30">
                <a:latin typeface="Microsoft Sans Serif"/>
                <a:cs typeface="Microsoft Sans Serif"/>
              </a:rPr>
              <a:t>como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20">
                <a:latin typeface="Microsoft Sans Serif"/>
                <a:cs typeface="Microsoft Sans Serif"/>
              </a:rPr>
              <a:t>protecciones de </a:t>
            </a:r>
            <a:r>
              <a:rPr dirty="0" sz="700" spc="25">
                <a:latin typeface="Microsoft Sans Serif"/>
                <a:cs typeface="Microsoft Sans Serif"/>
              </a:rPr>
              <a:t> sobrecorriente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identifican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tierra.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04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velocidad: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representada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tiempo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mínimo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falla;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simplicidad: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equipos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proteger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economía: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evalúa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coste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coste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Char char="•"/>
            </a:pPr>
            <a:endParaRPr sz="1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50" spc="2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de: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transformadores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(TT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y/o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TC)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relés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ajustes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adecuados.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selección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carcasa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realizará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base</a:t>
            </a:r>
            <a:r>
              <a:rPr dirty="0" sz="800" spc="-5">
                <a:latin typeface="Microsoft Sans Serif"/>
                <a:cs typeface="Microsoft Sans Serif"/>
              </a:rPr>
              <a:t> a: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Código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estándares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riesgo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aceptable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(consecuencias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falla);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corrientes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(máxima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mínima);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4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condición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neutral;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presencia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autoproducción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planta;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coordinación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existente;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coordinación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establecida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DSO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(Operadores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Distribución);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9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configuraciones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criterios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prácticas.</a:t>
            </a:r>
            <a:endParaRPr sz="800">
              <a:latin typeface="Microsoft Sans Serif"/>
              <a:cs typeface="Microsoft Sans Serif"/>
            </a:endParaRPr>
          </a:p>
          <a:p>
            <a:pPr marL="12700" marR="152400">
              <a:lnSpc>
                <a:spcPct val="125000"/>
              </a:lnSpc>
            </a:pP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objetivo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5">
                <a:latin typeface="Microsoft Sans Serif"/>
                <a:cs typeface="Microsoft Sans Serif"/>
              </a:rPr>
              <a:t>conseguir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mejor </a:t>
            </a:r>
            <a:r>
              <a:rPr dirty="0" sz="800" spc="35">
                <a:latin typeface="Microsoft Sans Serif"/>
                <a:cs typeface="Microsoft Sans Serif"/>
              </a:rPr>
              <a:t>compromiso </a:t>
            </a:r>
            <a:r>
              <a:rPr dirty="0" sz="800" spc="20">
                <a:latin typeface="Microsoft Sans Serif"/>
                <a:cs typeface="Microsoft Sans Serif"/>
              </a:rPr>
              <a:t>técnico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económico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40">
                <a:latin typeface="Microsoft Sans Serif"/>
                <a:cs typeface="Microsoft Sans Serif"/>
              </a:rPr>
              <a:t>permita </a:t>
            </a:r>
            <a:r>
              <a:rPr dirty="0" sz="800" spc="30">
                <a:latin typeface="Microsoft Sans Serif"/>
                <a:cs typeface="Microsoft Sans Serif"/>
              </a:rPr>
              <a:t>una protección </a:t>
            </a:r>
            <a:r>
              <a:rPr dirty="0" sz="800" spc="15">
                <a:latin typeface="Microsoft Sans Serif"/>
                <a:cs typeface="Microsoft Sans Serif"/>
              </a:rPr>
              <a:t>adecuada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“averías”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probabilidad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“significativa”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25">
                <a:latin typeface="Microsoft Sans Serif"/>
                <a:cs typeface="Microsoft Sans Serif"/>
              </a:rPr>
              <a:t>verificar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sea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proporcional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10">
                <a:latin typeface="Microsoft Sans Serif"/>
                <a:cs typeface="Microsoft Sans Serif"/>
              </a:rPr>
              <a:t> 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importancia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planta.</a:t>
            </a:r>
            <a:endParaRPr sz="800">
              <a:latin typeface="Microsoft Sans Serif"/>
              <a:cs typeface="Microsoft Sans Serif"/>
            </a:endParaRPr>
          </a:p>
          <a:p>
            <a:pPr marL="12700" marR="996950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todo</a:t>
            </a:r>
            <a:r>
              <a:rPr dirty="0" sz="750">
                <a:latin typeface="Microsoft Sans Serif"/>
                <a:cs typeface="Microsoft Sans Serif"/>
              </a:rPr>
              <a:t> caso,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código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nacional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implementar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recomendación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código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-615" y="263317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229113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5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232111"/>
            <a:ext cx="111125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10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PLANTA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5">
                <a:latin typeface="Microsoft Sans Serif"/>
                <a:cs typeface="Microsoft Sans Serif"/>
              </a:rPr>
              <a:t>FOTOVOLTAICA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16695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4224" y="263702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90593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57228"/>
            <a:ext cx="6111240" cy="123507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2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ts val="3000"/>
              </a:lnSpc>
            </a:pPr>
            <a:r>
              <a:rPr dirty="0" sz="2000" spc="30" b="1">
                <a:latin typeface="Arial"/>
                <a:cs typeface="Arial"/>
              </a:rPr>
              <a:t>Protección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75" b="1">
                <a:latin typeface="Arial"/>
                <a:cs typeface="Arial"/>
              </a:rPr>
              <a:t>contra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15" b="1">
                <a:latin typeface="Arial"/>
                <a:cs typeface="Arial"/>
              </a:rPr>
              <a:t>descargas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35" b="1">
                <a:latin typeface="Arial"/>
                <a:cs typeface="Arial"/>
              </a:rPr>
              <a:t>eléctricas,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60" b="1">
                <a:latin typeface="Arial"/>
                <a:cs typeface="Arial"/>
              </a:rPr>
              <a:t>puesta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95" b="1">
                <a:latin typeface="Arial"/>
                <a:cs typeface="Arial"/>
              </a:rPr>
              <a:t>a </a:t>
            </a:r>
            <a:r>
              <a:rPr dirty="0" sz="2000" spc="-540" b="1">
                <a:latin typeface="Arial"/>
                <a:cs typeface="Arial"/>
              </a:rPr>
              <a:t> </a:t>
            </a:r>
            <a:r>
              <a:rPr dirty="0" sz="2000" spc="110" b="1">
                <a:latin typeface="Arial"/>
                <a:cs typeface="Arial"/>
              </a:rPr>
              <a:t>tierra</a:t>
            </a:r>
            <a:r>
              <a:rPr dirty="0" sz="2000" spc="-45" b="1">
                <a:latin typeface="Arial"/>
                <a:cs typeface="Arial"/>
              </a:rPr>
              <a:t> </a:t>
            </a:r>
            <a:r>
              <a:rPr dirty="0" sz="2000" spc="25" b="1">
                <a:latin typeface="Arial"/>
                <a:cs typeface="Arial"/>
              </a:rPr>
              <a:t>y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45" b="1">
                <a:latin typeface="Arial"/>
                <a:cs typeface="Arial"/>
              </a:rPr>
              <a:t>protección</a:t>
            </a:r>
            <a:r>
              <a:rPr dirty="0" sz="2000" spc="-45" b="1">
                <a:latin typeface="Arial"/>
                <a:cs typeface="Arial"/>
              </a:rPr>
              <a:t> </a:t>
            </a:r>
            <a:r>
              <a:rPr dirty="0" sz="2000" spc="75" b="1">
                <a:latin typeface="Arial"/>
                <a:cs typeface="Arial"/>
              </a:rPr>
              <a:t>contra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35" b="1">
                <a:latin typeface="Arial"/>
                <a:cs typeface="Arial"/>
              </a:rPr>
              <a:t>contactos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40" b="1">
                <a:latin typeface="Arial"/>
                <a:cs typeface="Arial"/>
              </a:rPr>
              <a:t>indirectos.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297109"/>
            <a:ext cx="3599179" cy="3067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38125" marR="710565" indent="-238125">
              <a:lnSpc>
                <a:spcPct val="142900"/>
              </a:lnSpc>
              <a:spcBef>
                <a:spcPts val="100"/>
              </a:spcBef>
              <a:buAutoNum type="arabicPeriod"/>
              <a:tabLst>
                <a:tab pos="238125" algn="l"/>
              </a:tabLst>
            </a:pP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5" b="1">
                <a:latin typeface="Arial"/>
                <a:cs typeface="Arial"/>
              </a:rPr>
              <a:t>descargas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0" b="1">
                <a:latin typeface="Arial"/>
                <a:cs typeface="Arial"/>
              </a:rPr>
              <a:t>eléctricas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-15" b="1">
                <a:latin typeface="Arial"/>
                <a:cs typeface="Arial"/>
              </a:rPr>
              <a:t>- </a:t>
            </a:r>
            <a:r>
              <a:rPr dirty="0" sz="1050" spc="-27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contacto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directo</a:t>
            </a:r>
            <a:endParaRPr sz="1050">
              <a:latin typeface="Arial"/>
              <a:cs typeface="Arial"/>
            </a:endParaRPr>
          </a:p>
          <a:p>
            <a:pPr lvl="1" marL="248285" indent="-236220">
              <a:lnSpc>
                <a:spcPct val="100000"/>
              </a:lnSpc>
              <a:spcBef>
                <a:spcPts val="1090"/>
              </a:spcBef>
              <a:buAutoNum type="arabicPeriod"/>
              <a:tabLst>
                <a:tab pos="248920" algn="l"/>
              </a:tabLst>
            </a:pPr>
            <a:r>
              <a:rPr dirty="0" sz="1100" spc="15" b="1">
                <a:latin typeface="Arial"/>
                <a:cs typeface="Arial"/>
              </a:rPr>
              <a:t>Protección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contra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el</a:t>
            </a:r>
            <a:r>
              <a:rPr dirty="0" sz="1100" spc="-30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contacto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35" b="1">
                <a:latin typeface="Arial"/>
                <a:cs typeface="Arial"/>
              </a:rPr>
              <a:t>indirecto</a:t>
            </a:r>
            <a:endParaRPr sz="1100">
              <a:latin typeface="Arial"/>
              <a:cs typeface="Arial"/>
            </a:endParaRPr>
          </a:p>
          <a:p>
            <a:pPr lvl="2" marL="534035" indent="-191770">
              <a:lnSpc>
                <a:spcPct val="100000"/>
              </a:lnSpc>
              <a:spcBef>
                <a:spcPts val="380"/>
              </a:spcBef>
              <a:buAutoNum type="arabicPeriod"/>
              <a:tabLst>
                <a:tab pos="53467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Puesta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endParaRPr sz="600">
              <a:latin typeface="Microsoft Sans Serif"/>
              <a:cs typeface="Microsoft Sans Serif"/>
            </a:endParaRPr>
          </a:p>
          <a:p>
            <a:pPr lvl="2" marL="518159" indent="-175895">
              <a:lnSpc>
                <a:spcPct val="100000"/>
              </a:lnSpc>
              <a:spcBef>
                <a:spcPts val="530"/>
              </a:spcBef>
              <a:buAutoNum type="arabicPeriod"/>
              <a:tabLst>
                <a:tab pos="51879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Configuraciones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puesta</a:t>
            </a:r>
            <a:r>
              <a:rPr dirty="0" sz="550">
                <a:latin typeface="Microsoft Sans Serif"/>
                <a:cs typeface="Microsoft Sans Serif"/>
              </a:rPr>
              <a:t> a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arquitectura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endParaRPr sz="550">
              <a:latin typeface="Microsoft Sans Serif"/>
              <a:cs typeface="Microsoft Sans Serif"/>
            </a:endParaRPr>
          </a:p>
          <a:p>
            <a:pPr lvl="3" marL="988060" indent="-340995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988694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Circuitos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CC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endParaRPr sz="800">
              <a:latin typeface="Microsoft Sans Serif"/>
              <a:cs typeface="Microsoft Sans Serif"/>
            </a:endParaRPr>
          </a:p>
          <a:p>
            <a:pPr lvl="3" marL="902969" indent="-255904">
              <a:lnSpc>
                <a:spcPct val="100000"/>
              </a:lnSpc>
              <a:spcBef>
                <a:spcPts val="440"/>
              </a:spcBef>
              <a:buAutoNum type="arabicPeriod"/>
              <a:tabLst>
                <a:tab pos="903605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Circuitos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puesta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alta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resistencia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óhmica</a:t>
            </a:r>
            <a:endParaRPr sz="600">
              <a:latin typeface="Microsoft Sans Serif"/>
              <a:cs typeface="Microsoft Sans Serif"/>
            </a:endParaRPr>
          </a:p>
          <a:p>
            <a:pPr lvl="3" marL="923925" indent="-276860">
              <a:lnSpc>
                <a:spcPct val="100000"/>
              </a:lnSpc>
              <a:spcBef>
                <a:spcPts val="430"/>
              </a:spcBef>
              <a:buAutoNum type="arabicPeriod"/>
              <a:tabLst>
                <a:tab pos="92456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Circuitos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funcionalmente</a:t>
            </a:r>
            <a:endParaRPr sz="650">
              <a:latin typeface="Microsoft Sans Serif"/>
              <a:cs typeface="Microsoft Sans Serif"/>
            </a:endParaRPr>
          </a:p>
          <a:p>
            <a:pPr lvl="3" marL="988060" indent="-340995">
              <a:lnSpc>
                <a:spcPct val="100000"/>
              </a:lnSpc>
              <a:spcBef>
                <a:spcPts val="270"/>
              </a:spcBef>
              <a:buAutoNum type="arabicPeriod"/>
              <a:tabLst>
                <a:tab pos="988694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Circuitos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CC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bipolares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endParaRPr sz="800">
              <a:latin typeface="Microsoft Sans Serif"/>
              <a:cs typeface="Microsoft Sans Serif"/>
            </a:endParaRPr>
          </a:p>
          <a:p>
            <a:pPr lvl="2" marL="598170" indent="-255904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598805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efectos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aislamiento</a:t>
            </a:r>
            <a:endParaRPr sz="800">
              <a:latin typeface="Microsoft Sans Serif"/>
              <a:cs typeface="Microsoft Sans Serif"/>
            </a:endParaRPr>
          </a:p>
          <a:p>
            <a:pPr lvl="2" marL="582295" indent="-240029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8293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Plantas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Aislamiento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Galvánico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Plantas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transformador</a:t>
            </a:r>
            <a:endParaRPr sz="750">
              <a:latin typeface="Microsoft Sans Serif"/>
              <a:cs typeface="Microsoft Sans Serif"/>
            </a:endParaRPr>
          </a:p>
          <a:p>
            <a:pPr algn="r" lvl="3" marL="276860" marR="31115" indent="-27686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7686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Partes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conductoras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expuestas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aguas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arriba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(generador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fotovoltaico)</a:t>
            </a:r>
            <a:endParaRPr sz="650">
              <a:latin typeface="Microsoft Sans Serif"/>
              <a:cs typeface="Microsoft Sans Serif"/>
            </a:endParaRPr>
          </a:p>
          <a:p>
            <a:pPr algn="r" marR="52069">
              <a:lnSpc>
                <a:spcPct val="100000"/>
              </a:lnSpc>
              <a:spcBef>
                <a:spcPts val="320"/>
              </a:spcBef>
            </a:pPr>
            <a:r>
              <a:rPr dirty="0" sz="750" spc="15">
                <a:latin typeface="Microsoft Sans Serif"/>
                <a:cs typeface="Microsoft Sans Serif"/>
              </a:rPr>
              <a:t>lado)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galvánico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endParaRPr sz="750">
              <a:latin typeface="Microsoft Sans Serif"/>
              <a:cs typeface="Microsoft Sans Serif"/>
            </a:endParaRPr>
          </a:p>
          <a:p>
            <a:pPr lvl="3" marL="945515" indent="-298450">
              <a:lnSpc>
                <a:spcPct val="100000"/>
              </a:lnSpc>
              <a:spcBef>
                <a:spcPts val="350"/>
              </a:spcBef>
              <a:buAutoNum type="arabicPeriod" startAt="2"/>
              <a:tabLst>
                <a:tab pos="9461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Partes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expuestas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aguas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abajo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(lado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carga)</a:t>
            </a:r>
            <a:endParaRPr sz="700">
              <a:latin typeface="Microsoft Sans Serif"/>
              <a:cs typeface="Microsoft Sans Serif"/>
            </a:endParaRPr>
          </a:p>
          <a:p>
            <a:pPr marL="1041400">
              <a:lnSpc>
                <a:spcPct val="100000"/>
              </a:lnSpc>
              <a:spcBef>
                <a:spcPts val="310"/>
              </a:spcBef>
            </a:pP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galvánico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endParaRPr sz="750">
              <a:latin typeface="Microsoft Sans Serif"/>
              <a:cs typeface="Microsoft Sans Serif"/>
            </a:endParaRPr>
          </a:p>
          <a:p>
            <a:pPr lvl="2" marL="647700" marR="1338580" indent="-305435">
              <a:lnSpc>
                <a:spcPct val="125000"/>
              </a:lnSpc>
              <a:spcBef>
                <a:spcPts val="10"/>
              </a:spcBef>
              <a:buAutoNum type="arabicPeriod" startAt="5"/>
              <a:tabLst>
                <a:tab pos="598805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Plantas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Aislamiento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Galvánico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Plantas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transformador</a:t>
            </a:r>
            <a:endParaRPr sz="800">
              <a:latin typeface="Microsoft Sans Serif"/>
              <a:cs typeface="Microsoft Sans Serif"/>
            </a:endParaRPr>
          </a:p>
          <a:p>
            <a:pPr lvl="2" marL="598170" indent="-255904">
              <a:lnSpc>
                <a:spcPct val="100000"/>
              </a:lnSpc>
              <a:spcBef>
                <a:spcPts val="240"/>
              </a:spcBef>
              <a:buAutoNum type="arabicPeriod" startAt="5"/>
              <a:tabLst>
                <a:tab pos="598805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Corriente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fuga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capacitiva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3736809"/>
            <a:ext cx="5363845" cy="1800225"/>
            <a:chOff x="1656346" y="3736809"/>
            <a:chExt cx="5363845" cy="1800225"/>
          </a:xfrm>
        </p:grpSpPr>
        <p:sp>
          <p:nvSpPr>
            <p:cNvPr id="4" name="object 4"/>
            <p:cNvSpPr/>
            <p:nvPr/>
          </p:nvSpPr>
          <p:spPr>
            <a:xfrm>
              <a:off x="1656346" y="3736809"/>
              <a:ext cx="5363845" cy="1800225"/>
            </a:xfrm>
            <a:custGeom>
              <a:avLst/>
              <a:gdLst/>
              <a:ahLst/>
              <a:cxnLst/>
              <a:rect l="l" t="t" r="r" b="b"/>
              <a:pathLst>
                <a:path w="5363845" h="1800225">
                  <a:moveTo>
                    <a:pt x="536365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63654" y="179999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932463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583366" y="4335012"/>
              <a:ext cx="320040" cy="106680"/>
            </a:xfrm>
            <a:custGeom>
              <a:avLst/>
              <a:gdLst/>
              <a:ahLst/>
              <a:cxnLst/>
              <a:rect l="l" t="t" r="r" b="b"/>
              <a:pathLst>
                <a:path w="320039" h="106679">
                  <a:moveTo>
                    <a:pt x="106680" y="106679"/>
                  </a:moveTo>
                  <a:lnTo>
                    <a:pt x="182880" y="60959"/>
                  </a:lnTo>
                  <a:lnTo>
                    <a:pt x="288277" y="60959"/>
                  </a:lnTo>
                  <a:lnTo>
                    <a:pt x="298048" y="59535"/>
                  </a:lnTo>
                  <a:lnTo>
                    <a:pt x="306857" y="55448"/>
                  </a:lnTo>
                  <a:lnTo>
                    <a:pt x="313923" y="48979"/>
                  </a:lnTo>
                  <a:lnTo>
                    <a:pt x="318465" y="40411"/>
                  </a:lnTo>
                  <a:lnTo>
                    <a:pt x="319586" y="25219"/>
                  </a:lnTo>
                  <a:lnTo>
                    <a:pt x="314036" y="12314"/>
                  </a:lnTo>
                  <a:lnTo>
                    <a:pt x="303470" y="3354"/>
                  </a:lnTo>
                  <a:lnTo>
                    <a:pt x="289547" y="0"/>
                  </a:lnTo>
                  <a:lnTo>
                    <a:pt x="182880" y="0"/>
                  </a:lnTo>
                  <a:lnTo>
                    <a:pt x="45720" y="15239"/>
                  </a:lnTo>
                  <a:lnTo>
                    <a:pt x="0" y="1523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70661" y="4428990"/>
              <a:ext cx="238312" cy="863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3108662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995836" y="4763396"/>
              <a:ext cx="113030" cy="384175"/>
            </a:xfrm>
            <a:custGeom>
              <a:avLst/>
              <a:gdLst/>
              <a:ahLst/>
              <a:cxnLst/>
              <a:rect l="l" t="t" r="r" b="b"/>
              <a:pathLst>
                <a:path w="113030" h="384175">
                  <a:moveTo>
                    <a:pt x="112826" y="0"/>
                  </a:moveTo>
                  <a:lnTo>
                    <a:pt x="0" y="0"/>
                  </a:lnTo>
                  <a:lnTo>
                    <a:pt x="0" y="38414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970016" y="5129930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69" h="96520">
                  <a:moveTo>
                    <a:pt x="51650" y="0"/>
                  </a:moveTo>
                  <a:lnTo>
                    <a:pt x="0" y="0"/>
                  </a:lnTo>
                  <a:lnTo>
                    <a:pt x="25819" y="96380"/>
                  </a:lnTo>
                  <a:lnTo>
                    <a:pt x="5165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616725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267642" y="4335012"/>
              <a:ext cx="320040" cy="106680"/>
            </a:xfrm>
            <a:custGeom>
              <a:avLst/>
              <a:gdLst/>
              <a:ahLst/>
              <a:cxnLst/>
              <a:rect l="l" t="t" r="r" b="b"/>
              <a:pathLst>
                <a:path w="320039" h="106679">
                  <a:moveTo>
                    <a:pt x="106667" y="106679"/>
                  </a:moveTo>
                  <a:lnTo>
                    <a:pt x="182867" y="60959"/>
                  </a:lnTo>
                  <a:lnTo>
                    <a:pt x="288264" y="60959"/>
                  </a:lnTo>
                  <a:lnTo>
                    <a:pt x="298035" y="59535"/>
                  </a:lnTo>
                  <a:lnTo>
                    <a:pt x="306846" y="55448"/>
                  </a:lnTo>
                  <a:lnTo>
                    <a:pt x="313916" y="48979"/>
                  </a:lnTo>
                  <a:lnTo>
                    <a:pt x="318465" y="40411"/>
                  </a:lnTo>
                  <a:lnTo>
                    <a:pt x="319579" y="25219"/>
                  </a:lnTo>
                  <a:lnTo>
                    <a:pt x="314026" y="12314"/>
                  </a:lnTo>
                  <a:lnTo>
                    <a:pt x="303463" y="3354"/>
                  </a:lnTo>
                  <a:lnTo>
                    <a:pt x="289547" y="0"/>
                  </a:lnTo>
                  <a:lnTo>
                    <a:pt x="182867" y="0"/>
                  </a:lnTo>
                  <a:lnTo>
                    <a:pt x="45707" y="15239"/>
                  </a:lnTo>
                  <a:lnTo>
                    <a:pt x="0" y="15239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4936" y="4428990"/>
              <a:ext cx="238301" cy="8636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792926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971482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147683" y="4208459"/>
              <a:ext cx="0" cy="500380"/>
            </a:xfrm>
            <a:custGeom>
              <a:avLst/>
              <a:gdLst/>
              <a:ahLst/>
              <a:cxnLst/>
              <a:rect l="l" t="t" r="r" b="b"/>
              <a:pathLst>
                <a:path w="0" h="500379">
                  <a:moveTo>
                    <a:pt x="0" y="0"/>
                  </a:moveTo>
                  <a:lnTo>
                    <a:pt x="0" y="50003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80112" y="4763396"/>
              <a:ext cx="113030" cy="384175"/>
            </a:xfrm>
            <a:custGeom>
              <a:avLst/>
              <a:gdLst/>
              <a:ahLst/>
              <a:cxnLst/>
              <a:rect l="l" t="t" r="r" b="b"/>
              <a:pathLst>
                <a:path w="113029" h="384175">
                  <a:moveTo>
                    <a:pt x="112814" y="0"/>
                  </a:moveTo>
                  <a:lnTo>
                    <a:pt x="0" y="0"/>
                  </a:lnTo>
                  <a:lnTo>
                    <a:pt x="0" y="38414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654280" y="5129930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70" h="96520">
                  <a:moveTo>
                    <a:pt x="51650" y="0"/>
                  </a:moveTo>
                  <a:lnTo>
                    <a:pt x="0" y="0"/>
                  </a:lnTo>
                  <a:lnTo>
                    <a:pt x="25831" y="96380"/>
                  </a:lnTo>
                  <a:lnTo>
                    <a:pt x="5165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587627"/>
            <a:ext cx="5106670" cy="243078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2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 marR="140970">
              <a:lnSpc>
                <a:spcPts val="3000"/>
              </a:lnSpc>
              <a:spcBef>
                <a:spcPts val="100"/>
              </a:spcBef>
            </a:pPr>
            <a:r>
              <a:rPr dirty="0" sz="2000" spc="30" b="1">
                <a:latin typeface="Arial"/>
                <a:cs typeface="Arial"/>
              </a:rPr>
              <a:t>Protección</a:t>
            </a:r>
            <a:r>
              <a:rPr dirty="0" sz="2000" spc="-50" b="1">
                <a:latin typeface="Arial"/>
                <a:cs typeface="Arial"/>
              </a:rPr>
              <a:t> </a:t>
            </a:r>
            <a:r>
              <a:rPr dirty="0" sz="2000" spc="75" b="1">
                <a:latin typeface="Arial"/>
                <a:cs typeface="Arial"/>
              </a:rPr>
              <a:t>contra</a:t>
            </a:r>
            <a:r>
              <a:rPr dirty="0" sz="2000" spc="-45" b="1">
                <a:latin typeface="Arial"/>
                <a:cs typeface="Arial"/>
              </a:rPr>
              <a:t> </a:t>
            </a:r>
            <a:r>
              <a:rPr dirty="0" sz="2000" spc="15" b="1">
                <a:latin typeface="Arial"/>
                <a:cs typeface="Arial"/>
              </a:rPr>
              <a:t>descargas</a:t>
            </a:r>
            <a:r>
              <a:rPr dirty="0" sz="2000" spc="-50" b="1">
                <a:latin typeface="Arial"/>
                <a:cs typeface="Arial"/>
              </a:rPr>
              <a:t> </a:t>
            </a:r>
            <a:r>
              <a:rPr dirty="0" sz="2000" spc="35" b="1">
                <a:latin typeface="Arial"/>
                <a:cs typeface="Arial"/>
              </a:rPr>
              <a:t>eléctricas, </a:t>
            </a:r>
            <a:r>
              <a:rPr dirty="0" sz="2000" spc="-540" b="1">
                <a:latin typeface="Arial"/>
                <a:cs typeface="Arial"/>
              </a:rPr>
              <a:t> </a:t>
            </a:r>
            <a:r>
              <a:rPr dirty="0" sz="2000" spc="60" b="1">
                <a:latin typeface="Arial"/>
                <a:cs typeface="Arial"/>
              </a:rPr>
              <a:t>puesta </a:t>
            </a:r>
            <a:r>
              <a:rPr dirty="0" sz="2000" spc="95" b="1">
                <a:latin typeface="Arial"/>
                <a:cs typeface="Arial"/>
              </a:rPr>
              <a:t>a </a:t>
            </a:r>
            <a:r>
              <a:rPr dirty="0" sz="2000" spc="110" b="1">
                <a:latin typeface="Arial"/>
                <a:cs typeface="Arial"/>
              </a:rPr>
              <a:t>tierra </a:t>
            </a:r>
            <a:r>
              <a:rPr dirty="0" sz="2000" spc="25" b="1">
                <a:latin typeface="Arial"/>
                <a:cs typeface="Arial"/>
              </a:rPr>
              <a:t>y </a:t>
            </a:r>
            <a:r>
              <a:rPr dirty="0" sz="2000" spc="45" b="1">
                <a:latin typeface="Arial"/>
                <a:cs typeface="Arial"/>
              </a:rPr>
              <a:t>protección </a:t>
            </a:r>
            <a:r>
              <a:rPr dirty="0" sz="2000" spc="75" b="1">
                <a:latin typeface="Arial"/>
                <a:cs typeface="Arial"/>
              </a:rPr>
              <a:t>contra </a:t>
            </a:r>
            <a:r>
              <a:rPr dirty="0" sz="2000" spc="80" b="1">
                <a:latin typeface="Arial"/>
                <a:cs typeface="Arial"/>
              </a:rPr>
              <a:t> </a:t>
            </a:r>
            <a:r>
              <a:rPr dirty="0" sz="2000" spc="35" b="1">
                <a:latin typeface="Arial"/>
                <a:cs typeface="Arial"/>
              </a:rPr>
              <a:t>contactos</a:t>
            </a:r>
            <a:r>
              <a:rPr dirty="0" sz="2000" spc="-45" b="1">
                <a:latin typeface="Arial"/>
                <a:cs typeface="Arial"/>
              </a:rPr>
              <a:t> </a:t>
            </a:r>
            <a:r>
              <a:rPr dirty="0" sz="2000" spc="40" b="1">
                <a:latin typeface="Arial"/>
                <a:cs typeface="Arial"/>
              </a:rPr>
              <a:t>indirectos.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500">
              <a:latin typeface="Arial"/>
              <a:cs typeface="Arial"/>
            </a:endParaRPr>
          </a:p>
          <a:p>
            <a:pPr marL="1109980">
              <a:lnSpc>
                <a:spcPct val="100000"/>
              </a:lnSpc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109980">
              <a:lnSpc>
                <a:spcPct val="100000"/>
              </a:lnSpc>
              <a:spcBef>
                <a:spcPts val="490"/>
              </a:spcBef>
            </a:pPr>
            <a:r>
              <a:rPr dirty="0" sz="1050" spc="10" b="1">
                <a:latin typeface="Arial"/>
                <a:cs typeface="Arial"/>
              </a:rPr>
              <a:t>5.1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5" b="1">
                <a:latin typeface="Arial"/>
                <a:cs typeface="Arial"/>
              </a:rPr>
              <a:t>descargas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20" b="1">
                <a:latin typeface="Arial"/>
                <a:cs typeface="Arial"/>
              </a:rPr>
              <a:t>eléctricas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-15" b="1">
                <a:latin typeface="Arial"/>
                <a:cs typeface="Arial"/>
              </a:rPr>
              <a:t>-</a:t>
            </a:r>
            <a:r>
              <a:rPr dirty="0" sz="1050" spc="-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contacto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directo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299" y="3212057"/>
            <a:ext cx="526161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directo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define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evento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provocado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persona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3702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0000" y="3784099"/>
            <a:ext cx="497205" cy="3390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26899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58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Contacto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directo  </a:t>
            </a:r>
            <a:r>
              <a:rPr dirty="0" sz="550" spc="15">
                <a:latin typeface="Microsoft Sans Serif"/>
                <a:cs typeface="Microsoft Sans Serif"/>
              </a:rPr>
              <a:t>representación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34399" y="3829302"/>
            <a:ext cx="81026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Planta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-40">
                <a:latin typeface="Microsoft Sans Serif"/>
                <a:cs typeface="Microsoft Sans Serif"/>
              </a:rPr>
              <a:t>CC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370089" y="3829302"/>
            <a:ext cx="81026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Planta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CA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891994" y="4041661"/>
            <a:ext cx="1651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5">
                <a:latin typeface="Microsoft Sans Serif"/>
                <a:cs typeface="Microsoft Sans Serif"/>
              </a:rPr>
              <a:t>+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185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76269" y="4048011"/>
            <a:ext cx="36449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50" spc="10">
                <a:latin typeface="Microsoft Sans Serif"/>
                <a:cs typeface="Microsoft Sans Serif"/>
              </a:rPr>
              <a:t>1</a:t>
            </a:r>
            <a:r>
              <a:rPr dirty="0" sz="850" spc="-35">
                <a:latin typeface="Microsoft Sans Serif"/>
                <a:cs typeface="Microsoft Sans Serif"/>
              </a:rPr>
              <a:t> </a:t>
            </a:r>
            <a:r>
              <a:rPr dirty="0" sz="850" spc="10">
                <a:latin typeface="Microsoft Sans Serif"/>
                <a:cs typeface="Microsoft Sans Serif"/>
              </a:rPr>
              <a:t>2</a:t>
            </a:r>
            <a:r>
              <a:rPr dirty="0" sz="850" spc="-30">
                <a:latin typeface="Microsoft Sans Serif"/>
                <a:cs typeface="Microsoft Sans Serif"/>
              </a:rPr>
              <a:t> </a:t>
            </a:r>
            <a:r>
              <a:rPr dirty="0" sz="850" spc="10">
                <a:latin typeface="Microsoft Sans Serif"/>
                <a:cs typeface="Microsoft Sans Serif"/>
              </a:rPr>
              <a:t>3</a:t>
            </a:r>
            <a:r>
              <a:rPr dirty="0" sz="850" spc="-30">
                <a:latin typeface="Microsoft Sans Serif"/>
                <a:cs typeface="Microsoft Sans Serif"/>
              </a:rPr>
              <a:t> </a:t>
            </a:r>
            <a:r>
              <a:rPr dirty="0" sz="850" spc="30">
                <a:latin typeface="Microsoft Sans Serif"/>
                <a:cs typeface="Microsoft Sans Serif"/>
              </a:rPr>
              <a:t>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095007" y="4826029"/>
            <a:ext cx="32321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Barras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colectoras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779283" y="4826029"/>
            <a:ext cx="32321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Barras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colectoras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968169" y="5224399"/>
            <a:ext cx="9842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45">
                <a:latin typeface="Microsoft Sans Serif"/>
                <a:cs typeface="Microsoft Sans Serif"/>
              </a:rPr>
              <a:t>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652433" y="5224399"/>
            <a:ext cx="9842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45">
                <a:latin typeface="Microsoft Sans Serif"/>
                <a:cs typeface="Microsoft Sans Serif"/>
              </a:rPr>
              <a:t>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860202" y="5225974"/>
            <a:ext cx="54546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30">
                <a:latin typeface="Microsoft Sans Serif"/>
                <a:cs typeface="Microsoft Sans Serif"/>
              </a:rPr>
              <a:t>Es: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Toque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actual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11899" y="5650431"/>
            <a:ext cx="5311140" cy="1550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4163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descargas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60364-7-712,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fotovoltaica,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medidas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protección:</a:t>
            </a:r>
            <a:endParaRPr sz="70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1028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aislamiento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doble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reforzado;</a:t>
            </a:r>
            <a:endParaRPr sz="80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1028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extra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baja.</a:t>
            </a:r>
            <a:endParaRPr sz="800">
              <a:latin typeface="Microsoft Sans Serif"/>
              <a:cs typeface="Microsoft Sans Serif"/>
            </a:endParaRPr>
          </a:p>
          <a:p>
            <a:pPr marL="38100" marR="30480">
              <a:lnSpc>
                <a:spcPts val="1200"/>
              </a:lnSpc>
              <a:spcBef>
                <a:spcPts val="8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15">
                <a:latin typeface="Microsoft Sans Serif"/>
                <a:cs typeface="Microsoft Sans Serif"/>
              </a:rPr>
              <a:t>conectada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red, </a:t>
            </a:r>
            <a:r>
              <a:rPr dirty="0" sz="700" spc="30">
                <a:latin typeface="Microsoft Sans Serif"/>
                <a:cs typeface="Microsoft Sans Serif"/>
              </a:rPr>
              <a:t>teniendo </a:t>
            </a:r>
            <a:r>
              <a:rPr dirty="0" sz="700" spc="20">
                <a:latin typeface="Microsoft Sans Serif"/>
                <a:cs typeface="Microsoft Sans Serif"/>
              </a:rPr>
              <a:t>en cuenta </a:t>
            </a:r>
            <a:r>
              <a:rPr dirty="0" baseline="-33333" sz="750" spc="-44">
                <a:latin typeface="Microsoft Sans Serif"/>
                <a:cs typeface="Microsoft Sans Serif"/>
              </a:rPr>
              <a:t>j</a:t>
            </a:r>
            <a:r>
              <a:rPr dirty="0" sz="700" spc="-30">
                <a:latin typeface="Microsoft Sans Serif"/>
                <a:cs typeface="Microsoft Sans Serif"/>
              </a:rPr>
              <a:t>l</a:t>
            </a:r>
            <a:r>
              <a:rPr dirty="0" baseline="-33333" sz="750" spc="-44">
                <a:latin typeface="Microsoft Sans Serif"/>
                <a:cs typeface="Microsoft Sans Serif"/>
              </a:rPr>
              <a:t>e</a:t>
            </a:r>
            <a:r>
              <a:rPr dirty="0" sz="700" spc="-30">
                <a:latin typeface="Microsoft Sans Serif"/>
                <a:cs typeface="Microsoft Sans Serif"/>
              </a:rPr>
              <a:t>a</a:t>
            </a:r>
            <a:r>
              <a:rPr dirty="0" baseline="-33333" sz="750" spc="-44">
                <a:latin typeface="Microsoft Sans Serif"/>
                <a:cs typeface="Microsoft Sans Serif"/>
              </a:rPr>
              <a:t>fe</a:t>
            </a:r>
            <a:r>
              <a:rPr dirty="0" sz="700" spc="-30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nominal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generador </a:t>
            </a:r>
            <a:r>
              <a:rPr dirty="0" sz="700" spc="25">
                <a:latin typeface="Microsoft Sans Serif"/>
                <a:cs typeface="Microsoft Sans Serif"/>
              </a:rPr>
              <a:t>fotovoltaico,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normalmente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medida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20">
                <a:latin typeface="Microsoft Sans Serif"/>
                <a:cs typeface="Microsoft Sans Serif"/>
              </a:rPr>
              <a:t>utilizada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10">
                <a:latin typeface="Microsoft Sans Serif"/>
                <a:cs typeface="Microsoft Sans Serif"/>
              </a:rPr>
              <a:t>descargas eléctricas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aislamiento </a:t>
            </a:r>
            <a:r>
              <a:rPr dirty="0" sz="700" spc="25">
                <a:latin typeface="Microsoft Sans Serif"/>
                <a:cs typeface="Microsoft Sans Serif"/>
              </a:rPr>
              <a:t>doble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5">
                <a:latin typeface="Microsoft Sans Serif"/>
                <a:cs typeface="Microsoft Sans Serif"/>
              </a:rPr>
              <a:t>reforzado.</a:t>
            </a:r>
            <a:r>
              <a:rPr dirty="0" sz="400" spc="15">
                <a:latin typeface="Microsoft Sans Serif"/>
                <a:cs typeface="Microsoft Sans Serif"/>
              </a:rPr>
              <a:t>21</a:t>
            </a:r>
            <a:r>
              <a:rPr dirty="0" sz="700" spc="15">
                <a:latin typeface="Microsoft Sans Serif"/>
                <a:cs typeface="Microsoft Sans Serif"/>
              </a:rPr>
              <a:t>: entonces,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equipos utilizados 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lado de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15">
                <a:latin typeface="Microsoft Sans Serif"/>
                <a:cs typeface="Microsoft Sans Serif"/>
              </a:rPr>
              <a:t>hasta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terminales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inversor (por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fotovoltaicos,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cables, </a:t>
            </a:r>
            <a:r>
              <a:rPr dirty="0" sz="700">
                <a:latin typeface="Microsoft Sans Serif"/>
                <a:cs typeface="Microsoft Sans Serif"/>
              </a:rPr>
              <a:t>etc.)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clase </a:t>
            </a:r>
            <a:r>
              <a:rPr dirty="0" sz="700" spc="40">
                <a:latin typeface="Microsoft Sans Serif"/>
                <a:cs typeface="Microsoft Sans Serif"/>
              </a:rPr>
              <a:t>II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equivalente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61140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“Protección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descargas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eléctricas </a:t>
            </a:r>
            <a:r>
              <a:rPr dirty="0" sz="700" spc="140">
                <a:latin typeface="Microsoft Sans Serif"/>
                <a:cs typeface="Microsoft Sans Serif"/>
              </a:rPr>
              <a:t>– </a:t>
            </a:r>
            <a:r>
              <a:rPr dirty="0" sz="700" spc="5">
                <a:latin typeface="Microsoft Sans Serif"/>
                <a:cs typeface="Microsoft Sans Serif"/>
              </a:rPr>
              <a:t>Aspectos </a:t>
            </a:r>
            <a:r>
              <a:rPr dirty="0" sz="700" spc="20">
                <a:latin typeface="Microsoft Sans Serif"/>
                <a:cs typeface="Microsoft Sans Serif"/>
              </a:rPr>
              <a:t>comunes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instalaciones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equipos”.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contacto directo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5">
                <a:latin typeface="Microsoft Sans Serif"/>
                <a:cs typeface="Microsoft Sans Serif"/>
              </a:rPr>
              <a:t>independiente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40000" y="632343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0000" y="6386098"/>
            <a:ext cx="893444" cy="106489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21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r>
              <a:rPr dirty="0" sz="450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acuerdo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  <a:p>
            <a:pPr marR="71755">
              <a:lnSpc>
                <a:spcPct val="150100"/>
              </a:lnSpc>
              <a:spcBef>
                <a:spcPts val="70"/>
              </a:spcBef>
            </a:pPr>
            <a:r>
              <a:rPr dirty="0" sz="400" spc="-20">
                <a:latin typeface="Microsoft Sans Serif"/>
                <a:cs typeface="Microsoft Sans Serif"/>
              </a:rPr>
              <a:t>IEC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60364-7-712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Fotovoltaica </a:t>
            </a:r>
            <a:r>
              <a:rPr dirty="0" sz="400" spc="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módulos,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sistema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cableado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utilizado en </a:t>
            </a:r>
            <a:r>
              <a:rPr dirty="0" sz="450" spc="5">
                <a:latin typeface="Microsoft Sans Serif"/>
                <a:cs typeface="Microsoft Sans Serif"/>
              </a:rPr>
              <a:t>el </a:t>
            </a:r>
            <a:r>
              <a:rPr dirty="0" sz="450" spc="15">
                <a:latin typeface="Microsoft Sans Serif"/>
                <a:cs typeface="Microsoft Sans Serif"/>
              </a:rPr>
              <a:t>lado de </a:t>
            </a:r>
            <a:r>
              <a:rPr dirty="0" sz="450" spc="-45">
                <a:latin typeface="Microsoft Sans Serif"/>
                <a:cs typeface="Microsoft Sans Serif"/>
              </a:rPr>
              <a:t>CC </a:t>
            </a:r>
            <a:r>
              <a:rPr dirty="0" sz="450" spc="-4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deberá </a:t>
            </a:r>
            <a:r>
              <a:rPr dirty="0" sz="450" spc="10">
                <a:latin typeface="Microsoft Sans Serif"/>
                <a:cs typeface="Microsoft Sans Serif"/>
              </a:rPr>
              <a:t>ser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>
                <a:latin typeface="Microsoft Sans Serif"/>
                <a:cs typeface="Microsoft Sans Serif"/>
              </a:rPr>
              <a:t>clase </a:t>
            </a:r>
            <a:r>
              <a:rPr dirty="0" sz="450" spc="25">
                <a:latin typeface="Microsoft Sans Serif"/>
                <a:cs typeface="Microsoft Sans Serif"/>
              </a:rPr>
              <a:t>II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aislamiento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equivalente;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70"/>
              </a:spcBef>
            </a:pPr>
            <a:r>
              <a:rPr dirty="0" sz="400" spc="-10">
                <a:latin typeface="Microsoft Sans Serif"/>
                <a:cs typeface="Microsoft Sans Serif"/>
              </a:rPr>
              <a:t>La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norma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0">
                <a:latin typeface="Microsoft Sans Serif"/>
                <a:cs typeface="Microsoft Sans Serif"/>
              </a:rPr>
              <a:t>IEC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60364-7-712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no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excluye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el </a:t>
            </a:r>
            <a:r>
              <a:rPr dirty="0" sz="400" spc="10">
                <a:latin typeface="Microsoft Sans Serif"/>
                <a:cs typeface="Microsoft Sans Serif"/>
              </a:rPr>
              <a:t>uso de </a:t>
            </a:r>
            <a:r>
              <a:rPr dirty="0" sz="400" spc="15">
                <a:latin typeface="Microsoft Sans Serif"/>
                <a:cs typeface="Microsoft Sans Serif"/>
              </a:rPr>
              <a:t>módulos </a:t>
            </a:r>
            <a:r>
              <a:rPr dirty="0" sz="400" spc="10">
                <a:latin typeface="Microsoft Sans Serif"/>
                <a:cs typeface="Microsoft Sans Serif"/>
              </a:rPr>
              <a:t>fotovoltaicos de </a:t>
            </a:r>
            <a:r>
              <a:rPr dirty="0" sz="400" spc="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clase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seguridad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1908010"/>
            <a:ext cx="5363845" cy="1800225"/>
            <a:chOff x="1656346" y="1908010"/>
            <a:chExt cx="5363845" cy="1800225"/>
          </a:xfrm>
        </p:grpSpPr>
        <p:sp>
          <p:nvSpPr>
            <p:cNvPr id="4" name="object 4"/>
            <p:cNvSpPr/>
            <p:nvPr/>
          </p:nvSpPr>
          <p:spPr>
            <a:xfrm>
              <a:off x="1656346" y="1908010"/>
              <a:ext cx="5363845" cy="1800225"/>
            </a:xfrm>
            <a:custGeom>
              <a:avLst/>
              <a:gdLst/>
              <a:ahLst/>
              <a:cxnLst/>
              <a:rect l="l" t="t" r="r" b="b"/>
              <a:pathLst>
                <a:path w="5363845" h="1800225">
                  <a:moveTo>
                    <a:pt x="536365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63654" y="179999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98177" y="2958389"/>
              <a:ext cx="283438" cy="21211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904217" y="2356660"/>
              <a:ext cx="0" cy="154940"/>
            </a:xfrm>
            <a:custGeom>
              <a:avLst/>
              <a:gdLst/>
              <a:ahLst/>
              <a:cxnLst/>
              <a:rect l="l" t="t" r="r" b="b"/>
              <a:pathLst>
                <a:path w="0" h="154939">
                  <a:moveTo>
                    <a:pt x="0" y="0"/>
                  </a:moveTo>
                  <a:lnTo>
                    <a:pt x="0" y="15449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80416" y="2356660"/>
              <a:ext cx="0" cy="154940"/>
            </a:xfrm>
            <a:custGeom>
              <a:avLst/>
              <a:gdLst/>
              <a:ahLst/>
              <a:cxnLst/>
              <a:rect l="l" t="t" r="r" b="b"/>
              <a:pathLst>
                <a:path w="0" h="154939">
                  <a:moveTo>
                    <a:pt x="0" y="0"/>
                  </a:moveTo>
                  <a:lnTo>
                    <a:pt x="0" y="15449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279611" y="2812713"/>
              <a:ext cx="231775" cy="0"/>
            </a:xfrm>
            <a:custGeom>
              <a:avLst/>
              <a:gdLst/>
              <a:ahLst/>
              <a:cxnLst/>
              <a:rect l="l" t="t" r="r" b="b"/>
              <a:pathLst>
                <a:path w="231775" h="0">
                  <a:moveTo>
                    <a:pt x="0" y="0"/>
                  </a:moveTo>
                  <a:lnTo>
                    <a:pt x="231749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493749" y="2786890"/>
              <a:ext cx="96520" cy="52069"/>
            </a:xfrm>
            <a:custGeom>
              <a:avLst/>
              <a:gdLst/>
              <a:ahLst/>
              <a:cxnLst/>
              <a:rect l="l" t="t" r="r" b="b"/>
              <a:pathLst>
                <a:path w="96520" h="52069">
                  <a:moveTo>
                    <a:pt x="0" y="0"/>
                  </a:moveTo>
                  <a:lnTo>
                    <a:pt x="0" y="51650"/>
                  </a:lnTo>
                  <a:lnTo>
                    <a:pt x="96380" y="25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546535" y="2353981"/>
              <a:ext cx="0" cy="337185"/>
            </a:xfrm>
            <a:custGeom>
              <a:avLst/>
              <a:gdLst/>
              <a:ahLst/>
              <a:cxnLst/>
              <a:rect l="l" t="t" r="r" b="b"/>
              <a:pathLst>
                <a:path w="0" h="337185">
                  <a:moveTo>
                    <a:pt x="0" y="0"/>
                  </a:moveTo>
                  <a:lnTo>
                    <a:pt x="0" y="337096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159439" y="2754284"/>
              <a:ext cx="320040" cy="106680"/>
            </a:xfrm>
            <a:custGeom>
              <a:avLst/>
              <a:gdLst/>
              <a:ahLst/>
              <a:cxnLst/>
              <a:rect l="l" t="t" r="r" b="b"/>
              <a:pathLst>
                <a:path w="320039" h="106680">
                  <a:moveTo>
                    <a:pt x="106679" y="106679"/>
                  </a:moveTo>
                  <a:lnTo>
                    <a:pt x="182879" y="60959"/>
                  </a:lnTo>
                  <a:lnTo>
                    <a:pt x="288277" y="60959"/>
                  </a:lnTo>
                  <a:lnTo>
                    <a:pt x="298048" y="59535"/>
                  </a:lnTo>
                  <a:lnTo>
                    <a:pt x="306857" y="55448"/>
                  </a:lnTo>
                  <a:lnTo>
                    <a:pt x="313923" y="48979"/>
                  </a:lnTo>
                  <a:lnTo>
                    <a:pt x="318465" y="40411"/>
                  </a:lnTo>
                  <a:lnTo>
                    <a:pt x="319581" y="25219"/>
                  </a:lnTo>
                  <a:lnTo>
                    <a:pt x="314031" y="12314"/>
                  </a:lnTo>
                  <a:lnTo>
                    <a:pt x="303468" y="3354"/>
                  </a:lnTo>
                  <a:lnTo>
                    <a:pt x="289547" y="0"/>
                  </a:lnTo>
                  <a:lnTo>
                    <a:pt x="182879" y="0"/>
                  </a:lnTo>
                  <a:lnTo>
                    <a:pt x="45719" y="15239"/>
                  </a:lnTo>
                  <a:lnTo>
                    <a:pt x="0" y="15239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46732" y="2848268"/>
              <a:ext cx="238312" cy="86359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149" y="2754284"/>
              <a:ext cx="320040" cy="106680"/>
            </a:xfrm>
            <a:custGeom>
              <a:avLst/>
              <a:gdLst/>
              <a:ahLst/>
              <a:cxnLst/>
              <a:rect l="l" t="t" r="r" b="b"/>
              <a:pathLst>
                <a:path w="320039" h="106680">
                  <a:moveTo>
                    <a:pt x="106680" y="106679"/>
                  </a:moveTo>
                  <a:lnTo>
                    <a:pt x="182880" y="60959"/>
                  </a:lnTo>
                  <a:lnTo>
                    <a:pt x="288277" y="60959"/>
                  </a:lnTo>
                  <a:lnTo>
                    <a:pt x="298048" y="59535"/>
                  </a:lnTo>
                  <a:lnTo>
                    <a:pt x="306857" y="55448"/>
                  </a:lnTo>
                  <a:lnTo>
                    <a:pt x="313923" y="48979"/>
                  </a:lnTo>
                  <a:lnTo>
                    <a:pt x="318465" y="40411"/>
                  </a:lnTo>
                  <a:lnTo>
                    <a:pt x="319586" y="25219"/>
                  </a:lnTo>
                  <a:lnTo>
                    <a:pt x="314036" y="12314"/>
                  </a:lnTo>
                  <a:lnTo>
                    <a:pt x="303470" y="3354"/>
                  </a:lnTo>
                  <a:lnTo>
                    <a:pt x="289547" y="0"/>
                  </a:lnTo>
                  <a:lnTo>
                    <a:pt x="182880" y="0"/>
                  </a:lnTo>
                  <a:lnTo>
                    <a:pt x="45720" y="15239"/>
                  </a:lnTo>
                  <a:lnTo>
                    <a:pt x="0" y="1523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9443" y="2848268"/>
              <a:ext cx="238312" cy="8635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722735" y="2353981"/>
              <a:ext cx="0" cy="240029"/>
            </a:xfrm>
            <a:custGeom>
              <a:avLst/>
              <a:gdLst/>
              <a:ahLst/>
              <a:cxnLst/>
              <a:rect l="l" t="t" r="r" b="b"/>
              <a:pathLst>
                <a:path w="0" h="240030">
                  <a:moveTo>
                    <a:pt x="0" y="0"/>
                  </a:moveTo>
                  <a:lnTo>
                    <a:pt x="0" y="2395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901292" y="2353981"/>
              <a:ext cx="0" cy="245110"/>
            </a:xfrm>
            <a:custGeom>
              <a:avLst/>
              <a:gdLst/>
              <a:ahLst/>
              <a:cxnLst/>
              <a:rect l="l" t="t" r="r" b="b"/>
              <a:pathLst>
                <a:path w="0" h="245110">
                  <a:moveTo>
                    <a:pt x="0" y="0"/>
                  </a:moveTo>
                  <a:lnTo>
                    <a:pt x="0" y="244614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077492" y="2353981"/>
              <a:ext cx="0" cy="363855"/>
            </a:xfrm>
            <a:custGeom>
              <a:avLst/>
              <a:gdLst/>
              <a:ahLst/>
              <a:cxnLst/>
              <a:rect l="l" t="t" r="r" b="b"/>
              <a:pathLst>
                <a:path w="0" h="363855">
                  <a:moveTo>
                    <a:pt x="0" y="0"/>
                  </a:moveTo>
                  <a:lnTo>
                    <a:pt x="0" y="36370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013210" y="3121854"/>
              <a:ext cx="398145" cy="273685"/>
            </a:xfrm>
            <a:custGeom>
              <a:avLst/>
              <a:gdLst/>
              <a:ahLst/>
              <a:cxnLst/>
              <a:rect l="l" t="t" r="r" b="b"/>
              <a:pathLst>
                <a:path w="398145" h="273685">
                  <a:moveTo>
                    <a:pt x="397840" y="0"/>
                  </a:moveTo>
                  <a:lnTo>
                    <a:pt x="0" y="0"/>
                  </a:lnTo>
                  <a:lnTo>
                    <a:pt x="0" y="27349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987386" y="3377739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69" h="96520">
                  <a:moveTo>
                    <a:pt x="51650" y="0"/>
                  </a:moveTo>
                  <a:lnTo>
                    <a:pt x="0" y="0"/>
                  </a:lnTo>
                  <a:lnTo>
                    <a:pt x="25819" y="96380"/>
                  </a:lnTo>
                  <a:lnTo>
                    <a:pt x="5165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170907" y="2982489"/>
              <a:ext cx="314325" cy="413384"/>
            </a:xfrm>
            <a:custGeom>
              <a:avLst/>
              <a:gdLst/>
              <a:ahLst/>
              <a:cxnLst/>
              <a:rect l="l" t="t" r="r" b="b"/>
              <a:pathLst>
                <a:path w="314325" h="413385">
                  <a:moveTo>
                    <a:pt x="314210" y="0"/>
                  </a:moveTo>
                  <a:lnTo>
                    <a:pt x="0" y="0"/>
                  </a:lnTo>
                  <a:lnTo>
                    <a:pt x="0" y="41286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145071" y="3377739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70" h="96520">
                  <a:moveTo>
                    <a:pt x="51650" y="0"/>
                  </a:moveTo>
                  <a:lnTo>
                    <a:pt x="0" y="0"/>
                  </a:lnTo>
                  <a:lnTo>
                    <a:pt x="25831" y="96380"/>
                  </a:lnTo>
                  <a:lnTo>
                    <a:pt x="5165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807590" y="2511157"/>
              <a:ext cx="391160" cy="193040"/>
            </a:xfrm>
            <a:custGeom>
              <a:avLst/>
              <a:gdLst/>
              <a:ahLst/>
              <a:cxnLst/>
              <a:rect l="l" t="t" r="r" b="b"/>
              <a:pathLst>
                <a:path w="391160" h="193039">
                  <a:moveTo>
                    <a:pt x="0" y="0"/>
                  </a:moveTo>
                  <a:lnTo>
                    <a:pt x="192900" y="192900"/>
                  </a:lnTo>
                  <a:lnTo>
                    <a:pt x="3906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807594" y="2511158"/>
              <a:ext cx="391160" cy="554355"/>
            </a:xfrm>
            <a:custGeom>
              <a:avLst/>
              <a:gdLst/>
              <a:ahLst/>
              <a:cxnLst/>
              <a:rect l="l" t="t" r="r" b="b"/>
              <a:pathLst>
                <a:path w="391160" h="554355">
                  <a:moveTo>
                    <a:pt x="390601" y="554088"/>
                  </a:moveTo>
                  <a:lnTo>
                    <a:pt x="0" y="554088"/>
                  </a:lnTo>
                  <a:lnTo>
                    <a:pt x="0" y="0"/>
                  </a:lnTo>
                  <a:lnTo>
                    <a:pt x="390601" y="0"/>
                  </a:lnTo>
                  <a:lnTo>
                    <a:pt x="390601" y="55408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402596" y="3170834"/>
              <a:ext cx="134620" cy="58419"/>
            </a:xfrm>
            <a:custGeom>
              <a:avLst/>
              <a:gdLst/>
              <a:ahLst/>
              <a:cxnLst/>
              <a:rect l="l" t="t" r="r" b="b"/>
              <a:pathLst>
                <a:path w="134620" h="58419">
                  <a:moveTo>
                    <a:pt x="103822" y="45199"/>
                  </a:moveTo>
                  <a:lnTo>
                    <a:pt x="30480" y="45199"/>
                  </a:lnTo>
                  <a:lnTo>
                    <a:pt x="30480" y="58077"/>
                  </a:lnTo>
                  <a:lnTo>
                    <a:pt x="103822" y="58077"/>
                  </a:lnTo>
                  <a:lnTo>
                    <a:pt x="103822" y="45199"/>
                  </a:lnTo>
                  <a:close/>
                </a:path>
                <a:path w="134620" h="58419">
                  <a:moveTo>
                    <a:pt x="119049" y="22402"/>
                  </a:moveTo>
                  <a:lnTo>
                    <a:pt x="15227" y="22402"/>
                  </a:lnTo>
                  <a:lnTo>
                    <a:pt x="15227" y="35280"/>
                  </a:lnTo>
                  <a:lnTo>
                    <a:pt x="119049" y="35280"/>
                  </a:lnTo>
                  <a:lnTo>
                    <a:pt x="119049" y="22402"/>
                  </a:lnTo>
                  <a:close/>
                </a:path>
                <a:path w="134620" h="58419">
                  <a:moveTo>
                    <a:pt x="134289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134289" y="12890"/>
                  </a:lnTo>
                  <a:lnTo>
                    <a:pt x="13428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490179" y="2488372"/>
              <a:ext cx="643890" cy="643890"/>
            </a:xfrm>
            <a:custGeom>
              <a:avLst/>
              <a:gdLst/>
              <a:ahLst/>
              <a:cxnLst/>
              <a:rect l="l" t="t" r="r" b="b"/>
              <a:pathLst>
                <a:path w="643889" h="643889">
                  <a:moveTo>
                    <a:pt x="321818" y="0"/>
                  </a:moveTo>
                  <a:lnTo>
                    <a:pt x="274264" y="3489"/>
                  </a:lnTo>
                  <a:lnTo>
                    <a:pt x="228876" y="13624"/>
                  </a:lnTo>
                  <a:lnTo>
                    <a:pt x="186152" y="29908"/>
                  </a:lnTo>
                  <a:lnTo>
                    <a:pt x="146589" y="51842"/>
                  </a:lnTo>
                  <a:lnTo>
                    <a:pt x="110686" y="78930"/>
                  </a:lnTo>
                  <a:lnTo>
                    <a:pt x="78940" y="110674"/>
                  </a:lnTo>
                  <a:lnTo>
                    <a:pt x="51849" y="146575"/>
                  </a:lnTo>
                  <a:lnTo>
                    <a:pt x="29912" y="186136"/>
                  </a:lnTo>
                  <a:lnTo>
                    <a:pt x="13626" y="228860"/>
                  </a:lnTo>
                  <a:lnTo>
                    <a:pt x="3489" y="274249"/>
                  </a:lnTo>
                  <a:lnTo>
                    <a:pt x="0" y="321805"/>
                  </a:lnTo>
                  <a:lnTo>
                    <a:pt x="3489" y="369361"/>
                  </a:lnTo>
                  <a:lnTo>
                    <a:pt x="13626" y="414751"/>
                  </a:lnTo>
                  <a:lnTo>
                    <a:pt x="29912" y="457476"/>
                  </a:lnTo>
                  <a:lnTo>
                    <a:pt x="51849" y="497039"/>
                  </a:lnTo>
                  <a:lnTo>
                    <a:pt x="78940" y="532942"/>
                  </a:lnTo>
                  <a:lnTo>
                    <a:pt x="110686" y="564687"/>
                  </a:lnTo>
                  <a:lnTo>
                    <a:pt x="146589" y="591776"/>
                  </a:lnTo>
                  <a:lnTo>
                    <a:pt x="186152" y="613712"/>
                  </a:lnTo>
                  <a:lnTo>
                    <a:pt x="228876" y="629997"/>
                  </a:lnTo>
                  <a:lnTo>
                    <a:pt x="274264" y="640133"/>
                  </a:lnTo>
                  <a:lnTo>
                    <a:pt x="321818" y="643623"/>
                  </a:lnTo>
                  <a:lnTo>
                    <a:pt x="369374" y="640133"/>
                  </a:lnTo>
                  <a:lnTo>
                    <a:pt x="414763" y="629997"/>
                  </a:lnTo>
                  <a:lnTo>
                    <a:pt x="457488" y="613712"/>
                  </a:lnTo>
                  <a:lnTo>
                    <a:pt x="497051" y="591776"/>
                  </a:lnTo>
                  <a:lnTo>
                    <a:pt x="532954" y="564687"/>
                  </a:lnTo>
                  <a:lnTo>
                    <a:pt x="564699" y="532942"/>
                  </a:lnTo>
                  <a:lnTo>
                    <a:pt x="591789" y="497039"/>
                  </a:lnTo>
                  <a:lnTo>
                    <a:pt x="613725" y="457476"/>
                  </a:lnTo>
                  <a:lnTo>
                    <a:pt x="630010" y="414751"/>
                  </a:lnTo>
                  <a:lnTo>
                    <a:pt x="640146" y="369361"/>
                  </a:lnTo>
                  <a:lnTo>
                    <a:pt x="643636" y="321805"/>
                  </a:lnTo>
                  <a:lnTo>
                    <a:pt x="640146" y="274249"/>
                  </a:lnTo>
                  <a:lnTo>
                    <a:pt x="630010" y="228860"/>
                  </a:lnTo>
                  <a:lnTo>
                    <a:pt x="613725" y="186136"/>
                  </a:lnTo>
                  <a:lnTo>
                    <a:pt x="591789" y="146575"/>
                  </a:lnTo>
                  <a:lnTo>
                    <a:pt x="564699" y="110674"/>
                  </a:lnTo>
                  <a:lnTo>
                    <a:pt x="532954" y="78930"/>
                  </a:lnTo>
                  <a:lnTo>
                    <a:pt x="497051" y="51842"/>
                  </a:lnTo>
                  <a:lnTo>
                    <a:pt x="457488" y="29908"/>
                  </a:lnTo>
                  <a:lnTo>
                    <a:pt x="414763" y="13624"/>
                  </a:lnTo>
                  <a:lnTo>
                    <a:pt x="369374" y="3489"/>
                  </a:lnTo>
                  <a:lnTo>
                    <a:pt x="3218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490179" y="2488372"/>
              <a:ext cx="643890" cy="643890"/>
            </a:xfrm>
            <a:custGeom>
              <a:avLst/>
              <a:gdLst/>
              <a:ahLst/>
              <a:cxnLst/>
              <a:rect l="l" t="t" r="r" b="b"/>
              <a:pathLst>
                <a:path w="643889" h="643889">
                  <a:moveTo>
                    <a:pt x="0" y="321805"/>
                  </a:moveTo>
                  <a:lnTo>
                    <a:pt x="3489" y="274249"/>
                  </a:lnTo>
                  <a:lnTo>
                    <a:pt x="13626" y="228860"/>
                  </a:lnTo>
                  <a:lnTo>
                    <a:pt x="29912" y="186136"/>
                  </a:lnTo>
                  <a:lnTo>
                    <a:pt x="51849" y="146575"/>
                  </a:lnTo>
                  <a:lnTo>
                    <a:pt x="78940" y="110674"/>
                  </a:lnTo>
                  <a:lnTo>
                    <a:pt x="110686" y="78930"/>
                  </a:lnTo>
                  <a:lnTo>
                    <a:pt x="146589" y="51842"/>
                  </a:lnTo>
                  <a:lnTo>
                    <a:pt x="186152" y="29908"/>
                  </a:lnTo>
                  <a:lnTo>
                    <a:pt x="228876" y="13624"/>
                  </a:lnTo>
                  <a:lnTo>
                    <a:pt x="274264" y="3489"/>
                  </a:lnTo>
                  <a:lnTo>
                    <a:pt x="321818" y="0"/>
                  </a:lnTo>
                  <a:lnTo>
                    <a:pt x="369374" y="3489"/>
                  </a:lnTo>
                  <a:lnTo>
                    <a:pt x="414763" y="13624"/>
                  </a:lnTo>
                  <a:lnTo>
                    <a:pt x="457488" y="29908"/>
                  </a:lnTo>
                  <a:lnTo>
                    <a:pt x="497051" y="51842"/>
                  </a:lnTo>
                  <a:lnTo>
                    <a:pt x="532954" y="78930"/>
                  </a:lnTo>
                  <a:lnTo>
                    <a:pt x="564699" y="110674"/>
                  </a:lnTo>
                  <a:lnTo>
                    <a:pt x="591789" y="146575"/>
                  </a:lnTo>
                  <a:lnTo>
                    <a:pt x="613725" y="186136"/>
                  </a:lnTo>
                  <a:lnTo>
                    <a:pt x="630010" y="228860"/>
                  </a:lnTo>
                  <a:lnTo>
                    <a:pt x="640146" y="274249"/>
                  </a:lnTo>
                  <a:lnTo>
                    <a:pt x="643636" y="321805"/>
                  </a:lnTo>
                  <a:lnTo>
                    <a:pt x="640146" y="369361"/>
                  </a:lnTo>
                  <a:lnTo>
                    <a:pt x="630010" y="414751"/>
                  </a:lnTo>
                  <a:lnTo>
                    <a:pt x="613725" y="457476"/>
                  </a:lnTo>
                  <a:lnTo>
                    <a:pt x="591789" y="497039"/>
                  </a:lnTo>
                  <a:lnTo>
                    <a:pt x="564699" y="532942"/>
                  </a:lnTo>
                  <a:lnTo>
                    <a:pt x="532954" y="564687"/>
                  </a:lnTo>
                  <a:lnTo>
                    <a:pt x="497051" y="591776"/>
                  </a:lnTo>
                  <a:lnTo>
                    <a:pt x="457488" y="613712"/>
                  </a:lnTo>
                  <a:lnTo>
                    <a:pt x="414763" y="629997"/>
                  </a:lnTo>
                  <a:lnTo>
                    <a:pt x="369374" y="640133"/>
                  </a:lnTo>
                  <a:lnTo>
                    <a:pt x="321818" y="643623"/>
                  </a:lnTo>
                  <a:lnTo>
                    <a:pt x="274264" y="640133"/>
                  </a:lnTo>
                  <a:lnTo>
                    <a:pt x="228876" y="629997"/>
                  </a:lnTo>
                  <a:lnTo>
                    <a:pt x="186152" y="613712"/>
                  </a:lnTo>
                  <a:lnTo>
                    <a:pt x="146589" y="591776"/>
                  </a:lnTo>
                  <a:lnTo>
                    <a:pt x="110686" y="564687"/>
                  </a:lnTo>
                  <a:lnTo>
                    <a:pt x="78940" y="532942"/>
                  </a:lnTo>
                  <a:lnTo>
                    <a:pt x="51849" y="497039"/>
                  </a:lnTo>
                  <a:lnTo>
                    <a:pt x="29912" y="457476"/>
                  </a:lnTo>
                  <a:lnTo>
                    <a:pt x="13626" y="414751"/>
                  </a:lnTo>
                  <a:lnTo>
                    <a:pt x="3489" y="369361"/>
                  </a:lnTo>
                  <a:lnTo>
                    <a:pt x="0" y="3218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581845" y="2651362"/>
              <a:ext cx="459740" cy="321310"/>
            </a:xfrm>
            <a:custGeom>
              <a:avLst/>
              <a:gdLst/>
              <a:ahLst/>
              <a:cxnLst/>
              <a:rect l="l" t="t" r="r" b="b"/>
              <a:pathLst>
                <a:path w="459739" h="321310">
                  <a:moveTo>
                    <a:pt x="0" y="0"/>
                  </a:moveTo>
                  <a:lnTo>
                    <a:pt x="0" y="143789"/>
                  </a:lnTo>
                  <a:lnTo>
                    <a:pt x="241109" y="265163"/>
                  </a:lnTo>
                  <a:lnTo>
                    <a:pt x="241109" y="201206"/>
                  </a:lnTo>
                  <a:lnTo>
                    <a:pt x="459244" y="320929"/>
                  </a:lnTo>
                  <a:lnTo>
                    <a:pt x="199745" y="65824"/>
                  </a:lnTo>
                  <a:lnTo>
                    <a:pt x="199745" y="1664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487653" y="3134525"/>
              <a:ext cx="648970" cy="439420"/>
            </a:xfrm>
            <a:custGeom>
              <a:avLst/>
              <a:gdLst/>
              <a:ahLst/>
              <a:cxnLst/>
              <a:rect l="l" t="t" r="r" b="b"/>
              <a:pathLst>
                <a:path w="648970" h="439420">
                  <a:moveTo>
                    <a:pt x="648690" y="439216"/>
                  </a:moveTo>
                  <a:lnTo>
                    <a:pt x="0" y="439216"/>
                  </a:lnTo>
                  <a:lnTo>
                    <a:pt x="0" y="0"/>
                  </a:lnTo>
                  <a:lnTo>
                    <a:pt x="648690" y="0"/>
                  </a:lnTo>
                  <a:lnTo>
                    <a:pt x="648690" y="43921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551843" y="3066956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4" h="65405">
                  <a:moveTo>
                    <a:pt x="0" y="65036"/>
                  </a:moveTo>
                  <a:lnTo>
                    <a:pt x="6503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006266" y="3066956"/>
              <a:ext cx="65405" cy="65405"/>
            </a:xfrm>
            <a:custGeom>
              <a:avLst/>
              <a:gdLst/>
              <a:ahLst/>
              <a:cxnLst/>
              <a:rect l="l" t="t" r="r" b="b"/>
              <a:pathLst>
                <a:path w="65404" h="65405">
                  <a:moveTo>
                    <a:pt x="65036" y="6503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216062" y="2436086"/>
              <a:ext cx="0" cy="231775"/>
            </a:xfrm>
            <a:custGeom>
              <a:avLst/>
              <a:gdLst/>
              <a:ahLst/>
              <a:cxnLst/>
              <a:rect l="l" t="t" r="r" b="b"/>
              <a:pathLst>
                <a:path w="0" h="231775">
                  <a:moveTo>
                    <a:pt x="0" y="23174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190233" y="2357334"/>
              <a:ext cx="52069" cy="96520"/>
            </a:xfrm>
            <a:custGeom>
              <a:avLst/>
              <a:gdLst/>
              <a:ahLst/>
              <a:cxnLst/>
              <a:rect l="l" t="t" r="r" b="b"/>
              <a:pathLst>
                <a:path w="52070" h="96519">
                  <a:moveTo>
                    <a:pt x="25831" y="0"/>
                  </a:moveTo>
                  <a:lnTo>
                    <a:pt x="0" y="96367"/>
                  </a:lnTo>
                  <a:lnTo>
                    <a:pt x="51650" y="96367"/>
                  </a:lnTo>
                  <a:lnTo>
                    <a:pt x="2583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90674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50000" y="677087"/>
            <a:ext cx="2954655" cy="51371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2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r>
              <a:rPr dirty="0" sz="1100" spc="10" b="1">
                <a:latin typeface="Arial"/>
                <a:cs typeface="Arial"/>
              </a:rPr>
              <a:t>5.2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15" b="1">
                <a:latin typeface="Arial"/>
                <a:cs typeface="Arial"/>
              </a:rPr>
              <a:t>Protección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40" b="1">
                <a:latin typeface="Arial"/>
                <a:cs typeface="Arial"/>
              </a:rPr>
              <a:t>contra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el</a:t>
            </a:r>
            <a:r>
              <a:rPr dirty="0" sz="1100" spc="-25" b="1">
                <a:latin typeface="Arial"/>
                <a:cs typeface="Arial"/>
              </a:rPr>
              <a:t> </a:t>
            </a:r>
            <a:r>
              <a:rPr dirty="0" sz="1100" spc="30" b="1">
                <a:latin typeface="Arial"/>
                <a:cs typeface="Arial"/>
              </a:rPr>
              <a:t>contacto</a:t>
            </a:r>
            <a:r>
              <a:rPr dirty="0" sz="1100" spc="-20" b="1">
                <a:latin typeface="Arial"/>
                <a:cs typeface="Arial"/>
              </a:rPr>
              <a:t> </a:t>
            </a:r>
            <a:r>
              <a:rPr dirty="0" sz="1100" spc="35" b="1">
                <a:latin typeface="Arial"/>
                <a:cs typeface="Arial"/>
              </a:rPr>
              <a:t>indirecto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300" y="1383257"/>
            <a:ext cx="47066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indirecto</a:t>
            </a:r>
            <a:r>
              <a:rPr dirty="0" sz="700" spc="-5">
                <a:latin typeface="Microsoft Sans Serif"/>
                <a:cs typeface="Microsoft Sans Serif"/>
              </a:rPr>
              <a:t> 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define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evento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provocado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persona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contacto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pieza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expuesta.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resultado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crea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flujo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0000" y="1873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0000" y="1955299"/>
            <a:ext cx="549910" cy="33909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26899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59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Contacto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indirecto  </a:t>
            </a:r>
            <a:r>
              <a:rPr dirty="0" sz="550" spc="15">
                <a:latin typeface="Microsoft Sans Serif"/>
                <a:cs typeface="Microsoft Sans Serif"/>
              </a:rPr>
              <a:t>representación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541600" y="2000502"/>
            <a:ext cx="81026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Planta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-40">
                <a:latin typeface="Microsoft Sans Serif"/>
                <a:cs typeface="Microsoft Sans Serif"/>
              </a:rPr>
              <a:t>CC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415720" y="2000502"/>
            <a:ext cx="81026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Planta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CA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863759" y="2189874"/>
            <a:ext cx="1651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5">
                <a:latin typeface="Microsoft Sans Serif"/>
                <a:cs typeface="Microsoft Sans Serif"/>
              </a:rPr>
              <a:t>+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185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506078" y="2231646"/>
            <a:ext cx="59563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1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ENCENDIDO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263775" y="2617600"/>
            <a:ext cx="25527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Identificación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269490" y="2733892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167495" y="2895426"/>
            <a:ext cx="36449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Aislamiento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15">
                <a:latin typeface="Microsoft Sans Serif"/>
                <a:cs typeface="Microsoft Sans Serif"/>
              </a:rPr>
              <a:t>falla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722562" y="3397622"/>
            <a:ext cx="855980" cy="196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Id: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corriente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falla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aislamiento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r>
              <a:rPr dirty="0" sz="400" spc="-20">
                <a:latin typeface="Microsoft Sans Serif"/>
                <a:cs typeface="Microsoft Sans Serif"/>
              </a:rPr>
              <a:t>Es: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corriente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contacto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979425" y="3472209"/>
            <a:ext cx="9842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45">
                <a:latin typeface="Microsoft Sans Serif"/>
                <a:cs typeface="Microsoft Sans Serif"/>
              </a:rPr>
              <a:t>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37110" y="3472209"/>
            <a:ext cx="9842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45">
                <a:latin typeface="Microsoft Sans Serif"/>
                <a:cs typeface="Microsoft Sans Serif"/>
              </a:rPr>
              <a:t>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37300" y="3824172"/>
            <a:ext cx="5350510" cy="1090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51484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mundo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instalaciones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eléctricas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siempre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sencillo: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dividir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áreas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normas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eléctricas: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países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países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NEC.</a:t>
            </a:r>
            <a:endParaRPr sz="800">
              <a:latin typeface="Microsoft Sans Serif"/>
              <a:cs typeface="Microsoft Sans Serif"/>
            </a:endParaRPr>
          </a:p>
          <a:p>
            <a:pPr marL="12700" marR="233045">
              <a:lnSpc>
                <a:spcPct val="125000"/>
              </a:lnSpc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10">
                <a:latin typeface="Microsoft Sans Serif"/>
                <a:cs typeface="Microsoft Sans Serif"/>
              </a:rPr>
              <a:t> 60364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10">
                <a:latin typeface="Microsoft Sans Serif"/>
                <a:cs typeface="Microsoft Sans Serif"/>
              </a:rPr>
              <a:t> colección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documentos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definen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principios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fundamentales,</a:t>
            </a:r>
            <a:r>
              <a:rPr dirty="0" sz="800" spc="15">
                <a:latin typeface="Microsoft Sans Serif"/>
                <a:cs typeface="Microsoft Sans Serif"/>
              </a:rPr>
              <a:t> prácticas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requisitos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rendimiento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reflejan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concepto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europeo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cableado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NEC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(Código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Nacional)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reglas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específicas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destinadas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utilizadas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diseño,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aplicación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uniforme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eléctricos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basadas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principios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prácticas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América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Norte.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637300" y="5196001"/>
            <a:ext cx="5232400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garantizar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seguridad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15">
                <a:latin typeface="Microsoft Sans Serif"/>
                <a:cs typeface="Microsoft Sans Serif"/>
              </a:rPr>
              <a:t>personas,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ganado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bienes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frente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peligros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daños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puedan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surgir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20">
                <a:latin typeface="Microsoft Sans Serif"/>
                <a:cs typeface="Microsoft Sans Serif"/>
              </a:rPr>
              <a:t>uso razonable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5">
                <a:latin typeface="Microsoft Sans Serif"/>
                <a:cs typeface="Microsoft Sans Serif"/>
              </a:rPr>
              <a:t>instalaciones </a:t>
            </a:r>
            <a:r>
              <a:rPr dirty="0" sz="800" spc="10">
                <a:latin typeface="Microsoft Sans Serif"/>
                <a:cs typeface="Microsoft Sans Serif"/>
              </a:rPr>
              <a:t>eléctricas, la </a:t>
            </a:r>
            <a:r>
              <a:rPr dirty="0" sz="800" spc="20">
                <a:latin typeface="Microsoft Sans Serif"/>
                <a:cs typeface="Microsoft Sans Serif"/>
              </a:rPr>
              <a:t>Comisión </a:t>
            </a:r>
            <a:r>
              <a:rPr dirty="0" sz="800" spc="15">
                <a:latin typeface="Microsoft Sans Serif"/>
                <a:cs typeface="Microsoft Sans Serif"/>
              </a:rPr>
              <a:t>Electrotécnica </a:t>
            </a:r>
            <a:r>
              <a:rPr dirty="0" sz="800" spc="30">
                <a:latin typeface="Microsoft Sans Serif"/>
                <a:cs typeface="Microsoft Sans Serif"/>
              </a:rPr>
              <a:t>Internacional </a:t>
            </a:r>
            <a:r>
              <a:rPr dirty="0" sz="800" spc="-35">
                <a:latin typeface="Microsoft Sans Serif"/>
                <a:cs typeface="Microsoft Sans Serif"/>
              </a:rPr>
              <a:t>(CEI) </a:t>
            </a:r>
            <a:r>
              <a:rPr dirty="0" sz="800" spc="25">
                <a:latin typeface="Microsoft Sans Serif"/>
                <a:cs typeface="Microsoft Sans Serif"/>
              </a:rPr>
              <a:t>ha </a:t>
            </a:r>
            <a:r>
              <a:rPr dirty="0" sz="800" spc="30">
                <a:latin typeface="Microsoft Sans Serif"/>
                <a:cs typeface="Microsoft Sans Serif"/>
              </a:rPr>
              <a:t> elaborado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60364.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diferentes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637300" y="5820016"/>
            <a:ext cx="5349875" cy="397256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64769" indent="-52705">
              <a:lnSpc>
                <a:spcPct val="100000"/>
              </a:lnSpc>
              <a:spcBef>
                <a:spcPts val="375"/>
              </a:spcBef>
              <a:buChar char="•"/>
              <a:tabLst>
                <a:tab pos="65405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sistema;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equipos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eléctricos;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características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(dispositivos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disparo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5">
                <a:latin typeface="Microsoft Sans Serif"/>
                <a:cs typeface="Microsoft Sans Serif"/>
              </a:rPr>
              <a:t>alarma).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750" spc="2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resultado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identifican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siguientes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características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distribución: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conductores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activos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</a:t>
            </a:r>
            <a:r>
              <a:rPr dirty="0" sz="500" spc="15">
                <a:latin typeface="Microsoft Sans Serif"/>
                <a:cs typeface="Microsoft Sans Serif"/>
              </a:rPr>
              <a:t>22</a:t>
            </a:r>
            <a:r>
              <a:rPr dirty="0" sz="800" spc="15">
                <a:latin typeface="Microsoft Sans Serif"/>
                <a:cs typeface="Microsoft Sans Serif"/>
              </a:rPr>
              <a:t>;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  <a:p>
            <a:pPr marL="12700" marR="240665">
              <a:lnSpc>
                <a:spcPct val="133400"/>
              </a:lnSpc>
              <a:spcBef>
                <a:spcPts val="2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exige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siempre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coordinación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tipos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norma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60364</a:t>
            </a:r>
            <a:r>
              <a:rPr dirty="0" sz="650" spc="5">
                <a:latin typeface="Microsoft Sans Serif"/>
                <a:cs typeface="Microsoft Sans Serif"/>
              </a:rPr>
              <a:t> especifica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“código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letras”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identificar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tierra.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“código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letras”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basa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del lado 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fuente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20">
                <a:latin typeface="Microsoft Sans Serif"/>
                <a:cs typeface="Microsoft Sans Serif"/>
              </a:rPr>
              <a:t>del lado del </a:t>
            </a:r>
            <a:r>
              <a:rPr dirty="0" sz="650" spc="15">
                <a:latin typeface="Microsoft Sans Serif"/>
                <a:cs typeface="Microsoft Sans Serif"/>
              </a:rPr>
              <a:t>dispositivo.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primera </a:t>
            </a:r>
            <a:r>
              <a:rPr dirty="0" sz="650" spc="25">
                <a:latin typeface="Microsoft Sans Serif"/>
                <a:cs typeface="Microsoft Sans Serif"/>
              </a:rPr>
              <a:t>letra </a:t>
            </a:r>
            <a:r>
              <a:rPr dirty="0" sz="650" spc="15">
                <a:latin typeface="Microsoft Sans Serif"/>
                <a:cs typeface="Microsoft Sans Serif"/>
              </a:rPr>
              <a:t>indica </a:t>
            </a:r>
            <a:r>
              <a:rPr dirty="0" sz="650" spc="25">
                <a:latin typeface="Microsoft Sans Serif"/>
                <a:cs typeface="Microsoft Sans Serif"/>
              </a:rPr>
              <a:t>cómo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0">
                <a:latin typeface="Microsoft Sans Serif"/>
                <a:cs typeface="Microsoft Sans Serif"/>
              </a:rPr>
              <a:t>realiza la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lado 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fuente </a:t>
            </a:r>
            <a:r>
              <a:rPr dirty="0" sz="650" spc="25">
                <a:latin typeface="Microsoft Sans Serif"/>
                <a:cs typeface="Microsoft Sans Serif"/>
              </a:rPr>
              <a:t>(generador/transformador);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segunda </a:t>
            </a:r>
            <a:r>
              <a:rPr dirty="0" sz="650" spc="25">
                <a:latin typeface="Microsoft Sans Serif"/>
                <a:cs typeface="Microsoft Sans Serif"/>
              </a:rPr>
              <a:t>letra </a:t>
            </a:r>
            <a:r>
              <a:rPr dirty="0" sz="650" spc="15">
                <a:latin typeface="Microsoft Sans Serif"/>
                <a:cs typeface="Microsoft Sans Serif"/>
              </a:rPr>
              <a:t>indica </a:t>
            </a:r>
            <a:r>
              <a:rPr dirty="0" sz="650" spc="25">
                <a:latin typeface="Microsoft Sans Serif"/>
                <a:cs typeface="Microsoft Sans Serif"/>
              </a:rPr>
              <a:t>cómo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0">
                <a:latin typeface="Microsoft Sans Serif"/>
                <a:cs typeface="Microsoft Sans Serif"/>
              </a:rPr>
              <a:t>realiza la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lado del </a:t>
            </a:r>
            <a:r>
              <a:rPr dirty="0" sz="650" spc="15">
                <a:latin typeface="Microsoft Sans Serif"/>
                <a:cs typeface="Microsoft Sans Serif"/>
              </a:rPr>
              <a:t>dispositivo. </a:t>
            </a:r>
            <a:r>
              <a:rPr dirty="0" sz="650" spc="-15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letras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utilizadas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siguientes: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774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“T”: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significa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conexión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directa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“I”: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significa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ningún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Tierra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alta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impedancia;</a:t>
            </a:r>
            <a:endParaRPr sz="800">
              <a:latin typeface="Microsoft Sans Serif"/>
              <a:cs typeface="Microsoft Sans Serif"/>
            </a:endParaRPr>
          </a:p>
          <a:p>
            <a:pPr marL="12700" marR="146685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“N”: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significa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conexión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directa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vez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tierra.</a:t>
            </a:r>
            <a:endParaRPr sz="800">
              <a:latin typeface="Microsoft Sans Serif"/>
              <a:cs typeface="Microsoft Sans Serif"/>
            </a:endParaRPr>
          </a:p>
          <a:p>
            <a:pPr marL="12700" marR="511175">
              <a:lnSpc>
                <a:spcPct val="125000"/>
              </a:lnSpc>
            </a:pPr>
            <a:r>
              <a:rPr dirty="0" sz="800" spc="2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letra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posterior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“Códigos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letras”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identifica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disposición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neutros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protectores.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letras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utilizadas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siguientes:</a:t>
            </a:r>
            <a:endParaRPr sz="650">
              <a:latin typeface="Microsoft Sans Serif"/>
              <a:cs typeface="Microsoft Sans Serif"/>
            </a:endParaRPr>
          </a:p>
          <a:p>
            <a:pPr marL="69850" marR="174625" indent="-69850">
              <a:lnSpc>
                <a:spcPct val="142900"/>
              </a:lnSpc>
              <a:spcBef>
                <a:spcPts val="10"/>
              </a:spcBef>
              <a:buChar char="•"/>
              <a:tabLst>
                <a:tab pos="69850" algn="l"/>
              </a:tabLst>
            </a:pPr>
            <a:r>
              <a:rPr dirty="0" sz="700" spc="-15">
                <a:latin typeface="Microsoft Sans Serif"/>
                <a:cs typeface="Microsoft Sans Serif"/>
              </a:rPr>
              <a:t>“S”: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protectora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separado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neutro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línea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(o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alterna,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fase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tierra);</a:t>
            </a:r>
            <a:endParaRPr sz="700">
              <a:latin typeface="Microsoft Sans Serif"/>
              <a:cs typeface="Microsoft Sans Serif"/>
            </a:endParaRPr>
          </a:p>
          <a:p>
            <a:pPr marL="12700" marR="93218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“C”: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funciones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neutro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combinadas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único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(conductor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PEN).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60364-5-54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define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esquemas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normalizados:</a:t>
            </a:r>
            <a:endParaRPr sz="700">
              <a:latin typeface="Microsoft Sans Serif"/>
              <a:cs typeface="Microsoft Sans Serif"/>
            </a:endParaRPr>
          </a:p>
          <a:p>
            <a:pPr marL="73660" marR="509270" indent="-73660">
              <a:lnSpc>
                <a:spcPct val="133400"/>
              </a:lnSpc>
              <a:spcBef>
                <a:spcPts val="10"/>
              </a:spcBef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 </a:t>
            </a:r>
            <a:r>
              <a:rPr dirty="0" sz="750" spc="-45">
                <a:latin typeface="Microsoft Sans Serif"/>
                <a:cs typeface="Microsoft Sans Serif"/>
              </a:rPr>
              <a:t>TT </a:t>
            </a:r>
            <a:r>
              <a:rPr dirty="0" sz="750" spc="30">
                <a:latin typeface="Microsoft Sans Serif"/>
                <a:cs typeface="Microsoft Sans Serif"/>
              </a:rPr>
              <a:t>(neutro </a:t>
            </a:r>
            <a:r>
              <a:rPr dirty="0" sz="750" spc="25">
                <a:latin typeface="Microsoft Sans Serif"/>
                <a:cs typeface="Microsoft Sans Serif"/>
              </a:rPr>
              <a:t>puesto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-10">
                <a:latin typeface="Microsoft Sans Serif"/>
                <a:cs typeface="Microsoft Sans Serif"/>
              </a:rPr>
              <a:t>-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fuente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carga </a:t>
            </a:r>
            <a:r>
              <a:rPr dirty="0" sz="750" spc="20">
                <a:latin typeface="Microsoft Sans Serif"/>
                <a:cs typeface="Microsoft Sans Serif"/>
              </a:rPr>
              <a:t>están </a:t>
            </a:r>
            <a:r>
              <a:rPr dirty="0" sz="750" spc="15">
                <a:latin typeface="Microsoft Sans Serif"/>
                <a:cs typeface="Microsoft Sans Serif"/>
              </a:rPr>
              <a:t>conectadas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5">
                <a:latin typeface="Microsoft Sans Serif"/>
                <a:cs typeface="Microsoft Sans Serif"/>
              </a:rPr>
              <a:t>separado):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instalación,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todas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extrañas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electrodo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separado;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0000" y="632343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40000" y="6407027"/>
            <a:ext cx="734060" cy="226695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22</a:t>
            </a:r>
            <a:endParaRPr sz="600">
              <a:latin typeface="Microsoft Sans Serif"/>
              <a:cs typeface="Microsoft Sans Serif"/>
            </a:endParaRPr>
          </a:p>
          <a:p>
            <a:pPr marR="69850">
              <a:lnSpc>
                <a:spcPts val="800"/>
              </a:lnSpc>
              <a:spcBef>
                <a:spcPts val="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60364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indica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el  </a:t>
            </a:r>
            <a:r>
              <a:rPr dirty="0" sz="550" spc="15">
                <a:latin typeface="Microsoft Sans Serif"/>
                <a:cs typeface="Microsoft Sans Serif"/>
              </a:rPr>
              <a:t>siguiente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acuerdo:</a:t>
            </a:r>
            <a:endParaRPr sz="550">
              <a:latin typeface="Microsoft Sans Serif"/>
              <a:cs typeface="Microsoft Sans Serif"/>
            </a:endParaRPr>
          </a:p>
          <a:p>
            <a:pPr algn="just">
              <a:lnSpc>
                <a:spcPts val="800"/>
              </a:lnSpc>
            </a:pPr>
            <a:r>
              <a:rPr dirty="0" sz="550" spc="20">
                <a:latin typeface="Microsoft Sans Serif"/>
                <a:cs typeface="Microsoft Sans Serif"/>
              </a:rPr>
              <a:t>monofásico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hilos;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monofásico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hilos;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bifásico,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hilos;</a:t>
            </a:r>
            <a:endParaRPr sz="550">
              <a:latin typeface="Microsoft Sans Serif"/>
              <a:cs typeface="Microsoft Sans Serif"/>
            </a:endParaRPr>
          </a:p>
          <a:p>
            <a:pPr marR="69850">
              <a:lnSpc>
                <a:spcPts val="800"/>
              </a:lnSpc>
            </a:pPr>
            <a:r>
              <a:rPr dirty="0" sz="550" spc="15">
                <a:latin typeface="Microsoft Sans Serif"/>
                <a:cs typeface="Microsoft Sans Serif"/>
              </a:rPr>
              <a:t>trifásico </a:t>
            </a:r>
            <a:r>
              <a:rPr dirty="0" sz="550" spc="5">
                <a:latin typeface="Microsoft Sans Serif"/>
                <a:cs typeface="Microsoft Sans Serif"/>
              </a:rPr>
              <a:t>3 </a:t>
            </a:r>
            <a:r>
              <a:rPr dirty="0" sz="550" spc="10">
                <a:latin typeface="Microsoft Sans Serif"/>
                <a:cs typeface="Microsoft Sans Serif"/>
              </a:rPr>
              <a:t>hilos; </a:t>
            </a:r>
            <a:r>
              <a:rPr dirty="0" sz="550" spc="15">
                <a:latin typeface="Microsoft Sans Serif"/>
                <a:cs typeface="Microsoft Sans Serif"/>
              </a:rPr>
              <a:t> trifásico de </a:t>
            </a:r>
            <a:r>
              <a:rPr dirty="0" sz="550" spc="5">
                <a:latin typeface="Microsoft Sans Serif"/>
                <a:cs typeface="Microsoft Sans Serif"/>
              </a:rPr>
              <a:t>4 </a:t>
            </a:r>
            <a:r>
              <a:rPr dirty="0" sz="550" spc="10">
                <a:latin typeface="Microsoft Sans Serif"/>
                <a:cs typeface="Microsoft Sans Serif"/>
              </a:rPr>
              <a:t>hilos.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NEC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indica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 </a:t>
            </a:r>
            <a:r>
              <a:rPr dirty="0" sz="550" spc="15">
                <a:latin typeface="Microsoft Sans Serif"/>
                <a:cs typeface="Microsoft Sans Serif"/>
              </a:rPr>
              <a:t>siguiente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arreglo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instalación: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  <a:spcBef>
                <a:spcPts val="10"/>
              </a:spcBef>
            </a:pPr>
            <a:r>
              <a:rPr dirty="0" sz="550" spc="20">
                <a:latin typeface="Microsoft Sans Serif"/>
                <a:cs typeface="Microsoft Sans Serif"/>
              </a:rPr>
              <a:t>monofásico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hilos;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monofásico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5">
                <a:latin typeface="Microsoft Sans Serif"/>
                <a:cs typeface="Microsoft Sans Serif"/>
              </a:rPr>
              <a:t>3 </a:t>
            </a:r>
            <a:r>
              <a:rPr dirty="0" sz="550" spc="15">
                <a:latin typeface="Microsoft Sans Serif"/>
                <a:cs typeface="Microsoft Sans Serif"/>
              </a:rPr>
              <a:t>hilos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(fase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dividida), </a:t>
            </a:r>
            <a:r>
              <a:rPr dirty="0" sz="550" spc="15">
                <a:latin typeface="Microsoft Sans Serif"/>
                <a:cs typeface="Microsoft Sans Serif"/>
              </a:rPr>
              <a:t> trifásico de </a:t>
            </a:r>
            <a:r>
              <a:rPr dirty="0" sz="550" spc="5">
                <a:latin typeface="Microsoft Sans Serif"/>
                <a:cs typeface="Microsoft Sans Serif"/>
              </a:rPr>
              <a:t>4 </a:t>
            </a:r>
            <a:r>
              <a:rPr dirty="0" sz="550" spc="15">
                <a:latin typeface="Microsoft Sans Serif"/>
                <a:cs typeface="Microsoft Sans Serif"/>
              </a:rPr>
              <a:t>hilos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Sistema  </a:t>
            </a:r>
            <a:r>
              <a:rPr dirty="0" sz="550" spc="15">
                <a:latin typeface="Microsoft Sans Serif"/>
                <a:cs typeface="Microsoft Sans Serif"/>
              </a:rPr>
              <a:t>delta;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trifásico de </a:t>
            </a:r>
            <a:r>
              <a:rPr dirty="0" sz="550" spc="5">
                <a:latin typeface="Microsoft Sans Serif"/>
                <a:cs typeface="Microsoft Sans Serif"/>
              </a:rPr>
              <a:t>4 </a:t>
            </a:r>
            <a:r>
              <a:rPr dirty="0" sz="550" spc="15">
                <a:latin typeface="Microsoft Sans Serif"/>
                <a:cs typeface="Microsoft Sans Serif"/>
              </a:rPr>
              <a:t>hilos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Sistema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Y;</a:t>
            </a:r>
            <a:endParaRPr sz="550">
              <a:latin typeface="Microsoft Sans Serif"/>
              <a:cs typeface="Microsoft Sans Serif"/>
            </a:endParaRPr>
          </a:p>
          <a:p>
            <a:pPr marR="27940">
              <a:lnSpc>
                <a:spcPct val="121200"/>
              </a:lnSpc>
            </a:pPr>
            <a:r>
              <a:rPr dirty="0" sz="550" spc="15">
                <a:latin typeface="Microsoft Sans Serif"/>
                <a:cs typeface="Microsoft Sans Serif"/>
              </a:rPr>
              <a:t>trifásico de </a:t>
            </a:r>
            <a:r>
              <a:rPr dirty="0" sz="550" spc="5">
                <a:latin typeface="Microsoft Sans Serif"/>
                <a:cs typeface="Microsoft Sans Serif"/>
              </a:rPr>
              <a:t>4 </a:t>
            </a:r>
            <a:r>
              <a:rPr dirty="0" sz="550" spc="15">
                <a:latin typeface="Microsoft Sans Serif"/>
                <a:cs typeface="Microsoft Sans Serif"/>
              </a:rPr>
              <a:t>hilos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Sistema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Delta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Hi-Leg.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3132010"/>
            <a:ext cx="5363845" cy="2941320"/>
            <a:chOff x="1656346" y="3132010"/>
            <a:chExt cx="5363845" cy="2941320"/>
          </a:xfrm>
        </p:grpSpPr>
        <p:sp>
          <p:nvSpPr>
            <p:cNvPr id="4" name="object 4"/>
            <p:cNvSpPr/>
            <p:nvPr/>
          </p:nvSpPr>
          <p:spPr>
            <a:xfrm>
              <a:off x="1656346" y="3132010"/>
              <a:ext cx="5363845" cy="2941320"/>
            </a:xfrm>
            <a:custGeom>
              <a:avLst/>
              <a:gdLst/>
              <a:ahLst/>
              <a:cxnLst/>
              <a:rect l="l" t="t" r="r" b="b"/>
              <a:pathLst>
                <a:path w="5363845" h="2941320">
                  <a:moveTo>
                    <a:pt x="5363654" y="0"/>
                  </a:moveTo>
                  <a:lnTo>
                    <a:pt x="0" y="0"/>
                  </a:lnTo>
                  <a:lnTo>
                    <a:pt x="0" y="2941192"/>
                  </a:lnTo>
                  <a:lnTo>
                    <a:pt x="5363654" y="2941192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632163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90870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325980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807023" y="4453701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395748" y="4245490"/>
              <a:ext cx="535940" cy="0"/>
            </a:xfrm>
            <a:custGeom>
              <a:avLst/>
              <a:gdLst/>
              <a:ahLst/>
              <a:cxnLst/>
              <a:rect l="l" t="t" r="r" b="b"/>
              <a:pathLst>
                <a:path w="535940" h="0">
                  <a:moveTo>
                    <a:pt x="0" y="0"/>
                  </a:moveTo>
                  <a:lnTo>
                    <a:pt x="53534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829880" y="4474605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841315" y="449550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/>
          <p:nvPr/>
        </p:nvSpPr>
        <p:spPr>
          <a:xfrm>
            <a:off x="1852266" y="4070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64" y="0"/>
                </a:moveTo>
                <a:lnTo>
                  <a:pt x="6680" y="0"/>
                </a:lnTo>
                <a:lnTo>
                  <a:pt x="0" y="6680"/>
                </a:lnTo>
                <a:lnTo>
                  <a:pt x="0" y="14922"/>
                </a:lnTo>
                <a:lnTo>
                  <a:pt x="0" y="23152"/>
                </a:lnTo>
                <a:lnTo>
                  <a:pt x="6680" y="29844"/>
                </a:lnTo>
                <a:lnTo>
                  <a:pt x="23164" y="29844"/>
                </a:lnTo>
                <a:lnTo>
                  <a:pt x="29845" y="23152"/>
                </a:lnTo>
                <a:lnTo>
                  <a:pt x="29845" y="6680"/>
                </a:lnTo>
                <a:lnTo>
                  <a:pt x="231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852266" y="4070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922"/>
                </a:moveTo>
                <a:lnTo>
                  <a:pt x="0" y="6680"/>
                </a:lnTo>
                <a:lnTo>
                  <a:pt x="6680" y="0"/>
                </a:lnTo>
                <a:lnTo>
                  <a:pt x="14922" y="0"/>
                </a:lnTo>
                <a:lnTo>
                  <a:pt x="23164" y="0"/>
                </a:lnTo>
                <a:lnTo>
                  <a:pt x="29845" y="6680"/>
                </a:lnTo>
                <a:lnTo>
                  <a:pt x="29845" y="14922"/>
                </a:lnTo>
                <a:lnTo>
                  <a:pt x="29845" y="23152"/>
                </a:lnTo>
                <a:lnTo>
                  <a:pt x="23164" y="29844"/>
                </a:lnTo>
                <a:lnTo>
                  <a:pt x="14922" y="29844"/>
                </a:lnTo>
                <a:lnTo>
                  <a:pt x="6680" y="29844"/>
                </a:lnTo>
                <a:lnTo>
                  <a:pt x="0" y="23152"/>
                </a:lnTo>
                <a:lnTo>
                  <a:pt x="0" y="14922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3627904" y="4070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64" y="0"/>
                </a:moveTo>
                <a:lnTo>
                  <a:pt x="6680" y="0"/>
                </a:lnTo>
                <a:lnTo>
                  <a:pt x="0" y="6680"/>
                </a:lnTo>
                <a:lnTo>
                  <a:pt x="0" y="14922"/>
                </a:lnTo>
                <a:lnTo>
                  <a:pt x="0" y="23152"/>
                </a:lnTo>
                <a:lnTo>
                  <a:pt x="6680" y="29844"/>
                </a:lnTo>
                <a:lnTo>
                  <a:pt x="23164" y="29844"/>
                </a:lnTo>
                <a:lnTo>
                  <a:pt x="29845" y="23152"/>
                </a:lnTo>
                <a:lnTo>
                  <a:pt x="29845" y="6680"/>
                </a:lnTo>
                <a:lnTo>
                  <a:pt x="231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3627904" y="4070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922"/>
                </a:moveTo>
                <a:lnTo>
                  <a:pt x="0" y="6680"/>
                </a:lnTo>
                <a:lnTo>
                  <a:pt x="6680" y="0"/>
                </a:lnTo>
                <a:lnTo>
                  <a:pt x="14922" y="0"/>
                </a:lnTo>
                <a:lnTo>
                  <a:pt x="23164" y="0"/>
                </a:lnTo>
                <a:lnTo>
                  <a:pt x="29845" y="6680"/>
                </a:lnTo>
                <a:lnTo>
                  <a:pt x="29845" y="14922"/>
                </a:lnTo>
                <a:lnTo>
                  <a:pt x="29845" y="23152"/>
                </a:lnTo>
                <a:lnTo>
                  <a:pt x="23164" y="29844"/>
                </a:lnTo>
                <a:lnTo>
                  <a:pt x="14922" y="29844"/>
                </a:lnTo>
                <a:lnTo>
                  <a:pt x="6680" y="29844"/>
                </a:lnTo>
                <a:lnTo>
                  <a:pt x="0" y="23152"/>
                </a:lnTo>
                <a:lnTo>
                  <a:pt x="0" y="14922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627904" y="423056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64" y="0"/>
                </a:moveTo>
                <a:lnTo>
                  <a:pt x="6680" y="0"/>
                </a:lnTo>
                <a:lnTo>
                  <a:pt x="0" y="6692"/>
                </a:lnTo>
                <a:lnTo>
                  <a:pt x="0" y="14922"/>
                </a:lnTo>
                <a:lnTo>
                  <a:pt x="0" y="23164"/>
                </a:lnTo>
                <a:lnTo>
                  <a:pt x="6680" y="29845"/>
                </a:lnTo>
                <a:lnTo>
                  <a:pt x="23164" y="29845"/>
                </a:lnTo>
                <a:lnTo>
                  <a:pt x="29845" y="23164"/>
                </a:lnTo>
                <a:lnTo>
                  <a:pt x="29845" y="6692"/>
                </a:lnTo>
                <a:lnTo>
                  <a:pt x="231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3627904" y="423056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922"/>
                </a:moveTo>
                <a:lnTo>
                  <a:pt x="0" y="6692"/>
                </a:lnTo>
                <a:lnTo>
                  <a:pt x="6680" y="0"/>
                </a:lnTo>
                <a:lnTo>
                  <a:pt x="14922" y="0"/>
                </a:lnTo>
                <a:lnTo>
                  <a:pt x="23164" y="0"/>
                </a:lnTo>
                <a:lnTo>
                  <a:pt x="29845" y="6692"/>
                </a:lnTo>
                <a:lnTo>
                  <a:pt x="29845" y="14922"/>
                </a:lnTo>
                <a:lnTo>
                  <a:pt x="29845" y="23164"/>
                </a:lnTo>
                <a:lnTo>
                  <a:pt x="23164" y="29845"/>
                </a:lnTo>
                <a:lnTo>
                  <a:pt x="14922" y="29845"/>
                </a:lnTo>
                <a:lnTo>
                  <a:pt x="6680" y="29845"/>
                </a:lnTo>
                <a:lnTo>
                  <a:pt x="0" y="23164"/>
                </a:lnTo>
                <a:lnTo>
                  <a:pt x="0" y="14922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807023" y="3609088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0"/>
                </a:moveTo>
                <a:lnTo>
                  <a:pt x="0" y="39960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5400662" y="3767683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4" h="82550">
                <a:moveTo>
                  <a:pt x="350888" y="0"/>
                </a:moveTo>
                <a:lnTo>
                  <a:pt x="0" y="0"/>
                </a:lnTo>
                <a:lnTo>
                  <a:pt x="0" y="82359"/>
                </a:lnTo>
                <a:lnTo>
                  <a:pt x="350888" y="82359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5400662" y="3926344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4" h="82550">
                <a:moveTo>
                  <a:pt x="350888" y="0"/>
                </a:moveTo>
                <a:lnTo>
                  <a:pt x="0" y="0"/>
                </a:lnTo>
                <a:lnTo>
                  <a:pt x="0" y="82346"/>
                </a:lnTo>
                <a:lnTo>
                  <a:pt x="350888" y="82346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5400658" y="3607946"/>
            <a:ext cx="1530985" cy="1905"/>
          </a:xfrm>
          <a:custGeom>
            <a:avLst/>
            <a:gdLst/>
            <a:ahLst/>
            <a:cxnLst/>
            <a:rect l="l" t="t" r="r" b="b"/>
            <a:pathLst>
              <a:path w="1530984" h="1904">
                <a:moveTo>
                  <a:pt x="0" y="1587"/>
                </a:moveTo>
                <a:lnTo>
                  <a:pt x="1530921" y="1587"/>
                </a:lnTo>
              </a:path>
              <a:path w="1530984" h="1904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5400658" y="3767107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4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5400658" y="3926639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4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" name="object 24"/>
          <p:cNvGrpSpPr/>
          <p:nvPr/>
        </p:nvGrpSpPr>
        <p:grpSpPr>
          <a:xfrm>
            <a:off x="5337319" y="3314515"/>
            <a:ext cx="1594485" cy="1187450"/>
            <a:chOff x="5337319" y="3314515"/>
            <a:chExt cx="1594485" cy="1187450"/>
          </a:xfrm>
        </p:grpSpPr>
        <p:sp>
          <p:nvSpPr>
            <p:cNvPr id="25" name="object 25"/>
            <p:cNvSpPr/>
            <p:nvPr/>
          </p:nvSpPr>
          <p:spPr>
            <a:xfrm>
              <a:off x="5400658" y="4085010"/>
              <a:ext cx="1530985" cy="0"/>
            </a:xfrm>
            <a:custGeom>
              <a:avLst/>
              <a:gdLst/>
              <a:ahLst/>
              <a:cxnLst/>
              <a:rect l="l" t="t" r="r" b="b"/>
              <a:pathLst>
                <a:path w="1530984" h="0">
                  <a:moveTo>
                    <a:pt x="0" y="0"/>
                  </a:moveTo>
                  <a:lnTo>
                    <a:pt x="153092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400856" y="3609087"/>
              <a:ext cx="0" cy="845185"/>
            </a:xfrm>
            <a:custGeom>
              <a:avLst/>
              <a:gdLst/>
              <a:ahLst/>
              <a:cxnLst/>
              <a:rect l="l" t="t" r="r" b="b"/>
              <a:pathLst>
                <a:path w="0" h="845185">
                  <a:moveTo>
                    <a:pt x="0" y="8446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165634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165634" y="4377836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165634" y="3339571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90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165634" y="331451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6624348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624348" y="4377836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624348" y="3339571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90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624348" y="331451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859446" y="448907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859446" y="4377836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859446" y="3339571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90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859446" y="331451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340494" y="4453700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363352" y="4474604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74787" y="449550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394259" y="4085007"/>
              <a:ext cx="0" cy="368935"/>
            </a:xfrm>
            <a:custGeom>
              <a:avLst/>
              <a:gdLst/>
              <a:ahLst/>
              <a:cxnLst/>
              <a:rect l="l" t="t" r="r" b="b"/>
              <a:pathLst>
                <a:path w="0" h="368935">
                  <a:moveTo>
                    <a:pt x="0" y="3686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333897" y="4453700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356755" y="4474604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368190" y="4495509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385738" y="40700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164" y="0"/>
                  </a:moveTo>
                  <a:lnTo>
                    <a:pt x="6680" y="0"/>
                  </a:lnTo>
                  <a:lnTo>
                    <a:pt x="0" y="6680"/>
                  </a:lnTo>
                  <a:lnTo>
                    <a:pt x="0" y="14922"/>
                  </a:lnTo>
                  <a:lnTo>
                    <a:pt x="0" y="23152"/>
                  </a:lnTo>
                  <a:lnTo>
                    <a:pt x="6680" y="29844"/>
                  </a:lnTo>
                  <a:lnTo>
                    <a:pt x="23164" y="29844"/>
                  </a:lnTo>
                  <a:lnTo>
                    <a:pt x="29845" y="23152"/>
                  </a:lnTo>
                  <a:lnTo>
                    <a:pt x="29845" y="6680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385738" y="40700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14922"/>
                  </a:moveTo>
                  <a:lnTo>
                    <a:pt x="0" y="6680"/>
                  </a:lnTo>
                  <a:lnTo>
                    <a:pt x="6680" y="0"/>
                  </a:lnTo>
                  <a:lnTo>
                    <a:pt x="14922" y="0"/>
                  </a:lnTo>
                  <a:lnTo>
                    <a:pt x="23164" y="0"/>
                  </a:lnTo>
                  <a:lnTo>
                    <a:pt x="29845" y="6680"/>
                  </a:lnTo>
                  <a:lnTo>
                    <a:pt x="29845" y="14922"/>
                  </a:lnTo>
                  <a:lnTo>
                    <a:pt x="29845" y="23152"/>
                  </a:lnTo>
                  <a:lnTo>
                    <a:pt x="23164" y="29844"/>
                  </a:lnTo>
                  <a:lnTo>
                    <a:pt x="14922" y="29844"/>
                  </a:lnTo>
                  <a:lnTo>
                    <a:pt x="6680" y="29844"/>
                  </a:lnTo>
                  <a:lnTo>
                    <a:pt x="0" y="23152"/>
                  </a:lnTo>
                  <a:lnTo>
                    <a:pt x="0" y="14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379339" y="40700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164" y="0"/>
                  </a:moveTo>
                  <a:lnTo>
                    <a:pt x="6680" y="0"/>
                  </a:lnTo>
                  <a:lnTo>
                    <a:pt x="0" y="6680"/>
                  </a:lnTo>
                  <a:lnTo>
                    <a:pt x="0" y="14922"/>
                  </a:lnTo>
                  <a:lnTo>
                    <a:pt x="0" y="23152"/>
                  </a:lnTo>
                  <a:lnTo>
                    <a:pt x="6680" y="29844"/>
                  </a:lnTo>
                  <a:lnTo>
                    <a:pt x="23164" y="29844"/>
                  </a:lnTo>
                  <a:lnTo>
                    <a:pt x="29845" y="23152"/>
                  </a:lnTo>
                  <a:lnTo>
                    <a:pt x="29845" y="6680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379339" y="40700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14922"/>
                  </a:moveTo>
                  <a:lnTo>
                    <a:pt x="0" y="6680"/>
                  </a:lnTo>
                  <a:lnTo>
                    <a:pt x="6680" y="0"/>
                  </a:lnTo>
                  <a:lnTo>
                    <a:pt x="14922" y="0"/>
                  </a:lnTo>
                  <a:lnTo>
                    <a:pt x="23164" y="0"/>
                  </a:lnTo>
                  <a:lnTo>
                    <a:pt x="29845" y="6680"/>
                  </a:lnTo>
                  <a:lnTo>
                    <a:pt x="29845" y="14922"/>
                  </a:lnTo>
                  <a:lnTo>
                    <a:pt x="29845" y="23152"/>
                  </a:lnTo>
                  <a:lnTo>
                    <a:pt x="23164" y="29844"/>
                  </a:lnTo>
                  <a:lnTo>
                    <a:pt x="14922" y="29844"/>
                  </a:lnTo>
                  <a:lnTo>
                    <a:pt x="6680" y="29844"/>
                  </a:lnTo>
                  <a:lnTo>
                    <a:pt x="0" y="23152"/>
                  </a:lnTo>
                  <a:lnTo>
                    <a:pt x="0" y="14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379339" y="42351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164" y="0"/>
                  </a:moveTo>
                  <a:lnTo>
                    <a:pt x="6680" y="0"/>
                  </a:lnTo>
                  <a:lnTo>
                    <a:pt x="0" y="6680"/>
                  </a:lnTo>
                  <a:lnTo>
                    <a:pt x="0" y="14922"/>
                  </a:lnTo>
                  <a:lnTo>
                    <a:pt x="0" y="23164"/>
                  </a:lnTo>
                  <a:lnTo>
                    <a:pt x="6680" y="29845"/>
                  </a:lnTo>
                  <a:lnTo>
                    <a:pt x="23164" y="29845"/>
                  </a:lnTo>
                  <a:lnTo>
                    <a:pt x="29845" y="23164"/>
                  </a:lnTo>
                  <a:lnTo>
                    <a:pt x="29845" y="6680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379339" y="423518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14922"/>
                  </a:moveTo>
                  <a:lnTo>
                    <a:pt x="0" y="6680"/>
                  </a:lnTo>
                  <a:lnTo>
                    <a:pt x="6680" y="0"/>
                  </a:lnTo>
                  <a:lnTo>
                    <a:pt x="14922" y="0"/>
                  </a:lnTo>
                  <a:lnTo>
                    <a:pt x="23164" y="0"/>
                  </a:lnTo>
                  <a:lnTo>
                    <a:pt x="29845" y="6680"/>
                  </a:lnTo>
                  <a:lnTo>
                    <a:pt x="29845" y="14922"/>
                  </a:lnTo>
                  <a:lnTo>
                    <a:pt x="29845" y="23164"/>
                  </a:lnTo>
                  <a:lnTo>
                    <a:pt x="23164" y="29845"/>
                  </a:lnTo>
                  <a:lnTo>
                    <a:pt x="14922" y="29845"/>
                  </a:lnTo>
                  <a:lnTo>
                    <a:pt x="6680" y="29845"/>
                  </a:lnTo>
                  <a:lnTo>
                    <a:pt x="0" y="23164"/>
                  </a:lnTo>
                  <a:lnTo>
                    <a:pt x="0" y="14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340494" y="3609088"/>
              <a:ext cx="0" cy="400050"/>
            </a:xfrm>
            <a:custGeom>
              <a:avLst/>
              <a:gdLst/>
              <a:ahLst/>
              <a:cxnLst/>
              <a:rect l="l" t="t" r="r" b="b"/>
              <a:pathLst>
                <a:path w="0" h="400050">
                  <a:moveTo>
                    <a:pt x="0" y="0"/>
                  </a:moveTo>
                  <a:lnTo>
                    <a:pt x="0" y="39960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/>
          <p:cNvSpPr/>
          <p:nvPr/>
        </p:nvSpPr>
        <p:spPr>
          <a:xfrm>
            <a:off x="3585116" y="3609088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0"/>
                </a:moveTo>
                <a:lnTo>
                  <a:pt x="0" y="39960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1867192" y="5044643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5" h="82550">
                <a:moveTo>
                  <a:pt x="350888" y="0"/>
                </a:moveTo>
                <a:lnTo>
                  <a:pt x="0" y="0"/>
                </a:lnTo>
                <a:lnTo>
                  <a:pt x="0" y="82359"/>
                </a:lnTo>
                <a:lnTo>
                  <a:pt x="350888" y="82359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1867192" y="5203609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5" h="82550">
                <a:moveTo>
                  <a:pt x="350888" y="0"/>
                </a:moveTo>
                <a:lnTo>
                  <a:pt x="0" y="0"/>
                </a:lnTo>
                <a:lnTo>
                  <a:pt x="0" y="82346"/>
                </a:lnTo>
                <a:lnTo>
                  <a:pt x="350888" y="82346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1867192" y="5362257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5" h="82550">
                <a:moveTo>
                  <a:pt x="350888" y="0"/>
                </a:moveTo>
                <a:lnTo>
                  <a:pt x="0" y="0"/>
                </a:lnTo>
                <a:lnTo>
                  <a:pt x="0" y="82359"/>
                </a:lnTo>
                <a:lnTo>
                  <a:pt x="350888" y="82359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1867186" y="5044642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5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1867186" y="5203020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5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1867186" y="5362550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5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" name="object 60"/>
          <p:cNvGrpSpPr/>
          <p:nvPr/>
        </p:nvGrpSpPr>
        <p:grpSpPr>
          <a:xfrm>
            <a:off x="1807023" y="4750421"/>
            <a:ext cx="1591310" cy="1187450"/>
            <a:chOff x="1807023" y="4750421"/>
            <a:chExt cx="1591310" cy="1187450"/>
          </a:xfrm>
        </p:grpSpPr>
        <p:sp>
          <p:nvSpPr>
            <p:cNvPr id="61" name="object 61"/>
            <p:cNvSpPr/>
            <p:nvPr/>
          </p:nvSpPr>
          <p:spPr>
            <a:xfrm>
              <a:off x="1867186" y="5520916"/>
              <a:ext cx="1530985" cy="0"/>
            </a:xfrm>
            <a:custGeom>
              <a:avLst/>
              <a:gdLst/>
              <a:ahLst/>
              <a:cxnLst/>
              <a:rect l="l" t="t" r="r" b="b"/>
              <a:pathLst>
                <a:path w="1530985" h="0">
                  <a:moveTo>
                    <a:pt x="0" y="0"/>
                  </a:moveTo>
                  <a:lnTo>
                    <a:pt x="153092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867391" y="5045000"/>
              <a:ext cx="0" cy="845185"/>
            </a:xfrm>
            <a:custGeom>
              <a:avLst/>
              <a:gdLst/>
              <a:ahLst/>
              <a:cxnLst/>
              <a:rect l="l" t="t" r="r" b="b"/>
              <a:pathLst>
                <a:path w="0" h="845185">
                  <a:moveTo>
                    <a:pt x="0" y="8446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632163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632163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632163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632163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090870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090870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090870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090870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325980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325980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325980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325980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807023" y="5889613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/>
          <p:nvPr/>
        </p:nvSpPr>
        <p:spPr>
          <a:xfrm>
            <a:off x="6395751" y="5681403"/>
            <a:ext cx="535940" cy="208279"/>
          </a:xfrm>
          <a:custGeom>
            <a:avLst/>
            <a:gdLst/>
            <a:ahLst/>
            <a:cxnLst/>
            <a:rect l="l" t="t" r="r" b="b"/>
            <a:pathLst>
              <a:path w="535940" h="208279">
                <a:moveTo>
                  <a:pt x="535343" y="0"/>
                </a:moveTo>
                <a:lnTo>
                  <a:pt x="0" y="0"/>
                </a:lnTo>
                <a:lnTo>
                  <a:pt x="0" y="2082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4407602" y="5924997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4866303" y="5924997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4101412" y="5924997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0" name="object 80"/>
          <p:cNvGrpSpPr/>
          <p:nvPr/>
        </p:nvGrpSpPr>
        <p:grpSpPr>
          <a:xfrm>
            <a:off x="1829880" y="5908936"/>
            <a:ext cx="75565" cy="24130"/>
            <a:chOff x="1829880" y="5908936"/>
            <a:chExt cx="75565" cy="24130"/>
          </a:xfrm>
        </p:grpSpPr>
        <p:sp>
          <p:nvSpPr>
            <p:cNvPr id="81" name="object 81"/>
            <p:cNvSpPr/>
            <p:nvPr/>
          </p:nvSpPr>
          <p:spPr>
            <a:xfrm>
              <a:off x="1829880" y="5910524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841315" y="593142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" name="object 83"/>
          <p:cNvGrpSpPr/>
          <p:nvPr/>
        </p:nvGrpSpPr>
        <p:grpSpPr>
          <a:xfrm>
            <a:off x="1845916" y="5499643"/>
            <a:ext cx="42545" cy="42545"/>
            <a:chOff x="1845916" y="5499643"/>
            <a:chExt cx="42545" cy="42545"/>
          </a:xfrm>
        </p:grpSpPr>
        <p:sp>
          <p:nvSpPr>
            <p:cNvPr id="84" name="object 84"/>
            <p:cNvSpPr/>
            <p:nvPr/>
          </p:nvSpPr>
          <p:spPr>
            <a:xfrm>
              <a:off x="1852266" y="550599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164" y="0"/>
                  </a:moveTo>
                  <a:lnTo>
                    <a:pt x="6680" y="0"/>
                  </a:lnTo>
                  <a:lnTo>
                    <a:pt x="0" y="6692"/>
                  </a:lnTo>
                  <a:lnTo>
                    <a:pt x="0" y="14922"/>
                  </a:lnTo>
                  <a:lnTo>
                    <a:pt x="0" y="23164"/>
                  </a:lnTo>
                  <a:lnTo>
                    <a:pt x="6680" y="29845"/>
                  </a:lnTo>
                  <a:lnTo>
                    <a:pt x="23164" y="29845"/>
                  </a:lnTo>
                  <a:lnTo>
                    <a:pt x="29845" y="23164"/>
                  </a:lnTo>
                  <a:lnTo>
                    <a:pt x="29845" y="6692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852266" y="550599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0" y="14922"/>
                  </a:moveTo>
                  <a:lnTo>
                    <a:pt x="0" y="6692"/>
                  </a:lnTo>
                  <a:lnTo>
                    <a:pt x="6680" y="0"/>
                  </a:lnTo>
                  <a:lnTo>
                    <a:pt x="14922" y="0"/>
                  </a:lnTo>
                  <a:lnTo>
                    <a:pt x="23164" y="0"/>
                  </a:lnTo>
                  <a:lnTo>
                    <a:pt x="29845" y="6692"/>
                  </a:lnTo>
                  <a:lnTo>
                    <a:pt x="29845" y="14922"/>
                  </a:lnTo>
                  <a:lnTo>
                    <a:pt x="29845" y="23164"/>
                  </a:lnTo>
                  <a:lnTo>
                    <a:pt x="23164" y="29845"/>
                  </a:lnTo>
                  <a:lnTo>
                    <a:pt x="14922" y="29845"/>
                  </a:lnTo>
                  <a:lnTo>
                    <a:pt x="6680" y="29845"/>
                  </a:lnTo>
                  <a:lnTo>
                    <a:pt x="0" y="23164"/>
                  </a:lnTo>
                  <a:lnTo>
                    <a:pt x="0" y="14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/>
          <p:cNvSpPr/>
          <p:nvPr/>
        </p:nvSpPr>
        <p:spPr>
          <a:xfrm>
            <a:off x="1807023" y="5045001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0"/>
                </a:moveTo>
                <a:lnTo>
                  <a:pt x="0" y="39961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5400662" y="3608743"/>
            <a:ext cx="351155" cy="82550"/>
          </a:xfrm>
          <a:custGeom>
            <a:avLst/>
            <a:gdLst/>
            <a:ahLst/>
            <a:cxnLst/>
            <a:rect l="l" t="t" r="r" b="b"/>
            <a:pathLst>
              <a:path w="351154" h="82550">
                <a:moveTo>
                  <a:pt x="350888" y="0"/>
                </a:moveTo>
                <a:lnTo>
                  <a:pt x="0" y="0"/>
                </a:lnTo>
                <a:lnTo>
                  <a:pt x="0" y="82346"/>
                </a:lnTo>
                <a:lnTo>
                  <a:pt x="350888" y="82346"/>
                </a:lnTo>
                <a:lnTo>
                  <a:pt x="350888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5400658" y="5044642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4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5400658" y="5203020"/>
            <a:ext cx="1530985" cy="0"/>
          </a:xfrm>
          <a:custGeom>
            <a:avLst/>
            <a:gdLst/>
            <a:ahLst/>
            <a:cxnLst/>
            <a:rect l="l" t="t" r="r" b="b"/>
            <a:pathLst>
              <a:path w="1530984" h="0">
                <a:moveTo>
                  <a:pt x="0" y="0"/>
                </a:moveTo>
                <a:lnTo>
                  <a:pt x="15309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0" name="object 90"/>
          <p:cNvGrpSpPr/>
          <p:nvPr/>
        </p:nvGrpSpPr>
        <p:grpSpPr>
          <a:xfrm>
            <a:off x="5399269" y="5045007"/>
            <a:ext cx="1532890" cy="319405"/>
            <a:chOff x="5399269" y="5045007"/>
            <a:chExt cx="1532890" cy="319405"/>
          </a:xfrm>
        </p:grpSpPr>
        <p:sp>
          <p:nvSpPr>
            <p:cNvPr id="91" name="object 91"/>
            <p:cNvSpPr/>
            <p:nvPr/>
          </p:nvSpPr>
          <p:spPr>
            <a:xfrm>
              <a:off x="5400658" y="5362551"/>
              <a:ext cx="1530985" cy="0"/>
            </a:xfrm>
            <a:custGeom>
              <a:avLst/>
              <a:gdLst/>
              <a:ahLst/>
              <a:cxnLst/>
              <a:rect l="l" t="t" r="r" b="b"/>
              <a:pathLst>
                <a:path w="1530984" h="0">
                  <a:moveTo>
                    <a:pt x="0" y="0"/>
                  </a:moveTo>
                  <a:lnTo>
                    <a:pt x="153092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400856" y="5045007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w="0" h="317500">
                  <a:moveTo>
                    <a:pt x="0" y="3172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/>
          <p:cNvGrpSpPr/>
          <p:nvPr/>
        </p:nvGrpSpPr>
        <p:grpSpPr>
          <a:xfrm>
            <a:off x="6164046" y="4750421"/>
            <a:ext cx="3175" cy="1187450"/>
            <a:chOff x="6164046" y="4750421"/>
            <a:chExt cx="3175" cy="1187450"/>
          </a:xfrm>
        </p:grpSpPr>
        <p:sp>
          <p:nvSpPr>
            <p:cNvPr id="94" name="object 94"/>
            <p:cNvSpPr/>
            <p:nvPr/>
          </p:nvSpPr>
          <p:spPr>
            <a:xfrm>
              <a:off x="6165634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165634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165634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165634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" name="object 98"/>
          <p:cNvGrpSpPr/>
          <p:nvPr/>
        </p:nvGrpSpPr>
        <p:grpSpPr>
          <a:xfrm>
            <a:off x="6622760" y="4750421"/>
            <a:ext cx="3175" cy="1187450"/>
            <a:chOff x="6622760" y="4750421"/>
            <a:chExt cx="3175" cy="1187450"/>
          </a:xfrm>
        </p:grpSpPr>
        <p:sp>
          <p:nvSpPr>
            <p:cNvPr id="99" name="object 99"/>
            <p:cNvSpPr/>
            <p:nvPr/>
          </p:nvSpPr>
          <p:spPr>
            <a:xfrm>
              <a:off x="6624347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624347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6624347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6624347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" name="object 103"/>
          <p:cNvGrpSpPr/>
          <p:nvPr/>
        </p:nvGrpSpPr>
        <p:grpSpPr>
          <a:xfrm>
            <a:off x="5857858" y="4750421"/>
            <a:ext cx="3175" cy="1187450"/>
            <a:chOff x="5857858" y="4750421"/>
            <a:chExt cx="3175" cy="1187450"/>
          </a:xfrm>
        </p:grpSpPr>
        <p:sp>
          <p:nvSpPr>
            <p:cNvPr id="104" name="object 104"/>
            <p:cNvSpPr/>
            <p:nvPr/>
          </p:nvSpPr>
          <p:spPr>
            <a:xfrm>
              <a:off x="5859445" y="592499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859445" y="5813755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865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859445" y="4775489"/>
              <a:ext cx="0" cy="1026160"/>
            </a:xfrm>
            <a:custGeom>
              <a:avLst/>
              <a:gdLst/>
              <a:ahLst/>
              <a:cxnLst/>
              <a:rect l="l" t="t" r="r" b="b"/>
              <a:pathLst>
                <a:path w="0" h="1026160">
                  <a:moveTo>
                    <a:pt x="0" y="102589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859445" y="47504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127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" name="object 108"/>
          <p:cNvGrpSpPr/>
          <p:nvPr/>
        </p:nvGrpSpPr>
        <p:grpSpPr>
          <a:xfrm>
            <a:off x="6333897" y="5888026"/>
            <a:ext cx="121285" cy="45085"/>
            <a:chOff x="6333897" y="5888026"/>
            <a:chExt cx="121285" cy="45085"/>
          </a:xfrm>
        </p:grpSpPr>
        <p:sp>
          <p:nvSpPr>
            <p:cNvPr id="109" name="object 109"/>
            <p:cNvSpPr/>
            <p:nvPr/>
          </p:nvSpPr>
          <p:spPr>
            <a:xfrm>
              <a:off x="6333897" y="5889613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6356754" y="5910524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6368190" y="593142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" name="object 112"/>
          <p:cNvSpPr/>
          <p:nvPr/>
        </p:nvSpPr>
        <p:spPr>
          <a:xfrm>
            <a:off x="3585116" y="5045001"/>
            <a:ext cx="0" cy="400050"/>
          </a:xfrm>
          <a:custGeom>
            <a:avLst/>
            <a:gdLst/>
            <a:ahLst/>
            <a:cxnLst/>
            <a:rect l="l" t="t" r="r" b="b"/>
            <a:pathLst>
              <a:path w="0" h="400050">
                <a:moveTo>
                  <a:pt x="0" y="0"/>
                </a:moveTo>
                <a:lnTo>
                  <a:pt x="0" y="39961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3" name="object 113"/>
          <p:cNvGrpSpPr/>
          <p:nvPr/>
        </p:nvGrpSpPr>
        <p:grpSpPr>
          <a:xfrm>
            <a:off x="2800910" y="5682246"/>
            <a:ext cx="598805" cy="253365"/>
            <a:chOff x="2800910" y="5682246"/>
            <a:chExt cx="598805" cy="253365"/>
          </a:xfrm>
        </p:grpSpPr>
        <p:sp>
          <p:nvSpPr>
            <p:cNvPr id="114" name="object 114"/>
            <p:cNvSpPr/>
            <p:nvPr/>
          </p:nvSpPr>
          <p:spPr>
            <a:xfrm>
              <a:off x="2862764" y="5683834"/>
              <a:ext cx="535940" cy="206375"/>
            </a:xfrm>
            <a:custGeom>
              <a:avLst/>
              <a:gdLst/>
              <a:ahLst/>
              <a:cxnLst/>
              <a:rect l="l" t="t" r="r" b="b"/>
              <a:pathLst>
                <a:path w="535939" h="206375">
                  <a:moveTo>
                    <a:pt x="535343" y="0"/>
                  </a:moveTo>
                  <a:lnTo>
                    <a:pt x="0" y="0"/>
                  </a:lnTo>
                  <a:lnTo>
                    <a:pt x="0" y="2057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800910" y="5892044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0" y="0"/>
                  </a:moveTo>
                  <a:lnTo>
                    <a:pt x="1207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823767" y="5912955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835202" y="5933853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5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" name="object 118"/>
          <p:cNvGrpSpPr/>
          <p:nvPr/>
        </p:nvGrpSpPr>
        <p:grpSpPr>
          <a:xfrm>
            <a:off x="4599206" y="5911367"/>
            <a:ext cx="75565" cy="24130"/>
            <a:chOff x="4599206" y="5911367"/>
            <a:chExt cx="75565" cy="24130"/>
          </a:xfrm>
        </p:grpSpPr>
        <p:sp>
          <p:nvSpPr>
            <p:cNvPr id="119" name="object 119"/>
            <p:cNvSpPr/>
            <p:nvPr/>
          </p:nvSpPr>
          <p:spPr>
            <a:xfrm>
              <a:off x="4599206" y="5912954"/>
              <a:ext cx="75565" cy="0"/>
            </a:xfrm>
            <a:custGeom>
              <a:avLst/>
              <a:gdLst/>
              <a:ahLst/>
              <a:cxnLst/>
              <a:rect l="l" t="t" r="r" b="b"/>
              <a:pathLst>
                <a:path w="75564" h="0">
                  <a:moveTo>
                    <a:pt x="0" y="0"/>
                  </a:moveTo>
                  <a:lnTo>
                    <a:pt x="7500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610628" y="593385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5214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" name="object 121"/>
          <p:cNvGrpSpPr/>
          <p:nvPr/>
        </p:nvGrpSpPr>
        <p:grpSpPr>
          <a:xfrm>
            <a:off x="5359692" y="5051971"/>
            <a:ext cx="243204" cy="300355"/>
            <a:chOff x="5359692" y="5051971"/>
            <a:chExt cx="243204" cy="300355"/>
          </a:xfrm>
        </p:grpSpPr>
        <p:sp>
          <p:nvSpPr>
            <p:cNvPr id="122" name="object 122"/>
            <p:cNvSpPr/>
            <p:nvPr/>
          </p:nvSpPr>
          <p:spPr>
            <a:xfrm>
              <a:off x="5359679" y="5051971"/>
              <a:ext cx="233679" cy="300355"/>
            </a:xfrm>
            <a:custGeom>
              <a:avLst/>
              <a:gdLst/>
              <a:ahLst/>
              <a:cxnLst/>
              <a:rect l="l" t="t" r="r" b="b"/>
              <a:pathLst>
                <a:path w="233679" h="300354">
                  <a:moveTo>
                    <a:pt x="41186" y="62344"/>
                  </a:moveTo>
                  <a:lnTo>
                    <a:pt x="0" y="62344"/>
                  </a:lnTo>
                  <a:lnTo>
                    <a:pt x="0" y="237794"/>
                  </a:lnTo>
                  <a:lnTo>
                    <a:pt x="41186" y="237794"/>
                  </a:lnTo>
                  <a:lnTo>
                    <a:pt x="41186" y="62344"/>
                  </a:lnTo>
                  <a:close/>
                </a:path>
                <a:path w="233679" h="300354">
                  <a:moveTo>
                    <a:pt x="233159" y="204152"/>
                  </a:moveTo>
                  <a:lnTo>
                    <a:pt x="210705" y="169646"/>
                  </a:lnTo>
                  <a:lnTo>
                    <a:pt x="63639" y="265328"/>
                  </a:lnTo>
                  <a:lnTo>
                    <a:pt x="86106" y="299847"/>
                  </a:lnTo>
                  <a:lnTo>
                    <a:pt x="233159" y="204152"/>
                  </a:lnTo>
                  <a:close/>
                </a:path>
                <a:path w="233679" h="300354">
                  <a:moveTo>
                    <a:pt x="233159" y="95694"/>
                  </a:moveTo>
                  <a:lnTo>
                    <a:pt x="86093" y="0"/>
                  </a:lnTo>
                  <a:lnTo>
                    <a:pt x="63639" y="34518"/>
                  </a:lnTo>
                  <a:lnTo>
                    <a:pt x="210693" y="130200"/>
                  </a:lnTo>
                  <a:lnTo>
                    <a:pt x="233159" y="95694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400658" y="5072983"/>
              <a:ext cx="200660" cy="258445"/>
            </a:xfrm>
            <a:custGeom>
              <a:avLst/>
              <a:gdLst/>
              <a:ahLst/>
              <a:cxnLst/>
              <a:rect l="l" t="t" r="r" b="b"/>
              <a:pathLst>
                <a:path w="200660" h="258445">
                  <a:moveTo>
                    <a:pt x="0" y="258127"/>
                  </a:moveTo>
                  <a:lnTo>
                    <a:pt x="0" y="0"/>
                  </a:lnTo>
                  <a:lnTo>
                    <a:pt x="200406" y="129057"/>
                  </a:lnTo>
                  <a:lnTo>
                    <a:pt x="0" y="2581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637299" y="774927"/>
            <a:ext cx="5283835" cy="2158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" marR="25400" indent="-73660">
              <a:lnSpc>
                <a:spcPct val="133400"/>
              </a:lnSpc>
              <a:spcBef>
                <a:spcPts val="100"/>
              </a:spcBef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Sistemas </a:t>
            </a:r>
            <a:r>
              <a:rPr dirty="0" sz="750" spc="-10">
                <a:latin typeface="Microsoft Sans Serif"/>
                <a:cs typeface="Microsoft Sans Serif"/>
              </a:rPr>
              <a:t>TN </a:t>
            </a:r>
            <a:r>
              <a:rPr dirty="0" sz="750">
                <a:latin typeface="Microsoft Sans Serif"/>
                <a:cs typeface="Microsoft Sans Serif"/>
              </a:rPr>
              <a:t>(el </a:t>
            </a:r>
            <a:r>
              <a:rPr dirty="0" sz="750" spc="40">
                <a:latin typeface="Microsoft Sans Serif"/>
                <a:cs typeface="Microsoft Sans Serif"/>
              </a:rPr>
              <a:t>neutro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conecta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30">
                <a:latin typeface="Microsoft Sans Serif"/>
                <a:cs typeface="Microsoft Sans Serif"/>
              </a:rPr>
              <a:t>únicamente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transformador); </a:t>
            </a:r>
            <a:r>
              <a:rPr dirty="0" sz="750" spc="25">
                <a:latin typeface="Microsoft Sans Serif"/>
                <a:cs typeface="Microsoft Sans Serif"/>
              </a:rPr>
              <a:t>partes conductoras </a:t>
            </a:r>
            <a:r>
              <a:rPr dirty="0" sz="750" spc="15">
                <a:latin typeface="Microsoft Sans Serif"/>
                <a:cs typeface="Microsoft Sans Serif"/>
              </a:rPr>
              <a:t>expuestas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neutro):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todas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ajenas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neutro.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continuación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20">
                <a:latin typeface="Microsoft Sans Serif"/>
                <a:cs typeface="Microsoft Sans Serif"/>
              </a:rPr>
              <a:t>indican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distintas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versiones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TN:</a:t>
            </a:r>
            <a:endParaRPr sz="750">
              <a:latin typeface="Microsoft Sans Serif"/>
              <a:cs typeface="Microsoft Sans Serif"/>
            </a:endParaRPr>
          </a:p>
          <a:p>
            <a:pPr lvl="1" marL="254000" marR="342900" indent="-89535">
              <a:lnSpc>
                <a:spcPct val="125000"/>
              </a:lnSpc>
              <a:spcBef>
                <a:spcPts val="10"/>
              </a:spcBef>
              <a:buChar char="-"/>
              <a:tabLst>
                <a:tab pos="22479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TN-C: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utiliza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también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denomina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 </a:t>
            </a:r>
            <a:r>
              <a:rPr dirty="0" sz="800" spc="-40">
                <a:latin typeface="Microsoft Sans Serif"/>
                <a:cs typeface="Microsoft Sans Serif"/>
              </a:rPr>
              <a:t>PEN </a:t>
            </a:r>
            <a:r>
              <a:rPr dirty="0" sz="800" spc="15">
                <a:latin typeface="Microsoft Sans Serif"/>
                <a:cs typeface="Microsoft Sans Serif"/>
              </a:rPr>
              <a:t>(Protective Earth </a:t>
            </a:r>
            <a:r>
              <a:rPr dirty="0" sz="800" spc="30">
                <a:latin typeface="Microsoft Sans Serif"/>
                <a:cs typeface="Microsoft Sans Serif"/>
              </a:rPr>
              <a:t>and </a:t>
            </a:r>
            <a:r>
              <a:rPr dirty="0" sz="800" spc="20">
                <a:latin typeface="Microsoft Sans Serif"/>
                <a:cs typeface="Microsoft Sans Serif"/>
              </a:rPr>
              <a:t>Neutral); </a:t>
            </a:r>
            <a:r>
              <a:rPr dirty="0" sz="800" spc="15">
                <a:latin typeface="Microsoft Sans Serif"/>
                <a:cs typeface="Microsoft Sans Serif"/>
              </a:rPr>
              <a:t>este </a:t>
            </a:r>
            <a:r>
              <a:rPr dirty="0" sz="800" spc="40">
                <a:latin typeface="Microsoft Sans Serif"/>
                <a:cs typeface="Microsoft Sans Serif"/>
              </a:rPr>
              <a:t>tipo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sistema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15">
                <a:latin typeface="Microsoft Sans Serif"/>
                <a:cs typeface="Microsoft Sans Serif"/>
              </a:rPr>
              <a:t>está </a:t>
            </a:r>
            <a:r>
              <a:rPr dirty="0" sz="800" spc="40">
                <a:latin typeface="Microsoft Sans Serif"/>
                <a:cs typeface="Microsoft Sans Serif"/>
              </a:rPr>
              <a:t>permitido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menos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mm</a:t>
            </a:r>
            <a:r>
              <a:rPr dirty="0" sz="450" spc="50">
                <a:latin typeface="Microsoft Sans Serif"/>
                <a:cs typeface="Microsoft Sans Serif"/>
              </a:rPr>
              <a:t>2</a:t>
            </a:r>
            <a:r>
              <a:rPr dirty="0" sz="800" spc="50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equipos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portátiles</a:t>
            </a:r>
            <a:r>
              <a:rPr dirty="0" sz="450" spc="25">
                <a:latin typeface="Microsoft Sans Serif"/>
                <a:cs typeface="Microsoft Sans Serif"/>
              </a:rPr>
              <a:t>23</a:t>
            </a:r>
            <a:r>
              <a:rPr dirty="0" sz="800" spc="25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 lvl="1" marL="253365" marR="318135" indent="-88900">
              <a:lnSpc>
                <a:spcPts val="1200"/>
              </a:lnSpc>
              <a:spcBef>
                <a:spcPts val="75"/>
              </a:spcBef>
              <a:buChar char="-"/>
              <a:tabLst>
                <a:tab pos="22479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Sistema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TN-S: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neutro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separados.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TN-S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obligatorio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circuitos con </a:t>
            </a:r>
            <a:r>
              <a:rPr dirty="0" sz="800" spc="5">
                <a:latin typeface="Microsoft Sans Serif"/>
                <a:cs typeface="Microsoft Sans Serif"/>
              </a:rPr>
              <a:t>secciones </a:t>
            </a:r>
            <a:r>
              <a:rPr dirty="0" sz="800" spc="15">
                <a:latin typeface="Microsoft Sans Serif"/>
                <a:cs typeface="Microsoft Sans Serif"/>
              </a:rPr>
              <a:t>transversales </a:t>
            </a:r>
            <a:r>
              <a:rPr dirty="0" sz="800" spc="30">
                <a:latin typeface="Microsoft Sans Serif"/>
                <a:cs typeface="Microsoft Sans Serif"/>
              </a:rPr>
              <a:t>inferiores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10 </a:t>
            </a:r>
            <a:r>
              <a:rPr dirty="0" sz="800" spc="50">
                <a:latin typeface="Microsoft Sans Serif"/>
                <a:cs typeface="Microsoft Sans Serif"/>
              </a:rPr>
              <a:t>mm</a:t>
            </a:r>
            <a:r>
              <a:rPr dirty="0" sz="450" spc="50">
                <a:latin typeface="Microsoft Sans Serif"/>
                <a:cs typeface="Microsoft Sans Serif"/>
              </a:rPr>
              <a:t>2</a:t>
            </a:r>
            <a:r>
              <a:rPr dirty="0" sz="800" spc="50">
                <a:latin typeface="Microsoft Sans Serif"/>
                <a:cs typeface="Microsoft Sans Serif"/>
              </a:rPr>
              <a:t>o </a:t>
            </a:r>
            <a:r>
              <a:rPr dirty="0" sz="800" spc="25">
                <a:latin typeface="Microsoft Sans Serif"/>
                <a:cs typeface="Microsoft Sans Serif"/>
              </a:rPr>
              <a:t>para equipos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portátiles</a:t>
            </a:r>
            <a:r>
              <a:rPr dirty="0" sz="450" spc="25">
                <a:latin typeface="Microsoft Sans Serif"/>
                <a:cs typeface="Microsoft Sans Serif"/>
              </a:rPr>
              <a:t>24</a:t>
            </a:r>
            <a:r>
              <a:rPr dirty="0" sz="800" spc="25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 lvl="1" marL="254000" marR="5080" indent="-89535">
              <a:lnSpc>
                <a:spcPts val="1200"/>
              </a:lnSpc>
              <a:buChar char="-"/>
              <a:tabLst>
                <a:tab pos="22479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TN-CS: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TN-C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TN-S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utilizarse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misma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TN-CS,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TN-C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hilos)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nunca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utilizarse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aguas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abajo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TN-S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(5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hilos).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265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IT </a:t>
            </a:r>
            <a:r>
              <a:rPr dirty="0" sz="700" spc="30">
                <a:latin typeface="Microsoft Sans Serif"/>
                <a:cs typeface="Microsoft Sans Serif"/>
              </a:rPr>
              <a:t>(neutro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aislado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puesto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impedancia)</a:t>
            </a:r>
            <a:endParaRPr sz="700">
              <a:latin typeface="Microsoft Sans Serif"/>
              <a:cs typeface="Microsoft Sans Serif"/>
            </a:endParaRPr>
          </a:p>
          <a:p>
            <a:pPr lvl="1" marL="212725" indent="-48260">
              <a:lnSpc>
                <a:spcPct val="100000"/>
              </a:lnSpc>
              <a:spcBef>
                <a:spcPts val="409"/>
              </a:spcBef>
              <a:buChar char="-"/>
              <a:tabLst>
                <a:tab pos="213360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Sistema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informático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(neutral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aislado)</a:t>
            </a:r>
            <a:endParaRPr sz="650">
              <a:latin typeface="Microsoft Sans Serif"/>
              <a:cs typeface="Microsoft Sans Serif"/>
            </a:endParaRPr>
          </a:p>
          <a:p>
            <a:pPr lvl="1" marL="216535" indent="-52069">
              <a:lnSpc>
                <a:spcPct val="100000"/>
              </a:lnSpc>
              <a:spcBef>
                <a:spcPts val="370"/>
              </a:spcBef>
              <a:buChar char="-"/>
              <a:tabLst>
                <a:tab pos="21717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IT </a:t>
            </a:r>
            <a:r>
              <a:rPr dirty="0" sz="700" spc="20">
                <a:latin typeface="Microsoft Sans Serif"/>
                <a:cs typeface="Microsoft Sans Serif"/>
              </a:rPr>
              <a:t>(impedancia-neutro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540000" y="1567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540000" y="1651481"/>
            <a:ext cx="784860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23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el sistema </a:t>
            </a:r>
            <a:r>
              <a:rPr dirty="0" sz="550" spc="-20">
                <a:latin typeface="Microsoft Sans Serif"/>
                <a:cs typeface="Microsoft Sans Serif"/>
              </a:rPr>
              <a:t>TN-C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interrupción/</a:t>
            </a:r>
            <a:r>
              <a:rPr dirty="0" sz="550" spc="30">
                <a:latin typeface="Microsoft Sans Serif"/>
                <a:cs typeface="Microsoft Sans Serif"/>
              </a:rPr>
              <a:t>ruptura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  </a:t>
            </a:r>
            <a:r>
              <a:rPr dirty="0" sz="550" spc="-25">
                <a:latin typeface="Microsoft Sans Serif"/>
                <a:cs typeface="Microsoft Sans Serif"/>
              </a:rPr>
              <a:t>El</a:t>
            </a:r>
            <a:r>
              <a:rPr dirty="0" sz="550" spc="9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30">
                <a:latin typeface="Microsoft Sans Serif"/>
                <a:cs typeface="Microsoft Sans Serif"/>
              </a:rPr>
              <a:t>neutro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Está </a:t>
            </a:r>
            <a:r>
              <a:rPr dirty="0" sz="550" spc="25">
                <a:latin typeface="Microsoft Sans Serif"/>
                <a:cs typeface="Microsoft Sans Serif"/>
              </a:rPr>
              <a:t>prohibido.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540000" y="217733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40000" y="2260928"/>
            <a:ext cx="878205" cy="6419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24</a:t>
            </a:r>
            <a:endParaRPr sz="600">
              <a:latin typeface="Microsoft Sans Serif"/>
              <a:cs typeface="Microsoft Sans Serif"/>
            </a:endParaRPr>
          </a:p>
          <a:p>
            <a:pPr marR="134620">
              <a:lnSpc>
                <a:spcPts val="800"/>
              </a:lnSpc>
              <a:spcBef>
                <a:spcPts val="4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el sistema </a:t>
            </a:r>
            <a:r>
              <a:rPr dirty="0" sz="550" spc="-25">
                <a:latin typeface="Microsoft Sans Serif"/>
                <a:cs typeface="Microsoft Sans Serif"/>
              </a:rPr>
              <a:t>TN-S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30">
                <a:latin typeface="Microsoft Sans Serif"/>
                <a:cs typeface="Microsoft Sans Serif"/>
              </a:rPr>
              <a:t>neutro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Podría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interrumpido;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550" spc="-25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protección  </a:t>
            </a:r>
            <a:r>
              <a:rPr dirty="0" sz="550" spc="30">
                <a:latin typeface="Microsoft Sans Serif"/>
                <a:cs typeface="Microsoft Sans Serif"/>
              </a:rPr>
              <a:t>no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pudo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interrumpido.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40000" y="3097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40000" y="3168593"/>
            <a:ext cx="628650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Configuración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red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794323" y="3185992"/>
            <a:ext cx="3282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TN-</a:t>
            </a:r>
            <a:r>
              <a:rPr dirty="0" sz="550" spc="-50">
                <a:latin typeface="Microsoft Sans Serif"/>
                <a:cs typeface="Microsoft Sans Serif"/>
              </a:rPr>
              <a:t>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572450" y="3185992"/>
            <a:ext cx="32258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TN-</a:t>
            </a:r>
            <a:r>
              <a:rPr dirty="0" sz="550" spc="-65">
                <a:latin typeface="Microsoft Sans Serif"/>
                <a:cs typeface="Microsoft Sans Serif"/>
              </a:rPr>
              <a:t>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327794" y="3185992"/>
            <a:ext cx="3663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TN-</a:t>
            </a:r>
            <a:r>
              <a:rPr dirty="0" sz="550" spc="-60">
                <a:latin typeface="Microsoft Sans Serif"/>
                <a:cs typeface="Microsoft Sans Serif"/>
              </a:rPr>
              <a:t>CS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267569" y="3304000"/>
            <a:ext cx="1955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Casa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841109" y="3392926"/>
            <a:ext cx="5778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latin typeface="Microsoft Sans Serif"/>
                <a:cs typeface="Microsoft Sans Serif"/>
              </a:rPr>
              <a:t>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616543" y="3392926"/>
            <a:ext cx="5778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latin typeface="Microsoft Sans Serif"/>
                <a:cs typeface="Microsoft Sans Serif"/>
              </a:rPr>
              <a:t>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374581" y="3392926"/>
            <a:ext cx="43243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Transformador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5925431" y="3341567"/>
            <a:ext cx="806450" cy="27305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r>
              <a:rPr dirty="0" sz="600" spc="-10">
                <a:latin typeface="Microsoft Sans Serif"/>
                <a:cs typeface="Microsoft Sans Serif"/>
              </a:rPr>
              <a:t>      </a:t>
            </a: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6729394" y="3497626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6725660" y="3655969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724974" y="3815532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6738462" y="4018326"/>
            <a:ext cx="107314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733345" y="4134361"/>
            <a:ext cx="1257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</p:txBody>
      </p:sp>
      <p:graphicFrame>
        <p:nvGraphicFramePr>
          <p:cNvPr id="146" name="object 146"/>
          <p:cNvGraphicFramePr>
            <a:graphicFrameLocks noGrp="1"/>
          </p:cNvGraphicFramePr>
          <p:nvPr/>
        </p:nvGraphicFramePr>
        <p:xfrm>
          <a:off x="1865803" y="3314515"/>
          <a:ext cx="1600200" cy="1141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325"/>
                <a:gridCol w="290195"/>
                <a:gridCol w="107950"/>
                <a:gridCol w="306070"/>
                <a:gridCol w="522605"/>
                <a:gridCol w="306705"/>
              </a:tblGrid>
              <a:tr h="294220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dirty="0" sz="450" spc="20">
                          <a:latin typeface="Microsoft Sans Serif"/>
                          <a:cs typeface="Microsoft Sans Serif"/>
                        </a:rPr>
                        <a:t>ransformador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"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4139" marR="82550" indent="-26034">
                        <a:lnSpc>
                          <a:spcPct val="135300"/>
                        </a:lnSpc>
                        <a:spcBef>
                          <a:spcPts val="28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Red  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19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57785">
                        <a:lnSpc>
                          <a:spcPts val="660"/>
                        </a:lnSpc>
                        <a:spcBef>
                          <a:spcPts val="15"/>
                        </a:spcBef>
                      </a:pPr>
                      <a:r>
                        <a:rPr dirty="0" sz="600" spc="-20">
                          <a:latin typeface="Microsoft Sans Serif"/>
                          <a:cs typeface="Microsoft Sans Serif"/>
                        </a:rPr>
                        <a:t>Casa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31115">
                        <a:lnSpc>
                          <a:spcPts val="600"/>
                        </a:lnSpc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Conexión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Carg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 marL="117475">
                        <a:lnSpc>
                          <a:spcPts val="675"/>
                        </a:lnSpc>
                        <a:spcBef>
                          <a:spcPts val="265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78105">
                    <a:lnL w="3175">
                      <a:solidFill>
                        <a:srgbClr val="000000"/>
                      </a:solidFill>
                      <a:prstDash val="solid"/>
                    </a:lnL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35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033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marL="381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017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9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9695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marL="2540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59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052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66675">
                        <a:lnSpc>
                          <a:spcPct val="100000"/>
                        </a:lnSpc>
                      </a:pPr>
                      <a:r>
                        <a:rPr dirty="0" sz="250" spc="-10">
                          <a:latin typeface="Microsoft Sans Serif"/>
                          <a:cs typeface="Microsoft Sans Serif"/>
                        </a:rPr>
                        <a:t>BOLÍGRAFO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0645">
                        <a:lnSpc>
                          <a:spcPct val="100000"/>
                        </a:lnSpc>
                      </a:pPr>
                      <a:r>
                        <a:rPr dirty="0" sz="250" spc="-10">
                          <a:latin typeface="Microsoft Sans Serif"/>
                          <a:cs typeface="Microsoft Sans Serif"/>
                        </a:rPr>
                        <a:t>BOLÍGRAFO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319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3686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R="57785"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47" name="object 147"/>
          <p:cNvGraphicFramePr>
            <a:graphicFrameLocks noGrp="1"/>
          </p:cNvGraphicFramePr>
          <p:nvPr/>
        </p:nvGraphicFramePr>
        <p:xfrm>
          <a:off x="3641237" y="3314515"/>
          <a:ext cx="1536065" cy="1189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3060"/>
                <a:gridCol w="104774"/>
                <a:gridCol w="305434"/>
                <a:gridCol w="457834"/>
                <a:gridCol w="306070"/>
              </a:tblGrid>
              <a:tr h="29422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dirty="0" sz="450" spc="20">
                          <a:latin typeface="Microsoft Sans Serif"/>
                          <a:cs typeface="Microsoft Sans Serif"/>
                        </a:rPr>
                        <a:t>ransformador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"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4139" marR="81915" indent="-26034">
                        <a:lnSpc>
                          <a:spcPct val="135300"/>
                        </a:lnSpc>
                        <a:spcBef>
                          <a:spcPts val="28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Red  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19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65735">
                        <a:lnSpc>
                          <a:spcPts val="660"/>
                        </a:lnSpc>
                        <a:spcBef>
                          <a:spcPts val="15"/>
                        </a:spcBef>
                      </a:pPr>
                      <a:r>
                        <a:rPr dirty="0" sz="600" spc="-20">
                          <a:latin typeface="Microsoft Sans Serif"/>
                          <a:cs typeface="Microsoft Sans Serif"/>
                        </a:rPr>
                        <a:t>Casa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algn="r" marR="120650">
                        <a:lnSpc>
                          <a:spcPts val="600"/>
                        </a:lnSpc>
                      </a:pP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conexión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0485">
                        <a:lnSpc>
                          <a:spcPct val="100000"/>
                        </a:lnSpc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130175">
                        <a:lnSpc>
                          <a:spcPts val="675"/>
                        </a:lnSpc>
                        <a:spcBef>
                          <a:spcPts val="275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3175">
                      <a:solidFill>
                        <a:srgbClr val="000000"/>
                      </a:solidFill>
                      <a:prstDash val="solid"/>
                    </a:lnL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3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033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2700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017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9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9695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26364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59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05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 marL="1905">
                        <a:lnSpc>
                          <a:spcPct val="100000"/>
                        </a:lnSpc>
                      </a:pPr>
                      <a:r>
                        <a:rPr dirty="0" sz="250" spc="10"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39700">
                        <a:lnSpc>
                          <a:spcPct val="100000"/>
                        </a:lnSpc>
                      </a:pPr>
                      <a:r>
                        <a:rPr dirty="0" sz="250" spc="10"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319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160479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ts val="675"/>
                        </a:lnSpc>
                        <a:spcBef>
                          <a:spcPts val="484"/>
                        </a:spcBef>
                      </a:pPr>
                      <a:r>
                        <a:rPr dirty="0" sz="6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1594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675"/>
                        </a:lnSpc>
                        <a:spcBef>
                          <a:spcPts val="484"/>
                        </a:spcBef>
                      </a:pPr>
                      <a:r>
                        <a:rPr dirty="0" sz="6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1594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25628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</a:tr>
            </a:tbl>
          </a:graphicData>
        </a:graphic>
      </p:graphicFrame>
      <p:sp>
        <p:nvSpPr>
          <p:cNvPr id="148" name="object 148"/>
          <p:cNvSpPr txBox="1"/>
          <p:nvPr/>
        </p:nvSpPr>
        <p:spPr>
          <a:xfrm>
            <a:off x="5947242" y="3655965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946554" y="3815498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913978" y="4018326"/>
            <a:ext cx="20320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-10">
                <a:latin typeface="Microsoft Sans Serif"/>
                <a:cs typeface="Microsoft Sans Serif"/>
              </a:rPr>
              <a:t>BOLÍGRAFO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794323" y="4640960"/>
            <a:ext cx="26416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5">
                <a:latin typeface="Microsoft Sans Serif"/>
                <a:cs typeface="Microsoft Sans Serif"/>
              </a:rPr>
              <a:t>Parrilla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TT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572450" y="4659934"/>
            <a:ext cx="26225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-5">
                <a:latin typeface="Microsoft Sans Serif"/>
                <a:cs typeface="Microsoft Sans Serif"/>
              </a:rPr>
              <a:t>Red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informática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327794" y="4647310"/>
            <a:ext cx="473709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-5">
                <a:latin typeface="Microsoft Sans Serif"/>
                <a:cs typeface="Microsoft Sans Serif"/>
              </a:rPr>
              <a:t>Red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informática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delta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734097" y="4739918"/>
            <a:ext cx="1955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Casa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6267569" y="4739918"/>
            <a:ext cx="1955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Casa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841109" y="4828844"/>
            <a:ext cx="43243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Transformador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391959" y="4777485"/>
            <a:ext cx="806450" cy="27305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r>
              <a:rPr dirty="0" sz="600" spc="-10">
                <a:latin typeface="Microsoft Sans Serif"/>
                <a:cs typeface="Microsoft Sans Serif"/>
              </a:rPr>
              <a:t>      </a:t>
            </a: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3616543" y="4828844"/>
            <a:ext cx="5778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latin typeface="Microsoft Sans Serif"/>
                <a:cs typeface="Microsoft Sans Serif"/>
              </a:rPr>
              <a:t>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5374581" y="4828844"/>
            <a:ext cx="43243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Transformador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925431" y="4777485"/>
            <a:ext cx="806450" cy="27305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r>
              <a:rPr dirty="0" sz="600" spc="-10">
                <a:latin typeface="Microsoft Sans Serif"/>
                <a:cs typeface="Microsoft Sans Serif"/>
              </a:rPr>
              <a:t>      </a:t>
            </a: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195924" y="4933531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192190" y="5091874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191504" y="5251437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204992" y="5454230"/>
            <a:ext cx="107314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200358" y="5572699"/>
            <a:ext cx="1257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6729407" y="4933507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6725673" y="5091850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6724987" y="5251413"/>
            <a:ext cx="1092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327568" y="5046229"/>
            <a:ext cx="303530" cy="155575"/>
          </a:xfrm>
          <a:prstGeom prst="rect">
            <a:avLst/>
          </a:prstGeom>
          <a:solidFill>
            <a:srgbClr val="FAFAFA"/>
          </a:solidFill>
        </p:spPr>
        <p:txBody>
          <a:bodyPr wrap="square" lIns="0" tIns="58419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459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327568" y="5204607"/>
            <a:ext cx="303530" cy="156845"/>
          </a:xfrm>
          <a:prstGeom prst="rect">
            <a:avLst/>
          </a:prstGeom>
          <a:solidFill>
            <a:srgbClr val="FAFAFA"/>
          </a:solidFill>
        </p:spPr>
        <p:txBody>
          <a:bodyPr wrap="square" lIns="0" tIns="5905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465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2327568" y="5364138"/>
            <a:ext cx="303530" cy="155575"/>
          </a:xfrm>
          <a:prstGeom prst="rect">
            <a:avLst/>
          </a:prstGeom>
          <a:solidFill>
            <a:srgbClr val="FAFAFA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 algn="ctr" marL="1270">
              <a:lnSpc>
                <a:spcPct val="100000"/>
              </a:lnSpc>
              <a:spcBef>
                <a:spcPts val="5"/>
              </a:spcBef>
            </a:pPr>
            <a:r>
              <a:rPr dirty="0" sz="250" spc="1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graphicFrame>
        <p:nvGraphicFramePr>
          <p:cNvPr id="172" name="object 172"/>
          <p:cNvGraphicFramePr>
            <a:graphicFrameLocks noGrp="1"/>
          </p:cNvGraphicFramePr>
          <p:nvPr/>
        </p:nvGraphicFramePr>
        <p:xfrm>
          <a:off x="3641237" y="4750421"/>
          <a:ext cx="1536065" cy="1143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3060"/>
                <a:gridCol w="104774"/>
                <a:gridCol w="305434"/>
                <a:gridCol w="168275"/>
                <a:gridCol w="61594"/>
                <a:gridCol w="58419"/>
                <a:gridCol w="168909"/>
                <a:gridCol w="306704"/>
              </a:tblGrid>
              <a:tr h="29422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dirty="0" sz="450" spc="20">
                          <a:latin typeface="Microsoft Sans Serif"/>
                          <a:cs typeface="Microsoft Sans Serif"/>
                        </a:rPr>
                        <a:t>ransformador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75"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4139" marR="81915" indent="-26034">
                        <a:lnSpc>
                          <a:spcPct val="135300"/>
                        </a:lnSpc>
                        <a:spcBef>
                          <a:spcPts val="28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Red  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19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r" marR="165735">
                        <a:lnSpc>
                          <a:spcPts val="660"/>
                        </a:lnSpc>
                        <a:spcBef>
                          <a:spcPts val="15"/>
                        </a:spcBef>
                      </a:pPr>
                      <a:r>
                        <a:rPr dirty="0" sz="600" spc="-20">
                          <a:latin typeface="Microsoft Sans Serif"/>
                          <a:cs typeface="Microsoft Sans Serif"/>
                        </a:rPr>
                        <a:t>Casa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algn="r" marR="120650">
                        <a:lnSpc>
                          <a:spcPts val="600"/>
                        </a:lnSpc>
                      </a:pP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conexión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0485">
                        <a:lnSpc>
                          <a:spcPct val="100000"/>
                        </a:lnSpc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130810">
                        <a:lnSpc>
                          <a:spcPts val="675"/>
                        </a:lnSpc>
                        <a:spcBef>
                          <a:spcPts val="275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445">
                    <a:lnL w="3175">
                      <a:solidFill>
                        <a:srgbClr val="000000"/>
                      </a:solidFill>
                      <a:prstDash val="solid"/>
                    </a:lnL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033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127000">
                        <a:lnSpc>
                          <a:spcPts val="675"/>
                        </a:lnSpc>
                        <a:spcBef>
                          <a:spcPts val="47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017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969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9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99695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126364">
                        <a:lnSpc>
                          <a:spcPts val="675"/>
                        </a:lnSpc>
                        <a:spcBef>
                          <a:spcPts val="480"/>
                        </a:spcBef>
                      </a:pP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L3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594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096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820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BBBCB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 marL="1905">
                        <a:lnSpc>
                          <a:spcPct val="100000"/>
                        </a:lnSpc>
                      </a:pPr>
                      <a:r>
                        <a:rPr dirty="0" sz="250" spc="10"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39700">
                        <a:lnSpc>
                          <a:spcPct val="100000"/>
                        </a:lnSpc>
                      </a:pPr>
                      <a:r>
                        <a:rPr dirty="0" sz="250" spc="10">
                          <a:latin typeface="Microsoft Sans Serif"/>
                          <a:cs typeface="Microsoft Sans Serif"/>
                        </a:rPr>
                        <a:t>norte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76299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gridSpan="4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162918"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675"/>
                        </a:lnSpc>
                        <a:spcBef>
                          <a:spcPts val="505"/>
                        </a:spcBef>
                      </a:pPr>
                      <a:r>
                        <a:rPr dirty="0" sz="600" spc="-25">
                          <a:latin typeface="Microsoft Sans Serif"/>
                          <a:cs typeface="Microsoft Sans Serif"/>
                        </a:rPr>
                        <a:t>EN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4135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</a:tr>
              <a:tr h="208210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  <a:solidFill>
                      <a:srgbClr val="FAFAFA"/>
                    </a:solidFill>
                  </a:tcPr>
                </a:tc>
              </a:tr>
            </a:tbl>
          </a:graphicData>
        </a:graphic>
      </p:graphicFrame>
      <p:sp>
        <p:nvSpPr>
          <p:cNvPr id="173" name="object 173"/>
          <p:cNvSpPr txBox="1"/>
          <p:nvPr/>
        </p:nvSpPr>
        <p:spPr>
          <a:xfrm>
            <a:off x="5861033" y="5046229"/>
            <a:ext cx="303530" cy="155575"/>
          </a:xfrm>
          <a:prstGeom prst="rect">
            <a:avLst/>
          </a:prstGeom>
          <a:solidFill>
            <a:srgbClr val="FAFAFA"/>
          </a:solidFill>
        </p:spPr>
        <p:txBody>
          <a:bodyPr wrap="square" lIns="0" tIns="58419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459"/>
              </a:spcBef>
            </a:pPr>
            <a:r>
              <a:rPr dirty="0" sz="600" spc="-5">
                <a:latin typeface="Microsoft Sans Serif"/>
                <a:cs typeface="Microsoft Sans Serif"/>
              </a:rPr>
              <a:t>L2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861033" y="5204607"/>
            <a:ext cx="303530" cy="156845"/>
          </a:xfrm>
          <a:prstGeom prst="rect">
            <a:avLst/>
          </a:prstGeom>
          <a:solidFill>
            <a:srgbClr val="FAFAFA"/>
          </a:solidFill>
        </p:spPr>
        <p:txBody>
          <a:bodyPr wrap="square" lIns="0" tIns="5905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465"/>
              </a:spcBef>
            </a:pPr>
            <a:r>
              <a:rPr dirty="0" sz="600" spc="-5">
                <a:latin typeface="Microsoft Sans Serif"/>
                <a:cs typeface="Microsoft Sans Serif"/>
              </a:rPr>
              <a:t>L3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6733384" y="5570233"/>
            <a:ext cx="1257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1637299" y="6286753"/>
            <a:ext cx="5305425" cy="2205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Microsoft Sans Serif"/>
                <a:cs typeface="Microsoft Sans Serif"/>
              </a:rPr>
              <a:t>5.2.1</a:t>
            </a:r>
            <a:r>
              <a:rPr dirty="0" sz="850" spc="-25">
                <a:latin typeface="Microsoft Sans Serif"/>
                <a:cs typeface="Microsoft Sans Serif"/>
              </a:rPr>
              <a:t> </a:t>
            </a:r>
            <a:r>
              <a:rPr dirty="0" sz="850" spc="10">
                <a:latin typeface="Microsoft Sans Serif"/>
                <a:cs typeface="Microsoft Sans Serif"/>
              </a:rPr>
              <a:t>Puesta</a:t>
            </a:r>
            <a:r>
              <a:rPr dirty="0" sz="850" spc="-20">
                <a:latin typeface="Microsoft Sans Serif"/>
                <a:cs typeface="Microsoft Sans Serif"/>
              </a:rPr>
              <a:t> </a:t>
            </a:r>
            <a:r>
              <a:rPr dirty="0" sz="850">
                <a:latin typeface="Microsoft Sans Serif"/>
                <a:cs typeface="Microsoft Sans Serif"/>
              </a:rPr>
              <a:t>a</a:t>
            </a:r>
            <a:r>
              <a:rPr dirty="0" sz="850" spc="-20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tierra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375285">
              <a:lnSpc>
                <a:spcPct val="142900"/>
              </a:lnSpc>
            </a:pP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concepto de puesta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15">
                <a:latin typeface="Microsoft Sans Serif"/>
                <a:cs typeface="Microsoft Sans Serif"/>
              </a:rPr>
              <a:t>aplicado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-40">
                <a:latin typeface="Microsoft Sans Serif"/>
                <a:cs typeface="Microsoft Sans Serif"/>
              </a:rPr>
              <a:t>(FV) </a:t>
            </a:r>
            <a:r>
              <a:rPr dirty="0" sz="700" spc="25">
                <a:latin typeface="Microsoft Sans Serif"/>
                <a:cs typeface="Microsoft Sans Serif"/>
              </a:rPr>
              <a:t>puede involucrar </a:t>
            </a:r>
            <a:r>
              <a:rPr dirty="0" sz="700" spc="35">
                <a:latin typeface="Microsoft Sans Serif"/>
                <a:cs typeface="Microsoft Sans Serif"/>
              </a:rPr>
              <a:t>tanto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partes conductoras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expuestas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marco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metálico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FV)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partes</a:t>
            </a:r>
            <a:r>
              <a:rPr dirty="0" sz="700" spc="5">
                <a:latin typeface="Microsoft Sans Serif"/>
                <a:cs typeface="Microsoft Sans Serif"/>
              </a:rPr>
              <a:t> activas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0">
                <a:latin typeface="Microsoft Sans Serif"/>
                <a:cs typeface="Microsoft Sans Serif"/>
              </a:rPr>
              <a:t>FV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celdas).</a:t>
            </a:r>
            <a:endParaRPr sz="700">
              <a:latin typeface="Microsoft Sans Serif"/>
              <a:cs typeface="Microsoft Sans Serif"/>
            </a:endParaRPr>
          </a:p>
          <a:p>
            <a:pPr marL="12700" marR="374650">
              <a:lnSpc>
                <a:spcPts val="1200"/>
              </a:lnSpc>
              <a:spcBef>
                <a:spcPts val="100"/>
              </a:spcBef>
            </a:pPr>
            <a:r>
              <a:rPr dirty="0" sz="650" spc="5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norma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62548,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darse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opciones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unión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conjuntos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fotovoltaicos:</a:t>
            </a:r>
            <a:endParaRPr sz="6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260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rayos: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analizará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apartado</a:t>
            </a:r>
            <a:r>
              <a:rPr dirty="0" sz="700">
                <a:latin typeface="Microsoft Sans Serif"/>
                <a:cs typeface="Microsoft Sans Serif"/>
              </a:rPr>
              <a:t> 7;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Conexión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equipotencial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evitar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potenciales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desiguales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instalación;</a:t>
            </a:r>
            <a:endParaRPr sz="800">
              <a:latin typeface="Microsoft Sans Serif"/>
              <a:cs typeface="Microsoft Sans Serif"/>
            </a:endParaRPr>
          </a:p>
          <a:p>
            <a:pPr marL="61594" marR="5080" indent="-61594">
              <a:lnSpc>
                <a:spcPts val="1200"/>
              </a:lnSpc>
              <a:spcBef>
                <a:spcPts val="80"/>
              </a:spcBef>
              <a:buChar char="•"/>
              <a:tabLst>
                <a:tab pos="61594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Puesta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25">
                <a:latin typeface="Microsoft Sans Serif"/>
                <a:cs typeface="Microsoft Sans Serif"/>
              </a:rPr>
              <a:t>tierra </a:t>
            </a:r>
            <a:r>
              <a:rPr dirty="0" sz="600" spc="20">
                <a:latin typeface="Microsoft Sans Serif"/>
                <a:cs typeface="Microsoft Sans Serif"/>
              </a:rPr>
              <a:t>funcional de partes conductoras </a:t>
            </a:r>
            <a:r>
              <a:rPr dirty="0" sz="600" spc="25">
                <a:latin typeface="Microsoft Sans Serif"/>
                <a:cs typeface="Microsoft Sans Serif"/>
              </a:rPr>
              <a:t>que </a:t>
            </a:r>
            <a:r>
              <a:rPr dirty="0" sz="600" spc="30">
                <a:latin typeface="Microsoft Sans Serif"/>
                <a:cs typeface="Microsoft Sans Serif"/>
              </a:rPr>
              <a:t>no </a:t>
            </a:r>
            <a:r>
              <a:rPr dirty="0" sz="600" spc="25">
                <a:latin typeface="Microsoft Sans Serif"/>
                <a:cs typeface="Microsoft Sans Serif"/>
              </a:rPr>
              <a:t>transportan </a:t>
            </a:r>
            <a:r>
              <a:rPr dirty="0" sz="600" spc="20">
                <a:latin typeface="Microsoft Sans Serif"/>
                <a:cs typeface="Microsoft Sans Serif"/>
              </a:rPr>
              <a:t>corriente: en </a:t>
            </a:r>
            <a:r>
              <a:rPr dirty="0" sz="600" spc="10">
                <a:latin typeface="Microsoft Sans Serif"/>
                <a:cs typeface="Microsoft Sans Serif"/>
              </a:rPr>
              <a:t>este </a:t>
            </a:r>
            <a:r>
              <a:rPr dirty="0" sz="600">
                <a:latin typeface="Microsoft Sans Serif"/>
                <a:cs typeface="Microsoft Sans Serif"/>
              </a:rPr>
              <a:t>caso, </a:t>
            </a:r>
            <a:r>
              <a:rPr dirty="0" sz="600" spc="10">
                <a:latin typeface="Microsoft Sans Serif"/>
                <a:cs typeface="Microsoft Sans Serif"/>
              </a:rPr>
              <a:t>la </a:t>
            </a:r>
            <a:r>
              <a:rPr dirty="0" sz="600" spc="15">
                <a:latin typeface="Microsoft Sans Serif"/>
                <a:cs typeface="Microsoft Sans Serif"/>
              </a:rPr>
              <a:t>puesta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25">
                <a:latin typeface="Microsoft Sans Serif"/>
                <a:cs typeface="Microsoft Sans Serif"/>
              </a:rPr>
              <a:t>tierra o </a:t>
            </a:r>
            <a:r>
              <a:rPr dirty="0" sz="600" spc="30">
                <a:latin typeface="Microsoft Sans Serif"/>
                <a:cs typeface="Microsoft Sans Serif"/>
              </a:rPr>
              <a:t>unión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>
                <a:latin typeface="Microsoft Sans Serif"/>
                <a:cs typeface="Microsoft Sans Serif"/>
              </a:rPr>
              <a:t>las </a:t>
            </a:r>
            <a:r>
              <a:rPr dirty="0" sz="600" spc="20">
                <a:latin typeface="Microsoft Sans Serif"/>
                <a:cs typeface="Microsoft Sans Serif"/>
              </a:rPr>
              <a:t>partes conductoras </a:t>
            </a:r>
            <a:r>
              <a:rPr dirty="0" sz="600" spc="2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expuestas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(por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ejemplo,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marco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metálico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paneles)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realizar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requisitos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diagrama </a:t>
            </a:r>
            <a:r>
              <a:rPr dirty="0" sz="600" spc="-14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flujo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(Figura</a:t>
            </a:r>
            <a:r>
              <a:rPr dirty="0" sz="600" spc="-5">
                <a:latin typeface="Microsoft Sans Serif"/>
                <a:cs typeface="Microsoft Sans Serif"/>
              </a:rPr>
              <a:t> 61);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realizar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puesta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campo,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consulte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62305-3.</a:t>
            </a:r>
            <a:endParaRPr sz="600">
              <a:latin typeface="Microsoft Sans Serif"/>
              <a:cs typeface="Microsoft Sans Serif"/>
            </a:endParaRPr>
          </a:p>
          <a:p>
            <a:pPr marL="57150" marR="81280" indent="-57150">
              <a:lnSpc>
                <a:spcPts val="1200"/>
              </a:lnSpc>
              <a:buChar char="•"/>
              <a:tabLst>
                <a:tab pos="57150" algn="l"/>
              </a:tabLst>
            </a:pPr>
            <a:r>
              <a:rPr dirty="0" sz="550" spc="5">
                <a:latin typeface="Microsoft Sans Serif"/>
                <a:cs typeface="Microsoft Sans Serif"/>
              </a:rPr>
              <a:t>Puesta</a:t>
            </a:r>
            <a:r>
              <a:rPr dirty="0" sz="550">
                <a:latin typeface="Microsoft Sans Serif"/>
                <a:cs typeface="Microsoft Sans Serif"/>
              </a:rPr>
              <a:t> 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funcional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poste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fotovoltaico: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arquitecturas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conjuntos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puesta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funcional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describen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párrafo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5.2.2.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56346" y="844689"/>
            <a:ext cx="5363845" cy="2593340"/>
          </a:xfrm>
          <a:custGeom>
            <a:avLst/>
            <a:gdLst/>
            <a:ahLst/>
            <a:cxnLst/>
            <a:rect l="l" t="t" r="r" b="b"/>
            <a:pathLst>
              <a:path w="5363845" h="2593340">
                <a:moveTo>
                  <a:pt x="5363654" y="0"/>
                </a:moveTo>
                <a:lnTo>
                  <a:pt x="0" y="0"/>
                </a:lnTo>
                <a:lnTo>
                  <a:pt x="0" y="2593314"/>
                </a:lnTo>
                <a:lnTo>
                  <a:pt x="5363654" y="2593314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56346" y="7883994"/>
            <a:ext cx="5363845" cy="2268220"/>
          </a:xfrm>
          <a:custGeom>
            <a:avLst/>
            <a:gdLst/>
            <a:ahLst/>
            <a:cxnLst/>
            <a:rect l="l" t="t" r="r" b="b"/>
            <a:pathLst>
              <a:path w="5363845" h="2268220">
                <a:moveTo>
                  <a:pt x="5363654" y="0"/>
                </a:moveTo>
                <a:lnTo>
                  <a:pt x="0" y="0"/>
                </a:lnTo>
                <a:lnTo>
                  <a:pt x="0" y="2268004"/>
                </a:lnTo>
                <a:lnTo>
                  <a:pt x="5363654" y="2268004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1851231" y="1387343"/>
            <a:ext cx="680085" cy="949325"/>
            <a:chOff x="1851231" y="1387343"/>
            <a:chExt cx="680085" cy="949325"/>
          </a:xfrm>
        </p:grpSpPr>
        <p:sp>
          <p:nvSpPr>
            <p:cNvPr id="6" name="object 6"/>
            <p:cNvSpPr/>
            <p:nvPr/>
          </p:nvSpPr>
          <p:spPr>
            <a:xfrm>
              <a:off x="1861753" y="1397865"/>
              <a:ext cx="305435" cy="432434"/>
            </a:xfrm>
            <a:custGeom>
              <a:avLst/>
              <a:gdLst/>
              <a:ahLst/>
              <a:cxnLst/>
              <a:rect l="l" t="t" r="r" b="b"/>
              <a:pathLst>
                <a:path w="305435" h="432435">
                  <a:moveTo>
                    <a:pt x="305168" y="431990"/>
                  </a:moveTo>
                  <a:lnTo>
                    <a:pt x="0" y="431990"/>
                  </a:lnTo>
                  <a:lnTo>
                    <a:pt x="0" y="0"/>
                  </a:lnTo>
                  <a:lnTo>
                    <a:pt x="305168" y="0"/>
                  </a:lnTo>
                  <a:lnTo>
                    <a:pt x="305168" y="431990"/>
                  </a:lnTo>
                  <a:close/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82805" y="1419463"/>
              <a:ext cx="263072" cy="389347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215164" y="1397865"/>
              <a:ext cx="305435" cy="432434"/>
            </a:xfrm>
            <a:custGeom>
              <a:avLst/>
              <a:gdLst/>
              <a:ahLst/>
              <a:cxnLst/>
              <a:rect l="l" t="t" r="r" b="b"/>
              <a:pathLst>
                <a:path w="305435" h="432435">
                  <a:moveTo>
                    <a:pt x="305168" y="431990"/>
                  </a:moveTo>
                  <a:lnTo>
                    <a:pt x="0" y="431990"/>
                  </a:lnTo>
                  <a:lnTo>
                    <a:pt x="0" y="0"/>
                  </a:lnTo>
                  <a:lnTo>
                    <a:pt x="305168" y="0"/>
                  </a:lnTo>
                  <a:lnTo>
                    <a:pt x="305168" y="431990"/>
                  </a:lnTo>
                  <a:close/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36219" y="1419463"/>
              <a:ext cx="263071" cy="389347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861753" y="1893662"/>
              <a:ext cx="305435" cy="432434"/>
            </a:xfrm>
            <a:custGeom>
              <a:avLst/>
              <a:gdLst/>
              <a:ahLst/>
              <a:cxnLst/>
              <a:rect l="l" t="t" r="r" b="b"/>
              <a:pathLst>
                <a:path w="305435" h="432435">
                  <a:moveTo>
                    <a:pt x="305168" y="431990"/>
                  </a:moveTo>
                  <a:lnTo>
                    <a:pt x="0" y="431990"/>
                  </a:lnTo>
                  <a:lnTo>
                    <a:pt x="0" y="0"/>
                  </a:lnTo>
                  <a:lnTo>
                    <a:pt x="305168" y="0"/>
                  </a:lnTo>
                  <a:lnTo>
                    <a:pt x="305168" y="431990"/>
                  </a:lnTo>
                  <a:close/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82805" y="1915260"/>
              <a:ext cx="263072" cy="38934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15164" y="1893662"/>
              <a:ext cx="305435" cy="432434"/>
            </a:xfrm>
            <a:custGeom>
              <a:avLst/>
              <a:gdLst/>
              <a:ahLst/>
              <a:cxnLst/>
              <a:rect l="l" t="t" r="r" b="b"/>
              <a:pathLst>
                <a:path w="305435" h="432435">
                  <a:moveTo>
                    <a:pt x="305168" y="431990"/>
                  </a:moveTo>
                  <a:lnTo>
                    <a:pt x="0" y="431990"/>
                  </a:lnTo>
                  <a:lnTo>
                    <a:pt x="0" y="0"/>
                  </a:lnTo>
                  <a:lnTo>
                    <a:pt x="305168" y="0"/>
                  </a:lnTo>
                  <a:lnTo>
                    <a:pt x="305168" y="431990"/>
                  </a:lnTo>
                  <a:close/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36219" y="1915260"/>
              <a:ext cx="263071" cy="389347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954622" y="1048449"/>
            <a:ext cx="53975" cy="255270"/>
            <a:chOff x="1954622" y="1048449"/>
            <a:chExt cx="53975" cy="255270"/>
          </a:xfrm>
        </p:grpSpPr>
        <p:sp>
          <p:nvSpPr>
            <p:cNvPr id="15" name="object 15"/>
            <p:cNvSpPr/>
            <p:nvPr/>
          </p:nvSpPr>
          <p:spPr>
            <a:xfrm>
              <a:off x="1981374" y="1048449"/>
              <a:ext cx="0" cy="173990"/>
            </a:xfrm>
            <a:custGeom>
              <a:avLst/>
              <a:gdLst/>
              <a:ahLst/>
              <a:cxnLst/>
              <a:rect l="l" t="t" r="r" b="b"/>
              <a:pathLst>
                <a:path w="0" h="173990">
                  <a:moveTo>
                    <a:pt x="0" y="0"/>
                  </a:moveTo>
                  <a:lnTo>
                    <a:pt x="0" y="173431"/>
                  </a:lnTo>
                </a:path>
              </a:pathLst>
            </a:custGeom>
            <a:ln w="13157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954622" y="1203628"/>
              <a:ext cx="53975" cy="100330"/>
            </a:xfrm>
            <a:custGeom>
              <a:avLst/>
              <a:gdLst/>
              <a:ahLst/>
              <a:cxnLst/>
              <a:rect l="l" t="t" r="r" b="b"/>
              <a:pathLst>
                <a:path w="53975" h="100330">
                  <a:moveTo>
                    <a:pt x="53492" y="0"/>
                  </a:moveTo>
                  <a:lnTo>
                    <a:pt x="0" y="0"/>
                  </a:lnTo>
                  <a:lnTo>
                    <a:pt x="26758" y="99822"/>
                  </a:lnTo>
                  <a:lnTo>
                    <a:pt x="5349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3781000" y="1822227"/>
            <a:ext cx="763270" cy="53975"/>
            <a:chOff x="3781000" y="1822227"/>
            <a:chExt cx="763270" cy="53975"/>
          </a:xfrm>
        </p:grpSpPr>
        <p:sp>
          <p:nvSpPr>
            <p:cNvPr id="18" name="object 18"/>
            <p:cNvSpPr/>
            <p:nvPr/>
          </p:nvSpPr>
          <p:spPr>
            <a:xfrm>
              <a:off x="3781000" y="1848970"/>
              <a:ext cx="681355" cy="0"/>
            </a:xfrm>
            <a:custGeom>
              <a:avLst/>
              <a:gdLst/>
              <a:ahLst/>
              <a:cxnLst/>
              <a:rect l="l" t="t" r="r" b="b"/>
              <a:pathLst>
                <a:path w="681354" h="0">
                  <a:moveTo>
                    <a:pt x="0" y="0"/>
                  </a:moveTo>
                  <a:lnTo>
                    <a:pt x="681151" y="0"/>
                  </a:lnTo>
                </a:path>
              </a:pathLst>
            </a:custGeom>
            <a:ln w="13157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443909" y="1822227"/>
              <a:ext cx="100330" cy="53975"/>
            </a:xfrm>
            <a:custGeom>
              <a:avLst/>
              <a:gdLst/>
              <a:ahLst/>
              <a:cxnLst/>
              <a:rect l="l" t="t" r="r" b="b"/>
              <a:pathLst>
                <a:path w="100329" h="53975">
                  <a:moveTo>
                    <a:pt x="0" y="0"/>
                  </a:moveTo>
                  <a:lnTo>
                    <a:pt x="0" y="53492"/>
                  </a:lnTo>
                  <a:lnTo>
                    <a:pt x="99822" y="267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3484767" y="2510250"/>
            <a:ext cx="52705" cy="84455"/>
            <a:chOff x="3484767" y="2510250"/>
            <a:chExt cx="52705" cy="84455"/>
          </a:xfrm>
        </p:grpSpPr>
        <p:sp>
          <p:nvSpPr>
            <p:cNvPr id="21" name="object 21"/>
            <p:cNvSpPr/>
            <p:nvPr/>
          </p:nvSpPr>
          <p:spPr>
            <a:xfrm>
              <a:off x="3484767" y="252077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52616" y="0"/>
                  </a:moveTo>
                  <a:lnTo>
                    <a:pt x="49453" y="0"/>
                  </a:lnTo>
                  <a:lnTo>
                    <a:pt x="0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484769" y="2583907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 h="0">
                  <a:moveTo>
                    <a:pt x="0" y="0"/>
                  </a:moveTo>
                  <a:lnTo>
                    <a:pt x="11569" y="0"/>
                  </a:lnTo>
                  <a:lnTo>
                    <a:pt x="42087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/>
          <p:nvPr/>
        </p:nvSpPr>
        <p:spPr>
          <a:xfrm>
            <a:off x="3148035" y="2405019"/>
            <a:ext cx="73660" cy="252729"/>
          </a:xfrm>
          <a:custGeom>
            <a:avLst/>
            <a:gdLst/>
            <a:ahLst/>
            <a:cxnLst/>
            <a:rect l="l" t="t" r="r" b="b"/>
            <a:pathLst>
              <a:path w="73660" h="252730">
                <a:moveTo>
                  <a:pt x="73660" y="252552"/>
                </a:moveTo>
                <a:lnTo>
                  <a:pt x="0" y="252552"/>
                </a:lnTo>
                <a:lnTo>
                  <a:pt x="0" y="0"/>
                </a:lnTo>
                <a:lnTo>
                  <a:pt x="73660" y="0"/>
                </a:lnTo>
                <a:lnTo>
                  <a:pt x="73660" y="252552"/>
                </a:lnTo>
                <a:close/>
              </a:path>
            </a:pathLst>
          </a:custGeom>
          <a:ln w="210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" name="object 24"/>
          <p:cNvGrpSpPr/>
          <p:nvPr/>
        </p:nvGrpSpPr>
        <p:grpSpPr>
          <a:xfrm>
            <a:off x="3211174" y="2218407"/>
            <a:ext cx="389890" cy="460375"/>
            <a:chOff x="3211174" y="2218407"/>
            <a:chExt cx="389890" cy="460375"/>
          </a:xfrm>
        </p:grpSpPr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3719" y="2447118"/>
              <a:ext cx="136804" cy="8417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221696" y="2228929"/>
              <a:ext cx="358140" cy="229235"/>
            </a:xfrm>
            <a:custGeom>
              <a:avLst/>
              <a:gdLst/>
              <a:ahLst/>
              <a:cxnLst/>
              <a:rect l="l" t="t" r="r" b="b"/>
              <a:pathLst>
                <a:path w="358139" h="229235">
                  <a:moveTo>
                    <a:pt x="0" y="207654"/>
                  </a:moveTo>
                  <a:lnTo>
                    <a:pt x="47358" y="207654"/>
                  </a:lnTo>
                  <a:lnTo>
                    <a:pt x="110489" y="152574"/>
                  </a:lnTo>
                  <a:lnTo>
                    <a:pt x="160997" y="18945"/>
                  </a:lnTo>
                  <a:lnTo>
                    <a:pt x="168690" y="4736"/>
                  </a:lnTo>
                  <a:lnTo>
                    <a:pt x="175201" y="0"/>
                  </a:lnTo>
                  <a:lnTo>
                    <a:pt x="184081" y="4736"/>
                  </a:lnTo>
                  <a:lnTo>
                    <a:pt x="198882" y="18945"/>
                  </a:lnTo>
                  <a:lnTo>
                    <a:pt x="211511" y="42804"/>
                  </a:lnTo>
                  <a:lnTo>
                    <a:pt x="214666" y="70678"/>
                  </a:lnTo>
                  <a:lnTo>
                    <a:pt x="213085" y="93818"/>
                  </a:lnTo>
                  <a:lnTo>
                    <a:pt x="211505" y="103476"/>
                  </a:lnTo>
                  <a:lnTo>
                    <a:pt x="197501" y="139972"/>
                  </a:lnTo>
                  <a:lnTo>
                    <a:pt x="194149" y="158607"/>
                  </a:lnTo>
                  <a:lnTo>
                    <a:pt x="202635" y="165201"/>
                  </a:lnTo>
                  <a:lnTo>
                    <a:pt x="224142" y="165579"/>
                  </a:lnTo>
                  <a:lnTo>
                    <a:pt x="315683" y="165579"/>
                  </a:lnTo>
                  <a:lnTo>
                    <a:pt x="326212" y="165579"/>
                  </a:lnTo>
                  <a:lnTo>
                    <a:pt x="338494" y="168058"/>
                  </a:lnTo>
                  <a:lnTo>
                    <a:pt x="348526" y="174818"/>
                  </a:lnTo>
                  <a:lnTo>
                    <a:pt x="355290" y="184846"/>
                  </a:lnTo>
                  <a:lnTo>
                    <a:pt x="357771" y="197126"/>
                  </a:lnTo>
                  <a:lnTo>
                    <a:pt x="355290" y="209417"/>
                  </a:lnTo>
                  <a:lnTo>
                    <a:pt x="348526" y="219457"/>
                  </a:lnTo>
                  <a:lnTo>
                    <a:pt x="338494" y="226228"/>
                  </a:lnTo>
                  <a:lnTo>
                    <a:pt x="326212" y="228711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74250" y="2510250"/>
              <a:ext cx="115747" cy="8417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232214" y="2583907"/>
              <a:ext cx="336550" cy="84455"/>
            </a:xfrm>
            <a:custGeom>
              <a:avLst/>
              <a:gdLst/>
              <a:ahLst/>
              <a:cxnLst/>
              <a:rect l="l" t="t" r="r" b="b"/>
              <a:pathLst>
                <a:path w="336550" h="84455">
                  <a:moveTo>
                    <a:pt x="305168" y="0"/>
                  </a:moveTo>
                  <a:lnTo>
                    <a:pt x="318695" y="3035"/>
                  </a:lnTo>
                  <a:lnTo>
                    <a:pt x="329301" y="11217"/>
                  </a:lnTo>
                  <a:lnTo>
                    <a:pt x="335597" y="23156"/>
                  </a:lnTo>
                  <a:lnTo>
                    <a:pt x="336194" y="37465"/>
                  </a:lnTo>
                  <a:lnTo>
                    <a:pt x="332126" y="47899"/>
                  </a:lnTo>
                  <a:lnTo>
                    <a:pt x="324688" y="56008"/>
                  </a:lnTo>
                  <a:lnTo>
                    <a:pt x="314859" y="61262"/>
                  </a:lnTo>
                  <a:lnTo>
                    <a:pt x="303618" y="63131"/>
                  </a:lnTo>
                  <a:lnTo>
                    <a:pt x="294639" y="63131"/>
                  </a:lnTo>
                  <a:lnTo>
                    <a:pt x="247294" y="63131"/>
                  </a:lnTo>
                  <a:lnTo>
                    <a:pt x="179062" y="80562"/>
                  </a:lnTo>
                  <a:lnTo>
                    <a:pt x="135491" y="84180"/>
                  </a:lnTo>
                  <a:lnTo>
                    <a:pt x="97838" y="72013"/>
                  </a:lnTo>
                  <a:lnTo>
                    <a:pt x="47358" y="42087"/>
                  </a:lnTo>
                  <a:lnTo>
                    <a:pt x="0" y="42087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" name="object 29"/>
          <p:cNvGrpSpPr/>
          <p:nvPr/>
        </p:nvGrpSpPr>
        <p:grpSpPr>
          <a:xfrm>
            <a:off x="3970417" y="1401046"/>
            <a:ext cx="52705" cy="84455"/>
            <a:chOff x="3970417" y="1401046"/>
            <a:chExt cx="52705" cy="84455"/>
          </a:xfrm>
        </p:grpSpPr>
        <p:sp>
          <p:nvSpPr>
            <p:cNvPr id="30" name="object 30"/>
            <p:cNvSpPr/>
            <p:nvPr/>
          </p:nvSpPr>
          <p:spPr>
            <a:xfrm>
              <a:off x="3970417" y="147470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3162" y="0"/>
                  </a:lnTo>
                  <a:lnTo>
                    <a:pt x="52616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980944" y="1411568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 h="0">
                  <a:moveTo>
                    <a:pt x="42087" y="0"/>
                  </a:moveTo>
                  <a:lnTo>
                    <a:pt x="30518" y="0"/>
                  </a:lnTo>
                  <a:lnTo>
                    <a:pt x="0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/>
          <p:cNvSpPr/>
          <p:nvPr/>
        </p:nvSpPr>
        <p:spPr>
          <a:xfrm>
            <a:off x="4286097" y="1337910"/>
            <a:ext cx="73660" cy="252729"/>
          </a:xfrm>
          <a:custGeom>
            <a:avLst/>
            <a:gdLst/>
            <a:ahLst/>
            <a:cxnLst/>
            <a:rect l="l" t="t" r="r" b="b"/>
            <a:pathLst>
              <a:path w="73660" h="252730">
                <a:moveTo>
                  <a:pt x="0" y="0"/>
                </a:moveTo>
                <a:lnTo>
                  <a:pt x="73660" y="0"/>
                </a:lnTo>
                <a:lnTo>
                  <a:pt x="73660" y="252552"/>
                </a:lnTo>
                <a:lnTo>
                  <a:pt x="0" y="252552"/>
                </a:lnTo>
                <a:lnTo>
                  <a:pt x="0" y="0"/>
                </a:lnTo>
                <a:close/>
              </a:path>
            </a:pathLst>
          </a:custGeom>
          <a:ln w="210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" name="object 33"/>
          <p:cNvGrpSpPr/>
          <p:nvPr/>
        </p:nvGrpSpPr>
        <p:grpSpPr>
          <a:xfrm>
            <a:off x="3907278" y="1316866"/>
            <a:ext cx="389890" cy="460375"/>
            <a:chOff x="3907278" y="1316866"/>
            <a:chExt cx="389890" cy="460375"/>
          </a:xfrm>
        </p:grpSpPr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07278" y="1464186"/>
              <a:ext cx="136804" cy="84175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928332" y="1537846"/>
              <a:ext cx="358140" cy="229235"/>
            </a:xfrm>
            <a:custGeom>
              <a:avLst/>
              <a:gdLst/>
              <a:ahLst/>
              <a:cxnLst/>
              <a:rect l="l" t="t" r="r" b="b"/>
              <a:pathLst>
                <a:path w="358139" h="229235">
                  <a:moveTo>
                    <a:pt x="357771" y="21043"/>
                  </a:moveTo>
                  <a:lnTo>
                    <a:pt x="310413" y="21043"/>
                  </a:lnTo>
                  <a:lnTo>
                    <a:pt x="247281" y="76123"/>
                  </a:lnTo>
                  <a:lnTo>
                    <a:pt x="196773" y="209753"/>
                  </a:lnTo>
                  <a:lnTo>
                    <a:pt x="189080" y="223962"/>
                  </a:lnTo>
                  <a:lnTo>
                    <a:pt x="182570" y="228698"/>
                  </a:lnTo>
                  <a:lnTo>
                    <a:pt x="173690" y="223962"/>
                  </a:lnTo>
                  <a:lnTo>
                    <a:pt x="158889" y="209753"/>
                  </a:lnTo>
                  <a:lnTo>
                    <a:pt x="146260" y="185893"/>
                  </a:lnTo>
                  <a:lnTo>
                    <a:pt x="143105" y="158019"/>
                  </a:lnTo>
                  <a:lnTo>
                    <a:pt x="144686" y="134879"/>
                  </a:lnTo>
                  <a:lnTo>
                    <a:pt x="146265" y="125222"/>
                  </a:lnTo>
                  <a:lnTo>
                    <a:pt x="160270" y="88733"/>
                  </a:lnTo>
                  <a:lnTo>
                    <a:pt x="163622" y="70102"/>
                  </a:lnTo>
                  <a:lnTo>
                    <a:pt x="155136" y="63508"/>
                  </a:lnTo>
                  <a:lnTo>
                    <a:pt x="133629" y="63131"/>
                  </a:lnTo>
                  <a:lnTo>
                    <a:pt x="42087" y="63131"/>
                  </a:lnTo>
                  <a:lnTo>
                    <a:pt x="31559" y="63131"/>
                  </a:lnTo>
                  <a:lnTo>
                    <a:pt x="19277" y="60650"/>
                  </a:lnTo>
                  <a:lnTo>
                    <a:pt x="9245" y="53886"/>
                  </a:lnTo>
                  <a:lnTo>
                    <a:pt x="2480" y="43854"/>
                  </a:lnTo>
                  <a:lnTo>
                    <a:pt x="0" y="31572"/>
                  </a:lnTo>
                  <a:lnTo>
                    <a:pt x="2480" y="19282"/>
                  </a:lnTo>
                  <a:lnTo>
                    <a:pt x="9245" y="9247"/>
                  </a:lnTo>
                  <a:lnTo>
                    <a:pt x="19277" y="2481"/>
                  </a:lnTo>
                  <a:lnTo>
                    <a:pt x="31559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17797" y="1401055"/>
              <a:ext cx="115747" cy="84175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939378" y="1327387"/>
              <a:ext cx="336550" cy="84455"/>
            </a:xfrm>
            <a:custGeom>
              <a:avLst/>
              <a:gdLst/>
              <a:ahLst/>
              <a:cxnLst/>
              <a:rect l="l" t="t" r="r" b="b"/>
              <a:pathLst>
                <a:path w="336550" h="84455">
                  <a:moveTo>
                    <a:pt x="31038" y="84180"/>
                  </a:moveTo>
                  <a:lnTo>
                    <a:pt x="17511" y="81144"/>
                  </a:lnTo>
                  <a:lnTo>
                    <a:pt x="6904" y="72964"/>
                  </a:lnTo>
                  <a:lnTo>
                    <a:pt x="604" y="61029"/>
                  </a:lnTo>
                  <a:lnTo>
                    <a:pt x="0" y="46728"/>
                  </a:lnTo>
                  <a:lnTo>
                    <a:pt x="4075" y="36286"/>
                  </a:lnTo>
                  <a:lnTo>
                    <a:pt x="11515" y="28173"/>
                  </a:lnTo>
                  <a:lnTo>
                    <a:pt x="21341" y="22917"/>
                  </a:lnTo>
                  <a:lnTo>
                    <a:pt x="32575" y="21048"/>
                  </a:lnTo>
                  <a:lnTo>
                    <a:pt x="41567" y="21048"/>
                  </a:lnTo>
                  <a:lnTo>
                    <a:pt x="88912" y="21048"/>
                  </a:lnTo>
                  <a:lnTo>
                    <a:pt x="157144" y="3618"/>
                  </a:lnTo>
                  <a:lnTo>
                    <a:pt x="200715" y="0"/>
                  </a:lnTo>
                  <a:lnTo>
                    <a:pt x="238368" y="12167"/>
                  </a:lnTo>
                  <a:lnTo>
                    <a:pt x="288848" y="42092"/>
                  </a:lnTo>
                  <a:lnTo>
                    <a:pt x="336207" y="42092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1959775" y="2810301"/>
            <a:ext cx="463550" cy="463550"/>
            <a:chOff x="1959775" y="2810301"/>
            <a:chExt cx="463550" cy="463550"/>
          </a:xfrm>
        </p:grpSpPr>
        <p:sp>
          <p:nvSpPr>
            <p:cNvPr id="39" name="object 39"/>
            <p:cNvSpPr/>
            <p:nvPr/>
          </p:nvSpPr>
          <p:spPr>
            <a:xfrm>
              <a:off x="1970297" y="2820823"/>
              <a:ext cx="441959" cy="442595"/>
            </a:xfrm>
            <a:custGeom>
              <a:avLst/>
              <a:gdLst/>
              <a:ahLst/>
              <a:cxnLst/>
              <a:rect l="l" t="t" r="r" b="b"/>
              <a:pathLst>
                <a:path w="441960" h="442595">
                  <a:moveTo>
                    <a:pt x="441959" y="220979"/>
                  </a:moveTo>
                  <a:lnTo>
                    <a:pt x="437470" y="265516"/>
                  </a:lnTo>
                  <a:lnTo>
                    <a:pt x="424594" y="306998"/>
                  </a:lnTo>
                  <a:lnTo>
                    <a:pt x="404220" y="344537"/>
                  </a:lnTo>
                  <a:lnTo>
                    <a:pt x="377237" y="377243"/>
                  </a:lnTo>
                  <a:lnTo>
                    <a:pt x="344533" y="404229"/>
                  </a:lnTo>
                  <a:lnTo>
                    <a:pt x="306996" y="424605"/>
                  </a:lnTo>
                  <a:lnTo>
                    <a:pt x="265516" y="437482"/>
                  </a:lnTo>
                  <a:lnTo>
                    <a:pt x="220979" y="441972"/>
                  </a:lnTo>
                  <a:lnTo>
                    <a:pt x="176443" y="437482"/>
                  </a:lnTo>
                  <a:lnTo>
                    <a:pt x="134963" y="424605"/>
                  </a:lnTo>
                  <a:lnTo>
                    <a:pt x="97426" y="404229"/>
                  </a:lnTo>
                  <a:lnTo>
                    <a:pt x="64722" y="377243"/>
                  </a:lnTo>
                  <a:lnTo>
                    <a:pt x="37739" y="344537"/>
                  </a:lnTo>
                  <a:lnTo>
                    <a:pt x="17365" y="306998"/>
                  </a:lnTo>
                  <a:lnTo>
                    <a:pt x="4489" y="265516"/>
                  </a:lnTo>
                  <a:lnTo>
                    <a:pt x="0" y="220979"/>
                  </a:lnTo>
                  <a:lnTo>
                    <a:pt x="4489" y="176447"/>
                  </a:lnTo>
                  <a:lnTo>
                    <a:pt x="17365" y="134968"/>
                  </a:lnTo>
                  <a:lnTo>
                    <a:pt x="37739" y="97432"/>
                  </a:lnTo>
                  <a:lnTo>
                    <a:pt x="64722" y="64727"/>
                  </a:lnTo>
                  <a:lnTo>
                    <a:pt x="97426" y="37742"/>
                  </a:lnTo>
                  <a:lnTo>
                    <a:pt x="134963" y="17367"/>
                  </a:lnTo>
                  <a:lnTo>
                    <a:pt x="176443" y="4489"/>
                  </a:lnTo>
                  <a:lnTo>
                    <a:pt x="220979" y="0"/>
                  </a:lnTo>
                  <a:lnTo>
                    <a:pt x="265516" y="4489"/>
                  </a:lnTo>
                  <a:lnTo>
                    <a:pt x="306996" y="17367"/>
                  </a:lnTo>
                  <a:lnTo>
                    <a:pt x="344533" y="37742"/>
                  </a:lnTo>
                  <a:lnTo>
                    <a:pt x="377237" y="64727"/>
                  </a:lnTo>
                  <a:lnTo>
                    <a:pt x="404220" y="97432"/>
                  </a:lnTo>
                  <a:lnTo>
                    <a:pt x="424594" y="134968"/>
                  </a:lnTo>
                  <a:lnTo>
                    <a:pt x="437470" y="176447"/>
                  </a:lnTo>
                  <a:lnTo>
                    <a:pt x="441959" y="220979"/>
                  </a:lnTo>
                  <a:close/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075522" y="2829483"/>
              <a:ext cx="126364" cy="431165"/>
            </a:xfrm>
            <a:custGeom>
              <a:avLst/>
              <a:gdLst/>
              <a:ahLst/>
              <a:cxnLst/>
              <a:rect l="l" t="t" r="r" b="b"/>
              <a:pathLst>
                <a:path w="126364" h="431164">
                  <a:moveTo>
                    <a:pt x="126263" y="431076"/>
                  </a:moveTo>
                  <a:lnTo>
                    <a:pt x="84149" y="400533"/>
                  </a:lnTo>
                  <a:lnTo>
                    <a:pt x="49213" y="362134"/>
                  </a:lnTo>
                  <a:lnTo>
                    <a:pt x="22707" y="317131"/>
                  </a:lnTo>
                  <a:lnTo>
                    <a:pt x="5885" y="266775"/>
                  </a:lnTo>
                  <a:lnTo>
                    <a:pt x="0" y="212318"/>
                  </a:lnTo>
                  <a:lnTo>
                    <a:pt x="5351" y="160358"/>
                  </a:lnTo>
                  <a:lnTo>
                    <a:pt x="20684" y="112063"/>
                  </a:lnTo>
                  <a:lnTo>
                    <a:pt x="44917" y="68516"/>
                  </a:lnTo>
                  <a:lnTo>
                    <a:pt x="76965" y="30800"/>
                  </a:lnTo>
                  <a:lnTo>
                    <a:pt x="115747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191240" y="2829458"/>
              <a:ext cx="116205" cy="424815"/>
            </a:xfrm>
            <a:custGeom>
              <a:avLst/>
              <a:gdLst/>
              <a:ahLst/>
              <a:cxnLst/>
              <a:rect l="l" t="t" r="r" b="b"/>
              <a:pathLst>
                <a:path w="116205" h="424814">
                  <a:moveTo>
                    <a:pt x="0" y="0"/>
                  </a:moveTo>
                  <a:lnTo>
                    <a:pt x="38790" y="30797"/>
                  </a:lnTo>
                  <a:lnTo>
                    <a:pt x="70849" y="68517"/>
                  </a:lnTo>
                  <a:lnTo>
                    <a:pt x="95091" y="112073"/>
                  </a:lnTo>
                  <a:lnTo>
                    <a:pt x="110431" y="160381"/>
                  </a:lnTo>
                  <a:lnTo>
                    <a:pt x="115785" y="212356"/>
                  </a:lnTo>
                  <a:lnTo>
                    <a:pt x="110434" y="264316"/>
                  </a:lnTo>
                  <a:lnTo>
                    <a:pt x="95100" y="312611"/>
                  </a:lnTo>
                  <a:lnTo>
                    <a:pt x="70868" y="356158"/>
                  </a:lnTo>
                  <a:lnTo>
                    <a:pt x="38820" y="393874"/>
                  </a:lnTo>
                  <a:lnTo>
                    <a:pt x="38" y="424675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191278" y="2820826"/>
              <a:ext cx="0" cy="442595"/>
            </a:xfrm>
            <a:custGeom>
              <a:avLst/>
              <a:gdLst/>
              <a:ahLst/>
              <a:cxnLst/>
              <a:rect l="l" t="t" r="r" b="b"/>
              <a:pathLst>
                <a:path w="0" h="442595">
                  <a:moveTo>
                    <a:pt x="0" y="0"/>
                  </a:moveTo>
                  <a:lnTo>
                    <a:pt x="0" y="441972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970294" y="3041803"/>
              <a:ext cx="441959" cy="0"/>
            </a:xfrm>
            <a:custGeom>
              <a:avLst/>
              <a:gdLst/>
              <a:ahLst/>
              <a:cxnLst/>
              <a:rect l="l" t="t" r="r" b="b"/>
              <a:pathLst>
                <a:path w="441960" h="0">
                  <a:moveTo>
                    <a:pt x="0" y="0"/>
                  </a:moveTo>
                  <a:lnTo>
                    <a:pt x="441959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033437" y="2891706"/>
              <a:ext cx="316230" cy="55880"/>
            </a:xfrm>
            <a:custGeom>
              <a:avLst/>
              <a:gdLst/>
              <a:ahLst/>
              <a:cxnLst/>
              <a:rect l="l" t="t" r="r" b="b"/>
              <a:pathLst>
                <a:path w="316230" h="55880">
                  <a:moveTo>
                    <a:pt x="315683" y="0"/>
                  </a:moveTo>
                  <a:lnTo>
                    <a:pt x="281183" y="23282"/>
                  </a:lnTo>
                  <a:lnTo>
                    <a:pt x="242951" y="40700"/>
                  </a:lnTo>
                  <a:lnTo>
                    <a:pt x="201623" y="51617"/>
                  </a:lnTo>
                  <a:lnTo>
                    <a:pt x="157835" y="55397"/>
                  </a:lnTo>
                  <a:lnTo>
                    <a:pt x="114055" y="51617"/>
                  </a:lnTo>
                  <a:lnTo>
                    <a:pt x="72731" y="40701"/>
                  </a:lnTo>
                  <a:lnTo>
                    <a:pt x="34500" y="23288"/>
                  </a:lnTo>
                  <a:lnTo>
                    <a:pt x="0" y="12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033435" y="3136517"/>
              <a:ext cx="316230" cy="55880"/>
            </a:xfrm>
            <a:custGeom>
              <a:avLst/>
              <a:gdLst/>
              <a:ahLst/>
              <a:cxnLst/>
              <a:rect l="l" t="t" r="r" b="b"/>
              <a:pathLst>
                <a:path w="316230" h="55880">
                  <a:moveTo>
                    <a:pt x="0" y="55384"/>
                  </a:moveTo>
                  <a:lnTo>
                    <a:pt x="34500" y="32109"/>
                  </a:lnTo>
                  <a:lnTo>
                    <a:pt x="72732" y="14695"/>
                  </a:lnTo>
                  <a:lnTo>
                    <a:pt x="114060" y="3780"/>
                  </a:lnTo>
                  <a:lnTo>
                    <a:pt x="157848" y="0"/>
                  </a:lnTo>
                  <a:lnTo>
                    <a:pt x="201628" y="3780"/>
                  </a:lnTo>
                  <a:lnTo>
                    <a:pt x="242952" y="14697"/>
                  </a:lnTo>
                  <a:lnTo>
                    <a:pt x="281183" y="32114"/>
                  </a:lnTo>
                  <a:lnTo>
                    <a:pt x="315683" y="55397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5730467" y="1842391"/>
            <a:ext cx="670560" cy="384810"/>
            <a:chOff x="5730467" y="1842391"/>
            <a:chExt cx="670560" cy="384810"/>
          </a:xfrm>
        </p:grpSpPr>
        <p:sp>
          <p:nvSpPr>
            <p:cNvPr id="47" name="object 47"/>
            <p:cNvSpPr/>
            <p:nvPr/>
          </p:nvSpPr>
          <p:spPr>
            <a:xfrm>
              <a:off x="5737045" y="1848970"/>
              <a:ext cx="637540" cy="296545"/>
            </a:xfrm>
            <a:custGeom>
              <a:avLst/>
              <a:gdLst/>
              <a:ahLst/>
              <a:cxnLst/>
              <a:rect l="l" t="t" r="r" b="b"/>
              <a:pathLst>
                <a:path w="637539" h="296544">
                  <a:moveTo>
                    <a:pt x="0" y="0"/>
                  </a:moveTo>
                  <a:lnTo>
                    <a:pt x="637146" y="0"/>
                  </a:lnTo>
                  <a:lnTo>
                    <a:pt x="637146" y="296062"/>
                  </a:lnTo>
                </a:path>
              </a:pathLst>
            </a:custGeom>
            <a:ln w="13157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347454" y="2126781"/>
              <a:ext cx="53975" cy="100330"/>
            </a:xfrm>
            <a:custGeom>
              <a:avLst/>
              <a:gdLst/>
              <a:ahLst/>
              <a:cxnLst/>
              <a:rect l="l" t="t" r="r" b="b"/>
              <a:pathLst>
                <a:path w="53975" h="100330">
                  <a:moveTo>
                    <a:pt x="53492" y="0"/>
                  </a:moveTo>
                  <a:lnTo>
                    <a:pt x="0" y="0"/>
                  </a:lnTo>
                  <a:lnTo>
                    <a:pt x="26746" y="99822"/>
                  </a:lnTo>
                  <a:lnTo>
                    <a:pt x="5349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5926449" y="1401046"/>
            <a:ext cx="52705" cy="84455"/>
            <a:chOff x="5926449" y="1401046"/>
            <a:chExt cx="52705" cy="84455"/>
          </a:xfrm>
        </p:grpSpPr>
        <p:sp>
          <p:nvSpPr>
            <p:cNvPr id="50" name="object 50"/>
            <p:cNvSpPr/>
            <p:nvPr/>
          </p:nvSpPr>
          <p:spPr>
            <a:xfrm>
              <a:off x="5926449" y="1474708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0" y="0"/>
                  </a:moveTo>
                  <a:lnTo>
                    <a:pt x="3162" y="0"/>
                  </a:lnTo>
                  <a:lnTo>
                    <a:pt x="52616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936989" y="1411568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 h="0">
                  <a:moveTo>
                    <a:pt x="42075" y="0"/>
                  </a:moveTo>
                  <a:lnTo>
                    <a:pt x="30505" y="0"/>
                  </a:lnTo>
                  <a:lnTo>
                    <a:pt x="0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/>
          <p:cNvSpPr/>
          <p:nvPr/>
        </p:nvSpPr>
        <p:spPr>
          <a:xfrm>
            <a:off x="6242142" y="1337910"/>
            <a:ext cx="74295" cy="252729"/>
          </a:xfrm>
          <a:custGeom>
            <a:avLst/>
            <a:gdLst/>
            <a:ahLst/>
            <a:cxnLst/>
            <a:rect l="l" t="t" r="r" b="b"/>
            <a:pathLst>
              <a:path w="74295" h="252730">
                <a:moveTo>
                  <a:pt x="0" y="0"/>
                </a:moveTo>
                <a:lnTo>
                  <a:pt x="73672" y="0"/>
                </a:lnTo>
                <a:lnTo>
                  <a:pt x="73672" y="252552"/>
                </a:lnTo>
                <a:lnTo>
                  <a:pt x="0" y="252552"/>
                </a:lnTo>
                <a:lnTo>
                  <a:pt x="0" y="0"/>
                </a:lnTo>
                <a:close/>
              </a:path>
            </a:pathLst>
          </a:custGeom>
          <a:ln w="210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3" name="object 53"/>
          <p:cNvGrpSpPr/>
          <p:nvPr/>
        </p:nvGrpSpPr>
        <p:grpSpPr>
          <a:xfrm>
            <a:off x="5863310" y="1316866"/>
            <a:ext cx="389890" cy="460375"/>
            <a:chOff x="5863310" y="1316866"/>
            <a:chExt cx="389890" cy="460375"/>
          </a:xfrm>
        </p:grpSpPr>
        <p:pic>
          <p:nvPicPr>
            <p:cNvPr id="54" name="object 5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63310" y="1464186"/>
              <a:ext cx="136817" cy="84175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884377" y="1537846"/>
              <a:ext cx="358140" cy="229235"/>
            </a:xfrm>
            <a:custGeom>
              <a:avLst/>
              <a:gdLst/>
              <a:ahLst/>
              <a:cxnLst/>
              <a:rect l="l" t="t" r="r" b="b"/>
              <a:pathLst>
                <a:path w="358139" h="229235">
                  <a:moveTo>
                    <a:pt x="357759" y="21043"/>
                  </a:moveTo>
                  <a:lnTo>
                    <a:pt x="310400" y="21043"/>
                  </a:lnTo>
                  <a:lnTo>
                    <a:pt x="247281" y="76123"/>
                  </a:lnTo>
                  <a:lnTo>
                    <a:pt x="196773" y="209753"/>
                  </a:lnTo>
                  <a:lnTo>
                    <a:pt x="189080" y="223962"/>
                  </a:lnTo>
                  <a:lnTo>
                    <a:pt x="182570" y="228698"/>
                  </a:lnTo>
                  <a:lnTo>
                    <a:pt x="173690" y="223962"/>
                  </a:lnTo>
                  <a:lnTo>
                    <a:pt x="158889" y="209753"/>
                  </a:lnTo>
                  <a:lnTo>
                    <a:pt x="146260" y="185893"/>
                  </a:lnTo>
                  <a:lnTo>
                    <a:pt x="143105" y="158019"/>
                  </a:lnTo>
                  <a:lnTo>
                    <a:pt x="144686" y="134879"/>
                  </a:lnTo>
                  <a:lnTo>
                    <a:pt x="146265" y="125222"/>
                  </a:lnTo>
                  <a:lnTo>
                    <a:pt x="160270" y="88733"/>
                  </a:lnTo>
                  <a:lnTo>
                    <a:pt x="163622" y="70102"/>
                  </a:lnTo>
                  <a:lnTo>
                    <a:pt x="155136" y="63508"/>
                  </a:lnTo>
                  <a:lnTo>
                    <a:pt x="133629" y="63131"/>
                  </a:lnTo>
                  <a:lnTo>
                    <a:pt x="42075" y="63131"/>
                  </a:lnTo>
                  <a:lnTo>
                    <a:pt x="31546" y="63131"/>
                  </a:lnTo>
                  <a:lnTo>
                    <a:pt x="19266" y="60650"/>
                  </a:lnTo>
                  <a:lnTo>
                    <a:pt x="9239" y="53886"/>
                  </a:lnTo>
                  <a:lnTo>
                    <a:pt x="2478" y="43854"/>
                  </a:lnTo>
                  <a:lnTo>
                    <a:pt x="0" y="31572"/>
                  </a:lnTo>
                  <a:lnTo>
                    <a:pt x="2478" y="19282"/>
                  </a:lnTo>
                  <a:lnTo>
                    <a:pt x="9239" y="9247"/>
                  </a:lnTo>
                  <a:lnTo>
                    <a:pt x="19266" y="2481"/>
                  </a:lnTo>
                  <a:lnTo>
                    <a:pt x="31546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73847" y="1401055"/>
              <a:ext cx="115735" cy="84175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895423" y="1327387"/>
              <a:ext cx="336550" cy="84455"/>
            </a:xfrm>
            <a:custGeom>
              <a:avLst/>
              <a:gdLst/>
              <a:ahLst/>
              <a:cxnLst/>
              <a:rect l="l" t="t" r="r" b="b"/>
              <a:pathLst>
                <a:path w="336550" h="84455">
                  <a:moveTo>
                    <a:pt x="31026" y="84180"/>
                  </a:moveTo>
                  <a:lnTo>
                    <a:pt x="17498" y="81144"/>
                  </a:lnTo>
                  <a:lnTo>
                    <a:pt x="6892" y="72964"/>
                  </a:lnTo>
                  <a:lnTo>
                    <a:pt x="597" y="61029"/>
                  </a:lnTo>
                  <a:lnTo>
                    <a:pt x="0" y="46728"/>
                  </a:lnTo>
                  <a:lnTo>
                    <a:pt x="4073" y="36286"/>
                  </a:lnTo>
                  <a:lnTo>
                    <a:pt x="11510" y="28173"/>
                  </a:lnTo>
                  <a:lnTo>
                    <a:pt x="21336" y="22917"/>
                  </a:lnTo>
                  <a:lnTo>
                    <a:pt x="32575" y="21048"/>
                  </a:lnTo>
                  <a:lnTo>
                    <a:pt x="41567" y="21048"/>
                  </a:lnTo>
                  <a:lnTo>
                    <a:pt x="88899" y="21048"/>
                  </a:lnTo>
                  <a:lnTo>
                    <a:pt x="157132" y="3618"/>
                  </a:lnTo>
                  <a:lnTo>
                    <a:pt x="200704" y="0"/>
                  </a:lnTo>
                  <a:lnTo>
                    <a:pt x="238361" y="12167"/>
                  </a:lnTo>
                  <a:lnTo>
                    <a:pt x="288848" y="42092"/>
                  </a:lnTo>
                  <a:lnTo>
                    <a:pt x="336194" y="42092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" name="object 58"/>
          <p:cNvGrpSpPr/>
          <p:nvPr/>
        </p:nvGrpSpPr>
        <p:grpSpPr>
          <a:xfrm>
            <a:off x="2954835" y="2351317"/>
            <a:ext cx="53975" cy="431800"/>
            <a:chOff x="2954835" y="2351317"/>
            <a:chExt cx="53975" cy="431800"/>
          </a:xfrm>
        </p:grpSpPr>
        <p:sp>
          <p:nvSpPr>
            <p:cNvPr id="59" name="object 59"/>
            <p:cNvSpPr/>
            <p:nvPr/>
          </p:nvSpPr>
          <p:spPr>
            <a:xfrm>
              <a:off x="2981586" y="2351317"/>
              <a:ext cx="0" cy="349885"/>
            </a:xfrm>
            <a:custGeom>
              <a:avLst/>
              <a:gdLst/>
              <a:ahLst/>
              <a:cxnLst/>
              <a:rect l="l" t="t" r="r" b="b"/>
              <a:pathLst>
                <a:path w="0" h="349885">
                  <a:moveTo>
                    <a:pt x="0" y="0"/>
                  </a:moveTo>
                  <a:lnTo>
                    <a:pt x="0" y="349796"/>
                  </a:lnTo>
                </a:path>
              </a:pathLst>
            </a:custGeom>
            <a:ln w="13157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954835" y="2682854"/>
              <a:ext cx="53975" cy="100330"/>
            </a:xfrm>
            <a:custGeom>
              <a:avLst/>
              <a:gdLst/>
              <a:ahLst/>
              <a:cxnLst/>
              <a:rect l="l" t="t" r="r" b="b"/>
              <a:pathLst>
                <a:path w="53975" h="100330">
                  <a:moveTo>
                    <a:pt x="53492" y="0"/>
                  </a:moveTo>
                  <a:lnTo>
                    <a:pt x="0" y="0"/>
                  </a:lnTo>
                  <a:lnTo>
                    <a:pt x="26758" y="99822"/>
                  </a:lnTo>
                  <a:lnTo>
                    <a:pt x="5349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" name="object 61"/>
          <p:cNvGrpSpPr/>
          <p:nvPr/>
        </p:nvGrpSpPr>
        <p:grpSpPr>
          <a:xfrm>
            <a:off x="5618661" y="2510250"/>
            <a:ext cx="52705" cy="84455"/>
            <a:chOff x="5618661" y="2510250"/>
            <a:chExt cx="52705" cy="84455"/>
          </a:xfrm>
        </p:grpSpPr>
        <p:sp>
          <p:nvSpPr>
            <p:cNvPr id="62" name="object 62"/>
            <p:cNvSpPr/>
            <p:nvPr/>
          </p:nvSpPr>
          <p:spPr>
            <a:xfrm>
              <a:off x="5618661" y="2520772"/>
              <a:ext cx="52705" cy="0"/>
            </a:xfrm>
            <a:custGeom>
              <a:avLst/>
              <a:gdLst/>
              <a:ahLst/>
              <a:cxnLst/>
              <a:rect l="l" t="t" r="r" b="b"/>
              <a:pathLst>
                <a:path w="52704" h="0">
                  <a:moveTo>
                    <a:pt x="52616" y="0"/>
                  </a:moveTo>
                  <a:lnTo>
                    <a:pt x="49453" y="0"/>
                  </a:lnTo>
                  <a:lnTo>
                    <a:pt x="0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618664" y="2583907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 h="0">
                  <a:moveTo>
                    <a:pt x="0" y="0"/>
                  </a:moveTo>
                  <a:lnTo>
                    <a:pt x="11569" y="0"/>
                  </a:lnTo>
                  <a:lnTo>
                    <a:pt x="42087" y="0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/>
          <p:nvPr/>
        </p:nvSpPr>
        <p:spPr>
          <a:xfrm>
            <a:off x="5281917" y="2405019"/>
            <a:ext cx="74295" cy="252729"/>
          </a:xfrm>
          <a:custGeom>
            <a:avLst/>
            <a:gdLst/>
            <a:ahLst/>
            <a:cxnLst/>
            <a:rect l="l" t="t" r="r" b="b"/>
            <a:pathLst>
              <a:path w="74295" h="252730">
                <a:moveTo>
                  <a:pt x="73672" y="252552"/>
                </a:moveTo>
                <a:lnTo>
                  <a:pt x="0" y="252552"/>
                </a:lnTo>
                <a:lnTo>
                  <a:pt x="0" y="0"/>
                </a:lnTo>
                <a:lnTo>
                  <a:pt x="73672" y="0"/>
                </a:lnTo>
                <a:lnTo>
                  <a:pt x="73672" y="252552"/>
                </a:lnTo>
                <a:close/>
              </a:path>
            </a:pathLst>
          </a:custGeom>
          <a:ln w="210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5" name="object 65"/>
          <p:cNvGrpSpPr/>
          <p:nvPr/>
        </p:nvGrpSpPr>
        <p:grpSpPr>
          <a:xfrm>
            <a:off x="5345069" y="2218407"/>
            <a:ext cx="389890" cy="460375"/>
            <a:chOff x="5345069" y="2218407"/>
            <a:chExt cx="389890" cy="460375"/>
          </a:xfrm>
        </p:grpSpPr>
        <p:pic>
          <p:nvPicPr>
            <p:cNvPr id="66" name="object 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97614" y="2447118"/>
              <a:ext cx="136804" cy="8417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355591" y="2228929"/>
              <a:ext cx="358140" cy="229235"/>
            </a:xfrm>
            <a:custGeom>
              <a:avLst/>
              <a:gdLst/>
              <a:ahLst/>
              <a:cxnLst/>
              <a:rect l="l" t="t" r="r" b="b"/>
              <a:pathLst>
                <a:path w="358139" h="229235">
                  <a:moveTo>
                    <a:pt x="0" y="207654"/>
                  </a:moveTo>
                  <a:lnTo>
                    <a:pt x="47358" y="207654"/>
                  </a:lnTo>
                  <a:lnTo>
                    <a:pt x="110477" y="152574"/>
                  </a:lnTo>
                  <a:lnTo>
                    <a:pt x="160997" y="18945"/>
                  </a:lnTo>
                  <a:lnTo>
                    <a:pt x="168690" y="4736"/>
                  </a:lnTo>
                  <a:lnTo>
                    <a:pt x="175201" y="0"/>
                  </a:lnTo>
                  <a:lnTo>
                    <a:pt x="184081" y="4736"/>
                  </a:lnTo>
                  <a:lnTo>
                    <a:pt x="198882" y="18945"/>
                  </a:lnTo>
                  <a:lnTo>
                    <a:pt x="211511" y="42804"/>
                  </a:lnTo>
                  <a:lnTo>
                    <a:pt x="214666" y="70678"/>
                  </a:lnTo>
                  <a:lnTo>
                    <a:pt x="213085" y="93818"/>
                  </a:lnTo>
                  <a:lnTo>
                    <a:pt x="211505" y="103476"/>
                  </a:lnTo>
                  <a:lnTo>
                    <a:pt x="197501" y="139972"/>
                  </a:lnTo>
                  <a:lnTo>
                    <a:pt x="194149" y="158607"/>
                  </a:lnTo>
                  <a:lnTo>
                    <a:pt x="202635" y="165201"/>
                  </a:lnTo>
                  <a:lnTo>
                    <a:pt x="224142" y="165579"/>
                  </a:lnTo>
                  <a:lnTo>
                    <a:pt x="315683" y="165579"/>
                  </a:lnTo>
                  <a:lnTo>
                    <a:pt x="326212" y="165579"/>
                  </a:lnTo>
                  <a:lnTo>
                    <a:pt x="338494" y="168058"/>
                  </a:lnTo>
                  <a:lnTo>
                    <a:pt x="348526" y="174818"/>
                  </a:lnTo>
                  <a:lnTo>
                    <a:pt x="355290" y="184846"/>
                  </a:lnTo>
                  <a:lnTo>
                    <a:pt x="357771" y="197126"/>
                  </a:lnTo>
                  <a:lnTo>
                    <a:pt x="355290" y="209417"/>
                  </a:lnTo>
                  <a:lnTo>
                    <a:pt x="348526" y="219457"/>
                  </a:lnTo>
                  <a:lnTo>
                    <a:pt x="338494" y="226228"/>
                  </a:lnTo>
                  <a:lnTo>
                    <a:pt x="326212" y="228711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8144" y="2510250"/>
              <a:ext cx="115747" cy="8417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366109" y="2583907"/>
              <a:ext cx="336550" cy="84455"/>
            </a:xfrm>
            <a:custGeom>
              <a:avLst/>
              <a:gdLst/>
              <a:ahLst/>
              <a:cxnLst/>
              <a:rect l="l" t="t" r="r" b="b"/>
              <a:pathLst>
                <a:path w="336550" h="84455">
                  <a:moveTo>
                    <a:pt x="305168" y="0"/>
                  </a:moveTo>
                  <a:lnTo>
                    <a:pt x="318695" y="3035"/>
                  </a:lnTo>
                  <a:lnTo>
                    <a:pt x="329301" y="11217"/>
                  </a:lnTo>
                  <a:lnTo>
                    <a:pt x="335597" y="23156"/>
                  </a:lnTo>
                  <a:lnTo>
                    <a:pt x="336194" y="37465"/>
                  </a:lnTo>
                  <a:lnTo>
                    <a:pt x="332126" y="47899"/>
                  </a:lnTo>
                  <a:lnTo>
                    <a:pt x="324689" y="56008"/>
                  </a:lnTo>
                  <a:lnTo>
                    <a:pt x="314864" y="61262"/>
                  </a:lnTo>
                  <a:lnTo>
                    <a:pt x="303631" y="63131"/>
                  </a:lnTo>
                  <a:lnTo>
                    <a:pt x="294639" y="63131"/>
                  </a:lnTo>
                  <a:lnTo>
                    <a:pt x="247294" y="63131"/>
                  </a:lnTo>
                  <a:lnTo>
                    <a:pt x="179062" y="80562"/>
                  </a:lnTo>
                  <a:lnTo>
                    <a:pt x="135489" y="84180"/>
                  </a:lnTo>
                  <a:lnTo>
                    <a:pt x="97832" y="72013"/>
                  </a:lnTo>
                  <a:lnTo>
                    <a:pt x="47345" y="42087"/>
                  </a:lnTo>
                  <a:lnTo>
                    <a:pt x="0" y="42087"/>
                  </a:lnTo>
                </a:path>
              </a:pathLst>
            </a:custGeom>
            <a:ln w="210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5088730" y="2351317"/>
            <a:ext cx="53975" cy="431800"/>
            <a:chOff x="5088730" y="2351317"/>
            <a:chExt cx="53975" cy="431800"/>
          </a:xfrm>
        </p:grpSpPr>
        <p:sp>
          <p:nvSpPr>
            <p:cNvPr id="71" name="object 71"/>
            <p:cNvSpPr/>
            <p:nvPr/>
          </p:nvSpPr>
          <p:spPr>
            <a:xfrm>
              <a:off x="5115487" y="2351317"/>
              <a:ext cx="0" cy="349885"/>
            </a:xfrm>
            <a:custGeom>
              <a:avLst/>
              <a:gdLst/>
              <a:ahLst/>
              <a:cxnLst/>
              <a:rect l="l" t="t" r="r" b="b"/>
              <a:pathLst>
                <a:path w="0" h="349885">
                  <a:moveTo>
                    <a:pt x="0" y="0"/>
                  </a:moveTo>
                  <a:lnTo>
                    <a:pt x="0" y="349796"/>
                  </a:lnTo>
                </a:path>
              </a:pathLst>
            </a:custGeom>
            <a:ln w="13157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088730" y="2682854"/>
              <a:ext cx="53975" cy="100330"/>
            </a:xfrm>
            <a:custGeom>
              <a:avLst/>
              <a:gdLst/>
              <a:ahLst/>
              <a:cxnLst/>
              <a:rect l="l" t="t" r="r" b="b"/>
              <a:pathLst>
                <a:path w="53975" h="100330">
                  <a:moveTo>
                    <a:pt x="53492" y="0"/>
                  </a:moveTo>
                  <a:lnTo>
                    <a:pt x="0" y="0"/>
                  </a:lnTo>
                  <a:lnTo>
                    <a:pt x="26758" y="99822"/>
                  </a:lnTo>
                  <a:lnTo>
                    <a:pt x="5349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" name="object 73"/>
          <p:cNvGrpSpPr/>
          <p:nvPr/>
        </p:nvGrpSpPr>
        <p:grpSpPr>
          <a:xfrm>
            <a:off x="1940199" y="8335025"/>
            <a:ext cx="3726815" cy="531495"/>
            <a:chOff x="1940199" y="8335025"/>
            <a:chExt cx="3726815" cy="531495"/>
          </a:xfrm>
        </p:grpSpPr>
        <p:sp>
          <p:nvSpPr>
            <p:cNvPr id="74" name="object 74"/>
            <p:cNvSpPr/>
            <p:nvPr/>
          </p:nvSpPr>
          <p:spPr>
            <a:xfrm>
              <a:off x="2138981" y="8544989"/>
              <a:ext cx="3524885" cy="318770"/>
            </a:xfrm>
            <a:custGeom>
              <a:avLst/>
              <a:gdLst/>
              <a:ahLst/>
              <a:cxnLst/>
              <a:rect l="l" t="t" r="r" b="b"/>
              <a:pathLst>
                <a:path w="3524885" h="318770">
                  <a:moveTo>
                    <a:pt x="106997" y="0"/>
                  </a:moveTo>
                  <a:lnTo>
                    <a:pt x="0" y="0"/>
                  </a:lnTo>
                  <a:lnTo>
                    <a:pt x="0" y="318147"/>
                  </a:lnTo>
                  <a:lnTo>
                    <a:pt x="3413785" y="318147"/>
                  </a:lnTo>
                  <a:lnTo>
                    <a:pt x="3413785" y="134683"/>
                  </a:lnTo>
                  <a:lnTo>
                    <a:pt x="3524732" y="134683"/>
                  </a:lnTo>
                </a:path>
              </a:pathLst>
            </a:custGeom>
            <a:ln w="634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018122" y="8338200"/>
              <a:ext cx="285115" cy="327025"/>
            </a:xfrm>
            <a:custGeom>
              <a:avLst/>
              <a:gdLst/>
              <a:ahLst/>
              <a:cxnLst/>
              <a:rect l="l" t="t" r="r" b="b"/>
              <a:pathLst>
                <a:path w="285114" h="327025">
                  <a:moveTo>
                    <a:pt x="0" y="326936"/>
                  </a:moveTo>
                  <a:lnTo>
                    <a:pt x="0" y="0"/>
                  </a:lnTo>
                  <a:lnTo>
                    <a:pt x="2846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940199" y="8664981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15584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963061" y="8700235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11012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985918" y="8735495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40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" name="object 79"/>
          <p:cNvGrpSpPr/>
          <p:nvPr/>
        </p:nvGrpSpPr>
        <p:grpSpPr>
          <a:xfrm>
            <a:off x="6361981" y="8561151"/>
            <a:ext cx="366395" cy="403860"/>
            <a:chOff x="6361981" y="8561151"/>
            <a:chExt cx="366395" cy="403860"/>
          </a:xfrm>
        </p:grpSpPr>
        <p:sp>
          <p:nvSpPr>
            <p:cNvPr id="80" name="object 80"/>
            <p:cNvSpPr/>
            <p:nvPr/>
          </p:nvSpPr>
          <p:spPr>
            <a:xfrm>
              <a:off x="6365156" y="8564326"/>
              <a:ext cx="285115" cy="327025"/>
            </a:xfrm>
            <a:custGeom>
              <a:avLst/>
              <a:gdLst/>
              <a:ahLst/>
              <a:cxnLst/>
              <a:rect l="l" t="t" r="r" b="b"/>
              <a:pathLst>
                <a:path w="285115" h="327025">
                  <a:moveTo>
                    <a:pt x="284683" y="326936"/>
                  </a:moveTo>
                  <a:lnTo>
                    <a:pt x="284683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571928" y="8891107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09" h="0">
                  <a:moveTo>
                    <a:pt x="0" y="0"/>
                  </a:moveTo>
                  <a:lnTo>
                    <a:pt x="15584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594786" y="8926366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90" h="0">
                  <a:moveTo>
                    <a:pt x="0" y="0"/>
                  </a:moveTo>
                  <a:lnTo>
                    <a:pt x="1101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617643" y="8961626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 h="0">
                  <a:moveTo>
                    <a:pt x="0" y="0"/>
                  </a:moveTo>
                  <a:lnTo>
                    <a:pt x="644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" name="object 84"/>
          <p:cNvGrpSpPr/>
          <p:nvPr/>
        </p:nvGrpSpPr>
        <p:grpSpPr>
          <a:xfrm>
            <a:off x="2221508" y="8271527"/>
            <a:ext cx="4428490" cy="539750"/>
            <a:chOff x="2221508" y="8271527"/>
            <a:chExt cx="4428490" cy="539750"/>
          </a:xfrm>
        </p:grpSpPr>
        <p:sp>
          <p:nvSpPr>
            <p:cNvPr id="85" name="object 85"/>
            <p:cNvSpPr/>
            <p:nvPr/>
          </p:nvSpPr>
          <p:spPr>
            <a:xfrm>
              <a:off x="2224683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276779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402407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454503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580143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632240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757867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809951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935603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987700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113327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165411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291064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343148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3468787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520871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646511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698608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824248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876332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001972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054068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179695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231792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357432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409516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535168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587252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712892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764976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890629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942713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068351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120449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6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63" y="22517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246076" y="8471783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40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298173" y="8492909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59">
                  <a:moveTo>
                    <a:pt x="4927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49275" y="22517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301405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4" y="54279"/>
                  </a:lnTo>
                  <a:lnTo>
                    <a:pt x="26030" y="26030"/>
                  </a:lnTo>
                  <a:lnTo>
                    <a:pt x="54279" y="6984"/>
                  </a:lnTo>
                  <a:lnTo>
                    <a:pt x="88874" y="0"/>
                  </a:lnTo>
                  <a:lnTo>
                    <a:pt x="123461" y="6984"/>
                  </a:lnTo>
                  <a:lnTo>
                    <a:pt x="151707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479136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56" y="6984"/>
                  </a:lnTo>
                  <a:lnTo>
                    <a:pt x="151706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656869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2" y="54279"/>
                  </a:lnTo>
                  <a:lnTo>
                    <a:pt x="26023" y="26030"/>
                  </a:lnTo>
                  <a:lnTo>
                    <a:pt x="54269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834594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56" y="6984"/>
                  </a:lnTo>
                  <a:lnTo>
                    <a:pt x="151706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012325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56" y="6984"/>
                  </a:lnTo>
                  <a:lnTo>
                    <a:pt x="151706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3190058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367782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545508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56" y="6984"/>
                  </a:lnTo>
                  <a:lnTo>
                    <a:pt x="151706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3723247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3900971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078697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54" y="6984"/>
                  </a:lnTo>
                  <a:lnTo>
                    <a:pt x="151699" y="26030"/>
                  </a:lnTo>
                  <a:lnTo>
                    <a:pt x="170741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256424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4" y="54279"/>
                  </a:lnTo>
                  <a:lnTo>
                    <a:pt x="26030" y="26030"/>
                  </a:lnTo>
                  <a:lnTo>
                    <a:pt x="54279" y="6984"/>
                  </a:lnTo>
                  <a:lnTo>
                    <a:pt x="88874" y="0"/>
                  </a:lnTo>
                  <a:lnTo>
                    <a:pt x="123461" y="6984"/>
                  </a:lnTo>
                  <a:lnTo>
                    <a:pt x="151707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434160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611886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789613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4" y="54279"/>
                  </a:lnTo>
                  <a:lnTo>
                    <a:pt x="26030" y="26030"/>
                  </a:lnTo>
                  <a:lnTo>
                    <a:pt x="54279" y="6984"/>
                  </a:lnTo>
                  <a:lnTo>
                    <a:pt x="88874" y="0"/>
                  </a:lnTo>
                  <a:lnTo>
                    <a:pt x="123461" y="6984"/>
                  </a:lnTo>
                  <a:lnTo>
                    <a:pt x="151707" y="26030"/>
                  </a:lnTo>
                  <a:lnTo>
                    <a:pt x="170752" y="54279"/>
                  </a:lnTo>
                  <a:lnTo>
                    <a:pt x="177736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967349" y="8414057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145076" y="8414057"/>
              <a:ext cx="518795" cy="88900"/>
            </a:xfrm>
            <a:custGeom>
              <a:avLst/>
              <a:gdLst/>
              <a:ahLst/>
              <a:cxnLst/>
              <a:rect l="l" t="t" r="r" b="b"/>
              <a:pathLst>
                <a:path w="518795" h="88900">
                  <a:moveTo>
                    <a:pt x="0" y="88874"/>
                  </a:moveTo>
                  <a:lnTo>
                    <a:pt x="6983" y="54279"/>
                  </a:lnTo>
                  <a:lnTo>
                    <a:pt x="26028" y="26030"/>
                  </a:lnTo>
                  <a:lnTo>
                    <a:pt x="54274" y="6984"/>
                  </a:lnTo>
                  <a:lnTo>
                    <a:pt x="88861" y="0"/>
                  </a:lnTo>
                  <a:lnTo>
                    <a:pt x="123449" y="6984"/>
                  </a:lnTo>
                  <a:lnTo>
                    <a:pt x="151695" y="26030"/>
                  </a:lnTo>
                  <a:lnTo>
                    <a:pt x="170739" y="54279"/>
                  </a:lnTo>
                  <a:lnTo>
                    <a:pt x="177723" y="88874"/>
                  </a:lnTo>
                  <a:lnTo>
                    <a:pt x="518642" y="8887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302812" y="8274702"/>
              <a:ext cx="3023235" cy="115570"/>
            </a:xfrm>
            <a:custGeom>
              <a:avLst/>
              <a:gdLst/>
              <a:ahLst/>
              <a:cxnLst/>
              <a:rect l="l" t="t" r="r" b="b"/>
              <a:pathLst>
                <a:path w="3023235" h="115570">
                  <a:moveTo>
                    <a:pt x="0" y="115430"/>
                  </a:moveTo>
                  <a:lnTo>
                    <a:pt x="0" y="0"/>
                  </a:lnTo>
                  <a:lnTo>
                    <a:pt x="3022803" y="0"/>
                  </a:lnTo>
                  <a:lnTo>
                    <a:pt x="3022803" y="11543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9" name="object 13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29963" y="8394424"/>
              <a:ext cx="64008" cy="68732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5423852" y="8803474"/>
              <a:ext cx="76200" cy="8255"/>
            </a:xfrm>
            <a:custGeom>
              <a:avLst/>
              <a:gdLst/>
              <a:ahLst/>
              <a:cxnLst/>
              <a:rect l="l" t="t" r="r" b="b"/>
              <a:pathLst>
                <a:path w="76200" h="8254">
                  <a:moveTo>
                    <a:pt x="76187" y="0"/>
                  </a:moveTo>
                  <a:lnTo>
                    <a:pt x="0" y="0"/>
                  </a:lnTo>
                  <a:lnTo>
                    <a:pt x="0" y="7772"/>
                  </a:lnTo>
                  <a:lnTo>
                    <a:pt x="76187" y="7772"/>
                  </a:lnTo>
                  <a:lnTo>
                    <a:pt x="76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663716" y="8445799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288010" y="287997"/>
                  </a:moveTo>
                  <a:lnTo>
                    <a:pt x="0" y="287997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287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663717" y="8445798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90">
                  <a:moveTo>
                    <a:pt x="0" y="287997"/>
                  </a:moveTo>
                  <a:lnTo>
                    <a:pt x="28801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845524" y="8670280"/>
              <a:ext cx="70485" cy="28575"/>
            </a:xfrm>
            <a:custGeom>
              <a:avLst/>
              <a:gdLst/>
              <a:ahLst/>
              <a:cxnLst/>
              <a:rect l="l" t="t" r="r" b="b"/>
              <a:pathLst>
                <a:path w="70485" h="28575">
                  <a:moveTo>
                    <a:pt x="19113" y="0"/>
                  </a:moveTo>
                  <a:lnTo>
                    <a:pt x="11620" y="0"/>
                  </a:lnTo>
                  <a:lnTo>
                    <a:pt x="7670" y="1701"/>
                  </a:lnTo>
                  <a:lnTo>
                    <a:pt x="1524" y="8521"/>
                  </a:lnTo>
                  <a:lnTo>
                    <a:pt x="0" y="12953"/>
                  </a:lnTo>
                  <a:lnTo>
                    <a:pt x="0" y="26974"/>
                  </a:lnTo>
                  <a:lnTo>
                    <a:pt x="8204" y="26974"/>
                  </a:lnTo>
                  <a:lnTo>
                    <a:pt x="8204" y="15239"/>
                  </a:lnTo>
                  <a:lnTo>
                    <a:pt x="8877" y="12560"/>
                  </a:lnTo>
                  <a:lnTo>
                    <a:pt x="11557" y="9207"/>
                  </a:lnTo>
                  <a:lnTo>
                    <a:pt x="13677" y="8369"/>
                  </a:lnTo>
                  <a:lnTo>
                    <a:pt x="18821" y="8369"/>
                  </a:lnTo>
                  <a:lnTo>
                    <a:pt x="21170" y="9080"/>
                  </a:lnTo>
                  <a:lnTo>
                    <a:pt x="26098" y="11874"/>
                  </a:lnTo>
                  <a:lnTo>
                    <a:pt x="29425" y="14401"/>
                  </a:lnTo>
                  <a:lnTo>
                    <a:pt x="33693" y="18097"/>
                  </a:lnTo>
                  <a:lnTo>
                    <a:pt x="38938" y="22123"/>
                  </a:lnTo>
                  <a:lnTo>
                    <a:pt x="42976" y="24803"/>
                  </a:lnTo>
                  <a:lnTo>
                    <a:pt x="48552" y="27482"/>
                  </a:lnTo>
                  <a:lnTo>
                    <a:pt x="51295" y="28155"/>
                  </a:lnTo>
                  <a:lnTo>
                    <a:pt x="53975" y="28155"/>
                  </a:lnTo>
                  <a:lnTo>
                    <a:pt x="58788" y="28155"/>
                  </a:lnTo>
                  <a:lnTo>
                    <a:pt x="62712" y="26454"/>
                  </a:lnTo>
                  <a:lnTo>
                    <a:pt x="68859" y="19634"/>
                  </a:lnTo>
                  <a:lnTo>
                    <a:pt x="70408" y="15189"/>
                  </a:lnTo>
                  <a:lnTo>
                    <a:pt x="70408" y="2501"/>
                  </a:lnTo>
                  <a:lnTo>
                    <a:pt x="62191" y="2501"/>
                  </a:lnTo>
                  <a:lnTo>
                    <a:pt x="62191" y="12903"/>
                  </a:lnTo>
                  <a:lnTo>
                    <a:pt x="61531" y="15582"/>
                  </a:lnTo>
                  <a:lnTo>
                    <a:pt x="58839" y="18935"/>
                  </a:lnTo>
                  <a:lnTo>
                    <a:pt x="56705" y="19773"/>
                  </a:lnTo>
                  <a:lnTo>
                    <a:pt x="51574" y="19773"/>
                  </a:lnTo>
                  <a:lnTo>
                    <a:pt x="49187" y="19075"/>
                  </a:lnTo>
                  <a:lnTo>
                    <a:pt x="44170" y="16281"/>
                  </a:lnTo>
                  <a:lnTo>
                    <a:pt x="40792" y="13741"/>
                  </a:lnTo>
                  <a:lnTo>
                    <a:pt x="36550" y="10045"/>
                  </a:lnTo>
                  <a:lnTo>
                    <a:pt x="31292" y="5918"/>
                  </a:lnTo>
                  <a:lnTo>
                    <a:pt x="27292" y="3213"/>
                  </a:lnTo>
                  <a:lnTo>
                    <a:pt x="21818" y="634"/>
                  </a:lnTo>
                  <a:lnTo>
                    <a:pt x="19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4" name="object 1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951725" y="8442613"/>
              <a:ext cx="416605" cy="242862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5951725" y="8708241"/>
              <a:ext cx="698500" cy="0"/>
            </a:xfrm>
            <a:custGeom>
              <a:avLst/>
              <a:gdLst/>
              <a:ahLst/>
              <a:cxnLst/>
              <a:rect l="l" t="t" r="r" b="b"/>
              <a:pathLst>
                <a:path w="698500" h="0">
                  <a:moveTo>
                    <a:pt x="0" y="0"/>
                  </a:moveTo>
                  <a:lnTo>
                    <a:pt x="69811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6" name="object 146"/>
          <p:cNvGrpSpPr/>
          <p:nvPr/>
        </p:nvGrpSpPr>
        <p:grpSpPr>
          <a:xfrm>
            <a:off x="2124504" y="9209767"/>
            <a:ext cx="3281045" cy="825500"/>
            <a:chOff x="2124504" y="9209767"/>
            <a:chExt cx="3281045" cy="825500"/>
          </a:xfrm>
        </p:grpSpPr>
        <p:sp>
          <p:nvSpPr>
            <p:cNvPr id="147" name="object 147"/>
            <p:cNvSpPr/>
            <p:nvPr/>
          </p:nvSpPr>
          <p:spPr>
            <a:xfrm>
              <a:off x="2224688" y="9625053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0"/>
                  </a:lnTo>
                  <a:lnTo>
                    <a:pt x="0" y="203136"/>
                  </a:lnTo>
                  <a:lnTo>
                    <a:pt x="1592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224688" y="9625053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203136"/>
                  </a:lnTo>
                  <a:lnTo>
                    <a:pt x="0" y="0"/>
                  </a:lnTo>
                  <a:lnTo>
                    <a:pt x="159209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3810237" y="9421916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203136"/>
                  </a:lnTo>
                  <a:lnTo>
                    <a:pt x="1592097" y="203136"/>
                  </a:lnTo>
                  <a:lnTo>
                    <a:pt x="1592097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810237" y="9421916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0" y="203136"/>
                  </a:moveTo>
                  <a:lnTo>
                    <a:pt x="1592097" y="0"/>
                  </a:lnTo>
                  <a:lnTo>
                    <a:pt x="1592097" y="203136"/>
                  </a:lnTo>
                  <a:lnTo>
                    <a:pt x="0" y="20313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224684" y="9209767"/>
              <a:ext cx="0" cy="825500"/>
            </a:xfrm>
            <a:custGeom>
              <a:avLst/>
              <a:gdLst/>
              <a:ahLst/>
              <a:cxnLst/>
              <a:rect l="l" t="t" r="r" b="b"/>
              <a:pathLst>
                <a:path w="0" h="825500">
                  <a:moveTo>
                    <a:pt x="0" y="0"/>
                  </a:moveTo>
                  <a:lnTo>
                    <a:pt x="0" y="82495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124504" y="9417407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124504" y="9828191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124504" y="9625053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5" name="object 155"/>
          <p:cNvGrpSpPr/>
          <p:nvPr/>
        </p:nvGrpSpPr>
        <p:grpSpPr>
          <a:xfrm>
            <a:off x="5685520" y="8476081"/>
            <a:ext cx="127000" cy="33655"/>
            <a:chOff x="5685520" y="8476081"/>
            <a:chExt cx="127000" cy="33655"/>
          </a:xfrm>
        </p:grpSpPr>
        <p:sp>
          <p:nvSpPr>
            <p:cNvPr id="156" name="object 156"/>
            <p:cNvSpPr/>
            <p:nvPr/>
          </p:nvSpPr>
          <p:spPr>
            <a:xfrm>
              <a:off x="5685520" y="8479256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7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685520" y="8506541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762848" y="8506541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9" name="object 15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214906" y="8520074"/>
            <a:ext cx="64007" cy="88501"/>
          </a:xfrm>
          <a:prstGeom prst="rect">
            <a:avLst/>
          </a:prstGeom>
        </p:spPr>
      </p:pic>
      <p:sp>
        <p:nvSpPr>
          <p:cNvPr id="160" name="object 160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908133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540000" y="81056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40000" y="891979"/>
            <a:ext cx="882015" cy="53848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5">
                <a:latin typeface="Microsoft Sans Serif"/>
                <a:cs typeface="Microsoft Sans Serif"/>
              </a:rPr>
              <a:t>Puesta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funcional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conductoras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 spc="10">
                <a:latin typeface="Microsoft Sans Serif"/>
                <a:cs typeface="Microsoft Sans Serif"/>
              </a:rPr>
              <a:t>son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diagramas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flujo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decisiones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que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no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llevan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corriente.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896805" y="922582"/>
            <a:ext cx="20002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Entrada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4075872" y="1175090"/>
            <a:ext cx="1301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6027503" y="1175090"/>
            <a:ext cx="1301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2588080" y="1624041"/>
            <a:ext cx="936625" cy="36957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300" spc="-20">
                <a:latin typeface="Microsoft Sans Serif"/>
                <a:cs typeface="Microsoft Sans Serif"/>
              </a:rPr>
              <a:t>Es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una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matriz</a:t>
            </a:r>
            <a:endParaRPr sz="300">
              <a:latin typeface="Microsoft Sans Serif"/>
              <a:cs typeface="Microsoft Sans Serif"/>
            </a:endParaRPr>
          </a:p>
          <a:p>
            <a:pPr marR="5080">
              <a:lnSpc>
                <a:spcPct val="134300"/>
              </a:lnSpc>
              <a:spcBef>
                <a:spcPts val="30"/>
              </a:spcBef>
            </a:pPr>
            <a:r>
              <a:rPr dirty="0" sz="450" spc="-10">
                <a:latin typeface="Microsoft Sans Serif"/>
                <a:cs typeface="Microsoft Sans Serif"/>
              </a:rPr>
              <a:t>¿Qué </a:t>
            </a:r>
            <a:r>
              <a:rPr dirty="0" sz="450" spc="20">
                <a:latin typeface="Microsoft Sans Serif"/>
                <a:cs typeface="Microsoft Sans Serif"/>
              </a:rPr>
              <a:t>parte </a:t>
            </a:r>
            <a:r>
              <a:rPr dirty="0" sz="450" spc="15">
                <a:latin typeface="Microsoft Sans Serif"/>
                <a:cs typeface="Microsoft Sans Serif"/>
              </a:rPr>
              <a:t>conductora </a:t>
            </a:r>
            <a:r>
              <a:rPr dirty="0" sz="450" spc="10">
                <a:latin typeface="Microsoft Sans Serif"/>
                <a:cs typeface="Microsoft Sans Serif"/>
              </a:rPr>
              <a:t>expuesta </a:t>
            </a:r>
            <a:r>
              <a:rPr dirty="0" sz="450" spc="15">
                <a:latin typeface="Microsoft Sans Serif"/>
                <a:cs typeface="Microsoft Sans Serif"/>
              </a:rPr>
              <a:t> debe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estar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conectada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tierra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protección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contra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rayos?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(a)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4824019" y="1724673"/>
            <a:ext cx="516890" cy="26987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300" spc="-30">
                <a:latin typeface="Microsoft Sans Serif"/>
                <a:cs typeface="Microsoft Sans Serif"/>
              </a:rPr>
              <a:t>¿Es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el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conjunto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fotovoltaico?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550" spc="15">
                <a:latin typeface="Microsoft Sans Serif"/>
                <a:cs typeface="Microsoft Sans Serif"/>
              </a:rPr>
              <a:t>voltaje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máximo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r>
              <a:rPr dirty="0" sz="550" spc="-10">
                <a:latin typeface="Microsoft Sans Serif"/>
                <a:cs typeface="Microsoft Sans Serif"/>
              </a:rPr>
              <a:t>&gt;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5">
                <a:latin typeface="Microsoft Sans Serif"/>
                <a:cs typeface="Microsoft Sans Serif"/>
              </a:rPr>
              <a:t>V?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6374206" y="2254744"/>
            <a:ext cx="304165" cy="21590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r>
              <a:rPr dirty="0" sz="550" spc="20">
                <a:latin typeface="Microsoft Sans Serif"/>
                <a:cs typeface="Microsoft Sans Serif"/>
              </a:rPr>
              <a:t>requisito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3296442" y="2709642"/>
            <a:ext cx="806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SÍ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430357" y="2709602"/>
            <a:ext cx="806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SÍ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2588080" y="2902700"/>
            <a:ext cx="104648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9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Tierra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según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62548  </a:t>
            </a:r>
            <a:r>
              <a:rPr dirty="0" sz="550">
                <a:latin typeface="Microsoft Sans Serif"/>
                <a:cs typeface="Microsoft Sans Serif"/>
              </a:rPr>
              <a:t>7.4.2.1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60364-5-54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500" spc="10">
                <a:latin typeface="Microsoft Sans Serif"/>
                <a:cs typeface="Microsoft Sans Serif"/>
              </a:rPr>
              <a:t>Tamaño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mínimo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16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35">
                <a:latin typeface="Microsoft Sans Serif"/>
                <a:cs typeface="Microsoft Sans Serif"/>
              </a:rPr>
              <a:t>mm</a:t>
            </a:r>
            <a:r>
              <a:rPr dirty="0" sz="300" spc="35">
                <a:latin typeface="Microsoft Sans Serif"/>
                <a:cs typeface="Microsoft Sans Serif"/>
              </a:rPr>
              <a:t>2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824019" y="2902649"/>
            <a:ext cx="104648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9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Tierra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según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62548  </a:t>
            </a:r>
            <a:r>
              <a:rPr dirty="0" sz="550">
                <a:latin typeface="Microsoft Sans Serif"/>
                <a:cs typeface="Microsoft Sans Serif"/>
              </a:rPr>
              <a:t>7.4.2.1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60364-5-54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r>
              <a:rPr dirty="0" sz="500" spc="10">
                <a:latin typeface="Microsoft Sans Serif"/>
                <a:cs typeface="Microsoft Sans Serif"/>
              </a:rPr>
              <a:t>Tamaño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mínimo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6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35">
                <a:latin typeface="Microsoft Sans Serif"/>
                <a:cs typeface="Microsoft Sans Serif"/>
              </a:rPr>
              <a:t>mm</a:t>
            </a:r>
            <a:r>
              <a:rPr dirty="0" sz="300" spc="35">
                <a:latin typeface="Microsoft Sans Serif"/>
                <a:cs typeface="Microsoft Sans Serif"/>
              </a:rPr>
              <a:t>2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637300" y="3593057"/>
            <a:ext cx="5391150" cy="285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puede </a:t>
            </a:r>
            <a:r>
              <a:rPr dirty="0" sz="700" spc="15">
                <a:latin typeface="Microsoft Sans Serif"/>
                <a:cs typeface="Microsoft Sans Serif"/>
              </a:rPr>
              <a:t>conectarse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15">
                <a:latin typeface="Microsoft Sans Serif"/>
                <a:cs typeface="Microsoft Sans Serif"/>
              </a:rPr>
              <a:t>solo </a:t>
            </a:r>
            <a:r>
              <a:rPr dirty="0" sz="700">
                <a:latin typeface="Microsoft Sans Serif"/>
                <a:cs typeface="Microsoft Sans Serif"/>
              </a:rPr>
              <a:t>si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0">
                <a:latin typeface="Microsoft Sans Serif"/>
                <a:cs typeface="Microsoft Sans Serif"/>
              </a:rPr>
              <a:t>separado galvánicamente </a:t>
            </a:r>
            <a:r>
              <a:rPr dirty="0" sz="700" spc="25">
                <a:latin typeface="Microsoft Sans Serif"/>
                <a:cs typeface="Microsoft Sans Serif"/>
              </a:rPr>
              <a:t>(por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15">
                <a:latin typeface="Microsoft Sans Serif"/>
                <a:cs typeface="Microsoft Sans Serif"/>
              </a:rPr>
              <a:t>eléctrica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transformador. </a:t>
            </a:r>
            <a:r>
              <a:rPr dirty="0" sz="700" spc="2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15">
                <a:latin typeface="Microsoft Sans Serif"/>
                <a:cs typeface="Microsoft Sans Serif"/>
              </a:rPr>
              <a:t>aislado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20">
                <a:latin typeface="Microsoft Sans Serif"/>
                <a:cs typeface="Microsoft Sans Serif"/>
              </a:rPr>
              <a:t>parecer </a:t>
            </a:r>
            <a:r>
              <a:rPr dirty="0" sz="700" spc="30">
                <a:latin typeface="Microsoft Sans Serif"/>
                <a:cs typeface="Microsoft Sans Serif"/>
              </a:rPr>
              <a:t>aparentemente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seguro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personas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tocan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activa;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hecho,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partes</a:t>
            </a:r>
            <a:r>
              <a:rPr dirty="0" sz="700" spc="5">
                <a:latin typeface="Microsoft Sans Serif"/>
                <a:cs typeface="Microsoft Sans Serif"/>
              </a:rPr>
              <a:t> activas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infinita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-5">
                <a:latin typeface="Microsoft Sans Serif"/>
                <a:cs typeface="Microsoft Sans Serif"/>
              </a:rPr>
              <a:t>ese </a:t>
            </a:r>
            <a:r>
              <a:rPr dirty="0" sz="700">
                <a:latin typeface="Microsoft Sans Serif"/>
                <a:cs typeface="Microsoft Sans Serif"/>
              </a:rPr>
              <a:t>caso,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persona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15">
                <a:latin typeface="Microsoft Sans Serif"/>
                <a:cs typeface="Microsoft Sans Serif"/>
              </a:rPr>
              <a:t>ser atravesada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regresa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través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dicha </a:t>
            </a:r>
            <a:r>
              <a:rPr dirty="0" sz="700" spc="10">
                <a:latin typeface="Microsoft Sans Serif"/>
                <a:cs typeface="Microsoft Sans Serif"/>
              </a:rPr>
              <a:t>resistencia. Dicha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30">
                <a:latin typeface="Microsoft Sans Serif"/>
                <a:cs typeface="Microsoft Sans Serif"/>
              </a:rPr>
              <a:t>aumenta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medida que aumenta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tamaño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misma, </a:t>
            </a:r>
            <a:r>
              <a:rPr dirty="0" sz="700" spc="35">
                <a:latin typeface="Microsoft Sans Serif"/>
                <a:cs typeface="Microsoft Sans Serif"/>
              </a:rPr>
              <a:t>porque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resistencia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disminuye.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Además,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descomposición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fisiológica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aisladores,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presencia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humedad, </a:t>
            </a:r>
            <a:r>
              <a:rPr dirty="0" sz="700" spc="20">
                <a:latin typeface="Microsoft Sans Serif"/>
                <a:cs typeface="Microsoft Sans Serif"/>
              </a:rPr>
              <a:t>reduce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propia </a:t>
            </a:r>
            <a:r>
              <a:rPr dirty="0" sz="700" spc="15">
                <a:latin typeface="Microsoft Sans Serif"/>
                <a:cs typeface="Microsoft Sans Serif"/>
              </a:rPr>
              <a:t>resistencia </a:t>
            </a:r>
            <a:r>
              <a:rPr dirty="0" sz="700" spc="20">
                <a:latin typeface="Microsoft Sans Serif"/>
                <a:cs typeface="Microsoft Sans Serif"/>
              </a:rPr>
              <a:t>de aislamiento.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consecuencia, </a:t>
            </a:r>
            <a:r>
              <a:rPr dirty="0" sz="700" spc="20">
                <a:latin typeface="Microsoft Sans Serif"/>
                <a:cs typeface="Microsoft Sans Serif"/>
              </a:rPr>
              <a:t>en plantas </a:t>
            </a:r>
            <a:r>
              <a:rPr dirty="0" sz="700" spc="40">
                <a:latin typeface="Microsoft Sans Serif"/>
                <a:cs typeface="Microsoft Sans Serif"/>
              </a:rPr>
              <a:t>muy </a:t>
            </a:r>
            <a:r>
              <a:rPr dirty="0" sz="700" spc="20">
                <a:latin typeface="Microsoft Sans Serif"/>
                <a:cs typeface="Microsoft Sans Serif"/>
              </a:rPr>
              <a:t>grandes,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fluye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través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persona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toca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parte </a:t>
            </a:r>
            <a:r>
              <a:rPr dirty="0" sz="700" spc="10">
                <a:latin typeface="Microsoft Sans Serif"/>
                <a:cs typeface="Microsoft Sans Serif"/>
              </a:rPr>
              <a:t>activa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10">
                <a:latin typeface="Microsoft Sans Serif"/>
                <a:cs typeface="Microsoft Sans Serif"/>
              </a:rPr>
              <a:t>causar </a:t>
            </a:r>
            <a:r>
              <a:rPr dirty="0" sz="700" spc="20">
                <a:latin typeface="Microsoft Sans Serif"/>
                <a:cs typeface="Microsoft Sans Serif"/>
              </a:rPr>
              <a:t>electrocución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5">
                <a:latin typeface="Microsoft Sans Serif"/>
                <a:cs typeface="Microsoft Sans Serif"/>
              </a:rPr>
              <a:t>lo </a:t>
            </a:r>
            <a:r>
              <a:rPr dirty="0" sz="700" spc="30">
                <a:latin typeface="Microsoft Sans Serif"/>
                <a:cs typeface="Microsoft Sans Serif"/>
              </a:rPr>
              <a:t>tanto,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ventaja de </a:t>
            </a:r>
            <a:r>
              <a:rPr dirty="0" sz="700" spc="10">
                <a:latin typeface="Microsoft Sans Serif"/>
                <a:cs typeface="Microsoft Sans Serif"/>
              </a:rPr>
              <a:t>los sistemas aislados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existe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plantas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pequeñas.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lvl="2" marL="267335" indent="-255270">
              <a:lnSpc>
                <a:spcPct val="100000"/>
              </a:lnSpc>
              <a:buAutoNum type="arabicPeriod" startAt="2"/>
              <a:tabLst>
                <a:tab pos="2679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Configuraciones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arquitectura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conjunto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endParaRPr sz="8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15"/>
              </a:spcBef>
              <a:buFont typeface="Microsoft Sans Serif"/>
              <a:buAutoNum type="arabicPeriod" startAt="2"/>
            </a:pPr>
            <a:endParaRPr sz="1550">
              <a:latin typeface="Microsoft Sans Serif"/>
              <a:cs typeface="Microsoft Sans Serif"/>
            </a:endParaRPr>
          </a:p>
          <a:p>
            <a:pPr algn="just" marL="12700" marR="565150">
              <a:lnSpc>
                <a:spcPct val="153900"/>
              </a:lnSpc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determinar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cuenta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requisitos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fabricantes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mencionó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anteriormente,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poner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separado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galvánicamente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Microsoft Sans Serif"/>
              <a:cs typeface="Microsoft Sans Serif"/>
            </a:endParaRPr>
          </a:p>
          <a:p>
            <a:pPr lvl="3" marL="401320" indent="-389255">
              <a:lnSpc>
                <a:spcPct val="100000"/>
              </a:lnSpc>
              <a:buAutoNum type="arabicPeriod"/>
              <a:tabLst>
                <a:tab pos="401955" algn="l"/>
              </a:tabLst>
            </a:pPr>
            <a:r>
              <a:rPr dirty="0" sz="900" spc="5" b="1">
                <a:latin typeface="Arial"/>
                <a:cs typeface="Arial"/>
              </a:rPr>
              <a:t>Circuitos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80" b="1">
                <a:latin typeface="Arial"/>
                <a:cs typeface="Arial"/>
              </a:rPr>
              <a:t>CC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no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0" b="1">
                <a:latin typeface="Arial"/>
                <a:cs typeface="Arial"/>
              </a:rPr>
              <a:t>conectados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50" b="1">
                <a:latin typeface="Arial"/>
                <a:cs typeface="Arial"/>
              </a:rPr>
              <a:t>tierra</a:t>
            </a:r>
            <a:endParaRPr sz="9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40000" y="6661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40000" y="6724550"/>
            <a:ext cx="895985" cy="116776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25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r>
              <a:rPr dirty="0" sz="450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acuerdo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60364-7-712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0">
                <a:latin typeface="Microsoft Sans Serif"/>
                <a:cs typeface="Microsoft Sans Serif"/>
              </a:rPr>
              <a:t>puesta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tierra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funcional</a:t>
            </a:r>
            <a:endParaRPr sz="450">
              <a:latin typeface="Microsoft Sans Serif"/>
              <a:cs typeface="Microsoft Sans Serif"/>
            </a:endParaRPr>
          </a:p>
          <a:p>
            <a:pPr marR="108585">
              <a:lnSpc>
                <a:spcPts val="800"/>
              </a:lnSpc>
              <a:spcBef>
                <a:spcPts val="70"/>
              </a:spcBef>
            </a:pPr>
            <a:r>
              <a:rPr dirty="0" sz="400" spc="15">
                <a:latin typeface="Microsoft Sans Serif"/>
                <a:cs typeface="Microsoft Sans Serif"/>
              </a:rPr>
              <a:t>No </a:t>
            </a:r>
            <a:r>
              <a:rPr dirty="0" sz="400" spc="-5">
                <a:latin typeface="Microsoft Sans Serif"/>
                <a:cs typeface="Microsoft Sans Serif"/>
              </a:rPr>
              <a:t>se </a:t>
            </a:r>
            <a:r>
              <a:rPr dirty="0" sz="400" spc="20">
                <a:latin typeface="Microsoft Sans Serif"/>
                <a:cs typeface="Microsoft Sans Serif"/>
              </a:rPr>
              <a:t>permite </a:t>
            </a:r>
            <a:r>
              <a:rPr dirty="0" sz="400" spc="5">
                <a:latin typeface="Microsoft Sans Serif"/>
                <a:cs typeface="Microsoft Sans Serif"/>
              </a:rPr>
              <a:t>la </a:t>
            </a:r>
            <a:r>
              <a:rPr dirty="0" sz="400" spc="10">
                <a:latin typeface="Microsoft Sans Serif"/>
                <a:cs typeface="Microsoft Sans Serif"/>
              </a:rPr>
              <a:t>conexión de </a:t>
            </a:r>
            <a:r>
              <a:rPr dirty="0" sz="400" spc="15">
                <a:latin typeface="Microsoft Sans Serif"/>
                <a:cs typeface="Microsoft Sans Serif"/>
              </a:rPr>
              <a:t> una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parte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activa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el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lado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-40">
                <a:latin typeface="Microsoft Sans Serif"/>
                <a:cs typeface="Microsoft Sans Serif"/>
              </a:rPr>
              <a:t>CC </a:t>
            </a:r>
            <a:r>
              <a:rPr dirty="0" sz="400" spc="-9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 </a:t>
            </a:r>
            <a:r>
              <a:rPr dirty="0" sz="400" spc="5">
                <a:latin typeface="Microsoft Sans Serif"/>
                <a:cs typeface="Microsoft Sans Serif"/>
              </a:rPr>
              <a:t>el </a:t>
            </a:r>
            <a:r>
              <a:rPr dirty="0" sz="400">
                <a:latin typeface="Microsoft Sans Serif"/>
                <a:cs typeface="Microsoft Sans Serif"/>
              </a:rPr>
              <a:t>caso </a:t>
            </a:r>
            <a:r>
              <a:rPr dirty="0" sz="400" spc="10">
                <a:latin typeface="Microsoft Sans Serif"/>
                <a:cs typeface="Microsoft Sans Serif"/>
              </a:rPr>
              <a:t>de inversores </a:t>
            </a:r>
            <a:r>
              <a:rPr dirty="0" sz="400">
                <a:latin typeface="Microsoft Sans Serif"/>
                <a:cs typeface="Microsoft Sans Serif"/>
              </a:rPr>
              <a:t>y 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transformadores que </a:t>
            </a:r>
            <a:r>
              <a:rPr dirty="0" sz="400" spc="20">
                <a:latin typeface="Microsoft Sans Serif"/>
                <a:cs typeface="Microsoft Sans Serif"/>
              </a:rPr>
              <a:t>no </a:t>
            </a:r>
            <a:r>
              <a:rPr dirty="0" sz="400" spc="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Proporcionar una </a:t>
            </a:r>
            <a:r>
              <a:rPr dirty="0" sz="450" spc="10">
                <a:latin typeface="Microsoft Sans Serif"/>
                <a:cs typeface="Microsoft Sans Serif"/>
              </a:rPr>
              <a:t>insolación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una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simple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separación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450" spc="10">
                <a:latin typeface="Microsoft Sans Serif"/>
                <a:cs typeface="Microsoft Sans Serif"/>
              </a:rPr>
              <a:t>sistema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CA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conectado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tierra.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40000" y="788078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40000" y="7943445"/>
            <a:ext cx="814069" cy="136969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26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29"/>
              </a:spcBef>
            </a:pPr>
            <a:r>
              <a:rPr dirty="0" sz="450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acuerdo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50100"/>
              </a:lnSpc>
              <a:spcBef>
                <a:spcPts val="70"/>
              </a:spcBef>
            </a:pPr>
            <a:r>
              <a:rPr dirty="0" sz="400" spc="-20">
                <a:latin typeface="Microsoft Sans Serif"/>
                <a:cs typeface="Microsoft Sans Serif"/>
              </a:rPr>
              <a:t>IEC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60364-7-712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Fotovoltaica </a:t>
            </a:r>
            <a:r>
              <a:rPr dirty="0" sz="400" spc="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módulos,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sistema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cableado 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utilizado en </a:t>
            </a:r>
            <a:r>
              <a:rPr dirty="0" sz="450" spc="5">
                <a:latin typeface="Microsoft Sans Serif"/>
                <a:cs typeface="Microsoft Sans Serif"/>
              </a:rPr>
              <a:t>el </a:t>
            </a:r>
            <a:r>
              <a:rPr dirty="0" sz="450" spc="15">
                <a:latin typeface="Microsoft Sans Serif"/>
                <a:cs typeface="Microsoft Sans Serif"/>
              </a:rPr>
              <a:t>lado de </a:t>
            </a:r>
            <a:r>
              <a:rPr dirty="0" sz="450" spc="-45">
                <a:latin typeface="Microsoft Sans Serif"/>
                <a:cs typeface="Microsoft Sans Serif"/>
              </a:rPr>
              <a:t>CC </a:t>
            </a:r>
            <a:r>
              <a:rPr dirty="0" sz="450" spc="-4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deberá </a:t>
            </a:r>
            <a:r>
              <a:rPr dirty="0" sz="450" spc="10">
                <a:latin typeface="Microsoft Sans Serif"/>
                <a:cs typeface="Microsoft Sans Serif"/>
              </a:rPr>
              <a:t>ser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>
                <a:latin typeface="Microsoft Sans Serif"/>
                <a:cs typeface="Microsoft Sans Serif"/>
              </a:rPr>
              <a:t>clase </a:t>
            </a:r>
            <a:r>
              <a:rPr dirty="0" sz="450" spc="25">
                <a:latin typeface="Microsoft Sans Serif"/>
                <a:cs typeface="Microsoft Sans Serif"/>
              </a:rPr>
              <a:t>II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aislamiento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equivalente;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60364-7-712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30">
                <a:latin typeface="Microsoft Sans Serif"/>
                <a:cs typeface="Microsoft Sans Serif"/>
              </a:rPr>
              <a:t>no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excluye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 marR="123189">
              <a:lnSpc>
                <a:spcPts val="800"/>
              </a:lnSpc>
              <a:spcBef>
                <a:spcPts val="50"/>
              </a:spcBef>
            </a:pPr>
            <a:r>
              <a:rPr dirty="0" sz="350">
                <a:latin typeface="Microsoft Sans Serif"/>
                <a:cs typeface="Microsoft Sans Serif"/>
              </a:rPr>
              <a:t>Uso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módulos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fotovoltaicos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 </a:t>
            </a:r>
            <a:r>
              <a:rPr dirty="0" sz="350" spc="-7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clase </a:t>
            </a:r>
            <a:r>
              <a:rPr dirty="0" sz="350" spc="10">
                <a:latin typeface="Microsoft Sans Serif"/>
                <a:cs typeface="Microsoft Sans Serif"/>
              </a:rPr>
              <a:t>de seguridad </a:t>
            </a:r>
            <a:r>
              <a:rPr dirty="0" sz="350" spc="5">
                <a:latin typeface="Microsoft Sans Serif"/>
                <a:cs typeface="Microsoft Sans Serif"/>
              </a:rPr>
              <a:t>I. Seguridad </a:t>
            </a:r>
            <a:r>
              <a:rPr dirty="0" sz="350" spc="1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Los</a:t>
            </a:r>
            <a:r>
              <a:rPr dirty="0" sz="400" spc="9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módulos </a:t>
            </a:r>
            <a:r>
              <a:rPr dirty="0" sz="400" spc="10">
                <a:latin typeface="Microsoft Sans Serif"/>
                <a:cs typeface="Microsoft Sans Serif"/>
              </a:rPr>
              <a:t>fotovoltaicos </a:t>
            </a:r>
            <a:r>
              <a:rPr dirty="0" sz="400" spc="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clase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I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no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son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comunes.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1637300" y="6639807"/>
            <a:ext cx="5280660" cy="1092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inversor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30">
                <a:latin typeface="Microsoft Sans Serif"/>
                <a:cs typeface="Microsoft Sans Serif"/>
              </a:rPr>
              <a:t>transformador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30">
                <a:latin typeface="Microsoft Sans Serif"/>
                <a:cs typeface="Microsoft Sans Serif"/>
              </a:rPr>
              <a:t>proporcionan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0">
                <a:latin typeface="Microsoft Sans Serif"/>
                <a:cs typeface="Microsoft Sans Serif"/>
              </a:rPr>
              <a:t>aislamiento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15">
                <a:latin typeface="Microsoft Sans Serif"/>
                <a:cs typeface="Microsoft Sans Serif"/>
              </a:rPr>
              <a:t>separación </a:t>
            </a:r>
            <a:r>
              <a:rPr dirty="0" sz="650" spc="20">
                <a:latin typeface="Microsoft Sans Serif"/>
                <a:cs typeface="Microsoft Sans Serif"/>
              </a:rPr>
              <a:t>simple del </a:t>
            </a:r>
            <a:r>
              <a:rPr dirty="0" sz="650" spc="15">
                <a:latin typeface="Microsoft Sans Serif"/>
                <a:cs typeface="Microsoft Sans Serif"/>
              </a:rPr>
              <a:t>sistema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40">
                <a:latin typeface="Microsoft Sans Serif"/>
                <a:cs typeface="Microsoft Sans Serif"/>
              </a:rPr>
              <a:t>CA </a:t>
            </a:r>
            <a:r>
              <a:rPr dirty="0" sz="650" spc="15">
                <a:latin typeface="Microsoft Sans Serif"/>
                <a:cs typeface="Microsoft Sans Serif"/>
              </a:rPr>
              <a:t>conectado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tierra,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requieren </a:t>
            </a:r>
            <a:r>
              <a:rPr dirty="0" sz="650" spc="15">
                <a:latin typeface="Microsoft Sans Serif"/>
                <a:cs typeface="Microsoft Sans Serif"/>
              </a:rPr>
              <a:t>circuitos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60">
                <a:latin typeface="Microsoft Sans Serif"/>
                <a:cs typeface="Microsoft Sans Serif"/>
              </a:rPr>
              <a:t>CC </a:t>
            </a:r>
            <a:r>
              <a:rPr dirty="0" sz="650" spc="15">
                <a:latin typeface="Microsoft Sans Serif"/>
                <a:cs typeface="Microsoft Sans Serif"/>
              </a:rPr>
              <a:t>sin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5">
                <a:latin typeface="Microsoft Sans Serif"/>
                <a:cs typeface="Microsoft Sans Serif"/>
              </a:rPr>
              <a:t>tierra.</a:t>
            </a:r>
            <a:r>
              <a:rPr dirty="0" sz="350" spc="15">
                <a:latin typeface="Microsoft Sans Serif"/>
                <a:cs typeface="Microsoft Sans Serif"/>
              </a:rPr>
              <a:t>25</a:t>
            </a:r>
            <a:r>
              <a:rPr dirty="0" sz="650" spc="15">
                <a:latin typeface="Microsoft Sans Serif"/>
                <a:cs typeface="Microsoft Sans Serif"/>
              </a:rPr>
              <a:t>Los </a:t>
            </a:r>
            <a:r>
              <a:rPr dirty="0" sz="650" spc="10">
                <a:latin typeface="Microsoft Sans Serif"/>
                <a:cs typeface="Microsoft Sans Serif"/>
              </a:rPr>
              <a:t>sistemas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0">
                <a:latin typeface="Microsoft Sans Serif"/>
                <a:cs typeface="Microsoft Sans Serif"/>
              </a:rPr>
              <a:t>generadores de </a:t>
            </a:r>
            <a:r>
              <a:rPr dirty="0" sz="650" spc="-60">
                <a:latin typeface="Microsoft Sans Serif"/>
                <a:cs typeface="Microsoft Sans Serif"/>
              </a:rPr>
              <a:t>CC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15">
                <a:latin typeface="Microsoft Sans Serif"/>
                <a:cs typeface="Microsoft Sans Serif"/>
              </a:rPr>
              <a:t>conectados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ofrecen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 </a:t>
            </a:r>
            <a:r>
              <a:rPr dirty="0" sz="650" spc="25">
                <a:latin typeface="Microsoft Sans Serif"/>
                <a:cs typeface="Microsoft Sans Serif"/>
              </a:rPr>
              <a:t>robusta contra </a:t>
            </a:r>
            <a:r>
              <a:rPr dirty="0" sz="650" spc="10">
                <a:latin typeface="Microsoft Sans Serif"/>
                <a:cs typeface="Microsoft Sans Serif"/>
              </a:rPr>
              <a:t>fallas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cuando </a:t>
            </a:r>
            <a:r>
              <a:rPr dirty="0" sz="650" spc="15">
                <a:latin typeface="Microsoft Sans Serif"/>
                <a:cs typeface="Microsoft Sans Serif"/>
              </a:rPr>
              <a:t>están </a:t>
            </a:r>
            <a:r>
              <a:rPr dirty="0" sz="650" spc="20">
                <a:latin typeface="Microsoft Sans Serif"/>
                <a:cs typeface="Microsoft Sans Serif"/>
              </a:rPr>
              <a:t>provistos de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15">
                <a:latin typeface="Microsoft Sans Serif"/>
                <a:cs typeface="Microsoft Sans Serif"/>
              </a:rPr>
              <a:t>sistema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detección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resistencia </a:t>
            </a:r>
            <a:r>
              <a:rPr dirty="0" sz="650" spc="20">
                <a:latin typeface="Microsoft Sans Serif"/>
                <a:cs typeface="Microsoft Sans Serif"/>
              </a:rPr>
              <a:t>de aislamiento </a:t>
            </a:r>
            <a:r>
              <a:rPr dirty="0" sz="650" spc="30">
                <a:latin typeface="Microsoft Sans Serif"/>
                <a:cs typeface="Microsoft Sans Serif"/>
              </a:rPr>
              <a:t>y/o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4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5">
                <a:latin typeface="Microsoft Sans Serif"/>
                <a:cs typeface="Microsoft Sans Serif"/>
              </a:rPr>
              <a:t>monitoreo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15">
                <a:latin typeface="Microsoft Sans Serif"/>
                <a:cs typeface="Microsoft Sans Serif"/>
              </a:rPr>
              <a:t>residual. </a:t>
            </a: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falla </a:t>
            </a:r>
            <a:r>
              <a:rPr dirty="0" sz="650" spc="20">
                <a:latin typeface="Microsoft Sans Serif"/>
                <a:cs typeface="Microsoft Sans Serif"/>
              </a:rPr>
              <a:t>en cualquier </a:t>
            </a:r>
            <a:r>
              <a:rPr dirty="0" sz="650" spc="10">
                <a:latin typeface="Microsoft Sans Serif"/>
                <a:cs typeface="Microsoft Sans Serif"/>
              </a:rPr>
              <a:t>cable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60">
                <a:latin typeface="Microsoft Sans Serif"/>
                <a:cs typeface="Microsoft Sans Serif"/>
              </a:rPr>
              <a:t>CC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generador,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genera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25">
                <a:latin typeface="Microsoft Sans Serif"/>
                <a:cs typeface="Microsoft Sans Serif"/>
              </a:rPr>
              <a:t> generador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40">
                <a:latin typeface="Microsoft Sans Serif"/>
                <a:cs typeface="Microsoft Sans Serif"/>
              </a:rPr>
              <a:t>punto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falla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generadores de </a:t>
            </a:r>
            <a:r>
              <a:rPr dirty="0" sz="650" spc="-60">
                <a:latin typeface="Microsoft Sans Serif"/>
                <a:cs typeface="Microsoft Sans Serif"/>
              </a:rPr>
              <a:t>CC </a:t>
            </a:r>
            <a:r>
              <a:rPr dirty="0" sz="650" spc="10">
                <a:latin typeface="Microsoft Sans Serif"/>
                <a:cs typeface="Microsoft Sans Serif"/>
              </a:rPr>
              <a:t>pasan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15">
                <a:latin typeface="Microsoft Sans Serif"/>
                <a:cs typeface="Microsoft Sans Serif"/>
              </a:rPr>
              <a:t>estado </a:t>
            </a:r>
            <a:r>
              <a:rPr dirty="0" sz="650" spc="30">
                <a:latin typeface="Microsoft Sans Serif"/>
                <a:cs typeface="Microsoft Sans Serif"/>
              </a:rPr>
              <a:t>flotante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15">
                <a:latin typeface="Microsoft Sans Serif"/>
                <a:cs typeface="Microsoft Sans Serif"/>
              </a:rPr>
              <a:t>estado con </a:t>
            </a:r>
            <a:r>
              <a:rPr dirty="0" sz="650" spc="20">
                <a:latin typeface="Microsoft Sans Serif"/>
                <a:cs typeface="Microsoft Sans Serif"/>
              </a:rPr>
              <a:t>referencia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tierra. </a:t>
            </a:r>
            <a:r>
              <a:rPr dirty="0" sz="650" spc="10">
                <a:latin typeface="Microsoft Sans Serif"/>
                <a:cs typeface="Microsoft Sans Serif"/>
              </a:rPr>
              <a:t>Por </a:t>
            </a:r>
            <a:r>
              <a:rPr dirty="0" sz="650" spc="25">
                <a:latin typeface="Microsoft Sans Serif"/>
                <a:cs typeface="Microsoft Sans Serif"/>
              </a:rPr>
              <a:t>lo </a:t>
            </a:r>
            <a:r>
              <a:rPr dirty="0" sz="650" spc="15">
                <a:latin typeface="Microsoft Sans Serif"/>
                <a:cs typeface="Microsoft Sans Serif"/>
              </a:rPr>
              <a:t>general,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encuentra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clase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seguridad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II.</a:t>
            </a:r>
            <a:r>
              <a:rPr dirty="0" sz="350" spc="15">
                <a:latin typeface="Microsoft Sans Serif"/>
                <a:cs typeface="Microsoft Sans Serif"/>
              </a:rPr>
              <a:t>26</a:t>
            </a:r>
            <a:r>
              <a:rPr dirty="0" sz="650" spc="1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luego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primera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falla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crea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cerrado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falla.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2017943" y="8122649"/>
            <a:ext cx="53911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Equipo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528846" y="8128999"/>
            <a:ext cx="5562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1000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663732" y="8128999"/>
            <a:ext cx="64833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35">
                <a:latin typeface="Microsoft Sans Serif"/>
                <a:cs typeface="Microsoft Sans Serif"/>
              </a:rPr>
              <a:t>PV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sin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762823" y="8198825"/>
            <a:ext cx="17780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50" spc="5">
                <a:latin typeface="Microsoft Sans Serif"/>
                <a:cs typeface="Microsoft Sans Serif"/>
              </a:rPr>
              <a:t>corriente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 spc="5">
                <a:latin typeface="Microsoft Sans Serif"/>
                <a:cs typeface="Microsoft Sans Serif"/>
              </a:rPr>
              <a:t>continua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668836" y="8310965"/>
            <a:ext cx="26289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20">
                <a:latin typeface="Microsoft Sans Serif"/>
                <a:cs typeface="Microsoft Sans Serif"/>
              </a:rPr>
              <a:t>Inversor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6170995" y="8298265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274051" y="8553111"/>
            <a:ext cx="16871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3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2-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6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3-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4-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5-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5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6-</a:t>
            </a:r>
            <a:r>
              <a:rPr dirty="0" sz="600">
                <a:latin typeface="Microsoft Sans Serif"/>
                <a:cs typeface="Microsoft Sans Serif"/>
              </a:rPr>
              <a:t>     </a:t>
            </a:r>
            <a:r>
              <a:rPr dirty="0" sz="600" spc="-7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7-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8-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9-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9+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8+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5286493" y="8553111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1+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6517095" y="8968186"/>
            <a:ext cx="251460" cy="2025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2540">
              <a:lnSpc>
                <a:spcPct val="100000"/>
              </a:lnSpc>
              <a:spcBef>
                <a:spcPts val="16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Microsoft Sans Serif"/>
                <a:cs typeface="Microsoft Sans Serif"/>
              </a:rPr>
              <a:t>Suelo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003617" y="9044923"/>
            <a:ext cx="11334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Potencial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voltaje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relativo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5192063" y="9267849"/>
            <a:ext cx="1803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896642" y="9384358"/>
            <a:ext cx="205104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>
                <a:latin typeface="Microsoft Sans Serif"/>
                <a:cs typeface="Microsoft Sans Serif"/>
              </a:rPr>
              <a:t>500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986177" y="9600487"/>
            <a:ext cx="1371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40000" y="975820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540000" y="9839611"/>
            <a:ext cx="833119" cy="33528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15">
                <a:latin typeface="Microsoft Sans Serif"/>
                <a:cs typeface="Microsoft Sans Serif"/>
              </a:rPr>
              <a:t>Desenterrado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r>
              <a:rPr dirty="0" sz="400" spc="10">
                <a:latin typeface="Microsoft Sans Serif"/>
                <a:cs typeface="Microsoft Sans Serif"/>
              </a:rPr>
              <a:t>Circuito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40">
                <a:latin typeface="Microsoft Sans Serif"/>
                <a:cs typeface="Microsoft Sans Serif"/>
              </a:rPr>
              <a:t>CC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conexión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1868829" y="9799649"/>
            <a:ext cx="227329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-5">
                <a:latin typeface="Microsoft Sans Serif"/>
                <a:cs typeface="Microsoft Sans Serif"/>
              </a:rPr>
              <a:t>-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500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256153" y="9874629"/>
            <a:ext cx="1612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3107994"/>
            <a:ext cx="5363845" cy="2268220"/>
            <a:chOff x="1656346" y="3107994"/>
            <a:chExt cx="5363845" cy="2268220"/>
          </a:xfrm>
        </p:grpSpPr>
        <p:sp>
          <p:nvSpPr>
            <p:cNvPr id="4" name="object 4"/>
            <p:cNvSpPr/>
            <p:nvPr/>
          </p:nvSpPr>
          <p:spPr>
            <a:xfrm>
              <a:off x="1656346" y="3107994"/>
              <a:ext cx="5363845" cy="2268220"/>
            </a:xfrm>
            <a:custGeom>
              <a:avLst/>
              <a:gdLst/>
              <a:ahLst/>
              <a:cxnLst/>
              <a:rect l="l" t="t" r="r" b="b"/>
              <a:pathLst>
                <a:path w="5363845" h="2268220">
                  <a:moveTo>
                    <a:pt x="5363654" y="0"/>
                  </a:moveTo>
                  <a:lnTo>
                    <a:pt x="0" y="0"/>
                  </a:lnTo>
                  <a:lnTo>
                    <a:pt x="0" y="2268004"/>
                  </a:lnTo>
                  <a:lnTo>
                    <a:pt x="5363654" y="2268004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217488" y="4510104"/>
              <a:ext cx="3178175" cy="406400"/>
            </a:xfrm>
            <a:custGeom>
              <a:avLst/>
              <a:gdLst/>
              <a:ahLst/>
              <a:cxnLst/>
              <a:rect l="l" t="t" r="r" b="b"/>
              <a:pathLst>
                <a:path w="3178175" h="406400">
                  <a:moveTo>
                    <a:pt x="3177654" y="0"/>
                  </a:moveTo>
                  <a:lnTo>
                    <a:pt x="0" y="406260"/>
                  </a:lnTo>
                  <a:lnTo>
                    <a:pt x="3177654" y="406260"/>
                  </a:lnTo>
                  <a:lnTo>
                    <a:pt x="317765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217488" y="4510104"/>
              <a:ext cx="3178175" cy="406400"/>
            </a:xfrm>
            <a:custGeom>
              <a:avLst/>
              <a:gdLst/>
              <a:ahLst/>
              <a:cxnLst/>
              <a:rect l="l" t="t" r="r" b="b"/>
              <a:pathLst>
                <a:path w="3178175" h="406400">
                  <a:moveTo>
                    <a:pt x="0" y="406260"/>
                  </a:moveTo>
                  <a:lnTo>
                    <a:pt x="3177654" y="0"/>
                  </a:lnTo>
                  <a:lnTo>
                    <a:pt x="3177654" y="406260"/>
                  </a:lnTo>
                  <a:lnTo>
                    <a:pt x="0" y="4062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380929" y="3897961"/>
              <a:ext cx="0" cy="123825"/>
            </a:xfrm>
            <a:custGeom>
              <a:avLst/>
              <a:gdLst/>
              <a:ahLst/>
              <a:cxnLst/>
              <a:rect l="l" t="t" r="r" b="b"/>
              <a:pathLst>
                <a:path w="0" h="123825">
                  <a:moveTo>
                    <a:pt x="0" y="12373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303005" y="4021535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0" y="0"/>
                  </a:moveTo>
                  <a:lnTo>
                    <a:pt x="15584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325863" y="4056795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0" y="0"/>
                  </a:moveTo>
                  <a:lnTo>
                    <a:pt x="1101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348733" y="4092054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 h="0">
                  <a:moveTo>
                    <a:pt x="0" y="0"/>
                  </a:moveTo>
                  <a:lnTo>
                    <a:pt x="643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131785" y="3579801"/>
              <a:ext cx="3524885" cy="318770"/>
            </a:xfrm>
            <a:custGeom>
              <a:avLst/>
              <a:gdLst/>
              <a:ahLst/>
              <a:cxnLst/>
              <a:rect l="l" t="t" r="r" b="b"/>
              <a:pathLst>
                <a:path w="3524885" h="318770">
                  <a:moveTo>
                    <a:pt x="106997" y="0"/>
                  </a:moveTo>
                  <a:lnTo>
                    <a:pt x="0" y="0"/>
                  </a:lnTo>
                  <a:lnTo>
                    <a:pt x="0" y="318160"/>
                  </a:lnTo>
                  <a:lnTo>
                    <a:pt x="3413785" y="318160"/>
                  </a:lnTo>
                  <a:lnTo>
                    <a:pt x="3413785" y="134683"/>
                  </a:lnTo>
                  <a:lnTo>
                    <a:pt x="3524732" y="134683"/>
                  </a:lnTo>
                </a:path>
              </a:pathLst>
            </a:custGeom>
            <a:ln w="634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010926" y="3373018"/>
              <a:ext cx="285115" cy="327025"/>
            </a:xfrm>
            <a:custGeom>
              <a:avLst/>
              <a:gdLst/>
              <a:ahLst/>
              <a:cxnLst/>
              <a:rect l="l" t="t" r="r" b="b"/>
              <a:pathLst>
                <a:path w="285114" h="327025">
                  <a:moveTo>
                    <a:pt x="0" y="326936"/>
                  </a:moveTo>
                  <a:lnTo>
                    <a:pt x="0" y="0"/>
                  </a:lnTo>
                  <a:lnTo>
                    <a:pt x="2846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933003" y="3699793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15584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955866" y="3735053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11012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978722" y="3770313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40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6357960" y="3599150"/>
              <a:ext cx="285115" cy="327025"/>
            </a:xfrm>
            <a:custGeom>
              <a:avLst/>
              <a:gdLst/>
              <a:ahLst/>
              <a:cxnLst/>
              <a:rect l="l" t="t" r="r" b="b"/>
              <a:pathLst>
                <a:path w="285115" h="327025">
                  <a:moveTo>
                    <a:pt x="284683" y="326936"/>
                  </a:moveTo>
                  <a:lnTo>
                    <a:pt x="284683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564732" y="3925925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09" h="0">
                  <a:moveTo>
                    <a:pt x="0" y="0"/>
                  </a:moveTo>
                  <a:lnTo>
                    <a:pt x="15584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587590" y="3961186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90" h="0">
                  <a:moveTo>
                    <a:pt x="0" y="0"/>
                  </a:moveTo>
                  <a:lnTo>
                    <a:pt x="1101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610447" y="3996445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 h="0">
                  <a:moveTo>
                    <a:pt x="0" y="0"/>
                  </a:moveTo>
                  <a:lnTo>
                    <a:pt x="644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217487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269578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395211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447302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572947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25039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750671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802750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928407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4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980499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106131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158210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30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283868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335947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461592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513670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639315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691407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817052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869131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994776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046867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172499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224591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350236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402315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527973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580051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705696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73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73" y="0"/>
                  </a:lnTo>
                  <a:lnTo>
                    <a:pt x="156273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757775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883433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935512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061157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113248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63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63" y="22529"/>
                  </a:lnTo>
                  <a:lnTo>
                    <a:pt x="492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238880" y="3506597"/>
              <a:ext cx="156845" cy="307340"/>
            </a:xfrm>
            <a:custGeom>
              <a:avLst/>
              <a:gdLst/>
              <a:ahLst/>
              <a:cxnLst/>
              <a:rect l="l" t="t" r="r" b="b"/>
              <a:pathLst>
                <a:path w="156845" h="307339">
                  <a:moveTo>
                    <a:pt x="156260" y="306882"/>
                  </a:moveTo>
                  <a:lnTo>
                    <a:pt x="0" y="306882"/>
                  </a:lnTo>
                  <a:lnTo>
                    <a:pt x="0" y="0"/>
                  </a:lnTo>
                  <a:lnTo>
                    <a:pt x="156260" y="0"/>
                  </a:lnTo>
                  <a:lnTo>
                    <a:pt x="156260" y="306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290972" y="3527717"/>
              <a:ext cx="49530" cy="22860"/>
            </a:xfrm>
            <a:custGeom>
              <a:avLst/>
              <a:gdLst/>
              <a:ahLst/>
              <a:cxnLst/>
              <a:rect l="l" t="t" r="r" b="b"/>
              <a:pathLst>
                <a:path w="49529" h="22860">
                  <a:moveTo>
                    <a:pt x="49275" y="0"/>
                  </a:moveTo>
                  <a:lnTo>
                    <a:pt x="0" y="0"/>
                  </a:lnTo>
                  <a:lnTo>
                    <a:pt x="0" y="22529"/>
                  </a:lnTo>
                  <a:lnTo>
                    <a:pt x="49275" y="22529"/>
                  </a:lnTo>
                  <a:lnTo>
                    <a:pt x="49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294209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4" y="54274"/>
                  </a:lnTo>
                  <a:lnTo>
                    <a:pt x="26030" y="26028"/>
                  </a:lnTo>
                  <a:lnTo>
                    <a:pt x="54279" y="6983"/>
                  </a:lnTo>
                  <a:lnTo>
                    <a:pt x="88874" y="0"/>
                  </a:lnTo>
                  <a:lnTo>
                    <a:pt x="123461" y="6983"/>
                  </a:lnTo>
                  <a:lnTo>
                    <a:pt x="151707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471940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56" y="6983"/>
                  </a:lnTo>
                  <a:lnTo>
                    <a:pt x="151706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649673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2" y="54274"/>
                  </a:lnTo>
                  <a:lnTo>
                    <a:pt x="26023" y="26028"/>
                  </a:lnTo>
                  <a:lnTo>
                    <a:pt x="54269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827398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56" y="6983"/>
                  </a:lnTo>
                  <a:lnTo>
                    <a:pt x="151706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005129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56" y="6983"/>
                  </a:lnTo>
                  <a:lnTo>
                    <a:pt x="151706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182862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360587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538312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56" y="6983"/>
                  </a:lnTo>
                  <a:lnTo>
                    <a:pt x="151706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716051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893776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071501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54" y="6983"/>
                  </a:lnTo>
                  <a:lnTo>
                    <a:pt x="151699" y="26028"/>
                  </a:lnTo>
                  <a:lnTo>
                    <a:pt x="170741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249228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4" y="54274"/>
                  </a:lnTo>
                  <a:lnTo>
                    <a:pt x="26030" y="26028"/>
                  </a:lnTo>
                  <a:lnTo>
                    <a:pt x="54279" y="6983"/>
                  </a:lnTo>
                  <a:lnTo>
                    <a:pt x="88874" y="0"/>
                  </a:lnTo>
                  <a:lnTo>
                    <a:pt x="123461" y="6983"/>
                  </a:lnTo>
                  <a:lnTo>
                    <a:pt x="151707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426966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604691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782417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4" y="54274"/>
                  </a:lnTo>
                  <a:lnTo>
                    <a:pt x="26030" y="26028"/>
                  </a:lnTo>
                  <a:lnTo>
                    <a:pt x="54279" y="6983"/>
                  </a:lnTo>
                  <a:lnTo>
                    <a:pt x="88874" y="0"/>
                  </a:lnTo>
                  <a:lnTo>
                    <a:pt x="123461" y="6983"/>
                  </a:lnTo>
                  <a:lnTo>
                    <a:pt x="151707" y="26028"/>
                  </a:lnTo>
                  <a:lnTo>
                    <a:pt x="170752" y="54274"/>
                  </a:lnTo>
                  <a:lnTo>
                    <a:pt x="177736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960155" y="3448883"/>
              <a:ext cx="177800" cy="88900"/>
            </a:xfrm>
            <a:custGeom>
              <a:avLst/>
              <a:gdLst/>
              <a:ahLst/>
              <a:cxnLst/>
              <a:rect l="l" t="t" r="r" b="b"/>
              <a:pathLst>
                <a:path w="177800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137880" y="3448883"/>
              <a:ext cx="518795" cy="88900"/>
            </a:xfrm>
            <a:custGeom>
              <a:avLst/>
              <a:gdLst/>
              <a:ahLst/>
              <a:cxnLst/>
              <a:rect l="l" t="t" r="r" b="b"/>
              <a:pathLst>
                <a:path w="518795" h="88900">
                  <a:moveTo>
                    <a:pt x="0" y="88861"/>
                  </a:moveTo>
                  <a:lnTo>
                    <a:pt x="6983" y="54274"/>
                  </a:lnTo>
                  <a:lnTo>
                    <a:pt x="26028" y="26028"/>
                  </a:lnTo>
                  <a:lnTo>
                    <a:pt x="54274" y="6983"/>
                  </a:lnTo>
                  <a:lnTo>
                    <a:pt x="88861" y="0"/>
                  </a:lnTo>
                  <a:lnTo>
                    <a:pt x="123449" y="6983"/>
                  </a:lnTo>
                  <a:lnTo>
                    <a:pt x="151695" y="26028"/>
                  </a:lnTo>
                  <a:lnTo>
                    <a:pt x="170739" y="54274"/>
                  </a:lnTo>
                  <a:lnTo>
                    <a:pt x="177723" y="88861"/>
                  </a:lnTo>
                  <a:lnTo>
                    <a:pt x="518642" y="8886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95616" y="3309514"/>
              <a:ext cx="3023235" cy="115570"/>
            </a:xfrm>
            <a:custGeom>
              <a:avLst/>
              <a:gdLst/>
              <a:ahLst/>
              <a:cxnLst/>
              <a:rect l="l" t="t" r="r" b="b"/>
              <a:pathLst>
                <a:path w="3023235" h="115570">
                  <a:moveTo>
                    <a:pt x="0" y="115430"/>
                  </a:moveTo>
                  <a:lnTo>
                    <a:pt x="0" y="0"/>
                  </a:lnTo>
                  <a:lnTo>
                    <a:pt x="3022803" y="0"/>
                  </a:lnTo>
                  <a:lnTo>
                    <a:pt x="3022803" y="11543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22768" y="3429249"/>
              <a:ext cx="64008" cy="68732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416651" y="3838308"/>
              <a:ext cx="76200" cy="8255"/>
            </a:xfrm>
            <a:custGeom>
              <a:avLst/>
              <a:gdLst/>
              <a:ahLst/>
              <a:cxnLst/>
              <a:rect l="l" t="t" r="r" b="b"/>
              <a:pathLst>
                <a:path w="76200" h="8254">
                  <a:moveTo>
                    <a:pt x="76200" y="0"/>
                  </a:moveTo>
                  <a:lnTo>
                    <a:pt x="0" y="0"/>
                  </a:lnTo>
                  <a:lnTo>
                    <a:pt x="0" y="7747"/>
                  </a:lnTo>
                  <a:lnTo>
                    <a:pt x="76200" y="7747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4529" y="3477439"/>
              <a:ext cx="416605" cy="242862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5944529" y="3743053"/>
              <a:ext cx="698500" cy="0"/>
            </a:xfrm>
            <a:custGeom>
              <a:avLst/>
              <a:gdLst/>
              <a:ahLst/>
              <a:cxnLst/>
              <a:rect l="l" t="t" r="r" b="b"/>
              <a:pathLst>
                <a:path w="698500" h="0">
                  <a:moveTo>
                    <a:pt x="0" y="0"/>
                  </a:moveTo>
                  <a:lnTo>
                    <a:pt x="69811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217488" y="4501084"/>
              <a:ext cx="0" cy="825500"/>
            </a:xfrm>
            <a:custGeom>
              <a:avLst/>
              <a:gdLst/>
              <a:ahLst/>
              <a:cxnLst/>
              <a:rect l="l" t="t" r="r" b="b"/>
              <a:pathLst>
                <a:path w="0" h="825500">
                  <a:moveTo>
                    <a:pt x="0" y="0"/>
                  </a:moveTo>
                  <a:lnTo>
                    <a:pt x="0" y="82494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117308" y="4916364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117308" y="4713226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656520" y="3478034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288010" y="287997"/>
                  </a:moveTo>
                  <a:lnTo>
                    <a:pt x="0" y="287997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287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656521" y="3478036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287997"/>
                  </a:moveTo>
                  <a:lnTo>
                    <a:pt x="28801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838328" y="3702507"/>
              <a:ext cx="70485" cy="28575"/>
            </a:xfrm>
            <a:custGeom>
              <a:avLst/>
              <a:gdLst/>
              <a:ahLst/>
              <a:cxnLst/>
              <a:rect l="l" t="t" r="r" b="b"/>
              <a:pathLst>
                <a:path w="70485" h="28575">
                  <a:moveTo>
                    <a:pt x="19113" y="0"/>
                  </a:moveTo>
                  <a:lnTo>
                    <a:pt x="11620" y="0"/>
                  </a:lnTo>
                  <a:lnTo>
                    <a:pt x="7670" y="1701"/>
                  </a:lnTo>
                  <a:lnTo>
                    <a:pt x="1524" y="8521"/>
                  </a:lnTo>
                  <a:lnTo>
                    <a:pt x="0" y="12966"/>
                  </a:lnTo>
                  <a:lnTo>
                    <a:pt x="0" y="26987"/>
                  </a:lnTo>
                  <a:lnTo>
                    <a:pt x="8204" y="26987"/>
                  </a:lnTo>
                  <a:lnTo>
                    <a:pt x="8204" y="15252"/>
                  </a:lnTo>
                  <a:lnTo>
                    <a:pt x="8877" y="12572"/>
                  </a:lnTo>
                  <a:lnTo>
                    <a:pt x="11557" y="9220"/>
                  </a:lnTo>
                  <a:lnTo>
                    <a:pt x="13677" y="8381"/>
                  </a:lnTo>
                  <a:lnTo>
                    <a:pt x="18821" y="8381"/>
                  </a:lnTo>
                  <a:lnTo>
                    <a:pt x="21170" y="9080"/>
                  </a:lnTo>
                  <a:lnTo>
                    <a:pt x="26098" y="11887"/>
                  </a:lnTo>
                  <a:lnTo>
                    <a:pt x="29425" y="14427"/>
                  </a:lnTo>
                  <a:lnTo>
                    <a:pt x="33693" y="18110"/>
                  </a:lnTo>
                  <a:lnTo>
                    <a:pt x="38938" y="22136"/>
                  </a:lnTo>
                  <a:lnTo>
                    <a:pt x="42976" y="24815"/>
                  </a:lnTo>
                  <a:lnTo>
                    <a:pt x="48552" y="27495"/>
                  </a:lnTo>
                  <a:lnTo>
                    <a:pt x="51295" y="28168"/>
                  </a:lnTo>
                  <a:lnTo>
                    <a:pt x="53975" y="28168"/>
                  </a:lnTo>
                  <a:lnTo>
                    <a:pt x="58788" y="28168"/>
                  </a:lnTo>
                  <a:lnTo>
                    <a:pt x="62712" y="26466"/>
                  </a:lnTo>
                  <a:lnTo>
                    <a:pt x="68859" y="19646"/>
                  </a:lnTo>
                  <a:lnTo>
                    <a:pt x="70408" y="15201"/>
                  </a:lnTo>
                  <a:lnTo>
                    <a:pt x="70408" y="2514"/>
                  </a:lnTo>
                  <a:lnTo>
                    <a:pt x="62191" y="2514"/>
                  </a:lnTo>
                  <a:lnTo>
                    <a:pt x="62191" y="12915"/>
                  </a:lnTo>
                  <a:lnTo>
                    <a:pt x="61531" y="15595"/>
                  </a:lnTo>
                  <a:lnTo>
                    <a:pt x="58839" y="18948"/>
                  </a:lnTo>
                  <a:lnTo>
                    <a:pt x="56705" y="19786"/>
                  </a:lnTo>
                  <a:lnTo>
                    <a:pt x="51574" y="19786"/>
                  </a:lnTo>
                  <a:lnTo>
                    <a:pt x="49187" y="19088"/>
                  </a:lnTo>
                  <a:lnTo>
                    <a:pt x="44170" y="16294"/>
                  </a:lnTo>
                  <a:lnTo>
                    <a:pt x="40792" y="13754"/>
                  </a:lnTo>
                  <a:lnTo>
                    <a:pt x="36550" y="10058"/>
                  </a:lnTo>
                  <a:lnTo>
                    <a:pt x="31292" y="5930"/>
                  </a:lnTo>
                  <a:lnTo>
                    <a:pt x="27292" y="3213"/>
                  </a:lnTo>
                  <a:lnTo>
                    <a:pt x="21818" y="647"/>
                  </a:lnTo>
                  <a:lnTo>
                    <a:pt x="19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678324" y="3511501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7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678324" y="3538786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755653" y="3538786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7" name="object 8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10612" y="3554892"/>
              <a:ext cx="64007" cy="88494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637299" y="901952"/>
            <a:ext cx="5377815" cy="2032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5" b="1">
                <a:latin typeface="Arial"/>
                <a:cs typeface="Arial"/>
              </a:rPr>
              <a:t>5.2.2.2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Circuitos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60" b="1">
                <a:latin typeface="Arial"/>
                <a:cs typeface="Arial"/>
              </a:rPr>
              <a:t>CC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dos </a:t>
            </a:r>
            <a:r>
              <a:rPr dirty="0" sz="650" b="1">
                <a:latin typeface="Arial"/>
                <a:cs typeface="Arial"/>
              </a:rPr>
              <a:t>cables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b="1">
                <a:latin typeface="Arial"/>
                <a:cs typeface="Arial"/>
              </a:rPr>
              <a:t>con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puesta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5" b="1">
                <a:latin typeface="Arial"/>
                <a:cs typeface="Arial"/>
              </a:rPr>
              <a:t>tierra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5" b="1">
                <a:latin typeface="Arial"/>
                <a:cs typeface="Arial"/>
              </a:rPr>
              <a:t>alta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resistencia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óhmica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  <a:spcBef>
                <a:spcPts val="765"/>
              </a:spcBef>
            </a:pPr>
            <a:r>
              <a:rPr dirty="0" sz="650" spc="-10">
                <a:latin typeface="Microsoft Sans Serif"/>
                <a:cs typeface="Microsoft Sans Serif"/>
              </a:rPr>
              <a:t>Este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</a:t>
            </a:r>
            <a:r>
              <a:rPr dirty="0" u="sng" sz="650" spc="2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</a:t>
            </a:r>
            <a:r>
              <a:rPr dirty="0" sz="650" spc="25">
                <a:latin typeface="Microsoft Sans Serif"/>
                <a:cs typeface="Microsoft Sans Serif"/>
              </a:rPr>
              <a:t>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arquitectura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f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utiliza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donde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requiere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referencia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para evitar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mecanismo de degradación 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requiere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puesta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polo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negativo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conjuntos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evitar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degradación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inducida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(PID)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cristalinos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p).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polo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logra </a:t>
            </a:r>
            <a:r>
              <a:rPr dirty="0" sz="650" spc="20">
                <a:latin typeface="Microsoft Sans Serif"/>
                <a:cs typeface="Microsoft Sans Serif"/>
              </a:rPr>
              <a:t>utilizando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15">
                <a:latin typeface="Microsoft Sans Serif"/>
                <a:cs typeface="Microsoft Sans Serif"/>
              </a:rPr>
              <a:t>impedancia.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valor 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impedancia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0">
                <a:latin typeface="Microsoft Sans Serif"/>
                <a:cs typeface="Microsoft Sans Serif"/>
              </a:rPr>
              <a:t>establece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limitar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falla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mA);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caso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falla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grave,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impedancia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apaga,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desconecta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conmuta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falla: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señal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alarma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después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explota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resistencia.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Este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comportamiento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trabajo </a:t>
            </a:r>
            <a:r>
              <a:rPr dirty="0" sz="650" spc="20">
                <a:latin typeface="Microsoft Sans Serif"/>
                <a:cs typeface="Microsoft Sans Serif"/>
              </a:rPr>
              <a:t>reduce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corrientes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20">
                <a:latin typeface="Microsoft Sans Serif"/>
                <a:cs typeface="Microsoft Sans Serif"/>
              </a:rPr>
              <a:t>provocan </a:t>
            </a:r>
            <a:r>
              <a:rPr dirty="0" sz="650" spc="10">
                <a:latin typeface="Microsoft Sans Serif"/>
                <a:cs typeface="Microsoft Sans Serif"/>
              </a:rPr>
              <a:t>arcos eléctricos </a:t>
            </a:r>
            <a:r>
              <a:rPr dirty="0" sz="650" spc="5">
                <a:latin typeface="Microsoft Sans Serif"/>
                <a:cs typeface="Microsoft Sans Serif"/>
              </a:rPr>
              <a:t>e </a:t>
            </a:r>
            <a:r>
              <a:rPr dirty="0" sz="650" spc="15">
                <a:latin typeface="Microsoft Sans Serif"/>
                <a:cs typeface="Microsoft Sans Serif"/>
              </a:rPr>
              <a:t>incendios </a:t>
            </a:r>
            <a:r>
              <a:rPr dirty="0" sz="650" spc="25">
                <a:latin typeface="Microsoft Sans Serif"/>
                <a:cs typeface="Microsoft Sans Serif"/>
              </a:rPr>
              <a:t>que pueden </a:t>
            </a:r>
            <a:r>
              <a:rPr dirty="0" sz="650" spc="30">
                <a:latin typeface="Microsoft Sans Serif"/>
                <a:cs typeface="Microsoft Sans Serif"/>
              </a:rPr>
              <a:t>ocurrir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10">
                <a:latin typeface="Microsoft Sans Serif"/>
                <a:cs typeface="Microsoft Sans Serif"/>
              </a:rPr>
              <a:t>los sistemas </a:t>
            </a:r>
            <a:r>
              <a:rPr dirty="0" sz="650" spc="15">
                <a:latin typeface="Microsoft Sans Serif"/>
                <a:cs typeface="Microsoft Sans Serif"/>
              </a:rPr>
              <a:t> conectados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tierra.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Este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configuración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permite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integrado: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60364-7-712 </a:t>
            </a:r>
            <a:r>
              <a:rPr dirty="0" sz="650" spc="25">
                <a:latin typeface="Microsoft Sans Serif"/>
                <a:cs typeface="Microsoft Sans Serif"/>
              </a:rPr>
              <a:t>requiere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separación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aislamiento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simple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CA.</a:t>
            </a:r>
            <a:endParaRPr sz="650">
              <a:latin typeface="Microsoft Sans Serif"/>
              <a:cs typeface="Microsoft Sans Serif"/>
            </a:endParaRPr>
          </a:p>
          <a:p>
            <a:pPr marL="12700" marR="323850">
              <a:lnSpc>
                <a:spcPct val="133400"/>
              </a:lnSpc>
              <a:spcBef>
                <a:spcPts val="2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compatibilidad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verificarse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fabricante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40000" y="3073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40000" y="3164060"/>
            <a:ext cx="664845" cy="431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4889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63 </a:t>
            </a:r>
            <a:r>
              <a:rPr dirty="0" sz="550" spc="10">
                <a:latin typeface="Microsoft Sans Serif"/>
                <a:cs typeface="Microsoft Sans Serif"/>
              </a:rPr>
              <a:t> Conectado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9"/>
              </a:spcBef>
            </a:pPr>
            <a:r>
              <a:rPr dirty="0" sz="250" spc="5">
                <a:latin typeface="Microsoft Sans Serif"/>
                <a:cs typeface="Microsoft Sans Serif"/>
              </a:rPr>
              <a:t>circuitos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corriente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continua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dos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>
                <a:latin typeface="Microsoft Sans Serif"/>
                <a:cs typeface="Microsoft Sans Serif"/>
              </a:rPr>
              <a:t>cables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r>
              <a:rPr dirty="0" sz="550" spc="15">
                <a:latin typeface="Microsoft Sans Serif"/>
                <a:cs typeface="Microsoft Sans Serif"/>
              </a:rPr>
              <a:t>(polo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negativo)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2010747" y="3176690"/>
            <a:ext cx="53911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Equipo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521648" y="3163817"/>
            <a:ext cx="556260" cy="118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575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1000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V</a:t>
            </a:r>
            <a:endParaRPr sz="500">
              <a:latin typeface="Microsoft Sans Serif"/>
              <a:cs typeface="Microsoft Sans Serif"/>
            </a:endParaRPr>
          </a:p>
          <a:p>
            <a:pPr marL="233679">
              <a:lnSpc>
                <a:spcPts val="155"/>
              </a:lnSpc>
            </a:pPr>
            <a:r>
              <a:rPr dirty="0" sz="150" spc="-5">
                <a:latin typeface="Microsoft Sans Serif"/>
                <a:cs typeface="Microsoft Sans Serif"/>
              </a:rPr>
              <a:t>c</a:t>
            </a:r>
            <a:r>
              <a:rPr dirty="0" sz="150" spc="5">
                <a:latin typeface="Microsoft Sans Serif"/>
                <a:cs typeface="Microsoft Sans Serif"/>
              </a:rPr>
              <a:t>o</a:t>
            </a:r>
            <a:r>
              <a:rPr dirty="0" sz="150" spc="5">
                <a:latin typeface="Microsoft Sans Serif"/>
                <a:cs typeface="Microsoft Sans Serif"/>
              </a:rPr>
              <a:t>rrie</a:t>
            </a:r>
            <a:r>
              <a:rPr dirty="0" sz="150" spc="5">
                <a:latin typeface="Microsoft Sans Serif"/>
                <a:cs typeface="Microsoft Sans Serif"/>
              </a:rPr>
              <a:t>n</a:t>
            </a:r>
            <a:r>
              <a:rPr dirty="0" sz="150" spc="5">
                <a:latin typeface="Microsoft Sans Serif"/>
                <a:cs typeface="Microsoft Sans Serif"/>
              </a:rPr>
              <a:t>te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>
                <a:latin typeface="Microsoft Sans Serif"/>
                <a:cs typeface="Microsoft Sans Serif"/>
              </a:rPr>
              <a:t>co</a:t>
            </a:r>
            <a:r>
              <a:rPr dirty="0" sz="150" spc="5">
                <a:latin typeface="Microsoft Sans Serif"/>
                <a:cs typeface="Microsoft Sans Serif"/>
              </a:rPr>
              <a:t>n</a:t>
            </a:r>
            <a:r>
              <a:rPr dirty="0" sz="150" spc="5">
                <a:latin typeface="Microsoft Sans Serif"/>
                <a:cs typeface="Microsoft Sans Serif"/>
              </a:rPr>
              <a:t>tin</a:t>
            </a:r>
            <a:r>
              <a:rPr dirty="0" sz="150" spc="5">
                <a:latin typeface="Microsoft Sans Serif"/>
                <a:cs typeface="Microsoft Sans Serif"/>
              </a:rPr>
              <a:t>u</a:t>
            </a:r>
            <a:r>
              <a:rPr dirty="0" sz="150">
                <a:latin typeface="Microsoft Sans Serif"/>
                <a:cs typeface="Microsoft Sans Serif"/>
              </a:rPr>
              <a:t>a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520976" y="3182867"/>
            <a:ext cx="923290" cy="267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Inversor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con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sistema</a:t>
            </a:r>
            <a:r>
              <a:rPr dirty="0" sz="35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integrado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41910">
              <a:lnSpc>
                <a:spcPct val="100000"/>
              </a:lnSpc>
              <a:tabLst>
                <a:tab pos="642620" algn="l"/>
              </a:tabLst>
            </a:pPr>
            <a:r>
              <a:rPr dirty="0" sz="450" spc="15">
                <a:latin typeface="Microsoft Sans Serif"/>
                <a:cs typeface="Microsoft Sans Serif"/>
              </a:rPr>
              <a:t>Transformador	</a:t>
            </a: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266856" y="3587929"/>
            <a:ext cx="16871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3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2-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6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3-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5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4-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7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5-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5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6-</a:t>
            </a:r>
            <a:r>
              <a:rPr dirty="0" sz="600">
                <a:latin typeface="Microsoft Sans Serif"/>
                <a:cs typeface="Microsoft Sans Serif"/>
              </a:rPr>
              <a:t>     </a:t>
            </a:r>
            <a:r>
              <a:rPr dirty="0" sz="600" spc="-7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7-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4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8-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6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9-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9+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8+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279298" y="3587929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1+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248180" y="4105568"/>
            <a:ext cx="251460" cy="2025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2540">
              <a:lnSpc>
                <a:spcPct val="100000"/>
              </a:lnSpc>
              <a:spcBef>
                <a:spcPts val="160"/>
              </a:spcBef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550">
                <a:latin typeface="Microsoft Sans Serif"/>
                <a:cs typeface="Microsoft Sans Serif"/>
              </a:rPr>
              <a:t>Suelo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010747" y="4338766"/>
            <a:ext cx="11334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Potencial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voltaje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relativo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178998" y="4379428"/>
            <a:ext cx="1803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854850" y="4675694"/>
            <a:ext cx="227329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>
                <a:latin typeface="Microsoft Sans Serif"/>
                <a:cs typeface="Microsoft Sans Serif"/>
              </a:rPr>
              <a:t>1000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978979" y="4891823"/>
            <a:ext cx="1371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248956" y="5165965"/>
            <a:ext cx="1612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637299" y="5613653"/>
            <a:ext cx="5313680" cy="1588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5" b="1">
                <a:latin typeface="Arial"/>
                <a:cs typeface="Arial"/>
              </a:rPr>
              <a:t>5.2.2.3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5" b="1">
                <a:latin typeface="Arial"/>
                <a:cs typeface="Arial"/>
              </a:rPr>
              <a:t>Circuitos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-65" b="1">
                <a:latin typeface="Arial"/>
                <a:cs typeface="Arial"/>
              </a:rPr>
              <a:t>CC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de</a:t>
            </a:r>
            <a:r>
              <a:rPr dirty="0" sz="750" spc="-10" b="1">
                <a:latin typeface="Arial"/>
                <a:cs typeface="Arial"/>
              </a:rPr>
              <a:t> dos </a:t>
            </a:r>
            <a:r>
              <a:rPr dirty="0" sz="750" b="1">
                <a:latin typeface="Arial"/>
                <a:cs typeface="Arial"/>
              </a:rPr>
              <a:t>cables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5" b="1">
                <a:latin typeface="Arial"/>
                <a:cs typeface="Arial"/>
              </a:rPr>
              <a:t>conectados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35" b="1">
                <a:latin typeface="Arial"/>
                <a:cs typeface="Arial"/>
              </a:rPr>
              <a:t>a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40" b="1">
                <a:latin typeface="Arial"/>
                <a:cs typeface="Arial"/>
              </a:rPr>
              <a:t>tierra</a:t>
            </a:r>
            <a:r>
              <a:rPr dirty="0" sz="750" spc="-10" b="1">
                <a:latin typeface="Arial"/>
                <a:cs typeface="Arial"/>
              </a:rPr>
              <a:t> </a:t>
            </a:r>
            <a:r>
              <a:rPr dirty="0" sz="750" spc="30" b="1">
                <a:latin typeface="Arial"/>
                <a:cs typeface="Arial"/>
              </a:rPr>
              <a:t>funcionalmente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  <a:spcBef>
                <a:spcPts val="63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5">
                <a:latin typeface="Microsoft Sans Serif"/>
                <a:cs typeface="Microsoft Sans Serif"/>
              </a:rPr>
              <a:t>uno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conductores del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razones </a:t>
            </a:r>
            <a:r>
              <a:rPr dirty="0" sz="650" spc="15">
                <a:latin typeface="Microsoft Sans Serif"/>
                <a:cs typeface="Microsoft Sans Serif"/>
              </a:rPr>
              <a:t>funcionales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30">
                <a:latin typeface="Microsoft Sans Serif"/>
                <a:cs typeface="Microsoft Sans Serif"/>
              </a:rPr>
              <a:t>permite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5">
                <a:latin typeface="Microsoft Sans Serif"/>
                <a:cs typeface="Microsoft Sans Serif"/>
              </a:rPr>
              <a:t>través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conexiones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inherentes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otro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fallas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si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diseñado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15">
                <a:latin typeface="Microsoft Sans Serif"/>
                <a:cs typeface="Microsoft Sans Serif"/>
              </a:rPr>
              <a:t>calificado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configuración.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30">
                <a:latin typeface="Microsoft Sans Serif"/>
                <a:cs typeface="Microsoft Sans Serif"/>
              </a:rPr>
              <a:t>conjunto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60">
                <a:latin typeface="Microsoft Sans Serif"/>
                <a:cs typeface="Microsoft Sans Serif"/>
              </a:rPr>
              <a:t>CC </a:t>
            </a:r>
            <a:r>
              <a:rPr dirty="0" sz="650" spc="15">
                <a:latin typeface="Microsoft Sans Serif"/>
                <a:cs typeface="Microsoft Sans Serif"/>
              </a:rPr>
              <a:t>conectado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5">
                <a:latin typeface="Microsoft Sans Serif"/>
                <a:cs typeface="Microsoft Sans Serif"/>
              </a:rPr>
              <a:t>funcionalmente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utiliza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sistema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20">
                <a:latin typeface="Microsoft Sans Serif"/>
                <a:cs typeface="Microsoft Sans Serif"/>
              </a:rPr>
              <a:t>cuando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requiere una tensión </a:t>
            </a:r>
            <a:r>
              <a:rPr dirty="0" sz="650" spc="20">
                <a:latin typeface="Microsoft Sans Serif"/>
                <a:cs typeface="Microsoft Sans Serif"/>
              </a:rPr>
              <a:t>de referencia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para evitar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mecanismo de degradación 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requiere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conexión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30">
                <a:latin typeface="Microsoft Sans Serif"/>
                <a:cs typeface="Microsoft Sans Serif"/>
              </a:rPr>
              <a:t>polo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negativo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conjuntos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evitar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degradación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inducida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(PID)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cristalinos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>
                <a:latin typeface="Microsoft Sans Serif"/>
                <a:cs typeface="Microsoft Sans Serif"/>
              </a:rPr>
              <a:t> p).</a:t>
            </a:r>
            <a:endParaRPr sz="650">
              <a:latin typeface="Microsoft Sans Serif"/>
              <a:cs typeface="Microsoft Sans Serif"/>
            </a:endParaRPr>
          </a:p>
          <a:p>
            <a:pPr marL="12700" marR="359410">
              <a:lnSpc>
                <a:spcPct val="133400"/>
              </a:lnSpc>
              <a:spcBef>
                <a:spcPts val="20"/>
              </a:spcBef>
            </a:pPr>
            <a:r>
              <a:rPr dirty="0" sz="750" spc="-10">
                <a:latin typeface="Microsoft Sans Serif"/>
                <a:cs typeface="Microsoft Sans Serif"/>
              </a:rPr>
              <a:t>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configuración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35">
                <a:latin typeface="Microsoft Sans Serif"/>
                <a:cs typeface="Microsoft Sans Serif"/>
              </a:rPr>
              <a:t>permitida </a:t>
            </a:r>
            <a:r>
              <a:rPr dirty="0" sz="750" spc="20">
                <a:latin typeface="Microsoft Sans Serif"/>
                <a:cs typeface="Microsoft Sans Serif"/>
              </a:rPr>
              <a:t>con inversores con </a:t>
            </a:r>
            <a:r>
              <a:rPr dirty="0" sz="750" spc="40">
                <a:latin typeface="Microsoft Sans Serif"/>
                <a:cs typeface="Microsoft Sans Serif"/>
              </a:rPr>
              <a:t>transformador </a:t>
            </a:r>
            <a:r>
              <a:rPr dirty="0" sz="750" spc="30">
                <a:latin typeface="Microsoft Sans Serif"/>
                <a:cs typeface="Microsoft Sans Serif"/>
              </a:rPr>
              <a:t>integrado: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-3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60364-7-712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exige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separación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sencillo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CA.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>
                <a:latin typeface="Microsoft Sans Serif"/>
                <a:cs typeface="Microsoft Sans Serif"/>
              </a:rPr>
              <a:t> caso,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compatibilidad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verificarse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fabricante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2672994"/>
            <a:ext cx="5363845" cy="2712720"/>
            <a:chOff x="1656346" y="2672994"/>
            <a:chExt cx="5363845" cy="2712720"/>
          </a:xfrm>
        </p:grpSpPr>
        <p:sp>
          <p:nvSpPr>
            <p:cNvPr id="4" name="object 4"/>
            <p:cNvSpPr/>
            <p:nvPr/>
          </p:nvSpPr>
          <p:spPr>
            <a:xfrm>
              <a:off x="1656346" y="2672994"/>
              <a:ext cx="5363845" cy="2712720"/>
            </a:xfrm>
            <a:custGeom>
              <a:avLst/>
              <a:gdLst/>
              <a:ahLst/>
              <a:cxnLst/>
              <a:rect l="l" t="t" r="r" b="b"/>
              <a:pathLst>
                <a:path w="5363845" h="2712720">
                  <a:moveTo>
                    <a:pt x="5363654" y="0"/>
                  </a:moveTo>
                  <a:lnTo>
                    <a:pt x="0" y="0"/>
                  </a:lnTo>
                  <a:lnTo>
                    <a:pt x="0" y="2712605"/>
                  </a:lnTo>
                  <a:lnTo>
                    <a:pt x="5363654" y="2712605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993073" y="3008861"/>
              <a:ext cx="194945" cy="70485"/>
            </a:xfrm>
            <a:custGeom>
              <a:avLst/>
              <a:gdLst/>
              <a:ahLst/>
              <a:cxnLst/>
              <a:rect l="l" t="t" r="r" b="b"/>
              <a:pathLst>
                <a:path w="194945" h="70485">
                  <a:moveTo>
                    <a:pt x="194576" y="0"/>
                  </a:moveTo>
                  <a:lnTo>
                    <a:pt x="0" y="0"/>
                  </a:lnTo>
                  <a:lnTo>
                    <a:pt x="0" y="6997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974626" y="3066258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40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993073" y="3903073"/>
              <a:ext cx="194945" cy="70485"/>
            </a:xfrm>
            <a:custGeom>
              <a:avLst/>
              <a:gdLst/>
              <a:ahLst/>
              <a:cxnLst/>
              <a:rect l="l" t="t" r="r" b="b"/>
              <a:pathLst>
                <a:path w="194945" h="70485">
                  <a:moveTo>
                    <a:pt x="194576" y="69976"/>
                  </a:moveTo>
                  <a:lnTo>
                    <a:pt x="0" y="69976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974630" y="3846817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439652" y="3008861"/>
              <a:ext cx="194945" cy="423545"/>
            </a:xfrm>
            <a:custGeom>
              <a:avLst/>
              <a:gdLst/>
              <a:ahLst/>
              <a:cxnLst/>
              <a:rect l="l" t="t" r="r" b="b"/>
              <a:pathLst>
                <a:path w="194945" h="423545">
                  <a:moveTo>
                    <a:pt x="0" y="0"/>
                  </a:moveTo>
                  <a:lnTo>
                    <a:pt x="194576" y="0"/>
                  </a:lnTo>
                  <a:lnTo>
                    <a:pt x="194576" y="423418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615778" y="3419694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439652" y="3549632"/>
              <a:ext cx="194945" cy="423545"/>
            </a:xfrm>
            <a:custGeom>
              <a:avLst/>
              <a:gdLst/>
              <a:ahLst/>
              <a:cxnLst/>
              <a:rect l="l" t="t" r="r" b="b"/>
              <a:pathLst>
                <a:path w="194945" h="423545">
                  <a:moveTo>
                    <a:pt x="0" y="423418"/>
                  </a:moveTo>
                  <a:lnTo>
                    <a:pt x="194576" y="423418"/>
                  </a:lnTo>
                  <a:lnTo>
                    <a:pt x="194576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615782" y="349337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03515" y="4853201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0"/>
                  </a:lnTo>
                  <a:lnTo>
                    <a:pt x="0" y="203136"/>
                  </a:lnTo>
                  <a:lnTo>
                    <a:pt x="1592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03515" y="4853201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203136"/>
                  </a:lnTo>
                  <a:lnTo>
                    <a:pt x="0" y="0"/>
                  </a:lnTo>
                  <a:lnTo>
                    <a:pt x="159209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189063" y="4650077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1592097" y="0"/>
                  </a:moveTo>
                  <a:lnTo>
                    <a:pt x="0" y="203123"/>
                  </a:lnTo>
                  <a:lnTo>
                    <a:pt x="1592097" y="203123"/>
                  </a:lnTo>
                  <a:lnTo>
                    <a:pt x="1592097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189063" y="4650077"/>
              <a:ext cx="1592580" cy="203200"/>
            </a:xfrm>
            <a:custGeom>
              <a:avLst/>
              <a:gdLst/>
              <a:ahLst/>
              <a:cxnLst/>
              <a:rect l="l" t="t" r="r" b="b"/>
              <a:pathLst>
                <a:path w="1592579" h="203200">
                  <a:moveTo>
                    <a:pt x="0" y="203123"/>
                  </a:moveTo>
                  <a:lnTo>
                    <a:pt x="1592097" y="0"/>
                  </a:lnTo>
                  <a:lnTo>
                    <a:pt x="1592097" y="203123"/>
                  </a:lnTo>
                  <a:lnTo>
                    <a:pt x="0" y="20312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603510" y="4437921"/>
              <a:ext cx="0" cy="825500"/>
            </a:xfrm>
            <a:custGeom>
              <a:avLst/>
              <a:gdLst/>
              <a:ahLst/>
              <a:cxnLst/>
              <a:rect l="l" t="t" r="r" b="b"/>
              <a:pathLst>
                <a:path w="0" h="825500">
                  <a:moveTo>
                    <a:pt x="0" y="0"/>
                  </a:moveTo>
                  <a:lnTo>
                    <a:pt x="0" y="82494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503330" y="4645561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503330" y="5056338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503330" y="4853201"/>
              <a:ext cx="100330" cy="0"/>
            </a:xfrm>
            <a:custGeom>
              <a:avLst/>
              <a:gdLst/>
              <a:ahLst/>
              <a:cxnLst/>
              <a:rect l="l" t="t" r="r" b="b"/>
              <a:pathLst>
                <a:path w="100330" h="0">
                  <a:moveTo>
                    <a:pt x="0" y="0"/>
                  </a:moveTo>
                  <a:lnTo>
                    <a:pt x="10017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357783" y="3345163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287997" y="287997"/>
                  </a:moveTo>
                  <a:lnTo>
                    <a:pt x="0" y="287997"/>
                  </a:lnTo>
                  <a:lnTo>
                    <a:pt x="0" y="0"/>
                  </a:lnTo>
                  <a:lnTo>
                    <a:pt x="287997" y="0"/>
                  </a:lnTo>
                  <a:lnTo>
                    <a:pt x="287997" y="287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357783" y="3345166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287997"/>
                  </a:moveTo>
                  <a:lnTo>
                    <a:pt x="28799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380714" y="3387187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695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380714" y="3437163"/>
              <a:ext cx="50165" cy="0"/>
            </a:xfrm>
            <a:custGeom>
              <a:avLst/>
              <a:gdLst/>
              <a:ahLst/>
              <a:cxnLst/>
              <a:rect l="l" t="t" r="r" b="b"/>
              <a:pathLst>
                <a:path w="50164" h="0">
                  <a:moveTo>
                    <a:pt x="0" y="0"/>
                  </a:moveTo>
                  <a:lnTo>
                    <a:pt x="49593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58273" y="3437163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 h="0">
                  <a:moveTo>
                    <a:pt x="0" y="0"/>
                  </a:moveTo>
                  <a:lnTo>
                    <a:pt x="47193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513401" y="3565153"/>
              <a:ext cx="96520" cy="35560"/>
            </a:xfrm>
            <a:custGeom>
              <a:avLst/>
              <a:gdLst/>
              <a:ahLst/>
              <a:cxnLst/>
              <a:rect l="l" t="t" r="r" b="b"/>
              <a:pathLst>
                <a:path w="96519" h="35560">
                  <a:moveTo>
                    <a:pt x="96075" y="0"/>
                  </a:moveTo>
                  <a:lnTo>
                    <a:pt x="85737" y="0"/>
                  </a:lnTo>
                  <a:lnTo>
                    <a:pt x="85737" y="20193"/>
                  </a:lnTo>
                  <a:lnTo>
                    <a:pt x="81610" y="24384"/>
                  </a:lnTo>
                  <a:lnTo>
                    <a:pt x="71412" y="24384"/>
                  </a:lnTo>
                  <a:lnTo>
                    <a:pt x="69519" y="24066"/>
                  </a:lnTo>
                  <a:lnTo>
                    <a:pt x="42976" y="7861"/>
                  </a:lnTo>
                  <a:lnTo>
                    <a:pt x="37566" y="4559"/>
                  </a:lnTo>
                  <a:lnTo>
                    <a:pt x="29997" y="1244"/>
                  </a:lnTo>
                  <a:lnTo>
                    <a:pt x="26250" y="419"/>
                  </a:lnTo>
                  <a:lnTo>
                    <a:pt x="15786" y="419"/>
                  </a:lnTo>
                  <a:lnTo>
                    <a:pt x="10337" y="2527"/>
                  </a:lnTo>
                  <a:lnTo>
                    <a:pt x="2082" y="10922"/>
                  </a:lnTo>
                  <a:lnTo>
                    <a:pt x="0" y="16395"/>
                  </a:lnTo>
                  <a:lnTo>
                    <a:pt x="0" y="35534"/>
                  </a:lnTo>
                  <a:lnTo>
                    <a:pt x="10337" y="35534"/>
                  </a:lnTo>
                  <a:lnTo>
                    <a:pt x="10337" y="15354"/>
                  </a:lnTo>
                  <a:lnTo>
                    <a:pt x="14478" y="11163"/>
                  </a:lnTo>
                  <a:lnTo>
                    <a:pt x="24650" y="11163"/>
                  </a:lnTo>
                  <a:lnTo>
                    <a:pt x="26543" y="11480"/>
                  </a:lnTo>
                  <a:lnTo>
                    <a:pt x="30264" y="12712"/>
                  </a:lnTo>
                  <a:lnTo>
                    <a:pt x="32372" y="13703"/>
                  </a:lnTo>
                  <a:lnTo>
                    <a:pt x="37045" y="16471"/>
                  </a:lnTo>
                  <a:lnTo>
                    <a:pt x="53111" y="27686"/>
                  </a:lnTo>
                  <a:lnTo>
                    <a:pt x="58496" y="31000"/>
                  </a:lnTo>
                  <a:lnTo>
                    <a:pt x="66078" y="34290"/>
                  </a:lnTo>
                  <a:lnTo>
                    <a:pt x="69837" y="35128"/>
                  </a:lnTo>
                  <a:lnTo>
                    <a:pt x="80302" y="35128"/>
                  </a:lnTo>
                  <a:lnTo>
                    <a:pt x="85737" y="33020"/>
                  </a:lnTo>
                  <a:lnTo>
                    <a:pt x="94005" y="24625"/>
                  </a:lnTo>
                  <a:lnTo>
                    <a:pt x="96075" y="19151"/>
                  </a:lnTo>
                  <a:lnTo>
                    <a:pt x="960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975387" y="3488539"/>
              <a:ext cx="0" cy="140970"/>
            </a:xfrm>
            <a:custGeom>
              <a:avLst/>
              <a:gdLst/>
              <a:ahLst/>
              <a:cxnLst/>
              <a:rect l="l" t="t" r="r" b="b"/>
              <a:pathLst>
                <a:path w="0" h="140970">
                  <a:moveTo>
                    <a:pt x="0" y="1405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897470" y="3628896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15584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920339" y="3664152"/>
              <a:ext cx="110489" cy="0"/>
            </a:xfrm>
            <a:custGeom>
              <a:avLst/>
              <a:gdLst/>
              <a:ahLst/>
              <a:cxnLst/>
              <a:rect l="l" t="t" r="r" b="b"/>
              <a:pathLst>
                <a:path w="110489" h="0">
                  <a:moveTo>
                    <a:pt x="11010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943189" y="3699411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40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955333" y="346910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53" y="0"/>
                  </a:moveTo>
                  <a:lnTo>
                    <a:pt x="12247" y="1576"/>
                  </a:lnTo>
                  <a:lnTo>
                    <a:pt x="5873" y="5875"/>
                  </a:lnTo>
                  <a:lnTo>
                    <a:pt x="1575" y="12253"/>
                  </a:lnTo>
                  <a:lnTo>
                    <a:pt x="0" y="20066"/>
                  </a:lnTo>
                  <a:lnTo>
                    <a:pt x="1575" y="27871"/>
                  </a:lnTo>
                  <a:lnTo>
                    <a:pt x="5873" y="34245"/>
                  </a:lnTo>
                  <a:lnTo>
                    <a:pt x="12247" y="38543"/>
                  </a:lnTo>
                  <a:lnTo>
                    <a:pt x="20053" y="40119"/>
                  </a:lnTo>
                  <a:lnTo>
                    <a:pt x="27865" y="38543"/>
                  </a:lnTo>
                  <a:lnTo>
                    <a:pt x="34243" y="34245"/>
                  </a:lnTo>
                  <a:lnTo>
                    <a:pt x="38543" y="27871"/>
                  </a:lnTo>
                  <a:lnTo>
                    <a:pt x="40119" y="20066"/>
                  </a:lnTo>
                  <a:lnTo>
                    <a:pt x="38543" y="12253"/>
                  </a:lnTo>
                  <a:lnTo>
                    <a:pt x="34243" y="5875"/>
                  </a:lnTo>
                  <a:lnTo>
                    <a:pt x="27865" y="1576"/>
                  </a:lnTo>
                  <a:lnTo>
                    <a:pt x="20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955333" y="346910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3" y="34245"/>
                  </a:lnTo>
                  <a:lnTo>
                    <a:pt x="27865" y="38543"/>
                  </a:lnTo>
                  <a:lnTo>
                    <a:pt x="20053" y="40119"/>
                  </a:lnTo>
                  <a:lnTo>
                    <a:pt x="12247" y="38543"/>
                  </a:lnTo>
                  <a:lnTo>
                    <a:pt x="5873" y="34245"/>
                  </a:lnTo>
                  <a:lnTo>
                    <a:pt x="1575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198947" y="316289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6" y="12253"/>
                  </a:lnTo>
                  <a:lnTo>
                    <a:pt x="5875" y="5875"/>
                  </a:lnTo>
                  <a:lnTo>
                    <a:pt x="12253" y="1576"/>
                  </a:lnTo>
                  <a:lnTo>
                    <a:pt x="20066" y="0"/>
                  </a:lnTo>
                  <a:lnTo>
                    <a:pt x="27871" y="1576"/>
                  </a:lnTo>
                  <a:lnTo>
                    <a:pt x="34245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5" y="34245"/>
                  </a:lnTo>
                  <a:lnTo>
                    <a:pt x="27871" y="38543"/>
                  </a:lnTo>
                  <a:lnTo>
                    <a:pt x="20066" y="40119"/>
                  </a:lnTo>
                  <a:lnTo>
                    <a:pt x="12253" y="38543"/>
                  </a:lnTo>
                  <a:lnTo>
                    <a:pt x="5875" y="34245"/>
                  </a:lnTo>
                  <a:lnTo>
                    <a:pt x="1576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325314" y="316289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3" y="34245"/>
                  </a:lnTo>
                  <a:lnTo>
                    <a:pt x="27865" y="38543"/>
                  </a:lnTo>
                  <a:lnTo>
                    <a:pt x="20053" y="40119"/>
                  </a:lnTo>
                  <a:lnTo>
                    <a:pt x="12247" y="38543"/>
                  </a:lnTo>
                  <a:lnTo>
                    <a:pt x="5873" y="34245"/>
                  </a:lnTo>
                  <a:lnTo>
                    <a:pt x="1575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795214" y="316289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3" y="34245"/>
                  </a:lnTo>
                  <a:lnTo>
                    <a:pt x="27865" y="38543"/>
                  </a:lnTo>
                  <a:lnTo>
                    <a:pt x="20053" y="40119"/>
                  </a:lnTo>
                  <a:lnTo>
                    <a:pt x="12247" y="38543"/>
                  </a:lnTo>
                  <a:lnTo>
                    <a:pt x="5873" y="34245"/>
                  </a:lnTo>
                  <a:lnTo>
                    <a:pt x="1575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973014" y="316289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3" y="34245"/>
                  </a:lnTo>
                  <a:lnTo>
                    <a:pt x="27865" y="38543"/>
                  </a:lnTo>
                  <a:lnTo>
                    <a:pt x="20053" y="40119"/>
                  </a:lnTo>
                  <a:lnTo>
                    <a:pt x="12247" y="38543"/>
                  </a:lnTo>
                  <a:lnTo>
                    <a:pt x="5873" y="34245"/>
                  </a:lnTo>
                  <a:lnTo>
                    <a:pt x="1575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449848" y="346910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66" y="0"/>
                  </a:moveTo>
                  <a:lnTo>
                    <a:pt x="12258" y="1576"/>
                  </a:lnTo>
                  <a:lnTo>
                    <a:pt x="5880" y="5875"/>
                  </a:lnTo>
                  <a:lnTo>
                    <a:pt x="1577" y="12253"/>
                  </a:lnTo>
                  <a:lnTo>
                    <a:pt x="0" y="20066"/>
                  </a:lnTo>
                  <a:lnTo>
                    <a:pt x="1577" y="27871"/>
                  </a:lnTo>
                  <a:lnTo>
                    <a:pt x="5880" y="34245"/>
                  </a:lnTo>
                  <a:lnTo>
                    <a:pt x="12258" y="38543"/>
                  </a:lnTo>
                  <a:lnTo>
                    <a:pt x="20066" y="40119"/>
                  </a:lnTo>
                  <a:lnTo>
                    <a:pt x="27871" y="38543"/>
                  </a:lnTo>
                  <a:lnTo>
                    <a:pt x="34245" y="34245"/>
                  </a:lnTo>
                  <a:lnTo>
                    <a:pt x="38543" y="27871"/>
                  </a:lnTo>
                  <a:lnTo>
                    <a:pt x="40119" y="20066"/>
                  </a:lnTo>
                  <a:lnTo>
                    <a:pt x="38543" y="12253"/>
                  </a:lnTo>
                  <a:lnTo>
                    <a:pt x="34245" y="5875"/>
                  </a:lnTo>
                  <a:lnTo>
                    <a:pt x="27871" y="1576"/>
                  </a:lnTo>
                  <a:lnTo>
                    <a:pt x="200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449848" y="346910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7" y="12253"/>
                  </a:lnTo>
                  <a:lnTo>
                    <a:pt x="5880" y="5875"/>
                  </a:lnTo>
                  <a:lnTo>
                    <a:pt x="12258" y="1576"/>
                  </a:lnTo>
                  <a:lnTo>
                    <a:pt x="20066" y="0"/>
                  </a:lnTo>
                  <a:lnTo>
                    <a:pt x="27871" y="1576"/>
                  </a:lnTo>
                  <a:lnTo>
                    <a:pt x="34245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1"/>
                  </a:lnTo>
                  <a:lnTo>
                    <a:pt x="34245" y="34245"/>
                  </a:lnTo>
                  <a:lnTo>
                    <a:pt x="27871" y="38543"/>
                  </a:lnTo>
                  <a:lnTo>
                    <a:pt x="20066" y="40119"/>
                  </a:lnTo>
                  <a:lnTo>
                    <a:pt x="12258" y="38543"/>
                  </a:lnTo>
                  <a:lnTo>
                    <a:pt x="5880" y="34245"/>
                  </a:lnTo>
                  <a:lnTo>
                    <a:pt x="1577" y="27871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645783" y="3488533"/>
              <a:ext cx="2824480" cy="0"/>
            </a:xfrm>
            <a:custGeom>
              <a:avLst/>
              <a:gdLst/>
              <a:ahLst/>
              <a:cxnLst/>
              <a:rect l="l" t="t" r="r" b="b"/>
              <a:pathLst>
                <a:path w="2824479" h="0">
                  <a:moveTo>
                    <a:pt x="0" y="0"/>
                  </a:moveTo>
                  <a:lnTo>
                    <a:pt x="282413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234603" y="3162164"/>
              <a:ext cx="94615" cy="41275"/>
            </a:xfrm>
            <a:custGeom>
              <a:avLst/>
              <a:gdLst/>
              <a:ahLst/>
              <a:cxnLst/>
              <a:rect l="l" t="t" r="r" b="b"/>
              <a:pathLst>
                <a:path w="94614" h="41275">
                  <a:moveTo>
                    <a:pt x="0" y="9321"/>
                  </a:moveTo>
                  <a:lnTo>
                    <a:pt x="8445" y="0"/>
                  </a:lnTo>
                  <a:lnTo>
                    <a:pt x="18656" y="0"/>
                  </a:lnTo>
                  <a:lnTo>
                    <a:pt x="28867" y="0"/>
                  </a:lnTo>
                  <a:lnTo>
                    <a:pt x="33312" y="6210"/>
                  </a:lnTo>
                  <a:lnTo>
                    <a:pt x="60413" y="40855"/>
                  </a:lnTo>
                  <a:lnTo>
                    <a:pt x="73075" y="40855"/>
                  </a:lnTo>
                  <a:lnTo>
                    <a:pt x="85496" y="40855"/>
                  </a:lnTo>
                  <a:lnTo>
                    <a:pt x="94615" y="3153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01780" y="3182964"/>
              <a:ext cx="697230" cy="162560"/>
            </a:xfrm>
            <a:custGeom>
              <a:avLst/>
              <a:gdLst/>
              <a:ahLst/>
              <a:cxnLst/>
              <a:rect l="l" t="t" r="r" b="b"/>
              <a:pathLst>
                <a:path w="697230" h="162560">
                  <a:moveTo>
                    <a:pt x="697166" y="0"/>
                  </a:moveTo>
                  <a:lnTo>
                    <a:pt x="0" y="0"/>
                  </a:lnTo>
                  <a:lnTo>
                    <a:pt x="0" y="1621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365435" y="3182964"/>
              <a:ext cx="429895" cy="0"/>
            </a:xfrm>
            <a:custGeom>
              <a:avLst/>
              <a:gdLst/>
              <a:ahLst/>
              <a:cxnLst/>
              <a:rect l="l" t="t" r="r" b="b"/>
              <a:pathLst>
                <a:path w="429895" h="0">
                  <a:moveTo>
                    <a:pt x="0" y="0"/>
                  </a:moveTo>
                  <a:lnTo>
                    <a:pt x="42978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835335" y="3121026"/>
              <a:ext cx="137795" cy="62230"/>
            </a:xfrm>
            <a:custGeom>
              <a:avLst/>
              <a:gdLst/>
              <a:ahLst/>
              <a:cxnLst/>
              <a:rect l="l" t="t" r="r" b="b"/>
              <a:pathLst>
                <a:path w="137795" h="62230">
                  <a:moveTo>
                    <a:pt x="0" y="61937"/>
                  </a:moveTo>
                  <a:lnTo>
                    <a:pt x="13768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013135" y="2971801"/>
              <a:ext cx="1457325" cy="211454"/>
            </a:xfrm>
            <a:custGeom>
              <a:avLst/>
              <a:gdLst/>
              <a:ahLst/>
              <a:cxnLst/>
              <a:rect l="l" t="t" r="r" b="b"/>
              <a:pathLst>
                <a:path w="1457325" h="211455">
                  <a:moveTo>
                    <a:pt x="0" y="211162"/>
                  </a:moveTo>
                  <a:lnTo>
                    <a:pt x="1001776" y="211162"/>
                  </a:lnTo>
                  <a:lnTo>
                    <a:pt x="1001776" y="0"/>
                  </a:lnTo>
                  <a:lnTo>
                    <a:pt x="1456778" y="0"/>
                  </a:lnTo>
                  <a:lnTo>
                    <a:pt x="1456778" y="6379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7754" y="3032413"/>
              <a:ext cx="144322" cy="191198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187649" y="2882864"/>
              <a:ext cx="252095" cy="252095"/>
            </a:xfrm>
            <a:custGeom>
              <a:avLst/>
              <a:gdLst/>
              <a:ahLst/>
              <a:cxnLst/>
              <a:rect l="l" t="t" r="r" b="b"/>
              <a:pathLst>
                <a:path w="252095" h="252094">
                  <a:moveTo>
                    <a:pt x="0" y="125996"/>
                  </a:moveTo>
                  <a:lnTo>
                    <a:pt x="9902" y="76954"/>
                  </a:lnTo>
                  <a:lnTo>
                    <a:pt x="36906" y="36904"/>
                  </a:lnTo>
                  <a:lnTo>
                    <a:pt x="76959" y="9901"/>
                  </a:lnTo>
                  <a:lnTo>
                    <a:pt x="126009" y="0"/>
                  </a:lnTo>
                  <a:lnTo>
                    <a:pt x="175051" y="9901"/>
                  </a:lnTo>
                  <a:lnTo>
                    <a:pt x="215101" y="36904"/>
                  </a:lnTo>
                  <a:lnTo>
                    <a:pt x="242104" y="76954"/>
                  </a:lnTo>
                  <a:lnTo>
                    <a:pt x="252006" y="125996"/>
                  </a:lnTo>
                  <a:lnTo>
                    <a:pt x="242104" y="175039"/>
                  </a:lnTo>
                  <a:lnTo>
                    <a:pt x="215101" y="215088"/>
                  </a:lnTo>
                  <a:lnTo>
                    <a:pt x="175051" y="242091"/>
                  </a:lnTo>
                  <a:lnTo>
                    <a:pt x="126009" y="251993"/>
                  </a:lnTo>
                  <a:lnTo>
                    <a:pt x="76959" y="242091"/>
                  </a:lnTo>
                  <a:lnTo>
                    <a:pt x="36906" y="215088"/>
                  </a:lnTo>
                  <a:lnTo>
                    <a:pt x="9902" y="175039"/>
                  </a:lnTo>
                  <a:lnTo>
                    <a:pt x="0" y="12599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198947" y="37788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6" y="12253"/>
                  </a:lnTo>
                  <a:lnTo>
                    <a:pt x="5875" y="5875"/>
                  </a:lnTo>
                  <a:lnTo>
                    <a:pt x="12253" y="1576"/>
                  </a:lnTo>
                  <a:lnTo>
                    <a:pt x="20066" y="0"/>
                  </a:lnTo>
                  <a:lnTo>
                    <a:pt x="27871" y="1576"/>
                  </a:lnTo>
                  <a:lnTo>
                    <a:pt x="34245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5" y="34256"/>
                  </a:lnTo>
                  <a:lnTo>
                    <a:pt x="27871" y="38555"/>
                  </a:lnTo>
                  <a:lnTo>
                    <a:pt x="20066" y="40132"/>
                  </a:lnTo>
                  <a:lnTo>
                    <a:pt x="12253" y="38555"/>
                  </a:lnTo>
                  <a:lnTo>
                    <a:pt x="5875" y="34256"/>
                  </a:lnTo>
                  <a:lnTo>
                    <a:pt x="1576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325314" y="37788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3" y="34256"/>
                  </a:lnTo>
                  <a:lnTo>
                    <a:pt x="27865" y="38555"/>
                  </a:lnTo>
                  <a:lnTo>
                    <a:pt x="20053" y="40132"/>
                  </a:lnTo>
                  <a:lnTo>
                    <a:pt x="12247" y="38555"/>
                  </a:lnTo>
                  <a:lnTo>
                    <a:pt x="5873" y="34256"/>
                  </a:lnTo>
                  <a:lnTo>
                    <a:pt x="1575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795214" y="37788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3" y="34256"/>
                  </a:lnTo>
                  <a:lnTo>
                    <a:pt x="27865" y="38555"/>
                  </a:lnTo>
                  <a:lnTo>
                    <a:pt x="20053" y="40132"/>
                  </a:lnTo>
                  <a:lnTo>
                    <a:pt x="12247" y="38555"/>
                  </a:lnTo>
                  <a:lnTo>
                    <a:pt x="5873" y="34256"/>
                  </a:lnTo>
                  <a:lnTo>
                    <a:pt x="1575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973014" y="37788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5" y="1576"/>
                  </a:lnTo>
                  <a:lnTo>
                    <a:pt x="34243" y="5875"/>
                  </a:lnTo>
                  <a:lnTo>
                    <a:pt x="38543" y="12253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3" y="34256"/>
                  </a:lnTo>
                  <a:lnTo>
                    <a:pt x="27865" y="38555"/>
                  </a:lnTo>
                  <a:lnTo>
                    <a:pt x="20053" y="40132"/>
                  </a:lnTo>
                  <a:lnTo>
                    <a:pt x="12247" y="38555"/>
                  </a:lnTo>
                  <a:lnTo>
                    <a:pt x="5873" y="34256"/>
                  </a:lnTo>
                  <a:lnTo>
                    <a:pt x="1575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234603" y="3778146"/>
              <a:ext cx="94615" cy="41275"/>
            </a:xfrm>
            <a:custGeom>
              <a:avLst/>
              <a:gdLst/>
              <a:ahLst/>
              <a:cxnLst/>
              <a:rect l="l" t="t" r="r" b="b"/>
              <a:pathLst>
                <a:path w="94614" h="41275">
                  <a:moveTo>
                    <a:pt x="0" y="9321"/>
                  </a:moveTo>
                  <a:lnTo>
                    <a:pt x="8445" y="0"/>
                  </a:lnTo>
                  <a:lnTo>
                    <a:pt x="18656" y="0"/>
                  </a:lnTo>
                  <a:lnTo>
                    <a:pt x="28867" y="0"/>
                  </a:lnTo>
                  <a:lnTo>
                    <a:pt x="33312" y="6210"/>
                  </a:lnTo>
                  <a:lnTo>
                    <a:pt x="60413" y="40855"/>
                  </a:lnTo>
                  <a:lnTo>
                    <a:pt x="73075" y="40855"/>
                  </a:lnTo>
                  <a:lnTo>
                    <a:pt x="85496" y="40855"/>
                  </a:lnTo>
                  <a:lnTo>
                    <a:pt x="94615" y="3153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501780" y="3633160"/>
              <a:ext cx="697230" cy="166370"/>
            </a:xfrm>
            <a:custGeom>
              <a:avLst/>
              <a:gdLst/>
              <a:ahLst/>
              <a:cxnLst/>
              <a:rect l="l" t="t" r="r" b="b"/>
              <a:pathLst>
                <a:path w="697230" h="166370">
                  <a:moveTo>
                    <a:pt x="697166" y="165785"/>
                  </a:moveTo>
                  <a:lnTo>
                    <a:pt x="0" y="16578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365435" y="3798946"/>
              <a:ext cx="429895" cy="0"/>
            </a:xfrm>
            <a:custGeom>
              <a:avLst/>
              <a:gdLst/>
              <a:ahLst/>
              <a:cxnLst/>
              <a:rect l="l" t="t" r="r" b="b"/>
              <a:pathLst>
                <a:path w="429895" h="0">
                  <a:moveTo>
                    <a:pt x="0" y="0"/>
                  </a:moveTo>
                  <a:lnTo>
                    <a:pt x="42978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835335" y="3737008"/>
              <a:ext cx="137795" cy="62230"/>
            </a:xfrm>
            <a:custGeom>
              <a:avLst/>
              <a:gdLst/>
              <a:ahLst/>
              <a:cxnLst/>
              <a:rect l="l" t="t" r="r" b="b"/>
              <a:pathLst>
                <a:path w="137795" h="62229">
                  <a:moveTo>
                    <a:pt x="0" y="61937"/>
                  </a:moveTo>
                  <a:lnTo>
                    <a:pt x="13768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013135" y="3798946"/>
              <a:ext cx="1457325" cy="211454"/>
            </a:xfrm>
            <a:custGeom>
              <a:avLst/>
              <a:gdLst/>
              <a:ahLst/>
              <a:cxnLst/>
              <a:rect l="l" t="t" r="r" b="b"/>
              <a:pathLst>
                <a:path w="1457325" h="211454">
                  <a:moveTo>
                    <a:pt x="0" y="0"/>
                  </a:moveTo>
                  <a:lnTo>
                    <a:pt x="1001776" y="0"/>
                  </a:lnTo>
                  <a:lnTo>
                    <a:pt x="1001776" y="211162"/>
                  </a:lnTo>
                  <a:lnTo>
                    <a:pt x="1456778" y="211162"/>
                  </a:lnTo>
                  <a:lnTo>
                    <a:pt x="1456778" y="14737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7754" y="3757266"/>
              <a:ext cx="144322" cy="19119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187649" y="3847053"/>
              <a:ext cx="252095" cy="252095"/>
            </a:xfrm>
            <a:custGeom>
              <a:avLst/>
              <a:gdLst/>
              <a:ahLst/>
              <a:cxnLst/>
              <a:rect l="l" t="t" r="r" b="b"/>
              <a:pathLst>
                <a:path w="252095" h="252095">
                  <a:moveTo>
                    <a:pt x="0" y="125996"/>
                  </a:moveTo>
                  <a:lnTo>
                    <a:pt x="9902" y="76954"/>
                  </a:lnTo>
                  <a:lnTo>
                    <a:pt x="36906" y="36904"/>
                  </a:lnTo>
                  <a:lnTo>
                    <a:pt x="76959" y="9901"/>
                  </a:lnTo>
                  <a:lnTo>
                    <a:pt x="126009" y="0"/>
                  </a:lnTo>
                  <a:lnTo>
                    <a:pt x="175051" y="9901"/>
                  </a:lnTo>
                  <a:lnTo>
                    <a:pt x="215101" y="36904"/>
                  </a:lnTo>
                  <a:lnTo>
                    <a:pt x="242104" y="76954"/>
                  </a:lnTo>
                  <a:lnTo>
                    <a:pt x="252006" y="125996"/>
                  </a:lnTo>
                  <a:lnTo>
                    <a:pt x="242104" y="175039"/>
                  </a:lnTo>
                  <a:lnTo>
                    <a:pt x="215101" y="215088"/>
                  </a:lnTo>
                  <a:lnTo>
                    <a:pt x="175051" y="242091"/>
                  </a:lnTo>
                  <a:lnTo>
                    <a:pt x="126009" y="251993"/>
                  </a:lnTo>
                  <a:lnTo>
                    <a:pt x="76959" y="242091"/>
                  </a:lnTo>
                  <a:lnTo>
                    <a:pt x="36906" y="215088"/>
                  </a:lnTo>
                  <a:lnTo>
                    <a:pt x="9902" y="175039"/>
                  </a:lnTo>
                  <a:lnTo>
                    <a:pt x="0" y="12599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469915" y="3220425"/>
              <a:ext cx="0" cy="540385"/>
            </a:xfrm>
            <a:custGeom>
              <a:avLst/>
              <a:gdLst/>
              <a:ahLst/>
              <a:cxnLst/>
              <a:rect l="l" t="t" r="r" b="b"/>
              <a:pathLst>
                <a:path w="0" h="540385">
                  <a:moveTo>
                    <a:pt x="0" y="5400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783648" y="3035585"/>
              <a:ext cx="426084" cy="295910"/>
            </a:xfrm>
            <a:custGeom>
              <a:avLst/>
              <a:gdLst/>
              <a:ahLst/>
              <a:cxnLst/>
              <a:rect l="l" t="t" r="r" b="b"/>
              <a:pathLst>
                <a:path w="426085" h="295910">
                  <a:moveTo>
                    <a:pt x="425831" y="295897"/>
                  </a:moveTo>
                  <a:lnTo>
                    <a:pt x="425831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727387" y="3017140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68846" y="0"/>
                  </a:moveTo>
                  <a:lnTo>
                    <a:pt x="0" y="18453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783648" y="3647694"/>
              <a:ext cx="426084" cy="295910"/>
            </a:xfrm>
            <a:custGeom>
              <a:avLst/>
              <a:gdLst/>
              <a:ahLst/>
              <a:cxnLst/>
              <a:rect l="l" t="t" r="r" b="b"/>
              <a:pathLst>
                <a:path w="426085" h="295910">
                  <a:moveTo>
                    <a:pt x="425831" y="0"/>
                  </a:moveTo>
                  <a:lnTo>
                    <a:pt x="425831" y="295884"/>
                  </a:lnTo>
                  <a:lnTo>
                    <a:pt x="0" y="295884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727387" y="3925134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68846" y="0"/>
                  </a:moveTo>
                  <a:lnTo>
                    <a:pt x="0" y="18453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050518" y="3331484"/>
              <a:ext cx="318135" cy="318135"/>
            </a:xfrm>
            <a:custGeom>
              <a:avLst/>
              <a:gdLst/>
              <a:ahLst/>
              <a:cxnLst/>
              <a:rect l="l" t="t" r="r" b="b"/>
              <a:pathLst>
                <a:path w="318135" h="318135">
                  <a:moveTo>
                    <a:pt x="0" y="158953"/>
                  </a:moveTo>
                  <a:lnTo>
                    <a:pt x="8104" y="108708"/>
                  </a:lnTo>
                  <a:lnTo>
                    <a:pt x="30671" y="65074"/>
                  </a:lnTo>
                  <a:lnTo>
                    <a:pt x="65082" y="30666"/>
                  </a:lnTo>
                  <a:lnTo>
                    <a:pt x="108720" y="8102"/>
                  </a:lnTo>
                  <a:lnTo>
                    <a:pt x="158965" y="0"/>
                  </a:lnTo>
                  <a:lnTo>
                    <a:pt x="209204" y="8102"/>
                  </a:lnTo>
                  <a:lnTo>
                    <a:pt x="252834" y="30666"/>
                  </a:lnTo>
                  <a:lnTo>
                    <a:pt x="287240" y="65074"/>
                  </a:lnTo>
                  <a:lnTo>
                    <a:pt x="309803" y="108708"/>
                  </a:lnTo>
                  <a:lnTo>
                    <a:pt x="317906" y="158953"/>
                  </a:lnTo>
                  <a:lnTo>
                    <a:pt x="309803" y="209197"/>
                  </a:lnTo>
                  <a:lnTo>
                    <a:pt x="287240" y="252832"/>
                  </a:lnTo>
                  <a:lnTo>
                    <a:pt x="252834" y="287239"/>
                  </a:lnTo>
                  <a:lnTo>
                    <a:pt x="209204" y="309803"/>
                  </a:lnTo>
                  <a:lnTo>
                    <a:pt x="158965" y="317906"/>
                  </a:lnTo>
                  <a:lnTo>
                    <a:pt x="108720" y="309803"/>
                  </a:lnTo>
                  <a:lnTo>
                    <a:pt x="65082" y="287239"/>
                  </a:lnTo>
                  <a:lnTo>
                    <a:pt x="30671" y="252832"/>
                  </a:lnTo>
                  <a:lnTo>
                    <a:pt x="8104" y="209197"/>
                  </a:lnTo>
                  <a:lnTo>
                    <a:pt x="0" y="1589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4" name="object 6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2704" y="6840002"/>
            <a:ext cx="2994797" cy="390525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50000" y="7794003"/>
            <a:ext cx="1471311" cy="266700"/>
          </a:xfrm>
          <a:prstGeom prst="rect">
            <a:avLst/>
          </a:prstGeom>
        </p:spPr>
      </p:pic>
      <p:sp>
        <p:nvSpPr>
          <p:cNvPr id="66" name="object 66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903759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79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637300" y="870202"/>
            <a:ext cx="5320665" cy="1605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5.2.2.4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Circuitos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80" b="1">
                <a:latin typeface="Arial"/>
                <a:cs typeface="Arial"/>
              </a:rPr>
              <a:t>CC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bipolares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0" b="1">
                <a:latin typeface="Arial"/>
                <a:cs typeface="Arial"/>
              </a:rPr>
              <a:t>puestos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a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 spc="50" b="1">
                <a:latin typeface="Arial"/>
                <a:cs typeface="Arial"/>
              </a:rPr>
              <a:t>tierra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Arial"/>
              <a:cs typeface="Arial"/>
            </a:endParaRPr>
          </a:p>
          <a:p>
            <a:pPr marL="12700" marR="33655">
              <a:lnSpc>
                <a:spcPct val="133400"/>
              </a:lnSpc>
              <a:spcBef>
                <a:spcPts val="5"/>
              </a:spcBef>
            </a:pPr>
            <a:r>
              <a:rPr dirty="0" sz="750" spc="-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arquitectura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NEC</a:t>
            </a:r>
            <a:r>
              <a:rPr dirty="0" sz="750" spc="5">
                <a:latin typeface="Microsoft Sans Serif"/>
                <a:cs typeface="Microsoft Sans Serif"/>
              </a:rPr>
              <a:t> 690.41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especificación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técnica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65">
                <a:latin typeface="Microsoft Sans Serif"/>
                <a:cs typeface="Microsoft Sans Serif"/>
              </a:rPr>
              <a:t>TS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62738;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20">
                <a:latin typeface="Microsoft Sans Serif"/>
                <a:cs typeface="Microsoft Sans Serif"/>
              </a:rPr>
              <a:t>utiliza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cuando: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requiere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referencia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fije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centro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(toma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central);</a:t>
            </a:r>
            <a:endParaRPr sz="8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operativo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mayor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45">
                <a:latin typeface="Microsoft Sans Serif"/>
                <a:cs typeface="Microsoft Sans Serif"/>
              </a:rPr>
              <a:t>toma </a:t>
            </a:r>
            <a:r>
              <a:rPr dirty="0" sz="800" spc="20">
                <a:latin typeface="Microsoft Sans Serif"/>
                <a:cs typeface="Microsoft Sans Serif"/>
              </a:rPr>
              <a:t>central,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voltaje </a:t>
            </a:r>
            <a:r>
              <a:rPr dirty="0" sz="800" spc="25">
                <a:latin typeface="Microsoft Sans Serif"/>
                <a:cs typeface="Microsoft Sans Serif"/>
              </a:rPr>
              <a:t>de referencia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35">
                <a:latin typeface="Microsoft Sans Serif"/>
                <a:cs typeface="Microsoft Sans Serif"/>
              </a:rPr>
              <a:t>tierra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fija 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centro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cadena </a:t>
            </a:r>
            <a:r>
              <a:rPr dirty="0" sz="800">
                <a:latin typeface="Microsoft Sans Serif"/>
                <a:cs typeface="Microsoft Sans Serif"/>
              </a:rPr>
              <a:t>y, </a:t>
            </a:r>
            <a:r>
              <a:rPr dirty="0" sz="800" spc="15">
                <a:latin typeface="Microsoft Sans Serif"/>
                <a:cs typeface="Microsoft Sans Serif"/>
              </a:rPr>
              <a:t>entonces, el </a:t>
            </a:r>
            <a:r>
              <a:rPr dirty="0" sz="800" spc="20">
                <a:latin typeface="Microsoft Sans Serif"/>
                <a:cs typeface="Microsoft Sans Serif"/>
              </a:rPr>
              <a:t>voltaje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operativo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menos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veces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toma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central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consigue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impedancia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directa.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0000" y="2638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2729061"/>
            <a:ext cx="607695" cy="322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64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39"/>
              </a:spcBef>
            </a:pPr>
            <a:r>
              <a:rPr dirty="0" sz="250" spc="5">
                <a:latin typeface="Microsoft Sans Serif"/>
                <a:cs typeface="Microsoft Sans Serif"/>
              </a:rPr>
              <a:t>circuitos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bipolares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</a:t>
            </a:r>
            <a:r>
              <a:rPr dirty="0" sz="250" spc="-10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corriente</a:t>
            </a:r>
            <a:r>
              <a:rPr dirty="0" sz="250" spc="-1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continua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013360" y="2722331"/>
            <a:ext cx="433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1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superficie  </a:t>
            </a:r>
            <a:r>
              <a:rPr dirty="0" sz="550" spc="20">
                <a:latin typeface="Microsoft Sans Serif"/>
                <a:cs typeface="Microsoft Sans Serif"/>
              </a:rPr>
              <a:t>conductor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217947" y="2957150"/>
            <a:ext cx="20066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+1/2V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606352" y="2918739"/>
            <a:ext cx="857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15">
                <a:latin typeface="Microsoft Sans Serif"/>
                <a:cs typeface="Microsoft Sans Serif"/>
              </a:rPr>
              <a:t>+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538897" y="3357093"/>
            <a:ext cx="259715" cy="21526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20"/>
              </a:spcBef>
            </a:pPr>
            <a:r>
              <a:rPr dirty="0" sz="550" spc="20">
                <a:latin typeface="Microsoft Sans Serif"/>
                <a:cs typeface="Microsoft Sans Serif"/>
              </a:rPr>
              <a:t>Neutral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r>
              <a:rPr dirty="0" sz="500" spc="30">
                <a:latin typeface="Microsoft Sans Serif"/>
                <a:cs typeface="Microsoft Sans Serif"/>
              </a:rPr>
              <a:t>punto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141694" y="3409705"/>
            <a:ext cx="1365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latin typeface="Microsoft Sans Serif"/>
                <a:cs typeface="Microsoft Sans Serif"/>
              </a:rPr>
              <a:t>+v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050719" y="3514632"/>
            <a:ext cx="70421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Conductor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puesto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tierra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226902" y="3927695"/>
            <a:ext cx="1841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1/2V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606352" y="3877716"/>
            <a:ext cx="762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204">
                <a:latin typeface="Microsoft Sans Serif"/>
                <a:cs typeface="Microsoft Sans Serif"/>
              </a:rPr>
              <a:t>–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013360" y="4044553"/>
            <a:ext cx="433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1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superficie  </a:t>
            </a:r>
            <a:r>
              <a:rPr dirty="0" sz="550" spc="20">
                <a:latin typeface="Microsoft Sans Serif"/>
                <a:cs typeface="Microsoft Sans Serif"/>
              </a:rPr>
              <a:t>conductor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396744" y="4271383"/>
            <a:ext cx="11334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Potencial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voltaje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relativo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569662" y="4495936"/>
            <a:ext cx="1803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+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229740" y="4580771"/>
            <a:ext cx="23304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500V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247647" y="4828650"/>
            <a:ext cx="254635" cy="270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 algn="r" marR="31750">
              <a:lnSpc>
                <a:spcPct val="100000"/>
              </a:lnSpc>
              <a:spcBef>
                <a:spcPts val="250"/>
              </a:spcBef>
            </a:pPr>
            <a:r>
              <a:rPr dirty="0" sz="300" spc="-5">
                <a:latin typeface="Microsoft Sans Serif"/>
                <a:cs typeface="Microsoft Sans Serif"/>
              </a:rPr>
              <a:t>-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500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voltios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647697" y="5102716"/>
            <a:ext cx="1612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637300" y="5562853"/>
            <a:ext cx="402399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5">
                <a:latin typeface="Microsoft Sans Serif"/>
                <a:cs typeface="Microsoft Sans Serif"/>
              </a:rPr>
              <a:t>5.2.3</a:t>
            </a:r>
            <a:r>
              <a:rPr dirty="0" sz="1150" spc="-10">
                <a:latin typeface="Microsoft Sans Serif"/>
                <a:cs typeface="Microsoft Sans Serif"/>
              </a:rPr>
              <a:t> </a:t>
            </a:r>
            <a:r>
              <a:rPr dirty="0" sz="1150" spc="25">
                <a:latin typeface="Microsoft Sans Serif"/>
                <a:cs typeface="Microsoft Sans Serif"/>
              </a:rPr>
              <a:t>Protección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contra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20">
                <a:latin typeface="Microsoft Sans Serif"/>
                <a:cs typeface="Microsoft Sans Serif"/>
              </a:rPr>
              <a:t>los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25">
                <a:latin typeface="Microsoft Sans Serif"/>
                <a:cs typeface="Microsoft Sans Serif"/>
              </a:rPr>
              <a:t>efectos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20">
                <a:latin typeface="Microsoft Sans Serif"/>
                <a:cs typeface="Microsoft Sans Serif"/>
              </a:rPr>
              <a:t>fallas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0">
                <a:latin typeface="Microsoft Sans Serif"/>
                <a:cs typeface="Microsoft Sans Serif"/>
              </a:rPr>
              <a:t>aislamiento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637257" y="5936037"/>
            <a:ext cx="5374640" cy="80581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61215-2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exige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mínima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650" spc="10">
                <a:latin typeface="Microsoft Sans Serif"/>
                <a:cs typeface="Microsoft Sans Serif"/>
              </a:rPr>
              <a:t>40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MΩ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•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</a:t>
            </a:r>
            <a:r>
              <a:rPr dirty="0" sz="400" spc="15">
                <a:latin typeface="Microsoft Sans Serif"/>
                <a:cs typeface="Microsoft Sans Serif"/>
              </a:rPr>
              <a:t>2</a:t>
            </a:r>
            <a:r>
              <a:rPr dirty="0" sz="650" spc="15">
                <a:latin typeface="Microsoft Sans Serif"/>
                <a:cs typeface="Microsoft Sans Serif"/>
              </a:rPr>
              <a:t>:el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área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60</a:t>
            </a:r>
            <a:r>
              <a:rPr dirty="0" sz="650" spc="5">
                <a:latin typeface="Microsoft Sans Serif"/>
                <a:cs typeface="Microsoft Sans Serif"/>
              </a:rPr>
              <a:t> células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aproximadamente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1,62 </a:t>
            </a:r>
            <a:r>
              <a:rPr dirty="0" sz="650" spc="25">
                <a:latin typeface="Microsoft Sans Serif"/>
                <a:cs typeface="Microsoft Sans Serif"/>
              </a:rPr>
              <a:t>m</a:t>
            </a:r>
            <a:r>
              <a:rPr dirty="0" sz="400" spc="25">
                <a:latin typeface="Microsoft Sans Serif"/>
                <a:cs typeface="Microsoft Sans Serif"/>
              </a:rPr>
              <a:t>2</a:t>
            </a:r>
            <a:r>
              <a:rPr dirty="0" sz="650" spc="2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luego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aislamiento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MΩ.</a:t>
            </a:r>
            <a:endParaRPr sz="650">
              <a:latin typeface="Microsoft Sans Serif"/>
              <a:cs typeface="Microsoft Sans Serif"/>
            </a:endParaRPr>
          </a:p>
          <a:p>
            <a:pPr marL="12700" marR="395605">
              <a:lnSpc>
                <a:spcPts val="12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resistencias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aislamiento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forman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paralelo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respecto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y,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tanto,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sumarse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recíprocamente: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32800" y="6823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7257" y="7325683"/>
            <a:ext cx="492760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todos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componen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resistencia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global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frente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30">
                <a:latin typeface="Microsoft Sans Serif"/>
                <a:cs typeface="Microsoft Sans Serif"/>
              </a:rPr>
              <a:t>podría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calcular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siguiente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manera: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32800" y="775088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637257" y="8158918"/>
            <a:ext cx="5339080" cy="170624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750" spc="45">
                <a:latin typeface="Microsoft Sans Serif"/>
                <a:cs typeface="Microsoft Sans Serif"/>
              </a:rPr>
              <a:t>n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5080">
              <a:lnSpc>
                <a:spcPct val="181800"/>
              </a:lnSpc>
            </a:pPr>
            <a:r>
              <a:rPr dirty="0" sz="550" spc="5">
                <a:latin typeface="Microsoft Sans Serif"/>
                <a:cs typeface="Microsoft Sans Serif"/>
              </a:rPr>
              <a:t>Según </a:t>
            </a:r>
            <a:r>
              <a:rPr dirty="0" sz="550" spc="10">
                <a:latin typeface="Microsoft Sans Serif"/>
                <a:cs typeface="Microsoft Sans Serif"/>
              </a:rPr>
              <a:t>este </a:t>
            </a:r>
            <a:r>
              <a:rPr dirty="0" sz="550" spc="15">
                <a:latin typeface="Microsoft Sans Serif"/>
                <a:cs typeface="Microsoft Sans Serif"/>
              </a:rPr>
              <a:t>estudio,</a:t>
            </a:r>
            <a:r>
              <a:rPr dirty="0" sz="550" spc="10">
                <a:latin typeface="Microsoft Sans Serif"/>
                <a:cs typeface="Microsoft Sans Serif"/>
              </a:rPr>
              <a:t> los </a:t>
            </a:r>
            <a:r>
              <a:rPr dirty="0" sz="550" spc="15">
                <a:latin typeface="Microsoft Sans Serif"/>
                <a:cs typeface="Microsoft Sans Serif"/>
              </a:rPr>
              <a:t>campos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gran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número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 spc="10">
                <a:latin typeface="Microsoft Sans Serif"/>
                <a:cs typeface="Microsoft Sans Serif"/>
              </a:rPr>
              <a:t> conectados </a:t>
            </a:r>
            <a:r>
              <a:rPr dirty="0" sz="550" spc="20">
                <a:latin typeface="Microsoft Sans Serif"/>
                <a:cs typeface="Microsoft Sans Serif"/>
              </a:rPr>
              <a:t>tienen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valores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resistencia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medidos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más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bajos </a:t>
            </a:r>
            <a:r>
              <a:rPr dirty="0" sz="550" spc="20">
                <a:latin typeface="Microsoft Sans Serif"/>
                <a:cs typeface="Microsoft Sans Serif"/>
              </a:rPr>
              <a:t>que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15">
                <a:latin typeface="Microsoft Sans Serif"/>
                <a:cs typeface="Microsoft Sans Serif"/>
              </a:rPr>
              <a:t>campos fotovoltaicos más pequeños </a:t>
            </a:r>
            <a:r>
              <a:rPr dirty="0" sz="550" spc="20">
                <a:latin typeface="Microsoft Sans Serif"/>
                <a:cs typeface="Microsoft Sans Serif"/>
              </a:rPr>
              <a:t>(por </a:t>
            </a:r>
            <a:r>
              <a:rPr dirty="0" sz="550" spc="15">
                <a:latin typeface="Microsoft Sans Serif"/>
                <a:cs typeface="Microsoft Sans Serif"/>
              </a:rPr>
              <a:t>ejemplo, </a:t>
            </a:r>
            <a:r>
              <a:rPr dirty="0" sz="550" spc="10">
                <a:latin typeface="Microsoft Sans Serif"/>
                <a:cs typeface="Microsoft Sans Serif"/>
              </a:rPr>
              <a:t>sistemas </a:t>
            </a:r>
            <a:r>
              <a:rPr dirty="0" sz="550" spc="5">
                <a:latin typeface="Microsoft Sans Serif"/>
                <a:cs typeface="Microsoft Sans Serif"/>
              </a:rPr>
              <a:t>residenciales). </a:t>
            </a:r>
            <a:r>
              <a:rPr dirty="0" sz="550" spc="-10">
                <a:latin typeface="Microsoft Sans Serif"/>
                <a:cs typeface="Microsoft Sans Serif"/>
              </a:rPr>
              <a:t>Las </a:t>
            </a:r>
            <a:r>
              <a:rPr dirty="0" sz="550" spc="15">
                <a:latin typeface="Microsoft Sans Serif"/>
                <a:cs typeface="Microsoft Sans Serif"/>
              </a:rPr>
              <a:t>corrientes de </a:t>
            </a:r>
            <a:r>
              <a:rPr dirty="0" sz="550" spc="25">
                <a:latin typeface="Microsoft Sans Serif"/>
                <a:cs typeface="Microsoft Sans Serif"/>
              </a:rPr>
              <a:t>fuga </a:t>
            </a:r>
            <a:r>
              <a:rPr dirty="0" sz="550" spc="15">
                <a:latin typeface="Microsoft Sans Serif"/>
                <a:cs typeface="Microsoft Sans Serif"/>
              </a:rPr>
              <a:t>más </a:t>
            </a:r>
            <a:r>
              <a:rPr dirty="0" sz="550" spc="5">
                <a:latin typeface="Microsoft Sans Serif"/>
                <a:cs typeface="Microsoft Sans Serif"/>
              </a:rPr>
              <a:t>altas, </a:t>
            </a:r>
            <a:r>
              <a:rPr dirty="0" sz="550" spc="10">
                <a:latin typeface="Microsoft Sans Serif"/>
                <a:cs typeface="Microsoft Sans Serif"/>
              </a:rPr>
              <a:t>relacionadas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10">
                <a:latin typeface="Microsoft Sans Serif"/>
                <a:cs typeface="Microsoft Sans Serif"/>
              </a:rPr>
              <a:t>los valores bajos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resistencia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aumentan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riesgo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descarga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personal.</a:t>
            </a:r>
            <a:endParaRPr sz="550">
              <a:latin typeface="Microsoft Sans Serif"/>
              <a:cs typeface="Microsoft Sans Serif"/>
            </a:endParaRPr>
          </a:p>
          <a:p>
            <a:pPr marL="12700" marR="134620">
              <a:lnSpc>
                <a:spcPct val="166700"/>
              </a:lnSpc>
              <a:spcBef>
                <a:spcPts val="10"/>
              </a:spcBef>
            </a:pPr>
            <a:r>
              <a:rPr dirty="0" sz="600" spc="25">
                <a:latin typeface="Microsoft Sans Serif"/>
                <a:cs typeface="Microsoft Sans Serif"/>
              </a:rPr>
              <a:t>Durante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diseño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ingeniero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diseño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considerar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valores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resistencia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aislamiento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definir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tamaño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máximo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conjuntos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conectados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sola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barra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colectora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inversor.</a:t>
            </a:r>
            <a:endParaRPr sz="600">
              <a:latin typeface="Microsoft Sans Serif"/>
              <a:cs typeface="Microsoft Sans Serif"/>
            </a:endParaRPr>
          </a:p>
          <a:p>
            <a:pPr marL="12700" marR="90170">
              <a:lnSpc>
                <a:spcPct val="166700"/>
              </a:lnSpc>
            </a:pPr>
            <a:r>
              <a:rPr dirty="0" sz="600" spc="-10">
                <a:latin typeface="Microsoft Sans Serif"/>
                <a:cs typeface="Microsoft Sans Serif"/>
              </a:rPr>
              <a:t>La </a:t>
            </a:r>
            <a:r>
              <a:rPr dirty="0" sz="600" spc="35">
                <a:latin typeface="Microsoft Sans Serif"/>
                <a:cs typeface="Microsoft Sans Serif"/>
              </a:rPr>
              <a:t>norma </a:t>
            </a:r>
            <a:r>
              <a:rPr dirty="0" sz="600" spc="-30">
                <a:latin typeface="Microsoft Sans Serif"/>
                <a:cs typeface="Microsoft Sans Serif"/>
              </a:rPr>
              <a:t>IEC </a:t>
            </a:r>
            <a:r>
              <a:rPr dirty="0" sz="600" spc="5">
                <a:latin typeface="Microsoft Sans Serif"/>
                <a:cs typeface="Microsoft Sans Serif"/>
              </a:rPr>
              <a:t>62548 </a:t>
            </a:r>
            <a:r>
              <a:rPr dirty="0" sz="600" spc="15">
                <a:latin typeface="Microsoft Sans Serif"/>
                <a:cs typeface="Microsoft Sans Serif"/>
              </a:rPr>
              <a:t>exige </a:t>
            </a:r>
            <a:r>
              <a:rPr dirty="0" sz="600" spc="20">
                <a:latin typeface="Microsoft Sans Serif"/>
                <a:cs typeface="Microsoft Sans Serif"/>
              </a:rPr>
              <a:t>medidas de protección para </a:t>
            </a:r>
            <a:r>
              <a:rPr dirty="0" sz="600" spc="10">
                <a:latin typeface="Microsoft Sans Serif"/>
                <a:cs typeface="Microsoft Sans Serif"/>
              </a:rPr>
              <a:t>fallas </a:t>
            </a:r>
            <a:r>
              <a:rPr dirty="0" sz="600" spc="20">
                <a:latin typeface="Microsoft Sans Serif"/>
                <a:cs typeface="Microsoft Sans Serif"/>
              </a:rPr>
              <a:t>de aislamiento de </a:t>
            </a:r>
            <a:r>
              <a:rPr dirty="0" sz="600" spc="-55">
                <a:latin typeface="Microsoft Sans Serif"/>
                <a:cs typeface="Microsoft Sans Serif"/>
              </a:rPr>
              <a:t>CC </a:t>
            </a:r>
            <a:r>
              <a:rPr dirty="0" sz="600" spc="25">
                <a:latin typeface="Microsoft Sans Serif"/>
                <a:cs typeface="Microsoft Sans Serif"/>
              </a:rPr>
              <a:t>que </a:t>
            </a:r>
            <a:r>
              <a:rPr dirty="0" sz="600" spc="-5">
                <a:latin typeface="Microsoft Sans Serif"/>
                <a:cs typeface="Microsoft Sans Serif"/>
              </a:rPr>
              <a:t>se </a:t>
            </a:r>
            <a:r>
              <a:rPr dirty="0" sz="600" spc="10">
                <a:latin typeface="Microsoft Sans Serif"/>
                <a:cs typeface="Microsoft Sans Serif"/>
              </a:rPr>
              <a:t>aplican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15">
                <a:latin typeface="Microsoft Sans Serif"/>
                <a:cs typeface="Microsoft Sans Serif"/>
              </a:rPr>
              <a:t>plantas </a:t>
            </a:r>
            <a:r>
              <a:rPr dirty="0" sz="600" spc="20">
                <a:latin typeface="Microsoft Sans Serif"/>
                <a:cs typeface="Microsoft Sans Serif"/>
              </a:rPr>
              <a:t>de energía </a:t>
            </a:r>
            <a:r>
              <a:rPr dirty="0" sz="600" spc="15">
                <a:latin typeface="Microsoft Sans Serif"/>
                <a:cs typeface="Microsoft Sans Serif"/>
              </a:rPr>
              <a:t>fotovoltaica. </a:t>
            </a:r>
            <a:r>
              <a:rPr dirty="0" sz="600" spc="5">
                <a:latin typeface="Microsoft Sans Serif"/>
                <a:cs typeface="Microsoft Sans Serif"/>
              </a:rPr>
              <a:t>Según </a:t>
            </a:r>
            <a:r>
              <a:rPr dirty="0" sz="600">
                <a:latin typeface="Microsoft Sans Serif"/>
                <a:cs typeface="Microsoft Sans Serif"/>
              </a:rPr>
              <a:t>las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configuraciones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conexión</a:t>
            </a:r>
            <a:r>
              <a:rPr dirty="0" sz="600">
                <a:latin typeface="Microsoft Sans Serif"/>
                <a:cs typeface="Microsoft Sans Serif"/>
              </a:rPr>
              <a:t> 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arquitectura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matriz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las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(detección/medición,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caso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falla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indicación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caso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falla)</a:t>
            </a:r>
            <a:r>
              <a:rPr dirty="0" sz="600" spc="-5">
                <a:latin typeface="Microsoft Sans Serif"/>
                <a:cs typeface="Microsoft Sans Serif"/>
              </a:rPr>
              <a:t> se </a:t>
            </a:r>
            <a:r>
              <a:rPr dirty="0" sz="600" spc="20">
                <a:latin typeface="Microsoft Sans Serif"/>
                <a:cs typeface="Microsoft Sans Serif"/>
              </a:rPr>
              <a:t>deben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seleccionar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adecuadamente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62548.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4093210"/>
            <a:ext cx="5363845" cy="2520315"/>
            <a:chOff x="1656346" y="4093210"/>
            <a:chExt cx="5363845" cy="2520315"/>
          </a:xfrm>
        </p:grpSpPr>
        <p:sp>
          <p:nvSpPr>
            <p:cNvPr id="4" name="object 4"/>
            <p:cNvSpPr/>
            <p:nvPr/>
          </p:nvSpPr>
          <p:spPr>
            <a:xfrm>
              <a:off x="1656346" y="4093210"/>
              <a:ext cx="5363845" cy="2520315"/>
            </a:xfrm>
            <a:custGeom>
              <a:avLst/>
              <a:gdLst/>
              <a:ahLst/>
              <a:cxnLst/>
              <a:rect l="l" t="t" r="r" b="b"/>
              <a:pathLst>
                <a:path w="5363845" h="2520315">
                  <a:moveTo>
                    <a:pt x="5363654" y="0"/>
                  </a:moveTo>
                  <a:lnTo>
                    <a:pt x="0" y="0"/>
                  </a:lnTo>
                  <a:lnTo>
                    <a:pt x="0" y="2519997"/>
                  </a:lnTo>
                  <a:lnTo>
                    <a:pt x="5363654" y="2519997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042288" y="4794063"/>
              <a:ext cx="0" cy="203200"/>
            </a:xfrm>
            <a:custGeom>
              <a:avLst/>
              <a:gdLst/>
              <a:ahLst/>
              <a:cxnLst/>
              <a:rect l="l" t="t" r="r" b="b"/>
              <a:pathLst>
                <a:path w="0" h="203200">
                  <a:moveTo>
                    <a:pt x="0" y="20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561146" y="4794063"/>
              <a:ext cx="0" cy="203200"/>
            </a:xfrm>
            <a:custGeom>
              <a:avLst/>
              <a:gdLst/>
              <a:ahLst/>
              <a:cxnLst/>
              <a:rect l="l" t="t" r="r" b="b"/>
              <a:pathLst>
                <a:path w="0" h="203200">
                  <a:moveTo>
                    <a:pt x="0" y="20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202471" y="4708236"/>
              <a:ext cx="0" cy="288925"/>
            </a:xfrm>
            <a:custGeom>
              <a:avLst/>
              <a:gdLst/>
              <a:ahLst/>
              <a:cxnLst/>
              <a:rect l="l" t="t" r="r" b="b"/>
              <a:pathLst>
                <a:path w="0" h="288925">
                  <a:moveTo>
                    <a:pt x="0" y="28865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675820" y="4781096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w="0" h="215900">
                  <a:moveTo>
                    <a:pt x="0" y="21579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23430" y="4788127"/>
              <a:ext cx="2822575" cy="1082675"/>
            </a:xfrm>
            <a:custGeom>
              <a:avLst/>
              <a:gdLst/>
              <a:ahLst/>
              <a:cxnLst/>
              <a:rect l="l" t="t" r="r" b="b"/>
              <a:pathLst>
                <a:path w="2822575" h="1082675">
                  <a:moveTo>
                    <a:pt x="0" y="0"/>
                  </a:moveTo>
                  <a:lnTo>
                    <a:pt x="0" y="208762"/>
                  </a:lnTo>
                  <a:lnTo>
                    <a:pt x="2317851" y="208762"/>
                  </a:lnTo>
                  <a:lnTo>
                    <a:pt x="2317851" y="1082421"/>
                  </a:lnTo>
                  <a:lnTo>
                    <a:pt x="2822308" y="1082421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286676" y="4388864"/>
              <a:ext cx="1740535" cy="235585"/>
            </a:xfrm>
            <a:custGeom>
              <a:avLst/>
              <a:gdLst/>
              <a:ahLst/>
              <a:cxnLst/>
              <a:rect l="l" t="t" r="r" b="b"/>
              <a:pathLst>
                <a:path w="1740535" h="235585">
                  <a:moveTo>
                    <a:pt x="1740103" y="0"/>
                  </a:moveTo>
                  <a:lnTo>
                    <a:pt x="0" y="0"/>
                  </a:lnTo>
                  <a:lnTo>
                    <a:pt x="0" y="235318"/>
                  </a:lnTo>
                  <a:lnTo>
                    <a:pt x="94856" y="235318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026780" y="4338871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592" y="345605"/>
                  </a:moveTo>
                  <a:lnTo>
                    <a:pt x="0" y="345605"/>
                  </a:lnTo>
                  <a:lnTo>
                    <a:pt x="0" y="0"/>
                  </a:lnTo>
                  <a:lnTo>
                    <a:pt x="345592" y="0"/>
                  </a:lnTo>
                  <a:lnTo>
                    <a:pt x="345592" y="3456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026780" y="4338875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605"/>
                  </a:moveTo>
                  <a:lnTo>
                    <a:pt x="3455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054301" y="4412379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3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054301" y="4450677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146983" y="4450677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13529" y="4602872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79">
                  <a:moveTo>
                    <a:pt x="115290" y="0"/>
                  </a:moveTo>
                  <a:lnTo>
                    <a:pt x="102869" y="0"/>
                  </a:lnTo>
                  <a:lnTo>
                    <a:pt x="102869" y="24218"/>
                  </a:lnTo>
                  <a:lnTo>
                    <a:pt x="97916" y="29260"/>
                  </a:lnTo>
                  <a:lnTo>
                    <a:pt x="85674" y="29260"/>
                  </a:lnTo>
                  <a:lnTo>
                    <a:pt x="83413" y="28879"/>
                  </a:lnTo>
                  <a:lnTo>
                    <a:pt x="51561" y="9423"/>
                  </a:lnTo>
                  <a:lnTo>
                    <a:pt x="45072" y="5460"/>
                  </a:lnTo>
                  <a:lnTo>
                    <a:pt x="35979" y="1498"/>
                  </a:lnTo>
                  <a:lnTo>
                    <a:pt x="31483" y="495"/>
                  </a:lnTo>
                  <a:lnTo>
                    <a:pt x="18935" y="495"/>
                  </a:lnTo>
                  <a:lnTo>
                    <a:pt x="12395" y="3022"/>
                  </a:lnTo>
                  <a:lnTo>
                    <a:pt x="2489" y="13093"/>
                  </a:lnTo>
                  <a:lnTo>
                    <a:pt x="0" y="19659"/>
                  </a:lnTo>
                  <a:lnTo>
                    <a:pt x="0" y="42633"/>
                  </a:lnTo>
                  <a:lnTo>
                    <a:pt x="12395" y="42633"/>
                  </a:lnTo>
                  <a:lnTo>
                    <a:pt x="12395" y="18427"/>
                  </a:lnTo>
                  <a:lnTo>
                    <a:pt x="17360" y="13385"/>
                  </a:lnTo>
                  <a:lnTo>
                    <a:pt x="29578" y="13385"/>
                  </a:lnTo>
                  <a:lnTo>
                    <a:pt x="31851" y="13766"/>
                  </a:lnTo>
                  <a:lnTo>
                    <a:pt x="36309" y="15252"/>
                  </a:lnTo>
                  <a:lnTo>
                    <a:pt x="38836" y="16433"/>
                  </a:lnTo>
                  <a:lnTo>
                    <a:pt x="44449" y="19761"/>
                  </a:lnTo>
                  <a:lnTo>
                    <a:pt x="63715" y="33223"/>
                  </a:lnTo>
                  <a:lnTo>
                    <a:pt x="70192" y="37185"/>
                  </a:lnTo>
                  <a:lnTo>
                    <a:pt x="79286" y="41147"/>
                  </a:lnTo>
                  <a:lnTo>
                    <a:pt x="83794" y="42151"/>
                  </a:lnTo>
                  <a:lnTo>
                    <a:pt x="96342" y="42151"/>
                  </a:lnTo>
                  <a:lnTo>
                    <a:pt x="102869" y="39623"/>
                  </a:lnTo>
                  <a:lnTo>
                    <a:pt x="112788" y="29540"/>
                  </a:lnTo>
                  <a:lnTo>
                    <a:pt x="115290" y="22974"/>
                  </a:lnTo>
                  <a:lnTo>
                    <a:pt x="115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345745" y="6206203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10">
                  <a:moveTo>
                    <a:pt x="0" y="1686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252238" y="6374634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279668" y="6416939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307098" y="6459243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394449" y="4429600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68600" y="4426429"/>
              <a:ext cx="309651" cy="266678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475128" y="4775200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913307" y="4429600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7459" y="4426429"/>
              <a:ext cx="309651" cy="26667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993999" y="4775200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32166" y="4429600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5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32177" y="4429604"/>
              <a:ext cx="258445" cy="132080"/>
            </a:xfrm>
            <a:custGeom>
              <a:avLst/>
              <a:gdLst/>
              <a:ahLst/>
              <a:cxnLst/>
              <a:rect l="l" t="t" r="r" b="b"/>
              <a:pathLst>
                <a:path w="258445" h="132079">
                  <a:moveTo>
                    <a:pt x="128968" y="131597"/>
                  </a:moveTo>
                  <a:lnTo>
                    <a:pt x="0" y="0"/>
                  </a:lnTo>
                </a:path>
                <a:path w="258445" h="132079">
                  <a:moveTo>
                    <a:pt x="128968" y="131597"/>
                  </a:moveTo>
                  <a:lnTo>
                    <a:pt x="25793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406318" y="4511674"/>
              <a:ext cx="309880" cy="289560"/>
            </a:xfrm>
            <a:custGeom>
              <a:avLst/>
              <a:gdLst/>
              <a:ahLst/>
              <a:cxnLst/>
              <a:rect l="l" t="t" r="r" b="b"/>
              <a:pathLst>
                <a:path w="309879" h="289560">
                  <a:moveTo>
                    <a:pt x="25857" y="0"/>
                  </a:moveTo>
                  <a:lnTo>
                    <a:pt x="0" y="0"/>
                  </a:lnTo>
                  <a:lnTo>
                    <a:pt x="0" y="181432"/>
                  </a:lnTo>
                  <a:lnTo>
                    <a:pt x="25857" y="181432"/>
                  </a:lnTo>
                  <a:lnTo>
                    <a:pt x="25857" y="0"/>
                  </a:lnTo>
                  <a:close/>
                </a:path>
                <a:path w="309879" h="289560">
                  <a:moveTo>
                    <a:pt x="203111" y="263525"/>
                  </a:moveTo>
                  <a:lnTo>
                    <a:pt x="106527" y="263525"/>
                  </a:lnTo>
                  <a:lnTo>
                    <a:pt x="106527" y="289382"/>
                  </a:lnTo>
                  <a:lnTo>
                    <a:pt x="203111" y="289382"/>
                  </a:lnTo>
                  <a:lnTo>
                    <a:pt x="203111" y="263525"/>
                  </a:lnTo>
                  <a:close/>
                </a:path>
                <a:path w="309879" h="289560">
                  <a:moveTo>
                    <a:pt x="309651" y="0"/>
                  </a:moveTo>
                  <a:lnTo>
                    <a:pt x="283794" y="0"/>
                  </a:lnTo>
                  <a:lnTo>
                    <a:pt x="283794" y="181432"/>
                  </a:lnTo>
                  <a:lnTo>
                    <a:pt x="309651" y="181432"/>
                  </a:lnTo>
                  <a:lnTo>
                    <a:pt x="3096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665331" y="4624187"/>
              <a:ext cx="248285" cy="0"/>
            </a:xfrm>
            <a:custGeom>
              <a:avLst/>
              <a:gdLst/>
              <a:ahLst/>
              <a:cxnLst/>
              <a:rect l="l" t="t" r="r" b="b"/>
              <a:pathLst>
                <a:path w="248285" h="0">
                  <a:moveTo>
                    <a:pt x="0" y="0"/>
                  </a:moveTo>
                  <a:lnTo>
                    <a:pt x="24798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177728" y="4624187"/>
              <a:ext cx="248285" cy="0"/>
            </a:xfrm>
            <a:custGeom>
              <a:avLst/>
              <a:gdLst/>
              <a:ahLst/>
              <a:cxnLst/>
              <a:rect l="l" t="t" r="r" b="b"/>
              <a:pathLst>
                <a:path w="248285" h="0">
                  <a:moveTo>
                    <a:pt x="0" y="0"/>
                  </a:moveTo>
                  <a:lnTo>
                    <a:pt x="24798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703054" y="4624187"/>
              <a:ext cx="323850" cy="0"/>
            </a:xfrm>
            <a:custGeom>
              <a:avLst/>
              <a:gdLst/>
              <a:ahLst/>
              <a:cxnLst/>
              <a:rect l="l" t="t" r="r" b="b"/>
              <a:pathLst>
                <a:path w="323850" h="0">
                  <a:moveTo>
                    <a:pt x="0" y="0"/>
                  </a:moveTo>
                  <a:lnTo>
                    <a:pt x="32372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372371" y="4359601"/>
              <a:ext cx="266065" cy="304165"/>
            </a:xfrm>
            <a:custGeom>
              <a:avLst/>
              <a:gdLst/>
              <a:ahLst/>
              <a:cxnLst/>
              <a:rect l="l" t="t" r="r" b="b"/>
              <a:pathLst>
                <a:path w="266064" h="304164">
                  <a:moveTo>
                    <a:pt x="0" y="0"/>
                  </a:moveTo>
                  <a:lnTo>
                    <a:pt x="227965" y="0"/>
                  </a:lnTo>
                  <a:lnTo>
                    <a:pt x="242768" y="2987"/>
                  </a:lnTo>
                  <a:lnTo>
                    <a:pt x="254854" y="11134"/>
                  </a:lnTo>
                  <a:lnTo>
                    <a:pt x="263001" y="23220"/>
                  </a:lnTo>
                  <a:lnTo>
                    <a:pt x="265988" y="38023"/>
                  </a:lnTo>
                  <a:lnTo>
                    <a:pt x="263001" y="52819"/>
                  </a:lnTo>
                  <a:lnTo>
                    <a:pt x="254854" y="64901"/>
                  </a:lnTo>
                  <a:lnTo>
                    <a:pt x="242768" y="73047"/>
                  </a:lnTo>
                  <a:lnTo>
                    <a:pt x="227965" y="76034"/>
                  </a:lnTo>
                  <a:lnTo>
                    <a:pt x="242768" y="79023"/>
                  </a:lnTo>
                  <a:lnTo>
                    <a:pt x="254854" y="87174"/>
                  </a:lnTo>
                  <a:lnTo>
                    <a:pt x="263001" y="99261"/>
                  </a:lnTo>
                  <a:lnTo>
                    <a:pt x="265988" y="114058"/>
                  </a:lnTo>
                  <a:lnTo>
                    <a:pt x="263001" y="128856"/>
                  </a:lnTo>
                  <a:lnTo>
                    <a:pt x="254854" y="140943"/>
                  </a:lnTo>
                  <a:lnTo>
                    <a:pt x="242768" y="149093"/>
                  </a:lnTo>
                  <a:lnTo>
                    <a:pt x="227965" y="152082"/>
                  </a:lnTo>
                  <a:lnTo>
                    <a:pt x="242768" y="155069"/>
                  </a:lnTo>
                  <a:lnTo>
                    <a:pt x="254854" y="163215"/>
                  </a:lnTo>
                  <a:lnTo>
                    <a:pt x="263001" y="175297"/>
                  </a:lnTo>
                  <a:lnTo>
                    <a:pt x="265988" y="190093"/>
                  </a:lnTo>
                  <a:lnTo>
                    <a:pt x="263001" y="204896"/>
                  </a:lnTo>
                  <a:lnTo>
                    <a:pt x="254854" y="216982"/>
                  </a:lnTo>
                  <a:lnTo>
                    <a:pt x="242768" y="225130"/>
                  </a:lnTo>
                  <a:lnTo>
                    <a:pt x="227965" y="228117"/>
                  </a:lnTo>
                  <a:lnTo>
                    <a:pt x="242768" y="231104"/>
                  </a:lnTo>
                  <a:lnTo>
                    <a:pt x="254854" y="239252"/>
                  </a:lnTo>
                  <a:lnTo>
                    <a:pt x="263001" y="251338"/>
                  </a:lnTo>
                  <a:lnTo>
                    <a:pt x="265988" y="266141"/>
                  </a:lnTo>
                  <a:lnTo>
                    <a:pt x="263001" y="280936"/>
                  </a:lnTo>
                  <a:lnTo>
                    <a:pt x="254854" y="293019"/>
                  </a:lnTo>
                  <a:lnTo>
                    <a:pt x="242768" y="301165"/>
                  </a:lnTo>
                  <a:lnTo>
                    <a:pt x="227965" y="304152"/>
                  </a:lnTo>
                  <a:lnTo>
                    <a:pt x="0" y="30415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71279" y="4260410"/>
              <a:ext cx="209550" cy="502920"/>
            </a:xfrm>
            <a:custGeom>
              <a:avLst/>
              <a:gdLst/>
              <a:ahLst/>
              <a:cxnLst/>
              <a:rect l="l" t="t" r="r" b="b"/>
              <a:pathLst>
                <a:path w="209550" h="502920">
                  <a:moveTo>
                    <a:pt x="209092" y="502716"/>
                  </a:moveTo>
                  <a:lnTo>
                    <a:pt x="0" y="502716"/>
                  </a:lnTo>
                  <a:lnTo>
                    <a:pt x="0" y="0"/>
                  </a:lnTo>
                  <a:lnTo>
                    <a:pt x="209092" y="0"/>
                  </a:lnTo>
                  <a:lnTo>
                    <a:pt x="209092" y="50271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627524" y="4763122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713281" y="4313880"/>
              <a:ext cx="902969" cy="395605"/>
            </a:xfrm>
            <a:custGeom>
              <a:avLst/>
              <a:gdLst/>
              <a:ahLst/>
              <a:cxnLst/>
              <a:rect l="l" t="t" r="r" b="b"/>
              <a:pathLst>
                <a:path w="902970" h="395604">
                  <a:moveTo>
                    <a:pt x="902474" y="0"/>
                  </a:moveTo>
                  <a:lnTo>
                    <a:pt x="220268" y="0"/>
                  </a:lnTo>
                  <a:lnTo>
                    <a:pt x="220268" y="45720"/>
                  </a:lnTo>
                  <a:lnTo>
                    <a:pt x="38023" y="45720"/>
                  </a:lnTo>
                  <a:lnTo>
                    <a:pt x="23220" y="48707"/>
                  </a:lnTo>
                  <a:lnTo>
                    <a:pt x="11134" y="56854"/>
                  </a:lnTo>
                  <a:lnTo>
                    <a:pt x="2987" y="68940"/>
                  </a:lnTo>
                  <a:lnTo>
                    <a:pt x="0" y="83743"/>
                  </a:lnTo>
                  <a:lnTo>
                    <a:pt x="2987" y="98539"/>
                  </a:lnTo>
                  <a:lnTo>
                    <a:pt x="11134" y="110621"/>
                  </a:lnTo>
                  <a:lnTo>
                    <a:pt x="23220" y="118767"/>
                  </a:lnTo>
                  <a:lnTo>
                    <a:pt x="38023" y="121754"/>
                  </a:lnTo>
                  <a:lnTo>
                    <a:pt x="23220" y="124743"/>
                  </a:lnTo>
                  <a:lnTo>
                    <a:pt x="11134" y="132894"/>
                  </a:lnTo>
                  <a:lnTo>
                    <a:pt x="2987" y="144981"/>
                  </a:lnTo>
                  <a:lnTo>
                    <a:pt x="0" y="159778"/>
                  </a:lnTo>
                  <a:lnTo>
                    <a:pt x="2987" y="174576"/>
                  </a:lnTo>
                  <a:lnTo>
                    <a:pt x="11134" y="186663"/>
                  </a:lnTo>
                  <a:lnTo>
                    <a:pt x="23220" y="194813"/>
                  </a:lnTo>
                  <a:lnTo>
                    <a:pt x="38023" y="197802"/>
                  </a:lnTo>
                  <a:lnTo>
                    <a:pt x="23220" y="200789"/>
                  </a:lnTo>
                  <a:lnTo>
                    <a:pt x="11134" y="208935"/>
                  </a:lnTo>
                  <a:lnTo>
                    <a:pt x="2987" y="221017"/>
                  </a:lnTo>
                  <a:lnTo>
                    <a:pt x="0" y="235813"/>
                  </a:lnTo>
                  <a:lnTo>
                    <a:pt x="2987" y="250616"/>
                  </a:lnTo>
                  <a:lnTo>
                    <a:pt x="11134" y="262702"/>
                  </a:lnTo>
                  <a:lnTo>
                    <a:pt x="23220" y="270850"/>
                  </a:lnTo>
                  <a:lnTo>
                    <a:pt x="38023" y="273837"/>
                  </a:lnTo>
                  <a:lnTo>
                    <a:pt x="23220" y="276824"/>
                  </a:lnTo>
                  <a:lnTo>
                    <a:pt x="11134" y="284972"/>
                  </a:lnTo>
                  <a:lnTo>
                    <a:pt x="2987" y="297058"/>
                  </a:lnTo>
                  <a:lnTo>
                    <a:pt x="0" y="311861"/>
                  </a:lnTo>
                  <a:lnTo>
                    <a:pt x="2987" y="326656"/>
                  </a:lnTo>
                  <a:lnTo>
                    <a:pt x="11134" y="338739"/>
                  </a:lnTo>
                  <a:lnTo>
                    <a:pt x="23220" y="346885"/>
                  </a:lnTo>
                  <a:lnTo>
                    <a:pt x="38023" y="349872"/>
                  </a:lnTo>
                  <a:lnTo>
                    <a:pt x="220268" y="349872"/>
                  </a:lnTo>
                  <a:lnTo>
                    <a:pt x="220268" y="395592"/>
                  </a:lnTo>
                  <a:lnTo>
                    <a:pt x="902474" y="39559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154170" y="4289805"/>
              <a:ext cx="1209675" cy="423545"/>
            </a:xfrm>
            <a:custGeom>
              <a:avLst/>
              <a:gdLst/>
              <a:ahLst/>
              <a:cxnLst/>
              <a:rect l="l" t="t" r="r" b="b"/>
              <a:pathLst>
                <a:path w="1209675" h="423545">
                  <a:moveTo>
                    <a:pt x="96583" y="397586"/>
                  </a:moveTo>
                  <a:lnTo>
                    <a:pt x="0" y="397586"/>
                  </a:lnTo>
                  <a:lnTo>
                    <a:pt x="0" y="423443"/>
                  </a:lnTo>
                  <a:lnTo>
                    <a:pt x="96583" y="423443"/>
                  </a:lnTo>
                  <a:lnTo>
                    <a:pt x="96583" y="397586"/>
                  </a:lnTo>
                  <a:close/>
                </a:path>
                <a:path w="1209675" h="423545">
                  <a:moveTo>
                    <a:pt x="1209319" y="24079"/>
                  </a:moveTo>
                  <a:lnTo>
                    <a:pt x="1207427" y="14706"/>
                  </a:lnTo>
                  <a:lnTo>
                    <a:pt x="1202258" y="7048"/>
                  </a:lnTo>
                  <a:lnTo>
                    <a:pt x="1194612" y="1892"/>
                  </a:lnTo>
                  <a:lnTo>
                    <a:pt x="1185252" y="0"/>
                  </a:lnTo>
                  <a:lnTo>
                    <a:pt x="1175880" y="1892"/>
                  </a:lnTo>
                  <a:lnTo>
                    <a:pt x="1168222" y="7048"/>
                  </a:lnTo>
                  <a:lnTo>
                    <a:pt x="1163066" y="14706"/>
                  </a:lnTo>
                  <a:lnTo>
                    <a:pt x="1161173" y="24079"/>
                  </a:lnTo>
                  <a:lnTo>
                    <a:pt x="1163066" y="33451"/>
                  </a:lnTo>
                  <a:lnTo>
                    <a:pt x="1168222" y="41109"/>
                  </a:lnTo>
                  <a:lnTo>
                    <a:pt x="1175880" y="46266"/>
                  </a:lnTo>
                  <a:lnTo>
                    <a:pt x="1185252" y="48158"/>
                  </a:lnTo>
                  <a:lnTo>
                    <a:pt x="1194612" y="46266"/>
                  </a:lnTo>
                  <a:lnTo>
                    <a:pt x="1202258" y="41109"/>
                  </a:lnTo>
                  <a:lnTo>
                    <a:pt x="1207427" y="33451"/>
                  </a:lnTo>
                  <a:lnTo>
                    <a:pt x="1209319" y="240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15346" y="4289801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515123" y="468539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515123" y="468539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10088" y="48401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10089" y="48401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339419" y="4313886"/>
              <a:ext cx="0" cy="555625"/>
            </a:xfrm>
            <a:custGeom>
              <a:avLst/>
              <a:gdLst/>
              <a:ahLst/>
              <a:cxnLst/>
              <a:rect l="l" t="t" r="r" b="b"/>
              <a:pathLst>
                <a:path w="0" h="555625">
                  <a:moveTo>
                    <a:pt x="0" y="55562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509851" y="48401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509854" y="48401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539196" y="4708247"/>
              <a:ext cx="0" cy="161290"/>
            </a:xfrm>
            <a:custGeom>
              <a:avLst/>
              <a:gdLst/>
              <a:ahLst/>
              <a:cxnLst/>
              <a:rect l="l" t="t" r="r" b="b"/>
              <a:pathLst>
                <a:path w="0" h="161289">
                  <a:moveTo>
                    <a:pt x="0" y="1612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280844" y="4915357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40" y="234657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480709" y="4915357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40" y="234657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338984" y="5288840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538849" y="5288840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305064" y="495862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333615" y="4958627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397065" y="4958627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36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92229" y="495862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288080" y="5150020"/>
              <a:ext cx="303530" cy="139065"/>
            </a:xfrm>
            <a:custGeom>
              <a:avLst/>
              <a:gdLst/>
              <a:ahLst/>
              <a:cxnLst/>
              <a:rect l="l" t="t" r="r" b="b"/>
              <a:pathLst>
                <a:path w="303529" h="139064">
                  <a:moveTo>
                    <a:pt x="303377" y="138823"/>
                  </a:moveTo>
                  <a:lnTo>
                    <a:pt x="0" y="138823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1388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288080" y="5430436"/>
              <a:ext cx="303530" cy="267335"/>
            </a:xfrm>
            <a:custGeom>
              <a:avLst/>
              <a:gdLst/>
              <a:ahLst/>
              <a:cxnLst/>
              <a:rect l="l" t="t" r="r" b="b"/>
              <a:pathLst>
                <a:path w="303529" h="267335">
                  <a:moveTo>
                    <a:pt x="303377" y="267030"/>
                  </a:moveTo>
                  <a:lnTo>
                    <a:pt x="0" y="267030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267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318149" y="546372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49" y="1638"/>
                  </a:lnTo>
                  <a:lnTo>
                    <a:pt x="35569" y="6105"/>
                  </a:lnTo>
                  <a:lnTo>
                    <a:pt x="40032" y="12730"/>
                  </a:lnTo>
                  <a:lnTo>
                    <a:pt x="41668" y="20840"/>
                  </a:lnTo>
                  <a:lnTo>
                    <a:pt x="40032" y="28951"/>
                  </a:lnTo>
                  <a:lnTo>
                    <a:pt x="35569" y="35575"/>
                  </a:lnTo>
                  <a:lnTo>
                    <a:pt x="28949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518012" y="546372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51" y="1638"/>
                  </a:lnTo>
                  <a:lnTo>
                    <a:pt x="35575" y="6105"/>
                  </a:lnTo>
                  <a:lnTo>
                    <a:pt x="40043" y="12730"/>
                  </a:lnTo>
                  <a:lnTo>
                    <a:pt x="41681" y="20840"/>
                  </a:lnTo>
                  <a:lnTo>
                    <a:pt x="40043" y="28951"/>
                  </a:lnTo>
                  <a:lnTo>
                    <a:pt x="35575" y="35575"/>
                  </a:lnTo>
                  <a:lnTo>
                    <a:pt x="28951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305797" y="6013163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39">
                  <a:moveTo>
                    <a:pt x="79883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79883" y="0"/>
                  </a:lnTo>
                  <a:lnTo>
                    <a:pt x="79883" y="19303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345745" y="5697471"/>
              <a:ext cx="0" cy="316230"/>
            </a:xfrm>
            <a:custGeom>
              <a:avLst/>
              <a:gdLst/>
              <a:ahLst/>
              <a:cxnLst/>
              <a:rect l="l" t="t" r="r" b="b"/>
              <a:pathLst>
                <a:path w="0" h="316229">
                  <a:moveTo>
                    <a:pt x="0" y="31568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1" name="object 6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9999" y="7969491"/>
            <a:ext cx="605787" cy="310502"/>
          </a:xfrm>
          <a:prstGeom prst="rect">
            <a:avLst/>
          </a:prstGeom>
        </p:spPr>
      </p:pic>
      <p:sp>
        <p:nvSpPr>
          <p:cNvPr id="62" name="object 62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37299" y="851152"/>
            <a:ext cx="5112385" cy="2240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5">
                <a:latin typeface="Microsoft Sans Serif"/>
                <a:cs typeface="Microsoft Sans Serif"/>
              </a:rPr>
              <a:t>5.2.4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Plantas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con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Aislamiento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0">
                <a:latin typeface="Microsoft Sans Serif"/>
                <a:cs typeface="Microsoft Sans Serif"/>
              </a:rPr>
              <a:t>Galvánico</a:t>
            </a:r>
            <a:r>
              <a:rPr dirty="0" sz="1050" spc="-5">
                <a:latin typeface="Microsoft Sans Serif"/>
                <a:cs typeface="Microsoft Sans Serif"/>
              </a:rPr>
              <a:t> </a:t>
            </a:r>
            <a:r>
              <a:rPr dirty="0" sz="1050" spc="-15">
                <a:latin typeface="Microsoft Sans Serif"/>
                <a:cs typeface="Microsoft Sans Serif"/>
              </a:rPr>
              <a:t>-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15">
                <a:latin typeface="Microsoft Sans Serif"/>
                <a:cs typeface="Microsoft Sans Serif"/>
              </a:rPr>
              <a:t>Plantas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30">
                <a:latin typeface="Microsoft Sans Serif"/>
                <a:cs typeface="Microsoft Sans Serif"/>
              </a:rPr>
              <a:t>con</a:t>
            </a:r>
            <a:r>
              <a:rPr dirty="0" sz="1050" spc="-10">
                <a:latin typeface="Microsoft Sans Serif"/>
                <a:cs typeface="Microsoft Sans Serif"/>
              </a:rPr>
              <a:t> </a:t>
            </a:r>
            <a:r>
              <a:rPr dirty="0" sz="1050" spc="55">
                <a:latin typeface="Microsoft Sans Serif"/>
                <a:cs typeface="Microsoft Sans Serif"/>
              </a:rPr>
              <a:t>transformador</a:t>
            </a:r>
            <a:endParaRPr sz="10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aislamiento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galvánico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conectar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funcionalmente;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 fotovoltaico </a:t>
            </a:r>
            <a:r>
              <a:rPr dirty="0" sz="650" spc="10">
                <a:latin typeface="Microsoft Sans Serif"/>
                <a:cs typeface="Microsoft Sans Serif"/>
              </a:rPr>
              <a:t>(lado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50">
                <a:latin typeface="Microsoft Sans Serif"/>
                <a:cs typeface="Microsoft Sans Serif"/>
              </a:rPr>
              <a:t>CC)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 </a:t>
            </a:r>
            <a:r>
              <a:rPr dirty="0" sz="650" spc="10">
                <a:latin typeface="Microsoft Sans Serif"/>
                <a:cs typeface="Microsoft Sans Serif"/>
              </a:rPr>
              <a:t>aislar </a:t>
            </a:r>
            <a:r>
              <a:rPr dirty="0" sz="650" spc="30">
                <a:latin typeface="Microsoft Sans Serif"/>
                <a:cs typeface="Microsoft Sans Serif"/>
              </a:rPr>
              <a:t>o </a:t>
            </a:r>
            <a:r>
              <a:rPr dirty="0" sz="650" spc="20">
                <a:latin typeface="Microsoft Sans Serif"/>
                <a:cs typeface="Microsoft Sans Serif"/>
              </a:rPr>
              <a:t>conectar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tierra, como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describe </a:t>
            </a:r>
            <a:r>
              <a:rPr dirty="0" sz="650" spc="30">
                <a:latin typeface="Microsoft Sans Serif"/>
                <a:cs typeface="Microsoft Sans Serif"/>
              </a:rPr>
              <a:t>anteriormente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30">
                <a:latin typeface="Microsoft Sans Serif"/>
                <a:cs typeface="Microsoft Sans Serif"/>
              </a:rPr>
              <a:t>párrafo </a:t>
            </a:r>
            <a:r>
              <a:rPr dirty="0" sz="650">
                <a:latin typeface="Microsoft Sans Serif"/>
                <a:cs typeface="Microsoft Sans Serif"/>
              </a:rPr>
              <a:t>5.2.2, </a:t>
            </a:r>
            <a:r>
              <a:rPr dirty="0" sz="650" spc="25">
                <a:latin typeface="Microsoft Sans Serif"/>
                <a:cs typeface="Microsoft Sans Serif"/>
              </a:rPr>
              <a:t>como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contactos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indirectos.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800" spc="-55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importante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entre: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aguas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arriba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galvánico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aguas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abajo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galvánico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instalación.</a:t>
            </a:r>
            <a:endParaRPr sz="750">
              <a:latin typeface="Microsoft Sans Serif"/>
              <a:cs typeface="Microsoft Sans Serif"/>
            </a:endParaRPr>
          </a:p>
          <a:p>
            <a:pPr marL="12700" marR="88900">
              <a:lnSpc>
                <a:spcPct val="1334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caso, </a:t>
            </a:r>
            <a:r>
              <a:rPr dirty="0" sz="750" spc="15">
                <a:latin typeface="Microsoft Sans Serif"/>
                <a:cs typeface="Microsoft Sans Serif"/>
              </a:rPr>
              <a:t>aguas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arriba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aguas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abajo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refieren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dirección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5" b="1">
                <a:latin typeface="Arial"/>
                <a:cs typeface="Arial"/>
              </a:rPr>
              <a:t>5.2.4.1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Partes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conductoras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expuestas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aguas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arriba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(lado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del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generador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fotovoltaico)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del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aislamiento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galvánico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950" spc="40" b="1">
                <a:latin typeface="Arial"/>
                <a:cs typeface="Arial"/>
              </a:rPr>
              <a:t>punto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35" b="1">
                <a:latin typeface="Arial"/>
                <a:cs typeface="Arial"/>
              </a:rPr>
              <a:t>la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instalación</a:t>
            </a:r>
            <a:endParaRPr sz="9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37299" y="3334002"/>
            <a:ext cx="5073650" cy="43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 b="1">
                <a:latin typeface="Arial"/>
                <a:cs typeface="Arial"/>
              </a:rPr>
              <a:t>Plantas</a:t>
            </a:r>
            <a:r>
              <a:rPr dirty="0" sz="700" spc="-2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generador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fotovoltaico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aislado</a:t>
            </a:r>
            <a:endParaRPr sz="70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7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plantas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generador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aislado,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 </a:t>
            </a: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5">
                <a:latin typeface="Microsoft Sans Serif"/>
                <a:cs typeface="Microsoft Sans Serif"/>
              </a:rPr>
              <a:t> activas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están</a:t>
            </a:r>
            <a:r>
              <a:rPr dirty="0" sz="550" spc="5">
                <a:latin typeface="Microsoft Sans Serif"/>
                <a:cs typeface="Microsoft Sans Serif"/>
              </a:rPr>
              <a:t> aisladas y </a:t>
            </a:r>
            <a:r>
              <a:rPr dirty="0" sz="550">
                <a:latin typeface="Microsoft Sans Serif"/>
                <a:cs typeface="Microsoft Sans Serif"/>
              </a:rPr>
              <a:t>las </a:t>
            </a: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conductoras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expuestas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(por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ejemplo,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0">
                <a:latin typeface="Microsoft Sans Serif"/>
                <a:cs typeface="Microsoft Sans Serif"/>
              </a:rPr>
              <a:t>estructura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metálica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fotovoltaicos)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están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20">
                <a:latin typeface="Microsoft Sans Serif"/>
                <a:cs typeface="Microsoft Sans Serif"/>
              </a:rPr>
              <a:t>tierra.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esquema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conexión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lado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IT.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0000" y="40590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40000" y="4129792"/>
            <a:ext cx="864869" cy="74993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-15">
                <a:latin typeface="Microsoft Sans Serif"/>
                <a:cs typeface="Microsoft Sans Serif"/>
              </a:rPr>
              <a:t>En </a:t>
            </a:r>
            <a:r>
              <a:rPr dirty="0" sz="450">
                <a:latin typeface="Microsoft Sans Serif"/>
                <a:cs typeface="Microsoft Sans Serif"/>
              </a:rPr>
              <a:t>las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plantas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generador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 </a:t>
            </a:r>
            <a:r>
              <a:rPr dirty="0" sz="450" spc="5">
                <a:latin typeface="Microsoft Sans Serif"/>
                <a:cs typeface="Microsoft Sans Serif"/>
              </a:rPr>
              <a:t>aislado, </a:t>
            </a:r>
            <a:r>
              <a:rPr dirty="0" sz="450">
                <a:latin typeface="Microsoft Sans Serif"/>
                <a:cs typeface="Microsoft Sans Serif"/>
              </a:rPr>
              <a:t>las </a:t>
            </a:r>
            <a:r>
              <a:rPr dirty="0" sz="450" spc="15">
                <a:latin typeface="Microsoft Sans Serif"/>
                <a:cs typeface="Microsoft Sans Serif"/>
              </a:rPr>
              <a:t>partes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activas </a:t>
            </a:r>
            <a:r>
              <a:rPr dirty="0" sz="450" spc="10">
                <a:latin typeface="Microsoft Sans Serif"/>
                <a:cs typeface="Microsoft Sans Serif"/>
              </a:rPr>
              <a:t>del sistema </a:t>
            </a:r>
            <a:r>
              <a:rPr dirty="0" sz="450" spc="15">
                <a:latin typeface="Microsoft Sans Serif"/>
                <a:cs typeface="Microsoft Sans Serif"/>
              </a:rPr>
              <a:t>fotovoltaico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están </a:t>
            </a:r>
            <a:r>
              <a:rPr dirty="0" sz="450" spc="5">
                <a:latin typeface="Microsoft Sans Serif"/>
                <a:cs typeface="Microsoft Sans Serif"/>
              </a:rPr>
              <a:t>aisladas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5">
                <a:latin typeface="Microsoft Sans Serif"/>
                <a:cs typeface="Microsoft Sans Serif"/>
              </a:rPr>
              <a:t>expuestas.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partes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conductoras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00" spc="10">
                <a:latin typeface="Microsoft Sans Serif"/>
                <a:cs typeface="Microsoft Sans Serif"/>
              </a:rPr>
              <a:t>(por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ejemplo,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el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marco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metálico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los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módulos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7300" y="4909785"/>
            <a:ext cx="72898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fotovoltaicos)</a:t>
            </a:r>
            <a:r>
              <a:rPr dirty="0" sz="30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están</a:t>
            </a:r>
            <a:r>
              <a:rPr dirty="0" sz="30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conectados </a:t>
            </a:r>
            <a:r>
              <a:rPr dirty="0" sz="300">
                <a:latin typeface="Microsoft Sans Serif"/>
                <a:cs typeface="Microsoft Sans Serif"/>
              </a:rPr>
              <a:t>a </a:t>
            </a:r>
            <a:r>
              <a:rPr dirty="0" sz="300" spc="10">
                <a:latin typeface="Microsoft Sans Serif"/>
                <a:cs typeface="Microsoft Sans Serif"/>
              </a:rPr>
              <a:t>tierra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310967" y="4171958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414220" y="454679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933084" y="454679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451942" y="454679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510738" y="4563704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405554" y="5185602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351417" y="5542548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404995" y="6048358"/>
            <a:ext cx="1035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0">
                <a:latin typeface="Microsoft Sans Serif"/>
                <a:cs typeface="Microsoft Sans Serif"/>
              </a:rPr>
              <a:t>Re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599199" y="6793502"/>
            <a:ext cx="5236845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1778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Por razones </a:t>
            </a:r>
            <a:r>
              <a:rPr dirty="0" sz="700" spc="20">
                <a:latin typeface="Microsoft Sans Serif"/>
                <a:cs typeface="Microsoft Sans Serif"/>
              </a:rPr>
              <a:t>de seguridad,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de puesta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20">
                <a:latin typeface="Microsoft Sans Serif"/>
                <a:cs typeface="Microsoft Sans Serif"/>
              </a:rPr>
              <a:t>resulta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35">
                <a:latin typeface="Microsoft Sans Serif"/>
                <a:cs typeface="Microsoft Sans Serif"/>
              </a:rPr>
              <a:t>común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consumidor.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Sin </a:t>
            </a:r>
            <a:r>
              <a:rPr dirty="0" sz="700" spc="30">
                <a:latin typeface="Microsoft Sans Serif"/>
                <a:cs typeface="Microsoft Sans Serif"/>
              </a:rPr>
              <a:t>embargo,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controlador </a:t>
            </a:r>
            <a:r>
              <a:rPr dirty="0" sz="700" spc="20">
                <a:latin typeface="Microsoft Sans Serif"/>
                <a:cs typeface="Microsoft Sans Serif"/>
              </a:rPr>
              <a:t>de aislamiento </a:t>
            </a:r>
            <a:r>
              <a:rPr dirty="0" sz="700" spc="10">
                <a:latin typeface="Microsoft Sans Serif"/>
                <a:cs typeface="Microsoft Sans Serif"/>
              </a:rPr>
              <a:t>(resistencia </a:t>
            </a:r>
            <a:r>
              <a:rPr dirty="0" sz="700" spc="20">
                <a:latin typeface="Microsoft Sans Serif"/>
                <a:cs typeface="Microsoft Sans Serif"/>
              </a:rPr>
              <a:t>de aislamiento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campo </a:t>
            </a:r>
            <a:r>
              <a:rPr dirty="0" sz="700" spc="20">
                <a:latin typeface="Microsoft Sans Serif"/>
                <a:cs typeface="Microsoft Sans Serif"/>
              </a:rPr>
              <a:t>fotovoltaico) del </a:t>
            </a:r>
            <a:r>
              <a:rPr dirty="0" sz="700" spc="25">
                <a:latin typeface="Microsoft Sans Serif"/>
                <a:cs typeface="Microsoft Sans Serif"/>
              </a:rPr>
              <a:t> 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correctamente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controle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bastidores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y/o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estructuras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soporte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(incluso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si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clase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II)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estén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50800" marR="327025">
              <a:lnSpc>
                <a:spcPct val="142700"/>
              </a:lnSpc>
            </a:pPr>
            <a:r>
              <a:rPr dirty="0" sz="700" spc="5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60364-6,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75">
                <a:latin typeface="Microsoft Sans Serif"/>
                <a:cs typeface="Microsoft Sans Serif"/>
              </a:rPr>
              <a:t>(R</a:t>
            </a:r>
            <a:r>
              <a:rPr dirty="0" baseline="-33333" sz="750" spc="-112">
                <a:latin typeface="Microsoft Sans Serif"/>
                <a:cs typeface="Microsoft Sans Serif"/>
              </a:rPr>
              <a:t>y</a:t>
            </a:r>
            <a:r>
              <a:rPr dirty="0" baseline="-33333" sz="750" spc="-127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partes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expuestas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cumplir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condición: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40000" y="7914612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611858" y="8377421"/>
            <a:ext cx="5289550" cy="65405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84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95250" marR="30480" indent="-95250">
              <a:lnSpc>
                <a:spcPts val="1200"/>
              </a:lnSpc>
              <a:spcBef>
                <a:spcPts val="80"/>
              </a:spcBef>
              <a:buChar char="•"/>
              <a:tabLst>
                <a:tab pos="95250" algn="l"/>
              </a:tabLst>
            </a:pP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0">
                <a:latin typeface="Microsoft Sans Serif"/>
                <a:cs typeface="Microsoft Sans Serif"/>
              </a:rPr>
              <a:t>e</a:t>
            </a:r>
            <a:r>
              <a:rPr dirty="0" baseline="-33333" sz="750" spc="-150">
                <a:latin typeface="Microsoft Sans Serif"/>
                <a:cs typeface="Microsoft Sans Serif"/>
              </a:rPr>
              <a:t>d</a:t>
            </a:r>
            <a:r>
              <a:rPr dirty="0" sz="700" spc="-100">
                <a:latin typeface="Microsoft Sans Serif"/>
                <a:cs typeface="Microsoft Sans Serif"/>
              </a:rPr>
              <a:t>s</a:t>
            </a:r>
            <a:r>
              <a:rPr dirty="0" sz="700" spc="-8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primera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conoce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antemano,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muy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baja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plantas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pequeño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tamaño;</a:t>
            </a:r>
            <a:endParaRPr sz="70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102870" algn="l"/>
              </a:tabLst>
            </a:pPr>
            <a:r>
              <a:rPr dirty="0" sz="800" spc="-85">
                <a:latin typeface="Microsoft Sans Serif"/>
                <a:cs typeface="Microsoft Sans Serif"/>
              </a:rPr>
              <a:t>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90">
                <a:latin typeface="Microsoft Sans Serif"/>
                <a:cs typeface="Microsoft Sans Serif"/>
              </a:rPr>
              <a:t>e</a:t>
            </a:r>
            <a:r>
              <a:rPr dirty="0" baseline="-33333" sz="750" spc="-135">
                <a:latin typeface="Microsoft Sans Serif"/>
                <a:cs typeface="Microsoft Sans Serif"/>
              </a:rPr>
              <a:t>y</a:t>
            </a:r>
            <a:r>
              <a:rPr dirty="0" sz="800" spc="-90">
                <a:latin typeface="Microsoft Sans Serif"/>
                <a:cs typeface="Microsoft Sans Serif"/>
              </a:rPr>
              <a:t>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resistencia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consumidora,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define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56346" y="3250793"/>
            <a:ext cx="5363845" cy="2160270"/>
          </a:xfrm>
          <a:custGeom>
            <a:avLst/>
            <a:gdLst/>
            <a:ahLst/>
            <a:cxnLst/>
            <a:rect l="l" t="t" r="r" b="b"/>
            <a:pathLst>
              <a:path w="5363845" h="2160270">
                <a:moveTo>
                  <a:pt x="5363654" y="0"/>
                </a:moveTo>
                <a:lnTo>
                  <a:pt x="0" y="0"/>
                </a:lnTo>
                <a:lnTo>
                  <a:pt x="0" y="2160003"/>
                </a:lnTo>
                <a:lnTo>
                  <a:pt x="5363654" y="2160003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1208" y="1155603"/>
            <a:ext cx="1118997" cy="243840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5224736" y="3880806"/>
            <a:ext cx="294640" cy="294640"/>
            <a:chOff x="5224736" y="3880806"/>
            <a:chExt cx="294640" cy="294640"/>
          </a:xfrm>
        </p:grpSpPr>
        <p:sp>
          <p:nvSpPr>
            <p:cNvPr id="6" name="object 6"/>
            <p:cNvSpPr/>
            <p:nvPr/>
          </p:nvSpPr>
          <p:spPr>
            <a:xfrm>
              <a:off x="5227911" y="3883986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287997" y="287997"/>
                  </a:moveTo>
                  <a:lnTo>
                    <a:pt x="0" y="287997"/>
                  </a:lnTo>
                  <a:lnTo>
                    <a:pt x="0" y="0"/>
                  </a:lnTo>
                  <a:lnTo>
                    <a:pt x="287997" y="0"/>
                  </a:lnTo>
                  <a:lnTo>
                    <a:pt x="287997" y="287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227911" y="3883981"/>
              <a:ext cx="288290" cy="288290"/>
            </a:xfrm>
            <a:custGeom>
              <a:avLst/>
              <a:gdLst/>
              <a:ahLst/>
              <a:cxnLst/>
              <a:rect l="l" t="t" r="r" b="b"/>
              <a:pathLst>
                <a:path w="288289" h="288289">
                  <a:moveTo>
                    <a:pt x="0" y="287997"/>
                  </a:moveTo>
                  <a:lnTo>
                    <a:pt x="28799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409707" y="4108457"/>
              <a:ext cx="70485" cy="28575"/>
            </a:xfrm>
            <a:custGeom>
              <a:avLst/>
              <a:gdLst/>
              <a:ahLst/>
              <a:cxnLst/>
              <a:rect l="l" t="t" r="r" b="b"/>
              <a:pathLst>
                <a:path w="70485" h="28575">
                  <a:moveTo>
                    <a:pt x="19113" y="0"/>
                  </a:moveTo>
                  <a:lnTo>
                    <a:pt x="11620" y="0"/>
                  </a:lnTo>
                  <a:lnTo>
                    <a:pt x="7683" y="1701"/>
                  </a:lnTo>
                  <a:lnTo>
                    <a:pt x="1523" y="8521"/>
                  </a:lnTo>
                  <a:lnTo>
                    <a:pt x="0" y="12953"/>
                  </a:lnTo>
                  <a:lnTo>
                    <a:pt x="0" y="26987"/>
                  </a:lnTo>
                  <a:lnTo>
                    <a:pt x="8216" y="26987"/>
                  </a:lnTo>
                  <a:lnTo>
                    <a:pt x="8216" y="15252"/>
                  </a:lnTo>
                  <a:lnTo>
                    <a:pt x="8877" y="12560"/>
                  </a:lnTo>
                  <a:lnTo>
                    <a:pt x="11569" y="9207"/>
                  </a:lnTo>
                  <a:lnTo>
                    <a:pt x="13677" y="8369"/>
                  </a:lnTo>
                  <a:lnTo>
                    <a:pt x="18821" y="8369"/>
                  </a:lnTo>
                  <a:lnTo>
                    <a:pt x="21170" y="9080"/>
                  </a:lnTo>
                  <a:lnTo>
                    <a:pt x="26098" y="11874"/>
                  </a:lnTo>
                  <a:lnTo>
                    <a:pt x="29438" y="14401"/>
                  </a:lnTo>
                  <a:lnTo>
                    <a:pt x="33693" y="18097"/>
                  </a:lnTo>
                  <a:lnTo>
                    <a:pt x="38950" y="22123"/>
                  </a:lnTo>
                  <a:lnTo>
                    <a:pt x="42976" y="24803"/>
                  </a:lnTo>
                  <a:lnTo>
                    <a:pt x="48552" y="27482"/>
                  </a:lnTo>
                  <a:lnTo>
                    <a:pt x="51295" y="28155"/>
                  </a:lnTo>
                  <a:lnTo>
                    <a:pt x="53987" y="28155"/>
                  </a:lnTo>
                  <a:lnTo>
                    <a:pt x="58788" y="28155"/>
                  </a:lnTo>
                  <a:lnTo>
                    <a:pt x="62725" y="26454"/>
                  </a:lnTo>
                  <a:lnTo>
                    <a:pt x="68872" y="19634"/>
                  </a:lnTo>
                  <a:lnTo>
                    <a:pt x="70408" y="15189"/>
                  </a:lnTo>
                  <a:lnTo>
                    <a:pt x="70408" y="2501"/>
                  </a:lnTo>
                  <a:lnTo>
                    <a:pt x="62191" y="2501"/>
                  </a:lnTo>
                  <a:lnTo>
                    <a:pt x="62191" y="12903"/>
                  </a:lnTo>
                  <a:lnTo>
                    <a:pt x="61531" y="15582"/>
                  </a:lnTo>
                  <a:lnTo>
                    <a:pt x="58839" y="18935"/>
                  </a:lnTo>
                  <a:lnTo>
                    <a:pt x="56718" y="19773"/>
                  </a:lnTo>
                  <a:lnTo>
                    <a:pt x="51574" y="19773"/>
                  </a:lnTo>
                  <a:lnTo>
                    <a:pt x="49199" y="19075"/>
                  </a:lnTo>
                  <a:lnTo>
                    <a:pt x="44183" y="16281"/>
                  </a:lnTo>
                  <a:lnTo>
                    <a:pt x="40792" y="13741"/>
                  </a:lnTo>
                  <a:lnTo>
                    <a:pt x="36550" y="10045"/>
                  </a:lnTo>
                  <a:lnTo>
                    <a:pt x="31292" y="5918"/>
                  </a:lnTo>
                  <a:lnTo>
                    <a:pt x="27292" y="3213"/>
                  </a:lnTo>
                  <a:lnTo>
                    <a:pt x="21818" y="634"/>
                  </a:lnTo>
                  <a:lnTo>
                    <a:pt x="19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249703" y="3917433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 h="0">
                  <a:moveTo>
                    <a:pt x="0" y="0"/>
                  </a:moveTo>
                  <a:lnTo>
                    <a:pt x="1267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249703" y="3944723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327032" y="3944723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 h="0">
                  <a:moveTo>
                    <a:pt x="0" y="0"/>
                  </a:moveTo>
                  <a:lnTo>
                    <a:pt x="4939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4430217" y="4825606"/>
            <a:ext cx="19050" cy="228600"/>
            <a:chOff x="4430217" y="4825606"/>
            <a:chExt cx="19050" cy="228600"/>
          </a:xfrm>
        </p:grpSpPr>
        <p:sp>
          <p:nvSpPr>
            <p:cNvPr id="13" name="object 13"/>
            <p:cNvSpPr/>
            <p:nvPr/>
          </p:nvSpPr>
          <p:spPr>
            <a:xfrm>
              <a:off x="4430217" y="4825606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0" y="16852"/>
                  </a:moveTo>
                  <a:lnTo>
                    <a:pt x="19050" y="16852"/>
                  </a:lnTo>
                  <a:lnTo>
                    <a:pt x="19050" y="0"/>
                  </a:lnTo>
                  <a:lnTo>
                    <a:pt x="0" y="0"/>
                  </a:lnTo>
                  <a:lnTo>
                    <a:pt x="0" y="168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430217" y="484245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430217" y="48616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430217" y="488091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430217" y="490014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30217" y="491937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430217" y="493859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430217" y="495783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430217" y="497705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40"/>
                  </a:lnTo>
                  <a:lnTo>
                    <a:pt x="19050" y="1924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430217" y="499629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430217" y="501553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430217" y="50347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/>
          <p:cNvGrpSpPr/>
          <p:nvPr/>
        </p:nvGrpSpPr>
        <p:grpSpPr>
          <a:xfrm>
            <a:off x="4532092" y="4825606"/>
            <a:ext cx="86995" cy="228600"/>
            <a:chOff x="4532092" y="4825606"/>
            <a:chExt cx="86995" cy="228600"/>
          </a:xfrm>
        </p:grpSpPr>
        <p:sp>
          <p:nvSpPr>
            <p:cNvPr id="26" name="object 26"/>
            <p:cNvSpPr/>
            <p:nvPr/>
          </p:nvSpPr>
          <p:spPr>
            <a:xfrm>
              <a:off x="4568875" y="4825606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0" y="16852"/>
                  </a:moveTo>
                  <a:lnTo>
                    <a:pt x="19050" y="16852"/>
                  </a:lnTo>
                  <a:lnTo>
                    <a:pt x="19050" y="0"/>
                  </a:lnTo>
                  <a:lnTo>
                    <a:pt x="0" y="0"/>
                  </a:lnTo>
                  <a:lnTo>
                    <a:pt x="0" y="168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568875" y="484245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568875" y="48616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568875" y="488091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568875" y="490014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568875" y="491937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568875" y="493859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68875" y="495783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68875" y="497705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40"/>
                  </a:lnTo>
                  <a:lnTo>
                    <a:pt x="19050" y="1924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568875" y="499629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568875" y="501553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568875" y="50347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9050" y="0"/>
                  </a:moveTo>
                  <a:lnTo>
                    <a:pt x="0" y="0"/>
                  </a:lnTo>
                  <a:lnTo>
                    <a:pt x="0" y="19227"/>
                  </a:lnTo>
                  <a:lnTo>
                    <a:pt x="19050" y="19227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535267" y="4935287"/>
              <a:ext cx="79375" cy="29209"/>
            </a:xfrm>
            <a:custGeom>
              <a:avLst/>
              <a:gdLst/>
              <a:ahLst/>
              <a:cxnLst/>
              <a:rect l="l" t="t" r="r" b="b"/>
              <a:pathLst>
                <a:path w="79375" h="29210">
                  <a:moveTo>
                    <a:pt x="0" y="28841"/>
                  </a:moveTo>
                  <a:lnTo>
                    <a:pt x="7882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615510" y="4887209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0"/>
                  </a:moveTo>
                  <a:lnTo>
                    <a:pt x="0" y="86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/>
          <p:cNvGrpSpPr/>
          <p:nvPr/>
        </p:nvGrpSpPr>
        <p:grpSpPr>
          <a:xfrm>
            <a:off x="4396446" y="4887209"/>
            <a:ext cx="86995" cy="86995"/>
            <a:chOff x="4396446" y="4887209"/>
            <a:chExt cx="86995" cy="86995"/>
          </a:xfrm>
        </p:grpSpPr>
        <p:sp>
          <p:nvSpPr>
            <p:cNvPr id="41" name="object 41"/>
            <p:cNvSpPr/>
            <p:nvPr/>
          </p:nvSpPr>
          <p:spPr>
            <a:xfrm>
              <a:off x="4399621" y="4935287"/>
              <a:ext cx="79375" cy="29209"/>
            </a:xfrm>
            <a:custGeom>
              <a:avLst/>
              <a:gdLst/>
              <a:ahLst/>
              <a:cxnLst/>
              <a:rect l="l" t="t" r="r" b="b"/>
              <a:pathLst>
                <a:path w="79375" h="29210">
                  <a:moveTo>
                    <a:pt x="0" y="28841"/>
                  </a:moveTo>
                  <a:lnTo>
                    <a:pt x="7882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479866" y="4887209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w="0" h="86995">
                  <a:moveTo>
                    <a:pt x="0" y="0"/>
                  </a:moveTo>
                  <a:lnTo>
                    <a:pt x="0" y="86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3696186" y="3840974"/>
            <a:ext cx="509905" cy="1139825"/>
            <a:chOff x="3696186" y="3840974"/>
            <a:chExt cx="509905" cy="1139825"/>
          </a:xfrm>
        </p:grpSpPr>
        <p:sp>
          <p:nvSpPr>
            <p:cNvPr id="44" name="object 44"/>
            <p:cNvSpPr/>
            <p:nvPr/>
          </p:nvSpPr>
          <p:spPr>
            <a:xfrm>
              <a:off x="3699361" y="3844149"/>
              <a:ext cx="503555" cy="1133475"/>
            </a:xfrm>
            <a:custGeom>
              <a:avLst/>
              <a:gdLst/>
              <a:ahLst/>
              <a:cxnLst/>
              <a:rect l="l" t="t" r="r" b="b"/>
              <a:pathLst>
                <a:path w="503554" h="1133475">
                  <a:moveTo>
                    <a:pt x="503174" y="959840"/>
                  </a:moveTo>
                  <a:lnTo>
                    <a:pt x="503174" y="1132903"/>
                  </a:lnTo>
                  <a:lnTo>
                    <a:pt x="0" y="113290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761910" y="4205353"/>
              <a:ext cx="374650" cy="704850"/>
            </a:xfrm>
            <a:custGeom>
              <a:avLst/>
              <a:gdLst/>
              <a:ahLst/>
              <a:cxnLst/>
              <a:rect l="l" t="t" r="r" b="b"/>
              <a:pathLst>
                <a:path w="374650" h="704850">
                  <a:moveTo>
                    <a:pt x="374459" y="586562"/>
                  </a:moveTo>
                  <a:lnTo>
                    <a:pt x="374459" y="704405"/>
                  </a:lnTo>
                  <a:lnTo>
                    <a:pt x="0" y="704405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1857432" y="3721029"/>
            <a:ext cx="457200" cy="608330"/>
            <a:chOff x="1857432" y="3721029"/>
            <a:chExt cx="457200" cy="608330"/>
          </a:xfrm>
        </p:grpSpPr>
        <p:sp>
          <p:nvSpPr>
            <p:cNvPr id="47" name="object 47"/>
            <p:cNvSpPr/>
            <p:nvPr/>
          </p:nvSpPr>
          <p:spPr>
            <a:xfrm>
              <a:off x="1860613" y="3724211"/>
              <a:ext cx="450850" cy="601980"/>
            </a:xfrm>
            <a:custGeom>
              <a:avLst/>
              <a:gdLst/>
              <a:ahLst/>
              <a:cxnLst/>
              <a:rect l="l" t="t" r="r" b="b"/>
              <a:pathLst>
                <a:path w="450850" h="601979">
                  <a:moveTo>
                    <a:pt x="450850" y="0"/>
                  </a:moveTo>
                  <a:lnTo>
                    <a:pt x="0" y="0"/>
                  </a:lnTo>
                  <a:lnTo>
                    <a:pt x="0" y="601814"/>
                  </a:lnTo>
                  <a:lnTo>
                    <a:pt x="450850" y="601814"/>
                  </a:lnTo>
                  <a:lnTo>
                    <a:pt x="450850" y="0"/>
                  </a:lnTo>
                  <a:close/>
                </a:path>
              </a:pathLst>
            </a:custGeom>
            <a:solidFill>
              <a:srgbClr val="CED7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298763" y="431332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186143" y="4326022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30" h="0">
                  <a:moveTo>
                    <a:pt x="8759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885823" y="4326022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 h="0">
                  <a:moveTo>
                    <a:pt x="2878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860607" y="431332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860607" y="4200537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4">
                  <a:moveTo>
                    <a:pt x="0" y="8771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860607" y="3749433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5">
                  <a:moveTo>
                    <a:pt x="0" y="43858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860607" y="372420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898336" y="3724204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30" h="0">
                  <a:moveTo>
                    <a:pt x="0" y="0"/>
                  </a:moveTo>
                  <a:lnTo>
                    <a:pt x="8759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998441" y="3724204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 h="0">
                  <a:moveTo>
                    <a:pt x="0" y="0"/>
                  </a:moveTo>
                  <a:lnTo>
                    <a:pt x="287807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298763" y="372420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311463" y="3761963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4">
                  <a:moveTo>
                    <a:pt x="0" y="0"/>
                  </a:moveTo>
                  <a:lnTo>
                    <a:pt x="0" y="87718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311463" y="3862211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5">
                  <a:moveTo>
                    <a:pt x="0" y="0"/>
                  </a:moveTo>
                  <a:lnTo>
                    <a:pt x="0" y="438581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934738" y="3881116"/>
              <a:ext cx="215265" cy="288290"/>
            </a:xfrm>
            <a:custGeom>
              <a:avLst/>
              <a:gdLst/>
              <a:ahLst/>
              <a:cxnLst/>
              <a:rect l="l" t="t" r="r" b="b"/>
              <a:pathLst>
                <a:path w="215264" h="288289">
                  <a:moveTo>
                    <a:pt x="214947" y="287997"/>
                  </a:moveTo>
                  <a:lnTo>
                    <a:pt x="0" y="287997"/>
                  </a:lnTo>
                  <a:lnTo>
                    <a:pt x="0" y="0"/>
                  </a:lnTo>
                  <a:lnTo>
                    <a:pt x="214947" y="0"/>
                  </a:lnTo>
                  <a:lnTo>
                    <a:pt x="214947" y="2879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934729" y="3881116"/>
              <a:ext cx="215265" cy="109855"/>
            </a:xfrm>
            <a:custGeom>
              <a:avLst/>
              <a:gdLst/>
              <a:ahLst/>
              <a:cxnLst/>
              <a:rect l="l" t="t" r="r" b="b"/>
              <a:pathLst>
                <a:path w="215264" h="109854">
                  <a:moveTo>
                    <a:pt x="107480" y="109664"/>
                  </a:moveTo>
                  <a:lnTo>
                    <a:pt x="0" y="0"/>
                  </a:lnTo>
                </a:path>
                <a:path w="215264" h="109854">
                  <a:moveTo>
                    <a:pt x="107480" y="109664"/>
                  </a:moveTo>
                  <a:lnTo>
                    <a:pt x="2149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/>
          <p:cNvGrpSpPr/>
          <p:nvPr/>
        </p:nvGrpSpPr>
        <p:grpSpPr>
          <a:xfrm>
            <a:off x="5512733" y="3891075"/>
            <a:ext cx="676910" cy="233679"/>
            <a:chOff x="5512733" y="3891075"/>
            <a:chExt cx="676910" cy="233679"/>
          </a:xfrm>
        </p:grpSpPr>
        <p:sp>
          <p:nvSpPr>
            <p:cNvPr id="63" name="object 63"/>
            <p:cNvSpPr/>
            <p:nvPr/>
          </p:nvSpPr>
          <p:spPr>
            <a:xfrm>
              <a:off x="5515908" y="3996288"/>
              <a:ext cx="670560" cy="31750"/>
            </a:xfrm>
            <a:custGeom>
              <a:avLst/>
              <a:gdLst/>
              <a:ahLst/>
              <a:cxnLst/>
              <a:rect l="l" t="t" r="r" b="b"/>
              <a:pathLst>
                <a:path w="670560" h="31750">
                  <a:moveTo>
                    <a:pt x="0" y="31686"/>
                  </a:moveTo>
                  <a:lnTo>
                    <a:pt x="354850" y="31686"/>
                  </a:lnTo>
                  <a:lnTo>
                    <a:pt x="357342" y="19357"/>
                  </a:lnTo>
                  <a:lnTo>
                    <a:pt x="364137" y="9285"/>
                  </a:lnTo>
                  <a:lnTo>
                    <a:pt x="374213" y="2491"/>
                  </a:lnTo>
                  <a:lnTo>
                    <a:pt x="386549" y="0"/>
                  </a:lnTo>
                  <a:lnTo>
                    <a:pt x="398876" y="2491"/>
                  </a:lnTo>
                  <a:lnTo>
                    <a:pt x="408944" y="9285"/>
                  </a:lnTo>
                  <a:lnTo>
                    <a:pt x="415733" y="19357"/>
                  </a:lnTo>
                  <a:lnTo>
                    <a:pt x="418223" y="31686"/>
                  </a:lnTo>
                  <a:lnTo>
                    <a:pt x="420713" y="19357"/>
                  </a:lnTo>
                  <a:lnTo>
                    <a:pt x="427504" y="9285"/>
                  </a:lnTo>
                  <a:lnTo>
                    <a:pt x="437576" y="2491"/>
                  </a:lnTo>
                  <a:lnTo>
                    <a:pt x="449910" y="0"/>
                  </a:lnTo>
                  <a:lnTo>
                    <a:pt x="462244" y="2491"/>
                  </a:lnTo>
                  <a:lnTo>
                    <a:pt x="472316" y="9285"/>
                  </a:lnTo>
                  <a:lnTo>
                    <a:pt x="479106" y="19357"/>
                  </a:lnTo>
                  <a:lnTo>
                    <a:pt x="481596" y="31686"/>
                  </a:lnTo>
                  <a:lnTo>
                    <a:pt x="484084" y="19357"/>
                  </a:lnTo>
                  <a:lnTo>
                    <a:pt x="490870" y="9285"/>
                  </a:lnTo>
                  <a:lnTo>
                    <a:pt x="500938" y="2491"/>
                  </a:lnTo>
                  <a:lnTo>
                    <a:pt x="513270" y="0"/>
                  </a:lnTo>
                  <a:lnTo>
                    <a:pt x="525604" y="2491"/>
                  </a:lnTo>
                  <a:lnTo>
                    <a:pt x="535676" y="9285"/>
                  </a:lnTo>
                  <a:lnTo>
                    <a:pt x="542467" y="19357"/>
                  </a:lnTo>
                  <a:lnTo>
                    <a:pt x="544957" y="31686"/>
                  </a:lnTo>
                  <a:lnTo>
                    <a:pt x="547446" y="19357"/>
                  </a:lnTo>
                  <a:lnTo>
                    <a:pt x="554235" y="9285"/>
                  </a:lnTo>
                  <a:lnTo>
                    <a:pt x="564304" y="2491"/>
                  </a:lnTo>
                  <a:lnTo>
                    <a:pt x="576630" y="0"/>
                  </a:lnTo>
                  <a:lnTo>
                    <a:pt x="588964" y="2491"/>
                  </a:lnTo>
                  <a:lnTo>
                    <a:pt x="599036" y="9285"/>
                  </a:lnTo>
                  <a:lnTo>
                    <a:pt x="605827" y="19357"/>
                  </a:lnTo>
                  <a:lnTo>
                    <a:pt x="608317" y="31686"/>
                  </a:lnTo>
                  <a:lnTo>
                    <a:pt x="670255" y="316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515908" y="3894250"/>
              <a:ext cx="670560" cy="227329"/>
            </a:xfrm>
            <a:custGeom>
              <a:avLst/>
              <a:gdLst/>
              <a:ahLst/>
              <a:cxnLst/>
              <a:rect l="l" t="t" r="r" b="b"/>
              <a:pathLst>
                <a:path w="670560" h="227329">
                  <a:moveTo>
                    <a:pt x="0" y="227101"/>
                  </a:moveTo>
                  <a:lnTo>
                    <a:pt x="354850" y="227101"/>
                  </a:lnTo>
                  <a:lnTo>
                    <a:pt x="357342" y="214772"/>
                  </a:lnTo>
                  <a:lnTo>
                    <a:pt x="364137" y="204700"/>
                  </a:lnTo>
                  <a:lnTo>
                    <a:pt x="374213" y="197906"/>
                  </a:lnTo>
                  <a:lnTo>
                    <a:pt x="386549" y="195414"/>
                  </a:lnTo>
                  <a:lnTo>
                    <a:pt x="398876" y="197906"/>
                  </a:lnTo>
                  <a:lnTo>
                    <a:pt x="408944" y="204700"/>
                  </a:lnTo>
                  <a:lnTo>
                    <a:pt x="415733" y="214772"/>
                  </a:lnTo>
                  <a:lnTo>
                    <a:pt x="418223" y="227101"/>
                  </a:lnTo>
                  <a:lnTo>
                    <a:pt x="420713" y="214772"/>
                  </a:lnTo>
                  <a:lnTo>
                    <a:pt x="427504" y="204700"/>
                  </a:lnTo>
                  <a:lnTo>
                    <a:pt x="437576" y="197906"/>
                  </a:lnTo>
                  <a:lnTo>
                    <a:pt x="449910" y="195414"/>
                  </a:lnTo>
                  <a:lnTo>
                    <a:pt x="462244" y="197906"/>
                  </a:lnTo>
                  <a:lnTo>
                    <a:pt x="472316" y="204700"/>
                  </a:lnTo>
                  <a:lnTo>
                    <a:pt x="479106" y="214772"/>
                  </a:lnTo>
                  <a:lnTo>
                    <a:pt x="481596" y="227101"/>
                  </a:lnTo>
                  <a:lnTo>
                    <a:pt x="484084" y="214772"/>
                  </a:lnTo>
                  <a:lnTo>
                    <a:pt x="490870" y="204700"/>
                  </a:lnTo>
                  <a:lnTo>
                    <a:pt x="500938" y="197906"/>
                  </a:lnTo>
                  <a:lnTo>
                    <a:pt x="513270" y="195414"/>
                  </a:lnTo>
                  <a:lnTo>
                    <a:pt x="525604" y="197906"/>
                  </a:lnTo>
                  <a:lnTo>
                    <a:pt x="535676" y="204700"/>
                  </a:lnTo>
                  <a:lnTo>
                    <a:pt x="542467" y="214772"/>
                  </a:lnTo>
                  <a:lnTo>
                    <a:pt x="544957" y="227101"/>
                  </a:lnTo>
                  <a:lnTo>
                    <a:pt x="547446" y="214772"/>
                  </a:lnTo>
                  <a:lnTo>
                    <a:pt x="554235" y="204700"/>
                  </a:lnTo>
                  <a:lnTo>
                    <a:pt x="564304" y="197906"/>
                  </a:lnTo>
                  <a:lnTo>
                    <a:pt x="576630" y="195414"/>
                  </a:lnTo>
                  <a:lnTo>
                    <a:pt x="588964" y="197906"/>
                  </a:lnTo>
                  <a:lnTo>
                    <a:pt x="599036" y="204700"/>
                  </a:lnTo>
                  <a:lnTo>
                    <a:pt x="605827" y="214772"/>
                  </a:lnTo>
                  <a:lnTo>
                    <a:pt x="608317" y="227101"/>
                  </a:lnTo>
                  <a:lnTo>
                    <a:pt x="670255" y="227101"/>
                  </a:lnTo>
                  <a:lnTo>
                    <a:pt x="670255" y="31686"/>
                  </a:lnTo>
                  <a:lnTo>
                    <a:pt x="608317" y="31686"/>
                  </a:lnTo>
                  <a:lnTo>
                    <a:pt x="605827" y="19352"/>
                  </a:lnTo>
                  <a:lnTo>
                    <a:pt x="599036" y="9280"/>
                  </a:lnTo>
                  <a:lnTo>
                    <a:pt x="588964" y="2489"/>
                  </a:lnTo>
                  <a:lnTo>
                    <a:pt x="576630" y="0"/>
                  </a:lnTo>
                  <a:lnTo>
                    <a:pt x="564304" y="2489"/>
                  </a:lnTo>
                  <a:lnTo>
                    <a:pt x="554235" y="9280"/>
                  </a:lnTo>
                  <a:lnTo>
                    <a:pt x="547446" y="19352"/>
                  </a:lnTo>
                  <a:lnTo>
                    <a:pt x="544957" y="31686"/>
                  </a:lnTo>
                  <a:lnTo>
                    <a:pt x="542467" y="19352"/>
                  </a:lnTo>
                  <a:lnTo>
                    <a:pt x="535676" y="9280"/>
                  </a:lnTo>
                  <a:lnTo>
                    <a:pt x="525604" y="2489"/>
                  </a:lnTo>
                  <a:lnTo>
                    <a:pt x="513270" y="0"/>
                  </a:lnTo>
                  <a:lnTo>
                    <a:pt x="500938" y="2489"/>
                  </a:lnTo>
                  <a:lnTo>
                    <a:pt x="490870" y="9280"/>
                  </a:lnTo>
                  <a:lnTo>
                    <a:pt x="484084" y="19352"/>
                  </a:lnTo>
                  <a:lnTo>
                    <a:pt x="481596" y="31686"/>
                  </a:lnTo>
                  <a:lnTo>
                    <a:pt x="479106" y="19352"/>
                  </a:lnTo>
                  <a:lnTo>
                    <a:pt x="472316" y="9280"/>
                  </a:lnTo>
                  <a:lnTo>
                    <a:pt x="462244" y="2489"/>
                  </a:lnTo>
                  <a:lnTo>
                    <a:pt x="449910" y="0"/>
                  </a:lnTo>
                  <a:lnTo>
                    <a:pt x="437576" y="2489"/>
                  </a:lnTo>
                  <a:lnTo>
                    <a:pt x="427504" y="9280"/>
                  </a:lnTo>
                  <a:lnTo>
                    <a:pt x="420713" y="19352"/>
                  </a:lnTo>
                  <a:lnTo>
                    <a:pt x="418223" y="31686"/>
                  </a:lnTo>
                  <a:lnTo>
                    <a:pt x="415733" y="19352"/>
                  </a:lnTo>
                  <a:lnTo>
                    <a:pt x="408944" y="9280"/>
                  </a:lnTo>
                  <a:lnTo>
                    <a:pt x="398876" y="2489"/>
                  </a:lnTo>
                  <a:lnTo>
                    <a:pt x="386549" y="0"/>
                  </a:lnTo>
                  <a:lnTo>
                    <a:pt x="374213" y="2489"/>
                  </a:lnTo>
                  <a:lnTo>
                    <a:pt x="364137" y="9280"/>
                  </a:lnTo>
                  <a:lnTo>
                    <a:pt x="357342" y="19352"/>
                  </a:lnTo>
                  <a:lnTo>
                    <a:pt x="354850" y="31686"/>
                  </a:lnTo>
                  <a:lnTo>
                    <a:pt x="0" y="316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4934516" y="3816527"/>
            <a:ext cx="55880" cy="55244"/>
            <a:chOff x="4934516" y="3816527"/>
            <a:chExt cx="55880" cy="55244"/>
          </a:xfrm>
        </p:grpSpPr>
        <p:sp>
          <p:nvSpPr>
            <p:cNvPr id="66" name="object 66"/>
            <p:cNvSpPr/>
            <p:nvPr/>
          </p:nvSpPr>
          <p:spPr>
            <a:xfrm>
              <a:off x="4937691" y="3819702"/>
              <a:ext cx="49530" cy="48895"/>
            </a:xfrm>
            <a:custGeom>
              <a:avLst/>
              <a:gdLst/>
              <a:ahLst/>
              <a:cxnLst/>
              <a:rect l="l" t="t" r="r" b="b"/>
              <a:pathLst>
                <a:path w="49529" h="48895">
                  <a:moveTo>
                    <a:pt x="48907" y="0"/>
                  </a:moveTo>
                  <a:lnTo>
                    <a:pt x="0" y="4889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937691" y="3819704"/>
              <a:ext cx="49530" cy="48895"/>
            </a:xfrm>
            <a:custGeom>
              <a:avLst/>
              <a:gdLst/>
              <a:ahLst/>
              <a:cxnLst/>
              <a:rect l="l" t="t" r="r" b="b"/>
              <a:pathLst>
                <a:path w="49529" h="48895">
                  <a:moveTo>
                    <a:pt x="48907" y="4889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" name="object 68"/>
          <p:cNvGrpSpPr/>
          <p:nvPr/>
        </p:nvGrpSpPr>
        <p:grpSpPr>
          <a:xfrm>
            <a:off x="4934516" y="4177733"/>
            <a:ext cx="55880" cy="55244"/>
            <a:chOff x="4934516" y="4177733"/>
            <a:chExt cx="55880" cy="55244"/>
          </a:xfrm>
        </p:grpSpPr>
        <p:sp>
          <p:nvSpPr>
            <p:cNvPr id="69" name="object 69"/>
            <p:cNvSpPr/>
            <p:nvPr/>
          </p:nvSpPr>
          <p:spPr>
            <a:xfrm>
              <a:off x="4937691" y="4180908"/>
              <a:ext cx="49530" cy="48895"/>
            </a:xfrm>
            <a:custGeom>
              <a:avLst/>
              <a:gdLst/>
              <a:ahLst/>
              <a:cxnLst/>
              <a:rect l="l" t="t" r="r" b="b"/>
              <a:pathLst>
                <a:path w="49529" h="48895">
                  <a:moveTo>
                    <a:pt x="48907" y="0"/>
                  </a:moveTo>
                  <a:lnTo>
                    <a:pt x="0" y="4889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937691" y="4180910"/>
              <a:ext cx="49530" cy="48895"/>
            </a:xfrm>
            <a:custGeom>
              <a:avLst/>
              <a:gdLst/>
              <a:ahLst/>
              <a:cxnLst/>
              <a:rect l="l" t="t" r="r" b="b"/>
              <a:pathLst>
                <a:path w="49529" h="48895">
                  <a:moveTo>
                    <a:pt x="48907" y="4889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/>
          <p:nvPr/>
        </p:nvSpPr>
        <p:spPr>
          <a:xfrm>
            <a:off x="2042209" y="3764717"/>
            <a:ext cx="2857500" cy="116839"/>
          </a:xfrm>
          <a:custGeom>
            <a:avLst/>
            <a:gdLst/>
            <a:ahLst/>
            <a:cxnLst/>
            <a:rect l="l" t="t" r="r" b="b"/>
            <a:pathLst>
              <a:path w="2857500" h="116839">
                <a:moveTo>
                  <a:pt x="0" y="116395"/>
                </a:moveTo>
                <a:lnTo>
                  <a:pt x="0" y="0"/>
                </a:lnTo>
                <a:lnTo>
                  <a:pt x="182816" y="0"/>
                </a:lnTo>
                <a:lnTo>
                  <a:pt x="182816" y="79425"/>
                </a:lnTo>
                <a:lnTo>
                  <a:pt x="2749410" y="79425"/>
                </a:lnTo>
                <a:lnTo>
                  <a:pt x="2857106" y="4013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2042209" y="4166114"/>
            <a:ext cx="2857500" cy="119380"/>
          </a:xfrm>
          <a:custGeom>
            <a:avLst/>
            <a:gdLst/>
            <a:ahLst/>
            <a:cxnLst/>
            <a:rect l="l" t="t" r="r" b="b"/>
            <a:pathLst>
              <a:path w="2857500" h="119379">
                <a:moveTo>
                  <a:pt x="0" y="2565"/>
                </a:moveTo>
                <a:lnTo>
                  <a:pt x="0" y="118960"/>
                </a:lnTo>
                <a:lnTo>
                  <a:pt x="182816" y="118960"/>
                </a:lnTo>
                <a:lnTo>
                  <a:pt x="182816" y="39535"/>
                </a:lnTo>
                <a:lnTo>
                  <a:pt x="2749410" y="39535"/>
                </a:lnTo>
                <a:lnTo>
                  <a:pt x="285710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4962367" y="3844370"/>
            <a:ext cx="266065" cy="84455"/>
          </a:xfrm>
          <a:custGeom>
            <a:avLst/>
            <a:gdLst/>
            <a:ahLst/>
            <a:cxnLst/>
            <a:rect l="l" t="t" r="r" b="b"/>
            <a:pathLst>
              <a:path w="266064" h="84454">
                <a:moveTo>
                  <a:pt x="265544" y="83921"/>
                </a:moveTo>
                <a:lnTo>
                  <a:pt x="155778" y="83921"/>
                </a:lnTo>
                <a:lnTo>
                  <a:pt x="155778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4962647" y="4121351"/>
            <a:ext cx="265430" cy="85090"/>
          </a:xfrm>
          <a:custGeom>
            <a:avLst/>
            <a:gdLst/>
            <a:ahLst/>
            <a:cxnLst/>
            <a:rect l="l" t="t" r="r" b="b"/>
            <a:pathLst>
              <a:path w="265429" h="85089">
                <a:moveTo>
                  <a:pt x="265264" y="0"/>
                </a:moveTo>
                <a:lnTo>
                  <a:pt x="155498" y="0"/>
                </a:lnTo>
                <a:lnTo>
                  <a:pt x="155498" y="84505"/>
                </a:lnTo>
                <a:lnTo>
                  <a:pt x="0" y="8450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5" name="object 75"/>
          <p:cNvGrpSpPr/>
          <p:nvPr/>
        </p:nvGrpSpPr>
        <p:grpSpPr>
          <a:xfrm>
            <a:off x="6162936" y="4001869"/>
            <a:ext cx="46990" cy="46990"/>
            <a:chOff x="6162936" y="4001869"/>
            <a:chExt cx="46990" cy="46990"/>
          </a:xfrm>
        </p:grpSpPr>
        <p:sp>
          <p:nvSpPr>
            <p:cNvPr id="76" name="object 76"/>
            <p:cNvSpPr/>
            <p:nvPr/>
          </p:nvSpPr>
          <p:spPr>
            <a:xfrm>
              <a:off x="6166111" y="400504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53" y="0"/>
                  </a:moveTo>
                  <a:lnTo>
                    <a:pt x="12247" y="1577"/>
                  </a:lnTo>
                  <a:lnTo>
                    <a:pt x="5873" y="5880"/>
                  </a:lnTo>
                  <a:lnTo>
                    <a:pt x="1575" y="12258"/>
                  </a:lnTo>
                  <a:lnTo>
                    <a:pt x="0" y="20066"/>
                  </a:lnTo>
                  <a:lnTo>
                    <a:pt x="1575" y="27878"/>
                  </a:lnTo>
                  <a:lnTo>
                    <a:pt x="5873" y="34256"/>
                  </a:lnTo>
                  <a:lnTo>
                    <a:pt x="12247" y="38555"/>
                  </a:lnTo>
                  <a:lnTo>
                    <a:pt x="20053" y="40132"/>
                  </a:lnTo>
                  <a:lnTo>
                    <a:pt x="27865" y="38555"/>
                  </a:lnTo>
                  <a:lnTo>
                    <a:pt x="34243" y="34256"/>
                  </a:lnTo>
                  <a:lnTo>
                    <a:pt x="38543" y="27878"/>
                  </a:lnTo>
                  <a:lnTo>
                    <a:pt x="40119" y="20066"/>
                  </a:lnTo>
                  <a:lnTo>
                    <a:pt x="38543" y="12258"/>
                  </a:lnTo>
                  <a:lnTo>
                    <a:pt x="34243" y="5880"/>
                  </a:lnTo>
                  <a:lnTo>
                    <a:pt x="27865" y="1577"/>
                  </a:lnTo>
                  <a:lnTo>
                    <a:pt x="20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166111" y="400504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6"/>
                  </a:moveTo>
                  <a:lnTo>
                    <a:pt x="1575" y="12258"/>
                  </a:lnTo>
                  <a:lnTo>
                    <a:pt x="5873" y="5880"/>
                  </a:lnTo>
                  <a:lnTo>
                    <a:pt x="12247" y="1577"/>
                  </a:lnTo>
                  <a:lnTo>
                    <a:pt x="20053" y="0"/>
                  </a:lnTo>
                  <a:lnTo>
                    <a:pt x="27865" y="1577"/>
                  </a:lnTo>
                  <a:lnTo>
                    <a:pt x="34243" y="5880"/>
                  </a:lnTo>
                  <a:lnTo>
                    <a:pt x="38543" y="12258"/>
                  </a:lnTo>
                  <a:lnTo>
                    <a:pt x="40119" y="20066"/>
                  </a:lnTo>
                  <a:lnTo>
                    <a:pt x="38543" y="27878"/>
                  </a:lnTo>
                  <a:lnTo>
                    <a:pt x="34243" y="34256"/>
                  </a:lnTo>
                  <a:lnTo>
                    <a:pt x="27865" y="38555"/>
                  </a:lnTo>
                  <a:lnTo>
                    <a:pt x="20053" y="40132"/>
                  </a:lnTo>
                  <a:lnTo>
                    <a:pt x="12247" y="38555"/>
                  </a:lnTo>
                  <a:lnTo>
                    <a:pt x="5873" y="34256"/>
                  </a:lnTo>
                  <a:lnTo>
                    <a:pt x="1575" y="27878"/>
                  </a:lnTo>
                  <a:lnTo>
                    <a:pt x="0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" name="object 78"/>
          <p:cNvGrpSpPr/>
          <p:nvPr/>
        </p:nvGrpSpPr>
        <p:grpSpPr>
          <a:xfrm>
            <a:off x="6282870" y="3891075"/>
            <a:ext cx="485775" cy="233679"/>
            <a:chOff x="6282870" y="3891075"/>
            <a:chExt cx="485775" cy="233679"/>
          </a:xfrm>
        </p:grpSpPr>
        <p:sp>
          <p:nvSpPr>
            <p:cNvPr id="79" name="object 79"/>
            <p:cNvSpPr/>
            <p:nvPr/>
          </p:nvSpPr>
          <p:spPr>
            <a:xfrm>
              <a:off x="6306106" y="3996288"/>
              <a:ext cx="459105" cy="31750"/>
            </a:xfrm>
            <a:custGeom>
              <a:avLst/>
              <a:gdLst/>
              <a:ahLst/>
              <a:cxnLst/>
              <a:rect l="l" t="t" r="r" b="b"/>
              <a:pathLst>
                <a:path w="459104" h="31750">
                  <a:moveTo>
                    <a:pt x="458927" y="31686"/>
                  </a:moveTo>
                  <a:lnTo>
                    <a:pt x="315404" y="31686"/>
                  </a:lnTo>
                  <a:lnTo>
                    <a:pt x="312914" y="19357"/>
                  </a:lnTo>
                  <a:lnTo>
                    <a:pt x="306123" y="9285"/>
                  </a:lnTo>
                  <a:lnTo>
                    <a:pt x="296052" y="2491"/>
                  </a:lnTo>
                  <a:lnTo>
                    <a:pt x="283718" y="0"/>
                  </a:lnTo>
                  <a:lnTo>
                    <a:pt x="271383" y="2491"/>
                  </a:lnTo>
                  <a:lnTo>
                    <a:pt x="261312" y="9285"/>
                  </a:lnTo>
                  <a:lnTo>
                    <a:pt x="254521" y="19357"/>
                  </a:lnTo>
                  <a:lnTo>
                    <a:pt x="252031" y="31686"/>
                  </a:lnTo>
                  <a:lnTo>
                    <a:pt x="249543" y="19357"/>
                  </a:lnTo>
                  <a:lnTo>
                    <a:pt x="242757" y="9285"/>
                  </a:lnTo>
                  <a:lnTo>
                    <a:pt x="232689" y="2491"/>
                  </a:lnTo>
                  <a:lnTo>
                    <a:pt x="220357" y="0"/>
                  </a:lnTo>
                  <a:lnTo>
                    <a:pt x="208023" y="2491"/>
                  </a:lnTo>
                  <a:lnTo>
                    <a:pt x="197951" y="9285"/>
                  </a:lnTo>
                  <a:lnTo>
                    <a:pt x="191161" y="19357"/>
                  </a:lnTo>
                  <a:lnTo>
                    <a:pt x="188671" y="31686"/>
                  </a:lnTo>
                  <a:lnTo>
                    <a:pt x="186183" y="19357"/>
                  </a:lnTo>
                  <a:lnTo>
                    <a:pt x="179397" y="9285"/>
                  </a:lnTo>
                  <a:lnTo>
                    <a:pt x="169329" y="2491"/>
                  </a:lnTo>
                  <a:lnTo>
                    <a:pt x="156997" y="0"/>
                  </a:lnTo>
                  <a:lnTo>
                    <a:pt x="144661" y="2491"/>
                  </a:lnTo>
                  <a:lnTo>
                    <a:pt x="134585" y="9285"/>
                  </a:lnTo>
                  <a:lnTo>
                    <a:pt x="127790" y="19357"/>
                  </a:lnTo>
                  <a:lnTo>
                    <a:pt x="125298" y="31686"/>
                  </a:lnTo>
                  <a:lnTo>
                    <a:pt x="122808" y="19357"/>
                  </a:lnTo>
                  <a:lnTo>
                    <a:pt x="116017" y="9285"/>
                  </a:lnTo>
                  <a:lnTo>
                    <a:pt x="105945" y="2491"/>
                  </a:lnTo>
                  <a:lnTo>
                    <a:pt x="93611" y="0"/>
                  </a:lnTo>
                  <a:lnTo>
                    <a:pt x="81284" y="2491"/>
                  </a:lnTo>
                  <a:lnTo>
                    <a:pt x="71216" y="9285"/>
                  </a:lnTo>
                  <a:lnTo>
                    <a:pt x="64427" y="19357"/>
                  </a:lnTo>
                  <a:lnTo>
                    <a:pt x="61937" y="31686"/>
                  </a:lnTo>
                  <a:lnTo>
                    <a:pt x="0" y="316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306106" y="3894250"/>
              <a:ext cx="459105" cy="227329"/>
            </a:xfrm>
            <a:custGeom>
              <a:avLst/>
              <a:gdLst/>
              <a:ahLst/>
              <a:cxnLst/>
              <a:rect l="l" t="t" r="r" b="b"/>
              <a:pathLst>
                <a:path w="459104" h="227329">
                  <a:moveTo>
                    <a:pt x="458927" y="227101"/>
                  </a:moveTo>
                  <a:lnTo>
                    <a:pt x="315404" y="227101"/>
                  </a:lnTo>
                  <a:lnTo>
                    <a:pt x="312914" y="214772"/>
                  </a:lnTo>
                  <a:lnTo>
                    <a:pt x="306123" y="204700"/>
                  </a:lnTo>
                  <a:lnTo>
                    <a:pt x="296052" y="197906"/>
                  </a:lnTo>
                  <a:lnTo>
                    <a:pt x="283718" y="195414"/>
                  </a:lnTo>
                  <a:lnTo>
                    <a:pt x="271383" y="197906"/>
                  </a:lnTo>
                  <a:lnTo>
                    <a:pt x="261312" y="204700"/>
                  </a:lnTo>
                  <a:lnTo>
                    <a:pt x="254521" y="214772"/>
                  </a:lnTo>
                  <a:lnTo>
                    <a:pt x="252031" y="227101"/>
                  </a:lnTo>
                  <a:lnTo>
                    <a:pt x="249543" y="214772"/>
                  </a:lnTo>
                  <a:lnTo>
                    <a:pt x="242757" y="204700"/>
                  </a:lnTo>
                  <a:lnTo>
                    <a:pt x="232689" y="197906"/>
                  </a:lnTo>
                  <a:lnTo>
                    <a:pt x="220357" y="195414"/>
                  </a:lnTo>
                  <a:lnTo>
                    <a:pt x="208023" y="197906"/>
                  </a:lnTo>
                  <a:lnTo>
                    <a:pt x="197951" y="204700"/>
                  </a:lnTo>
                  <a:lnTo>
                    <a:pt x="191161" y="214772"/>
                  </a:lnTo>
                  <a:lnTo>
                    <a:pt x="188671" y="227101"/>
                  </a:lnTo>
                  <a:lnTo>
                    <a:pt x="186183" y="214772"/>
                  </a:lnTo>
                  <a:lnTo>
                    <a:pt x="179397" y="204700"/>
                  </a:lnTo>
                  <a:lnTo>
                    <a:pt x="169329" y="197906"/>
                  </a:lnTo>
                  <a:lnTo>
                    <a:pt x="156997" y="195414"/>
                  </a:lnTo>
                  <a:lnTo>
                    <a:pt x="144661" y="197906"/>
                  </a:lnTo>
                  <a:lnTo>
                    <a:pt x="134585" y="204700"/>
                  </a:lnTo>
                  <a:lnTo>
                    <a:pt x="127790" y="214772"/>
                  </a:lnTo>
                  <a:lnTo>
                    <a:pt x="125298" y="227101"/>
                  </a:lnTo>
                  <a:lnTo>
                    <a:pt x="122808" y="214772"/>
                  </a:lnTo>
                  <a:lnTo>
                    <a:pt x="116017" y="204700"/>
                  </a:lnTo>
                  <a:lnTo>
                    <a:pt x="105945" y="197906"/>
                  </a:lnTo>
                  <a:lnTo>
                    <a:pt x="93611" y="195414"/>
                  </a:lnTo>
                  <a:lnTo>
                    <a:pt x="81284" y="197906"/>
                  </a:lnTo>
                  <a:lnTo>
                    <a:pt x="71216" y="204700"/>
                  </a:lnTo>
                  <a:lnTo>
                    <a:pt x="64427" y="214772"/>
                  </a:lnTo>
                  <a:lnTo>
                    <a:pt x="61937" y="227101"/>
                  </a:lnTo>
                  <a:lnTo>
                    <a:pt x="0" y="227101"/>
                  </a:lnTo>
                  <a:lnTo>
                    <a:pt x="0" y="31686"/>
                  </a:lnTo>
                  <a:lnTo>
                    <a:pt x="61937" y="31686"/>
                  </a:lnTo>
                  <a:lnTo>
                    <a:pt x="64427" y="19352"/>
                  </a:lnTo>
                  <a:lnTo>
                    <a:pt x="71216" y="9280"/>
                  </a:lnTo>
                  <a:lnTo>
                    <a:pt x="81284" y="2489"/>
                  </a:lnTo>
                  <a:lnTo>
                    <a:pt x="93611" y="0"/>
                  </a:lnTo>
                  <a:lnTo>
                    <a:pt x="105945" y="2489"/>
                  </a:lnTo>
                  <a:lnTo>
                    <a:pt x="116017" y="9280"/>
                  </a:lnTo>
                  <a:lnTo>
                    <a:pt x="122808" y="19352"/>
                  </a:lnTo>
                  <a:lnTo>
                    <a:pt x="125298" y="31686"/>
                  </a:lnTo>
                  <a:lnTo>
                    <a:pt x="127790" y="19352"/>
                  </a:lnTo>
                  <a:lnTo>
                    <a:pt x="134585" y="9280"/>
                  </a:lnTo>
                  <a:lnTo>
                    <a:pt x="144661" y="2489"/>
                  </a:lnTo>
                  <a:lnTo>
                    <a:pt x="156997" y="0"/>
                  </a:lnTo>
                  <a:lnTo>
                    <a:pt x="169329" y="2489"/>
                  </a:lnTo>
                  <a:lnTo>
                    <a:pt x="179397" y="9280"/>
                  </a:lnTo>
                  <a:lnTo>
                    <a:pt x="186183" y="19352"/>
                  </a:lnTo>
                  <a:lnTo>
                    <a:pt x="188671" y="31686"/>
                  </a:lnTo>
                  <a:lnTo>
                    <a:pt x="191161" y="19352"/>
                  </a:lnTo>
                  <a:lnTo>
                    <a:pt x="197951" y="9280"/>
                  </a:lnTo>
                  <a:lnTo>
                    <a:pt x="208023" y="2489"/>
                  </a:lnTo>
                  <a:lnTo>
                    <a:pt x="220357" y="0"/>
                  </a:lnTo>
                  <a:lnTo>
                    <a:pt x="232689" y="2489"/>
                  </a:lnTo>
                  <a:lnTo>
                    <a:pt x="242757" y="9280"/>
                  </a:lnTo>
                  <a:lnTo>
                    <a:pt x="249543" y="19352"/>
                  </a:lnTo>
                  <a:lnTo>
                    <a:pt x="252031" y="31686"/>
                  </a:lnTo>
                  <a:lnTo>
                    <a:pt x="254521" y="19352"/>
                  </a:lnTo>
                  <a:lnTo>
                    <a:pt x="261312" y="9280"/>
                  </a:lnTo>
                  <a:lnTo>
                    <a:pt x="271383" y="2489"/>
                  </a:lnTo>
                  <a:lnTo>
                    <a:pt x="283718" y="0"/>
                  </a:lnTo>
                  <a:lnTo>
                    <a:pt x="296052" y="2489"/>
                  </a:lnTo>
                  <a:lnTo>
                    <a:pt x="306123" y="9280"/>
                  </a:lnTo>
                  <a:lnTo>
                    <a:pt x="312914" y="19352"/>
                  </a:lnTo>
                  <a:lnTo>
                    <a:pt x="315404" y="31686"/>
                  </a:lnTo>
                  <a:lnTo>
                    <a:pt x="458927" y="316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286045" y="400504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65" y="0"/>
                  </a:moveTo>
                  <a:lnTo>
                    <a:pt x="12253" y="1577"/>
                  </a:lnTo>
                  <a:lnTo>
                    <a:pt x="5875" y="5880"/>
                  </a:lnTo>
                  <a:lnTo>
                    <a:pt x="1576" y="12258"/>
                  </a:lnTo>
                  <a:lnTo>
                    <a:pt x="0" y="20066"/>
                  </a:lnTo>
                  <a:lnTo>
                    <a:pt x="1576" y="27878"/>
                  </a:lnTo>
                  <a:lnTo>
                    <a:pt x="5875" y="34256"/>
                  </a:lnTo>
                  <a:lnTo>
                    <a:pt x="12253" y="38555"/>
                  </a:lnTo>
                  <a:lnTo>
                    <a:pt x="20065" y="40132"/>
                  </a:lnTo>
                  <a:lnTo>
                    <a:pt x="27871" y="38555"/>
                  </a:lnTo>
                  <a:lnTo>
                    <a:pt x="34245" y="34256"/>
                  </a:lnTo>
                  <a:lnTo>
                    <a:pt x="38543" y="27878"/>
                  </a:lnTo>
                  <a:lnTo>
                    <a:pt x="40119" y="20066"/>
                  </a:lnTo>
                  <a:lnTo>
                    <a:pt x="38543" y="12258"/>
                  </a:lnTo>
                  <a:lnTo>
                    <a:pt x="34245" y="5880"/>
                  </a:lnTo>
                  <a:lnTo>
                    <a:pt x="27871" y="1577"/>
                  </a:lnTo>
                  <a:lnTo>
                    <a:pt x="20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286045" y="400504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119" y="20066"/>
                  </a:moveTo>
                  <a:lnTo>
                    <a:pt x="38543" y="12258"/>
                  </a:lnTo>
                  <a:lnTo>
                    <a:pt x="34245" y="5880"/>
                  </a:lnTo>
                  <a:lnTo>
                    <a:pt x="27871" y="1577"/>
                  </a:lnTo>
                  <a:lnTo>
                    <a:pt x="20065" y="0"/>
                  </a:lnTo>
                  <a:lnTo>
                    <a:pt x="12253" y="1577"/>
                  </a:lnTo>
                  <a:lnTo>
                    <a:pt x="5875" y="5880"/>
                  </a:lnTo>
                  <a:lnTo>
                    <a:pt x="1576" y="12258"/>
                  </a:lnTo>
                  <a:lnTo>
                    <a:pt x="0" y="20066"/>
                  </a:lnTo>
                  <a:lnTo>
                    <a:pt x="1576" y="27878"/>
                  </a:lnTo>
                  <a:lnTo>
                    <a:pt x="5875" y="34256"/>
                  </a:lnTo>
                  <a:lnTo>
                    <a:pt x="12253" y="38555"/>
                  </a:lnTo>
                  <a:lnTo>
                    <a:pt x="20065" y="40132"/>
                  </a:lnTo>
                  <a:lnTo>
                    <a:pt x="27871" y="38555"/>
                  </a:lnTo>
                  <a:lnTo>
                    <a:pt x="34245" y="34256"/>
                  </a:lnTo>
                  <a:lnTo>
                    <a:pt x="38543" y="27878"/>
                  </a:lnTo>
                  <a:lnTo>
                    <a:pt x="40119" y="20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3" name="object 8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04860" y="4298465"/>
            <a:ext cx="111912" cy="225846"/>
          </a:xfrm>
          <a:prstGeom prst="rect">
            <a:avLst/>
          </a:prstGeom>
        </p:spPr>
      </p:pic>
      <p:sp>
        <p:nvSpPr>
          <p:cNvPr id="84" name="object 84"/>
          <p:cNvSpPr/>
          <p:nvPr/>
        </p:nvSpPr>
        <p:spPr>
          <a:xfrm>
            <a:off x="1891868" y="5252402"/>
            <a:ext cx="86995" cy="29845"/>
          </a:xfrm>
          <a:custGeom>
            <a:avLst/>
            <a:gdLst/>
            <a:ahLst/>
            <a:cxnLst/>
            <a:rect l="l" t="t" r="r" b="b"/>
            <a:pathLst>
              <a:path w="86994" h="29845">
                <a:moveTo>
                  <a:pt x="73812" y="19024"/>
                </a:moveTo>
                <a:lnTo>
                  <a:pt x="12712" y="19024"/>
                </a:lnTo>
                <a:lnTo>
                  <a:pt x="12712" y="29743"/>
                </a:lnTo>
                <a:lnTo>
                  <a:pt x="73812" y="29743"/>
                </a:lnTo>
                <a:lnTo>
                  <a:pt x="73812" y="19024"/>
                </a:lnTo>
                <a:close/>
              </a:path>
              <a:path w="86994" h="29845">
                <a:moveTo>
                  <a:pt x="86512" y="0"/>
                </a:moveTo>
                <a:lnTo>
                  <a:pt x="0" y="0"/>
                </a:lnTo>
                <a:lnTo>
                  <a:pt x="0" y="10744"/>
                </a:lnTo>
                <a:lnTo>
                  <a:pt x="86512" y="10744"/>
                </a:lnTo>
                <a:lnTo>
                  <a:pt x="8651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5" name="object 85"/>
          <p:cNvGrpSpPr/>
          <p:nvPr/>
        </p:nvGrpSpPr>
        <p:grpSpPr>
          <a:xfrm>
            <a:off x="3388240" y="4427368"/>
            <a:ext cx="589915" cy="401955"/>
            <a:chOff x="3388240" y="4427368"/>
            <a:chExt cx="589915" cy="401955"/>
          </a:xfrm>
        </p:grpSpPr>
        <p:sp>
          <p:nvSpPr>
            <p:cNvPr id="86" name="object 86"/>
            <p:cNvSpPr/>
            <p:nvPr/>
          </p:nvSpPr>
          <p:spPr>
            <a:xfrm>
              <a:off x="3391420" y="4430547"/>
              <a:ext cx="583565" cy="395605"/>
            </a:xfrm>
            <a:custGeom>
              <a:avLst/>
              <a:gdLst/>
              <a:ahLst/>
              <a:cxnLst/>
              <a:rect l="l" t="t" r="r" b="b"/>
              <a:pathLst>
                <a:path w="583564" h="395604">
                  <a:moveTo>
                    <a:pt x="583323" y="0"/>
                  </a:moveTo>
                  <a:lnTo>
                    <a:pt x="0" y="0"/>
                  </a:lnTo>
                  <a:lnTo>
                    <a:pt x="0" y="395058"/>
                  </a:lnTo>
                  <a:lnTo>
                    <a:pt x="583323" y="395058"/>
                  </a:lnTo>
                  <a:lnTo>
                    <a:pt x="58332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391415" y="4430543"/>
              <a:ext cx="583565" cy="395605"/>
            </a:xfrm>
            <a:custGeom>
              <a:avLst/>
              <a:gdLst/>
              <a:ahLst/>
              <a:cxnLst/>
              <a:rect l="l" t="t" r="r" b="b"/>
              <a:pathLst>
                <a:path w="583564" h="395604">
                  <a:moveTo>
                    <a:pt x="583323" y="395058"/>
                  </a:moveTo>
                  <a:lnTo>
                    <a:pt x="0" y="395058"/>
                  </a:lnTo>
                  <a:lnTo>
                    <a:pt x="0" y="0"/>
                  </a:lnTo>
                  <a:lnTo>
                    <a:pt x="583323" y="0"/>
                  </a:lnTo>
                  <a:lnTo>
                    <a:pt x="583323" y="39505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391416" y="4430543"/>
              <a:ext cx="511809" cy="70485"/>
            </a:xfrm>
            <a:custGeom>
              <a:avLst/>
              <a:gdLst/>
              <a:ahLst/>
              <a:cxnLst/>
              <a:rect l="l" t="t" r="r" b="b"/>
              <a:pathLst>
                <a:path w="511810" h="70485">
                  <a:moveTo>
                    <a:pt x="511301" y="69951"/>
                  </a:moveTo>
                  <a:lnTo>
                    <a:pt x="0" y="69951"/>
                  </a:lnTo>
                  <a:lnTo>
                    <a:pt x="0" y="0"/>
                  </a:lnTo>
                  <a:lnTo>
                    <a:pt x="511301" y="0"/>
                  </a:lnTo>
                  <a:lnTo>
                    <a:pt x="511301" y="699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419923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6" y="1464"/>
                  </a:lnTo>
                  <a:lnTo>
                    <a:pt x="5465" y="5460"/>
                  </a:lnTo>
                  <a:lnTo>
                    <a:pt x="1466" y="11390"/>
                  </a:lnTo>
                  <a:lnTo>
                    <a:pt x="0" y="18656"/>
                  </a:lnTo>
                  <a:lnTo>
                    <a:pt x="1466" y="25914"/>
                  </a:lnTo>
                  <a:lnTo>
                    <a:pt x="5465" y="31840"/>
                  </a:lnTo>
                  <a:lnTo>
                    <a:pt x="11396" y="35835"/>
                  </a:lnTo>
                  <a:lnTo>
                    <a:pt x="18656" y="37299"/>
                  </a:lnTo>
                  <a:lnTo>
                    <a:pt x="25916" y="35835"/>
                  </a:lnTo>
                  <a:lnTo>
                    <a:pt x="31846" y="31840"/>
                  </a:lnTo>
                  <a:lnTo>
                    <a:pt x="35845" y="25914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419923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6" y="11390"/>
                  </a:lnTo>
                  <a:lnTo>
                    <a:pt x="5465" y="5460"/>
                  </a:lnTo>
                  <a:lnTo>
                    <a:pt x="11396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4"/>
                  </a:lnTo>
                  <a:lnTo>
                    <a:pt x="31846" y="31840"/>
                  </a:lnTo>
                  <a:lnTo>
                    <a:pt x="25916" y="35835"/>
                  </a:lnTo>
                  <a:lnTo>
                    <a:pt x="18656" y="37299"/>
                  </a:lnTo>
                  <a:lnTo>
                    <a:pt x="11396" y="35835"/>
                  </a:lnTo>
                  <a:lnTo>
                    <a:pt x="5465" y="31840"/>
                  </a:lnTo>
                  <a:lnTo>
                    <a:pt x="1466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490281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4"/>
                  </a:lnTo>
                  <a:lnTo>
                    <a:pt x="5461" y="31840"/>
                  </a:lnTo>
                  <a:lnTo>
                    <a:pt x="11390" y="35835"/>
                  </a:lnTo>
                  <a:lnTo>
                    <a:pt x="18656" y="37299"/>
                  </a:lnTo>
                  <a:lnTo>
                    <a:pt x="25916" y="35835"/>
                  </a:lnTo>
                  <a:lnTo>
                    <a:pt x="31846" y="31840"/>
                  </a:lnTo>
                  <a:lnTo>
                    <a:pt x="35845" y="25914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490281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4"/>
                  </a:lnTo>
                  <a:lnTo>
                    <a:pt x="31846" y="31840"/>
                  </a:lnTo>
                  <a:lnTo>
                    <a:pt x="25916" y="35835"/>
                  </a:lnTo>
                  <a:lnTo>
                    <a:pt x="18656" y="37299"/>
                  </a:lnTo>
                  <a:lnTo>
                    <a:pt x="11390" y="35835"/>
                  </a:lnTo>
                  <a:lnTo>
                    <a:pt x="5461" y="31840"/>
                  </a:lnTo>
                  <a:lnTo>
                    <a:pt x="1464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560627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6" y="1464"/>
                  </a:lnTo>
                  <a:lnTo>
                    <a:pt x="5465" y="5460"/>
                  </a:lnTo>
                  <a:lnTo>
                    <a:pt x="1466" y="11390"/>
                  </a:lnTo>
                  <a:lnTo>
                    <a:pt x="0" y="18656"/>
                  </a:lnTo>
                  <a:lnTo>
                    <a:pt x="1466" y="25914"/>
                  </a:lnTo>
                  <a:lnTo>
                    <a:pt x="5465" y="31840"/>
                  </a:lnTo>
                  <a:lnTo>
                    <a:pt x="11396" y="35835"/>
                  </a:lnTo>
                  <a:lnTo>
                    <a:pt x="18656" y="37299"/>
                  </a:lnTo>
                  <a:lnTo>
                    <a:pt x="25916" y="35835"/>
                  </a:lnTo>
                  <a:lnTo>
                    <a:pt x="31846" y="31840"/>
                  </a:lnTo>
                  <a:lnTo>
                    <a:pt x="35845" y="25914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560627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6" y="11390"/>
                  </a:lnTo>
                  <a:lnTo>
                    <a:pt x="5465" y="5460"/>
                  </a:lnTo>
                  <a:lnTo>
                    <a:pt x="11396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4"/>
                  </a:lnTo>
                  <a:lnTo>
                    <a:pt x="31846" y="31840"/>
                  </a:lnTo>
                  <a:lnTo>
                    <a:pt x="25916" y="35835"/>
                  </a:lnTo>
                  <a:lnTo>
                    <a:pt x="18656" y="37299"/>
                  </a:lnTo>
                  <a:lnTo>
                    <a:pt x="11396" y="35835"/>
                  </a:lnTo>
                  <a:lnTo>
                    <a:pt x="5465" y="31840"/>
                  </a:lnTo>
                  <a:lnTo>
                    <a:pt x="1466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630985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4"/>
                  </a:lnTo>
                  <a:lnTo>
                    <a:pt x="5461" y="31840"/>
                  </a:lnTo>
                  <a:lnTo>
                    <a:pt x="11390" y="35835"/>
                  </a:lnTo>
                  <a:lnTo>
                    <a:pt x="18656" y="37299"/>
                  </a:lnTo>
                  <a:lnTo>
                    <a:pt x="25916" y="35835"/>
                  </a:lnTo>
                  <a:lnTo>
                    <a:pt x="31846" y="31840"/>
                  </a:lnTo>
                  <a:lnTo>
                    <a:pt x="35845" y="25914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630985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4"/>
                  </a:lnTo>
                  <a:lnTo>
                    <a:pt x="31846" y="31840"/>
                  </a:lnTo>
                  <a:lnTo>
                    <a:pt x="25916" y="35835"/>
                  </a:lnTo>
                  <a:lnTo>
                    <a:pt x="18656" y="37299"/>
                  </a:lnTo>
                  <a:lnTo>
                    <a:pt x="11390" y="35835"/>
                  </a:lnTo>
                  <a:lnTo>
                    <a:pt x="5461" y="31840"/>
                  </a:lnTo>
                  <a:lnTo>
                    <a:pt x="1464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3701345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4"/>
                  </a:lnTo>
                  <a:lnTo>
                    <a:pt x="5461" y="31840"/>
                  </a:lnTo>
                  <a:lnTo>
                    <a:pt x="11390" y="35835"/>
                  </a:lnTo>
                  <a:lnTo>
                    <a:pt x="18656" y="37299"/>
                  </a:lnTo>
                  <a:lnTo>
                    <a:pt x="25909" y="35835"/>
                  </a:lnTo>
                  <a:lnTo>
                    <a:pt x="31835" y="31840"/>
                  </a:lnTo>
                  <a:lnTo>
                    <a:pt x="35833" y="25914"/>
                  </a:lnTo>
                  <a:lnTo>
                    <a:pt x="37299" y="18656"/>
                  </a:lnTo>
                  <a:lnTo>
                    <a:pt x="35833" y="11390"/>
                  </a:lnTo>
                  <a:lnTo>
                    <a:pt x="31835" y="5460"/>
                  </a:lnTo>
                  <a:lnTo>
                    <a:pt x="25909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3701345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09" y="1464"/>
                  </a:lnTo>
                  <a:lnTo>
                    <a:pt x="31835" y="5460"/>
                  </a:lnTo>
                  <a:lnTo>
                    <a:pt x="35833" y="11390"/>
                  </a:lnTo>
                  <a:lnTo>
                    <a:pt x="37299" y="18656"/>
                  </a:lnTo>
                  <a:lnTo>
                    <a:pt x="35833" y="25914"/>
                  </a:lnTo>
                  <a:lnTo>
                    <a:pt x="31835" y="31840"/>
                  </a:lnTo>
                  <a:lnTo>
                    <a:pt x="25909" y="35835"/>
                  </a:lnTo>
                  <a:lnTo>
                    <a:pt x="18656" y="37299"/>
                  </a:lnTo>
                  <a:lnTo>
                    <a:pt x="11390" y="35835"/>
                  </a:lnTo>
                  <a:lnTo>
                    <a:pt x="5461" y="31840"/>
                  </a:lnTo>
                  <a:lnTo>
                    <a:pt x="1464" y="25914"/>
                  </a:lnTo>
                  <a:lnTo>
                    <a:pt x="0" y="1865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3771691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4"/>
                  </a:lnTo>
                  <a:lnTo>
                    <a:pt x="5461" y="31840"/>
                  </a:lnTo>
                  <a:lnTo>
                    <a:pt x="11390" y="35835"/>
                  </a:lnTo>
                  <a:lnTo>
                    <a:pt x="18656" y="37299"/>
                  </a:lnTo>
                  <a:lnTo>
                    <a:pt x="25916" y="35835"/>
                  </a:lnTo>
                  <a:lnTo>
                    <a:pt x="31846" y="31840"/>
                  </a:lnTo>
                  <a:lnTo>
                    <a:pt x="35845" y="25914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771691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4"/>
                  </a:lnTo>
                  <a:lnTo>
                    <a:pt x="31846" y="31840"/>
                  </a:lnTo>
                  <a:lnTo>
                    <a:pt x="25916" y="35835"/>
                  </a:lnTo>
                  <a:lnTo>
                    <a:pt x="18656" y="37299"/>
                  </a:lnTo>
                  <a:lnTo>
                    <a:pt x="11390" y="35835"/>
                  </a:lnTo>
                  <a:lnTo>
                    <a:pt x="5461" y="31840"/>
                  </a:lnTo>
                  <a:lnTo>
                    <a:pt x="1464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842050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4"/>
                  </a:lnTo>
                  <a:lnTo>
                    <a:pt x="5461" y="31840"/>
                  </a:lnTo>
                  <a:lnTo>
                    <a:pt x="11390" y="35835"/>
                  </a:lnTo>
                  <a:lnTo>
                    <a:pt x="18656" y="37299"/>
                  </a:lnTo>
                  <a:lnTo>
                    <a:pt x="25911" y="35835"/>
                  </a:lnTo>
                  <a:lnTo>
                    <a:pt x="31842" y="31840"/>
                  </a:lnTo>
                  <a:lnTo>
                    <a:pt x="35844" y="25914"/>
                  </a:lnTo>
                  <a:lnTo>
                    <a:pt x="37312" y="18656"/>
                  </a:lnTo>
                  <a:lnTo>
                    <a:pt x="35844" y="11390"/>
                  </a:lnTo>
                  <a:lnTo>
                    <a:pt x="31842" y="5460"/>
                  </a:lnTo>
                  <a:lnTo>
                    <a:pt x="25911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842050" y="444815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1" y="1464"/>
                  </a:lnTo>
                  <a:lnTo>
                    <a:pt x="31842" y="5460"/>
                  </a:lnTo>
                  <a:lnTo>
                    <a:pt x="35844" y="11390"/>
                  </a:lnTo>
                  <a:lnTo>
                    <a:pt x="37312" y="18656"/>
                  </a:lnTo>
                  <a:lnTo>
                    <a:pt x="35844" y="25914"/>
                  </a:lnTo>
                  <a:lnTo>
                    <a:pt x="31842" y="31840"/>
                  </a:lnTo>
                  <a:lnTo>
                    <a:pt x="25911" y="35835"/>
                  </a:lnTo>
                  <a:lnTo>
                    <a:pt x="18656" y="37299"/>
                  </a:lnTo>
                  <a:lnTo>
                    <a:pt x="11390" y="35835"/>
                  </a:lnTo>
                  <a:lnTo>
                    <a:pt x="5461" y="31840"/>
                  </a:lnTo>
                  <a:lnTo>
                    <a:pt x="1464" y="25914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463442" y="4755655"/>
              <a:ext cx="511809" cy="70485"/>
            </a:xfrm>
            <a:custGeom>
              <a:avLst/>
              <a:gdLst/>
              <a:ahLst/>
              <a:cxnLst/>
              <a:rect l="l" t="t" r="r" b="b"/>
              <a:pathLst>
                <a:path w="511810" h="70485">
                  <a:moveTo>
                    <a:pt x="511301" y="0"/>
                  </a:moveTo>
                  <a:lnTo>
                    <a:pt x="0" y="0"/>
                  </a:lnTo>
                  <a:lnTo>
                    <a:pt x="0" y="69951"/>
                  </a:lnTo>
                  <a:lnTo>
                    <a:pt x="511301" y="69951"/>
                  </a:lnTo>
                  <a:lnTo>
                    <a:pt x="511301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463437" y="4755651"/>
              <a:ext cx="511809" cy="70485"/>
            </a:xfrm>
            <a:custGeom>
              <a:avLst/>
              <a:gdLst/>
              <a:ahLst/>
              <a:cxnLst/>
              <a:rect l="l" t="t" r="r" b="b"/>
              <a:pathLst>
                <a:path w="511810" h="70485">
                  <a:moveTo>
                    <a:pt x="511301" y="69951"/>
                  </a:moveTo>
                  <a:lnTo>
                    <a:pt x="0" y="69951"/>
                  </a:lnTo>
                  <a:lnTo>
                    <a:pt x="0" y="0"/>
                  </a:lnTo>
                  <a:lnTo>
                    <a:pt x="511301" y="0"/>
                  </a:lnTo>
                  <a:lnTo>
                    <a:pt x="511301" y="699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3491956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61" y="31846"/>
                  </a:lnTo>
                  <a:lnTo>
                    <a:pt x="11390" y="35845"/>
                  </a:lnTo>
                  <a:lnTo>
                    <a:pt x="18656" y="37312"/>
                  </a:lnTo>
                  <a:lnTo>
                    <a:pt x="25916" y="35845"/>
                  </a:lnTo>
                  <a:lnTo>
                    <a:pt x="31846" y="31846"/>
                  </a:lnTo>
                  <a:lnTo>
                    <a:pt x="35845" y="25916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491956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6"/>
                  </a:lnTo>
                  <a:lnTo>
                    <a:pt x="31846" y="31846"/>
                  </a:lnTo>
                  <a:lnTo>
                    <a:pt x="25916" y="35845"/>
                  </a:lnTo>
                  <a:lnTo>
                    <a:pt x="18656" y="37312"/>
                  </a:lnTo>
                  <a:lnTo>
                    <a:pt x="11390" y="35845"/>
                  </a:lnTo>
                  <a:lnTo>
                    <a:pt x="5461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562301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6" y="1464"/>
                  </a:lnTo>
                  <a:lnTo>
                    <a:pt x="5465" y="5460"/>
                  </a:lnTo>
                  <a:lnTo>
                    <a:pt x="1466" y="11390"/>
                  </a:lnTo>
                  <a:lnTo>
                    <a:pt x="0" y="18656"/>
                  </a:lnTo>
                  <a:lnTo>
                    <a:pt x="1466" y="25916"/>
                  </a:lnTo>
                  <a:lnTo>
                    <a:pt x="5465" y="31846"/>
                  </a:lnTo>
                  <a:lnTo>
                    <a:pt x="11396" y="35845"/>
                  </a:lnTo>
                  <a:lnTo>
                    <a:pt x="18656" y="37312"/>
                  </a:lnTo>
                  <a:lnTo>
                    <a:pt x="25916" y="35845"/>
                  </a:lnTo>
                  <a:lnTo>
                    <a:pt x="31846" y="31846"/>
                  </a:lnTo>
                  <a:lnTo>
                    <a:pt x="35845" y="25916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562301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6" y="11390"/>
                  </a:lnTo>
                  <a:lnTo>
                    <a:pt x="5465" y="5460"/>
                  </a:lnTo>
                  <a:lnTo>
                    <a:pt x="11396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6"/>
                  </a:lnTo>
                  <a:lnTo>
                    <a:pt x="31846" y="31846"/>
                  </a:lnTo>
                  <a:lnTo>
                    <a:pt x="25916" y="35845"/>
                  </a:lnTo>
                  <a:lnTo>
                    <a:pt x="18656" y="37312"/>
                  </a:lnTo>
                  <a:lnTo>
                    <a:pt x="11396" y="35845"/>
                  </a:lnTo>
                  <a:lnTo>
                    <a:pt x="5465" y="31846"/>
                  </a:lnTo>
                  <a:lnTo>
                    <a:pt x="1466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63266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61" y="31846"/>
                  </a:lnTo>
                  <a:lnTo>
                    <a:pt x="11390" y="35845"/>
                  </a:lnTo>
                  <a:lnTo>
                    <a:pt x="18656" y="37312"/>
                  </a:lnTo>
                  <a:lnTo>
                    <a:pt x="25916" y="35845"/>
                  </a:lnTo>
                  <a:lnTo>
                    <a:pt x="31846" y="31846"/>
                  </a:lnTo>
                  <a:lnTo>
                    <a:pt x="35845" y="25916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63266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6"/>
                  </a:lnTo>
                  <a:lnTo>
                    <a:pt x="31846" y="31846"/>
                  </a:lnTo>
                  <a:lnTo>
                    <a:pt x="25916" y="35845"/>
                  </a:lnTo>
                  <a:lnTo>
                    <a:pt x="18656" y="37312"/>
                  </a:lnTo>
                  <a:lnTo>
                    <a:pt x="11390" y="35845"/>
                  </a:lnTo>
                  <a:lnTo>
                    <a:pt x="5461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70302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43" y="0"/>
                  </a:moveTo>
                  <a:lnTo>
                    <a:pt x="11385" y="1464"/>
                  </a:lnTo>
                  <a:lnTo>
                    <a:pt x="5459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59" y="31846"/>
                  </a:lnTo>
                  <a:lnTo>
                    <a:pt x="11385" y="35845"/>
                  </a:lnTo>
                  <a:lnTo>
                    <a:pt x="18643" y="37312"/>
                  </a:lnTo>
                  <a:lnTo>
                    <a:pt x="25903" y="35845"/>
                  </a:lnTo>
                  <a:lnTo>
                    <a:pt x="31834" y="31846"/>
                  </a:lnTo>
                  <a:lnTo>
                    <a:pt x="35833" y="25916"/>
                  </a:lnTo>
                  <a:lnTo>
                    <a:pt x="37299" y="18656"/>
                  </a:lnTo>
                  <a:lnTo>
                    <a:pt x="35833" y="11390"/>
                  </a:lnTo>
                  <a:lnTo>
                    <a:pt x="31834" y="5460"/>
                  </a:lnTo>
                  <a:lnTo>
                    <a:pt x="25903" y="1464"/>
                  </a:lnTo>
                  <a:lnTo>
                    <a:pt x="186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70302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59" y="5460"/>
                  </a:lnTo>
                  <a:lnTo>
                    <a:pt x="11385" y="1464"/>
                  </a:lnTo>
                  <a:lnTo>
                    <a:pt x="18643" y="0"/>
                  </a:lnTo>
                  <a:lnTo>
                    <a:pt x="25903" y="1464"/>
                  </a:lnTo>
                  <a:lnTo>
                    <a:pt x="31834" y="5460"/>
                  </a:lnTo>
                  <a:lnTo>
                    <a:pt x="35833" y="11390"/>
                  </a:lnTo>
                  <a:lnTo>
                    <a:pt x="37299" y="18656"/>
                  </a:lnTo>
                  <a:lnTo>
                    <a:pt x="35833" y="25916"/>
                  </a:lnTo>
                  <a:lnTo>
                    <a:pt x="31834" y="31846"/>
                  </a:lnTo>
                  <a:lnTo>
                    <a:pt x="25903" y="35845"/>
                  </a:lnTo>
                  <a:lnTo>
                    <a:pt x="18643" y="37312"/>
                  </a:lnTo>
                  <a:lnTo>
                    <a:pt x="11385" y="35845"/>
                  </a:lnTo>
                  <a:lnTo>
                    <a:pt x="5459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773365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61" y="31846"/>
                  </a:lnTo>
                  <a:lnTo>
                    <a:pt x="11390" y="35845"/>
                  </a:lnTo>
                  <a:lnTo>
                    <a:pt x="18656" y="37312"/>
                  </a:lnTo>
                  <a:lnTo>
                    <a:pt x="25916" y="35845"/>
                  </a:lnTo>
                  <a:lnTo>
                    <a:pt x="31846" y="31846"/>
                  </a:lnTo>
                  <a:lnTo>
                    <a:pt x="35845" y="25916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773365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6"/>
                  </a:lnTo>
                  <a:lnTo>
                    <a:pt x="31846" y="31846"/>
                  </a:lnTo>
                  <a:lnTo>
                    <a:pt x="25916" y="35845"/>
                  </a:lnTo>
                  <a:lnTo>
                    <a:pt x="18656" y="37312"/>
                  </a:lnTo>
                  <a:lnTo>
                    <a:pt x="11390" y="35845"/>
                  </a:lnTo>
                  <a:lnTo>
                    <a:pt x="5461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843724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61" y="31846"/>
                  </a:lnTo>
                  <a:lnTo>
                    <a:pt x="11390" y="35845"/>
                  </a:lnTo>
                  <a:lnTo>
                    <a:pt x="18656" y="37312"/>
                  </a:lnTo>
                  <a:lnTo>
                    <a:pt x="25911" y="35845"/>
                  </a:lnTo>
                  <a:lnTo>
                    <a:pt x="31842" y="31846"/>
                  </a:lnTo>
                  <a:lnTo>
                    <a:pt x="35844" y="25916"/>
                  </a:lnTo>
                  <a:lnTo>
                    <a:pt x="37312" y="18656"/>
                  </a:lnTo>
                  <a:lnTo>
                    <a:pt x="35844" y="11390"/>
                  </a:lnTo>
                  <a:lnTo>
                    <a:pt x="31842" y="5460"/>
                  </a:lnTo>
                  <a:lnTo>
                    <a:pt x="25911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843724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1" y="1464"/>
                  </a:lnTo>
                  <a:lnTo>
                    <a:pt x="31842" y="5460"/>
                  </a:lnTo>
                  <a:lnTo>
                    <a:pt x="35844" y="11390"/>
                  </a:lnTo>
                  <a:lnTo>
                    <a:pt x="37312" y="18656"/>
                  </a:lnTo>
                  <a:lnTo>
                    <a:pt x="35844" y="25916"/>
                  </a:lnTo>
                  <a:lnTo>
                    <a:pt x="31842" y="31846"/>
                  </a:lnTo>
                  <a:lnTo>
                    <a:pt x="25911" y="35845"/>
                  </a:lnTo>
                  <a:lnTo>
                    <a:pt x="18656" y="37312"/>
                  </a:lnTo>
                  <a:lnTo>
                    <a:pt x="11390" y="35845"/>
                  </a:lnTo>
                  <a:lnTo>
                    <a:pt x="5461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91407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656" y="0"/>
                  </a:moveTo>
                  <a:lnTo>
                    <a:pt x="11390" y="1464"/>
                  </a:lnTo>
                  <a:lnTo>
                    <a:pt x="5460" y="5460"/>
                  </a:lnTo>
                  <a:lnTo>
                    <a:pt x="1464" y="11390"/>
                  </a:lnTo>
                  <a:lnTo>
                    <a:pt x="0" y="18656"/>
                  </a:lnTo>
                  <a:lnTo>
                    <a:pt x="1464" y="25916"/>
                  </a:lnTo>
                  <a:lnTo>
                    <a:pt x="5461" y="31846"/>
                  </a:lnTo>
                  <a:lnTo>
                    <a:pt x="11390" y="35845"/>
                  </a:lnTo>
                  <a:lnTo>
                    <a:pt x="18656" y="37312"/>
                  </a:lnTo>
                  <a:lnTo>
                    <a:pt x="25916" y="35845"/>
                  </a:lnTo>
                  <a:lnTo>
                    <a:pt x="31846" y="31846"/>
                  </a:lnTo>
                  <a:lnTo>
                    <a:pt x="35845" y="25916"/>
                  </a:lnTo>
                  <a:lnTo>
                    <a:pt x="37312" y="18656"/>
                  </a:lnTo>
                  <a:lnTo>
                    <a:pt x="35845" y="11390"/>
                  </a:lnTo>
                  <a:lnTo>
                    <a:pt x="31846" y="5460"/>
                  </a:lnTo>
                  <a:lnTo>
                    <a:pt x="25916" y="146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914070" y="47732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656"/>
                  </a:moveTo>
                  <a:lnTo>
                    <a:pt x="1464" y="11390"/>
                  </a:lnTo>
                  <a:lnTo>
                    <a:pt x="5460" y="5460"/>
                  </a:lnTo>
                  <a:lnTo>
                    <a:pt x="11390" y="1464"/>
                  </a:lnTo>
                  <a:lnTo>
                    <a:pt x="18656" y="0"/>
                  </a:lnTo>
                  <a:lnTo>
                    <a:pt x="25916" y="1464"/>
                  </a:lnTo>
                  <a:lnTo>
                    <a:pt x="31846" y="5460"/>
                  </a:lnTo>
                  <a:lnTo>
                    <a:pt x="35845" y="11390"/>
                  </a:lnTo>
                  <a:lnTo>
                    <a:pt x="37312" y="18656"/>
                  </a:lnTo>
                  <a:lnTo>
                    <a:pt x="35845" y="25916"/>
                  </a:lnTo>
                  <a:lnTo>
                    <a:pt x="31846" y="31846"/>
                  </a:lnTo>
                  <a:lnTo>
                    <a:pt x="25916" y="35845"/>
                  </a:lnTo>
                  <a:lnTo>
                    <a:pt x="18656" y="37312"/>
                  </a:lnTo>
                  <a:lnTo>
                    <a:pt x="11390" y="35845"/>
                  </a:lnTo>
                  <a:lnTo>
                    <a:pt x="5461" y="31846"/>
                  </a:lnTo>
                  <a:lnTo>
                    <a:pt x="1464" y="25916"/>
                  </a:lnTo>
                  <a:lnTo>
                    <a:pt x="0" y="186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/>
          <p:cNvGrpSpPr/>
          <p:nvPr/>
        </p:nvGrpSpPr>
        <p:grpSpPr>
          <a:xfrm>
            <a:off x="3738675" y="4182112"/>
            <a:ext cx="46990" cy="46990"/>
            <a:chOff x="3738675" y="4182112"/>
            <a:chExt cx="46990" cy="46990"/>
          </a:xfrm>
        </p:grpSpPr>
        <p:sp>
          <p:nvSpPr>
            <p:cNvPr id="120" name="object 120"/>
            <p:cNvSpPr/>
            <p:nvPr/>
          </p:nvSpPr>
          <p:spPr>
            <a:xfrm>
              <a:off x="3741850" y="418528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53" y="0"/>
                  </a:moveTo>
                  <a:lnTo>
                    <a:pt x="12247" y="1576"/>
                  </a:lnTo>
                  <a:lnTo>
                    <a:pt x="5873" y="5875"/>
                  </a:lnTo>
                  <a:lnTo>
                    <a:pt x="1575" y="12253"/>
                  </a:lnTo>
                  <a:lnTo>
                    <a:pt x="0" y="20065"/>
                  </a:lnTo>
                  <a:lnTo>
                    <a:pt x="1575" y="27878"/>
                  </a:lnTo>
                  <a:lnTo>
                    <a:pt x="5873" y="34256"/>
                  </a:lnTo>
                  <a:lnTo>
                    <a:pt x="12247" y="38555"/>
                  </a:lnTo>
                  <a:lnTo>
                    <a:pt x="20053" y="40131"/>
                  </a:lnTo>
                  <a:lnTo>
                    <a:pt x="27860" y="38555"/>
                  </a:lnTo>
                  <a:lnTo>
                    <a:pt x="34239" y="34256"/>
                  </a:lnTo>
                  <a:lnTo>
                    <a:pt x="38541" y="27878"/>
                  </a:lnTo>
                  <a:lnTo>
                    <a:pt x="40119" y="20065"/>
                  </a:lnTo>
                  <a:lnTo>
                    <a:pt x="38541" y="12253"/>
                  </a:lnTo>
                  <a:lnTo>
                    <a:pt x="34239" y="5875"/>
                  </a:lnTo>
                  <a:lnTo>
                    <a:pt x="27860" y="1576"/>
                  </a:lnTo>
                  <a:lnTo>
                    <a:pt x="20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741850" y="418528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5"/>
                  </a:moveTo>
                  <a:lnTo>
                    <a:pt x="1575" y="12253"/>
                  </a:lnTo>
                  <a:lnTo>
                    <a:pt x="5873" y="5875"/>
                  </a:lnTo>
                  <a:lnTo>
                    <a:pt x="12247" y="1576"/>
                  </a:lnTo>
                  <a:lnTo>
                    <a:pt x="20053" y="0"/>
                  </a:lnTo>
                  <a:lnTo>
                    <a:pt x="27860" y="1576"/>
                  </a:lnTo>
                  <a:lnTo>
                    <a:pt x="34239" y="5875"/>
                  </a:lnTo>
                  <a:lnTo>
                    <a:pt x="38541" y="12253"/>
                  </a:lnTo>
                  <a:lnTo>
                    <a:pt x="40119" y="20065"/>
                  </a:lnTo>
                  <a:lnTo>
                    <a:pt x="38541" y="27878"/>
                  </a:lnTo>
                  <a:lnTo>
                    <a:pt x="34239" y="34256"/>
                  </a:lnTo>
                  <a:lnTo>
                    <a:pt x="27860" y="38555"/>
                  </a:lnTo>
                  <a:lnTo>
                    <a:pt x="20053" y="40131"/>
                  </a:lnTo>
                  <a:lnTo>
                    <a:pt x="12247" y="38555"/>
                  </a:lnTo>
                  <a:lnTo>
                    <a:pt x="5873" y="34256"/>
                  </a:lnTo>
                  <a:lnTo>
                    <a:pt x="1575" y="27878"/>
                  </a:lnTo>
                  <a:lnTo>
                    <a:pt x="0" y="200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" name="object 122"/>
          <p:cNvGrpSpPr/>
          <p:nvPr/>
        </p:nvGrpSpPr>
        <p:grpSpPr>
          <a:xfrm>
            <a:off x="3676117" y="3820919"/>
            <a:ext cx="46990" cy="46990"/>
            <a:chOff x="3676117" y="3820919"/>
            <a:chExt cx="46990" cy="46990"/>
          </a:xfrm>
        </p:grpSpPr>
        <p:sp>
          <p:nvSpPr>
            <p:cNvPr id="123" name="object 123"/>
            <p:cNvSpPr/>
            <p:nvPr/>
          </p:nvSpPr>
          <p:spPr>
            <a:xfrm>
              <a:off x="3679292" y="3824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66" y="0"/>
                  </a:moveTo>
                  <a:lnTo>
                    <a:pt x="12258" y="1575"/>
                  </a:lnTo>
                  <a:lnTo>
                    <a:pt x="5880" y="5873"/>
                  </a:lnTo>
                  <a:lnTo>
                    <a:pt x="1577" y="12247"/>
                  </a:lnTo>
                  <a:lnTo>
                    <a:pt x="0" y="20053"/>
                  </a:lnTo>
                  <a:lnTo>
                    <a:pt x="1577" y="27865"/>
                  </a:lnTo>
                  <a:lnTo>
                    <a:pt x="5880" y="34243"/>
                  </a:lnTo>
                  <a:lnTo>
                    <a:pt x="12258" y="38543"/>
                  </a:lnTo>
                  <a:lnTo>
                    <a:pt x="20066" y="40119"/>
                  </a:lnTo>
                  <a:lnTo>
                    <a:pt x="27871" y="38543"/>
                  </a:lnTo>
                  <a:lnTo>
                    <a:pt x="34245" y="34243"/>
                  </a:lnTo>
                  <a:lnTo>
                    <a:pt x="38543" y="27865"/>
                  </a:lnTo>
                  <a:lnTo>
                    <a:pt x="40119" y="20053"/>
                  </a:lnTo>
                  <a:lnTo>
                    <a:pt x="38543" y="12247"/>
                  </a:lnTo>
                  <a:lnTo>
                    <a:pt x="34245" y="5873"/>
                  </a:lnTo>
                  <a:lnTo>
                    <a:pt x="27871" y="1575"/>
                  </a:lnTo>
                  <a:lnTo>
                    <a:pt x="200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3679292" y="3824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53"/>
                  </a:moveTo>
                  <a:lnTo>
                    <a:pt x="1577" y="12247"/>
                  </a:lnTo>
                  <a:lnTo>
                    <a:pt x="5880" y="5873"/>
                  </a:lnTo>
                  <a:lnTo>
                    <a:pt x="12258" y="1575"/>
                  </a:lnTo>
                  <a:lnTo>
                    <a:pt x="20066" y="0"/>
                  </a:lnTo>
                  <a:lnTo>
                    <a:pt x="27871" y="1575"/>
                  </a:lnTo>
                  <a:lnTo>
                    <a:pt x="34245" y="5873"/>
                  </a:lnTo>
                  <a:lnTo>
                    <a:pt x="38543" y="12247"/>
                  </a:lnTo>
                  <a:lnTo>
                    <a:pt x="40119" y="20053"/>
                  </a:lnTo>
                  <a:lnTo>
                    <a:pt x="38543" y="27865"/>
                  </a:lnTo>
                  <a:lnTo>
                    <a:pt x="34245" y="34243"/>
                  </a:lnTo>
                  <a:lnTo>
                    <a:pt x="27871" y="38543"/>
                  </a:lnTo>
                  <a:lnTo>
                    <a:pt x="20066" y="40119"/>
                  </a:lnTo>
                  <a:lnTo>
                    <a:pt x="12258" y="38543"/>
                  </a:lnTo>
                  <a:lnTo>
                    <a:pt x="5880" y="34243"/>
                  </a:lnTo>
                  <a:lnTo>
                    <a:pt x="1577" y="27865"/>
                  </a:lnTo>
                  <a:lnTo>
                    <a:pt x="0" y="200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1879168" y="3820919"/>
            <a:ext cx="4886960" cy="1423670"/>
            <a:chOff x="1879168" y="3820919"/>
            <a:chExt cx="4886960" cy="1423670"/>
          </a:xfrm>
        </p:grpSpPr>
        <p:sp>
          <p:nvSpPr>
            <p:cNvPr id="126" name="object 126"/>
            <p:cNvSpPr/>
            <p:nvPr/>
          </p:nvSpPr>
          <p:spPr>
            <a:xfrm>
              <a:off x="2548045" y="418528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66" y="0"/>
                  </a:moveTo>
                  <a:lnTo>
                    <a:pt x="12253" y="1576"/>
                  </a:lnTo>
                  <a:lnTo>
                    <a:pt x="5875" y="5875"/>
                  </a:lnTo>
                  <a:lnTo>
                    <a:pt x="1576" y="12253"/>
                  </a:lnTo>
                  <a:lnTo>
                    <a:pt x="0" y="20065"/>
                  </a:lnTo>
                  <a:lnTo>
                    <a:pt x="1576" y="27878"/>
                  </a:lnTo>
                  <a:lnTo>
                    <a:pt x="5875" y="34256"/>
                  </a:lnTo>
                  <a:lnTo>
                    <a:pt x="12253" y="38555"/>
                  </a:lnTo>
                  <a:lnTo>
                    <a:pt x="20066" y="40131"/>
                  </a:lnTo>
                  <a:lnTo>
                    <a:pt x="27871" y="38555"/>
                  </a:lnTo>
                  <a:lnTo>
                    <a:pt x="34245" y="34256"/>
                  </a:lnTo>
                  <a:lnTo>
                    <a:pt x="38543" y="27878"/>
                  </a:lnTo>
                  <a:lnTo>
                    <a:pt x="40119" y="20065"/>
                  </a:lnTo>
                  <a:lnTo>
                    <a:pt x="38543" y="12253"/>
                  </a:lnTo>
                  <a:lnTo>
                    <a:pt x="34245" y="5875"/>
                  </a:lnTo>
                  <a:lnTo>
                    <a:pt x="27871" y="1576"/>
                  </a:lnTo>
                  <a:lnTo>
                    <a:pt x="200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7" name="object 1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79168" y="3822923"/>
              <a:ext cx="4886376" cy="1421579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2548045" y="418528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65"/>
                  </a:moveTo>
                  <a:lnTo>
                    <a:pt x="1576" y="12253"/>
                  </a:lnTo>
                  <a:lnTo>
                    <a:pt x="5875" y="5875"/>
                  </a:lnTo>
                  <a:lnTo>
                    <a:pt x="12253" y="1576"/>
                  </a:lnTo>
                  <a:lnTo>
                    <a:pt x="20066" y="0"/>
                  </a:lnTo>
                  <a:lnTo>
                    <a:pt x="27871" y="1576"/>
                  </a:lnTo>
                  <a:lnTo>
                    <a:pt x="34245" y="5875"/>
                  </a:lnTo>
                  <a:lnTo>
                    <a:pt x="38543" y="12253"/>
                  </a:lnTo>
                  <a:lnTo>
                    <a:pt x="40119" y="20065"/>
                  </a:lnTo>
                  <a:lnTo>
                    <a:pt x="38543" y="27878"/>
                  </a:lnTo>
                  <a:lnTo>
                    <a:pt x="34245" y="34256"/>
                  </a:lnTo>
                  <a:lnTo>
                    <a:pt x="27871" y="38555"/>
                  </a:lnTo>
                  <a:lnTo>
                    <a:pt x="20066" y="40131"/>
                  </a:lnTo>
                  <a:lnTo>
                    <a:pt x="12253" y="38555"/>
                  </a:lnTo>
                  <a:lnTo>
                    <a:pt x="5875" y="34256"/>
                  </a:lnTo>
                  <a:lnTo>
                    <a:pt x="1576" y="27878"/>
                  </a:lnTo>
                  <a:lnTo>
                    <a:pt x="0" y="200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434699" y="3824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066" y="0"/>
                  </a:moveTo>
                  <a:lnTo>
                    <a:pt x="12253" y="1575"/>
                  </a:lnTo>
                  <a:lnTo>
                    <a:pt x="5875" y="5873"/>
                  </a:lnTo>
                  <a:lnTo>
                    <a:pt x="1576" y="12247"/>
                  </a:lnTo>
                  <a:lnTo>
                    <a:pt x="0" y="20053"/>
                  </a:lnTo>
                  <a:lnTo>
                    <a:pt x="1576" y="27865"/>
                  </a:lnTo>
                  <a:lnTo>
                    <a:pt x="5875" y="34243"/>
                  </a:lnTo>
                  <a:lnTo>
                    <a:pt x="12253" y="38543"/>
                  </a:lnTo>
                  <a:lnTo>
                    <a:pt x="20066" y="40119"/>
                  </a:lnTo>
                  <a:lnTo>
                    <a:pt x="27871" y="38543"/>
                  </a:lnTo>
                  <a:lnTo>
                    <a:pt x="34245" y="34243"/>
                  </a:lnTo>
                  <a:lnTo>
                    <a:pt x="38543" y="27865"/>
                  </a:lnTo>
                  <a:lnTo>
                    <a:pt x="40119" y="20053"/>
                  </a:lnTo>
                  <a:lnTo>
                    <a:pt x="38543" y="12247"/>
                  </a:lnTo>
                  <a:lnTo>
                    <a:pt x="34245" y="5873"/>
                  </a:lnTo>
                  <a:lnTo>
                    <a:pt x="27871" y="1575"/>
                  </a:lnTo>
                  <a:lnTo>
                    <a:pt x="200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434699" y="3824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20053"/>
                  </a:moveTo>
                  <a:lnTo>
                    <a:pt x="1576" y="12247"/>
                  </a:lnTo>
                  <a:lnTo>
                    <a:pt x="5875" y="5873"/>
                  </a:lnTo>
                  <a:lnTo>
                    <a:pt x="12253" y="1575"/>
                  </a:lnTo>
                  <a:lnTo>
                    <a:pt x="20066" y="0"/>
                  </a:lnTo>
                  <a:lnTo>
                    <a:pt x="27871" y="1575"/>
                  </a:lnTo>
                  <a:lnTo>
                    <a:pt x="34245" y="5873"/>
                  </a:lnTo>
                  <a:lnTo>
                    <a:pt x="38543" y="12247"/>
                  </a:lnTo>
                  <a:lnTo>
                    <a:pt x="40119" y="20053"/>
                  </a:lnTo>
                  <a:lnTo>
                    <a:pt x="38543" y="27865"/>
                  </a:lnTo>
                  <a:lnTo>
                    <a:pt x="34245" y="34243"/>
                  </a:lnTo>
                  <a:lnTo>
                    <a:pt x="27871" y="38543"/>
                  </a:lnTo>
                  <a:lnTo>
                    <a:pt x="20066" y="40119"/>
                  </a:lnTo>
                  <a:lnTo>
                    <a:pt x="12253" y="38543"/>
                  </a:lnTo>
                  <a:lnTo>
                    <a:pt x="5875" y="34243"/>
                  </a:lnTo>
                  <a:lnTo>
                    <a:pt x="1576" y="27865"/>
                  </a:lnTo>
                  <a:lnTo>
                    <a:pt x="0" y="200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454760" y="3844147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w="0" h="772160">
                  <a:moveTo>
                    <a:pt x="0" y="0"/>
                  </a:moveTo>
                  <a:lnTo>
                    <a:pt x="0" y="771652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418154" y="4615795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0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568105" y="4205353"/>
              <a:ext cx="0" cy="410845"/>
            </a:xfrm>
            <a:custGeom>
              <a:avLst/>
              <a:gdLst/>
              <a:ahLst/>
              <a:cxnLst/>
              <a:rect l="l" t="t" r="r" b="b"/>
              <a:pathLst>
                <a:path w="0" h="410845">
                  <a:moveTo>
                    <a:pt x="0" y="0"/>
                  </a:moveTo>
                  <a:lnTo>
                    <a:pt x="0" y="410438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531506" y="4615795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0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5" name="object 135"/>
          <p:cNvGrpSpPr/>
          <p:nvPr/>
        </p:nvGrpSpPr>
        <p:grpSpPr>
          <a:xfrm>
            <a:off x="5983302" y="3368770"/>
            <a:ext cx="518795" cy="264795"/>
            <a:chOff x="5983302" y="3368770"/>
            <a:chExt cx="518795" cy="264795"/>
          </a:xfrm>
        </p:grpSpPr>
        <p:sp>
          <p:nvSpPr>
            <p:cNvPr id="136" name="object 136"/>
            <p:cNvSpPr/>
            <p:nvPr/>
          </p:nvSpPr>
          <p:spPr>
            <a:xfrm>
              <a:off x="6242485" y="3368770"/>
              <a:ext cx="0" cy="264795"/>
            </a:xfrm>
            <a:custGeom>
              <a:avLst/>
              <a:gdLst/>
              <a:ahLst/>
              <a:cxnLst/>
              <a:rect l="l" t="t" r="r" b="b"/>
              <a:pathLst>
                <a:path w="0" h="264795">
                  <a:moveTo>
                    <a:pt x="0" y="2644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011434" y="3494165"/>
              <a:ext cx="231140" cy="0"/>
            </a:xfrm>
            <a:custGeom>
              <a:avLst/>
              <a:gdLst/>
              <a:ahLst/>
              <a:cxnLst/>
              <a:rect l="l" t="t" r="r" b="b"/>
              <a:pathLst>
                <a:path w="231139" h="0">
                  <a:moveTo>
                    <a:pt x="23105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983302" y="3484938"/>
              <a:ext cx="34925" cy="19050"/>
            </a:xfrm>
            <a:custGeom>
              <a:avLst/>
              <a:gdLst/>
              <a:ahLst/>
              <a:cxnLst/>
              <a:rect l="l" t="t" r="r" b="b"/>
              <a:pathLst>
                <a:path w="34925" h="19050">
                  <a:moveTo>
                    <a:pt x="34416" y="0"/>
                  </a:moveTo>
                  <a:lnTo>
                    <a:pt x="0" y="9232"/>
                  </a:lnTo>
                  <a:lnTo>
                    <a:pt x="34416" y="18453"/>
                  </a:lnTo>
                  <a:lnTo>
                    <a:pt x="3441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242485" y="3494165"/>
              <a:ext cx="231140" cy="0"/>
            </a:xfrm>
            <a:custGeom>
              <a:avLst/>
              <a:gdLst/>
              <a:ahLst/>
              <a:cxnLst/>
              <a:rect l="l" t="t" r="r" b="b"/>
              <a:pathLst>
                <a:path w="231139" h="0">
                  <a:moveTo>
                    <a:pt x="0" y="0"/>
                  </a:moveTo>
                  <a:lnTo>
                    <a:pt x="231051" y="0"/>
                  </a:lnTo>
                </a:path>
              </a:pathLst>
            </a:custGeom>
            <a:ln w="317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467242" y="3484933"/>
              <a:ext cx="34925" cy="19050"/>
            </a:xfrm>
            <a:custGeom>
              <a:avLst/>
              <a:gdLst/>
              <a:ahLst/>
              <a:cxnLst/>
              <a:rect l="l" t="t" r="r" b="b"/>
              <a:pathLst>
                <a:path w="34925" h="19050">
                  <a:moveTo>
                    <a:pt x="0" y="0"/>
                  </a:moveTo>
                  <a:lnTo>
                    <a:pt x="0" y="18453"/>
                  </a:lnTo>
                  <a:lnTo>
                    <a:pt x="34429" y="9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41" name="object 141"/>
          <p:cNvGraphicFramePr>
            <a:graphicFrameLocks noGrp="1"/>
          </p:cNvGraphicFramePr>
          <p:nvPr/>
        </p:nvGraphicFramePr>
        <p:xfrm>
          <a:off x="1649999" y="6971502"/>
          <a:ext cx="5370195" cy="13449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69920"/>
                <a:gridCol w="2200275"/>
              </a:tblGrid>
              <a:tr h="180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400" spc="10" b="1">
                          <a:latin typeface="Arial"/>
                          <a:cs typeface="Arial"/>
                        </a:rPr>
                        <a:t>Dimensión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campo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fotovoltaico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5" b="1">
                          <a:latin typeface="Arial"/>
                          <a:cs typeface="Arial"/>
                        </a:rPr>
                        <a:t>[kW]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397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25600">
                        <a:lnSpc>
                          <a:spcPts val="810"/>
                        </a:lnSpc>
                        <a:spcBef>
                          <a:spcPts val="125"/>
                        </a:spcBef>
                      </a:pPr>
                      <a:r>
                        <a:rPr dirty="0" sz="700" spc="-4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700" spc="16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00" spc="16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30" b="1">
                          <a:latin typeface="Arial"/>
                          <a:cs typeface="Arial"/>
                        </a:rPr>
                        <a:t>límite</a:t>
                      </a:r>
                      <a:r>
                        <a:rPr dirty="0" sz="600" spc="-3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5" b="1">
                          <a:latin typeface="Arial"/>
                          <a:cs typeface="Arial"/>
                        </a:rPr>
                        <a:t>[kΩ]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1684020">
                        <a:lnSpc>
                          <a:spcPts val="150"/>
                        </a:lnSpc>
                      </a:pPr>
                      <a:r>
                        <a:rPr dirty="0" sz="150" spc="5" b="1">
                          <a:latin typeface="Arial"/>
                          <a:cs typeface="Arial"/>
                        </a:rPr>
                        <a:t>anonimo</a:t>
                      </a:r>
                      <a:endParaRPr sz="1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fotovoltaico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&lt;20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fotovoltaico&lt;30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30</a:t>
                      </a:r>
                      <a:r>
                        <a:rPr dirty="0" sz="4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fotovoltaico&lt;50</a:t>
                      </a:r>
                      <a:r>
                        <a:rPr dirty="0" sz="4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kW&lt;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fotovoltaico&lt;100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81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20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fotovoltaico&lt;200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kW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7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200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20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fotovoltaico&lt;400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kW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400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fotovoltaico&lt;500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kW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400" spc="10">
                          <a:latin typeface="Microsoft Sans Serif"/>
                          <a:cs typeface="Microsoft Sans Serif"/>
                        </a:rPr>
                        <a:t>Dimensiones</a:t>
                      </a:r>
                      <a:r>
                        <a:rPr dirty="0" sz="4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5">
                          <a:latin typeface="Microsoft Sans Serif"/>
                          <a:cs typeface="Microsoft Sans Serif"/>
                        </a:rPr>
                        <a:t>fotovoltaico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>
                          <a:latin typeface="Microsoft Sans Serif"/>
                          <a:cs typeface="Microsoft Sans Serif"/>
                        </a:rPr>
                        <a:t>&gt;500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01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2" name="object 142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911068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637300" y="776197"/>
            <a:ext cx="517652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caso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doble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falla,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5">
                <a:latin typeface="Microsoft Sans Serif"/>
                <a:cs typeface="Microsoft Sans Serif"/>
              </a:rPr>
              <a:t> 60364-6,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expuestas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interconectadas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inferior</a:t>
            </a:r>
            <a:r>
              <a:rPr dirty="0" sz="800" spc="-5">
                <a:latin typeface="Microsoft Sans Serif"/>
                <a:cs typeface="Microsoft Sans Serif"/>
              </a:rPr>
              <a:t> a: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40000" y="10891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637300" y="1545987"/>
            <a:ext cx="2981325" cy="32385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81280" indent="-69215">
              <a:lnSpc>
                <a:spcPct val="100000"/>
              </a:lnSpc>
              <a:spcBef>
                <a:spcPts val="190"/>
              </a:spcBef>
              <a:buChar char="•"/>
              <a:tabLst>
                <a:tab pos="81915" algn="l"/>
                <a:tab pos="276225" algn="l"/>
              </a:tabLst>
            </a:pPr>
            <a:r>
              <a:rPr dirty="0" sz="850" spc="50">
                <a:latin typeface="Microsoft Sans Serif"/>
                <a:cs typeface="Microsoft Sans Serif"/>
              </a:rPr>
              <a:t>I	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involucrados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809103" y="18332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637281" y="1867178"/>
            <a:ext cx="5281295" cy="1219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1280" indent="-69215">
              <a:lnSpc>
                <a:spcPts val="950"/>
              </a:lnSpc>
              <a:spcBef>
                <a:spcPts val="100"/>
              </a:spcBef>
              <a:buChar char="•"/>
              <a:tabLst>
                <a:tab pos="81915" algn="l"/>
                <a:tab pos="364490" algn="l"/>
              </a:tabLst>
            </a:pPr>
            <a:r>
              <a:rPr dirty="0" sz="850" spc="-90">
                <a:latin typeface="Microsoft Sans Serif"/>
                <a:cs typeface="Microsoft Sans Serif"/>
              </a:rPr>
              <a:t>R	</a:t>
            </a:r>
            <a:r>
              <a:rPr dirty="0" sz="750" spc="-40">
                <a:latin typeface="Microsoft Sans Serif"/>
                <a:cs typeface="Microsoft Sans Serif"/>
              </a:rPr>
              <a:t>¿La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interconecta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ve </a:t>
            </a:r>
            <a:r>
              <a:rPr dirty="0" sz="750" spc="15">
                <a:latin typeface="Microsoft Sans Serif"/>
                <a:cs typeface="Microsoft Sans Serif"/>
              </a:rPr>
              <a:t>afectada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endParaRPr sz="750">
              <a:latin typeface="Microsoft Sans Serif"/>
              <a:cs typeface="Microsoft Sans Serif"/>
            </a:endParaRPr>
          </a:p>
          <a:p>
            <a:pPr algn="ctr" marR="4726940">
              <a:lnSpc>
                <a:spcPts val="229"/>
              </a:lnSpc>
            </a:pPr>
            <a:r>
              <a:rPr dirty="0" sz="250" spc="10">
                <a:latin typeface="Microsoft Sans Serif"/>
                <a:cs typeface="Microsoft Sans Serif"/>
              </a:rPr>
              <a:t>equipo</a:t>
            </a:r>
            <a:endParaRPr sz="250">
              <a:latin typeface="Microsoft Sans Serif"/>
              <a:cs typeface="Microsoft Sans Serif"/>
            </a:endParaRPr>
          </a:p>
          <a:p>
            <a:pPr algn="ctr" marR="4739640">
              <a:lnSpc>
                <a:spcPct val="100000"/>
              </a:lnSpc>
              <a:spcBef>
                <a:spcPts val="65"/>
              </a:spcBef>
            </a:pPr>
            <a:r>
              <a:rPr dirty="0" sz="800" spc="15">
                <a:latin typeface="Microsoft Sans Serif"/>
                <a:cs typeface="Microsoft Sans Serif"/>
              </a:rPr>
              <a:t>falla.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894"/>
              </a:lnSpc>
              <a:spcBef>
                <a:spcPts val="240"/>
              </a:spcBef>
              <a:tabLst>
                <a:tab pos="1021715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ejemplo,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si </a:t>
            </a:r>
            <a:r>
              <a:rPr dirty="0" sz="800" spc="-85">
                <a:latin typeface="Microsoft Sans Serif"/>
                <a:cs typeface="Microsoft Sans Serif"/>
              </a:rPr>
              <a:t>R	</a:t>
            </a:r>
            <a:r>
              <a:rPr dirty="0" sz="700" spc="-10">
                <a:latin typeface="Microsoft Sans Serif"/>
                <a:cs typeface="Microsoft Sans Serif"/>
              </a:rPr>
              <a:t>=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1Ω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(valor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aproximado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exceso) </a:t>
            </a:r>
            <a:r>
              <a:rPr dirty="0" sz="700" spc="20">
                <a:latin typeface="Microsoft Sans Serif"/>
                <a:cs typeface="Microsoft Sans Serif"/>
              </a:rPr>
              <a:t>entonces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Isc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exceder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120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habitual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endParaRPr sz="700">
              <a:latin typeface="Microsoft Sans Serif"/>
              <a:cs typeface="Microsoft Sans Serif"/>
            </a:endParaRPr>
          </a:p>
          <a:p>
            <a:pPr marL="878205">
              <a:lnSpc>
                <a:spcPts val="235"/>
              </a:lnSpc>
            </a:pPr>
            <a:r>
              <a:rPr dirty="0" sz="250" spc="10">
                <a:latin typeface="Microsoft Sans Serif"/>
                <a:cs typeface="Microsoft Sans Serif"/>
              </a:rPr>
              <a:t>equipo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50" spc="20">
                <a:latin typeface="Microsoft Sans Serif"/>
                <a:cs typeface="Microsoft Sans Serif"/>
              </a:rPr>
              <a:t>plantas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pequeño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tamaño,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contacto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efectiva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caso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segundo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fallo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resulta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750" spc="20">
                <a:latin typeface="Microsoft Sans Serif"/>
                <a:cs typeface="Microsoft Sans Serif"/>
              </a:rPr>
              <a:t>peligrosa.</a:t>
            </a:r>
            <a:endParaRPr sz="750">
              <a:latin typeface="Microsoft Sans Serif"/>
              <a:cs typeface="Microsoft Sans Serif"/>
            </a:endParaRPr>
          </a:p>
          <a:p>
            <a:pPr marL="12700" marR="101600">
              <a:lnSpc>
                <a:spcPct val="133400"/>
              </a:lnSpc>
            </a:pPr>
            <a:r>
              <a:rPr dirty="0" sz="750" spc="1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contrario,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plantas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gran tamaño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necesario </a:t>
            </a:r>
            <a:r>
              <a:rPr dirty="0" sz="750" spc="30">
                <a:latin typeface="Microsoft Sans Serif"/>
                <a:cs typeface="Microsoft Sans Serif"/>
              </a:rPr>
              <a:t>reducir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5">
                <a:latin typeface="Microsoft Sans Serif"/>
                <a:cs typeface="Microsoft Sans Serif"/>
              </a:rPr>
              <a:t>límites </a:t>
            </a:r>
            <a:r>
              <a:rPr dirty="0" sz="750" spc="15">
                <a:latin typeface="Microsoft Sans Serif"/>
                <a:cs typeface="Microsoft Sans Serif"/>
              </a:rPr>
              <a:t>aceptables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posibilidad de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produzca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segundo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fallo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eliminando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primer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fallo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detectado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controlador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vigilancia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-5">
                <a:latin typeface="Microsoft Sans Serif"/>
                <a:cs typeface="Microsoft Sans Serif"/>
              </a:rPr>
              <a:t> (ya sea </a:t>
            </a:r>
            <a:r>
              <a:rPr dirty="0" sz="750" spc="40">
                <a:latin typeface="Microsoft Sans Serif"/>
                <a:cs typeface="Microsoft Sans Serif"/>
              </a:rPr>
              <a:t>interno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62109-2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externo).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40000" y="3216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40000" y="3298099"/>
            <a:ext cx="828675" cy="3378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66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20">
                <a:latin typeface="Microsoft Sans Serif"/>
                <a:cs typeface="Microsoft Sans Serif"/>
              </a:rPr>
              <a:t>controlador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vigilancia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aislamiento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683084" y="3451690"/>
            <a:ext cx="29337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>
                <a:latin typeface="Microsoft Sans Serif"/>
                <a:cs typeface="Microsoft Sans Serif"/>
              </a:rPr>
              <a:t>Sistema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TI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6535572" y="3438990"/>
            <a:ext cx="32575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Sistema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MV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860600" y="3543534"/>
            <a:ext cx="427990" cy="156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10">
                <a:latin typeface="Microsoft Sans Serif"/>
                <a:cs typeface="Microsoft Sans Serif"/>
              </a:rPr>
              <a:t>Matriz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300" spc="10">
                <a:latin typeface="Microsoft Sans Serif"/>
                <a:cs typeface="Microsoft Sans Serif"/>
              </a:rPr>
              <a:t>Generador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454755" y="3682055"/>
            <a:ext cx="78168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Sistema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IT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DC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0...1100V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5227878" y="3639343"/>
            <a:ext cx="5594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20000"/>
              </a:lnSpc>
              <a:spcBef>
                <a:spcPts val="100"/>
              </a:spcBef>
            </a:pPr>
            <a:r>
              <a:rPr dirty="0" sz="500" spc="-5">
                <a:latin typeface="Microsoft Sans Serif"/>
                <a:cs typeface="Microsoft Sans Serif"/>
              </a:rPr>
              <a:t>Sin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transformador  </a:t>
            </a:r>
            <a:r>
              <a:rPr dirty="0" sz="500" spc="20">
                <a:latin typeface="Microsoft Sans Serif"/>
                <a:cs typeface="Microsoft Sans Serif"/>
              </a:rPr>
              <a:t>Inversor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749520" y="4263317"/>
            <a:ext cx="9417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Corriente continua de radiofrecuencia+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Corriente continua de radiofrecuencia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683091" y="4263317"/>
            <a:ext cx="4464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Corriente</a:t>
            </a:r>
            <a:r>
              <a:rPr dirty="0" sz="200" spc="-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alterna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radiofrecuencia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916765" y="4721881"/>
            <a:ext cx="36195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Ca&lt;2000°F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637281" y="5574397"/>
            <a:ext cx="5200650" cy="1243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5">
                <a:latin typeface="Microsoft Sans Serif"/>
                <a:cs typeface="Microsoft Sans Serif"/>
              </a:rPr>
              <a:t> 62548,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medir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tierra: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30">
                <a:latin typeface="Microsoft Sans Serif"/>
                <a:cs typeface="Microsoft Sans Serif"/>
              </a:rPr>
              <a:t>inmediatamente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comience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operación;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menos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vez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cada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24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00" spc="-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resistencia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aislamiento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puede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medir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siguiente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manera:</a:t>
            </a:r>
            <a:endParaRPr sz="6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30"/>
              </a:spcBef>
              <a:buChar char="•"/>
              <a:tabLst>
                <a:tab pos="65405" algn="l"/>
              </a:tabLst>
            </a:pP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aislamiento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norma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61557-2;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monitorización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(IMD)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61557-8.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valores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umbral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mínimos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(consulte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Tabla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62548)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40000" y="6906599"/>
            <a:ext cx="236854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637281" y="8439402"/>
            <a:ext cx="51784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casos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mediciones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75">
                <a:latin typeface="Microsoft Sans Serif"/>
                <a:cs typeface="Microsoft Sans Serif"/>
              </a:rPr>
              <a:t>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continuar,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indicación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detenerse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637312" y="8591815"/>
            <a:ext cx="50914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reanudar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normal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75">
                <a:latin typeface="Microsoft Sans Serif"/>
                <a:cs typeface="Microsoft Sans Serif"/>
              </a:rPr>
              <a:t>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haya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recuperado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superior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límite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637322" y="8744228"/>
            <a:ext cx="9537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indicado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Tabla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1.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461618" y="8538850"/>
            <a:ext cx="1320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anonimo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4517379" y="8691250"/>
            <a:ext cx="13208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anonimo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  <p:grpSp>
        <p:nvGrpSpPr>
          <p:cNvPr id="167" name="object 167"/>
          <p:cNvGrpSpPr/>
          <p:nvPr/>
        </p:nvGrpSpPr>
        <p:grpSpPr>
          <a:xfrm>
            <a:off x="0" y="0"/>
            <a:ext cx="2466340" cy="127000"/>
            <a:chOff x="0" y="0"/>
            <a:chExt cx="2466340" cy="127000"/>
          </a:xfrm>
        </p:grpSpPr>
        <p:sp>
          <p:nvSpPr>
            <p:cNvPr id="168" name="object 168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9" name="object 1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170" name="object 170"/>
          <p:cNvSpPr txBox="1"/>
          <p:nvPr/>
        </p:nvSpPr>
        <p:spPr>
          <a:xfrm>
            <a:off x="165862" y="0"/>
            <a:ext cx="227457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Traducido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del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inglés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al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1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español</a:t>
            </a:r>
            <a:r>
              <a:rPr dirty="0" sz="600" spc="1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-1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-</a:t>
            </a:r>
            <a:r>
              <a:rPr dirty="0" sz="600" spc="5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dirty="0" sz="600" spc="2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1548003"/>
            <a:ext cx="5363845" cy="2628265"/>
            <a:chOff x="1656346" y="1548003"/>
            <a:chExt cx="5363845" cy="2628265"/>
          </a:xfrm>
        </p:grpSpPr>
        <p:sp>
          <p:nvSpPr>
            <p:cNvPr id="4" name="object 4"/>
            <p:cNvSpPr/>
            <p:nvPr/>
          </p:nvSpPr>
          <p:spPr>
            <a:xfrm>
              <a:off x="1656346" y="1548003"/>
              <a:ext cx="5363845" cy="2628265"/>
            </a:xfrm>
            <a:custGeom>
              <a:avLst/>
              <a:gdLst/>
              <a:ahLst/>
              <a:cxnLst/>
              <a:rect l="l" t="t" r="r" b="b"/>
              <a:pathLst>
                <a:path w="5363845" h="2628265">
                  <a:moveTo>
                    <a:pt x="5363654" y="0"/>
                  </a:moveTo>
                  <a:lnTo>
                    <a:pt x="0" y="0"/>
                  </a:lnTo>
                  <a:lnTo>
                    <a:pt x="0" y="2627998"/>
                  </a:lnTo>
                  <a:lnTo>
                    <a:pt x="5363654" y="2627998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874964" y="2172989"/>
              <a:ext cx="113030" cy="338455"/>
            </a:xfrm>
            <a:custGeom>
              <a:avLst/>
              <a:gdLst/>
              <a:ahLst/>
              <a:cxnLst/>
              <a:rect l="l" t="t" r="r" b="b"/>
              <a:pathLst>
                <a:path w="113029" h="338455">
                  <a:moveTo>
                    <a:pt x="0" y="0"/>
                  </a:moveTo>
                  <a:lnTo>
                    <a:pt x="112585" y="0"/>
                  </a:lnTo>
                  <a:lnTo>
                    <a:pt x="112585" y="338099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201275" y="2308251"/>
              <a:ext cx="0" cy="203200"/>
            </a:xfrm>
            <a:custGeom>
              <a:avLst/>
              <a:gdLst/>
              <a:ahLst/>
              <a:cxnLst/>
              <a:rect l="l" t="t" r="r" b="b"/>
              <a:pathLst>
                <a:path w="0" h="203200">
                  <a:moveTo>
                    <a:pt x="0" y="20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720133" y="2308251"/>
              <a:ext cx="0" cy="203200"/>
            </a:xfrm>
            <a:custGeom>
              <a:avLst/>
              <a:gdLst/>
              <a:ahLst/>
              <a:cxnLst/>
              <a:rect l="l" t="t" r="r" b="b"/>
              <a:pathLst>
                <a:path w="0" h="203200">
                  <a:moveTo>
                    <a:pt x="0" y="20283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361459" y="2222425"/>
              <a:ext cx="0" cy="288925"/>
            </a:xfrm>
            <a:custGeom>
              <a:avLst/>
              <a:gdLst/>
              <a:ahLst/>
              <a:cxnLst/>
              <a:rect l="l" t="t" r="r" b="b"/>
              <a:pathLst>
                <a:path w="0" h="288925">
                  <a:moveTo>
                    <a:pt x="0" y="28865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834806" y="2295272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w="0" h="215900">
                  <a:moveTo>
                    <a:pt x="0" y="21581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82411" y="2302315"/>
              <a:ext cx="2822575" cy="1082675"/>
            </a:xfrm>
            <a:custGeom>
              <a:avLst/>
              <a:gdLst/>
              <a:ahLst/>
              <a:cxnLst/>
              <a:rect l="l" t="t" r="r" b="b"/>
              <a:pathLst>
                <a:path w="2822575" h="1082675">
                  <a:moveTo>
                    <a:pt x="0" y="0"/>
                  </a:moveTo>
                  <a:lnTo>
                    <a:pt x="0" y="208762"/>
                  </a:lnTo>
                  <a:lnTo>
                    <a:pt x="2317851" y="208762"/>
                  </a:lnTo>
                  <a:lnTo>
                    <a:pt x="2317851" y="1082421"/>
                  </a:lnTo>
                  <a:lnTo>
                    <a:pt x="2822308" y="1082421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445664" y="1903053"/>
              <a:ext cx="1740535" cy="235585"/>
            </a:xfrm>
            <a:custGeom>
              <a:avLst/>
              <a:gdLst/>
              <a:ahLst/>
              <a:cxnLst/>
              <a:rect l="l" t="t" r="r" b="b"/>
              <a:pathLst>
                <a:path w="1740535" h="235585">
                  <a:moveTo>
                    <a:pt x="1740090" y="0"/>
                  </a:moveTo>
                  <a:lnTo>
                    <a:pt x="0" y="0"/>
                  </a:lnTo>
                  <a:lnTo>
                    <a:pt x="0" y="235318"/>
                  </a:lnTo>
                  <a:lnTo>
                    <a:pt x="94843" y="23531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185753" y="1853068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605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345605" y="0"/>
                  </a:lnTo>
                  <a:lnTo>
                    <a:pt x="345605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185754" y="1853069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592"/>
                  </a:moveTo>
                  <a:lnTo>
                    <a:pt x="3456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372504" y="2117060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80">
                  <a:moveTo>
                    <a:pt x="115290" y="0"/>
                  </a:moveTo>
                  <a:lnTo>
                    <a:pt x="102882" y="0"/>
                  </a:lnTo>
                  <a:lnTo>
                    <a:pt x="102882" y="24218"/>
                  </a:lnTo>
                  <a:lnTo>
                    <a:pt x="97929" y="29260"/>
                  </a:lnTo>
                  <a:lnTo>
                    <a:pt x="85686" y="29260"/>
                  </a:lnTo>
                  <a:lnTo>
                    <a:pt x="83426" y="28879"/>
                  </a:lnTo>
                  <a:lnTo>
                    <a:pt x="51574" y="9423"/>
                  </a:lnTo>
                  <a:lnTo>
                    <a:pt x="45084" y="5461"/>
                  </a:lnTo>
                  <a:lnTo>
                    <a:pt x="35979" y="1485"/>
                  </a:lnTo>
                  <a:lnTo>
                    <a:pt x="31495" y="495"/>
                  </a:lnTo>
                  <a:lnTo>
                    <a:pt x="18935" y="495"/>
                  </a:lnTo>
                  <a:lnTo>
                    <a:pt x="12395" y="3022"/>
                  </a:lnTo>
                  <a:lnTo>
                    <a:pt x="2489" y="13093"/>
                  </a:lnTo>
                  <a:lnTo>
                    <a:pt x="0" y="19659"/>
                  </a:lnTo>
                  <a:lnTo>
                    <a:pt x="0" y="42633"/>
                  </a:lnTo>
                  <a:lnTo>
                    <a:pt x="12395" y="42633"/>
                  </a:lnTo>
                  <a:lnTo>
                    <a:pt x="12395" y="18427"/>
                  </a:lnTo>
                  <a:lnTo>
                    <a:pt x="17373" y="13385"/>
                  </a:lnTo>
                  <a:lnTo>
                    <a:pt x="29578" y="13385"/>
                  </a:lnTo>
                  <a:lnTo>
                    <a:pt x="31851" y="13766"/>
                  </a:lnTo>
                  <a:lnTo>
                    <a:pt x="36321" y="15240"/>
                  </a:lnTo>
                  <a:lnTo>
                    <a:pt x="38849" y="16433"/>
                  </a:lnTo>
                  <a:lnTo>
                    <a:pt x="44462" y="19748"/>
                  </a:lnTo>
                  <a:lnTo>
                    <a:pt x="63728" y="33223"/>
                  </a:lnTo>
                  <a:lnTo>
                    <a:pt x="70205" y="37185"/>
                  </a:lnTo>
                  <a:lnTo>
                    <a:pt x="79298" y="41148"/>
                  </a:lnTo>
                  <a:lnTo>
                    <a:pt x="83794" y="42138"/>
                  </a:lnTo>
                  <a:lnTo>
                    <a:pt x="96354" y="42138"/>
                  </a:lnTo>
                  <a:lnTo>
                    <a:pt x="102882" y="39624"/>
                  </a:lnTo>
                  <a:lnTo>
                    <a:pt x="112801" y="29540"/>
                  </a:lnTo>
                  <a:lnTo>
                    <a:pt x="115290" y="22974"/>
                  </a:lnTo>
                  <a:lnTo>
                    <a:pt x="115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504720" y="3720377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10">
                  <a:moveTo>
                    <a:pt x="0" y="1686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411212" y="3888811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2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438655" y="3931126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466085" y="3973431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553435" y="1943785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605"/>
                  </a:moveTo>
                  <a:lnTo>
                    <a:pt x="0" y="345605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6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27579" y="1940603"/>
              <a:ext cx="309676" cy="266707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634119" y="2289391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072293" y="1943785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5" h="346075">
                  <a:moveTo>
                    <a:pt x="257949" y="345605"/>
                  </a:moveTo>
                  <a:lnTo>
                    <a:pt x="0" y="345605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6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46437" y="1940603"/>
              <a:ext cx="309664" cy="26670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152978" y="2289391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591152" y="1943785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5" h="346075">
                  <a:moveTo>
                    <a:pt x="257949" y="345605"/>
                  </a:moveTo>
                  <a:lnTo>
                    <a:pt x="0" y="345605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60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591165" y="1943778"/>
              <a:ext cx="258445" cy="132080"/>
            </a:xfrm>
            <a:custGeom>
              <a:avLst/>
              <a:gdLst/>
              <a:ahLst/>
              <a:cxnLst/>
              <a:rect l="l" t="t" r="r" b="b"/>
              <a:pathLst>
                <a:path w="258445" h="132080">
                  <a:moveTo>
                    <a:pt x="128968" y="131610"/>
                  </a:moveTo>
                  <a:lnTo>
                    <a:pt x="0" y="0"/>
                  </a:lnTo>
                </a:path>
                <a:path w="258445" h="132080">
                  <a:moveTo>
                    <a:pt x="128968" y="131610"/>
                  </a:moveTo>
                  <a:lnTo>
                    <a:pt x="25793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565309" y="2025865"/>
              <a:ext cx="309880" cy="289560"/>
            </a:xfrm>
            <a:custGeom>
              <a:avLst/>
              <a:gdLst/>
              <a:ahLst/>
              <a:cxnLst/>
              <a:rect l="l" t="t" r="r" b="b"/>
              <a:pathLst>
                <a:path w="309879" h="289560">
                  <a:moveTo>
                    <a:pt x="25857" y="0"/>
                  </a:moveTo>
                  <a:lnTo>
                    <a:pt x="0" y="0"/>
                  </a:lnTo>
                  <a:lnTo>
                    <a:pt x="0" y="181444"/>
                  </a:lnTo>
                  <a:lnTo>
                    <a:pt x="25857" y="181444"/>
                  </a:lnTo>
                  <a:lnTo>
                    <a:pt x="25857" y="0"/>
                  </a:lnTo>
                  <a:close/>
                </a:path>
                <a:path w="309879" h="289560">
                  <a:moveTo>
                    <a:pt x="203111" y="263537"/>
                  </a:moveTo>
                  <a:lnTo>
                    <a:pt x="106527" y="263537"/>
                  </a:lnTo>
                  <a:lnTo>
                    <a:pt x="106527" y="289382"/>
                  </a:lnTo>
                  <a:lnTo>
                    <a:pt x="203111" y="289382"/>
                  </a:lnTo>
                  <a:lnTo>
                    <a:pt x="203111" y="263537"/>
                  </a:lnTo>
                  <a:close/>
                </a:path>
                <a:path w="309879" h="289560">
                  <a:moveTo>
                    <a:pt x="309651" y="0"/>
                  </a:moveTo>
                  <a:lnTo>
                    <a:pt x="283794" y="0"/>
                  </a:lnTo>
                  <a:lnTo>
                    <a:pt x="283794" y="181444"/>
                  </a:lnTo>
                  <a:lnTo>
                    <a:pt x="309651" y="181444"/>
                  </a:lnTo>
                  <a:lnTo>
                    <a:pt x="3096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824312" y="2138375"/>
              <a:ext cx="248285" cy="0"/>
            </a:xfrm>
            <a:custGeom>
              <a:avLst/>
              <a:gdLst/>
              <a:ahLst/>
              <a:cxnLst/>
              <a:rect l="l" t="t" r="r" b="b"/>
              <a:pathLst>
                <a:path w="248285" h="0">
                  <a:moveTo>
                    <a:pt x="0" y="0"/>
                  </a:moveTo>
                  <a:lnTo>
                    <a:pt x="2479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336709" y="2138375"/>
              <a:ext cx="248285" cy="0"/>
            </a:xfrm>
            <a:custGeom>
              <a:avLst/>
              <a:gdLst/>
              <a:ahLst/>
              <a:cxnLst/>
              <a:rect l="l" t="t" r="r" b="b"/>
              <a:pathLst>
                <a:path w="248285" h="0">
                  <a:moveTo>
                    <a:pt x="0" y="0"/>
                  </a:moveTo>
                  <a:lnTo>
                    <a:pt x="2479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862029" y="2138375"/>
              <a:ext cx="323850" cy="0"/>
            </a:xfrm>
            <a:custGeom>
              <a:avLst/>
              <a:gdLst/>
              <a:ahLst/>
              <a:cxnLst/>
              <a:rect l="l" t="t" r="r" b="b"/>
              <a:pathLst>
                <a:path w="323850" h="0">
                  <a:moveTo>
                    <a:pt x="0" y="0"/>
                  </a:moveTo>
                  <a:lnTo>
                    <a:pt x="32372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531358" y="1873782"/>
              <a:ext cx="266065" cy="304165"/>
            </a:xfrm>
            <a:custGeom>
              <a:avLst/>
              <a:gdLst/>
              <a:ahLst/>
              <a:cxnLst/>
              <a:rect l="l" t="t" r="r" b="b"/>
              <a:pathLst>
                <a:path w="266064" h="304164">
                  <a:moveTo>
                    <a:pt x="0" y="0"/>
                  </a:moveTo>
                  <a:lnTo>
                    <a:pt x="227965" y="0"/>
                  </a:lnTo>
                  <a:lnTo>
                    <a:pt x="242768" y="2987"/>
                  </a:lnTo>
                  <a:lnTo>
                    <a:pt x="254854" y="11134"/>
                  </a:lnTo>
                  <a:lnTo>
                    <a:pt x="263001" y="23220"/>
                  </a:lnTo>
                  <a:lnTo>
                    <a:pt x="265988" y="38023"/>
                  </a:lnTo>
                  <a:lnTo>
                    <a:pt x="263001" y="52819"/>
                  </a:lnTo>
                  <a:lnTo>
                    <a:pt x="254854" y="64901"/>
                  </a:lnTo>
                  <a:lnTo>
                    <a:pt x="242768" y="73047"/>
                  </a:lnTo>
                  <a:lnTo>
                    <a:pt x="227965" y="76034"/>
                  </a:lnTo>
                  <a:lnTo>
                    <a:pt x="242768" y="79023"/>
                  </a:lnTo>
                  <a:lnTo>
                    <a:pt x="254854" y="87174"/>
                  </a:lnTo>
                  <a:lnTo>
                    <a:pt x="263001" y="99261"/>
                  </a:lnTo>
                  <a:lnTo>
                    <a:pt x="265988" y="114058"/>
                  </a:lnTo>
                  <a:lnTo>
                    <a:pt x="263001" y="128861"/>
                  </a:lnTo>
                  <a:lnTo>
                    <a:pt x="254854" y="140947"/>
                  </a:lnTo>
                  <a:lnTo>
                    <a:pt x="242768" y="149095"/>
                  </a:lnTo>
                  <a:lnTo>
                    <a:pt x="227965" y="152082"/>
                  </a:lnTo>
                  <a:lnTo>
                    <a:pt x="242768" y="155069"/>
                  </a:lnTo>
                  <a:lnTo>
                    <a:pt x="254854" y="163217"/>
                  </a:lnTo>
                  <a:lnTo>
                    <a:pt x="263001" y="175303"/>
                  </a:lnTo>
                  <a:lnTo>
                    <a:pt x="265988" y="190106"/>
                  </a:lnTo>
                  <a:lnTo>
                    <a:pt x="263001" y="204901"/>
                  </a:lnTo>
                  <a:lnTo>
                    <a:pt x="254854" y="216984"/>
                  </a:lnTo>
                  <a:lnTo>
                    <a:pt x="242768" y="225130"/>
                  </a:lnTo>
                  <a:lnTo>
                    <a:pt x="227965" y="228117"/>
                  </a:lnTo>
                  <a:lnTo>
                    <a:pt x="242768" y="231106"/>
                  </a:lnTo>
                  <a:lnTo>
                    <a:pt x="254854" y="239256"/>
                  </a:lnTo>
                  <a:lnTo>
                    <a:pt x="263001" y="251343"/>
                  </a:lnTo>
                  <a:lnTo>
                    <a:pt x="265988" y="266141"/>
                  </a:lnTo>
                  <a:lnTo>
                    <a:pt x="263001" y="280938"/>
                  </a:lnTo>
                  <a:lnTo>
                    <a:pt x="254854" y="293025"/>
                  </a:lnTo>
                  <a:lnTo>
                    <a:pt x="242768" y="301175"/>
                  </a:lnTo>
                  <a:lnTo>
                    <a:pt x="227965" y="304165"/>
                  </a:lnTo>
                  <a:lnTo>
                    <a:pt x="0" y="3041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730266" y="1774582"/>
              <a:ext cx="209550" cy="502920"/>
            </a:xfrm>
            <a:custGeom>
              <a:avLst/>
              <a:gdLst/>
              <a:ahLst/>
              <a:cxnLst/>
              <a:rect l="l" t="t" r="r" b="b"/>
              <a:pathLst>
                <a:path w="209550" h="502919">
                  <a:moveTo>
                    <a:pt x="209080" y="502716"/>
                  </a:moveTo>
                  <a:lnTo>
                    <a:pt x="0" y="502716"/>
                  </a:lnTo>
                  <a:lnTo>
                    <a:pt x="0" y="0"/>
                  </a:lnTo>
                  <a:lnTo>
                    <a:pt x="209080" y="0"/>
                  </a:lnTo>
                  <a:lnTo>
                    <a:pt x="209080" y="50271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786515" y="2277313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872256" y="1828061"/>
              <a:ext cx="902969" cy="395605"/>
            </a:xfrm>
            <a:custGeom>
              <a:avLst/>
              <a:gdLst/>
              <a:ahLst/>
              <a:cxnLst/>
              <a:rect l="l" t="t" r="r" b="b"/>
              <a:pathLst>
                <a:path w="902970" h="395605">
                  <a:moveTo>
                    <a:pt x="902474" y="0"/>
                  </a:moveTo>
                  <a:lnTo>
                    <a:pt x="220281" y="0"/>
                  </a:lnTo>
                  <a:lnTo>
                    <a:pt x="220281" y="45720"/>
                  </a:lnTo>
                  <a:lnTo>
                    <a:pt x="38036" y="45720"/>
                  </a:lnTo>
                  <a:lnTo>
                    <a:pt x="23231" y="48707"/>
                  </a:lnTo>
                  <a:lnTo>
                    <a:pt x="11141" y="56854"/>
                  </a:lnTo>
                  <a:lnTo>
                    <a:pt x="2989" y="68940"/>
                  </a:lnTo>
                  <a:lnTo>
                    <a:pt x="0" y="83743"/>
                  </a:lnTo>
                  <a:lnTo>
                    <a:pt x="2989" y="98539"/>
                  </a:lnTo>
                  <a:lnTo>
                    <a:pt x="11141" y="110621"/>
                  </a:lnTo>
                  <a:lnTo>
                    <a:pt x="23231" y="118767"/>
                  </a:lnTo>
                  <a:lnTo>
                    <a:pt x="38036" y="121754"/>
                  </a:lnTo>
                  <a:lnTo>
                    <a:pt x="23231" y="124743"/>
                  </a:lnTo>
                  <a:lnTo>
                    <a:pt x="11141" y="132894"/>
                  </a:lnTo>
                  <a:lnTo>
                    <a:pt x="2989" y="144981"/>
                  </a:lnTo>
                  <a:lnTo>
                    <a:pt x="0" y="159778"/>
                  </a:lnTo>
                  <a:lnTo>
                    <a:pt x="2989" y="174581"/>
                  </a:lnTo>
                  <a:lnTo>
                    <a:pt x="11141" y="186667"/>
                  </a:lnTo>
                  <a:lnTo>
                    <a:pt x="23231" y="194815"/>
                  </a:lnTo>
                  <a:lnTo>
                    <a:pt x="38036" y="197802"/>
                  </a:lnTo>
                  <a:lnTo>
                    <a:pt x="23231" y="200789"/>
                  </a:lnTo>
                  <a:lnTo>
                    <a:pt x="11141" y="208937"/>
                  </a:lnTo>
                  <a:lnTo>
                    <a:pt x="2989" y="221023"/>
                  </a:lnTo>
                  <a:lnTo>
                    <a:pt x="0" y="235826"/>
                  </a:lnTo>
                  <a:lnTo>
                    <a:pt x="2989" y="250621"/>
                  </a:lnTo>
                  <a:lnTo>
                    <a:pt x="11141" y="262704"/>
                  </a:lnTo>
                  <a:lnTo>
                    <a:pt x="23231" y="270850"/>
                  </a:lnTo>
                  <a:lnTo>
                    <a:pt x="38036" y="273837"/>
                  </a:lnTo>
                  <a:lnTo>
                    <a:pt x="23231" y="276826"/>
                  </a:lnTo>
                  <a:lnTo>
                    <a:pt x="11141" y="284976"/>
                  </a:lnTo>
                  <a:lnTo>
                    <a:pt x="2989" y="297063"/>
                  </a:lnTo>
                  <a:lnTo>
                    <a:pt x="0" y="311861"/>
                  </a:lnTo>
                  <a:lnTo>
                    <a:pt x="2989" y="326658"/>
                  </a:lnTo>
                  <a:lnTo>
                    <a:pt x="11141" y="338745"/>
                  </a:lnTo>
                  <a:lnTo>
                    <a:pt x="23231" y="346895"/>
                  </a:lnTo>
                  <a:lnTo>
                    <a:pt x="38036" y="349885"/>
                  </a:lnTo>
                  <a:lnTo>
                    <a:pt x="220281" y="349885"/>
                  </a:lnTo>
                  <a:lnTo>
                    <a:pt x="220281" y="395605"/>
                  </a:lnTo>
                  <a:lnTo>
                    <a:pt x="902474" y="39560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313161" y="1803996"/>
              <a:ext cx="1209675" cy="423545"/>
            </a:xfrm>
            <a:custGeom>
              <a:avLst/>
              <a:gdLst/>
              <a:ahLst/>
              <a:cxnLst/>
              <a:rect l="l" t="t" r="r" b="b"/>
              <a:pathLst>
                <a:path w="1209675" h="423544">
                  <a:moveTo>
                    <a:pt x="96583" y="397598"/>
                  </a:moveTo>
                  <a:lnTo>
                    <a:pt x="0" y="397598"/>
                  </a:lnTo>
                  <a:lnTo>
                    <a:pt x="0" y="423456"/>
                  </a:lnTo>
                  <a:lnTo>
                    <a:pt x="96583" y="423456"/>
                  </a:lnTo>
                  <a:lnTo>
                    <a:pt x="96583" y="397598"/>
                  </a:lnTo>
                  <a:close/>
                </a:path>
                <a:path w="1209675" h="423544">
                  <a:moveTo>
                    <a:pt x="1209306" y="24066"/>
                  </a:moveTo>
                  <a:lnTo>
                    <a:pt x="1207414" y="14706"/>
                  </a:lnTo>
                  <a:lnTo>
                    <a:pt x="1202258" y="7061"/>
                  </a:lnTo>
                  <a:lnTo>
                    <a:pt x="1194612" y="1892"/>
                  </a:lnTo>
                  <a:lnTo>
                    <a:pt x="1185240" y="0"/>
                  </a:lnTo>
                  <a:lnTo>
                    <a:pt x="1175867" y="1892"/>
                  </a:lnTo>
                  <a:lnTo>
                    <a:pt x="1168222" y="7061"/>
                  </a:lnTo>
                  <a:lnTo>
                    <a:pt x="1163053" y="14706"/>
                  </a:lnTo>
                  <a:lnTo>
                    <a:pt x="1161161" y="24066"/>
                  </a:lnTo>
                  <a:lnTo>
                    <a:pt x="1163053" y="33439"/>
                  </a:lnTo>
                  <a:lnTo>
                    <a:pt x="1168222" y="41097"/>
                  </a:lnTo>
                  <a:lnTo>
                    <a:pt x="1175867" y="46253"/>
                  </a:lnTo>
                  <a:lnTo>
                    <a:pt x="1185240" y="48145"/>
                  </a:lnTo>
                  <a:lnTo>
                    <a:pt x="1194612" y="46253"/>
                  </a:lnTo>
                  <a:lnTo>
                    <a:pt x="1202258" y="41097"/>
                  </a:lnTo>
                  <a:lnTo>
                    <a:pt x="1207414" y="33439"/>
                  </a:lnTo>
                  <a:lnTo>
                    <a:pt x="1209306" y="24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474333" y="180399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66"/>
                  </a:moveTo>
                  <a:lnTo>
                    <a:pt x="1892" y="14701"/>
                  </a:lnTo>
                  <a:lnTo>
                    <a:pt x="7053" y="7051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1"/>
                  </a:lnTo>
                  <a:lnTo>
                    <a:pt x="46253" y="14701"/>
                  </a:lnTo>
                  <a:lnTo>
                    <a:pt x="48145" y="24066"/>
                  </a:lnTo>
                  <a:lnTo>
                    <a:pt x="46253" y="33438"/>
                  </a:lnTo>
                  <a:lnTo>
                    <a:pt x="41094" y="41092"/>
                  </a:lnTo>
                  <a:lnTo>
                    <a:pt x="33443" y="46253"/>
                  </a:lnTo>
                  <a:lnTo>
                    <a:pt x="24079" y="48145"/>
                  </a:lnTo>
                  <a:lnTo>
                    <a:pt x="14707" y="46253"/>
                  </a:lnTo>
                  <a:lnTo>
                    <a:pt x="7053" y="41092"/>
                  </a:lnTo>
                  <a:lnTo>
                    <a:pt x="1892" y="33438"/>
                  </a:lnTo>
                  <a:lnTo>
                    <a:pt x="0" y="2406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674023" y="2199585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45"/>
                  </a:lnTo>
                  <a:lnTo>
                    <a:pt x="7053" y="41100"/>
                  </a:lnTo>
                  <a:lnTo>
                    <a:pt x="14707" y="46264"/>
                  </a:lnTo>
                  <a:lnTo>
                    <a:pt x="24079" y="48158"/>
                  </a:lnTo>
                  <a:lnTo>
                    <a:pt x="33443" y="46264"/>
                  </a:lnTo>
                  <a:lnTo>
                    <a:pt x="41094" y="41100"/>
                  </a:lnTo>
                  <a:lnTo>
                    <a:pt x="46253" y="33445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674023" y="2199585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45"/>
                  </a:lnTo>
                  <a:lnTo>
                    <a:pt x="41094" y="41100"/>
                  </a:lnTo>
                  <a:lnTo>
                    <a:pt x="33443" y="46264"/>
                  </a:lnTo>
                  <a:lnTo>
                    <a:pt x="24079" y="48158"/>
                  </a:lnTo>
                  <a:lnTo>
                    <a:pt x="14707" y="46264"/>
                  </a:lnTo>
                  <a:lnTo>
                    <a:pt x="7053" y="41100"/>
                  </a:lnTo>
                  <a:lnTo>
                    <a:pt x="1892" y="33445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469063" y="235436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469064" y="235436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498406" y="1828062"/>
              <a:ext cx="0" cy="556260"/>
            </a:xfrm>
            <a:custGeom>
              <a:avLst/>
              <a:gdLst/>
              <a:ahLst/>
              <a:cxnLst/>
              <a:rect l="l" t="t" r="r" b="b"/>
              <a:pathLst>
                <a:path w="0" h="556260">
                  <a:moveTo>
                    <a:pt x="0" y="55563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668765" y="235436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668766" y="235436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698096" y="2222435"/>
              <a:ext cx="0" cy="161290"/>
            </a:xfrm>
            <a:custGeom>
              <a:avLst/>
              <a:gdLst/>
              <a:ahLst/>
              <a:cxnLst/>
              <a:rect l="l" t="t" r="r" b="b"/>
              <a:pathLst>
                <a:path w="0" h="161289">
                  <a:moveTo>
                    <a:pt x="0" y="1612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439818" y="2429544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53" y="234657"/>
                  </a:moveTo>
                  <a:lnTo>
                    <a:pt x="58153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639695" y="2429544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40" y="234657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497972" y="2803022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697836" y="2803022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464039" y="247281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492602" y="2472815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556053" y="2472815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23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651215" y="247281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447066" y="2664204"/>
              <a:ext cx="303530" cy="139065"/>
            </a:xfrm>
            <a:custGeom>
              <a:avLst/>
              <a:gdLst/>
              <a:ahLst/>
              <a:cxnLst/>
              <a:rect l="l" t="t" r="r" b="b"/>
              <a:pathLst>
                <a:path w="303529" h="139064">
                  <a:moveTo>
                    <a:pt x="303377" y="138823"/>
                  </a:moveTo>
                  <a:lnTo>
                    <a:pt x="0" y="138823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1388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47066" y="2944620"/>
              <a:ext cx="303530" cy="267335"/>
            </a:xfrm>
            <a:custGeom>
              <a:avLst/>
              <a:gdLst/>
              <a:ahLst/>
              <a:cxnLst/>
              <a:rect l="l" t="t" r="r" b="b"/>
              <a:pathLst>
                <a:path w="303529" h="267335">
                  <a:moveTo>
                    <a:pt x="303377" y="267030"/>
                  </a:moveTo>
                  <a:lnTo>
                    <a:pt x="0" y="267030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267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477124" y="297791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8" y="12730"/>
                  </a:lnTo>
                  <a:lnTo>
                    <a:pt x="6107" y="6105"/>
                  </a:lnTo>
                  <a:lnTo>
                    <a:pt x="12735" y="1638"/>
                  </a:lnTo>
                  <a:lnTo>
                    <a:pt x="20853" y="0"/>
                  </a:lnTo>
                  <a:lnTo>
                    <a:pt x="28961" y="1638"/>
                  </a:lnTo>
                  <a:lnTo>
                    <a:pt x="35582" y="6105"/>
                  </a:lnTo>
                  <a:lnTo>
                    <a:pt x="40045" y="12730"/>
                  </a:lnTo>
                  <a:lnTo>
                    <a:pt x="41681" y="20840"/>
                  </a:lnTo>
                  <a:lnTo>
                    <a:pt x="40045" y="28951"/>
                  </a:lnTo>
                  <a:lnTo>
                    <a:pt x="35582" y="35575"/>
                  </a:lnTo>
                  <a:lnTo>
                    <a:pt x="28961" y="40043"/>
                  </a:lnTo>
                  <a:lnTo>
                    <a:pt x="20853" y="41681"/>
                  </a:lnTo>
                  <a:lnTo>
                    <a:pt x="12735" y="40043"/>
                  </a:lnTo>
                  <a:lnTo>
                    <a:pt x="6107" y="35575"/>
                  </a:lnTo>
                  <a:lnTo>
                    <a:pt x="1638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677000" y="297791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49" y="1638"/>
                  </a:lnTo>
                  <a:lnTo>
                    <a:pt x="35569" y="6105"/>
                  </a:lnTo>
                  <a:lnTo>
                    <a:pt x="40032" y="12730"/>
                  </a:lnTo>
                  <a:lnTo>
                    <a:pt x="41668" y="20840"/>
                  </a:lnTo>
                  <a:lnTo>
                    <a:pt x="40032" y="28951"/>
                  </a:lnTo>
                  <a:lnTo>
                    <a:pt x="35569" y="35575"/>
                  </a:lnTo>
                  <a:lnTo>
                    <a:pt x="28949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464784" y="3527335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39">
                  <a:moveTo>
                    <a:pt x="79883" y="193040"/>
                  </a:moveTo>
                  <a:lnTo>
                    <a:pt x="0" y="193040"/>
                  </a:lnTo>
                  <a:lnTo>
                    <a:pt x="0" y="0"/>
                  </a:lnTo>
                  <a:lnTo>
                    <a:pt x="79883" y="0"/>
                  </a:lnTo>
                  <a:lnTo>
                    <a:pt x="79883" y="19304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504720" y="3211653"/>
              <a:ext cx="0" cy="316230"/>
            </a:xfrm>
            <a:custGeom>
              <a:avLst/>
              <a:gdLst/>
              <a:ahLst/>
              <a:cxnLst/>
              <a:rect l="l" t="t" r="r" b="b"/>
              <a:pathLst>
                <a:path w="0" h="316229">
                  <a:moveTo>
                    <a:pt x="0" y="31568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213275" y="192656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213275" y="1964860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305957" y="1964860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1649999" y="8915658"/>
          <a:ext cx="5370195" cy="913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66110"/>
                <a:gridCol w="2203450"/>
              </a:tblGrid>
              <a:tr h="1799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400" spc="10" b="1">
                          <a:latin typeface="Arial"/>
                          <a:cs typeface="Arial"/>
                        </a:rPr>
                        <a:t>Dimensión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campo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fotovoltaico</a:t>
                      </a:r>
                      <a:r>
                        <a:rPr dirty="0" sz="400" spc="-2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00" spc="5" b="1">
                          <a:latin typeface="Arial"/>
                          <a:cs typeface="Arial"/>
                        </a:rPr>
                        <a:t>[kW]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397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29410">
                        <a:lnSpc>
                          <a:spcPts val="810"/>
                        </a:lnSpc>
                        <a:spcBef>
                          <a:spcPts val="125"/>
                        </a:spcBef>
                      </a:pPr>
                      <a:r>
                        <a:rPr dirty="0" sz="700" spc="-4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700" spc="16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00" spc="16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30" b="1">
                          <a:latin typeface="Arial"/>
                          <a:cs typeface="Arial"/>
                        </a:rPr>
                        <a:t>límite</a:t>
                      </a:r>
                      <a:r>
                        <a:rPr dirty="0" sz="600" spc="-3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5" b="1">
                          <a:latin typeface="Arial"/>
                          <a:cs typeface="Arial"/>
                        </a:rPr>
                        <a:t>[kΩ]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1687830">
                        <a:lnSpc>
                          <a:spcPts val="150"/>
                        </a:lnSpc>
                      </a:pPr>
                      <a:r>
                        <a:rPr dirty="0" sz="150" spc="5" b="1">
                          <a:latin typeface="Arial"/>
                          <a:cs typeface="Arial"/>
                        </a:rPr>
                        <a:t>anonimo</a:t>
                      </a:r>
                      <a:endParaRPr sz="1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fotovoltaico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&lt;25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fotovoltaico&lt;50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kW&lt;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fotovoltaico&lt;100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 kW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kW&lt;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20">
                          <a:latin typeface="Microsoft Sans Serif"/>
                          <a:cs typeface="Microsoft Sans Serif"/>
                        </a:rPr>
                        <a:t>dimensión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fotovoltaico&lt;250</a:t>
                      </a: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kW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400" spc="10">
                          <a:latin typeface="Microsoft Sans Serif"/>
                          <a:cs typeface="Microsoft Sans Serif"/>
                        </a:rPr>
                        <a:t>Dimensiones</a:t>
                      </a:r>
                      <a:r>
                        <a:rPr dirty="0" sz="4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5">
                          <a:latin typeface="Microsoft Sans Serif"/>
                          <a:cs typeface="Microsoft Sans Serif"/>
                        </a:rPr>
                        <a:t>campo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 spc="15">
                          <a:latin typeface="Microsoft Sans Serif"/>
                          <a:cs typeface="Microsoft Sans Serif"/>
                        </a:rPr>
                        <a:t>fotovoltaico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>
                          <a:latin typeface="Microsoft Sans Serif"/>
                          <a:cs typeface="Microsoft Sans Serif"/>
                        </a:rPr>
                        <a:t>&gt;250</a:t>
                      </a:r>
                      <a:r>
                        <a:rPr dirty="0" sz="4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>
                          <a:latin typeface="Microsoft Sans Serif"/>
                          <a:cs typeface="Microsoft Sans Serif"/>
                        </a:rPr>
                        <a:t>kW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01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3" name="object 6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637299" y="762252"/>
            <a:ext cx="5081270" cy="568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 b="1">
                <a:latin typeface="Arial"/>
                <a:cs typeface="Arial"/>
              </a:rPr>
              <a:t>Planta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b="1">
                <a:latin typeface="Arial"/>
                <a:cs typeface="Arial"/>
              </a:rPr>
              <a:t>con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generador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fotovoltaico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conectado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5" b="1">
                <a:latin typeface="Arial"/>
                <a:cs typeface="Arial"/>
              </a:rPr>
              <a:t>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30" b="1">
                <a:latin typeface="Arial"/>
                <a:cs typeface="Arial"/>
              </a:rPr>
              <a:t>tierra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funcionalmente</a:t>
            </a:r>
            <a:endParaRPr sz="550">
              <a:latin typeface="Arial"/>
              <a:cs typeface="Arial"/>
            </a:endParaRPr>
          </a:p>
          <a:p>
            <a:pPr marL="12700" marR="5080">
              <a:lnSpc>
                <a:spcPct val="181800"/>
              </a:lnSpc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plantas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generador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conectado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funcionalmente,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5">
                <a:latin typeface="Microsoft Sans Serif"/>
                <a:cs typeface="Microsoft Sans Serif"/>
              </a:rPr>
              <a:t> activas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 spc="5">
                <a:latin typeface="Microsoft Sans Serif"/>
                <a:cs typeface="Microsoft Sans Serif"/>
              </a:rPr>
              <a:t> y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conductoras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expuestas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(por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ejemplo,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marco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metálico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están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20">
                <a:latin typeface="Microsoft Sans Serif"/>
                <a:cs typeface="Microsoft Sans Serif"/>
              </a:rPr>
              <a:t>tierra.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esquema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puesta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-5">
                <a:latin typeface="Microsoft Sans Serif"/>
                <a:cs typeface="Microsoft Sans Serif"/>
              </a:rPr>
              <a:t> 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TN</a:t>
            </a:r>
            <a:r>
              <a:rPr dirty="0" sz="350" spc="-5">
                <a:latin typeface="Microsoft Sans Serif"/>
                <a:cs typeface="Microsoft Sans Serif"/>
              </a:rPr>
              <a:t>27</a:t>
            </a:r>
            <a:r>
              <a:rPr dirty="0" sz="600" spc="-5">
                <a:latin typeface="Microsoft Sans Serif"/>
                <a:cs typeface="Microsoft Sans Serif"/>
              </a:rPr>
              <a:t>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0000" y="810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40000" y="894282"/>
            <a:ext cx="837565" cy="743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27</a:t>
            </a:r>
            <a:endParaRPr sz="600">
              <a:latin typeface="Microsoft Sans Serif"/>
              <a:cs typeface="Microsoft Sans Serif"/>
            </a:endParaRPr>
          </a:p>
          <a:p>
            <a:pPr marR="107314">
              <a:lnSpc>
                <a:spcPts val="800"/>
              </a:lnSpc>
              <a:spcBef>
                <a:spcPts val="4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alto </a:t>
            </a:r>
            <a:r>
              <a:rPr dirty="0" sz="550" spc="15">
                <a:latin typeface="Microsoft Sans Serif"/>
                <a:cs typeface="Microsoft Sans Serif"/>
              </a:rPr>
              <a:t>voltaje </a:t>
            </a:r>
            <a:r>
              <a:rPr dirty="0" sz="550">
                <a:latin typeface="Microsoft Sans Serif"/>
                <a:cs typeface="Microsoft Sans Serif"/>
              </a:rPr>
              <a:t>(&gt;1000 </a:t>
            </a:r>
            <a:r>
              <a:rPr dirty="0" sz="550" spc="-30">
                <a:latin typeface="Microsoft Sans Serif"/>
                <a:cs typeface="Microsoft Sans Serif"/>
              </a:rPr>
              <a:t>V) 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lado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CC,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recomendable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</a:pPr>
            <a:r>
              <a:rPr dirty="0" sz="550" spc="15">
                <a:latin typeface="Microsoft Sans Serif"/>
                <a:cs typeface="Microsoft Sans Serif"/>
              </a:rPr>
              <a:t>utilizar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circuitos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sin  </a:t>
            </a:r>
            <a:r>
              <a:rPr dirty="0" sz="550" spc="15">
                <a:latin typeface="Microsoft Sans Serif"/>
                <a:cs typeface="Microsoft Sans Serif"/>
              </a:rPr>
              <a:t>conexión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tierra.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469954" y="1686145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0000" y="1738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40000" y="1820300"/>
            <a:ext cx="849630" cy="84074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15">
                <a:latin typeface="Microsoft Sans Serif"/>
                <a:cs typeface="Microsoft Sans Serif"/>
              </a:rPr>
              <a:t>plantas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una</a:t>
            </a:r>
            <a:endParaRPr sz="500">
              <a:latin typeface="Microsoft Sans Serif"/>
              <a:cs typeface="Microsoft Sans Serif"/>
            </a:endParaRPr>
          </a:p>
          <a:p>
            <a:pPr marR="121285">
              <a:lnSpc>
                <a:spcPts val="800"/>
              </a:lnSpc>
              <a:spcBef>
                <a:spcPts val="60"/>
              </a:spcBef>
            </a:pPr>
            <a:r>
              <a:rPr dirty="0" sz="350" spc="15">
                <a:latin typeface="Microsoft Sans Serif"/>
                <a:cs typeface="Microsoft Sans Serif"/>
              </a:rPr>
              <a:t>funcionalmente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conectado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tierra  </a:t>
            </a:r>
            <a:r>
              <a:rPr dirty="0" sz="350" spc="10">
                <a:latin typeface="Microsoft Sans Serif"/>
                <a:cs typeface="Microsoft Sans Serif"/>
              </a:rPr>
              <a:t>Generador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fotovoltaico,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en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vivo</a:t>
            </a:r>
            <a:endParaRPr sz="350">
              <a:latin typeface="Microsoft Sans Serif"/>
              <a:cs typeface="Microsoft Sans Serif"/>
            </a:endParaRPr>
          </a:p>
          <a:p>
            <a:pPr marR="212725">
              <a:lnSpc>
                <a:spcPts val="800"/>
              </a:lnSpc>
            </a:pPr>
            <a:r>
              <a:rPr dirty="0" sz="550" spc="5">
                <a:latin typeface="Microsoft Sans Serif"/>
                <a:cs typeface="Microsoft Sans Serif"/>
              </a:rPr>
              <a:t>Partes </a:t>
            </a:r>
            <a:r>
              <a:rPr dirty="0" sz="550" spc="15">
                <a:latin typeface="Microsoft Sans Serif"/>
                <a:cs typeface="Microsoft Sans Serif"/>
              </a:rPr>
              <a:t>del </a:t>
            </a:r>
            <a:r>
              <a:rPr dirty="0" sz="550" spc="-40">
                <a:latin typeface="Microsoft Sans Serif"/>
                <a:cs typeface="Microsoft Sans Serif"/>
              </a:rPr>
              <a:t>PV 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expuesto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partes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conductoras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00" spc="10">
                <a:latin typeface="Microsoft Sans Serif"/>
                <a:cs typeface="Microsoft Sans Serif"/>
              </a:rPr>
              <a:t>(por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ejemplo,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el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marco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metálico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los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módulos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7300" y="2691160"/>
            <a:ext cx="72898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fotovoltaicos)</a:t>
            </a:r>
            <a:r>
              <a:rPr dirty="0" sz="30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están</a:t>
            </a:r>
            <a:r>
              <a:rPr dirty="0" sz="30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conectados </a:t>
            </a:r>
            <a:r>
              <a:rPr dirty="0" sz="300">
                <a:latin typeface="Microsoft Sans Serif"/>
                <a:cs typeface="Microsoft Sans Serif"/>
              </a:rPr>
              <a:t>a </a:t>
            </a:r>
            <a:r>
              <a:rPr dirty="0" sz="300" spc="10">
                <a:latin typeface="Microsoft Sans Serif"/>
                <a:cs typeface="Microsoft Sans Serif"/>
              </a:rPr>
              <a:t>tierra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573201" y="206098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092065" y="206098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610923" y="2060984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669644" y="2077892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564534" y="2699791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510397" y="3056736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563976" y="3562546"/>
            <a:ext cx="1035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0">
                <a:latin typeface="Microsoft Sans Serif"/>
                <a:cs typeface="Microsoft Sans Serif"/>
              </a:rPr>
              <a:t>Re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637270" y="4353780"/>
            <a:ext cx="5392420" cy="4295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59385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producirse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0">
                <a:latin typeface="Microsoft Sans Serif"/>
                <a:cs typeface="Microsoft Sans Serif"/>
              </a:rPr>
              <a:t>defecto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tierra,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produce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5">
                <a:latin typeface="Microsoft Sans Serif"/>
                <a:cs typeface="Microsoft Sans Serif"/>
              </a:rPr>
              <a:t>cortocircuito como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los sistemas </a:t>
            </a:r>
            <a:r>
              <a:rPr dirty="0" sz="650" spc="-10">
                <a:latin typeface="Microsoft Sans Serif"/>
                <a:cs typeface="Microsoft Sans Serif"/>
              </a:rPr>
              <a:t>TN </a:t>
            </a:r>
            <a:r>
              <a:rPr dirty="0" sz="650" spc="15">
                <a:latin typeface="Microsoft Sans Serif"/>
                <a:cs typeface="Microsoft Sans Serif"/>
              </a:rPr>
              <a:t>habituales, </a:t>
            </a:r>
            <a:r>
              <a:rPr dirty="0" sz="650" spc="30">
                <a:latin typeface="Microsoft Sans Serif"/>
                <a:cs typeface="Microsoft Sans Serif"/>
              </a:rPr>
              <a:t>pero </a:t>
            </a:r>
            <a:r>
              <a:rPr dirty="0" sz="650" spc="15">
                <a:latin typeface="Microsoft Sans Serif"/>
                <a:cs typeface="Microsoft Sans Serif"/>
              </a:rPr>
              <a:t>dicha </a:t>
            </a:r>
            <a:r>
              <a:rPr dirty="0" sz="650" spc="25">
                <a:latin typeface="Microsoft Sans Serif"/>
                <a:cs typeface="Microsoft Sans Serif"/>
              </a:rPr>
              <a:t>corriente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4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 </a:t>
            </a:r>
            <a:r>
              <a:rPr dirty="0" sz="650" spc="10">
                <a:latin typeface="Microsoft Sans Serif"/>
                <a:cs typeface="Microsoft Sans Serif"/>
              </a:rPr>
              <a:t>ser </a:t>
            </a:r>
            <a:r>
              <a:rPr dirty="0" sz="650" spc="20">
                <a:latin typeface="Microsoft Sans Serif"/>
                <a:cs typeface="Microsoft Sans Serif"/>
              </a:rPr>
              <a:t>detectada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dispositivos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máxima </a:t>
            </a:r>
            <a:r>
              <a:rPr dirty="0" sz="650" spc="20">
                <a:latin typeface="Microsoft Sans Serif"/>
                <a:cs typeface="Microsoft Sans Serif"/>
              </a:rPr>
              <a:t>corriente, </a:t>
            </a:r>
            <a:r>
              <a:rPr dirty="0" sz="650">
                <a:latin typeface="Microsoft Sans Serif"/>
                <a:cs typeface="Microsoft Sans Serif"/>
              </a:rPr>
              <a:t>ya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característica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generación 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corrientes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defecto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valores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muy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superiores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nominal.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Debido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defecto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corriente nominal,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grandes plantas fotovoltaicas </a:t>
            </a:r>
            <a:r>
              <a:rPr dirty="0" sz="650" spc="25">
                <a:latin typeface="Microsoft Sans Serif"/>
                <a:cs typeface="Microsoft Sans Serif"/>
              </a:rPr>
              <a:t>que funcionan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5">
                <a:latin typeface="Microsoft Sans Serif"/>
                <a:cs typeface="Microsoft Sans Serif"/>
              </a:rPr>
              <a:t>tensiones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40">
                <a:latin typeface="Microsoft Sans Serif"/>
                <a:cs typeface="Microsoft Sans Serif"/>
              </a:rPr>
              <a:t>torno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los 1000 </a:t>
            </a:r>
            <a:r>
              <a:rPr dirty="0" sz="650" spc="-45">
                <a:latin typeface="Microsoft Sans Serif"/>
                <a:cs typeface="Microsoft Sans Serif"/>
              </a:rPr>
              <a:t>V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convertirán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riesgo.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62548,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proporcionar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medio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monitorear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falla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mediante:</a:t>
            </a:r>
            <a:endParaRPr sz="6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8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monitoreo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residual;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medios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interrupción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Char char="•"/>
            </a:pPr>
            <a:endParaRPr sz="1050">
              <a:latin typeface="Microsoft Sans Serif"/>
              <a:cs typeface="Microsoft Sans Serif"/>
            </a:endParaRPr>
          </a:p>
          <a:p>
            <a:pPr marL="12700" marR="100965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monitorización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realizará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esté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medios </a:t>
            </a:r>
            <a:r>
              <a:rPr dirty="0" sz="700" spc="20">
                <a:latin typeface="Microsoft Sans Serif"/>
                <a:cs typeface="Microsoft Sans Serif"/>
              </a:rPr>
              <a:t>de desconexión </a:t>
            </a:r>
            <a:r>
              <a:rPr dirty="0" sz="700" spc="25">
                <a:latin typeface="Microsoft Sans Serif"/>
                <a:cs typeface="Microsoft Sans Serif"/>
              </a:rPr>
              <a:t>automática </a:t>
            </a:r>
            <a:r>
              <a:rPr dirty="0" sz="700" spc="15">
                <a:latin typeface="Microsoft Sans Serif"/>
                <a:cs typeface="Microsoft Sans Serif"/>
              </a:rPr>
              <a:t>cerrados. </a:t>
            </a:r>
            <a:r>
              <a:rPr dirty="0" sz="700" spc="25">
                <a:latin typeface="Microsoft Sans Serif"/>
                <a:cs typeface="Microsoft Sans Serif"/>
              </a:rPr>
              <a:t>Medirá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residual </a:t>
            </a:r>
            <a:r>
              <a:rPr dirty="0" sz="700" spc="-35">
                <a:latin typeface="Microsoft Sans Serif"/>
                <a:cs typeface="Microsoft Sans Serif"/>
              </a:rPr>
              <a:t>RMS </a:t>
            </a:r>
            <a:r>
              <a:rPr dirty="0" sz="700" spc="35">
                <a:latin typeface="Microsoft Sans Serif"/>
                <a:cs typeface="Microsoft Sans Serif"/>
              </a:rPr>
              <a:t>total </a:t>
            </a:r>
            <a:r>
              <a:rPr dirty="0" sz="700" spc="20">
                <a:latin typeface="Microsoft Sans Serif"/>
                <a:cs typeface="Microsoft Sans Serif"/>
              </a:rPr>
              <a:t>(componentes de </a:t>
            </a:r>
            <a:r>
              <a:rPr dirty="0" sz="700" spc="-45">
                <a:latin typeface="Microsoft Sans Serif"/>
                <a:cs typeface="Microsoft Sans Serif"/>
              </a:rPr>
              <a:t>CA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-40">
                <a:latin typeface="Microsoft Sans Serif"/>
                <a:cs typeface="Microsoft Sans Serif"/>
              </a:rPr>
              <a:t>CC). </a:t>
            </a:r>
            <a:r>
              <a:rPr dirty="0" sz="700" spc="-3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monitorización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residual,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avería, </a:t>
            </a:r>
            <a:r>
              <a:rPr dirty="0" sz="700" spc="20">
                <a:latin typeface="Microsoft Sans Serif"/>
                <a:cs typeface="Microsoft Sans Serif"/>
              </a:rPr>
              <a:t>provocará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acción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avería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plazo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0,3 </a:t>
            </a:r>
            <a:r>
              <a:rPr dirty="0" sz="700" spc="-15">
                <a:latin typeface="Microsoft Sans Serif"/>
                <a:cs typeface="Microsoft Sans Serif"/>
              </a:rPr>
              <a:t>s </a:t>
            </a:r>
            <a:r>
              <a:rPr dirty="0" sz="700" spc="5">
                <a:latin typeface="Microsoft Sans Serif"/>
                <a:cs typeface="Microsoft Sans Serif"/>
              </a:rPr>
              <a:t>e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indicará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avería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continua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supere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límite.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límite,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62548,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300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inversores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potencia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salida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80">
                <a:latin typeface="Lucida Sans Unicode"/>
                <a:cs typeface="Lucida Sans Unicode"/>
              </a:rPr>
              <a:t>≤</a:t>
            </a:r>
            <a:r>
              <a:rPr dirty="0" sz="800" spc="-114">
                <a:latin typeface="Lucida Sans Unicode"/>
                <a:cs typeface="Lucida Sans Unicode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30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kVA;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10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kVA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</a:t>
            </a:r>
            <a:r>
              <a:rPr dirty="0" sz="650">
                <a:latin typeface="Microsoft Sans Serif"/>
                <a:cs typeface="Microsoft Sans Serif"/>
              </a:rPr>
              <a:t> caso,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endParaRPr sz="650">
              <a:latin typeface="Microsoft Sans Serif"/>
              <a:cs typeface="Microsoft Sans Serif"/>
            </a:endParaRPr>
          </a:p>
          <a:p>
            <a:pPr marL="165100">
              <a:lnSpc>
                <a:spcPct val="100000"/>
              </a:lnSpc>
              <a:spcBef>
                <a:spcPts val="270"/>
              </a:spcBef>
            </a:pPr>
            <a:r>
              <a:rPr dirty="0" sz="800" spc="-10">
                <a:latin typeface="Microsoft Sans Serif"/>
                <a:cs typeface="Microsoft Sans Serif"/>
              </a:rPr>
              <a:t>&gt;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30kVA.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10">
                <a:latin typeface="Microsoft Sans Serif"/>
                <a:cs typeface="Microsoft Sans Serif"/>
              </a:rPr>
              <a:t>acción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avería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de:</a:t>
            </a:r>
            <a:endParaRPr sz="7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654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salida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tierra;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endParaRPr sz="6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20"/>
              </a:spcBef>
              <a:buChar char="•"/>
              <a:tabLst>
                <a:tab pos="5715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fotovoltaico;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endParaRPr sz="5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40"/>
              </a:spcBef>
              <a:buChar char="•"/>
              <a:tabLst>
                <a:tab pos="65405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todos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parte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defectuosa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700" spc="-10">
                <a:latin typeface="Microsoft Sans Serif"/>
                <a:cs typeface="Microsoft Sans Serif"/>
              </a:rPr>
              <a:t>Esta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funcionalidad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(de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62109-2).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medio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interrupción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falla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 podría </a:t>
            </a:r>
            <a:r>
              <a:rPr dirty="0" sz="700" spc="25">
                <a:latin typeface="Microsoft Sans Serif"/>
                <a:cs typeface="Microsoft Sans Serif"/>
              </a:rPr>
              <a:t>lograrse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0">
                <a:latin typeface="Microsoft Sans Serif"/>
                <a:cs typeface="Microsoft Sans Serif"/>
              </a:rPr>
              <a:t>dispositivo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35">
                <a:latin typeface="Microsoft Sans Serif"/>
                <a:cs typeface="Microsoft Sans Serif"/>
              </a:rPr>
              <a:t>interrumpa </a:t>
            </a:r>
            <a:r>
              <a:rPr dirty="0" sz="700" spc="30">
                <a:latin typeface="Microsoft Sans Serif"/>
                <a:cs typeface="Microsoft Sans Serif"/>
              </a:rPr>
              <a:t>automáticamente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conductor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diseñado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conjunto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30">
                <a:latin typeface="Microsoft Sans Serif"/>
                <a:cs typeface="Microsoft Sans Serif"/>
              </a:rPr>
              <a:t>tener una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corte </a:t>
            </a:r>
            <a:r>
              <a:rPr dirty="0" sz="700" spc="30">
                <a:latin typeface="Microsoft Sans Serif"/>
                <a:cs typeface="Microsoft Sans Serif"/>
              </a:rPr>
              <a:t>nominal </a:t>
            </a:r>
            <a:r>
              <a:rPr dirty="0" sz="700" spc="25">
                <a:latin typeface="Microsoft Sans Serif"/>
                <a:cs typeface="Microsoft Sans Serif"/>
              </a:rPr>
              <a:t>igual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cortocircuito </a:t>
            </a:r>
            <a:r>
              <a:rPr dirty="0" sz="700" spc="30">
                <a:latin typeface="Microsoft Sans Serif"/>
                <a:cs typeface="Microsoft Sans Serif"/>
              </a:rPr>
              <a:t> 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permite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interrumpir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exceda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valores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indicados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Tabla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62548)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40000" y="8850863"/>
            <a:ext cx="236854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56346" y="3060014"/>
            <a:ext cx="5363845" cy="2880360"/>
          </a:xfrm>
          <a:custGeom>
            <a:avLst/>
            <a:gdLst/>
            <a:ahLst/>
            <a:cxnLst/>
            <a:rect l="l" t="t" r="r" b="b"/>
            <a:pathLst>
              <a:path w="5363845" h="2880360">
                <a:moveTo>
                  <a:pt x="5363654" y="0"/>
                </a:moveTo>
                <a:lnTo>
                  <a:pt x="0" y="0"/>
                </a:lnTo>
                <a:lnTo>
                  <a:pt x="0" y="2879991"/>
                </a:lnTo>
                <a:lnTo>
                  <a:pt x="5363654" y="2879991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56346" y="7466406"/>
            <a:ext cx="5363845" cy="2686050"/>
          </a:xfrm>
          <a:custGeom>
            <a:avLst/>
            <a:gdLst/>
            <a:ahLst/>
            <a:cxnLst/>
            <a:rect l="l" t="t" r="r" b="b"/>
            <a:pathLst>
              <a:path w="5363845" h="2686050">
                <a:moveTo>
                  <a:pt x="5363654" y="0"/>
                </a:moveTo>
                <a:lnTo>
                  <a:pt x="0" y="0"/>
                </a:lnTo>
                <a:lnTo>
                  <a:pt x="0" y="2685592"/>
                </a:lnTo>
                <a:lnTo>
                  <a:pt x="5363654" y="2685592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2405524" y="3187272"/>
            <a:ext cx="2992755" cy="2680335"/>
            <a:chOff x="2405524" y="3187272"/>
            <a:chExt cx="2992755" cy="2680335"/>
          </a:xfrm>
        </p:grpSpPr>
        <p:sp>
          <p:nvSpPr>
            <p:cNvPr id="6" name="object 6"/>
            <p:cNvSpPr/>
            <p:nvPr/>
          </p:nvSpPr>
          <p:spPr>
            <a:xfrm>
              <a:off x="2629049" y="3700035"/>
              <a:ext cx="2037080" cy="1369695"/>
            </a:xfrm>
            <a:custGeom>
              <a:avLst/>
              <a:gdLst/>
              <a:ahLst/>
              <a:cxnLst/>
              <a:rect l="l" t="t" r="r" b="b"/>
              <a:pathLst>
                <a:path w="2037079" h="1369695">
                  <a:moveTo>
                    <a:pt x="0" y="0"/>
                  </a:moveTo>
                  <a:lnTo>
                    <a:pt x="0" y="296570"/>
                  </a:lnTo>
                  <a:lnTo>
                    <a:pt x="1318590" y="296570"/>
                  </a:lnTo>
                  <a:lnTo>
                    <a:pt x="1318590" y="1369110"/>
                  </a:lnTo>
                  <a:lnTo>
                    <a:pt x="2036851" y="136911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522614" y="3322334"/>
              <a:ext cx="612775" cy="2455545"/>
            </a:xfrm>
            <a:custGeom>
              <a:avLst/>
              <a:gdLst/>
              <a:ahLst/>
              <a:cxnLst/>
              <a:rect l="l" t="t" r="r" b="b"/>
              <a:pathLst>
                <a:path w="612775" h="2455545">
                  <a:moveTo>
                    <a:pt x="149999" y="1360830"/>
                  </a:moveTo>
                  <a:lnTo>
                    <a:pt x="222084" y="1360830"/>
                  </a:lnTo>
                  <a:lnTo>
                    <a:pt x="222084" y="0"/>
                  </a:lnTo>
                  <a:lnTo>
                    <a:pt x="612597" y="0"/>
                  </a:lnTo>
                  <a:lnTo>
                    <a:pt x="612597" y="2455405"/>
                  </a:lnTo>
                  <a:lnTo>
                    <a:pt x="0" y="2455405"/>
                  </a:lnTo>
                  <a:lnTo>
                    <a:pt x="0" y="1573733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096005" y="3322334"/>
              <a:ext cx="953135" cy="2541905"/>
            </a:xfrm>
            <a:custGeom>
              <a:avLst/>
              <a:gdLst/>
              <a:ahLst/>
              <a:cxnLst/>
              <a:rect l="l" t="t" r="r" b="b"/>
              <a:pathLst>
                <a:path w="953135" h="2541904">
                  <a:moveTo>
                    <a:pt x="534924" y="1360830"/>
                  </a:moveTo>
                  <a:lnTo>
                    <a:pt x="461581" y="1360830"/>
                  </a:lnTo>
                  <a:lnTo>
                    <a:pt x="461581" y="0"/>
                  </a:lnTo>
                  <a:lnTo>
                    <a:pt x="0" y="0"/>
                  </a:lnTo>
                  <a:lnTo>
                    <a:pt x="0" y="604177"/>
                  </a:lnTo>
                  <a:lnTo>
                    <a:pt x="952881" y="604177"/>
                  </a:lnTo>
                  <a:lnTo>
                    <a:pt x="952881" y="2541714"/>
                  </a:lnTo>
                  <a:lnTo>
                    <a:pt x="340296" y="2541714"/>
                  </a:lnTo>
                  <a:lnTo>
                    <a:pt x="340296" y="157373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287285" y="3700030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79">
                  <a:moveTo>
                    <a:pt x="0" y="2965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718675" y="3781221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w="0" h="215900">
                  <a:moveTo>
                    <a:pt x="0" y="21537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107735" y="3338582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592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345592" y="0"/>
                  </a:lnTo>
                  <a:lnTo>
                    <a:pt x="345592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07730" y="3338587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592"/>
                  </a:moveTo>
                  <a:lnTo>
                    <a:pt x="3455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294480" y="3602578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79">
                  <a:moveTo>
                    <a:pt x="115277" y="0"/>
                  </a:moveTo>
                  <a:lnTo>
                    <a:pt x="102869" y="0"/>
                  </a:lnTo>
                  <a:lnTo>
                    <a:pt x="102869" y="24218"/>
                  </a:lnTo>
                  <a:lnTo>
                    <a:pt x="97929" y="29260"/>
                  </a:lnTo>
                  <a:lnTo>
                    <a:pt x="85686" y="29260"/>
                  </a:lnTo>
                  <a:lnTo>
                    <a:pt x="83413" y="28879"/>
                  </a:lnTo>
                  <a:lnTo>
                    <a:pt x="51561" y="9423"/>
                  </a:lnTo>
                  <a:lnTo>
                    <a:pt x="45072" y="5461"/>
                  </a:lnTo>
                  <a:lnTo>
                    <a:pt x="35979" y="1485"/>
                  </a:lnTo>
                  <a:lnTo>
                    <a:pt x="31483" y="495"/>
                  </a:lnTo>
                  <a:lnTo>
                    <a:pt x="18935" y="495"/>
                  </a:lnTo>
                  <a:lnTo>
                    <a:pt x="12395" y="3022"/>
                  </a:lnTo>
                  <a:lnTo>
                    <a:pt x="2476" y="13093"/>
                  </a:lnTo>
                  <a:lnTo>
                    <a:pt x="0" y="19659"/>
                  </a:lnTo>
                  <a:lnTo>
                    <a:pt x="0" y="42633"/>
                  </a:lnTo>
                  <a:lnTo>
                    <a:pt x="12395" y="42633"/>
                  </a:lnTo>
                  <a:lnTo>
                    <a:pt x="12395" y="18427"/>
                  </a:lnTo>
                  <a:lnTo>
                    <a:pt x="17360" y="13385"/>
                  </a:lnTo>
                  <a:lnTo>
                    <a:pt x="29578" y="13385"/>
                  </a:lnTo>
                  <a:lnTo>
                    <a:pt x="31851" y="13766"/>
                  </a:lnTo>
                  <a:lnTo>
                    <a:pt x="36309" y="15240"/>
                  </a:lnTo>
                  <a:lnTo>
                    <a:pt x="38836" y="16433"/>
                  </a:lnTo>
                  <a:lnTo>
                    <a:pt x="44449" y="19748"/>
                  </a:lnTo>
                  <a:lnTo>
                    <a:pt x="63715" y="33223"/>
                  </a:lnTo>
                  <a:lnTo>
                    <a:pt x="70192" y="37185"/>
                  </a:lnTo>
                  <a:lnTo>
                    <a:pt x="79286" y="41148"/>
                  </a:lnTo>
                  <a:lnTo>
                    <a:pt x="83794" y="42138"/>
                  </a:lnTo>
                  <a:lnTo>
                    <a:pt x="96354" y="42138"/>
                  </a:lnTo>
                  <a:lnTo>
                    <a:pt x="102869" y="39624"/>
                  </a:lnTo>
                  <a:lnTo>
                    <a:pt x="112801" y="29540"/>
                  </a:lnTo>
                  <a:lnTo>
                    <a:pt x="115277" y="22974"/>
                  </a:lnTo>
                  <a:lnTo>
                    <a:pt x="1152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665903" y="5404792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10">
                  <a:moveTo>
                    <a:pt x="0" y="1686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572397" y="5573224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599829" y="5615534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27259" y="565783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500067" y="3338582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74226" y="3335411"/>
              <a:ext cx="309651" cy="26668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80754" y="3684193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770947" y="3511458"/>
              <a:ext cx="332740" cy="113030"/>
            </a:xfrm>
            <a:custGeom>
              <a:avLst/>
              <a:gdLst/>
              <a:ahLst/>
              <a:cxnLst/>
              <a:rect l="l" t="t" r="r" b="b"/>
              <a:pathLst>
                <a:path w="332739" h="113029">
                  <a:moveTo>
                    <a:pt x="332739" y="112433"/>
                  </a:moveTo>
                  <a:lnTo>
                    <a:pt x="179196" y="112433"/>
                  </a:lnTo>
                  <a:lnTo>
                    <a:pt x="179196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453328" y="3359299"/>
              <a:ext cx="227965" cy="304165"/>
            </a:xfrm>
            <a:custGeom>
              <a:avLst/>
              <a:gdLst/>
              <a:ahLst/>
              <a:cxnLst/>
              <a:rect l="l" t="t" r="r" b="b"/>
              <a:pathLst>
                <a:path w="227964" h="304164">
                  <a:moveTo>
                    <a:pt x="0" y="0"/>
                  </a:moveTo>
                  <a:lnTo>
                    <a:pt x="189865" y="0"/>
                  </a:lnTo>
                  <a:lnTo>
                    <a:pt x="204668" y="2987"/>
                  </a:lnTo>
                  <a:lnTo>
                    <a:pt x="216754" y="11134"/>
                  </a:lnTo>
                  <a:lnTo>
                    <a:pt x="224901" y="23220"/>
                  </a:lnTo>
                  <a:lnTo>
                    <a:pt x="227888" y="38023"/>
                  </a:lnTo>
                  <a:lnTo>
                    <a:pt x="224901" y="52819"/>
                  </a:lnTo>
                  <a:lnTo>
                    <a:pt x="216754" y="64901"/>
                  </a:lnTo>
                  <a:lnTo>
                    <a:pt x="204668" y="73047"/>
                  </a:lnTo>
                  <a:lnTo>
                    <a:pt x="189865" y="76034"/>
                  </a:lnTo>
                  <a:lnTo>
                    <a:pt x="204668" y="79023"/>
                  </a:lnTo>
                  <a:lnTo>
                    <a:pt x="216754" y="87174"/>
                  </a:lnTo>
                  <a:lnTo>
                    <a:pt x="224901" y="99261"/>
                  </a:lnTo>
                  <a:lnTo>
                    <a:pt x="227888" y="114058"/>
                  </a:lnTo>
                  <a:lnTo>
                    <a:pt x="224901" y="128861"/>
                  </a:lnTo>
                  <a:lnTo>
                    <a:pt x="216754" y="140947"/>
                  </a:lnTo>
                  <a:lnTo>
                    <a:pt x="204668" y="149095"/>
                  </a:lnTo>
                  <a:lnTo>
                    <a:pt x="189865" y="152082"/>
                  </a:lnTo>
                  <a:lnTo>
                    <a:pt x="204668" y="155069"/>
                  </a:lnTo>
                  <a:lnTo>
                    <a:pt x="216754" y="163217"/>
                  </a:lnTo>
                  <a:lnTo>
                    <a:pt x="224901" y="175303"/>
                  </a:lnTo>
                  <a:lnTo>
                    <a:pt x="227888" y="190106"/>
                  </a:lnTo>
                  <a:lnTo>
                    <a:pt x="224901" y="204901"/>
                  </a:lnTo>
                  <a:lnTo>
                    <a:pt x="216754" y="216984"/>
                  </a:lnTo>
                  <a:lnTo>
                    <a:pt x="204668" y="225130"/>
                  </a:lnTo>
                  <a:lnTo>
                    <a:pt x="189865" y="228117"/>
                  </a:lnTo>
                  <a:lnTo>
                    <a:pt x="204668" y="231106"/>
                  </a:lnTo>
                  <a:lnTo>
                    <a:pt x="216754" y="239256"/>
                  </a:lnTo>
                  <a:lnTo>
                    <a:pt x="224901" y="251343"/>
                  </a:lnTo>
                  <a:lnTo>
                    <a:pt x="227888" y="266141"/>
                  </a:lnTo>
                  <a:lnTo>
                    <a:pt x="224901" y="280938"/>
                  </a:lnTo>
                  <a:lnTo>
                    <a:pt x="216754" y="293025"/>
                  </a:lnTo>
                  <a:lnTo>
                    <a:pt x="204668" y="301175"/>
                  </a:lnTo>
                  <a:lnTo>
                    <a:pt x="189865" y="304165"/>
                  </a:lnTo>
                  <a:lnTo>
                    <a:pt x="0" y="3041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614122" y="3260121"/>
              <a:ext cx="209550" cy="502920"/>
            </a:xfrm>
            <a:custGeom>
              <a:avLst/>
              <a:gdLst/>
              <a:ahLst/>
              <a:cxnLst/>
              <a:rect l="l" t="t" r="r" b="b"/>
              <a:pathLst>
                <a:path w="209550" h="502920">
                  <a:moveTo>
                    <a:pt x="209092" y="502704"/>
                  </a:moveTo>
                  <a:lnTo>
                    <a:pt x="0" y="502704"/>
                  </a:lnTo>
                  <a:lnTo>
                    <a:pt x="0" y="0"/>
                  </a:lnTo>
                  <a:lnTo>
                    <a:pt x="209092" y="0"/>
                  </a:lnTo>
                  <a:lnTo>
                    <a:pt x="209092" y="50270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670388" y="3762832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756134" y="3239605"/>
              <a:ext cx="1497965" cy="548005"/>
            </a:xfrm>
            <a:custGeom>
              <a:avLst/>
              <a:gdLst/>
              <a:ahLst/>
              <a:cxnLst/>
              <a:rect l="l" t="t" r="r" b="b"/>
              <a:pathLst>
                <a:path w="1497964" h="548004">
                  <a:moveTo>
                    <a:pt x="1497406" y="0"/>
                  </a:moveTo>
                  <a:lnTo>
                    <a:pt x="182156" y="0"/>
                  </a:lnTo>
                  <a:lnTo>
                    <a:pt x="182156" y="121920"/>
                  </a:lnTo>
                  <a:lnTo>
                    <a:pt x="38023" y="121920"/>
                  </a:lnTo>
                  <a:lnTo>
                    <a:pt x="23226" y="124907"/>
                  </a:lnTo>
                  <a:lnTo>
                    <a:pt x="11139" y="133054"/>
                  </a:lnTo>
                  <a:lnTo>
                    <a:pt x="2989" y="145140"/>
                  </a:lnTo>
                  <a:lnTo>
                    <a:pt x="0" y="159943"/>
                  </a:lnTo>
                  <a:lnTo>
                    <a:pt x="2989" y="174739"/>
                  </a:lnTo>
                  <a:lnTo>
                    <a:pt x="11139" y="186821"/>
                  </a:lnTo>
                  <a:lnTo>
                    <a:pt x="23226" y="194967"/>
                  </a:lnTo>
                  <a:lnTo>
                    <a:pt x="38023" y="197954"/>
                  </a:lnTo>
                  <a:lnTo>
                    <a:pt x="23226" y="200943"/>
                  </a:lnTo>
                  <a:lnTo>
                    <a:pt x="11139" y="209094"/>
                  </a:lnTo>
                  <a:lnTo>
                    <a:pt x="2989" y="221181"/>
                  </a:lnTo>
                  <a:lnTo>
                    <a:pt x="0" y="235978"/>
                  </a:lnTo>
                  <a:lnTo>
                    <a:pt x="2989" y="250776"/>
                  </a:lnTo>
                  <a:lnTo>
                    <a:pt x="11139" y="262863"/>
                  </a:lnTo>
                  <a:lnTo>
                    <a:pt x="23226" y="271013"/>
                  </a:lnTo>
                  <a:lnTo>
                    <a:pt x="38023" y="274002"/>
                  </a:lnTo>
                  <a:lnTo>
                    <a:pt x="23226" y="276989"/>
                  </a:lnTo>
                  <a:lnTo>
                    <a:pt x="11139" y="285135"/>
                  </a:lnTo>
                  <a:lnTo>
                    <a:pt x="2989" y="297217"/>
                  </a:lnTo>
                  <a:lnTo>
                    <a:pt x="0" y="312013"/>
                  </a:lnTo>
                  <a:lnTo>
                    <a:pt x="2989" y="326816"/>
                  </a:lnTo>
                  <a:lnTo>
                    <a:pt x="11139" y="338902"/>
                  </a:lnTo>
                  <a:lnTo>
                    <a:pt x="23226" y="347050"/>
                  </a:lnTo>
                  <a:lnTo>
                    <a:pt x="38023" y="350037"/>
                  </a:lnTo>
                  <a:lnTo>
                    <a:pt x="23226" y="353024"/>
                  </a:lnTo>
                  <a:lnTo>
                    <a:pt x="11139" y="361172"/>
                  </a:lnTo>
                  <a:lnTo>
                    <a:pt x="2989" y="373258"/>
                  </a:lnTo>
                  <a:lnTo>
                    <a:pt x="0" y="388061"/>
                  </a:lnTo>
                  <a:lnTo>
                    <a:pt x="2989" y="402856"/>
                  </a:lnTo>
                  <a:lnTo>
                    <a:pt x="11139" y="414939"/>
                  </a:lnTo>
                  <a:lnTo>
                    <a:pt x="23226" y="423085"/>
                  </a:lnTo>
                  <a:lnTo>
                    <a:pt x="38023" y="426072"/>
                  </a:lnTo>
                  <a:lnTo>
                    <a:pt x="182156" y="426072"/>
                  </a:lnTo>
                  <a:lnTo>
                    <a:pt x="182156" y="547992"/>
                  </a:lnTo>
                  <a:lnTo>
                    <a:pt x="1497406" y="547992"/>
                  </a:lnTo>
                  <a:lnTo>
                    <a:pt x="1497406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235134" y="3213391"/>
              <a:ext cx="1440815" cy="499745"/>
            </a:xfrm>
            <a:custGeom>
              <a:avLst/>
              <a:gdLst/>
              <a:ahLst/>
              <a:cxnLst/>
              <a:rect l="l" t="t" r="r" b="b"/>
              <a:pathLst>
                <a:path w="1440814" h="499745">
                  <a:moveTo>
                    <a:pt x="96583" y="473722"/>
                  </a:moveTo>
                  <a:lnTo>
                    <a:pt x="0" y="473722"/>
                  </a:lnTo>
                  <a:lnTo>
                    <a:pt x="0" y="499567"/>
                  </a:lnTo>
                  <a:lnTo>
                    <a:pt x="96583" y="499567"/>
                  </a:lnTo>
                  <a:lnTo>
                    <a:pt x="96583" y="473722"/>
                  </a:lnTo>
                  <a:close/>
                </a:path>
                <a:path w="1440814" h="499745">
                  <a:moveTo>
                    <a:pt x="1440713" y="24079"/>
                  </a:moveTo>
                  <a:lnTo>
                    <a:pt x="1438821" y="14706"/>
                  </a:lnTo>
                  <a:lnTo>
                    <a:pt x="1433664" y="7048"/>
                  </a:lnTo>
                  <a:lnTo>
                    <a:pt x="1426006" y="1892"/>
                  </a:lnTo>
                  <a:lnTo>
                    <a:pt x="1416646" y="0"/>
                  </a:lnTo>
                  <a:lnTo>
                    <a:pt x="1407274" y="1892"/>
                  </a:lnTo>
                  <a:lnTo>
                    <a:pt x="1399616" y="7048"/>
                  </a:lnTo>
                  <a:lnTo>
                    <a:pt x="1394460" y="14706"/>
                  </a:lnTo>
                  <a:lnTo>
                    <a:pt x="1392567" y="24079"/>
                  </a:lnTo>
                  <a:lnTo>
                    <a:pt x="1394460" y="33451"/>
                  </a:lnTo>
                  <a:lnTo>
                    <a:pt x="1399616" y="41097"/>
                  </a:lnTo>
                  <a:lnTo>
                    <a:pt x="1407274" y="46266"/>
                  </a:lnTo>
                  <a:lnTo>
                    <a:pt x="1416646" y="48158"/>
                  </a:lnTo>
                  <a:lnTo>
                    <a:pt x="1426006" y="46266"/>
                  </a:lnTo>
                  <a:lnTo>
                    <a:pt x="1433664" y="41097"/>
                  </a:lnTo>
                  <a:lnTo>
                    <a:pt x="1438821" y="33451"/>
                  </a:lnTo>
                  <a:lnTo>
                    <a:pt x="1440713" y="240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627706" y="3213380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427828" y="376207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27828" y="376207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622435" y="4038768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622436" y="4038768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651777" y="3237463"/>
              <a:ext cx="0" cy="831215"/>
            </a:xfrm>
            <a:custGeom>
              <a:avLst/>
              <a:gdLst/>
              <a:ahLst/>
              <a:cxnLst/>
              <a:rect l="l" t="t" r="r" b="b"/>
              <a:pathLst>
                <a:path w="0" h="831214">
                  <a:moveTo>
                    <a:pt x="0" y="83064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422570" y="4038768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422573" y="4038768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451902" y="3784922"/>
              <a:ext cx="0" cy="283210"/>
            </a:xfrm>
            <a:custGeom>
              <a:avLst/>
              <a:gdLst/>
              <a:ahLst/>
              <a:cxnLst/>
              <a:rect l="l" t="t" r="r" b="b"/>
              <a:pathLst>
                <a:path w="0" h="283210">
                  <a:moveTo>
                    <a:pt x="0" y="28318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393761" y="4113953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40" y="234657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593624" y="4113953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53" y="234657"/>
                  </a:moveTo>
                  <a:lnTo>
                    <a:pt x="58153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451902" y="4487429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651777" y="4487429"/>
              <a:ext cx="0" cy="175260"/>
            </a:xfrm>
            <a:custGeom>
              <a:avLst/>
              <a:gdLst/>
              <a:ahLst/>
              <a:cxnLst/>
              <a:rect l="l" t="t" r="r" b="b"/>
              <a:pathLst>
                <a:path w="0" h="175260">
                  <a:moveTo>
                    <a:pt x="0" y="17489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417982" y="41572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446544" y="4157224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509983" y="4157224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36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605145" y="415722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401002" y="4348613"/>
              <a:ext cx="303530" cy="139065"/>
            </a:xfrm>
            <a:custGeom>
              <a:avLst/>
              <a:gdLst/>
              <a:ahLst/>
              <a:cxnLst/>
              <a:rect l="l" t="t" r="r" b="b"/>
              <a:pathLst>
                <a:path w="303529" h="139064">
                  <a:moveTo>
                    <a:pt x="303377" y="138823"/>
                  </a:moveTo>
                  <a:lnTo>
                    <a:pt x="0" y="138823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1388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431066" y="466232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49" y="1638"/>
                  </a:lnTo>
                  <a:lnTo>
                    <a:pt x="35569" y="6105"/>
                  </a:lnTo>
                  <a:lnTo>
                    <a:pt x="40032" y="12730"/>
                  </a:lnTo>
                  <a:lnTo>
                    <a:pt x="41668" y="20840"/>
                  </a:lnTo>
                  <a:lnTo>
                    <a:pt x="40032" y="28951"/>
                  </a:lnTo>
                  <a:lnTo>
                    <a:pt x="35569" y="35575"/>
                  </a:lnTo>
                  <a:lnTo>
                    <a:pt x="28949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630929" y="466232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8" y="12730"/>
                  </a:lnTo>
                  <a:lnTo>
                    <a:pt x="6107" y="6105"/>
                  </a:lnTo>
                  <a:lnTo>
                    <a:pt x="12735" y="1638"/>
                  </a:lnTo>
                  <a:lnTo>
                    <a:pt x="20853" y="0"/>
                  </a:lnTo>
                  <a:lnTo>
                    <a:pt x="28961" y="1638"/>
                  </a:lnTo>
                  <a:lnTo>
                    <a:pt x="35582" y="6105"/>
                  </a:lnTo>
                  <a:lnTo>
                    <a:pt x="40045" y="12730"/>
                  </a:lnTo>
                  <a:lnTo>
                    <a:pt x="41681" y="20840"/>
                  </a:lnTo>
                  <a:lnTo>
                    <a:pt x="40045" y="28951"/>
                  </a:lnTo>
                  <a:lnTo>
                    <a:pt x="35582" y="35575"/>
                  </a:lnTo>
                  <a:lnTo>
                    <a:pt x="28961" y="40043"/>
                  </a:lnTo>
                  <a:lnTo>
                    <a:pt x="20853" y="41681"/>
                  </a:lnTo>
                  <a:lnTo>
                    <a:pt x="12735" y="40043"/>
                  </a:lnTo>
                  <a:lnTo>
                    <a:pt x="6107" y="35575"/>
                  </a:lnTo>
                  <a:lnTo>
                    <a:pt x="1638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625958" y="5211743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39">
                  <a:moveTo>
                    <a:pt x="79895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79895" y="0"/>
                  </a:lnTo>
                  <a:lnTo>
                    <a:pt x="79895" y="19303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665903" y="4896062"/>
              <a:ext cx="0" cy="316230"/>
            </a:xfrm>
            <a:custGeom>
              <a:avLst/>
              <a:gdLst/>
              <a:ahLst/>
              <a:cxnLst/>
              <a:rect l="l" t="t" r="r" b="b"/>
              <a:pathLst>
                <a:path w="0" h="316229">
                  <a:moveTo>
                    <a:pt x="0" y="31568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408699" y="3190447"/>
              <a:ext cx="699135" cy="321310"/>
            </a:xfrm>
            <a:custGeom>
              <a:avLst/>
              <a:gdLst/>
              <a:ahLst/>
              <a:cxnLst/>
              <a:rect l="l" t="t" r="r" b="b"/>
              <a:pathLst>
                <a:path w="699135" h="321310">
                  <a:moveTo>
                    <a:pt x="65519" y="321017"/>
                  </a:moveTo>
                  <a:lnTo>
                    <a:pt x="0" y="321017"/>
                  </a:lnTo>
                  <a:lnTo>
                    <a:pt x="0" y="0"/>
                  </a:lnTo>
                  <a:lnTo>
                    <a:pt x="538784" y="0"/>
                  </a:lnTo>
                  <a:lnTo>
                    <a:pt x="538784" y="169341"/>
                  </a:lnTo>
                  <a:lnTo>
                    <a:pt x="699033" y="169341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255821" y="4241632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10">
                  <a:moveTo>
                    <a:pt x="0" y="1686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162315" y="4410070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189758" y="4452375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217189" y="4494685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215886" y="4048588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39">
                  <a:moveTo>
                    <a:pt x="79883" y="193040"/>
                  </a:moveTo>
                  <a:lnTo>
                    <a:pt x="0" y="193040"/>
                  </a:lnTo>
                  <a:lnTo>
                    <a:pt x="0" y="0"/>
                  </a:lnTo>
                  <a:lnTo>
                    <a:pt x="79883" y="0"/>
                  </a:lnTo>
                  <a:lnTo>
                    <a:pt x="79883" y="19304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253540" y="3745303"/>
              <a:ext cx="0" cy="303530"/>
            </a:xfrm>
            <a:custGeom>
              <a:avLst/>
              <a:gdLst/>
              <a:ahLst/>
              <a:cxnLst/>
              <a:rect l="l" t="t" r="r" b="b"/>
              <a:pathLst>
                <a:path w="0" h="303529">
                  <a:moveTo>
                    <a:pt x="0" y="30328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196166" y="4885204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81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177725" y="4828952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87931" y="4991888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969477" y="4935637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848231" y="3992378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 h="0">
                  <a:moveTo>
                    <a:pt x="0" y="0"/>
                  </a:moveTo>
                  <a:lnTo>
                    <a:pt x="165049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791974" y="3973932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805852" y="3474546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21076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787414" y="3672732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40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491738" y="3367854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21078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473288" y="3566053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01734" y="3453594"/>
              <a:ext cx="115963" cy="11597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379783" y="3410131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361341" y="335387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534982" y="4700732"/>
              <a:ext cx="34925" cy="105410"/>
            </a:xfrm>
            <a:custGeom>
              <a:avLst/>
              <a:gdLst/>
              <a:ahLst/>
              <a:cxnLst/>
              <a:rect l="l" t="t" r="r" b="b"/>
              <a:pathLst>
                <a:path w="34925" h="105410">
                  <a:moveTo>
                    <a:pt x="25552" y="0"/>
                  </a:moveTo>
                  <a:lnTo>
                    <a:pt x="0" y="50685"/>
                  </a:lnTo>
                  <a:lnTo>
                    <a:pt x="34429" y="50685"/>
                  </a:lnTo>
                  <a:lnTo>
                    <a:pt x="9080" y="104978"/>
                  </a:lnTo>
                </a:path>
              </a:pathLst>
            </a:custGeom>
            <a:ln w="635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534268" y="4781984"/>
              <a:ext cx="35560" cy="42545"/>
            </a:xfrm>
            <a:custGeom>
              <a:avLst/>
              <a:gdLst/>
              <a:ahLst/>
              <a:cxnLst/>
              <a:rect l="l" t="t" r="r" b="b"/>
              <a:pathLst>
                <a:path w="35560" h="42545">
                  <a:moveTo>
                    <a:pt x="0" y="0"/>
                  </a:moveTo>
                  <a:lnTo>
                    <a:pt x="3086" y="42379"/>
                  </a:lnTo>
                  <a:lnTo>
                    <a:pt x="35140" y="144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135245" y="3412084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135245" y="3450376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227933" y="3450376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/>
          <p:cNvGrpSpPr/>
          <p:nvPr/>
        </p:nvGrpSpPr>
        <p:grpSpPr>
          <a:xfrm>
            <a:off x="2480005" y="7662349"/>
            <a:ext cx="1413510" cy="803910"/>
            <a:chOff x="2480005" y="7662349"/>
            <a:chExt cx="1413510" cy="803910"/>
          </a:xfrm>
        </p:grpSpPr>
        <p:sp>
          <p:nvSpPr>
            <p:cNvPr id="75" name="object 75"/>
            <p:cNvSpPr/>
            <p:nvPr/>
          </p:nvSpPr>
          <p:spPr>
            <a:xfrm>
              <a:off x="2634837" y="8166411"/>
              <a:ext cx="1174115" cy="297180"/>
            </a:xfrm>
            <a:custGeom>
              <a:avLst/>
              <a:gdLst/>
              <a:ahLst/>
              <a:cxnLst/>
              <a:rect l="l" t="t" r="r" b="b"/>
              <a:pathLst>
                <a:path w="1174114" h="297179">
                  <a:moveTo>
                    <a:pt x="0" y="0"/>
                  </a:moveTo>
                  <a:lnTo>
                    <a:pt x="0" y="296570"/>
                  </a:lnTo>
                  <a:lnTo>
                    <a:pt x="1173873" y="296570"/>
                  </a:lnTo>
                </a:path>
              </a:pathLst>
            </a:custGeom>
            <a:ln w="634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305773" y="8166405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w="0" h="297179">
                  <a:moveTo>
                    <a:pt x="0" y="2965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126215" y="7804957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605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345605" y="0"/>
                  </a:lnTo>
                  <a:lnTo>
                    <a:pt x="345605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126218" y="7804962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592"/>
                  </a:moveTo>
                  <a:lnTo>
                    <a:pt x="3456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312967" y="8068953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79">
                  <a:moveTo>
                    <a:pt x="115290" y="0"/>
                  </a:moveTo>
                  <a:lnTo>
                    <a:pt x="102869" y="0"/>
                  </a:lnTo>
                  <a:lnTo>
                    <a:pt x="102869" y="24218"/>
                  </a:lnTo>
                  <a:lnTo>
                    <a:pt x="97916" y="29248"/>
                  </a:lnTo>
                  <a:lnTo>
                    <a:pt x="85674" y="29248"/>
                  </a:lnTo>
                  <a:lnTo>
                    <a:pt x="83413" y="28867"/>
                  </a:lnTo>
                  <a:lnTo>
                    <a:pt x="51561" y="9423"/>
                  </a:lnTo>
                  <a:lnTo>
                    <a:pt x="45072" y="5448"/>
                  </a:lnTo>
                  <a:lnTo>
                    <a:pt x="35979" y="1485"/>
                  </a:lnTo>
                  <a:lnTo>
                    <a:pt x="31483" y="495"/>
                  </a:lnTo>
                  <a:lnTo>
                    <a:pt x="18935" y="495"/>
                  </a:lnTo>
                  <a:lnTo>
                    <a:pt x="12395" y="3022"/>
                  </a:lnTo>
                  <a:lnTo>
                    <a:pt x="2476" y="13093"/>
                  </a:lnTo>
                  <a:lnTo>
                    <a:pt x="0" y="19659"/>
                  </a:lnTo>
                  <a:lnTo>
                    <a:pt x="0" y="42621"/>
                  </a:lnTo>
                  <a:lnTo>
                    <a:pt x="12395" y="42621"/>
                  </a:lnTo>
                  <a:lnTo>
                    <a:pt x="12395" y="18415"/>
                  </a:lnTo>
                  <a:lnTo>
                    <a:pt x="17360" y="13385"/>
                  </a:lnTo>
                  <a:lnTo>
                    <a:pt x="29578" y="13385"/>
                  </a:lnTo>
                  <a:lnTo>
                    <a:pt x="31851" y="13766"/>
                  </a:lnTo>
                  <a:lnTo>
                    <a:pt x="36321" y="15240"/>
                  </a:lnTo>
                  <a:lnTo>
                    <a:pt x="38836" y="16433"/>
                  </a:lnTo>
                  <a:lnTo>
                    <a:pt x="44449" y="19748"/>
                  </a:lnTo>
                  <a:lnTo>
                    <a:pt x="63715" y="33223"/>
                  </a:lnTo>
                  <a:lnTo>
                    <a:pt x="70192" y="37185"/>
                  </a:lnTo>
                  <a:lnTo>
                    <a:pt x="79286" y="41148"/>
                  </a:lnTo>
                  <a:lnTo>
                    <a:pt x="83794" y="42138"/>
                  </a:lnTo>
                  <a:lnTo>
                    <a:pt x="96342" y="42138"/>
                  </a:lnTo>
                  <a:lnTo>
                    <a:pt x="102869" y="39624"/>
                  </a:lnTo>
                  <a:lnTo>
                    <a:pt x="112801" y="29540"/>
                  </a:lnTo>
                  <a:lnTo>
                    <a:pt x="115290" y="22974"/>
                  </a:lnTo>
                  <a:lnTo>
                    <a:pt x="115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505858" y="7804957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" name="object 8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80005" y="7801786"/>
              <a:ext cx="309664" cy="266688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586545" y="8150567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4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776734" y="7977840"/>
              <a:ext cx="345440" cy="113030"/>
            </a:xfrm>
            <a:custGeom>
              <a:avLst/>
              <a:gdLst/>
              <a:ahLst/>
              <a:cxnLst/>
              <a:rect l="l" t="t" r="r" b="b"/>
              <a:pathLst>
                <a:path w="345439" h="113029">
                  <a:moveTo>
                    <a:pt x="345439" y="112420"/>
                  </a:moveTo>
                  <a:lnTo>
                    <a:pt x="255396" y="112420"/>
                  </a:lnTo>
                  <a:lnTo>
                    <a:pt x="255396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471821" y="7825675"/>
              <a:ext cx="245745" cy="304165"/>
            </a:xfrm>
            <a:custGeom>
              <a:avLst/>
              <a:gdLst/>
              <a:ahLst/>
              <a:cxnLst/>
              <a:rect l="l" t="t" r="r" b="b"/>
              <a:pathLst>
                <a:path w="245745" h="304165">
                  <a:moveTo>
                    <a:pt x="0" y="0"/>
                  </a:moveTo>
                  <a:lnTo>
                    <a:pt x="207645" y="0"/>
                  </a:lnTo>
                  <a:lnTo>
                    <a:pt x="222442" y="2987"/>
                  </a:lnTo>
                  <a:lnTo>
                    <a:pt x="234529" y="11134"/>
                  </a:lnTo>
                  <a:lnTo>
                    <a:pt x="242679" y="23220"/>
                  </a:lnTo>
                  <a:lnTo>
                    <a:pt x="245668" y="38023"/>
                  </a:lnTo>
                  <a:lnTo>
                    <a:pt x="242679" y="52819"/>
                  </a:lnTo>
                  <a:lnTo>
                    <a:pt x="234529" y="64901"/>
                  </a:lnTo>
                  <a:lnTo>
                    <a:pt x="222442" y="73047"/>
                  </a:lnTo>
                  <a:lnTo>
                    <a:pt x="207645" y="76034"/>
                  </a:lnTo>
                  <a:lnTo>
                    <a:pt x="222442" y="79023"/>
                  </a:lnTo>
                  <a:lnTo>
                    <a:pt x="234529" y="87174"/>
                  </a:lnTo>
                  <a:lnTo>
                    <a:pt x="242679" y="99261"/>
                  </a:lnTo>
                  <a:lnTo>
                    <a:pt x="245668" y="114058"/>
                  </a:lnTo>
                  <a:lnTo>
                    <a:pt x="242679" y="128856"/>
                  </a:lnTo>
                  <a:lnTo>
                    <a:pt x="234529" y="140943"/>
                  </a:lnTo>
                  <a:lnTo>
                    <a:pt x="222442" y="149093"/>
                  </a:lnTo>
                  <a:lnTo>
                    <a:pt x="207645" y="152082"/>
                  </a:lnTo>
                  <a:lnTo>
                    <a:pt x="222442" y="155069"/>
                  </a:lnTo>
                  <a:lnTo>
                    <a:pt x="234529" y="163215"/>
                  </a:lnTo>
                  <a:lnTo>
                    <a:pt x="242679" y="175297"/>
                  </a:lnTo>
                  <a:lnTo>
                    <a:pt x="245668" y="190093"/>
                  </a:lnTo>
                  <a:lnTo>
                    <a:pt x="242679" y="204896"/>
                  </a:lnTo>
                  <a:lnTo>
                    <a:pt x="234529" y="216982"/>
                  </a:lnTo>
                  <a:lnTo>
                    <a:pt x="222442" y="225130"/>
                  </a:lnTo>
                  <a:lnTo>
                    <a:pt x="207645" y="228117"/>
                  </a:lnTo>
                  <a:lnTo>
                    <a:pt x="222442" y="231104"/>
                  </a:lnTo>
                  <a:lnTo>
                    <a:pt x="234529" y="239252"/>
                  </a:lnTo>
                  <a:lnTo>
                    <a:pt x="242679" y="251338"/>
                  </a:lnTo>
                  <a:lnTo>
                    <a:pt x="245668" y="266141"/>
                  </a:lnTo>
                  <a:lnTo>
                    <a:pt x="242679" y="280938"/>
                  </a:lnTo>
                  <a:lnTo>
                    <a:pt x="234529" y="293025"/>
                  </a:lnTo>
                  <a:lnTo>
                    <a:pt x="222442" y="301175"/>
                  </a:lnTo>
                  <a:lnTo>
                    <a:pt x="207645" y="304165"/>
                  </a:lnTo>
                  <a:lnTo>
                    <a:pt x="0" y="3041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619915" y="7665524"/>
              <a:ext cx="270510" cy="624840"/>
            </a:xfrm>
            <a:custGeom>
              <a:avLst/>
              <a:gdLst/>
              <a:ahLst/>
              <a:cxnLst/>
              <a:rect l="l" t="t" r="r" b="b"/>
              <a:pathLst>
                <a:path w="270510" h="624840">
                  <a:moveTo>
                    <a:pt x="270052" y="624636"/>
                  </a:moveTo>
                  <a:lnTo>
                    <a:pt x="0" y="624636"/>
                  </a:lnTo>
                  <a:lnTo>
                    <a:pt x="0" y="0"/>
                  </a:lnTo>
                  <a:lnTo>
                    <a:pt x="270052" y="0"/>
                  </a:lnTo>
                  <a:lnTo>
                    <a:pt x="270052" y="6246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763467" y="8290166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4">
                  <a:moveTo>
                    <a:pt x="96570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70" y="25857"/>
                  </a:lnTo>
                  <a:lnTo>
                    <a:pt x="96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" name="object 87"/>
          <p:cNvGrpSpPr/>
          <p:nvPr/>
        </p:nvGrpSpPr>
        <p:grpSpPr>
          <a:xfrm>
            <a:off x="3789224" y="7700574"/>
            <a:ext cx="1951355" cy="617855"/>
            <a:chOff x="3789224" y="7700574"/>
            <a:chExt cx="1951355" cy="617855"/>
          </a:xfrm>
        </p:grpSpPr>
        <p:sp>
          <p:nvSpPr>
            <p:cNvPr id="88" name="object 88"/>
            <p:cNvSpPr/>
            <p:nvPr/>
          </p:nvSpPr>
          <p:spPr>
            <a:xfrm>
              <a:off x="4503647" y="7703749"/>
              <a:ext cx="1233805" cy="611505"/>
            </a:xfrm>
            <a:custGeom>
              <a:avLst/>
              <a:gdLst/>
              <a:ahLst/>
              <a:cxnLst/>
              <a:rect l="l" t="t" r="r" b="b"/>
              <a:pathLst>
                <a:path w="1233804" h="611504">
                  <a:moveTo>
                    <a:pt x="0" y="611416"/>
                  </a:moveTo>
                  <a:lnTo>
                    <a:pt x="172300" y="548005"/>
                  </a:lnTo>
                  <a:lnTo>
                    <a:pt x="1233208" y="548005"/>
                  </a:lnTo>
                  <a:lnTo>
                    <a:pt x="1233208" y="0"/>
                  </a:lnTo>
                  <a:lnTo>
                    <a:pt x="172300" y="0"/>
                  </a:lnTo>
                  <a:lnTo>
                    <a:pt x="0" y="6342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792399" y="7703759"/>
              <a:ext cx="714375" cy="548005"/>
            </a:xfrm>
            <a:custGeom>
              <a:avLst/>
              <a:gdLst/>
              <a:ahLst/>
              <a:cxnLst/>
              <a:rect l="l" t="t" r="r" b="b"/>
              <a:pathLst>
                <a:path w="714375" h="548004">
                  <a:moveTo>
                    <a:pt x="713778" y="547992"/>
                  </a:moveTo>
                  <a:lnTo>
                    <a:pt x="174548" y="547992"/>
                  </a:lnTo>
                  <a:lnTo>
                    <a:pt x="174548" y="426072"/>
                  </a:lnTo>
                  <a:lnTo>
                    <a:pt x="38023" y="426072"/>
                  </a:lnTo>
                  <a:lnTo>
                    <a:pt x="23226" y="423085"/>
                  </a:lnTo>
                  <a:lnTo>
                    <a:pt x="11139" y="414939"/>
                  </a:lnTo>
                  <a:lnTo>
                    <a:pt x="2989" y="402856"/>
                  </a:lnTo>
                  <a:lnTo>
                    <a:pt x="0" y="388061"/>
                  </a:lnTo>
                  <a:lnTo>
                    <a:pt x="2989" y="373258"/>
                  </a:lnTo>
                  <a:lnTo>
                    <a:pt x="11139" y="361172"/>
                  </a:lnTo>
                  <a:lnTo>
                    <a:pt x="23226" y="353024"/>
                  </a:lnTo>
                  <a:lnTo>
                    <a:pt x="38023" y="350037"/>
                  </a:lnTo>
                  <a:lnTo>
                    <a:pt x="23226" y="347050"/>
                  </a:lnTo>
                  <a:lnTo>
                    <a:pt x="11139" y="338902"/>
                  </a:lnTo>
                  <a:lnTo>
                    <a:pt x="2989" y="326816"/>
                  </a:lnTo>
                  <a:lnTo>
                    <a:pt x="0" y="312013"/>
                  </a:lnTo>
                  <a:lnTo>
                    <a:pt x="2989" y="297215"/>
                  </a:lnTo>
                  <a:lnTo>
                    <a:pt x="11139" y="285129"/>
                  </a:lnTo>
                  <a:lnTo>
                    <a:pt x="23226" y="276978"/>
                  </a:lnTo>
                  <a:lnTo>
                    <a:pt x="38023" y="273989"/>
                  </a:lnTo>
                  <a:lnTo>
                    <a:pt x="23226" y="271002"/>
                  </a:lnTo>
                  <a:lnTo>
                    <a:pt x="11139" y="262856"/>
                  </a:lnTo>
                  <a:lnTo>
                    <a:pt x="2989" y="250774"/>
                  </a:lnTo>
                  <a:lnTo>
                    <a:pt x="0" y="235978"/>
                  </a:lnTo>
                  <a:lnTo>
                    <a:pt x="2989" y="221175"/>
                  </a:lnTo>
                  <a:lnTo>
                    <a:pt x="11139" y="209089"/>
                  </a:lnTo>
                  <a:lnTo>
                    <a:pt x="23226" y="200942"/>
                  </a:lnTo>
                  <a:lnTo>
                    <a:pt x="38023" y="197954"/>
                  </a:lnTo>
                  <a:lnTo>
                    <a:pt x="23226" y="194967"/>
                  </a:lnTo>
                  <a:lnTo>
                    <a:pt x="11139" y="186820"/>
                  </a:lnTo>
                  <a:lnTo>
                    <a:pt x="2989" y="174734"/>
                  </a:lnTo>
                  <a:lnTo>
                    <a:pt x="0" y="159931"/>
                  </a:lnTo>
                  <a:lnTo>
                    <a:pt x="2989" y="145135"/>
                  </a:lnTo>
                  <a:lnTo>
                    <a:pt x="11139" y="133053"/>
                  </a:lnTo>
                  <a:lnTo>
                    <a:pt x="23226" y="124907"/>
                  </a:lnTo>
                  <a:lnTo>
                    <a:pt x="38023" y="121920"/>
                  </a:lnTo>
                  <a:lnTo>
                    <a:pt x="174548" y="121920"/>
                  </a:lnTo>
                  <a:lnTo>
                    <a:pt x="174548" y="0"/>
                  </a:lnTo>
                  <a:lnTo>
                    <a:pt x="71377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/>
          <p:cNvSpPr/>
          <p:nvPr/>
        </p:nvSpPr>
        <p:spPr>
          <a:xfrm>
            <a:off x="3253625" y="8153489"/>
            <a:ext cx="97155" cy="26034"/>
          </a:xfrm>
          <a:custGeom>
            <a:avLst/>
            <a:gdLst/>
            <a:ahLst/>
            <a:cxnLst/>
            <a:rect l="l" t="t" r="r" b="b"/>
            <a:pathLst>
              <a:path w="97154" h="26034">
                <a:moveTo>
                  <a:pt x="96583" y="0"/>
                </a:moveTo>
                <a:lnTo>
                  <a:pt x="0" y="0"/>
                </a:lnTo>
                <a:lnTo>
                  <a:pt x="0" y="25857"/>
                </a:lnTo>
                <a:lnTo>
                  <a:pt x="96583" y="25857"/>
                </a:lnTo>
                <a:lnTo>
                  <a:pt x="96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1" name="object 91"/>
          <p:cNvGrpSpPr/>
          <p:nvPr/>
        </p:nvGrpSpPr>
        <p:grpSpPr>
          <a:xfrm>
            <a:off x="5302594" y="7676574"/>
            <a:ext cx="54610" cy="54610"/>
            <a:chOff x="5302594" y="7676574"/>
            <a:chExt cx="54610" cy="54610"/>
          </a:xfrm>
        </p:grpSpPr>
        <p:sp>
          <p:nvSpPr>
            <p:cNvPr id="92" name="object 92"/>
            <p:cNvSpPr/>
            <p:nvPr/>
          </p:nvSpPr>
          <p:spPr>
            <a:xfrm>
              <a:off x="5305769" y="7679749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305769" y="7679749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" name="object 94"/>
          <p:cNvGrpSpPr/>
          <p:nvPr/>
        </p:nvGrpSpPr>
        <p:grpSpPr>
          <a:xfrm>
            <a:off x="5102730" y="8225273"/>
            <a:ext cx="54610" cy="54610"/>
            <a:chOff x="5102730" y="8225273"/>
            <a:chExt cx="54610" cy="54610"/>
          </a:xfrm>
        </p:grpSpPr>
        <p:sp>
          <p:nvSpPr>
            <p:cNvPr id="95" name="object 95"/>
            <p:cNvSpPr/>
            <p:nvPr/>
          </p:nvSpPr>
          <p:spPr>
            <a:xfrm>
              <a:off x="5105905" y="822844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43"/>
                  </a:lnTo>
                  <a:lnTo>
                    <a:pt x="7053" y="41094"/>
                  </a:lnTo>
                  <a:lnTo>
                    <a:pt x="14707" y="46253"/>
                  </a:lnTo>
                  <a:lnTo>
                    <a:pt x="24079" y="48145"/>
                  </a:lnTo>
                  <a:lnTo>
                    <a:pt x="33443" y="46253"/>
                  </a:lnTo>
                  <a:lnTo>
                    <a:pt x="41094" y="41094"/>
                  </a:lnTo>
                  <a:lnTo>
                    <a:pt x="46253" y="33443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105905" y="822844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43"/>
                  </a:lnTo>
                  <a:lnTo>
                    <a:pt x="41094" y="41094"/>
                  </a:lnTo>
                  <a:lnTo>
                    <a:pt x="33443" y="46253"/>
                  </a:lnTo>
                  <a:lnTo>
                    <a:pt x="24079" y="48145"/>
                  </a:lnTo>
                  <a:lnTo>
                    <a:pt x="14707" y="46253"/>
                  </a:lnTo>
                  <a:lnTo>
                    <a:pt x="7053" y="41094"/>
                  </a:lnTo>
                  <a:lnTo>
                    <a:pt x="1892" y="33443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" name="object 97"/>
          <p:cNvGrpSpPr/>
          <p:nvPr/>
        </p:nvGrpSpPr>
        <p:grpSpPr>
          <a:xfrm>
            <a:off x="5297335" y="7703826"/>
            <a:ext cx="65405" cy="863600"/>
            <a:chOff x="5297335" y="7703826"/>
            <a:chExt cx="65405" cy="863600"/>
          </a:xfrm>
        </p:grpSpPr>
        <p:sp>
          <p:nvSpPr>
            <p:cNvPr id="98" name="object 98"/>
            <p:cNvSpPr/>
            <p:nvPr/>
          </p:nvSpPr>
          <p:spPr>
            <a:xfrm>
              <a:off x="5300510" y="850514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300511" y="850514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329842" y="7703826"/>
              <a:ext cx="0" cy="831215"/>
            </a:xfrm>
            <a:custGeom>
              <a:avLst/>
              <a:gdLst/>
              <a:ahLst/>
              <a:cxnLst/>
              <a:rect l="l" t="t" r="r" b="b"/>
              <a:pathLst>
                <a:path w="0" h="831215">
                  <a:moveTo>
                    <a:pt x="0" y="83065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/>
          <p:cNvGrpSpPr/>
          <p:nvPr/>
        </p:nvGrpSpPr>
        <p:grpSpPr>
          <a:xfrm>
            <a:off x="5068662" y="8251297"/>
            <a:ext cx="93980" cy="567055"/>
            <a:chOff x="5068662" y="8251297"/>
            <a:chExt cx="93980" cy="567055"/>
          </a:xfrm>
        </p:grpSpPr>
        <p:sp>
          <p:nvSpPr>
            <p:cNvPr id="102" name="object 102"/>
            <p:cNvSpPr/>
            <p:nvPr/>
          </p:nvSpPr>
          <p:spPr>
            <a:xfrm>
              <a:off x="5100633" y="850514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100634" y="850514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129978" y="8251297"/>
              <a:ext cx="0" cy="283210"/>
            </a:xfrm>
            <a:custGeom>
              <a:avLst/>
              <a:gdLst/>
              <a:ahLst/>
              <a:cxnLst/>
              <a:rect l="l" t="t" r="r" b="b"/>
              <a:pathLst>
                <a:path w="0" h="283209">
                  <a:moveTo>
                    <a:pt x="0" y="28318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071837" y="8580321"/>
              <a:ext cx="58419" cy="234950"/>
            </a:xfrm>
            <a:custGeom>
              <a:avLst/>
              <a:gdLst/>
              <a:ahLst/>
              <a:cxnLst/>
              <a:rect l="l" t="t" r="r" b="b"/>
              <a:pathLst>
                <a:path w="58420" h="234950">
                  <a:moveTo>
                    <a:pt x="58140" y="234657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" name="object 106"/>
          <p:cNvSpPr/>
          <p:nvPr/>
        </p:nvSpPr>
        <p:spPr>
          <a:xfrm>
            <a:off x="5271701" y="8580322"/>
            <a:ext cx="58419" cy="234950"/>
          </a:xfrm>
          <a:custGeom>
            <a:avLst/>
            <a:gdLst/>
            <a:ahLst/>
            <a:cxnLst/>
            <a:rect l="l" t="t" r="r" b="b"/>
            <a:pathLst>
              <a:path w="58420" h="234950">
                <a:moveTo>
                  <a:pt x="58140" y="234657"/>
                </a:moveTo>
                <a:lnTo>
                  <a:pt x="58140" y="103873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5129978" y="8953816"/>
            <a:ext cx="0" cy="891540"/>
          </a:xfrm>
          <a:custGeom>
            <a:avLst/>
            <a:gdLst/>
            <a:ahLst/>
            <a:cxnLst/>
            <a:rect l="l" t="t" r="r" b="b"/>
            <a:pathLst>
              <a:path w="0" h="891540">
                <a:moveTo>
                  <a:pt x="0" y="89115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5329842" y="8953816"/>
            <a:ext cx="0" cy="891540"/>
          </a:xfrm>
          <a:custGeom>
            <a:avLst/>
            <a:gdLst/>
            <a:ahLst/>
            <a:cxnLst/>
            <a:rect l="l" t="t" r="r" b="b"/>
            <a:pathLst>
              <a:path w="0" h="891540">
                <a:moveTo>
                  <a:pt x="0" y="89115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" name="object 109"/>
          <p:cNvGrpSpPr/>
          <p:nvPr/>
        </p:nvGrpSpPr>
        <p:grpSpPr>
          <a:xfrm>
            <a:off x="5096057" y="8620423"/>
            <a:ext cx="200025" cy="6350"/>
            <a:chOff x="5096057" y="8620423"/>
            <a:chExt cx="200025" cy="6350"/>
          </a:xfrm>
        </p:grpSpPr>
        <p:sp>
          <p:nvSpPr>
            <p:cNvPr id="110" name="object 110"/>
            <p:cNvSpPr/>
            <p:nvPr/>
          </p:nvSpPr>
          <p:spPr>
            <a:xfrm>
              <a:off x="5096057" y="86235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124607" y="8623598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188058" y="8623598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36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283221" y="86235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" name="object 114"/>
          <p:cNvSpPr/>
          <p:nvPr/>
        </p:nvSpPr>
        <p:spPr>
          <a:xfrm>
            <a:off x="5079069" y="8814975"/>
            <a:ext cx="303530" cy="139065"/>
          </a:xfrm>
          <a:custGeom>
            <a:avLst/>
            <a:gdLst/>
            <a:ahLst/>
            <a:cxnLst/>
            <a:rect l="l" t="t" r="r" b="b"/>
            <a:pathLst>
              <a:path w="303529" h="139065">
                <a:moveTo>
                  <a:pt x="303377" y="138836"/>
                </a:moveTo>
                <a:lnTo>
                  <a:pt x="0" y="138836"/>
                </a:lnTo>
                <a:lnTo>
                  <a:pt x="0" y="0"/>
                </a:lnTo>
                <a:lnTo>
                  <a:pt x="303377" y="0"/>
                </a:lnTo>
                <a:lnTo>
                  <a:pt x="303377" y="138836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5" name="object 115"/>
          <p:cNvGrpSpPr/>
          <p:nvPr/>
        </p:nvGrpSpPr>
        <p:grpSpPr>
          <a:xfrm>
            <a:off x="5075894" y="9808522"/>
            <a:ext cx="309880" cy="273685"/>
            <a:chOff x="5075894" y="9808522"/>
            <a:chExt cx="309880" cy="273685"/>
          </a:xfrm>
        </p:grpSpPr>
        <p:sp>
          <p:nvSpPr>
            <p:cNvPr id="116" name="object 116"/>
            <p:cNvSpPr/>
            <p:nvPr/>
          </p:nvSpPr>
          <p:spPr>
            <a:xfrm>
              <a:off x="5079069" y="9811697"/>
              <a:ext cx="303530" cy="267335"/>
            </a:xfrm>
            <a:custGeom>
              <a:avLst/>
              <a:gdLst/>
              <a:ahLst/>
              <a:cxnLst/>
              <a:rect l="l" t="t" r="r" b="b"/>
              <a:pathLst>
                <a:path w="303529" h="267334">
                  <a:moveTo>
                    <a:pt x="303377" y="267030"/>
                  </a:moveTo>
                  <a:lnTo>
                    <a:pt x="0" y="267030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267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109141" y="984497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49" y="1638"/>
                  </a:lnTo>
                  <a:lnTo>
                    <a:pt x="35569" y="6105"/>
                  </a:lnTo>
                  <a:lnTo>
                    <a:pt x="40032" y="12730"/>
                  </a:lnTo>
                  <a:lnTo>
                    <a:pt x="41668" y="20840"/>
                  </a:lnTo>
                  <a:lnTo>
                    <a:pt x="40032" y="28953"/>
                  </a:lnTo>
                  <a:lnTo>
                    <a:pt x="35569" y="35582"/>
                  </a:lnTo>
                  <a:lnTo>
                    <a:pt x="28949" y="40053"/>
                  </a:lnTo>
                  <a:lnTo>
                    <a:pt x="20840" y="41694"/>
                  </a:lnTo>
                  <a:lnTo>
                    <a:pt x="12724" y="40053"/>
                  </a:lnTo>
                  <a:lnTo>
                    <a:pt x="6100" y="35582"/>
                  </a:lnTo>
                  <a:lnTo>
                    <a:pt x="1636" y="28953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309005" y="984497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51" y="1638"/>
                  </a:lnTo>
                  <a:lnTo>
                    <a:pt x="35575" y="6105"/>
                  </a:lnTo>
                  <a:lnTo>
                    <a:pt x="40043" y="12730"/>
                  </a:lnTo>
                  <a:lnTo>
                    <a:pt x="41681" y="20840"/>
                  </a:lnTo>
                  <a:lnTo>
                    <a:pt x="40043" y="28953"/>
                  </a:lnTo>
                  <a:lnTo>
                    <a:pt x="35575" y="35582"/>
                  </a:lnTo>
                  <a:lnTo>
                    <a:pt x="28951" y="40053"/>
                  </a:lnTo>
                  <a:lnTo>
                    <a:pt x="20840" y="41694"/>
                  </a:lnTo>
                  <a:lnTo>
                    <a:pt x="12724" y="40053"/>
                  </a:lnTo>
                  <a:lnTo>
                    <a:pt x="6100" y="35582"/>
                  </a:lnTo>
                  <a:lnTo>
                    <a:pt x="1636" y="28953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/>
          <p:nvPr/>
        </p:nvSpPr>
        <p:spPr>
          <a:xfrm>
            <a:off x="2414487" y="7656822"/>
            <a:ext cx="711835" cy="321310"/>
          </a:xfrm>
          <a:custGeom>
            <a:avLst/>
            <a:gdLst/>
            <a:ahLst/>
            <a:cxnLst/>
            <a:rect l="l" t="t" r="r" b="b"/>
            <a:pathLst>
              <a:path w="711835" h="321309">
                <a:moveTo>
                  <a:pt x="65519" y="321017"/>
                </a:moveTo>
                <a:lnTo>
                  <a:pt x="0" y="321017"/>
                </a:lnTo>
                <a:lnTo>
                  <a:pt x="0" y="0"/>
                </a:lnTo>
                <a:lnTo>
                  <a:pt x="614984" y="0"/>
                </a:lnTo>
                <a:lnTo>
                  <a:pt x="614984" y="169341"/>
                </a:lnTo>
                <a:lnTo>
                  <a:pt x="711733" y="16934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0" name="object 120"/>
          <p:cNvGrpSpPr/>
          <p:nvPr/>
        </p:nvGrpSpPr>
        <p:grpSpPr>
          <a:xfrm>
            <a:off x="5645625" y="8873263"/>
            <a:ext cx="187325" cy="91440"/>
            <a:chOff x="5645625" y="8873263"/>
            <a:chExt cx="187325" cy="91440"/>
          </a:xfrm>
        </p:grpSpPr>
        <p:sp>
          <p:nvSpPr>
            <p:cNvPr id="121" name="object 121"/>
            <p:cNvSpPr/>
            <p:nvPr/>
          </p:nvSpPr>
          <p:spPr>
            <a:xfrm>
              <a:off x="5645625" y="8876438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673067" y="8918750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700498" y="8961060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" name="object 124"/>
          <p:cNvSpPr/>
          <p:nvPr/>
        </p:nvSpPr>
        <p:spPr>
          <a:xfrm>
            <a:off x="5699184" y="8514963"/>
            <a:ext cx="80010" cy="193040"/>
          </a:xfrm>
          <a:custGeom>
            <a:avLst/>
            <a:gdLst/>
            <a:ahLst/>
            <a:cxnLst/>
            <a:rect l="l" t="t" r="r" b="b"/>
            <a:pathLst>
              <a:path w="80010" h="193040">
                <a:moveTo>
                  <a:pt x="79895" y="193039"/>
                </a:moveTo>
                <a:lnTo>
                  <a:pt x="0" y="193039"/>
                </a:lnTo>
                <a:lnTo>
                  <a:pt x="0" y="0"/>
                </a:lnTo>
                <a:lnTo>
                  <a:pt x="79895" y="0"/>
                </a:lnTo>
                <a:lnTo>
                  <a:pt x="79895" y="193039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5" name="object 12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678868" y="7919864"/>
            <a:ext cx="115976" cy="115963"/>
          </a:xfrm>
          <a:prstGeom prst="rect">
            <a:avLst/>
          </a:prstGeom>
        </p:spPr>
      </p:pic>
      <p:sp>
        <p:nvSpPr>
          <p:cNvPr id="126" name="object 126"/>
          <p:cNvSpPr/>
          <p:nvPr/>
        </p:nvSpPr>
        <p:spPr>
          <a:xfrm>
            <a:off x="5736849" y="8211677"/>
            <a:ext cx="0" cy="303530"/>
          </a:xfrm>
          <a:custGeom>
            <a:avLst/>
            <a:gdLst/>
            <a:ahLst/>
            <a:cxnLst/>
            <a:rect l="l" t="t" r="r" b="b"/>
            <a:pathLst>
              <a:path w="0" h="303529">
                <a:moveTo>
                  <a:pt x="0" y="30328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5736849" y="8708011"/>
            <a:ext cx="0" cy="168910"/>
          </a:xfrm>
          <a:custGeom>
            <a:avLst/>
            <a:gdLst/>
            <a:ahLst/>
            <a:cxnLst/>
            <a:rect l="l" t="t" r="r" b="b"/>
            <a:pathLst>
              <a:path w="0" h="168909">
                <a:moveTo>
                  <a:pt x="0" y="168427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" name="object 128"/>
          <p:cNvGrpSpPr/>
          <p:nvPr/>
        </p:nvGrpSpPr>
        <p:grpSpPr>
          <a:xfrm>
            <a:off x="3717481" y="9581060"/>
            <a:ext cx="187325" cy="91440"/>
            <a:chOff x="3717481" y="9581060"/>
            <a:chExt cx="187325" cy="91440"/>
          </a:xfrm>
        </p:grpSpPr>
        <p:sp>
          <p:nvSpPr>
            <p:cNvPr id="129" name="object 129"/>
            <p:cNvSpPr/>
            <p:nvPr/>
          </p:nvSpPr>
          <p:spPr>
            <a:xfrm>
              <a:off x="3717481" y="9584235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3744912" y="9626538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3772341" y="9668850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" name="object 132"/>
          <p:cNvGrpSpPr/>
          <p:nvPr/>
        </p:nvGrpSpPr>
        <p:grpSpPr>
          <a:xfrm>
            <a:off x="3767870" y="8309867"/>
            <a:ext cx="86360" cy="1274445"/>
            <a:chOff x="3767870" y="8309867"/>
            <a:chExt cx="86360" cy="1274445"/>
          </a:xfrm>
        </p:grpSpPr>
        <p:sp>
          <p:nvSpPr>
            <p:cNvPr id="133" name="object 133"/>
            <p:cNvSpPr/>
            <p:nvPr/>
          </p:nvSpPr>
          <p:spPr>
            <a:xfrm>
              <a:off x="3771045" y="8917960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40">
                  <a:moveTo>
                    <a:pt x="79895" y="193040"/>
                  </a:moveTo>
                  <a:lnTo>
                    <a:pt x="0" y="193040"/>
                  </a:lnTo>
                  <a:lnTo>
                    <a:pt x="0" y="0"/>
                  </a:lnTo>
                  <a:lnTo>
                    <a:pt x="79895" y="0"/>
                  </a:lnTo>
                  <a:lnTo>
                    <a:pt x="79895" y="1930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3808707" y="8309867"/>
              <a:ext cx="0" cy="608330"/>
            </a:xfrm>
            <a:custGeom>
              <a:avLst/>
              <a:gdLst/>
              <a:ahLst/>
              <a:cxnLst/>
              <a:rect l="l" t="t" r="r" b="b"/>
              <a:pathLst>
                <a:path w="0" h="608329">
                  <a:moveTo>
                    <a:pt x="0" y="60808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3808707" y="9110995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w="0" h="473709">
                  <a:moveTo>
                    <a:pt x="0" y="4732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6" name="object 136"/>
          <p:cNvGrpSpPr/>
          <p:nvPr/>
        </p:nvGrpSpPr>
        <p:grpSpPr>
          <a:xfrm>
            <a:off x="5498067" y="7923039"/>
            <a:ext cx="37465" cy="267335"/>
            <a:chOff x="5498067" y="7923039"/>
            <a:chExt cx="37465" cy="267335"/>
          </a:xfrm>
        </p:grpSpPr>
        <p:sp>
          <p:nvSpPr>
            <p:cNvPr id="137" name="object 137"/>
            <p:cNvSpPr/>
            <p:nvPr/>
          </p:nvSpPr>
          <p:spPr>
            <a:xfrm>
              <a:off x="5516521" y="7979290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498067" y="792303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9" name="object 139"/>
          <p:cNvGrpSpPr/>
          <p:nvPr/>
        </p:nvGrpSpPr>
        <p:grpSpPr>
          <a:xfrm>
            <a:off x="5498067" y="8784444"/>
            <a:ext cx="37465" cy="267335"/>
            <a:chOff x="5498067" y="8784444"/>
            <a:chExt cx="37465" cy="267335"/>
          </a:xfrm>
        </p:grpSpPr>
        <p:sp>
          <p:nvSpPr>
            <p:cNvPr id="140" name="object 140"/>
            <p:cNvSpPr/>
            <p:nvPr/>
          </p:nvSpPr>
          <p:spPr>
            <a:xfrm>
              <a:off x="5516521" y="8840696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8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498067" y="8784444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" name="object 142"/>
          <p:cNvGrpSpPr/>
          <p:nvPr/>
        </p:nvGrpSpPr>
        <p:grpSpPr>
          <a:xfrm>
            <a:off x="4489918" y="9329168"/>
            <a:ext cx="221615" cy="37465"/>
            <a:chOff x="4489918" y="9329168"/>
            <a:chExt cx="221615" cy="37465"/>
          </a:xfrm>
        </p:grpSpPr>
        <p:sp>
          <p:nvSpPr>
            <p:cNvPr id="143" name="object 143"/>
            <p:cNvSpPr/>
            <p:nvPr/>
          </p:nvSpPr>
          <p:spPr>
            <a:xfrm>
              <a:off x="4489918" y="9347616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 h="0">
                  <a:moveTo>
                    <a:pt x="16504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642379" y="9329168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4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5" name="object 145"/>
          <p:cNvGrpSpPr/>
          <p:nvPr/>
        </p:nvGrpSpPr>
        <p:grpSpPr>
          <a:xfrm>
            <a:off x="4295723" y="9192656"/>
            <a:ext cx="221615" cy="37465"/>
            <a:chOff x="4295723" y="9192656"/>
            <a:chExt cx="221615" cy="37465"/>
          </a:xfrm>
        </p:grpSpPr>
        <p:sp>
          <p:nvSpPr>
            <p:cNvPr id="146" name="object 146"/>
            <p:cNvSpPr/>
            <p:nvPr/>
          </p:nvSpPr>
          <p:spPr>
            <a:xfrm>
              <a:off x="4295723" y="9211104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 h="0">
                  <a:moveTo>
                    <a:pt x="16504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448184" y="9192656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4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" name="object 148"/>
          <p:cNvGrpSpPr/>
          <p:nvPr/>
        </p:nvGrpSpPr>
        <p:grpSpPr>
          <a:xfrm>
            <a:off x="4139338" y="7831073"/>
            <a:ext cx="267335" cy="37465"/>
            <a:chOff x="4139338" y="7831073"/>
            <a:chExt cx="267335" cy="37465"/>
          </a:xfrm>
        </p:grpSpPr>
        <p:sp>
          <p:nvSpPr>
            <p:cNvPr id="149" name="object 149"/>
            <p:cNvSpPr/>
            <p:nvPr/>
          </p:nvSpPr>
          <p:spPr>
            <a:xfrm>
              <a:off x="4195597" y="7849519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0" y="0"/>
                  </a:moveTo>
                  <a:lnTo>
                    <a:pt x="210781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139338" y="7831073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1" name="object 151"/>
          <p:cNvGrpSpPr/>
          <p:nvPr/>
        </p:nvGrpSpPr>
        <p:grpSpPr>
          <a:xfrm>
            <a:off x="3990155" y="7844332"/>
            <a:ext cx="37465" cy="267335"/>
            <a:chOff x="3990155" y="7844332"/>
            <a:chExt cx="37465" cy="267335"/>
          </a:xfrm>
        </p:grpSpPr>
        <p:sp>
          <p:nvSpPr>
            <p:cNvPr id="152" name="object 152"/>
            <p:cNvSpPr/>
            <p:nvPr/>
          </p:nvSpPr>
          <p:spPr>
            <a:xfrm>
              <a:off x="4008607" y="7844332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21076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3990155" y="8042518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4" name="object 154"/>
          <p:cNvGrpSpPr/>
          <p:nvPr/>
        </p:nvGrpSpPr>
        <p:grpSpPr>
          <a:xfrm>
            <a:off x="4779158" y="7662209"/>
            <a:ext cx="114935" cy="628015"/>
            <a:chOff x="4779158" y="7662209"/>
            <a:chExt cx="114935" cy="628015"/>
          </a:xfrm>
        </p:grpSpPr>
        <p:sp>
          <p:nvSpPr>
            <p:cNvPr id="155" name="object 155"/>
            <p:cNvSpPr/>
            <p:nvPr/>
          </p:nvSpPr>
          <p:spPr>
            <a:xfrm>
              <a:off x="4782337" y="7665389"/>
              <a:ext cx="108585" cy="621665"/>
            </a:xfrm>
            <a:custGeom>
              <a:avLst/>
              <a:gdLst/>
              <a:ahLst/>
              <a:cxnLst/>
              <a:rect l="l" t="t" r="r" b="b"/>
              <a:pathLst>
                <a:path w="108585" h="621665">
                  <a:moveTo>
                    <a:pt x="108127" y="0"/>
                  </a:moveTo>
                  <a:lnTo>
                    <a:pt x="0" y="0"/>
                  </a:lnTo>
                  <a:lnTo>
                    <a:pt x="0" y="621665"/>
                  </a:lnTo>
                  <a:lnTo>
                    <a:pt x="108127" y="621665"/>
                  </a:lnTo>
                  <a:lnTo>
                    <a:pt x="10812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782333" y="7665384"/>
              <a:ext cx="108585" cy="621665"/>
            </a:xfrm>
            <a:custGeom>
              <a:avLst/>
              <a:gdLst/>
              <a:ahLst/>
              <a:cxnLst/>
              <a:rect l="l" t="t" r="r" b="b"/>
              <a:pathLst>
                <a:path w="108585" h="621665">
                  <a:moveTo>
                    <a:pt x="108127" y="621664"/>
                  </a:moveTo>
                  <a:lnTo>
                    <a:pt x="0" y="621664"/>
                  </a:lnTo>
                  <a:lnTo>
                    <a:pt x="0" y="0"/>
                  </a:lnTo>
                  <a:lnTo>
                    <a:pt x="108127" y="0"/>
                  </a:lnTo>
                  <a:lnTo>
                    <a:pt x="108127" y="62166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" name="object 157"/>
          <p:cNvGrpSpPr/>
          <p:nvPr/>
        </p:nvGrpSpPr>
        <p:grpSpPr>
          <a:xfrm>
            <a:off x="4473670" y="8218781"/>
            <a:ext cx="65405" cy="65405"/>
            <a:chOff x="4473670" y="8218781"/>
            <a:chExt cx="65405" cy="65405"/>
          </a:xfrm>
        </p:grpSpPr>
        <p:sp>
          <p:nvSpPr>
            <p:cNvPr id="158" name="object 158"/>
            <p:cNvSpPr/>
            <p:nvPr/>
          </p:nvSpPr>
          <p:spPr>
            <a:xfrm>
              <a:off x="4476845" y="822195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476846" y="822195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" name="object 160"/>
          <p:cNvGrpSpPr/>
          <p:nvPr/>
        </p:nvGrpSpPr>
        <p:grpSpPr>
          <a:xfrm>
            <a:off x="4473670" y="7671241"/>
            <a:ext cx="65405" cy="65405"/>
            <a:chOff x="4473670" y="7671241"/>
            <a:chExt cx="65405" cy="65405"/>
          </a:xfrm>
        </p:grpSpPr>
        <p:sp>
          <p:nvSpPr>
            <p:cNvPr id="161" name="object 161"/>
            <p:cNvSpPr/>
            <p:nvPr/>
          </p:nvSpPr>
          <p:spPr>
            <a:xfrm>
              <a:off x="4476845" y="767441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476846" y="767441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" name="object 163"/>
          <p:cNvGrpSpPr/>
          <p:nvPr/>
        </p:nvGrpSpPr>
        <p:grpSpPr>
          <a:xfrm>
            <a:off x="3665891" y="7731164"/>
            <a:ext cx="1948180" cy="1567180"/>
            <a:chOff x="3665891" y="7731164"/>
            <a:chExt cx="1948180" cy="1567180"/>
          </a:xfrm>
        </p:grpSpPr>
        <p:sp>
          <p:nvSpPr>
            <p:cNvPr id="164" name="object 164"/>
            <p:cNvSpPr/>
            <p:nvPr/>
          </p:nvSpPr>
          <p:spPr>
            <a:xfrm>
              <a:off x="4600571" y="826679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49"/>
                  </a:moveTo>
                  <a:lnTo>
                    <a:pt x="3175" y="634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600571" y="8171482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w="0" h="74295">
                  <a:moveTo>
                    <a:pt x="0" y="7412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600571" y="8044377"/>
              <a:ext cx="0" cy="116839"/>
            </a:xfrm>
            <a:custGeom>
              <a:avLst/>
              <a:gdLst/>
              <a:ahLst/>
              <a:cxnLst/>
              <a:rect l="l" t="t" r="r" b="b"/>
              <a:pathLst>
                <a:path w="0" h="116840">
                  <a:moveTo>
                    <a:pt x="0" y="11650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600571" y="802109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600571" y="7731164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w="0" h="290195">
                  <a:moveTo>
                    <a:pt x="0" y="2899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669066" y="7746902"/>
              <a:ext cx="1906905" cy="1548765"/>
            </a:xfrm>
            <a:custGeom>
              <a:avLst/>
              <a:gdLst/>
              <a:ahLst/>
              <a:cxnLst/>
              <a:rect l="l" t="t" r="r" b="b"/>
              <a:pathLst>
                <a:path w="1906904" h="1548765">
                  <a:moveTo>
                    <a:pt x="166750" y="0"/>
                  </a:moveTo>
                  <a:lnTo>
                    <a:pt x="166750" y="343357"/>
                  </a:lnTo>
                  <a:lnTo>
                    <a:pt x="123329" y="343357"/>
                  </a:lnTo>
                  <a:lnTo>
                    <a:pt x="0" y="481545"/>
                  </a:lnTo>
                  <a:lnTo>
                    <a:pt x="37160" y="540143"/>
                  </a:lnTo>
                  <a:lnTo>
                    <a:pt x="37160" y="1548244"/>
                  </a:lnTo>
                  <a:lnTo>
                    <a:pt x="1906587" y="1548244"/>
                  </a:lnTo>
                  <a:lnTo>
                    <a:pt x="1906587" y="0"/>
                  </a:lnTo>
                  <a:lnTo>
                    <a:pt x="190969" y="0"/>
                  </a:lnTo>
                  <a:lnTo>
                    <a:pt x="166750" y="0"/>
                  </a:lnTo>
                  <a:close/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740862" y="7784896"/>
              <a:ext cx="1869439" cy="1476375"/>
            </a:xfrm>
            <a:custGeom>
              <a:avLst/>
              <a:gdLst/>
              <a:ahLst/>
              <a:cxnLst/>
              <a:rect l="l" t="t" r="r" b="b"/>
              <a:pathLst>
                <a:path w="1869439" h="1476375">
                  <a:moveTo>
                    <a:pt x="119176" y="0"/>
                  </a:moveTo>
                  <a:lnTo>
                    <a:pt x="119176" y="340829"/>
                  </a:lnTo>
                  <a:lnTo>
                    <a:pt x="0" y="502157"/>
                  </a:lnTo>
                  <a:lnTo>
                    <a:pt x="0" y="1476044"/>
                  </a:lnTo>
                  <a:lnTo>
                    <a:pt x="1869414" y="1476044"/>
                  </a:lnTo>
                  <a:lnTo>
                    <a:pt x="1869414" y="0"/>
                  </a:lnTo>
                  <a:lnTo>
                    <a:pt x="119176" y="0"/>
                  </a:lnTo>
                  <a:close/>
                </a:path>
              </a:pathLst>
            </a:custGeom>
            <a:ln w="634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" name="object 171"/>
          <p:cNvGrpSpPr/>
          <p:nvPr/>
        </p:nvGrpSpPr>
        <p:grpSpPr>
          <a:xfrm>
            <a:off x="5838474" y="7820136"/>
            <a:ext cx="37465" cy="267335"/>
            <a:chOff x="5838474" y="7820136"/>
            <a:chExt cx="37465" cy="267335"/>
          </a:xfrm>
        </p:grpSpPr>
        <p:sp>
          <p:nvSpPr>
            <p:cNvPr id="172" name="object 172"/>
            <p:cNvSpPr/>
            <p:nvPr/>
          </p:nvSpPr>
          <p:spPr>
            <a:xfrm>
              <a:off x="5856929" y="7876388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5838474" y="782013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4" name="object 174"/>
          <p:cNvGrpSpPr/>
          <p:nvPr/>
        </p:nvGrpSpPr>
        <p:grpSpPr>
          <a:xfrm>
            <a:off x="3491541" y="8455579"/>
            <a:ext cx="1588135" cy="1547495"/>
            <a:chOff x="3491541" y="8455579"/>
            <a:chExt cx="1588135" cy="1547495"/>
          </a:xfrm>
        </p:grpSpPr>
        <p:sp>
          <p:nvSpPr>
            <p:cNvPr id="175" name="object 175"/>
            <p:cNvSpPr/>
            <p:nvPr/>
          </p:nvSpPr>
          <p:spPr>
            <a:xfrm>
              <a:off x="3494716" y="8458754"/>
              <a:ext cx="1571625" cy="1496060"/>
            </a:xfrm>
            <a:custGeom>
              <a:avLst/>
              <a:gdLst/>
              <a:ahLst/>
              <a:cxnLst/>
              <a:rect l="l" t="t" r="r" b="b"/>
              <a:pathLst>
                <a:path w="1571625" h="1496059">
                  <a:moveTo>
                    <a:pt x="0" y="0"/>
                  </a:moveTo>
                  <a:lnTo>
                    <a:pt x="0" y="1495666"/>
                  </a:lnTo>
                  <a:lnTo>
                    <a:pt x="1571434" y="1495666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5053228" y="9906127"/>
              <a:ext cx="26034" cy="97155"/>
            </a:xfrm>
            <a:custGeom>
              <a:avLst/>
              <a:gdLst/>
              <a:ahLst/>
              <a:cxnLst/>
              <a:rect l="l" t="t" r="r" b="b"/>
              <a:pathLst>
                <a:path w="26035" h="97154">
                  <a:moveTo>
                    <a:pt x="25857" y="0"/>
                  </a:moveTo>
                  <a:lnTo>
                    <a:pt x="0" y="0"/>
                  </a:lnTo>
                  <a:lnTo>
                    <a:pt x="0" y="96583"/>
                  </a:lnTo>
                  <a:lnTo>
                    <a:pt x="25857" y="96583"/>
                  </a:lnTo>
                  <a:lnTo>
                    <a:pt x="25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7" name="object 177"/>
          <p:cNvGrpSpPr/>
          <p:nvPr/>
        </p:nvGrpSpPr>
        <p:grpSpPr>
          <a:xfrm>
            <a:off x="3715015" y="8152955"/>
            <a:ext cx="41275" cy="127000"/>
            <a:chOff x="3715015" y="8152955"/>
            <a:chExt cx="41275" cy="127000"/>
          </a:xfrm>
        </p:grpSpPr>
        <p:sp>
          <p:nvSpPr>
            <p:cNvPr id="178" name="object 178"/>
            <p:cNvSpPr/>
            <p:nvPr/>
          </p:nvSpPr>
          <p:spPr>
            <a:xfrm>
              <a:off x="3718190" y="8156130"/>
              <a:ext cx="34925" cy="105410"/>
            </a:xfrm>
            <a:custGeom>
              <a:avLst/>
              <a:gdLst/>
              <a:ahLst/>
              <a:cxnLst/>
              <a:rect l="l" t="t" r="r" b="b"/>
              <a:pathLst>
                <a:path w="34925" h="105409">
                  <a:moveTo>
                    <a:pt x="25565" y="0"/>
                  </a:moveTo>
                  <a:lnTo>
                    <a:pt x="0" y="50685"/>
                  </a:lnTo>
                  <a:lnTo>
                    <a:pt x="34429" y="50685"/>
                  </a:lnTo>
                  <a:lnTo>
                    <a:pt x="9093" y="104978"/>
                  </a:lnTo>
                </a:path>
              </a:pathLst>
            </a:custGeom>
            <a:ln w="635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717489" y="8237382"/>
              <a:ext cx="35560" cy="42545"/>
            </a:xfrm>
            <a:custGeom>
              <a:avLst/>
              <a:gdLst/>
              <a:ahLst/>
              <a:cxnLst/>
              <a:rect l="l" t="t" r="r" b="b"/>
              <a:pathLst>
                <a:path w="35560" h="42545">
                  <a:moveTo>
                    <a:pt x="0" y="0"/>
                  </a:moveTo>
                  <a:lnTo>
                    <a:pt x="3086" y="42379"/>
                  </a:lnTo>
                  <a:lnTo>
                    <a:pt x="35128" y="144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0" name="object 180"/>
          <p:cNvGrpSpPr/>
          <p:nvPr/>
        </p:nvGrpSpPr>
        <p:grpSpPr>
          <a:xfrm>
            <a:off x="3153732" y="7875285"/>
            <a:ext cx="152400" cy="45085"/>
            <a:chOff x="3153732" y="7875285"/>
            <a:chExt cx="152400" cy="45085"/>
          </a:xfrm>
        </p:grpSpPr>
        <p:sp>
          <p:nvSpPr>
            <p:cNvPr id="181" name="object 181"/>
            <p:cNvSpPr/>
            <p:nvPr/>
          </p:nvSpPr>
          <p:spPr>
            <a:xfrm>
              <a:off x="3153732" y="7878460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153732" y="791675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246420" y="791675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" name="object 184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6900116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1637300" y="806702"/>
            <a:ext cx="5295900" cy="2051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" b="1">
                <a:latin typeface="Arial"/>
                <a:cs typeface="Arial"/>
              </a:rPr>
              <a:t>5.2.4.2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Partes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conductoras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expuestas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aguas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abajo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(lado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carga)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35" b="1">
                <a:latin typeface="Arial"/>
                <a:cs typeface="Arial"/>
              </a:rPr>
              <a:t>punto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5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aislamiento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galvánico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950" b="1">
                <a:latin typeface="Arial"/>
                <a:cs typeface="Arial"/>
              </a:rPr>
              <a:t>La</a:t>
            </a:r>
            <a:r>
              <a:rPr dirty="0" sz="950" spc="-45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instalación</a:t>
            </a:r>
            <a:endParaRPr sz="950">
              <a:latin typeface="Arial"/>
              <a:cs typeface="Arial"/>
            </a:endParaRPr>
          </a:p>
          <a:p>
            <a:pPr marL="12700" marR="37465">
              <a:lnSpc>
                <a:spcPct val="142900"/>
              </a:lnSpc>
              <a:spcBef>
                <a:spcPts val="115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protegida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15">
                <a:latin typeface="Microsoft Sans Serif"/>
                <a:cs typeface="Microsoft Sans Serif"/>
              </a:rPr>
              <a:t>través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automática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suministro que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10">
                <a:latin typeface="Microsoft Sans Serif"/>
                <a:cs typeface="Microsoft Sans Serif"/>
              </a:rPr>
              <a:t>establecerse </a:t>
            </a:r>
            <a:r>
              <a:rPr dirty="0" sz="700" spc="30">
                <a:latin typeface="Microsoft Sans Serif"/>
                <a:cs typeface="Microsoft Sans Serif"/>
              </a:rPr>
              <a:t>mediante una </a:t>
            </a:r>
            <a:r>
              <a:rPr dirty="0" sz="700" spc="20">
                <a:latin typeface="Microsoft Sans Serif"/>
                <a:cs typeface="Microsoft Sans Serif"/>
              </a:rPr>
              <a:t>conexión </a:t>
            </a:r>
            <a:r>
              <a:rPr dirty="0" sz="700" spc="15">
                <a:latin typeface="Microsoft Sans Serif"/>
                <a:cs typeface="Microsoft Sans Serif"/>
              </a:rPr>
              <a:t>eléctrica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combinada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disyuntor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miniatura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60364-4-41.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285115">
              <a:lnSpc>
                <a:spcPct val="142900"/>
              </a:lnSpc>
            </a:pPr>
            <a:r>
              <a:rPr dirty="0" sz="700" spc="5" b="1">
                <a:latin typeface="Arial"/>
                <a:cs typeface="Arial"/>
              </a:rPr>
              <a:t>Red-consumidor</a:t>
            </a:r>
            <a:r>
              <a:rPr dirty="0" sz="700" b="1">
                <a:latin typeface="Arial"/>
                <a:cs typeface="Arial"/>
              </a:rPr>
              <a:t> con </a:t>
            </a:r>
            <a:r>
              <a:rPr dirty="0" sz="700" spc="15" b="1">
                <a:latin typeface="Arial"/>
                <a:cs typeface="Arial"/>
              </a:rPr>
              <a:t>sistema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puesta</a:t>
            </a:r>
            <a:r>
              <a:rPr dirty="0" sz="700" spc="5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35" b="1">
                <a:latin typeface="Arial"/>
                <a:cs typeface="Arial"/>
              </a:rPr>
              <a:t>tierra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-25" b="1">
                <a:latin typeface="Arial"/>
                <a:cs typeface="Arial"/>
              </a:rPr>
              <a:t>TT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y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partes</a:t>
            </a:r>
            <a:r>
              <a:rPr dirty="0" sz="700" spc="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conductoras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expuestas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pertenecientes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la</a:t>
            </a:r>
            <a:r>
              <a:rPr dirty="0" sz="700" spc="5" b="1">
                <a:latin typeface="Arial"/>
                <a:cs typeface="Arial"/>
              </a:rPr>
              <a:t> </a:t>
            </a:r>
            <a:r>
              <a:rPr dirty="0" sz="700" spc="30" b="1">
                <a:latin typeface="Arial"/>
                <a:cs typeface="Arial"/>
              </a:rPr>
              <a:t>planta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del </a:t>
            </a:r>
            <a:r>
              <a:rPr dirty="0" sz="700" spc="-18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consumidor</a:t>
            </a:r>
            <a:endParaRPr sz="70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  <a:spcBef>
                <a:spcPts val="1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consumidor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puesta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-45">
                <a:latin typeface="Microsoft Sans Serif"/>
                <a:cs typeface="Microsoft Sans Serif"/>
              </a:rPr>
              <a:t>TT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requiere </a:t>
            </a:r>
            <a:r>
              <a:rPr dirty="0" sz="750" spc="45">
                <a:latin typeface="Microsoft Sans Serif"/>
                <a:cs typeface="Microsoft Sans Serif"/>
              </a:rPr>
              <a:t>un interruptor </a:t>
            </a:r>
            <a:r>
              <a:rPr dirty="0" sz="750" spc="20">
                <a:latin typeface="Microsoft Sans Serif"/>
                <a:cs typeface="Microsoft Sans Serif"/>
              </a:rPr>
              <a:t>diferencial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primaria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10">
                <a:latin typeface="Microsoft Sans Serif"/>
                <a:cs typeface="Microsoft Sans Serif"/>
              </a:rPr>
              <a:t>fallas.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interruptor </a:t>
            </a:r>
            <a:r>
              <a:rPr dirty="0" sz="750" spc="20">
                <a:latin typeface="Microsoft Sans Serif"/>
                <a:cs typeface="Microsoft Sans Serif"/>
              </a:rPr>
              <a:t>diferencial </a:t>
            </a:r>
            <a:r>
              <a:rPr dirty="0" sz="750" spc="15">
                <a:latin typeface="Microsoft Sans Serif"/>
                <a:cs typeface="Microsoft Sans Serif"/>
              </a:rPr>
              <a:t>colocado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20">
                <a:latin typeface="Microsoft Sans Serif"/>
                <a:cs typeface="Microsoft Sans Serif"/>
              </a:rPr>
              <a:t>comienzo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instalación del </a:t>
            </a:r>
            <a:r>
              <a:rPr dirty="0" sz="750" spc="30">
                <a:latin typeface="Microsoft Sans Serif"/>
                <a:cs typeface="Microsoft Sans Serif"/>
              </a:rPr>
              <a:t>consumidor </a:t>
            </a:r>
            <a:r>
              <a:rPr dirty="0" sz="750" spc="35">
                <a:latin typeface="Microsoft Sans Serif"/>
                <a:cs typeface="Microsoft Sans Serif"/>
              </a:rPr>
              <a:t>protege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pertenecientes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10">
                <a:latin typeface="Microsoft Sans Serif"/>
                <a:cs typeface="Microsoft Sans Serif"/>
              </a:rPr>
              <a:t> 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consumidor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fallas </a:t>
            </a:r>
            <a:r>
              <a:rPr dirty="0" sz="750" spc="25">
                <a:latin typeface="Microsoft Sans Serif"/>
                <a:cs typeface="Microsoft Sans Serif"/>
              </a:rPr>
              <a:t>suministradas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tanto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540000" y="3025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40000" y="3116060"/>
            <a:ext cx="773430" cy="1141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42240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68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consumidor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Sistema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30">
                <a:latin typeface="Microsoft Sans Serif"/>
                <a:cs typeface="Microsoft Sans Serif"/>
              </a:rPr>
              <a:t>tipo </a:t>
            </a:r>
            <a:r>
              <a:rPr dirty="0" sz="550" spc="-35">
                <a:latin typeface="Microsoft Sans Serif"/>
                <a:cs typeface="Microsoft Sans Serif"/>
              </a:rPr>
              <a:t>TT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protegido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endParaRPr sz="550">
              <a:latin typeface="Microsoft Sans Serif"/>
              <a:cs typeface="Microsoft Sans Serif"/>
            </a:endParaRPr>
          </a:p>
          <a:p>
            <a:pPr marR="36830">
              <a:lnSpc>
                <a:spcPct val="121200"/>
              </a:lnSpc>
            </a:pPr>
            <a:r>
              <a:rPr dirty="0" sz="550" spc="30">
                <a:latin typeface="Microsoft Sans Serif"/>
                <a:cs typeface="Microsoft Sans Serif"/>
              </a:rPr>
              <a:t>interruptor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diferencial </a:t>
            </a:r>
            <a:r>
              <a:rPr dirty="0" sz="550" spc="-14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situado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15">
                <a:latin typeface="Microsoft Sans Serif"/>
                <a:cs typeface="Microsoft Sans Serif"/>
              </a:rPr>
              <a:t> comienzo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planta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consumidor;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70"/>
              </a:spcBef>
            </a:pPr>
            <a:r>
              <a:rPr dirty="0" sz="550" spc="-25">
                <a:latin typeface="Microsoft Sans Serif"/>
                <a:cs typeface="Microsoft Sans Serif"/>
              </a:rPr>
              <a:t>El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15">
                <a:latin typeface="Microsoft Sans Serif"/>
                <a:cs typeface="Microsoft Sans Serif"/>
              </a:rPr>
              <a:t>expuesto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partes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pertenecientes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planta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consumidor.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4623311" y="3095537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265927" y="3333761"/>
            <a:ext cx="177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solidFill>
                  <a:srgbClr val="E30014"/>
                </a:solidFill>
                <a:latin typeface="Microsoft Sans Serif"/>
                <a:cs typeface="Microsoft Sans Serif"/>
              </a:rPr>
              <a:t>IdPV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2519838" y="3455782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840416" y="3440545"/>
            <a:ext cx="1174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40">
                <a:solidFill>
                  <a:srgbClr val="005899"/>
                </a:solidFill>
                <a:latin typeface="Microsoft Sans Serif"/>
                <a:cs typeface="Microsoft Sans Serif"/>
              </a:rPr>
              <a:t>Idr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416784" y="3440669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423448" y="3640383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327655" y="4128255"/>
            <a:ext cx="17081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Enfermera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4454590" y="4384202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4464340" y="4802961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4464340" y="4891861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 h="0">
                <a:moveTo>
                  <a:pt x="0" y="0"/>
                </a:moveTo>
                <a:lnTo>
                  <a:pt x="17665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 txBox="1"/>
          <p:nvPr/>
        </p:nvSpPr>
        <p:spPr>
          <a:xfrm>
            <a:off x="4725149" y="5246959"/>
            <a:ext cx="1035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0">
                <a:latin typeface="Microsoft Sans Serif"/>
                <a:cs typeface="Microsoft Sans Serif"/>
              </a:rPr>
              <a:t>Re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637300" y="6110459"/>
            <a:ext cx="5146675" cy="1242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06375">
              <a:lnSpc>
                <a:spcPct val="125000"/>
              </a:lnSpc>
              <a:spcBef>
                <a:spcPts val="100"/>
              </a:spcBef>
            </a:pPr>
            <a:r>
              <a:rPr dirty="0" sz="800" spc="10" b="1">
                <a:latin typeface="Arial"/>
                <a:cs typeface="Arial"/>
              </a:rPr>
              <a:t>Red-consumidor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con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sistema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puesta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35" b="1">
                <a:latin typeface="Arial"/>
                <a:cs typeface="Arial"/>
              </a:rPr>
              <a:t>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45" b="1">
                <a:latin typeface="Arial"/>
                <a:cs typeface="Arial"/>
              </a:rPr>
              <a:t>tierra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-30" b="1">
                <a:latin typeface="Arial"/>
                <a:cs typeface="Arial"/>
              </a:rPr>
              <a:t>TT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y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partes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conductoras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expuestas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45" b="1">
                <a:latin typeface="Arial"/>
                <a:cs typeface="Arial"/>
              </a:rPr>
              <a:t>entre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el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35" b="1">
                <a:latin typeface="Arial"/>
                <a:cs typeface="Arial"/>
              </a:rPr>
              <a:t>punto </a:t>
            </a:r>
            <a:r>
              <a:rPr dirty="0" sz="800" spc="-210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paralelo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-35" b="1">
                <a:latin typeface="Arial"/>
                <a:cs typeface="Arial"/>
              </a:rPr>
              <a:t>AB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y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la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red</a:t>
            </a:r>
            <a:endParaRPr sz="800">
              <a:latin typeface="Arial"/>
              <a:cs typeface="Arial"/>
            </a:endParaRPr>
          </a:p>
          <a:p>
            <a:pPr marL="12700" marR="184785">
              <a:lnSpc>
                <a:spcPct val="125000"/>
              </a:lnSpc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consumidor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puesta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5">
                <a:latin typeface="Microsoft Sans Serif"/>
                <a:cs typeface="Microsoft Sans Serif"/>
              </a:rPr>
              <a:t>TT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requiere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interruptor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como </a:t>
            </a:r>
            <a:r>
              <a:rPr dirty="0" sz="800" spc="4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 </a:t>
            </a:r>
            <a:r>
              <a:rPr dirty="0" sz="800" spc="35">
                <a:latin typeface="Microsoft Sans Serif"/>
                <a:cs typeface="Microsoft Sans Serif"/>
              </a:rPr>
              <a:t>primaria </a:t>
            </a:r>
            <a:r>
              <a:rPr dirty="0" sz="800" spc="30">
                <a:latin typeface="Microsoft Sans Serif"/>
                <a:cs typeface="Microsoft Sans Serif"/>
              </a:rPr>
              <a:t>contra </a:t>
            </a:r>
            <a:r>
              <a:rPr dirty="0" sz="800" spc="10">
                <a:latin typeface="Microsoft Sans Serif"/>
                <a:cs typeface="Microsoft Sans Serif"/>
              </a:rPr>
              <a:t>fallas. </a:t>
            </a: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45">
                <a:latin typeface="Microsoft Sans Serif"/>
                <a:cs typeface="Microsoft Sans Serif"/>
              </a:rPr>
              <a:t>interruptor </a:t>
            </a:r>
            <a:r>
              <a:rPr dirty="0" sz="800" spc="25">
                <a:latin typeface="Microsoft Sans Serif"/>
                <a:cs typeface="Microsoft Sans Serif"/>
              </a:rPr>
              <a:t>diferencial ubicado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0">
                <a:latin typeface="Microsoft Sans Serif"/>
                <a:cs typeface="Microsoft Sans Serif"/>
              </a:rPr>
              <a:t>comienzo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instalación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consumidor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caso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haya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expuestas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paralelo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AB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red.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40">
                <a:latin typeface="Microsoft Sans Serif"/>
                <a:cs typeface="Microsoft Sans Serif"/>
              </a:rPr>
              <a:t>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específicamente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partes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expuestas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secundario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transformador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disyuntores.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40000" y="743200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40000" y="7522171"/>
            <a:ext cx="876935" cy="1041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24574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69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consumidor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Sistema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30">
                <a:latin typeface="Microsoft Sans Serif"/>
                <a:cs typeface="Microsoft Sans Serif"/>
              </a:rPr>
              <a:t>tipo </a:t>
            </a:r>
            <a:r>
              <a:rPr dirty="0" sz="550" spc="-35">
                <a:latin typeface="Microsoft Sans Serif"/>
                <a:cs typeface="Microsoft Sans Serif"/>
              </a:rPr>
              <a:t>TT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protegido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endParaRPr sz="550">
              <a:latin typeface="Microsoft Sans Serif"/>
              <a:cs typeface="Microsoft Sans Serif"/>
            </a:endParaRPr>
          </a:p>
          <a:p>
            <a:pPr marR="140335">
              <a:lnSpc>
                <a:spcPct val="121200"/>
              </a:lnSpc>
            </a:pPr>
            <a:r>
              <a:rPr dirty="0" sz="550" spc="30">
                <a:latin typeface="Microsoft Sans Serif"/>
                <a:cs typeface="Microsoft Sans Serif"/>
              </a:rPr>
              <a:t>interruptor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diferencial </a:t>
            </a:r>
            <a:r>
              <a:rPr dirty="0" sz="550" spc="-14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situado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15">
                <a:latin typeface="Microsoft Sans Serif"/>
                <a:cs typeface="Microsoft Sans Serif"/>
              </a:rPr>
              <a:t> comienzo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planta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consumidor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  <a:spcBef>
                <a:spcPts val="20"/>
              </a:spcBef>
            </a:pP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20">
                <a:latin typeface="Microsoft Sans Serif"/>
                <a:cs typeface="Microsoft Sans Serif"/>
              </a:rPr>
              <a:t>mediante </a:t>
            </a:r>
            <a:r>
              <a:rPr dirty="0" sz="550" spc="30">
                <a:latin typeface="Microsoft Sans Serif"/>
                <a:cs typeface="Microsoft Sans Serif"/>
              </a:rPr>
              <a:t>un </a:t>
            </a:r>
            <a:r>
              <a:rPr dirty="0" sz="550" spc="25">
                <a:latin typeface="Microsoft Sans Serif"/>
                <a:cs typeface="Microsoft Sans Serif"/>
              </a:rPr>
              <a:t>disyuntor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diferencial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situado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527300" y="8636952"/>
            <a:ext cx="936625" cy="637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8100"/>
              </a:lnSpc>
              <a:spcBef>
                <a:spcPts val="100"/>
              </a:spcBef>
            </a:pPr>
            <a:r>
              <a:rPr dirty="0" sz="450" spc="-20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secundario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transformador</a:t>
            </a:r>
            <a:r>
              <a:rPr dirty="0" sz="450">
                <a:latin typeface="Microsoft Sans Serif"/>
                <a:cs typeface="Microsoft Sans Serif"/>
              </a:rPr>
              <a:t> y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10">
                <a:latin typeface="Microsoft Sans Serif"/>
                <a:cs typeface="Microsoft Sans Serif"/>
              </a:rPr>
              <a:t>disyuntores; </a:t>
            </a: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15">
                <a:latin typeface="Microsoft Sans Serif"/>
                <a:cs typeface="Microsoft Sans Serif"/>
              </a:rPr>
              <a:t>conductores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expuestos</a:t>
            </a:r>
            <a:endParaRPr sz="450">
              <a:latin typeface="Microsoft Sans Serif"/>
              <a:cs typeface="Microsoft Sans Serif"/>
            </a:endParaRPr>
          </a:p>
          <a:p>
            <a:pPr marL="12700" marR="324485">
              <a:lnSpc>
                <a:spcPct val="121200"/>
              </a:lnSpc>
              <a:spcBef>
                <a:spcPts val="20"/>
              </a:spcBef>
            </a:pPr>
            <a:r>
              <a:rPr dirty="0" sz="550" spc="15">
                <a:latin typeface="Microsoft Sans Serif"/>
                <a:cs typeface="Microsoft Sans Serif"/>
              </a:rPr>
              <a:t>partes </a:t>
            </a:r>
            <a:r>
              <a:rPr dirty="0" sz="550" spc="25">
                <a:latin typeface="Microsoft Sans Serif"/>
                <a:cs typeface="Microsoft Sans Serif"/>
              </a:rPr>
              <a:t>entre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punto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paralelo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AB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red.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5301390" y="7561912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2525634" y="7922150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802183" y="7963996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5893925" y="7906927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371823" y="8029995"/>
            <a:ext cx="1174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40">
                <a:solidFill>
                  <a:srgbClr val="005899"/>
                </a:solidFill>
                <a:latin typeface="Microsoft Sans Serif"/>
                <a:cs typeface="Microsoft Sans Serif"/>
              </a:rPr>
              <a:t>Idr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5101514" y="8106754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5810966" y="8594625"/>
            <a:ext cx="17081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Enfermera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5196565" y="8850571"/>
            <a:ext cx="2146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882823" y="8953163"/>
            <a:ext cx="1035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0">
                <a:latin typeface="Microsoft Sans Serif"/>
                <a:cs typeface="Microsoft Sans Serif"/>
              </a:rPr>
              <a:t>Re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4489917" y="9385757"/>
            <a:ext cx="177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solidFill>
                  <a:srgbClr val="E30014"/>
                </a:solidFill>
                <a:latin typeface="Microsoft Sans Serif"/>
                <a:cs typeface="Microsoft Sans Serif"/>
              </a:rPr>
              <a:t>IdPV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5142417" y="9923802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054832"/>
            <a:ext cx="182245" cy="763905"/>
          </a:xfrm>
          <a:custGeom>
            <a:avLst/>
            <a:gdLst/>
            <a:ahLst/>
            <a:cxnLst/>
            <a:rect l="l" t="t" r="r" b="b"/>
            <a:pathLst>
              <a:path w="182245" h="763904">
                <a:moveTo>
                  <a:pt x="181800" y="0"/>
                </a:moveTo>
                <a:lnTo>
                  <a:pt x="0" y="0"/>
                </a:lnTo>
                <a:lnTo>
                  <a:pt x="0" y="763701"/>
                </a:lnTo>
                <a:lnTo>
                  <a:pt x="181800" y="763701"/>
                </a:lnTo>
                <a:lnTo>
                  <a:pt x="181800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56346" y="2689199"/>
            <a:ext cx="5363845" cy="1980564"/>
          </a:xfrm>
          <a:custGeom>
            <a:avLst/>
            <a:gdLst/>
            <a:ahLst/>
            <a:cxnLst/>
            <a:rect l="l" t="t" r="r" b="b"/>
            <a:pathLst>
              <a:path w="5363845" h="1980564">
                <a:moveTo>
                  <a:pt x="5363654" y="0"/>
                </a:moveTo>
                <a:lnTo>
                  <a:pt x="0" y="0"/>
                </a:lnTo>
                <a:lnTo>
                  <a:pt x="0" y="1980006"/>
                </a:lnTo>
                <a:lnTo>
                  <a:pt x="5363654" y="1980006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56346" y="6742810"/>
            <a:ext cx="5363845" cy="2473325"/>
          </a:xfrm>
          <a:custGeom>
            <a:avLst/>
            <a:gdLst/>
            <a:ahLst/>
            <a:cxnLst/>
            <a:rect l="l" t="t" r="r" b="b"/>
            <a:pathLst>
              <a:path w="5363845" h="2473325">
                <a:moveTo>
                  <a:pt x="5363654" y="0"/>
                </a:moveTo>
                <a:lnTo>
                  <a:pt x="0" y="0"/>
                </a:lnTo>
                <a:lnTo>
                  <a:pt x="0" y="2473198"/>
                </a:lnTo>
                <a:lnTo>
                  <a:pt x="5363654" y="2473198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233990" y="4192512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653" y="0"/>
                </a:lnTo>
              </a:path>
            </a:pathLst>
          </a:custGeom>
          <a:ln w="6350">
            <a:solidFill>
              <a:srgbClr val="919291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2612161" y="2827548"/>
            <a:ext cx="1120140" cy="800735"/>
            <a:chOff x="2612161" y="2827548"/>
            <a:chExt cx="1120140" cy="800735"/>
          </a:xfrm>
        </p:grpSpPr>
        <p:sp>
          <p:nvSpPr>
            <p:cNvPr id="7" name="object 7"/>
            <p:cNvSpPr/>
            <p:nvPr/>
          </p:nvSpPr>
          <p:spPr>
            <a:xfrm>
              <a:off x="3144375" y="3331614"/>
              <a:ext cx="0" cy="296545"/>
            </a:xfrm>
            <a:custGeom>
              <a:avLst/>
              <a:gdLst/>
              <a:ahLst/>
              <a:cxnLst/>
              <a:rect l="l" t="t" r="r" b="b"/>
              <a:pathLst>
                <a:path w="0" h="296545">
                  <a:moveTo>
                    <a:pt x="0" y="29643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964817" y="2970156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605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345605" y="0"/>
                  </a:lnTo>
                  <a:lnTo>
                    <a:pt x="345605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964820" y="2970161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592"/>
                  </a:moveTo>
                  <a:lnTo>
                    <a:pt x="3456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151569" y="3234153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79">
                  <a:moveTo>
                    <a:pt x="115290" y="0"/>
                  </a:moveTo>
                  <a:lnTo>
                    <a:pt x="102869" y="0"/>
                  </a:lnTo>
                  <a:lnTo>
                    <a:pt x="102869" y="24218"/>
                  </a:lnTo>
                  <a:lnTo>
                    <a:pt x="97916" y="29248"/>
                  </a:lnTo>
                  <a:lnTo>
                    <a:pt x="85674" y="29248"/>
                  </a:lnTo>
                  <a:lnTo>
                    <a:pt x="83413" y="28867"/>
                  </a:lnTo>
                  <a:lnTo>
                    <a:pt x="51561" y="9423"/>
                  </a:lnTo>
                  <a:lnTo>
                    <a:pt x="45072" y="5448"/>
                  </a:lnTo>
                  <a:lnTo>
                    <a:pt x="35979" y="1485"/>
                  </a:lnTo>
                  <a:lnTo>
                    <a:pt x="31483" y="495"/>
                  </a:lnTo>
                  <a:lnTo>
                    <a:pt x="18935" y="495"/>
                  </a:lnTo>
                  <a:lnTo>
                    <a:pt x="12395" y="3022"/>
                  </a:lnTo>
                  <a:lnTo>
                    <a:pt x="2476" y="13093"/>
                  </a:lnTo>
                  <a:lnTo>
                    <a:pt x="0" y="19659"/>
                  </a:lnTo>
                  <a:lnTo>
                    <a:pt x="0" y="42621"/>
                  </a:lnTo>
                  <a:lnTo>
                    <a:pt x="12395" y="42621"/>
                  </a:lnTo>
                  <a:lnTo>
                    <a:pt x="12395" y="18415"/>
                  </a:lnTo>
                  <a:lnTo>
                    <a:pt x="17360" y="13385"/>
                  </a:lnTo>
                  <a:lnTo>
                    <a:pt x="29578" y="13385"/>
                  </a:lnTo>
                  <a:lnTo>
                    <a:pt x="31851" y="13766"/>
                  </a:lnTo>
                  <a:lnTo>
                    <a:pt x="36321" y="15240"/>
                  </a:lnTo>
                  <a:lnTo>
                    <a:pt x="38836" y="16433"/>
                  </a:lnTo>
                  <a:lnTo>
                    <a:pt x="44449" y="19748"/>
                  </a:lnTo>
                  <a:lnTo>
                    <a:pt x="63715" y="33223"/>
                  </a:lnTo>
                  <a:lnTo>
                    <a:pt x="70192" y="37185"/>
                  </a:lnTo>
                  <a:lnTo>
                    <a:pt x="79286" y="41148"/>
                  </a:lnTo>
                  <a:lnTo>
                    <a:pt x="83794" y="42138"/>
                  </a:lnTo>
                  <a:lnTo>
                    <a:pt x="96342" y="42138"/>
                  </a:lnTo>
                  <a:lnTo>
                    <a:pt x="102869" y="39624"/>
                  </a:lnTo>
                  <a:lnTo>
                    <a:pt x="112801" y="29540"/>
                  </a:lnTo>
                  <a:lnTo>
                    <a:pt x="115290" y="22974"/>
                  </a:lnTo>
                  <a:lnTo>
                    <a:pt x="115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15336" y="3143039"/>
              <a:ext cx="345440" cy="113030"/>
            </a:xfrm>
            <a:custGeom>
              <a:avLst/>
              <a:gdLst/>
              <a:ahLst/>
              <a:cxnLst/>
              <a:rect l="l" t="t" r="r" b="b"/>
              <a:pathLst>
                <a:path w="345439" h="113029">
                  <a:moveTo>
                    <a:pt x="345439" y="112420"/>
                  </a:moveTo>
                  <a:lnTo>
                    <a:pt x="255396" y="112420"/>
                  </a:lnTo>
                  <a:lnTo>
                    <a:pt x="255396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310424" y="2990874"/>
              <a:ext cx="245745" cy="304165"/>
            </a:xfrm>
            <a:custGeom>
              <a:avLst/>
              <a:gdLst/>
              <a:ahLst/>
              <a:cxnLst/>
              <a:rect l="l" t="t" r="r" b="b"/>
              <a:pathLst>
                <a:path w="245745" h="304164">
                  <a:moveTo>
                    <a:pt x="0" y="0"/>
                  </a:moveTo>
                  <a:lnTo>
                    <a:pt x="207645" y="0"/>
                  </a:lnTo>
                  <a:lnTo>
                    <a:pt x="222442" y="2987"/>
                  </a:lnTo>
                  <a:lnTo>
                    <a:pt x="234529" y="11134"/>
                  </a:lnTo>
                  <a:lnTo>
                    <a:pt x="242679" y="23220"/>
                  </a:lnTo>
                  <a:lnTo>
                    <a:pt x="245668" y="38023"/>
                  </a:lnTo>
                  <a:lnTo>
                    <a:pt x="242679" y="52819"/>
                  </a:lnTo>
                  <a:lnTo>
                    <a:pt x="234529" y="64901"/>
                  </a:lnTo>
                  <a:lnTo>
                    <a:pt x="222442" y="73047"/>
                  </a:lnTo>
                  <a:lnTo>
                    <a:pt x="207645" y="76034"/>
                  </a:lnTo>
                  <a:lnTo>
                    <a:pt x="222442" y="79023"/>
                  </a:lnTo>
                  <a:lnTo>
                    <a:pt x="234529" y="87174"/>
                  </a:lnTo>
                  <a:lnTo>
                    <a:pt x="242679" y="99261"/>
                  </a:lnTo>
                  <a:lnTo>
                    <a:pt x="245668" y="114058"/>
                  </a:lnTo>
                  <a:lnTo>
                    <a:pt x="242679" y="128856"/>
                  </a:lnTo>
                  <a:lnTo>
                    <a:pt x="234529" y="140943"/>
                  </a:lnTo>
                  <a:lnTo>
                    <a:pt x="222442" y="149093"/>
                  </a:lnTo>
                  <a:lnTo>
                    <a:pt x="207645" y="152082"/>
                  </a:lnTo>
                  <a:lnTo>
                    <a:pt x="222442" y="155069"/>
                  </a:lnTo>
                  <a:lnTo>
                    <a:pt x="234529" y="163215"/>
                  </a:lnTo>
                  <a:lnTo>
                    <a:pt x="242679" y="175297"/>
                  </a:lnTo>
                  <a:lnTo>
                    <a:pt x="245668" y="190093"/>
                  </a:lnTo>
                  <a:lnTo>
                    <a:pt x="242679" y="204896"/>
                  </a:lnTo>
                  <a:lnTo>
                    <a:pt x="234529" y="216982"/>
                  </a:lnTo>
                  <a:lnTo>
                    <a:pt x="222442" y="225130"/>
                  </a:lnTo>
                  <a:lnTo>
                    <a:pt x="207645" y="228117"/>
                  </a:lnTo>
                  <a:lnTo>
                    <a:pt x="222442" y="231104"/>
                  </a:lnTo>
                  <a:lnTo>
                    <a:pt x="234529" y="239252"/>
                  </a:lnTo>
                  <a:lnTo>
                    <a:pt x="242679" y="251338"/>
                  </a:lnTo>
                  <a:lnTo>
                    <a:pt x="245668" y="266141"/>
                  </a:lnTo>
                  <a:lnTo>
                    <a:pt x="242679" y="280938"/>
                  </a:lnTo>
                  <a:lnTo>
                    <a:pt x="234529" y="293025"/>
                  </a:lnTo>
                  <a:lnTo>
                    <a:pt x="222442" y="301175"/>
                  </a:lnTo>
                  <a:lnTo>
                    <a:pt x="207645" y="304165"/>
                  </a:lnTo>
                  <a:lnTo>
                    <a:pt x="0" y="30416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58517" y="2830723"/>
              <a:ext cx="270510" cy="624840"/>
            </a:xfrm>
            <a:custGeom>
              <a:avLst/>
              <a:gdLst/>
              <a:ahLst/>
              <a:cxnLst/>
              <a:rect l="l" t="t" r="r" b="b"/>
              <a:pathLst>
                <a:path w="270510" h="624839">
                  <a:moveTo>
                    <a:pt x="270052" y="624636"/>
                  </a:moveTo>
                  <a:lnTo>
                    <a:pt x="0" y="624636"/>
                  </a:lnTo>
                  <a:lnTo>
                    <a:pt x="0" y="0"/>
                  </a:lnTo>
                  <a:lnTo>
                    <a:pt x="270052" y="0"/>
                  </a:lnTo>
                  <a:lnTo>
                    <a:pt x="270052" y="6246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3627826" y="2865772"/>
            <a:ext cx="2179955" cy="617855"/>
            <a:chOff x="3627826" y="2865772"/>
            <a:chExt cx="2179955" cy="617855"/>
          </a:xfrm>
        </p:grpSpPr>
        <p:sp>
          <p:nvSpPr>
            <p:cNvPr id="15" name="object 15"/>
            <p:cNvSpPr/>
            <p:nvPr/>
          </p:nvSpPr>
          <p:spPr>
            <a:xfrm>
              <a:off x="4342249" y="2868947"/>
              <a:ext cx="1462405" cy="611505"/>
            </a:xfrm>
            <a:custGeom>
              <a:avLst/>
              <a:gdLst/>
              <a:ahLst/>
              <a:cxnLst/>
              <a:rect l="l" t="t" r="r" b="b"/>
              <a:pathLst>
                <a:path w="1462404" h="611504">
                  <a:moveTo>
                    <a:pt x="0" y="611416"/>
                  </a:moveTo>
                  <a:lnTo>
                    <a:pt x="172300" y="548005"/>
                  </a:lnTo>
                  <a:lnTo>
                    <a:pt x="1461808" y="548005"/>
                  </a:lnTo>
                  <a:lnTo>
                    <a:pt x="1461808" y="0"/>
                  </a:lnTo>
                  <a:lnTo>
                    <a:pt x="172300" y="0"/>
                  </a:lnTo>
                  <a:lnTo>
                    <a:pt x="0" y="6342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631001" y="2868959"/>
              <a:ext cx="714375" cy="548005"/>
            </a:xfrm>
            <a:custGeom>
              <a:avLst/>
              <a:gdLst/>
              <a:ahLst/>
              <a:cxnLst/>
              <a:rect l="l" t="t" r="r" b="b"/>
              <a:pathLst>
                <a:path w="714375" h="548004">
                  <a:moveTo>
                    <a:pt x="713778" y="547992"/>
                  </a:moveTo>
                  <a:lnTo>
                    <a:pt x="174548" y="547992"/>
                  </a:lnTo>
                  <a:lnTo>
                    <a:pt x="174548" y="426072"/>
                  </a:lnTo>
                  <a:lnTo>
                    <a:pt x="38023" y="426072"/>
                  </a:lnTo>
                  <a:lnTo>
                    <a:pt x="23226" y="423085"/>
                  </a:lnTo>
                  <a:lnTo>
                    <a:pt x="11139" y="414939"/>
                  </a:lnTo>
                  <a:lnTo>
                    <a:pt x="2989" y="402856"/>
                  </a:lnTo>
                  <a:lnTo>
                    <a:pt x="0" y="388061"/>
                  </a:lnTo>
                  <a:lnTo>
                    <a:pt x="2989" y="373258"/>
                  </a:lnTo>
                  <a:lnTo>
                    <a:pt x="11139" y="361172"/>
                  </a:lnTo>
                  <a:lnTo>
                    <a:pt x="23226" y="353024"/>
                  </a:lnTo>
                  <a:lnTo>
                    <a:pt x="38023" y="350037"/>
                  </a:lnTo>
                  <a:lnTo>
                    <a:pt x="23226" y="347050"/>
                  </a:lnTo>
                  <a:lnTo>
                    <a:pt x="11139" y="338902"/>
                  </a:lnTo>
                  <a:lnTo>
                    <a:pt x="2989" y="326816"/>
                  </a:lnTo>
                  <a:lnTo>
                    <a:pt x="0" y="312013"/>
                  </a:lnTo>
                  <a:lnTo>
                    <a:pt x="2989" y="297215"/>
                  </a:lnTo>
                  <a:lnTo>
                    <a:pt x="11139" y="285129"/>
                  </a:lnTo>
                  <a:lnTo>
                    <a:pt x="23226" y="276978"/>
                  </a:lnTo>
                  <a:lnTo>
                    <a:pt x="38023" y="273989"/>
                  </a:lnTo>
                  <a:lnTo>
                    <a:pt x="23226" y="271002"/>
                  </a:lnTo>
                  <a:lnTo>
                    <a:pt x="11139" y="262856"/>
                  </a:lnTo>
                  <a:lnTo>
                    <a:pt x="2989" y="250774"/>
                  </a:lnTo>
                  <a:lnTo>
                    <a:pt x="0" y="235978"/>
                  </a:lnTo>
                  <a:lnTo>
                    <a:pt x="2989" y="221175"/>
                  </a:lnTo>
                  <a:lnTo>
                    <a:pt x="11139" y="209089"/>
                  </a:lnTo>
                  <a:lnTo>
                    <a:pt x="23226" y="200942"/>
                  </a:lnTo>
                  <a:lnTo>
                    <a:pt x="38023" y="197954"/>
                  </a:lnTo>
                  <a:lnTo>
                    <a:pt x="23226" y="194967"/>
                  </a:lnTo>
                  <a:lnTo>
                    <a:pt x="11139" y="186820"/>
                  </a:lnTo>
                  <a:lnTo>
                    <a:pt x="2989" y="174734"/>
                  </a:lnTo>
                  <a:lnTo>
                    <a:pt x="0" y="159931"/>
                  </a:lnTo>
                  <a:lnTo>
                    <a:pt x="2989" y="145135"/>
                  </a:lnTo>
                  <a:lnTo>
                    <a:pt x="11139" y="133053"/>
                  </a:lnTo>
                  <a:lnTo>
                    <a:pt x="23226" y="124907"/>
                  </a:lnTo>
                  <a:lnTo>
                    <a:pt x="38023" y="121920"/>
                  </a:lnTo>
                  <a:lnTo>
                    <a:pt x="174548" y="121920"/>
                  </a:lnTo>
                  <a:lnTo>
                    <a:pt x="174548" y="0"/>
                  </a:lnTo>
                  <a:lnTo>
                    <a:pt x="71377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3092221" y="3318688"/>
            <a:ext cx="97155" cy="26034"/>
          </a:xfrm>
          <a:custGeom>
            <a:avLst/>
            <a:gdLst/>
            <a:ahLst/>
            <a:cxnLst/>
            <a:rect l="l" t="t" r="r" b="b"/>
            <a:pathLst>
              <a:path w="97155" h="26035">
                <a:moveTo>
                  <a:pt x="96583" y="0"/>
                </a:moveTo>
                <a:lnTo>
                  <a:pt x="0" y="0"/>
                </a:lnTo>
                <a:lnTo>
                  <a:pt x="0" y="25857"/>
                </a:lnTo>
                <a:lnTo>
                  <a:pt x="96583" y="25857"/>
                </a:lnTo>
                <a:lnTo>
                  <a:pt x="96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/>
          <p:cNvGrpSpPr/>
          <p:nvPr/>
        </p:nvGrpSpPr>
        <p:grpSpPr>
          <a:xfrm>
            <a:off x="5141196" y="2841773"/>
            <a:ext cx="54610" cy="54610"/>
            <a:chOff x="5141196" y="2841773"/>
            <a:chExt cx="54610" cy="54610"/>
          </a:xfrm>
        </p:grpSpPr>
        <p:sp>
          <p:nvSpPr>
            <p:cNvPr id="19" name="object 19"/>
            <p:cNvSpPr/>
            <p:nvPr/>
          </p:nvSpPr>
          <p:spPr>
            <a:xfrm>
              <a:off x="5144371" y="284494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144371" y="284494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4941332" y="3390472"/>
            <a:ext cx="54610" cy="54610"/>
            <a:chOff x="4941332" y="3390472"/>
            <a:chExt cx="54610" cy="54610"/>
          </a:xfrm>
        </p:grpSpPr>
        <p:sp>
          <p:nvSpPr>
            <p:cNvPr id="22" name="object 22"/>
            <p:cNvSpPr/>
            <p:nvPr/>
          </p:nvSpPr>
          <p:spPr>
            <a:xfrm>
              <a:off x="4944507" y="339364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43"/>
                  </a:lnTo>
                  <a:lnTo>
                    <a:pt x="7053" y="41094"/>
                  </a:lnTo>
                  <a:lnTo>
                    <a:pt x="14707" y="46253"/>
                  </a:lnTo>
                  <a:lnTo>
                    <a:pt x="24079" y="48145"/>
                  </a:lnTo>
                  <a:lnTo>
                    <a:pt x="33443" y="46253"/>
                  </a:lnTo>
                  <a:lnTo>
                    <a:pt x="41094" y="41094"/>
                  </a:lnTo>
                  <a:lnTo>
                    <a:pt x="46253" y="33443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944507" y="339364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43"/>
                  </a:lnTo>
                  <a:lnTo>
                    <a:pt x="41094" y="41094"/>
                  </a:lnTo>
                  <a:lnTo>
                    <a:pt x="33443" y="46253"/>
                  </a:lnTo>
                  <a:lnTo>
                    <a:pt x="24079" y="48145"/>
                  </a:lnTo>
                  <a:lnTo>
                    <a:pt x="14707" y="46253"/>
                  </a:lnTo>
                  <a:lnTo>
                    <a:pt x="7053" y="41094"/>
                  </a:lnTo>
                  <a:lnTo>
                    <a:pt x="1892" y="33443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5135937" y="2869025"/>
            <a:ext cx="65405" cy="863600"/>
            <a:chOff x="5135937" y="2869025"/>
            <a:chExt cx="65405" cy="863600"/>
          </a:xfrm>
        </p:grpSpPr>
        <p:sp>
          <p:nvSpPr>
            <p:cNvPr id="25" name="object 25"/>
            <p:cNvSpPr/>
            <p:nvPr/>
          </p:nvSpPr>
          <p:spPr>
            <a:xfrm>
              <a:off x="5139112" y="367034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139113" y="367034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168444" y="2869025"/>
              <a:ext cx="0" cy="831215"/>
            </a:xfrm>
            <a:custGeom>
              <a:avLst/>
              <a:gdLst/>
              <a:ahLst/>
              <a:cxnLst/>
              <a:rect l="l" t="t" r="r" b="b"/>
              <a:pathLst>
                <a:path w="0" h="831214">
                  <a:moveTo>
                    <a:pt x="0" y="83065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/>
          <p:cNvGrpSpPr/>
          <p:nvPr/>
        </p:nvGrpSpPr>
        <p:grpSpPr>
          <a:xfrm>
            <a:off x="4907263" y="3416496"/>
            <a:ext cx="93980" cy="669925"/>
            <a:chOff x="4907263" y="3416496"/>
            <a:chExt cx="93980" cy="669925"/>
          </a:xfrm>
        </p:grpSpPr>
        <p:sp>
          <p:nvSpPr>
            <p:cNvPr id="29" name="object 29"/>
            <p:cNvSpPr/>
            <p:nvPr/>
          </p:nvSpPr>
          <p:spPr>
            <a:xfrm>
              <a:off x="4939235" y="367034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39237" y="367034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968579" y="3416496"/>
              <a:ext cx="0" cy="283210"/>
            </a:xfrm>
            <a:custGeom>
              <a:avLst/>
              <a:gdLst/>
              <a:ahLst/>
              <a:cxnLst/>
              <a:rect l="l" t="t" r="r" b="b"/>
              <a:pathLst>
                <a:path w="0" h="283210">
                  <a:moveTo>
                    <a:pt x="0" y="28318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910438" y="3745520"/>
              <a:ext cx="58419" cy="337820"/>
            </a:xfrm>
            <a:custGeom>
              <a:avLst/>
              <a:gdLst/>
              <a:ahLst/>
              <a:cxnLst/>
              <a:rect l="l" t="t" r="r" b="b"/>
              <a:pathLst>
                <a:path w="58420" h="337820">
                  <a:moveTo>
                    <a:pt x="58140" y="337553"/>
                  </a:moveTo>
                  <a:lnTo>
                    <a:pt x="58140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/>
          <p:nvPr/>
        </p:nvSpPr>
        <p:spPr>
          <a:xfrm>
            <a:off x="5110303" y="3745520"/>
            <a:ext cx="58419" cy="337820"/>
          </a:xfrm>
          <a:custGeom>
            <a:avLst/>
            <a:gdLst/>
            <a:ahLst/>
            <a:cxnLst/>
            <a:rect l="l" t="t" r="r" b="b"/>
            <a:pathLst>
              <a:path w="58420" h="337820">
                <a:moveTo>
                  <a:pt x="58140" y="337553"/>
                </a:moveTo>
                <a:lnTo>
                  <a:pt x="58140" y="103873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" name="object 34"/>
          <p:cNvGrpSpPr/>
          <p:nvPr/>
        </p:nvGrpSpPr>
        <p:grpSpPr>
          <a:xfrm>
            <a:off x="4934658" y="3785623"/>
            <a:ext cx="200025" cy="6350"/>
            <a:chOff x="4934658" y="3785623"/>
            <a:chExt cx="200025" cy="6350"/>
          </a:xfrm>
        </p:grpSpPr>
        <p:sp>
          <p:nvSpPr>
            <p:cNvPr id="35" name="object 35"/>
            <p:cNvSpPr/>
            <p:nvPr/>
          </p:nvSpPr>
          <p:spPr>
            <a:xfrm>
              <a:off x="4934658" y="3788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963209" y="3788798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026659" y="3788798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36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121823" y="378879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4914494" y="4046608"/>
            <a:ext cx="309880" cy="273685"/>
            <a:chOff x="4914494" y="4046608"/>
            <a:chExt cx="309880" cy="273685"/>
          </a:xfrm>
        </p:grpSpPr>
        <p:sp>
          <p:nvSpPr>
            <p:cNvPr id="40" name="object 40"/>
            <p:cNvSpPr/>
            <p:nvPr/>
          </p:nvSpPr>
          <p:spPr>
            <a:xfrm>
              <a:off x="4917669" y="4049783"/>
              <a:ext cx="303530" cy="267335"/>
            </a:xfrm>
            <a:custGeom>
              <a:avLst/>
              <a:gdLst/>
              <a:ahLst/>
              <a:cxnLst/>
              <a:rect l="l" t="t" r="r" b="b"/>
              <a:pathLst>
                <a:path w="303529" h="267335">
                  <a:moveTo>
                    <a:pt x="303377" y="267030"/>
                  </a:moveTo>
                  <a:lnTo>
                    <a:pt x="0" y="267030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267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947743" y="408307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49" y="1638"/>
                  </a:lnTo>
                  <a:lnTo>
                    <a:pt x="35569" y="6105"/>
                  </a:lnTo>
                  <a:lnTo>
                    <a:pt x="40032" y="12730"/>
                  </a:lnTo>
                  <a:lnTo>
                    <a:pt x="41668" y="20840"/>
                  </a:lnTo>
                  <a:lnTo>
                    <a:pt x="40032" y="28951"/>
                  </a:lnTo>
                  <a:lnTo>
                    <a:pt x="35569" y="35575"/>
                  </a:lnTo>
                  <a:lnTo>
                    <a:pt x="28949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147607" y="408307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51" y="1638"/>
                  </a:lnTo>
                  <a:lnTo>
                    <a:pt x="35575" y="6105"/>
                  </a:lnTo>
                  <a:lnTo>
                    <a:pt x="40043" y="12730"/>
                  </a:lnTo>
                  <a:lnTo>
                    <a:pt x="41681" y="20840"/>
                  </a:lnTo>
                  <a:lnTo>
                    <a:pt x="40043" y="28951"/>
                  </a:lnTo>
                  <a:lnTo>
                    <a:pt x="35575" y="35575"/>
                  </a:lnTo>
                  <a:lnTo>
                    <a:pt x="28951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/>
          <p:nvPr/>
        </p:nvSpPr>
        <p:spPr>
          <a:xfrm>
            <a:off x="2253089" y="2822021"/>
            <a:ext cx="711835" cy="321310"/>
          </a:xfrm>
          <a:custGeom>
            <a:avLst/>
            <a:gdLst/>
            <a:ahLst/>
            <a:cxnLst/>
            <a:rect l="l" t="t" r="r" b="b"/>
            <a:pathLst>
              <a:path w="711835" h="321310">
                <a:moveTo>
                  <a:pt x="65519" y="321017"/>
                </a:moveTo>
                <a:lnTo>
                  <a:pt x="0" y="321017"/>
                </a:lnTo>
                <a:lnTo>
                  <a:pt x="0" y="0"/>
                </a:lnTo>
                <a:lnTo>
                  <a:pt x="614984" y="0"/>
                </a:lnTo>
                <a:lnTo>
                  <a:pt x="614984" y="169341"/>
                </a:lnTo>
                <a:lnTo>
                  <a:pt x="711733" y="16934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" name="object 44"/>
          <p:cNvGrpSpPr/>
          <p:nvPr/>
        </p:nvGrpSpPr>
        <p:grpSpPr>
          <a:xfrm>
            <a:off x="5712826" y="4165463"/>
            <a:ext cx="187325" cy="91440"/>
            <a:chOff x="5712826" y="4165463"/>
            <a:chExt cx="187325" cy="91440"/>
          </a:xfrm>
        </p:grpSpPr>
        <p:sp>
          <p:nvSpPr>
            <p:cNvPr id="45" name="object 45"/>
            <p:cNvSpPr/>
            <p:nvPr/>
          </p:nvSpPr>
          <p:spPr>
            <a:xfrm>
              <a:off x="5712826" y="4168638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740269" y="4210949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767699" y="425325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/>
          <p:nvPr/>
        </p:nvSpPr>
        <p:spPr>
          <a:xfrm>
            <a:off x="5766386" y="3807162"/>
            <a:ext cx="80010" cy="193040"/>
          </a:xfrm>
          <a:custGeom>
            <a:avLst/>
            <a:gdLst/>
            <a:ahLst/>
            <a:cxnLst/>
            <a:rect l="l" t="t" r="r" b="b"/>
            <a:pathLst>
              <a:path w="80010" h="193039">
                <a:moveTo>
                  <a:pt x="79895" y="193040"/>
                </a:moveTo>
                <a:lnTo>
                  <a:pt x="0" y="193040"/>
                </a:lnTo>
                <a:lnTo>
                  <a:pt x="0" y="0"/>
                </a:lnTo>
                <a:lnTo>
                  <a:pt x="79895" y="0"/>
                </a:lnTo>
                <a:lnTo>
                  <a:pt x="79895" y="19304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9" name="object 4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46070" y="3085063"/>
            <a:ext cx="115976" cy="115963"/>
          </a:xfrm>
          <a:prstGeom prst="rect">
            <a:avLst/>
          </a:prstGeom>
        </p:spPr>
      </p:pic>
      <p:sp>
        <p:nvSpPr>
          <p:cNvPr id="50" name="object 50"/>
          <p:cNvSpPr/>
          <p:nvPr/>
        </p:nvSpPr>
        <p:spPr>
          <a:xfrm>
            <a:off x="5804049" y="4000210"/>
            <a:ext cx="0" cy="168910"/>
          </a:xfrm>
          <a:custGeom>
            <a:avLst/>
            <a:gdLst/>
            <a:ahLst/>
            <a:cxnLst/>
            <a:rect l="l" t="t" r="r" b="b"/>
            <a:pathLst>
              <a:path w="0" h="168910">
                <a:moveTo>
                  <a:pt x="0" y="168427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" name="object 51"/>
          <p:cNvGrpSpPr/>
          <p:nvPr/>
        </p:nvGrpSpPr>
        <p:grpSpPr>
          <a:xfrm>
            <a:off x="5524515" y="2985335"/>
            <a:ext cx="37465" cy="267335"/>
            <a:chOff x="5524515" y="2985335"/>
            <a:chExt cx="37465" cy="267335"/>
          </a:xfrm>
        </p:grpSpPr>
        <p:sp>
          <p:nvSpPr>
            <p:cNvPr id="52" name="object 52"/>
            <p:cNvSpPr/>
            <p:nvPr/>
          </p:nvSpPr>
          <p:spPr>
            <a:xfrm>
              <a:off x="5542955" y="3041587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524515" y="298533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4000587" y="2991082"/>
            <a:ext cx="267335" cy="37465"/>
            <a:chOff x="4000587" y="2991082"/>
            <a:chExt cx="267335" cy="37465"/>
          </a:xfrm>
        </p:grpSpPr>
        <p:sp>
          <p:nvSpPr>
            <p:cNvPr id="55" name="object 55"/>
            <p:cNvSpPr/>
            <p:nvPr/>
          </p:nvSpPr>
          <p:spPr>
            <a:xfrm>
              <a:off x="4056844" y="3009528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0" y="0"/>
                  </a:moveTo>
                  <a:lnTo>
                    <a:pt x="210781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000587" y="2991082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4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" name="object 57"/>
          <p:cNvGrpSpPr/>
          <p:nvPr/>
        </p:nvGrpSpPr>
        <p:grpSpPr>
          <a:xfrm>
            <a:off x="3845985" y="3009530"/>
            <a:ext cx="37465" cy="267335"/>
            <a:chOff x="3845985" y="3009530"/>
            <a:chExt cx="37465" cy="267335"/>
          </a:xfrm>
        </p:grpSpPr>
        <p:sp>
          <p:nvSpPr>
            <p:cNvPr id="58" name="object 58"/>
            <p:cNvSpPr/>
            <p:nvPr/>
          </p:nvSpPr>
          <p:spPr>
            <a:xfrm>
              <a:off x="3864435" y="3009530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19">
                  <a:moveTo>
                    <a:pt x="0" y="21076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845985" y="3207717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36893" y="0"/>
                  </a:moveTo>
                  <a:lnTo>
                    <a:pt x="0" y="0"/>
                  </a:lnTo>
                  <a:lnTo>
                    <a:pt x="18453" y="68834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4312272" y="3383979"/>
            <a:ext cx="65405" cy="65405"/>
            <a:chOff x="4312272" y="3383979"/>
            <a:chExt cx="65405" cy="65405"/>
          </a:xfrm>
        </p:grpSpPr>
        <p:sp>
          <p:nvSpPr>
            <p:cNvPr id="61" name="object 61"/>
            <p:cNvSpPr/>
            <p:nvPr/>
          </p:nvSpPr>
          <p:spPr>
            <a:xfrm>
              <a:off x="4315447" y="338715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315448" y="3387154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/>
          <p:cNvGrpSpPr/>
          <p:nvPr/>
        </p:nvGrpSpPr>
        <p:grpSpPr>
          <a:xfrm>
            <a:off x="4312272" y="2836441"/>
            <a:ext cx="65405" cy="65405"/>
            <a:chOff x="4312272" y="2836441"/>
            <a:chExt cx="65405" cy="65405"/>
          </a:xfrm>
        </p:grpSpPr>
        <p:sp>
          <p:nvSpPr>
            <p:cNvPr id="64" name="object 64"/>
            <p:cNvSpPr/>
            <p:nvPr/>
          </p:nvSpPr>
          <p:spPr>
            <a:xfrm>
              <a:off x="4315447" y="283961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315448" y="2839616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/>
          <p:cNvGrpSpPr/>
          <p:nvPr/>
        </p:nvGrpSpPr>
        <p:grpSpPr>
          <a:xfrm>
            <a:off x="3504493" y="2896363"/>
            <a:ext cx="2165350" cy="1624965"/>
            <a:chOff x="3504493" y="2896363"/>
            <a:chExt cx="2165350" cy="1624965"/>
          </a:xfrm>
        </p:grpSpPr>
        <p:sp>
          <p:nvSpPr>
            <p:cNvPr id="67" name="object 67"/>
            <p:cNvSpPr/>
            <p:nvPr/>
          </p:nvSpPr>
          <p:spPr>
            <a:xfrm>
              <a:off x="4439173" y="343199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439173" y="3336682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w="0" h="74295">
                  <a:moveTo>
                    <a:pt x="0" y="7412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439173" y="3209575"/>
              <a:ext cx="0" cy="116839"/>
            </a:xfrm>
            <a:custGeom>
              <a:avLst/>
              <a:gdLst/>
              <a:ahLst/>
              <a:cxnLst/>
              <a:rect l="l" t="t" r="r" b="b"/>
              <a:pathLst>
                <a:path w="0" h="116839">
                  <a:moveTo>
                    <a:pt x="0" y="11650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439173" y="318629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439173" y="2896363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w="0" h="290194">
                  <a:moveTo>
                    <a:pt x="0" y="2899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507668" y="2910221"/>
              <a:ext cx="2159000" cy="1607820"/>
            </a:xfrm>
            <a:custGeom>
              <a:avLst/>
              <a:gdLst/>
              <a:ahLst/>
              <a:cxnLst/>
              <a:rect l="l" t="t" r="r" b="b"/>
              <a:pathLst>
                <a:path w="2159000" h="1607820">
                  <a:moveTo>
                    <a:pt x="166750" y="1879"/>
                  </a:moveTo>
                  <a:lnTo>
                    <a:pt x="166750" y="345236"/>
                  </a:lnTo>
                  <a:lnTo>
                    <a:pt x="123329" y="345236"/>
                  </a:lnTo>
                  <a:lnTo>
                    <a:pt x="0" y="483425"/>
                  </a:lnTo>
                  <a:lnTo>
                    <a:pt x="37160" y="542023"/>
                  </a:lnTo>
                  <a:lnTo>
                    <a:pt x="37160" y="1607527"/>
                  </a:lnTo>
                  <a:lnTo>
                    <a:pt x="1981238" y="1605648"/>
                  </a:lnTo>
                  <a:lnTo>
                    <a:pt x="1981238" y="788987"/>
                  </a:lnTo>
                  <a:lnTo>
                    <a:pt x="2158682" y="789457"/>
                  </a:lnTo>
                  <a:lnTo>
                    <a:pt x="2158682" y="0"/>
                  </a:lnTo>
                  <a:lnTo>
                    <a:pt x="190969" y="1879"/>
                  </a:lnTo>
                  <a:lnTo>
                    <a:pt x="166750" y="1879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579464" y="2950095"/>
              <a:ext cx="2047239" cy="1527175"/>
            </a:xfrm>
            <a:custGeom>
              <a:avLst/>
              <a:gdLst/>
              <a:ahLst/>
              <a:cxnLst/>
              <a:rect l="l" t="t" r="r" b="b"/>
              <a:pathLst>
                <a:path w="2047239" h="1527175">
                  <a:moveTo>
                    <a:pt x="119176" y="0"/>
                  </a:moveTo>
                  <a:lnTo>
                    <a:pt x="119176" y="340829"/>
                  </a:lnTo>
                  <a:lnTo>
                    <a:pt x="0" y="502158"/>
                  </a:lnTo>
                  <a:lnTo>
                    <a:pt x="0" y="1526844"/>
                  </a:lnTo>
                  <a:lnTo>
                    <a:pt x="1869414" y="1526844"/>
                  </a:lnTo>
                  <a:lnTo>
                    <a:pt x="1869414" y="709472"/>
                  </a:lnTo>
                  <a:lnTo>
                    <a:pt x="2047011" y="709472"/>
                  </a:lnTo>
                  <a:lnTo>
                    <a:pt x="2047011" y="0"/>
                  </a:lnTo>
                  <a:lnTo>
                    <a:pt x="119176" y="0"/>
                  </a:lnTo>
                  <a:close/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/>
          <p:cNvGrpSpPr/>
          <p:nvPr/>
        </p:nvGrpSpPr>
        <p:grpSpPr>
          <a:xfrm>
            <a:off x="5905676" y="2985335"/>
            <a:ext cx="37465" cy="267335"/>
            <a:chOff x="5905676" y="2985335"/>
            <a:chExt cx="37465" cy="267335"/>
          </a:xfrm>
        </p:grpSpPr>
        <p:sp>
          <p:nvSpPr>
            <p:cNvPr id="75" name="object 75"/>
            <p:cNvSpPr/>
            <p:nvPr/>
          </p:nvSpPr>
          <p:spPr>
            <a:xfrm>
              <a:off x="5924130" y="3041587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905676" y="298533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4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" name="object 77"/>
          <p:cNvGrpSpPr/>
          <p:nvPr/>
        </p:nvGrpSpPr>
        <p:grpSpPr>
          <a:xfrm>
            <a:off x="3330143" y="3620777"/>
            <a:ext cx="2477135" cy="819785"/>
            <a:chOff x="3330143" y="3620777"/>
            <a:chExt cx="2477135" cy="819785"/>
          </a:xfrm>
        </p:grpSpPr>
        <p:sp>
          <p:nvSpPr>
            <p:cNvPr id="78" name="object 78"/>
            <p:cNvSpPr/>
            <p:nvPr/>
          </p:nvSpPr>
          <p:spPr>
            <a:xfrm>
              <a:off x="3333318" y="3623952"/>
              <a:ext cx="2470785" cy="813435"/>
            </a:xfrm>
            <a:custGeom>
              <a:avLst/>
              <a:gdLst/>
              <a:ahLst/>
              <a:cxnLst/>
              <a:rect l="l" t="t" r="r" b="b"/>
              <a:pathLst>
                <a:path w="2470785" h="813435">
                  <a:moveTo>
                    <a:pt x="0" y="0"/>
                  </a:moveTo>
                  <a:lnTo>
                    <a:pt x="0" y="813104"/>
                  </a:lnTo>
                  <a:lnTo>
                    <a:pt x="2076323" y="813104"/>
                  </a:lnTo>
                  <a:lnTo>
                    <a:pt x="2076323" y="56032"/>
                  </a:lnTo>
                  <a:lnTo>
                    <a:pt x="2470734" y="56032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221059" y="4144226"/>
              <a:ext cx="26034" cy="97155"/>
            </a:xfrm>
            <a:custGeom>
              <a:avLst/>
              <a:gdLst/>
              <a:ahLst/>
              <a:cxnLst/>
              <a:rect l="l" t="t" r="r" b="b"/>
              <a:pathLst>
                <a:path w="26035" h="97154">
                  <a:moveTo>
                    <a:pt x="25857" y="0"/>
                  </a:moveTo>
                  <a:lnTo>
                    <a:pt x="0" y="0"/>
                  </a:lnTo>
                  <a:lnTo>
                    <a:pt x="0" y="96583"/>
                  </a:lnTo>
                  <a:lnTo>
                    <a:pt x="25857" y="96583"/>
                  </a:lnTo>
                  <a:lnTo>
                    <a:pt x="25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/>
          <p:cNvGrpSpPr/>
          <p:nvPr/>
        </p:nvGrpSpPr>
        <p:grpSpPr>
          <a:xfrm>
            <a:off x="2470264" y="3318154"/>
            <a:ext cx="1228725" cy="313690"/>
            <a:chOff x="2470264" y="3318154"/>
            <a:chExt cx="1228725" cy="313690"/>
          </a:xfrm>
        </p:grpSpPr>
        <p:sp>
          <p:nvSpPr>
            <p:cNvPr id="81" name="object 81"/>
            <p:cNvSpPr/>
            <p:nvPr/>
          </p:nvSpPr>
          <p:spPr>
            <a:xfrm>
              <a:off x="3556792" y="3321329"/>
              <a:ext cx="34925" cy="105410"/>
            </a:xfrm>
            <a:custGeom>
              <a:avLst/>
              <a:gdLst/>
              <a:ahLst/>
              <a:cxnLst/>
              <a:rect l="l" t="t" r="r" b="b"/>
              <a:pathLst>
                <a:path w="34925" h="105410">
                  <a:moveTo>
                    <a:pt x="25565" y="0"/>
                  </a:moveTo>
                  <a:lnTo>
                    <a:pt x="0" y="50685"/>
                  </a:lnTo>
                  <a:lnTo>
                    <a:pt x="34429" y="50685"/>
                  </a:lnTo>
                  <a:lnTo>
                    <a:pt x="9093" y="104978"/>
                  </a:lnTo>
                </a:path>
              </a:pathLst>
            </a:custGeom>
            <a:ln w="635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556091" y="3402581"/>
              <a:ext cx="35560" cy="42545"/>
            </a:xfrm>
            <a:custGeom>
              <a:avLst/>
              <a:gdLst/>
              <a:ahLst/>
              <a:cxnLst/>
              <a:rect l="l" t="t" r="r" b="b"/>
              <a:pathLst>
                <a:path w="35560" h="42545">
                  <a:moveTo>
                    <a:pt x="0" y="0"/>
                  </a:moveTo>
                  <a:lnTo>
                    <a:pt x="3086" y="42379"/>
                  </a:lnTo>
                  <a:lnTo>
                    <a:pt x="35128" y="144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473439" y="3331610"/>
              <a:ext cx="1177290" cy="297180"/>
            </a:xfrm>
            <a:custGeom>
              <a:avLst/>
              <a:gdLst/>
              <a:ahLst/>
              <a:cxnLst/>
              <a:rect l="l" t="t" r="r" b="b"/>
              <a:pathLst>
                <a:path w="1177289" h="297179">
                  <a:moveTo>
                    <a:pt x="0" y="0"/>
                  </a:moveTo>
                  <a:lnTo>
                    <a:pt x="0" y="296570"/>
                  </a:lnTo>
                  <a:lnTo>
                    <a:pt x="1176909" y="296570"/>
                  </a:lnTo>
                  <a:lnTo>
                    <a:pt x="1176909" y="136677"/>
                  </a:lnTo>
                </a:path>
              </a:pathLst>
            </a:custGeom>
            <a:ln w="634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602062" y="3455365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5">
                  <a:moveTo>
                    <a:pt x="96570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70" y="25857"/>
                  </a:lnTo>
                  <a:lnTo>
                    <a:pt x="965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/>
          <p:cNvSpPr/>
          <p:nvPr/>
        </p:nvSpPr>
        <p:spPr>
          <a:xfrm>
            <a:off x="5804049" y="3376876"/>
            <a:ext cx="0" cy="430530"/>
          </a:xfrm>
          <a:custGeom>
            <a:avLst/>
            <a:gdLst/>
            <a:ahLst/>
            <a:cxnLst/>
            <a:rect l="l" t="t" r="r" b="b"/>
            <a:pathLst>
              <a:path w="0" h="430529">
                <a:moveTo>
                  <a:pt x="0" y="43028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6" name="object 86"/>
          <p:cNvGrpSpPr/>
          <p:nvPr/>
        </p:nvGrpSpPr>
        <p:grpSpPr>
          <a:xfrm>
            <a:off x="2318600" y="2966981"/>
            <a:ext cx="309880" cy="374650"/>
            <a:chOff x="2318600" y="2966981"/>
            <a:chExt cx="309880" cy="374650"/>
          </a:xfrm>
        </p:grpSpPr>
        <p:sp>
          <p:nvSpPr>
            <p:cNvPr id="87" name="object 87"/>
            <p:cNvSpPr/>
            <p:nvPr/>
          </p:nvSpPr>
          <p:spPr>
            <a:xfrm>
              <a:off x="2344460" y="2970156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18600" y="2966985"/>
              <a:ext cx="309664" cy="266688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2425141" y="3315767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5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" name="object 90"/>
          <p:cNvGrpSpPr/>
          <p:nvPr/>
        </p:nvGrpSpPr>
        <p:grpSpPr>
          <a:xfrm>
            <a:off x="2992334" y="3038579"/>
            <a:ext cx="152400" cy="48895"/>
            <a:chOff x="2992334" y="3038579"/>
            <a:chExt cx="152400" cy="48895"/>
          </a:xfrm>
        </p:grpSpPr>
        <p:sp>
          <p:nvSpPr>
            <p:cNvPr id="91" name="object 91"/>
            <p:cNvSpPr/>
            <p:nvPr/>
          </p:nvSpPr>
          <p:spPr>
            <a:xfrm>
              <a:off x="2992334" y="3043659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44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992334" y="308195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3085023" y="308195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47" y="0"/>
                  </a:lnTo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" name="object 94"/>
          <p:cNvGrpSpPr/>
          <p:nvPr/>
        </p:nvGrpSpPr>
        <p:grpSpPr>
          <a:xfrm>
            <a:off x="3203446" y="7177260"/>
            <a:ext cx="2794000" cy="1810385"/>
            <a:chOff x="3203446" y="7177260"/>
            <a:chExt cx="2794000" cy="1810385"/>
          </a:xfrm>
        </p:grpSpPr>
        <p:sp>
          <p:nvSpPr>
            <p:cNvPr id="95" name="object 95"/>
            <p:cNvSpPr/>
            <p:nvPr/>
          </p:nvSpPr>
          <p:spPr>
            <a:xfrm>
              <a:off x="3206621" y="7180435"/>
              <a:ext cx="2787650" cy="1804035"/>
            </a:xfrm>
            <a:custGeom>
              <a:avLst/>
              <a:gdLst/>
              <a:ahLst/>
              <a:cxnLst/>
              <a:rect l="l" t="t" r="r" b="b"/>
              <a:pathLst>
                <a:path w="2787650" h="1804034">
                  <a:moveTo>
                    <a:pt x="0" y="180492"/>
                  </a:moveTo>
                  <a:lnTo>
                    <a:pt x="285623" y="180492"/>
                  </a:lnTo>
                  <a:lnTo>
                    <a:pt x="285623" y="102158"/>
                  </a:lnTo>
                  <a:lnTo>
                    <a:pt x="2787523" y="102158"/>
                  </a:lnTo>
                  <a:lnTo>
                    <a:pt x="2787523" y="1803463"/>
                  </a:lnTo>
                  <a:lnTo>
                    <a:pt x="2373109" y="1803463"/>
                  </a:lnTo>
                  <a:lnTo>
                    <a:pt x="2373109" y="1182814"/>
                  </a:lnTo>
                  <a:lnTo>
                    <a:pt x="1693087" y="1182814"/>
                  </a:lnTo>
                  <a:lnTo>
                    <a:pt x="1693087" y="509562"/>
                  </a:lnTo>
                  <a:lnTo>
                    <a:pt x="486371" y="509562"/>
                  </a:lnTo>
                  <a:lnTo>
                    <a:pt x="486371" y="192963"/>
                  </a:lnTo>
                  <a:lnTo>
                    <a:pt x="34171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206621" y="7257194"/>
              <a:ext cx="342265" cy="78740"/>
            </a:xfrm>
            <a:custGeom>
              <a:avLst/>
              <a:gdLst/>
              <a:ahLst/>
              <a:cxnLst/>
              <a:rect l="l" t="t" r="r" b="b"/>
              <a:pathLst>
                <a:path w="342264" h="78740">
                  <a:moveTo>
                    <a:pt x="0" y="78333"/>
                  </a:moveTo>
                  <a:lnTo>
                    <a:pt x="260222" y="78333"/>
                  </a:lnTo>
                  <a:lnTo>
                    <a:pt x="260222" y="0"/>
                  </a:lnTo>
                  <a:lnTo>
                    <a:pt x="34171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" name="object 97"/>
          <p:cNvGrpSpPr/>
          <p:nvPr/>
        </p:nvGrpSpPr>
        <p:grpSpPr>
          <a:xfrm>
            <a:off x="2372104" y="7332352"/>
            <a:ext cx="146685" cy="31750"/>
            <a:chOff x="2372104" y="7332352"/>
            <a:chExt cx="146685" cy="31750"/>
          </a:xfrm>
        </p:grpSpPr>
        <p:sp>
          <p:nvSpPr>
            <p:cNvPr id="98" name="object 98"/>
            <p:cNvSpPr/>
            <p:nvPr/>
          </p:nvSpPr>
          <p:spPr>
            <a:xfrm>
              <a:off x="2372104" y="7360927"/>
              <a:ext cx="146685" cy="0"/>
            </a:xfrm>
            <a:custGeom>
              <a:avLst/>
              <a:gdLst/>
              <a:ahLst/>
              <a:cxnLst/>
              <a:rect l="l" t="t" r="r" b="b"/>
              <a:pathLst>
                <a:path w="146685" h="0">
                  <a:moveTo>
                    <a:pt x="0" y="0"/>
                  </a:moveTo>
                  <a:lnTo>
                    <a:pt x="14638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372104" y="7335527"/>
              <a:ext cx="146685" cy="0"/>
            </a:xfrm>
            <a:custGeom>
              <a:avLst/>
              <a:gdLst/>
              <a:ahLst/>
              <a:cxnLst/>
              <a:rect l="l" t="t" r="r" b="b"/>
              <a:pathLst>
                <a:path w="146685" h="0">
                  <a:moveTo>
                    <a:pt x="0" y="0"/>
                  </a:moveTo>
                  <a:lnTo>
                    <a:pt x="14638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" name="object 100"/>
          <p:cNvSpPr/>
          <p:nvPr/>
        </p:nvSpPr>
        <p:spPr>
          <a:xfrm>
            <a:off x="2782895" y="7335527"/>
            <a:ext cx="146685" cy="0"/>
          </a:xfrm>
          <a:custGeom>
            <a:avLst/>
            <a:gdLst/>
            <a:ahLst/>
            <a:cxnLst/>
            <a:rect l="l" t="t" r="r" b="b"/>
            <a:pathLst>
              <a:path w="146685" h="0">
                <a:moveTo>
                  <a:pt x="0" y="0"/>
                </a:moveTo>
                <a:lnTo>
                  <a:pt x="14638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2647461" y="7504694"/>
            <a:ext cx="0" cy="254635"/>
          </a:xfrm>
          <a:custGeom>
            <a:avLst/>
            <a:gdLst/>
            <a:ahLst/>
            <a:cxnLst/>
            <a:rect l="l" t="t" r="r" b="b"/>
            <a:pathLst>
              <a:path w="0" h="254634">
                <a:moveTo>
                  <a:pt x="0" y="254342"/>
                </a:moveTo>
                <a:lnTo>
                  <a:pt x="0" y="0"/>
                </a:lnTo>
              </a:path>
            </a:pathLst>
          </a:custGeom>
          <a:ln w="6350">
            <a:solidFill>
              <a:srgbClr val="919291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3064719" y="7504694"/>
            <a:ext cx="0" cy="254635"/>
          </a:xfrm>
          <a:custGeom>
            <a:avLst/>
            <a:gdLst/>
            <a:ahLst/>
            <a:cxnLst/>
            <a:rect l="l" t="t" r="r" b="b"/>
            <a:pathLst>
              <a:path w="0" h="254634">
                <a:moveTo>
                  <a:pt x="0" y="254342"/>
                </a:moveTo>
                <a:lnTo>
                  <a:pt x="0" y="0"/>
                </a:lnTo>
              </a:path>
            </a:pathLst>
          </a:custGeom>
          <a:ln w="6350">
            <a:solidFill>
              <a:srgbClr val="919291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3" name="object 103"/>
          <p:cNvGrpSpPr/>
          <p:nvPr/>
        </p:nvGrpSpPr>
        <p:grpSpPr>
          <a:xfrm>
            <a:off x="1937355" y="7072879"/>
            <a:ext cx="3481070" cy="1354455"/>
            <a:chOff x="1937355" y="7072879"/>
            <a:chExt cx="3481070" cy="1354455"/>
          </a:xfrm>
        </p:grpSpPr>
        <p:sp>
          <p:nvSpPr>
            <p:cNvPr id="104" name="object 104"/>
            <p:cNvSpPr/>
            <p:nvPr/>
          </p:nvSpPr>
          <p:spPr>
            <a:xfrm>
              <a:off x="3724046" y="7392134"/>
              <a:ext cx="0" cy="367030"/>
            </a:xfrm>
            <a:custGeom>
              <a:avLst/>
              <a:gdLst/>
              <a:ahLst/>
              <a:cxnLst/>
              <a:rect l="l" t="t" r="r" b="b"/>
              <a:pathLst>
                <a:path w="0" h="367029">
                  <a:moveTo>
                    <a:pt x="0" y="36690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230197" y="7499468"/>
              <a:ext cx="3185160" cy="924560"/>
            </a:xfrm>
            <a:custGeom>
              <a:avLst/>
              <a:gdLst/>
              <a:ahLst/>
              <a:cxnLst/>
              <a:rect l="l" t="t" r="r" b="b"/>
              <a:pathLst>
                <a:path w="3185160" h="924559">
                  <a:moveTo>
                    <a:pt x="0" y="0"/>
                  </a:moveTo>
                  <a:lnTo>
                    <a:pt x="0" y="259562"/>
                  </a:lnTo>
                  <a:lnTo>
                    <a:pt x="2602026" y="259562"/>
                  </a:lnTo>
                  <a:lnTo>
                    <a:pt x="2602026" y="924229"/>
                  </a:lnTo>
                  <a:lnTo>
                    <a:pt x="3184715" y="924229"/>
                  </a:lnTo>
                </a:path>
              </a:pathLst>
            </a:custGeom>
            <a:ln w="6350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968051" y="7101454"/>
              <a:ext cx="1580515" cy="259715"/>
            </a:xfrm>
            <a:custGeom>
              <a:avLst/>
              <a:gdLst/>
              <a:ahLst/>
              <a:cxnLst/>
              <a:rect l="l" t="t" r="r" b="b"/>
              <a:pathLst>
                <a:path w="1580514" h="259715">
                  <a:moveTo>
                    <a:pt x="120243" y="259473"/>
                  </a:moveTo>
                  <a:lnTo>
                    <a:pt x="0" y="259473"/>
                  </a:lnTo>
                  <a:lnTo>
                    <a:pt x="0" y="0"/>
                  </a:lnTo>
                  <a:lnTo>
                    <a:pt x="1524190" y="0"/>
                  </a:lnTo>
                  <a:lnTo>
                    <a:pt x="1524190" y="78981"/>
                  </a:lnTo>
                  <a:lnTo>
                    <a:pt x="1580286" y="78981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940530" y="7076054"/>
              <a:ext cx="1607820" cy="259715"/>
            </a:xfrm>
            <a:custGeom>
              <a:avLst/>
              <a:gdLst/>
              <a:ahLst/>
              <a:cxnLst/>
              <a:rect l="l" t="t" r="r" b="b"/>
              <a:pathLst>
                <a:path w="1607820" h="259715">
                  <a:moveTo>
                    <a:pt x="147764" y="259473"/>
                  </a:moveTo>
                  <a:lnTo>
                    <a:pt x="0" y="259473"/>
                  </a:lnTo>
                  <a:lnTo>
                    <a:pt x="0" y="0"/>
                  </a:lnTo>
                  <a:lnTo>
                    <a:pt x="1526311" y="0"/>
                  </a:lnTo>
                  <a:lnTo>
                    <a:pt x="1526311" y="78981"/>
                  </a:lnTo>
                  <a:lnTo>
                    <a:pt x="1607807" y="789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" name="object 108"/>
          <p:cNvGrpSpPr/>
          <p:nvPr/>
        </p:nvGrpSpPr>
        <p:grpSpPr>
          <a:xfrm>
            <a:off x="5321388" y="8698895"/>
            <a:ext cx="187325" cy="256540"/>
            <a:chOff x="5321388" y="8698895"/>
            <a:chExt cx="187325" cy="256540"/>
          </a:xfrm>
        </p:grpSpPr>
        <p:sp>
          <p:nvSpPr>
            <p:cNvPr id="109" name="object 109"/>
            <p:cNvSpPr/>
            <p:nvPr/>
          </p:nvSpPr>
          <p:spPr>
            <a:xfrm>
              <a:off x="5414907" y="8698895"/>
              <a:ext cx="0" cy="168910"/>
            </a:xfrm>
            <a:custGeom>
              <a:avLst/>
              <a:gdLst/>
              <a:ahLst/>
              <a:cxnLst/>
              <a:rect l="l" t="t" r="r" b="b"/>
              <a:pathLst>
                <a:path w="0" h="168909">
                  <a:moveTo>
                    <a:pt x="0" y="1686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321388" y="8867327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2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348832" y="8909639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4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376261" y="895194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" name="object 113"/>
          <p:cNvGrpSpPr/>
          <p:nvPr/>
        </p:nvGrpSpPr>
        <p:grpSpPr>
          <a:xfrm>
            <a:off x="2075370" y="7137768"/>
            <a:ext cx="309880" cy="374650"/>
            <a:chOff x="2075370" y="7137768"/>
            <a:chExt cx="309880" cy="374650"/>
          </a:xfrm>
        </p:grpSpPr>
        <p:sp>
          <p:nvSpPr>
            <p:cNvPr id="114" name="object 114"/>
            <p:cNvSpPr/>
            <p:nvPr/>
          </p:nvSpPr>
          <p:spPr>
            <a:xfrm>
              <a:off x="2101226" y="7140949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" name="object 1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75370" y="7137768"/>
              <a:ext cx="309664" cy="266687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2181910" y="7486535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4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/>
          <p:cNvGrpSpPr/>
          <p:nvPr/>
        </p:nvGrpSpPr>
        <p:grpSpPr>
          <a:xfrm>
            <a:off x="2492629" y="7137768"/>
            <a:ext cx="309880" cy="374650"/>
            <a:chOff x="2492629" y="7137768"/>
            <a:chExt cx="309880" cy="374650"/>
          </a:xfrm>
        </p:grpSpPr>
        <p:sp>
          <p:nvSpPr>
            <p:cNvPr id="118" name="object 118"/>
            <p:cNvSpPr/>
            <p:nvPr/>
          </p:nvSpPr>
          <p:spPr>
            <a:xfrm>
              <a:off x="2518484" y="7140949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92629" y="7137768"/>
              <a:ext cx="309664" cy="266687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599169" y="7486535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4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" name="object 121"/>
          <p:cNvGrpSpPr/>
          <p:nvPr/>
        </p:nvGrpSpPr>
        <p:grpSpPr>
          <a:xfrm>
            <a:off x="2909887" y="7137768"/>
            <a:ext cx="309880" cy="374650"/>
            <a:chOff x="2909887" y="7137768"/>
            <a:chExt cx="309880" cy="374650"/>
          </a:xfrm>
        </p:grpSpPr>
        <p:sp>
          <p:nvSpPr>
            <p:cNvPr id="122" name="object 122"/>
            <p:cNvSpPr/>
            <p:nvPr/>
          </p:nvSpPr>
          <p:spPr>
            <a:xfrm>
              <a:off x="2935743" y="7140949"/>
              <a:ext cx="258445" cy="346075"/>
            </a:xfrm>
            <a:custGeom>
              <a:avLst/>
              <a:gdLst/>
              <a:ahLst/>
              <a:cxnLst/>
              <a:rect l="l" t="t" r="r" b="b"/>
              <a:pathLst>
                <a:path w="258444" h="346075">
                  <a:moveTo>
                    <a:pt x="257949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257949" y="0"/>
                  </a:lnTo>
                  <a:lnTo>
                    <a:pt x="257949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" name="object 1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09887" y="7137768"/>
              <a:ext cx="309664" cy="266687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3016427" y="7486535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5" h="26034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3545165" y="7027508"/>
            <a:ext cx="352425" cy="377825"/>
            <a:chOff x="3545165" y="7027508"/>
            <a:chExt cx="352425" cy="377825"/>
          </a:xfrm>
        </p:grpSpPr>
        <p:sp>
          <p:nvSpPr>
            <p:cNvPr id="126" name="object 126"/>
            <p:cNvSpPr/>
            <p:nvPr/>
          </p:nvSpPr>
          <p:spPr>
            <a:xfrm>
              <a:off x="3548340" y="7030687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345605" y="345592"/>
                  </a:moveTo>
                  <a:lnTo>
                    <a:pt x="0" y="345592"/>
                  </a:lnTo>
                  <a:lnTo>
                    <a:pt x="0" y="0"/>
                  </a:lnTo>
                  <a:lnTo>
                    <a:pt x="345605" y="0"/>
                  </a:lnTo>
                  <a:lnTo>
                    <a:pt x="345605" y="34559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548343" y="7030683"/>
              <a:ext cx="346075" cy="346075"/>
            </a:xfrm>
            <a:custGeom>
              <a:avLst/>
              <a:gdLst/>
              <a:ahLst/>
              <a:cxnLst/>
              <a:rect l="l" t="t" r="r" b="b"/>
              <a:pathLst>
                <a:path w="346075" h="346075">
                  <a:moveTo>
                    <a:pt x="0" y="345592"/>
                  </a:moveTo>
                  <a:lnTo>
                    <a:pt x="34560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675748" y="7294676"/>
              <a:ext cx="174625" cy="110489"/>
            </a:xfrm>
            <a:custGeom>
              <a:avLst/>
              <a:gdLst/>
              <a:ahLst/>
              <a:cxnLst/>
              <a:rect l="l" t="t" r="r" b="b"/>
              <a:pathLst>
                <a:path w="174625" h="110490">
                  <a:moveTo>
                    <a:pt x="96583" y="84518"/>
                  </a:moveTo>
                  <a:lnTo>
                    <a:pt x="0" y="84518"/>
                  </a:lnTo>
                  <a:lnTo>
                    <a:pt x="0" y="110375"/>
                  </a:lnTo>
                  <a:lnTo>
                    <a:pt x="96583" y="110375"/>
                  </a:lnTo>
                  <a:lnTo>
                    <a:pt x="96583" y="84518"/>
                  </a:lnTo>
                  <a:close/>
                </a:path>
                <a:path w="174625" h="110490">
                  <a:moveTo>
                    <a:pt x="174625" y="0"/>
                  </a:moveTo>
                  <a:lnTo>
                    <a:pt x="162217" y="0"/>
                  </a:lnTo>
                  <a:lnTo>
                    <a:pt x="162217" y="24218"/>
                  </a:lnTo>
                  <a:lnTo>
                    <a:pt x="157264" y="29248"/>
                  </a:lnTo>
                  <a:lnTo>
                    <a:pt x="145021" y="29248"/>
                  </a:lnTo>
                  <a:lnTo>
                    <a:pt x="142760" y="28867"/>
                  </a:lnTo>
                  <a:lnTo>
                    <a:pt x="110909" y="9423"/>
                  </a:lnTo>
                  <a:lnTo>
                    <a:pt x="104406" y="5448"/>
                  </a:lnTo>
                  <a:lnTo>
                    <a:pt x="95313" y="1485"/>
                  </a:lnTo>
                  <a:lnTo>
                    <a:pt x="90830" y="495"/>
                  </a:lnTo>
                  <a:lnTo>
                    <a:pt x="78270" y="495"/>
                  </a:lnTo>
                  <a:lnTo>
                    <a:pt x="71729" y="3022"/>
                  </a:lnTo>
                  <a:lnTo>
                    <a:pt x="61823" y="13093"/>
                  </a:lnTo>
                  <a:lnTo>
                    <a:pt x="59334" y="19659"/>
                  </a:lnTo>
                  <a:lnTo>
                    <a:pt x="59334" y="42621"/>
                  </a:lnTo>
                  <a:lnTo>
                    <a:pt x="71729" y="42621"/>
                  </a:lnTo>
                  <a:lnTo>
                    <a:pt x="71729" y="18415"/>
                  </a:lnTo>
                  <a:lnTo>
                    <a:pt x="76695" y="13385"/>
                  </a:lnTo>
                  <a:lnTo>
                    <a:pt x="88912" y="13385"/>
                  </a:lnTo>
                  <a:lnTo>
                    <a:pt x="91186" y="13766"/>
                  </a:lnTo>
                  <a:lnTo>
                    <a:pt x="95656" y="15240"/>
                  </a:lnTo>
                  <a:lnTo>
                    <a:pt x="98183" y="16433"/>
                  </a:lnTo>
                  <a:lnTo>
                    <a:pt x="103784" y="19748"/>
                  </a:lnTo>
                  <a:lnTo>
                    <a:pt x="123050" y="33223"/>
                  </a:lnTo>
                  <a:lnTo>
                    <a:pt x="129540" y="37185"/>
                  </a:lnTo>
                  <a:lnTo>
                    <a:pt x="138633" y="41148"/>
                  </a:lnTo>
                  <a:lnTo>
                    <a:pt x="143129" y="42138"/>
                  </a:lnTo>
                  <a:lnTo>
                    <a:pt x="155689" y="42138"/>
                  </a:lnTo>
                  <a:lnTo>
                    <a:pt x="162217" y="39624"/>
                  </a:lnTo>
                  <a:lnTo>
                    <a:pt x="172135" y="29540"/>
                  </a:lnTo>
                  <a:lnTo>
                    <a:pt x="174625" y="22974"/>
                  </a:lnTo>
                  <a:lnTo>
                    <a:pt x="1746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" name="object 129"/>
          <p:cNvGrpSpPr/>
          <p:nvPr/>
        </p:nvGrpSpPr>
        <p:grpSpPr>
          <a:xfrm>
            <a:off x="5393228" y="6907262"/>
            <a:ext cx="54610" cy="54610"/>
            <a:chOff x="5393228" y="6907262"/>
            <a:chExt cx="54610" cy="54610"/>
          </a:xfrm>
        </p:grpSpPr>
        <p:sp>
          <p:nvSpPr>
            <p:cNvPr id="130" name="object 130"/>
            <p:cNvSpPr/>
            <p:nvPr/>
          </p:nvSpPr>
          <p:spPr>
            <a:xfrm>
              <a:off x="5396403" y="691043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396403" y="691043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" name="object 132"/>
          <p:cNvGrpSpPr/>
          <p:nvPr/>
        </p:nvGrpSpPr>
        <p:grpSpPr>
          <a:xfrm>
            <a:off x="5193365" y="7454323"/>
            <a:ext cx="54610" cy="54610"/>
            <a:chOff x="5193365" y="7454323"/>
            <a:chExt cx="54610" cy="54610"/>
          </a:xfrm>
        </p:grpSpPr>
        <p:sp>
          <p:nvSpPr>
            <p:cNvPr id="133" name="object 133"/>
            <p:cNvSpPr/>
            <p:nvPr/>
          </p:nvSpPr>
          <p:spPr>
            <a:xfrm>
              <a:off x="5196540" y="745749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4079" y="0"/>
                  </a:moveTo>
                  <a:lnTo>
                    <a:pt x="14707" y="1892"/>
                  </a:lnTo>
                  <a:lnTo>
                    <a:pt x="7053" y="7053"/>
                  </a:lnTo>
                  <a:lnTo>
                    <a:pt x="1892" y="14707"/>
                  </a:lnTo>
                  <a:lnTo>
                    <a:pt x="0" y="24079"/>
                  </a:lnTo>
                  <a:lnTo>
                    <a:pt x="1892" y="33451"/>
                  </a:lnTo>
                  <a:lnTo>
                    <a:pt x="7053" y="41105"/>
                  </a:lnTo>
                  <a:lnTo>
                    <a:pt x="14707" y="46265"/>
                  </a:lnTo>
                  <a:lnTo>
                    <a:pt x="24079" y="48158"/>
                  </a:lnTo>
                  <a:lnTo>
                    <a:pt x="33443" y="46265"/>
                  </a:lnTo>
                  <a:lnTo>
                    <a:pt x="41094" y="41105"/>
                  </a:lnTo>
                  <a:lnTo>
                    <a:pt x="46253" y="33451"/>
                  </a:lnTo>
                  <a:lnTo>
                    <a:pt x="48145" y="24079"/>
                  </a:lnTo>
                  <a:lnTo>
                    <a:pt x="46253" y="14707"/>
                  </a:lnTo>
                  <a:lnTo>
                    <a:pt x="41094" y="7053"/>
                  </a:lnTo>
                  <a:lnTo>
                    <a:pt x="33443" y="1892"/>
                  </a:lnTo>
                  <a:lnTo>
                    <a:pt x="24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196540" y="745749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0" y="24079"/>
                  </a:moveTo>
                  <a:lnTo>
                    <a:pt x="1892" y="14707"/>
                  </a:lnTo>
                  <a:lnTo>
                    <a:pt x="7053" y="7053"/>
                  </a:lnTo>
                  <a:lnTo>
                    <a:pt x="14707" y="1892"/>
                  </a:lnTo>
                  <a:lnTo>
                    <a:pt x="24079" y="0"/>
                  </a:lnTo>
                  <a:lnTo>
                    <a:pt x="33443" y="1892"/>
                  </a:lnTo>
                  <a:lnTo>
                    <a:pt x="41094" y="7053"/>
                  </a:lnTo>
                  <a:lnTo>
                    <a:pt x="46253" y="14707"/>
                  </a:lnTo>
                  <a:lnTo>
                    <a:pt x="48145" y="24079"/>
                  </a:lnTo>
                  <a:lnTo>
                    <a:pt x="46253" y="33451"/>
                  </a:lnTo>
                  <a:lnTo>
                    <a:pt x="41094" y="41105"/>
                  </a:lnTo>
                  <a:lnTo>
                    <a:pt x="33443" y="46265"/>
                  </a:lnTo>
                  <a:lnTo>
                    <a:pt x="24079" y="48158"/>
                  </a:lnTo>
                  <a:lnTo>
                    <a:pt x="14707" y="46265"/>
                  </a:lnTo>
                  <a:lnTo>
                    <a:pt x="7053" y="41105"/>
                  </a:lnTo>
                  <a:lnTo>
                    <a:pt x="1892" y="33451"/>
                  </a:lnTo>
                  <a:lnTo>
                    <a:pt x="0" y="2407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5" name="object 135"/>
          <p:cNvGrpSpPr/>
          <p:nvPr/>
        </p:nvGrpSpPr>
        <p:grpSpPr>
          <a:xfrm>
            <a:off x="5387969" y="6934513"/>
            <a:ext cx="65405" cy="765175"/>
            <a:chOff x="5387969" y="6934513"/>
            <a:chExt cx="65405" cy="765175"/>
          </a:xfrm>
        </p:grpSpPr>
        <p:sp>
          <p:nvSpPr>
            <p:cNvPr id="136" name="object 136"/>
            <p:cNvSpPr/>
            <p:nvPr/>
          </p:nvSpPr>
          <p:spPr>
            <a:xfrm>
              <a:off x="5391144" y="7637679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391146" y="7637679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420476" y="6934513"/>
              <a:ext cx="0" cy="732790"/>
            </a:xfrm>
            <a:custGeom>
              <a:avLst/>
              <a:gdLst/>
              <a:ahLst/>
              <a:cxnLst/>
              <a:rect l="l" t="t" r="r" b="b"/>
              <a:pathLst>
                <a:path w="0" h="732790">
                  <a:moveTo>
                    <a:pt x="0" y="732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9" name="object 139"/>
          <p:cNvGrpSpPr/>
          <p:nvPr/>
        </p:nvGrpSpPr>
        <p:grpSpPr>
          <a:xfrm>
            <a:off x="5159284" y="7480347"/>
            <a:ext cx="93980" cy="504825"/>
            <a:chOff x="5159284" y="7480347"/>
            <a:chExt cx="93980" cy="504825"/>
          </a:xfrm>
        </p:grpSpPr>
        <p:sp>
          <p:nvSpPr>
            <p:cNvPr id="140" name="object 140"/>
            <p:cNvSpPr/>
            <p:nvPr/>
          </p:nvSpPr>
          <p:spPr>
            <a:xfrm>
              <a:off x="5191268" y="7637679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191269" y="7637679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220612" y="7480347"/>
              <a:ext cx="0" cy="186690"/>
            </a:xfrm>
            <a:custGeom>
              <a:avLst/>
              <a:gdLst/>
              <a:ahLst/>
              <a:cxnLst/>
              <a:rect l="l" t="t" r="r" b="b"/>
              <a:pathLst>
                <a:path w="0" h="186690">
                  <a:moveTo>
                    <a:pt x="0" y="1866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162459" y="7712858"/>
              <a:ext cx="58419" cy="269240"/>
            </a:xfrm>
            <a:custGeom>
              <a:avLst/>
              <a:gdLst/>
              <a:ahLst/>
              <a:cxnLst/>
              <a:rect l="l" t="t" r="r" b="b"/>
              <a:pathLst>
                <a:path w="58420" h="269240">
                  <a:moveTo>
                    <a:pt x="58153" y="268973"/>
                  </a:moveTo>
                  <a:lnTo>
                    <a:pt x="58153" y="103873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4" name="object 144"/>
          <p:cNvSpPr/>
          <p:nvPr/>
        </p:nvSpPr>
        <p:spPr>
          <a:xfrm>
            <a:off x="5362336" y="7712858"/>
            <a:ext cx="58419" cy="269240"/>
          </a:xfrm>
          <a:custGeom>
            <a:avLst/>
            <a:gdLst/>
            <a:ahLst/>
            <a:cxnLst/>
            <a:rect l="l" t="t" r="r" b="b"/>
            <a:pathLst>
              <a:path w="58420" h="269240">
                <a:moveTo>
                  <a:pt x="58140" y="268973"/>
                </a:moveTo>
                <a:lnTo>
                  <a:pt x="58140" y="103873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5" name="object 145"/>
          <p:cNvGrpSpPr/>
          <p:nvPr/>
        </p:nvGrpSpPr>
        <p:grpSpPr>
          <a:xfrm>
            <a:off x="5186679" y="7752959"/>
            <a:ext cx="200025" cy="6350"/>
            <a:chOff x="5186679" y="7752959"/>
            <a:chExt cx="200025" cy="6350"/>
          </a:xfrm>
        </p:grpSpPr>
        <p:sp>
          <p:nvSpPr>
            <p:cNvPr id="146" name="object 146"/>
            <p:cNvSpPr/>
            <p:nvPr/>
          </p:nvSpPr>
          <p:spPr>
            <a:xfrm>
              <a:off x="5186679" y="775613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215242" y="7756134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0" y="0"/>
                  </a:moveTo>
                  <a:lnTo>
                    <a:pt x="55511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278692" y="7756134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0" y="0"/>
                  </a:moveTo>
                  <a:lnTo>
                    <a:pt x="87223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373856" y="775613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 h="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" name="object 150"/>
          <p:cNvGrpSpPr/>
          <p:nvPr/>
        </p:nvGrpSpPr>
        <p:grpSpPr>
          <a:xfrm>
            <a:off x="5166536" y="7945367"/>
            <a:ext cx="309880" cy="273685"/>
            <a:chOff x="5166536" y="7945367"/>
            <a:chExt cx="309880" cy="273685"/>
          </a:xfrm>
        </p:grpSpPr>
        <p:sp>
          <p:nvSpPr>
            <p:cNvPr id="151" name="object 151"/>
            <p:cNvSpPr/>
            <p:nvPr/>
          </p:nvSpPr>
          <p:spPr>
            <a:xfrm>
              <a:off x="5169711" y="7948542"/>
              <a:ext cx="303530" cy="267335"/>
            </a:xfrm>
            <a:custGeom>
              <a:avLst/>
              <a:gdLst/>
              <a:ahLst/>
              <a:cxnLst/>
              <a:rect l="l" t="t" r="r" b="b"/>
              <a:pathLst>
                <a:path w="303529" h="267334">
                  <a:moveTo>
                    <a:pt x="303377" y="267030"/>
                  </a:moveTo>
                  <a:lnTo>
                    <a:pt x="0" y="267030"/>
                  </a:lnTo>
                  <a:lnTo>
                    <a:pt x="0" y="0"/>
                  </a:lnTo>
                  <a:lnTo>
                    <a:pt x="303377" y="0"/>
                  </a:lnTo>
                  <a:lnTo>
                    <a:pt x="303377" y="2670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199764" y="798182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20840"/>
                  </a:moveTo>
                  <a:lnTo>
                    <a:pt x="1638" y="12730"/>
                  </a:lnTo>
                  <a:lnTo>
                    <a:pt x="6107" y="6105"/>
                  </a:lnTo>
                  <a:lnTo>
                    <a:pt x="12735" y="1638"/>
                  </a:lnTo>
                  <a:lnTo>
                    <a:pt x="20853" y="0"/>
                  </a:lnTo>
                  <a:lnTo>
                    <a:pt x="28961" y="1638"/>
                  </a:lnTo>
                  <a:lnTo>
                    <a:pt x="35582" y="6105"/>
                  </a:lnTo>
                  <a:lnTo>
                    <a:pt x="40045" y="12730"/>
                  </a:lnTo>
                  <a:lnTo>
                    <a:pt x="41681" y="20840"/>
                  </a:lnTo>
                  <a:lnTo>
                    <a:pt x="40045" y="28951"/>
                  </a:lnTo>
                  <a:lnTo>
                    <a:pt x="35582" y="35575"/>
                  </a:lnTo>
                  <a:lnTo>
                    <a:pt x="28961" y="40043"/>
                  </a:lnTo>
                  <a:lnTo>
                    <a:pt x="20853" y="41681"/>
                  </a:lnTo>
                  <a:lnTo>
                    <a:pt x="12735" y="40043"/>
                  </a:lnTo>
                  <a:lnTo>
                    <a:pt x="6107" y="35575"/>
                  </a:lnTo>
                  <a:lnTo>
                    <a:pt x="1638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399641" y="798182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20840"/>
                  </a:moveTo>
                  <a:lnTo>
                    <a:pt x="1636" y="12730"/>
                  </a:lnTo>
                  <a:lnTo>
                    <a:pt x="6100" y="6105"/>
                  </a:lnTo>
                  <a:lnTo>
                    <a:pt x="12724" y="1638"/>
                  </a:lnTo>
                  <a:lnTo>
                    <a:pt x="20840" y="0"/>
                  </a:lnTo>
                  <a:lnTo>
                    <a:pt x="28951" y="1638"/>
                  </a:lnTo>
                  <a:lnTo>
                    <a:pt x="35575" y="6105"/>
                  </a:lnTo>
                  <a:lnTo>
                    <a:pt x="40043" y="12730"/>
                  </a:lnTo>
                  <a:lnTo>
                    <a:pt x="41681" y="20840"/>
                  </a:lnTo>
                  <a:lnTo>
                    <a:pt x="40043" y="28951"/>
                  </a:lnTo>
                  <a:lnTo>
                    <a:pt x="35575" y="35575"/>
                  </a:lnTo>
                  <a:lnTo>
                    <a:pt x="28951" y="40043"/>
                  </a:lnTo>
                  <a:lnTo>
                    <a:pt x="20840" y="41681"/>
                  </a:lnTo>
                  <a:lnTo>
                    <a:pt x="12724" y="40043"/>
                  </a:lnTo>
                  <a:lnTo>
                    <a:pt x="6100" y="35575"/>
                  </a:lnTo>
                  <a:lnTo>
                    <a:pt x="1636" y="28951"/>
                  </a:lnTo>
                  <a:lnTo>
                    <a:pt x="0" y="208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4" name="object 154"/>
          <p:cNvGrpSpPr/>
          <p:nvPr/>
        </p:nvGrpSpPr>
        <p:grpSpPr>
          <a:xfrm>
            <a:off x="5371781" y="8215571"/>
            <a:ext cx="86360" cy="487045"/>
            <a:chOff x="5371781" y="8215571"/>
            <a:chExt cx="86360" cy="487045"/>
          </a:xfrm>
        </p:grpSpPr>
        <p:sp>
          <p:nvSpPr>
            <p:cNvPr id="155" name="object 155"/>
            <p:cNvSpPr/>
            <p:nvPr/>
          </p:nvSpPr>
          <p:spPr>
            <a:xfrm>
              <a:off x="5374956" y="8505856"/>
              <a:ext cx="80010" cy="193040"/>
            </a:xfrm>
            <a:custGeom>
              <a:avLst/>
              <a:gdLst/>
              <a:ahLst/>
              <a:cxnLst/>
              <a:rect l="l" t="t" r="r" b="b"/>
              <a:pathLst>
                <a:path w="80010" h="193040">
                  <a:moveTo>
                    <a:pt x="79883" y="193040"/>
                  </a:moveTo>
                  <a:lnTo>
                    <a:pt x="0" y="193040"/>
                  </a:lnTo>
                  <a:lnTo>
                    <a:pt x="0" y="0"/>
                  </a:lnTo>
                  <a:lnTo>
                    <a:pt x="79883" y="0"/>
                  </a:lnTo>
                  <a:lnTo>
                    <a:pt x="79883" y="19304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414908" y="8215571"/>
              <a:ext cx="0" cy="290830"/>
            </a:xfrm>
            <a:custGeom>
              <a:avLst/>
              <a:gdLst/>
              <a:ahLst/>
              <a:cxnLst/>
              <a:rect l="l" t="t" r="r" b="b"/>
              <a:pathLst>
                <a:path w="0" h="290829">
                  <a:moveTo>
                    <a:pt x="0" y="29028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" name="object 157"/>
          <p:cNvGrpSpPr/>
          <p:nvPr/>
        </p:nvGrpSpPr>
        <p:grpSpPr>
          <a:xfrm>
            <a:off x="3890771" y="6889464"/>
            <a:ext cx="2346325" cy="657225"/>
            <a:chOff x="3890771" y="6889464"/>
            <a:chExt cx="2346325" cy="657225"/>
          </a:xfrm>
        </p:grpSpPr>
        <p:sp>
          <p:nvSpPr>
            <p:cNvPr id="158" name="object 158"/>
            <p:cNvSpPr/>
            <p:nvPr/>
          </p:nvSpPr>
          <p:spPr>
            <a:xfrm>
              <a:off x="4479684" y="6931988"/>
              <a:ext cx="1754505" cy="611505"/>
            </a:xfrm>
            <a:custGeom>
              <a:avLst/>
              <a:gdLst/>
              <a:ahLst/>
              <a:cxnLst/>
              <a:rect l="l" t="t" r="r" b="b"/>
              <a:pathLst>
                <a:path w="1754504" h="611504">
                  <a:moveTo>
                    <a:pt x="0" y="611403"/>
                  </a:moveTo>
                  <a:lnTo>
                    <a:pt x="172313" y="547992"/>
                  </a:lnTo>
                  <a:lnTo>
                    <a:pt x="1753920" y="547992"/>
                  </a:lnTo>
                  <a:lnTo>
                    <a:pt x="1753920" y="0"/>
                  </a:lnTo>
                  <a:lnTo>
                    <a:pt x="172313" y="0"/>
                  </a:lnTo>
                  <a:lnTo>
                    <a:pt x="0" y="6341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3893946" y="6931980"/>
              <a:ext cx="588645" cy="121920"/>
            </a:xfrm>
            <a:custGeom>
              <a:avLst/>
              <a:gdLst/>
              <a:ahLst/>
              <a:cxnLst/>
              <a:rect l="l" t="t" r="r" b="b"/>
              <a:pathLst>
                <a:path w="588645" h="121920">
                  <a:moveTo>
                    <a:pt x="0" y="121920"/>
                  </a:moveTo>
                  <a:lnTo>
                    <a:pt x="49047" y="121920"/>
                  </a:lnTo>
                  <a:lnTo>
                    <a:pt x="49047" y="0"/>
                  </a:lnTo>
                  <a:lnTo>
                    <a:pt x="5882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893949" y="7358064"/>
              <a:ext cx="588645" cy="121920"/>
            </a:xfrm>
            <a:custGeom>
              <a:avLst/>
              <a:gdLst/>
              <a:ahLst/>
              <a:cxnLst/>
              <a:rect l="l" t="t" r="r" b="b"/>
              <a:pathLst>
                <a:path w="588645" h="121920">
                  <a:moveTo>
                    <a:pt x="588276" y="121920"/>
                  </a:moveTo>
                  <a:lnTo>
                    <a:pt x="49047" y="121920"/>
                  </a:lnTo>
                  <a:lnTo>
                    <a:pt x="49047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452882" y="745018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452883" y="745018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452882" y="6902647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452883" y="6902647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576621" y="74950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576621" y="7399708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w="0" h="74295">
                  <a:moveTo>
                    <a:pt x="0" y="7412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576621" y="7272613"/>
              <a:ext cx="0" cy="116839"/>
            </a:xfrm>
            <a:custGeom>
              <a:avLst/>
              <a:gdLst/>
              <a:ahLst/>
              <a:cxnLst/>
              <a:rect l="l" t="t" r="r" b="b"/>
              <a:pathLst>
                <a:path w="0" h="116840">
                  <a:moveTo>
                    <a:pt x="0" y="116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576621" y="724931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576621" y="6959390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w="0" h="290195">
                  <a:moveTo>
                    <a:pt x="0" y="2899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779276" y="6892633"/>
              <a:ext cx="241300" cy="621665"/>
            </a:xfrm>
            <a:custGeom>
              <a:avLst/>
              <a:gdLst/>
              <a:ahLst/>
              <a:cxnLst/>
              <a:rect l="l" t="t" r="r" b="b"/>
              <a:pathLst>
                <a:path w="241300" h="621665">
                  <a:moveTo>
                    <a:pt x="240880" y="0"/>
                  </a:moveTo>
                  <a:lnTo>
                    <a:pt x="0" y="0"/>
                  </a:lnTo>
                  <a:lnTo>
                    <a:pt x="0" y="621665"/>
                  </a:lnTo>
                  <a:lnTo>
                    <a:pt x="240880" y="621665"/>
                  </a:lnTo>
                  <a:lnTo>
                    <a:pt x="240880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779275" y="6892639"/>
              <a:ext cx="241300" cy="621665"/>
            </a:xfrm>
            <a:custGeom>
              <a:avLst/>
              <a:gdLst/>
              <a:ahLst/>
              <a:cxnLst/>
              <a:rect l="l" t="t" r="r" b="b"/>
              <a:pathLst>
                <a:path w="241300" h="621665">
                  <a:moveTo>
                    <a:pt x="240880" y="621665"/>
                  </a:moveTo>
                  <a:lnTo>
                    <a:pt x="0" y="621665"/>
                  </a:lnTo>
                  <a:lnTo>
                    <a:pt x="0" y="0"/>
                  </a:lnTo>
                  <a:lnTo>
                    <a:pt x="240880" y="0"/>
                  </a:lnTo>
                  <a:lnTo>
                    <a:pt x="240880" y="6216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" name="object 172"/>
          <p:cNvGrpSpPr/>
          <p:nvPr/>
        </p:nvGrpSpPr>
        <p:grpSpPr>
          <a:xfrm>
            <a:off x="3572688" y="6989768"/>
            <a:ext cx="2513330" cy="2092325"/>
            <a:chOff x="3572688" y="6989768"/>
            <a:chExt cx="2513330" cy="2092325"/>
          </a:xfrm>
        </p:grpSpPr>
        <p:sp>
          <p:nvSpPr>
            <p:cNvPr id="173" name="object 173"/>
            <p:cNvSpPr/>
            <p:nvPr/>
          </p:nvSpPr>
          <p:spPr>
            <a:xfrm>
              <a:off x="5362333" y="8215566"/>
              <a:ext cx="97155" cy="26034"/>
            </a:xfrm>
            <a:custGeom>
              <a:avLst/>
              <a:gdLst/>
              <a:ahLst/>
              <a:cxnLst/>
              <a:rect l="l" t="t" r="r" b="b"/>
              <a:pathLst>
                <a:path w="97154" h="26034">
                  <a:moveTo>
                    <a:pt x="96583" y="0"/>
                  </a:moveTo>
                  <a:lnTo>
                    <a:pt x="0" y="0"/>
                  </a:lnTo>
                  <a:lnTo>
                    <a:pt x="0" y="25857"/>
                  </a:lnTo>
                  <a:lnTo>
                    <a:pt x="96583" y="25857"/>
                  </a:lnTo>
                  <a:lnTo>
                    <a:pt x="96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575863" y="6992943"/>
              <a:ext cx="2506980" cy="2085975"/>
            </a:xfrm>
            <a:custGeom>
              <a:avLst/>
              <a:gdLst/>
              <a:ahLst/>
              <a:cxnLst/>
              <a:rect l="l" t="t" r="r" b="b"/>
              <a:pathLst>
                <a:path w="2506979" h="2085975">
                  <a:moveTo>
                    <a:pt x="424370" y="0"/>
                  </a:moveTo>
                  <a:lnTo>
                    <a:pt x="424370" y="83108"/>
                  </a:lnTo>
                  <a:lnTo>
                    <a:pt x="0" y="83108"/>
                  </a:lnTo>
                  <a:lnTo>
                    <a:pt x="232918" y="383336"/>
                  </a:lnTo>
                  <a:lnTo>
                    <a:pt x="232918" y="851192"/>
                  </a:lnTo>
                  <a:lnTo>
                    <a:pt x="1163434" y="851192"/>
                  </a:lnTo>
                  <a:lnTo>
                    <a:pt x="1163434" y="1502549"/>
                  </a:lnTo>
                  <a:lnTo>
                    <a:pt x="1665579" y="1502549"/>
                  </a:lnTo>
                  <a:lnTo>
                    <a:pt x="1665579" y="2085352"/>
                  </a:lnTo>
                  <a:lnTo>
                    <a:pt x="2506433" y="2085352"/>
                  </a:lnTo>
                  <a:lnTo>
                    <a:pt x="2506433" y="0"/>
                  </a:lnTo>
                  <a:lnTo>
                    <a:pt x="424370" y="0"/>
                  </a:lnTo>
                  <a:close/>
                </a:path>
              </a:pathLst>
            </a:custGeom>
            <a:ln w="6349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635790" y="7168182"/>
              <a:ext cx="50165" cy="151765"/>
            </a:xfrm>
            <a:custGeom>
              <a:avLst/>
              <a:gdLst/>
              <a:ahLst/>
              <a:cxnLst/>
              <a:rect l="l" t="t" r="r" b="b"/>
              <a:pathLst>
                <a:path w="50164" h="151765">
                  <a:moveTo>
                    <a:pt x="12763" y="0"/>
                  </a:moveTo>
                  <a:lnTo>
                    <a:pt x="49568" y="72986"/>
                  </a:lnTo>
                  <a:lnTo>
                    <a:pt x="0" y="72986"/>
                  </a:lnTo>
                  <a:lnTo>
                    <a:pt x="36487" y="151155"/>
                  </a:lnTo>
                </a:path>
              </a:pathLst>
            </a:custGeom>
            <a:ln w="635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635788" y="7285174"/>
              <a:ext cx="50800" cy="61594"/>
            </a:xfrm>
            <a:custGeom>
              <a:avLst/>
              <a:gdLst/>
              <a:ahLst/>
              <a:cxnLst/>
              <a:rect l="l" t="t" r="r" b="b"/>
              <a:pathLst>
                <a:path w="50800" h="61595">
                  <a:moveTo>
                    <a:pt x="50609" y="0"/>
                  </a:moveTo>
                  <a:lnTo>
                    <a:pt x="0" y="20853"/>
                  </a:lnTo>
                  <a:lnTo>
                    <a:pt x="46151" y="61036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7" name="object 177"/>
          <p:cNvGrpSpPr/>
          <p:nvPr/>
        </p:nvGrpSpPr>
        <p:grpSpPr>
          <a:xfrm>
            <a:off x="6144061" y="8065685"/>
            <a:ext cx="187325" cy="91440"/>
            <a:chOff x="6144061" y="8065685"/>
            <a:chExt cx="187325" cy="91440"/>
          </a:xfrm>
        </p:grpSpPr>
        <p:sp>
          <p:nvSpPr>
            <p:cNvPr id="178" name="object 178"/>
            <p:cNvSpPr/>
            <p:nvPr/>
          </p:nvSpPr>
          <p:spPr>
            <a:xfrm>
              <a:off x="6144061" y="8068860"/>
              <a:ext cx="187325" cy="0"/>
            </a:xfrm>
            <a:custGeom>
              <a:avLst/>
              <a:gdLst/>
              <a:ahLst/>
              <a:cxnLst/>
              <a:rect l="l" t="t" r="r" b="b"/>
              <a:pathLst>
                <a:path w="187325" h="0">
                  <a:moveTo>
                    <a:pt x="18700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171503" y="8111170"/>
              <a:ext cx="132715" cy="0"/>
            </a:xfrm>
            <a:custGeom>
              <a:avLst/>
              <a:gdLst/>
              <a:ahLst/>
              <a:cxnLst/>
              <a:rect l="l" t="t" r="r" b="b"/>
              <a:pathLst>
                <a:path w="132714" h="0">
                  <a:moveTo>
                    <a:pt x="1321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6198921" y="8153475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2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/>
          <p:nvPr/>
        </p:nvSpPr>
        <p:spPr>
          <a:xfrm>
            <a:off x="6197624" y="7707382"/>
            <a:ext cx="80010" cy="193040"/>
          </a:xfrm>
          <a:custGeom>
            <a:avLst/>
            <a:gdLst/>
            <a:ahLst/>
            <a:cxnLst/>
            <a:rect l="l" t="t" r="r" b="b"/>
            <a:pathLst>
              <a:path w="80010" h="193040">
                <a:moveTo>
                  <a:pt x="79895" y="193039"/>
                </a:moveTo>
                <a:lnTo>
                  <a:pt x="0" y="193039"/>
                </a:lnTo>
                <a:lnTo>
                  <a:pt x="0" y="0"/>
                </a:lnTo>
                <a:lnTo>
                  <a:pt x="79895" y="0"/>
                </a:lnTo>
                <a:lnTo>
                  <a:pt x="79895" y="193039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82" name="object 18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177305" y="7175772"/>
            <a:ext cx="115963" cy="115963"/>
          </a:xfrm>
          <a:prstGeom prst="rect">
            <a:avLst/>
          </a:prstGeom>
        </p:spPr>
      </p:pic>
      <p:sp>
        <p:nvSpPr>
          <p:cNvPr id="183" name="object 183"/>
          <p:cNvSpPr/>
          <p:nvPr/>
        </p:nvSpPr>
        <p:spPr>
          <a:xfrm>
            <a:off x="6235286" y="7467599"/>
            <a:ext cx="0" cy="240029"/>
          </a:xfrm>
          <a:custGeom>
            <a:avLst/>
            <a:gdLst/>
            <a:ahLst/>
            <a:cxnLst/>
            <a:rect l="l" t="t" r="r" b="b"/>
            <a:pathLst>
              <a:path w="0" h="240029">
                <a:moveTo>
                  <a:pt x="0" y="23978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6235286" y="7900420"/>
            <a:ext cx="0" cy="168910"/>
          </a:xfrm>
          <a:custGeom>
            <a:avLst/>
            <a:gdLst/>
            <a:ahLst/>
            <a:cxnLst/>
            <a:rect l="l" t="t" r="r" b="b"/>
            <a:pathLst>
              <a:path w="0" h="168909">
                <a:moveTo>
                  <a:pt x="0" y="16844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5" name="object 185"/>
          <p:cNvGrpSpPr/>
          <p:nvPr/>
        </p:nvGrpSpPr>
        <p:grpSpPr>
          <a:xfrm>
            <a:off x="6336910" y="7076056"/>
            <a:ext cx="37465" cy="267335"/>
            <a:chOff x="6336910" y="7076056"/>
            <a:chExt cx="37465" cy="267335"/>
          </a:xfrm>
        </p:grpSpPr>
        <p:sp>
          <p:nvSpPr>
            <p:cNvPr id="186" name="object 186"/>
            <p:cNvSpPr/>
            <p:nvPr/>
          </p:nvSpPr>
          <p:spPr>
            <a:xfrm>
              <a:off x="6355353" y="7132307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336910" y="7076056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8" name="object 188"/>
          <p:cNvGrpSpPr/>
          <p:nvPr/>
        </p:nvGrpSpPr>
        <p:grpSpPr>
          <a:xfrm>
            <a:off x="6021630" y="7034669"/>
            <a:ext cx="37465" cy="267335"/>
            <a:chOff x="6021630" y="7034669"/>
            <a:chExt cx="37465" cy="267335"/>
          </a:xfrm>
        </p:grpSpPr>
        <p:sp>
          <p:nvSpPr>
            <p:cNvPr id="189" name="object 189"/>
            <p:cNvSpPr/>
            <p:nvPr/>
          </p:nvSpPr>
          <p:spPr>
            <a:xfrm>
              <a:off x="6040073" y="7090921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81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021630" y="7034669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40" y="0"/>
                  </a:moveTo>
                  <a:lnTo>
                    <a:pt x="0" y="68834"/>
                  </a:lnTo>
                  <a:lnTo>
                    <a:pt x="36893" y="68834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1" name="object 191"/>
          <p:cNvGrpSpPr/>
          <p:nvPr/>
        </p:nvGrpSpPr>
        <p:grpSpPr>
          <a:xfrm>
            <a:off x="5911820" y="7558805"/>
            <a:ext cx="37465" cy="267335"/>
            <a:chOff x="5911820" y="7558805"/>
            <a:chExt cx="37465" cy="267335"/>
          </a:xfrm>
        </p:grpSpPr>
        <p:sp>
          <p:nvSpPr>
            <p:cNvPr id="192" name="object 192"/>
            <p:cNvSpPr/>
            <p:nvPr/>
          </p:nvSpPr>
          <p:spPr>
            <a:xfrm>
              <a:off x="5930275" y="7615056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w="0" h="210820">
                  <a:moveTo>
                    <a:pt x="0" y="0"/>
                  </a:moveTo>
                  <a:lnTo>
                    <a:pt x="0" y="21076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911820" y="7558805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" name="object 194"/>
          <p:cNvGrpSpPr/>
          <p:nvPr/>
        </p:nvGrpSpPr>
        <p:grpSpPr>
          <a:xfrm>
            <a:off x="5593513" y="7543616"/>
            <a:ext cx="267335" cy="37465"/>
            <a:chOff x="5593513" y="7543616"/>
            <a:chExt cx="267335" cy="37465"/>
          </a:xfrm>
        </p:grpSpPr>
        <p:sp>
          <p:nvSpPr>
            <p:cNvPr id="195" name="object 195"/>
            <p:cNvSpPr/>
            <p:nvPr/>
          </p:nvSpPr>
          <p:spPr>
            <a:xfrm>
              <a:off x="5649771" y="7562063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0" y="0"/>
                  </a:moveTo>
                  <a:lnTo>
                    <a:pt x="21078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593513" y="7543616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/>
          <p:cNvGrpSpPr/>
          <p:nvPr/>
        </p:nvGrpSpPr>
        <p:grpSpPr>
          <a:xfrm>
            <a:off x="2619755" y="6994822"/>
            <a:ext cx="221615" cy="37465"/>
            <a:chOff x="2619755" y="6994822"/>
            <a:chExt cx="221615" cy="37465"/>
          </a:xfrm>
        </p:grpSpPr>
        <p:sp>
          <p:nvSpPr>
            <p:cNvPr id="198" name="object 198"/>
            <p:cNvSpPr/>
            <p:nvPr/>
          </p:nvSpPr>
          <p:spPr>
            <a:xfrm>
              <a:off x="2619755" y="7013271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 h="0">
                  <a:moveTo>
                    <a:pt x="16504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772223" y="6994822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34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0" name="object 200"/>
          <p:cNvGrpSpPr/>
          <p:nvPr/>
        </p:nvGrpSpPr>
        <p:grpSpPr>
          <a:xfrm>
            <a:off x="4154939" y="7031276"/>
            <a:ext cx="267335" cy="37465"/>
            <a:chOff x="4154939" y="7031276"/>
            <a:chExt cx="267335" cy="37465"/>
          </a:xfrm>
        </p:grpSpPr>
        <p:sp>
          <p:nvSpPr>
            <p:cNvPr id="201" name="object 201"/>
            <p:cNvSpPr/>
            <p:nvPr/>
          </p:nvSpPr>
          <p:spPr>
            <a:xfrm>
              <a:off x="4211198" y="7049721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0" y="0"/>
                  </a:moveTo>
                  <a:lnTo>
                    <a:pt x="210781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154939" y="7031276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68846" y="0"/>
                  </a:moveTo>
                  <a:lnTo>
                    <a:pt x="0" y="18440"/>
                  </a:lnTo>
                  <a:lnTo>
                    <a:pt x="68846" y="36893"/>
                  </a:lnTo>
                  <a:lnTo>
                    <a:pt x="68846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3" name="object 203"/>
          <p:cNvGrpSpPr/>
          <p:nvPr/>
        </p:nvGrpSpPr>
        <p:grpSpPr>
          <a:xfrm>
            <a:off x="3905092" y="7610369"/>
            <a:ext cx="267335" cy="37465"/>
            <a:chOff x="3905092" y="7610369"/>
            <a:chExt cx="267335" cy="37465"/>
          </a:xfrm>
        </p:grpSpPr>
        <p:sp>
          <p:nvSpPr>
            <p:cNvPr id="204" name="object 204"/>
            <p:cNvSpPr/>
            <p:nvPr/>
          </p:nvSpPr>
          <p:spPr>
            <a:xfrm>
              <a:off x="3905092" y="7628817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21078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103297" y="7610369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34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6" name="object 206"/>
          <p:cNvGrpSpPr/>
          <p:nvPr/>
        </p:nvGrpSpPr>
        <p:grpSpPr>
          <a:xfrm>
            <a:off x="3219555" y="7463132"/>
            <a:ext cx="279400" cy="37465"/>
            <a:chOff x="3219555" y="7463132"/>
            <a:chExt cx="279400" cy="37465"/>
          </a:xfrm>
        </p:grpSpPr>
        <p:sp>
          <p:nvSpPr>
            <p:cNvPr id="207" name="object 207"/>
            <p:cNvSpPr/>
            <p:nvPr/>
          </p:nvSpPr>
          <p:spPr>
            <a:xfrm>
              <a:off x="3275807" y="7481577"/>
              <a:ext cx="223520" cy="0"/>
            </a:xfrm>
            <a:custGeom>
              <a:avLst/>
              <a:gdLst/>
              <a:ahLst/>
              <a:cxnLst/>
              <a:rect l="l" t="t" r="r" b="b"/>
              <a:pathLst>
                <a:path w="223520" h="0">
                  <a:moveTo>
                    <a:pt x="0" y="0"/>
                  </a:moveTo>
                  <a:lnTo>
                    <a:pt x="22291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3219555" y="7463132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68833" y="0"/>
                  </a:moveTo>
                  <a:lnTo>
                    <a:pt x="0" y="18440"/>
                  </a:lnTo>
                  <a:lnTo>
                    <a:pt x="68833" y="36893"/>
                  </a:lnTo>
                  <a:lnTo>
                    <a:pt x="6883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9" name="object 209"/>
          <p:cNvGrpSpPr/>
          <p:nvPr/>
        </p:nvGrpSpPr>
        <p:grpSpPr>
          <a:xfrm>
            <a:off x="1996456" y="7140188"/>
            <a:ext cx="37465" cy="163195"/>
            <a:chOff x="1996456" y="7140188"/>
            <a:chExt cx="37465" cy="163195"/>
          </a:xfrm>
        </p:grpSpPr>
        <p:sp>
          <p:nvSpPr>
            <p:cNvPr id="210" name="object 210"/>
            <p:cNvSpPr/>
            <p:nvPr/>
          </p:nvSpPr>
          <p:spPr>
            <a:xfrm>
              <a:off x="2014904" y="7196441"/>
              <a:ext cx="0" cy="107314"/>
            </a:xfrm>
            <a:custGeom>
              <a:avLst/>
              <a:gdLst/>
              <a:ahLst/>
              <a:cxnLst/>
              <a:rect l="l" t="t" r="r" b="b"/>
              <a:pathLst>
                <a:path w="0" h="107315">
                  <a:moveTo>
                    <a:pt x="0" y="0"/>
                  </a:moveTo>
                  <a:lnTo>
                    <a:pt x="0" y="10670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1996456" y="7140188"/>
              <a:ext cx="37465" cy="69215"/>
            </a:xfrm>
            <a:custGeom>
              <a:avLst/>
              <a:gdLst/>
              <a:ahLst/>
              <a:cxnLst/>
              <a:rect l="l" t="t" r="r" b="b"/>
              <a:pathLst>
                <a:path w="37464" h="69215">
                  <a:moveTo>
                    <a:pt x="18453" y="0"/>
                  </a:moveTo>
                  <a:lnTo>
                    <a:pt x="0" y="68833"/>
                  </a:lnTo>
                  <a:lnTo>
                    <a:pt x="36893" y="68833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2" name="object 212"/>
          <p:cNvGrpSpPr/>
          <p:nvPr/>
        </p:nvGrpSpPr>
        <p:grpSpPr>
          <a:xfrm>
            <a:off x="4128930" y="7881974"/>
            <a:ext cx="267335" cy="37465"/>
            <a:chOff x="4128930" y="7881974"/>
            <a:chExt cx="267335" cy="37465"/>
          </a:xfrm>
        </p:grpSpPr>
        <p:sp>
          <p:nvSpPr>
            <p:cNvPr id="213" name="object 213"/>
            <p:cNvSpPr/>
            <p:nvPr/>
          </p:nvSpPr>
          <p:spPr>
            <a:xfrm>
              <a:off x="4128930" y="7900423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 h="0">
                  <a:moveTo>
                    <a:pt x="21078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327123" y="7881974"/>
              <a:ext cx="69215" cy="37465"/>
            </a:xfrm>
            <a:custGeom>
              <a:avLst/>
              <a:gdLst/>
              <a:ahLst/>
              <a:cxnLst/>
              <a:rect l="l" t="t" r="r" b="b"/>
              <a:pathLst>
                <a:path w="69214" h="37465">
                  <a:moveTo>
                    <a:pt x="0" y="0"/>
                  </a:moveTo>
                  <a:lnTo>
                    <a:pt x="0" y="36893"/>
                  </a:lnTo>
                  <a:lnTo>
                    <a:pt x="6884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" name="object 215"/>
          <p:cNvGrpSpPr/>
          <p:nvPr/>
        </p:nvGrpSpPr>
        <p:grpSpPr>
          <a:xfrm>
            <a:off x="3575863" y="7101178"/>
            <a:ext cx="152400" cy="45085"/>
            <a:chOff x="3575863" y="7101178"/>
            <a:chExt cx="152400" cy="45085"/>
          </a:xfrm>
        </p:grpSpPr>
        <p:sp>
          <p:nvSpPr>
            <p:cNvPr id="216" name="object 216"/>
            <p:cNvSpPr/>
            <p:nvPr/>
          </p:nvSpPr>
          <p:spPr>
            <a:xfrm>
              <a:off x="3575863" y="7104353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04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3575863" y="7142646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3668545" y="7142646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 h="0">
                  <a:moveTo>
                    <a:pt x="0" y="0"/>
                  </a:moveTo>
                  <a:lnTo>
                    <a:pt x="593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19" name="object 21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49999" y="2266247"/>
            <a:ext cx="510275" cy="306961"/>
          </a:xfrm>
          <a:prstGeom prst="rect">
            <a:avLst/>
          </a:prstGeom>
        </p:spPr>
      </p:pic>
      <p:sp>
        <p:nvSpPr>
          <p:cNvPr id="220" name="object 220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637299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611899" y="776197"/>
            <a:ext cx="5403850" cy="1396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414655">
              <a:lnSpc>
                <a:spcPct val="125000"/>
              </a:lnSpc>
              <a:spcBef>
                <a:spcPts val="100"/>
              </a:spcBef>
            </a:pPr>
            <a:r>
              <a:rPr dirty="0" sz="800" spc="10" b="1">
                <a:latin typeface="Arial"/>
                <a:cs typeface="Arial"/>
              </a:rPr>
              <a:t>Red-consumidor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con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sistema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puesta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35" b="1">
                <a:latin typeface="Arial"/>
                <a:cs typeface="Arial"/>
              </a:rPr>
              <a:t>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45" b="1">
                <a:latin typeface="Arial"/>
                <a:cs typeface="Arial"/>
              </a:rPr>
              <a:t>tierra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TN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y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partes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conductoras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expuestas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45" b="1">
                <a:latin typeface="Arial"/>
                <a:cs typeface="Arial"/>
              </a:rPr>
              <a:t>entre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el</a:t>
            </a:r>
            <a:r>
              <a:rPr dirty="0" sz="800" spc="-10" b="1">
                <a:latin typeface="Arial"/>
                <a:cs typeface="Arial"/>
              </a:rPr>
              <a:t> </a:t>
            </a:r>
            <a:r>
              <a:rPr dirty="0" sz="800" spc="35" b="1">
                <a:latin typeface="Arial"/>
                <a:cs typeface="Arial"/>
              </a:rPr>
              <a:t>punto </a:t>
            </a:r>
            <a:r>
              <a:rPr dirty="0" sz="800" spc="-210" b="1">
                <a:latin typeface="Arial"/>
                <a:cs typeface="Arial"/>
              </a:rPr>
              <a:t> </a:t>
            </a:r>
            <a:r>
              <a:rPr dirty="0" sz="800" spc="25" b="1">
                <a:latin typeface="Arial"/>
                <a:cs typeface="Arial"/>
              </a:rPr>
              <a:t>paralelo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-35" b="1">
                <a:latin typeface="Arial"/>
                <a:cs typeface="Arial"/>
              </a:rPr>
              <a:t>AB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y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la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red</a:t>
            </a:r>
            <a:endParaRPr sz="800">
              <a:latin typeface="Arial"/>
              <a:cs typeface="Arial"/>
            </a:endParaRPr>
          </a:p>
          <a:p>
            <a:pPr marL="38100" marR="30480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consumidor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puesta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-10">
                <a:latin typeface="Microsoft Sans Serif"/>
                <a:cs typeface="Microsoft Sans Serif"/>
              </a:rPr>
              <a:t>TN,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corrientes </a:t>
            </a:r>
            <a:r>
              <a:rPr dirty="0" sz="750" spc="15">
                <a:latin typeface="Microsoft Sans Serif"/>
                <a:cs typeface="Microsoft Sans Serif"/>
              </a:rPr>
              <a:t>residuales </a:t>
            </a:r>
            <a:r>
              <a:rPr dirty="0" sz="750" spc="20">
                <a:latin typeface="Microsoft Sans Serif"/>
                <a:cs typeface="Microsoft Sans Serif"/>
              </a:rPr>
              <a:t>son </a:t>
            </a:r>
            <a:r>
              <a:rPr dirty="0" sz="750" spc="35">
                <a:latin typeface="Microsoft Sans Serif"/>
                <a:cs typeface="Microsoft Sans Serif"/>
              </a:rPr>
              <a:t>mucho </a:t>
            </a:r>
            <a:r>
              <a:rPr dirty="0" sz="750" spc="20">
                <a:latin typeface="Microsoft Sans Serif"/>
                <a:cs typeface="Microsoft Sans Serif"/>
              </a:rPr>
              <a:t>mayores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0">
                <a:latin typeface="Microsoft Sans Serif"/>
                <a:cs typeface="Microsoft Sans Serif"/>
              </a:rPr>
              <a:t>residual </a:t>
            </a:r>
            <a:r>
              <a:rPr dirty="0" sz="750" spc="35">
                <a:latin typeface="Microsoft Sans Serif"/>
                <a:cs typeface="Microsoft Sans Serif"/>
              </a:rPr>
              <a:t>nominal </a:t>
            </a:r>
            <a:r>
              <a:rPr dirty="0" sz="750" spc="20">
                <a:latin typeface="Microsoft Sans Serif"/>
                <a:cs typeface="Microsoft Sans Serif"/>
              </a:rPr>
              <a:t>del dispositivo diferencial.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defecto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45">
                <a:latin typeface="Microsoft Sans Serif"/>
                <a:cs typeface="Microsoft Sans Serif"/>
              </a:rPr>
              <a:t>CA </a:t>
            </a:r>
            <a:r>
              <a:rPr dirty="0" sz="750" spc="20">
                <a:latin typeface="Microsoft Sans Serif"/>
                <a:cs typeface="Microsoft Sans Serif"/>
              </a:rPr>
              <a:t>provoca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actuación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dispositivos </a:t>
            </a:r>
            <a:r>
              <a:rPr dirty="0" sz="750" spc="25">
                <a:latin typeface="Microsoft Sans Serif"/>
                <a:cs typeface="Microsoft Sans Serif"/>
              </a:rPr>
              <a:t>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20">
                <a:latin typeface="Microsoft Sans Serif"/>
                <a:cs typeface="Microsoft Sans Serif"/>
              </a:rPr>
              <a:t>(disyuntores </a:t>
            </a:r>
            <a:r>
              <a:rPr dirty="0" sz="750" spc="30">
                <a:latin typeface="Microsoft Sans Serif"/>
                <a:cs typeface="Microsoft Sans Serif"/>
              </a:rPr>
              <a:t>miniatura)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tiempos </a:t>
            </a:r>
            <a:r>
              <a:rPr dirty="0" sz="750" spc="20">
                <a:latin typeface="Microsoft Sans Serif"/>
                <a:cs typeface="Microsoft Sans Serif"/>
              </a:rPr>
              <a:t>prescritos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Norma.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AB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necesitan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disyuntores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diferenciales;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 </a:t>
            </a:r>
            <a:r>
              <a:rPr dirty="0" sz="750" spc="25">
                <a:latin typeface="Microsoft Sans Serif"/>
                <a:cs typeface="Microsoft Sans Serif"/>
              </a:rPr>
              <a:t>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20">
                <a:latin typeface="Microsoft Sans Serif"/>
                <a:cs typeface="Microsoft Sans Serif"/>
              </a:rPr>
              <a:t>(disyuntores </a:t>
            </a:r>
            <a:r>
              <a:rPr dirty="0" sz="750" spc="30">
                <a:latin typeface="Microsoft Sans Serif"/>
                <a:cs typeface="Microsoft Sans Serif"/>
              </a:rPr>
              <a:t>miniatura) pueden </a:t>
            </a:r>
            <a:r>
              <a:rPr dirty="0" sz="750" spc="25">
                <a:latin typeface="Microsoft Sans Serif"/>
                <a:cs typeface="Microsoft Sans Serif"/>
              </a:rPr>
              <a:t>garantizar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30">
                <a:latin typeface="Microsoft Sans Serif"/>
                <a:cs typeface="Microsoft Sans Serif"/>
              </a:rPr>
              <a:t>mediante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desconexión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automática</a:t>
            </a:r>
            <a:r>
              <a:rPr dirty="0" sz="750">
                <a:latin typeface="Microsoft Sans Serif"/>
                <a:cs typeface="Microsoft Sans Serif"/>
              </a:rPr>
              <a:t> si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residual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coordinada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resistencia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80">
                <a:latin typeface="Microsoft Sans Serif"/>
                <a:cs typeface="Microsoft Sans Serif"/>
              </a:rPr>
              <a:t>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conformidad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125">
                <a:latin typeface="Microsoft Sans Serif"/>
                <a:cs typeface="Microsoft Sans Serif"/>
              </a:rPr>
              <a:t>co</a:t>
            </a:r>
            <a:r>
              <a:rPr dirty="0" baseline="-33333" sz="750" spc="-187">
                <a:latin typeface="Microsoft Sans Serif"/>
                <a:cs typeface="Microsoft Sans Serif"/>
              </a:rPr>
              <a:t>m</a:t>
            </a:r>
            <a:r>
              <a:rPr dirty="0" sz="750" spc="-125">
                <a:latin typeface="Microsoft Sans Serif"/>
                <a:cs typeface="Microsoft Sans Serif"/>
              </a:rPr>
              <a:t>n</a:t>
            </a:r>
            <a:r>
              <a:rPr dirty="0" baseline="-33333" sz="750" spc="-187">
                <a:latin typeface="Microsoft Sans Serif"/>
                <a:cs typeface="Microsoft Sans Serif"/>
              </a:rPr>
              <a:t>i </a:t>
            </a:r>
            <a:r>
              <a:rPr dirty="0" baseline="-33333" sz="750" spc="-179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habitual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TT: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40000" y="2161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40000" y="26550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40000" y="2745259"/>
            <a:ext cx="706120" cy="736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 </a:t>
            </a:r>
            <a:r>
              <a:rPr dirty="0" sz="550" spc="5">
                <a:latin typeface="Microsoft Sans Serif"/>
                <a:cs typeface="Microsoft Sans Serif"/>
              </a:rPr>
              <a:t>70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consumidor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red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tipo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TN;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conductor </a:t>
            </a:r>
            <a:r>
              <a:rPr dirty="0" sz="550" spc="15">
                <a:latin typeface="Microsoft Sans Serif"/>
                <a:cs typeface="Microsoft Sans Serif"/>
              </a:rPr>
              <a:t>expuesto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partes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endParaRPr sz="550">
              <a:latin typeface="Microsoft Sans Serif"/>
              <a:cs typeface="Microsoft Sans Serif"/>
            </a:endParaRPr>
          </a:p>
          <a:p>
            <a:pPr marR="106680">
              <a:lnSpc>
                <a:spcPct val="121200"/>
              </a:lnSpc>
            </a:pPr>
            <a:r>
              <a:rPr dirty="0" sz="550" spc="30">
                <a:latin typeface="Microsoft Sans Serif"/>
                <a:cs typeface="Microsoft Sans Serif"/>
              </a:rPr>
              <a:t>punto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paralelo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AB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red.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139992" y="2727111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2364237" y="3087349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3895107" y="3095207"/>
            <a:ext cx="177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solidFill>
                  <a:srgbClr val="E30014"/>
                </a:solidFill>
                <a:latin typeface="Microsoft Sans Serif"/>
                <a:cs typeface="Microsoft Sans Serif"/>
              </a:rPr>
              <a:t>IdPV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5409643" y="3080907"/>
            <a:ext cx="1174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40">
                <a:solidFill>
                  <a:srgbClr val="005899"/>
                </a:solidFill>
                <a:latin typeface="Microsoft Sans Serif"/>
                <a:cs typeface="Microsoft Sans Serif"/>
              </a:rPr>
              <a:t>Idr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961127" y="3072126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4940117" y="3271952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878167" y="3886823"/>
            <a:ext cx="17081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Enfermera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4981019" y="4161901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637299" y="4870703"/>
            <a:ext cx="47936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latin typeface="Microsoft Sans Serif"/>
                <a:cs typeface="Microsoft Sans Serif"/>
              </a:rPr>
              <a:t>5.2.5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15">
                <a:latin typeface="Microsoft Sans Serif"/>
                <a:cs typeface="Microsoft Sans Serif"/>
              </a:rPr>
              <a:t>Plantas</a:t>
            </a:r>
            <a:r>
              <a:rPr dirty="0" sz="1200">
                <a:latin typeface="Microsoft Sans Serif"/>
                <a:cs typeface="Microsoft Sans Serif"/>
              </a:rPr>
              <a:t> </a:t>
            </a:r>
            <a:r>
              <a:rPr dirty="0" sz="1200" spc="25">
                <a:latin typeface="Microsoft Sans Serif"/>
                <a:cs typeface="Microsoft Sans Serif"/>
              </a:rPr>
              <a:t>sin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35">
                <a:latin typeface="Microsoft Sans Serif"/>
                <a:cs typeface="Microsoft Sans Serif"/>
              </a:rPr>
              <a:t>Aislamiento</a:t>
            </a:r>
            <a:r>
              <a:rPr dirty="0" sz="1200">
                <a:latin typeface="Microsoft Sans Serif"/>
                <a:cs typeface="Microsoft Sans Serif"/>
              </a:rPr>
              <a:t> </a:t>
            </a:r>
            <a:r>
              <a:rPr dirty="0" sz="1200" spc="15">
                <a:latin typeface="Microsoft Sans Serif"/>
                <a:cs typeface="Microsoft Sans Serif"/>
              </a:rPr>
              <a:t>Galvánico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-15">
                <a:latin typeface="Microsoft Sans Serif"/>
                <a:cs typeface="Microsoft Sans Serif"/>
              </a:rPr>
              <a:t>-</a:t>
            </a:r>
            <a:r>
              <a:rPr dirty="0" sz="1200">
                <a:latin typeface="Microsoft Sans Serif"/>
                <a:cs typeface="Microsoft Sans Serif"/>
              </a:rPr>
              <a:t> </a:t>
            </a:r>
            <a:r>
              <a:rPr dirty="0" sz="1200" spc="15">
                <a:latin typeface="Microsoft Sans Serif"/>
                <a:cs typeface="Microsoft Sans Serif"/>
              </a:rPr>
              <a:t>Plantas</a:t>
            </a:r>
            <a:r>
              <a:rPr dirty="0" sz="1200" spc="-5">
                <a:latin typeface="Microsoft Sans Serif"/>
                <a:cs typeface="Microsoft Sans Serif"/>
              </a:rPr>
              <a:t> </a:t>
            </a:r>
            <a:r>
              <a:rPr dirty="0" sz="1200" spc="25">
                <a:latin typeface="Microsoft Sans Serif"/>
                <a:cs typeface="Microsoft Sans Serif"/>
              </a:rPr>
              <a:t>sin</a:t>
            </a:r>
            <a:r>
              <a:rPr dirty="0" sz="1200">
                <a:latin typeface="Microsoft Sans Serif"/>
                <a:cs typeface="Microsoft Sans Serif"/>
              </a:rPr>
              <a:t> </a:t>
            </a:r>
            <a:r>
              <a:rPr dirty="0" sz="1200" spc="60">
                <a:latin typeface="Microsoft Sans Serif"/>
                <a:cs typeface="Microsoft Sans Serif"/>
              </a:rPr>
              <a:t>transformador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637299" y="5270727"/>
            <a:ext cx="5380355" cy="1245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ausencia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40">
                <a:latin typeface="Microsoft Sans Serif"/>
                <a:cs typeface="Microsoft Sans Serif"/>
              </a:rPr>
              <a:t>transformador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separación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25">
                <a:latin typeface="Microsoft Sans Serif"/>
                <a:cs typeface="Microsoft Sans Serif"/>
              </a:rPr>
              <a:t>fotovoltaica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red,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propia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25">
                <a:latin typeface="Microsoft Sans Serif"/>
                <a:cs typeface="Microsoft Sans Serif"/>
              </a:rPr>
              <a:t> fotovoltaica debe </a:t>
            </a:r>
            <a:r>
              <a:rPr dirty="0" sz="750" spc="20">
                <a:latin typeface="Microsoft Sans Serif"/>
                <a:cs typeface="Microsoft Sans Serif"/>
              </a:rPr>
              <a:t>estar </a:t>
            </a:r>
            <a:r>
              <a:rPr dirty="0" sz="750" spc="10">
                <a:latin typeface="Microsoft Sans Serif"/>
                <a:cs typeface="Microsoft Sans Serif"/>
              </a:rPr>
              <a:t>aislada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5">
                <a:latin typeface="Microsoft Sans Serif"/>
                <a:cs typeface="Microsoft Sans Serif"/>
              </a:rPr>
              <a:t>sus </a:t>
            </a:r>
            <a:r>
              <a:rPr dirty="0" sz="750" spc="25">
                <a:latin typeface="Microsoft Sans Serif"/>
                <a:cs typeface="Microsoft Sans Serif"/>
              </a:rPr>
              <a:t>partes </a:t>
            </a:r>
            <a:r>
              <a:rPr dirty="0" sz="750" spc="5">
                <a:latin typeface="Microsoft Sans Serif"/>
                <a:cs typeface="Microsoft Sans Serif"/>
              </a:rPr>
              <a:t>activas y </a:t>
            </a:r>
            <a:r>
              <a:rPr dirty="0" sz="750" spc="25">
                <a:latin typeface="Microsoft Sans Serif"/>
                <a:cs typeface="Microsoft Sans Serif"/>
              </a:rPr>
              <a:t>convertirse en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extensión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suministro,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generalmente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TT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TN).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respecta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expuestas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consumidor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5">
                <a:latin typeface="Microsoft Sans Serif"/>
                <a:cs typeface="Microsoft Sans Serif"/>
              </a:rPr>
              <a:t>aguas </a:t>
            </a:r>
            <a:r>
              <a:rPr dirty="0" sz="750" spc="30">
                <a:latin typeface="Microsoft Sans Serif"/>
                <a:cs typeface="Microsoft Sans Serif"/>
              </a:rPr>
              <a:t>arriba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20">
                <a:latin typeface="Microsoft Sans Serif"/>
                <a:cs typeface="Microsoft Sans Serif"/>
              </a:rPr>
              <a:t>paralelo </a:t>
            </a:r>
            <a:r>
              <a:rPr dirty="0" sz="750" spc="-15">
                <a:latin typeface="Microsoft Sans Serif"/>
                <a:cs typeface="Microsoft Sans Serif"/>
              </a:rPr>
              <a:t>AB, </a:t>
            </a:r>
            <a:r>
              <a:rPr dirty="0" sz="750" spc="15">
                <a:latin typeface="Microsoft Sans Serif"/>
                <a:cs typeface="Microsoft Sans Serif"/>
              </a:rPr>
              <a:t>desde </a:t>
            </a:r>
            <a:r>
              <a:rPr dirty="0" sz="750" spc="45">
                <a:latin typeface="Microsoft Sans Serif"/>
                <a:cs typeface="Microsoft Sans Serif"/>
              </a:rPr>
              <a:t>un punto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vista </a:t>
            </a:r>
            <a:r>
              <a:rPr dirty="0" sz="750" spc="20">
                <a:latin typeface="Microsoft Sans Serif"/>
                <a:cs typeface="Microsoft Sans Serif"/>
              </a:rPr>
              <a:t>conceptual, sigue siendo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válido </a:t>
            </a:r>
            <a:r>
              <a:rPr dirty="0" sz="750" spc="25">
                <a:latin typeface="Microsoft Sans Serif"/>
                <a:cs typeface="Microsoft Sans Serif"/>
              </a:rPr>
              <a:t>lo descrito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apartado </a:t>
            </a:r>
            <a:r>
              <a:rPr dirty="0" sz="750">
                <a:latin typeface="Microsoft Sans Serif"/>
                <a:cs typeface="Microsoft Sans Serif"/>
              </a:rPr>
              <a:t>5.2.4.2.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50">
                <a:latin typeface="Microsoft Sans Serif"/>
                <a:cs typeface="Microsoft Sans Serif"/>
              </a:rPr>
              <a:t>CC,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defecto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partes conductoras </a:t>
            </a:r>
            <a:r>
              <a:rPr dirty="0" sz="750" spc="15">
                <a:latin typeface="Microsoft Sans Serif"/>
                <a:cs typeface="Microsoft Sans Serif"/>
              </a:rPr>
              <a:t>expuestas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determina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disparo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45">
                <a:latin typeface="Microsoft Sans Serif"/>
                <a:cs typeface="Microsoft Sans Serif"/>
              </a:rPr>
              <a:t>interruptor </a:t>
            </a:r>
            <a:r>
              <a:rPr dirty="0" sz="750" spc="20">
                <a:latin typeface="Microsoft Sans Serif"/>
                <a:cs typeface="Microsoft Sans Serif"/>
              </a:rPr>
              <a:t>diferencial </a:t>
            </a:r>
            <a:r>
              <a:rPr dirty="0" sz="750" spc="25">
                <a:latin typeface="Microsoft Sans Serif"/>
                <a:cs typeface="Microsoft Sans Serif"/>
              </a:rPr>
              <a:t>ubicado </a:t>
            </a:r>
            <a:r>
              <a:rPr dirty="0" sz="750" spc="15">
                <a:latin typeface="Microsoft Sans Serif"/>
                <a:cs typeface="Microsoft Sans Serif"/>
              </a:rPr>
              <a:t>aguas </a:t>
            </a:r>
            <a:r>
              <a:rPr dirty="0" sz="750" spc="20">
                <a:latin typeface="Microsoft Sans Serif"/>
                <a:cs typeface="Microsoft Sans Serif"/>
              </a:rPr>
              <a:t>abajo del inversor. </a:t>
            </a:r>
            <a:r>
              <a:rPr dirty="0" sz="750" spc="10">
                <a:latin typeface="Microsoft Sans Serif"/>
                <a:cs typeface="Microsoft Sans Serif"/>
              </a:rPr>
              <a:t>Después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disparo </a:t>
            </a:r>
            <a:r>
              <a:rPr dirty="0" sz="750" spc="20">
                <a:latin typeface="Microsoft Sans Serif"/>
                <a:cs typeface="Microsoft Sans Serif"/>
              </a:rPr>
              <a:t>del dispositivo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diferencial,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5">
                <a:latin typeface="Microsoft Sans Serif"/>
                <a:cs typeface="Microsoft Sans Serif"/>
              </a:rPr>
              <a:t>pasa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45">
                <a:latin typeface="Microsoft Sans Serif"/>
                <a:cs typeface="Microsoft Sans Serif"/>
              </a:rPr>
              <a:t>modo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espera </a:t>
            </a:r>
            <a:r>
              <a:rPr dirty="0" sz="750" spc="30">
                <a:latin typeface="Microsoft Sans Serif"/>
                <a:cs typeface="Microsoft Sans Serif"/>
              </a:rPr>
              <a:t>debido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falta de tensión de red, </a:t>
            </a:r>
            <a:r>
              <a:rPr dirty="0" sz="750" spc="35">
                <a:latin typeface="Microsoft Sans Serif"/>
                <a:cs typeface="Microsoft Sans Serif"/>
              </a:rPr>
              <a:t>pero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defecto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alimentado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540000" y="672653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540000" y="6816700"/>
            <a:ext cx="744220" cy="53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21399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71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plantas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15">
                <a:latin typeface="Microsoft Sans Serif"/>
                <a:cs typeface="Microsoft Sans Serif"/>
              </a:rPr>
              <a:t>generador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fotovoltaico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aislado,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inversor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5">
                <a:latin typeface="Microsoft Sans Serif"/>
                <a:cs typeface="Microsoft Sans Serif"/>
              </a:rPr>
              <a:t>Sin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5392025" y="6792596"/>
            <a:ext cx="6159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2637631" y="6869807"/>
            <a:ext cx="1778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solidFill>
                  <a:srgbClr val="E30014"/>
                </a:solidFill>
                <a:latin typeface="Microsoft Sans Serif"/>
                <a:cs typeface="Microsoft Sans Serif"/>
              </a:rPr>
              <a:t>IdPV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4249025" y="7062122"/>
            <a:ext cx="1174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40">
                <a:solidFill>
                  <a:srgbClr val="005899"/>
                </a:solidFill>
                <a:latin typeface="Microsoft Sans Serif"/>
                <a:cs typeface="Microsoft Sans Serif"/>
              </a:rPr>
              <a:t>Idr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4788610" y="7121567"/>
            <a:ext cx="292100" cy="16954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76835">
              <a:lnSpc>
                <a:spcPct val="100000"/>
              </a:lnSpc>
              <a:spcBef>
                <a:spcPts val="155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550" spc="30">
                <a:latin typeface="Microsoft Sans Serif"/>
                <a:cs typeface="Microsoft Sans Serif"/>
              </a:rPr>
              <a:t>tipo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B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6392354" y="7162841"/>
            <a:ext cx="150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Red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2120986" y="7258141"/>
            <a:ext cx="13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538251" y="7258141"/>
            <a:ext cx="54864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09575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r>
              <a:rPr dirty="0" sz="700">
                <a:latin typeface="Microsoft Sans Serif"/>
                <a:cs typeface="Microsoft Sans Serif"/>
              </a:rPr>
              <a:t>    </a:t>
            </a:r>
            <a:r>
              <a:rPr dirty="0" sz="700" spc="60">
                <a:latin typeface="Microsoft Sans Serif"/>
                <a:cs typeface="Microsoft Sans Serif"/>
              </a:rPr>
              <a:t> </a:t>
            </a:r>
            <a:r>
              <a:rPr dirty="0" u="sng" sz="70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sz="700" spc="-10">
                <a:latin typeface="Microsoft Sans Serif"/>
                <a:cs typeface="Microsoft Sans Serif"/>
              </a:rPr>
              <a:t>+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4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192148" y="7335812"/>
            <a:ext cx="622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6309394" y="7787040"/>
            <a:ext cx="17081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Enfermera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233038" y="8060656"/>
            <a:ext cx="18986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5474152" y="8541060"/>
            <a:ext cx="1035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0">
                <a:latin typeface="Microsoft Sans Serif"/>
                <a:cs typeface="Microsoft Sans Serif"/>
              </a:rPr>
              <a:t>Re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637299" y="9385674"/>
            <a:ext cx="5276850" cy="941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Dado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>
                <a:latin typeface="Microsoft Sans Serif"/>
                <a:cs typeface="Microsoft Sans Serif"/>
              </a:rPr>
              <a:t>IT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50">
                <a:latin typeface="Microsoft Sans Serif"/>
                <a:cs typeface="Microsoft Sans Serif"/>
              </a:rPr>
              <a:t>CC,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consideraciones </a:t>
            </a:r>
            <a:r>
              <a:rPr dirty="0" sz="750" spc="10">
                <a:latin typeface="Microsoft Sans Serif"/>
                <a:cs typeface="Microsoft Sans Serif"/>
              </a:rPr>
              <a:t>realizadas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párrafo </a:t>
            </a:r>
            <a:r>
              <a:rPr dirty="0" sz="750">
                <a:latin typeface="Microsoft Sans Serif"/>
                <a:cs typeface="Microsoft Sans Serif"/>
              </a:rPr>
              <a:t>5.2.4.1,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plantas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generador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aislado,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siguen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siendo</a:t>
            </a:r>
            <a:r>
              <a:rPr dirty="0" sz="750" spc="5">
                <a:latin typeface="Microsoft Sans Serif"/>
                <a:cs typeface="Microsoft Sans Serif"/>
              </a:rPr>
              <a:t> válidas.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fallas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partes conductoras </a:t>
            </a:r>
            <a:r>
              <a:rPr dirty="0" sz="750" spc="15">
                <a:latin typeface="Microsoft Sans Serif"/>
                <a:cs typeface="Microsoft Sans Serif"/>
              </a:rPr>
              <a:t>expuestas aguas </a:t>
            </a:r>
            <a:r>
              <a:rPr dirty="0" sz="750" spc="30">
                <a:latin typeface="Microsoft Sans Serif"/>
                <a:cs typeface="Microsoft Sans Serif"/>
              </a:rPr>
              <a:t>arriba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20">
                <a:latin typeface="Microsoft Sans Serif"/>
                <a:cs typeface="Microsoft Sans Serif"/>
              </a:rPr>
              <a:t>paralelo </a:t>
            </a:r>
            <a:r>
              <a:rPr dirty="0" sz="750" spc="-15">
                <a:latin typeface="Microsoft Sans Serif"/>
                <a:cs typeface="Microsoft Sans Serif"/>
              </a:rPr>
              <a:t>AB,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20">
                <a:latin typeface="Microsoft Sans Serif"/>
                <a:cs typeface="Microsoft Sans Serif"/>
              </a:rPr>
              <a:t>diferencial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15">
                <a:latin typeface="Microsoft Sans Serif"/>
                <a:cs typeface="Microsoft Sans Serif"/>
              </a:rPr>
              <a:t>carga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 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atravesado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residual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alterna.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Cuando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(RCD) 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alimentación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requisitos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60364-7-712,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RCD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B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62423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60947-2.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184" y="3402122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3054832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56346" y="2818803"/>
            <a:ext cx="5365750" cy="1848485"/>
            <a:chOff x="1656346" y="2818803"/>
            <a:chExt cx="5365750" cy="1848485"/>
          </a:xfrm>
        </p:grpSpPr>
        <p:sp>
          <p:nvSpPr>
            <p:cNvPr id="4" name="object 4"/>
            <p:cNvSpPr/>
            <p:nvPr/>
          </p:nvSpPr>
          <p:spPr>
            <a:xfrm>
              <a:off x="1656346" y="2818803"/>
              <a:ext cx="5363845" cy="1847214"/>
            </a:xfrm>
            <a:custGeom>
              <a:avLst/>
              <a:gdLst/>
              <a:ahLst/>
              <a:cxnLst/>
              <a:rect l="l" t="t" r="r" b="b"/>
              <a:pathLst>
                <a:path w="5363845" h="1847214">
                  <a:moveTo>
                    <a:pt x="5363654" y="0"/>
                  </a:moveTo>
                  <a:lnTo>
                    <a:pt x="0" y="0"/>
                  </a:lnTo>
                  <a:lnTo>
                    <a:pt x="0" y="1846795"/>
                  </a:lnTo>
                  <a:lnTo>
                    <a:pt x="5363654" y="1846795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51213" y="3365096"/>
              <a:ext cx="195427" cy="18389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2203" y="4345446"/>
              <a:ext cx="195427" cy="18389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501650" y="3125945"/>
              <a:ext cx="2751455" cy="1539875"/>
            </a:xfrm>
            <a:custGeom>
              <a:avLst/>
              <a:gdLst/>
              <a:ahLst/>
              <a:cxnLst/>
              <a:rect l="l" t="t" r="r" b="b"/>
              <a:pathLst>
                <a:path w="2751454" h="1539875">
                  <a:moveTo>
                    <a:pt x="2667025" y="0"/>
                  </a:moveTo>
                  <a:lnTo>
                    <a:pt x="0" y="1539659"/>
                  </a:lnTo>
                  <a:lnTo>
                    <a:pt x="335800" y="1539659"/>
                  </a:lnTo>
                  <a:lnTo>
                    <a:pt x="2751099" y="145173"/>
                  </a:lnTo>
                  <a:lnTo>
                    <a:pt x="266702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01660" y="3125950"/>
              <a:ext cx="2751455" cy="1539875"/>
            </a:xfrm>
            <a:custGeom>
              <a:avLst/>
              <a:gdLst/>
              <a:ahLst/>
              <a:cxnLst/>
              <a:rect l="l" t="t" r="r" b="b"/>
              <a:pathLst>
                <a:path w="2751454" h="1539875">
                  <a:moveTo>
                    <a:pt x="2751089" y="145173"/>
                  </a:moveTo>
                  <a:lnTo>
                    <a:pt x="335799" y="1539649"/>
                  </a:lnTo>
                </a:path>
                <a:path w="2751454" h="1539875">
                  <a:moveTo>
                    <a:pt x="0" y="1539649"/>
                  </a:moveTo>
                  <a:lnTo>
                    <a:pt x="2667015" y="0"/>
                  </a:lnTo>
                  <a:lnTo>
                    <a:pt x="2751089" y="1451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570603" y="3192645"/>
              <a:ext cx="2596515" cy="1473200"/>
            </a:xfrm>
            <a:custGeom>
              <a:avLst/>
              <a:gdLst/>
              <a:ahLst/>
              <a:cxnLst/>
              <a:rect l="l" t="t" r="r" b="b"/>
              <a:pathLst>
                <a:path w="2596515" h="1473200">
                  <a:moveTo>
                    <a:pt x="2554236" y="0"/>
                  </a:moveTo>
                  <a:lnTo>
                    <a:pt x="0" y="1472958"/>
                  </a:lnTo>
                  <a:lnTo>
                    <a:pt x="167906" y="1472958"/>
                  </a:lnTo>
                  <a:lnTo>
                    <a:pt x="2596108" y="72504"/>
                  </a:lnTo>
                  <a:lnTo>
                    <a:pt x="2554236" y="0"/>
                  </a:lnTo>
                  <a:close/>
                </a:path>
              </a:pathLst>
            </a:custGeom>
            <a:solidFill>
              <a:srgbClr val="EF7C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570611" y="3192641"/>
              <a:ext cx="2596515" cy="1473200"/>
            </a:xfrm>
            <a:custGeom>
              <a:avLst/>
              <a:gdLst/>
              <a:ahLst/>
              <a:cxnLst/>
              <a:rect l="l" t="t" r="r" b="b"/>
              <a:pathLst>
                <a:path w="2596515" h="1473200">
                  <a:moveTo>
                    <a:pt x="2596102" y="72517"/>
                  </a:moveTo>
                  <a:lnTo>
                    <a:pt x="167907" y="1472957"/>
                  </a:lnTo>
                </a:path>
                <a:path w="2596515" h="1473200">
                  <a:moveTo>
                    <a:pt x="0" y="1472957"/>
                  </a:moveTo>
                  <a:lnTo>
                    <a:pt x="2554217" y="0"/>
                  </a:lnTo>
                  <a:lnTo>
                    <a:pt x="2596102" y="72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570627" y="3192632"/>
              <a:ext cx="2574925" cy="1473200"/>
            </a:xfrm>
            <a:custGeom>
              <a:avLst/>
              <a:gdLst/>
              <a:ahLst/>
              <a:cxnLst/>
              <a:rect l="l" t="t" r="r" b="b"/>
              <a:pathLst>
                <a:path w="2574925" h="1473200">
                  <a:moveTo>
                    <a:pt x="2554566" y="0"/>
                  </a:moveTo>
                  <a:lnTo>
                    <a:pt x="0" y="1472971"/>
                  </a:lnTo>
                  <a:lnTo>
                    <a:pt x="81508" y="1472971"/>
                  </a:lnTo>
                  <a:lnTo>
                    <a:pt x="2574493" y="35140"/>
                  </a:lnTo>
                  <a:lnTo>
                    <a:pt x="2554566" y="0"/>
                  </a:lnTo>
                  <a:close/>
                </a:path>
              </a:pathLst>
            </a:custGeom>
            <a:solidFill>
              <a:srgbClr val="FDDB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570639" y="3192630"/>
              <a:ext cx="2574925" cy="1473200"/>
            </a:xfrm>
            <a:custGeom>
              <a:avLst/>
              <a:gdLst/>
              <a:ahLst/>
              <a:cxnLst/>
              <a:rect l="l" t="t" r="r" b="b"/>
              <a:pathLst>
                <a:path w="2574925" h="1473200">
                  <a:moveTo>
                    <a:pt x="2574484" y="35153"/>
                  </a:moveTo>
                  <a:lnTo>
                    <a:pt x="81495" y="1472969"/>
                  </a:lnTo>
                </a:path>
                <a:path w="2574925" h="1473200">
                  <a:moveTo>
                    <a:pt x="0" y="1472969"/>
                  </a:moveTo>
                  <a:lnTo>
                    <a:pt x="2554558" y="0"/>
                  </a:lnTo>
                  <a:lnTo>
                    <a:pt x="2574484" y="351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589726" y="3271591"/>
              <a:ext cx="430530" cy="441959"/>
            </a:xfrm>
            <a:custGeom>
              <a:avLst/>
              <a:gdLst/>
              <a:ahLst/>
              <a:cxnLst/>
              <a:rect l="l" t="t" r="r" b="b"/>
              <a:pathLst>
                <a:path w="430529" h="441960">
                  <a:moveTo>
                    <a:pt x="0" y="0"/>
                  </a:moveTo>
                  <a:lnTo>
                    <a:pt x="0" y="192811"/>
                  </a:lnTo>
                  <a:lnTo>
                    <a:pt x="430276" y="441388"/>
                  </a:lnTo>
                  <a:lnTo>
                    <a:pt x="430276" y="2485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6589723" y="3271586"/>
              <a:ext cx="430530" cy="441959"/>
            </a:xfrm>
            <a:custGeom>
              <a:avLst/>
              <a:gdLst/>
              <a:ahLst/>
              <a:cxnLst/>
              <a:rect l="l" t="t" r="r" b="b"/>
              <a:pathLst>
                <a:path w="430529" h="441960">
                  <a:moveTo>
                    <a:pt x="430264" y="441389"/>
                  </a:moveTo>
                  <a:lnTo>
                    <a:pt x="0" y="192811"/>
                  </a:lnTo>
                  <a:lnTo>
                    <a:pt x="0" y="0"/>
                  </a:lnTo>
                  <a:lnTo>
                    <a:pt x="430264" y="2485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174222" y="3271588"/>
              <a:ext cx="2415540" cy="1394460"/>
            </a:xfrm>
            <a:custGeom>
              <a:avLst/>
              <a:gdLst/>
              <a:ahLst/>
              <a:cxnLst/>
              <a:rect l="l" t="t" r="r" b="b"/>
              <a:pathLst>
                <a:path w="2415540" h="1394460">
                  <a:moveTo>
                    <a:pt x="2415501" y="0"/>
                  </a:moveTo>
                  <a:lnTo>
                    <a:pt x="0" y="1394015"/>
                  </a:lnTo>
                  <a:lnTo>
                    <a:pt x="334137" y="1394015"/>
                  </a:lnTo>
                  <a:lnTo>
                    <a:pt x="2415501" y="192798"/>
                  </a:lnTo>
                  <a:lnTo>
                    <a:pt x="2415501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174221" y="3271584"/>
              <a:ext cx="2415540" cy="1394460"/>
            </a:xfrm>
            <a:custGeom>
              <a:avLst/>
              <a:gdLst/>
              <a:ahLst/>
              <a:cxnLst/>
              <a:rect l="l" t="t" r="r" b="b"/>
              <a:pathLst>
                <a:path w="2415540" h="1394460">
                  <a:moveTo>
                    <a:pt x="334134" y="1394014"/>
                  </a:moveTo>
                  <a:lnTo>
                    <a:pt x="2415502" y="192811"/>
                  </a:lnTo>
                  <a:lnTo>
                    <a:pt x="2415502" y="0"/>
                  </a:lnTo>
                  <a:lnTo>
                    <a:pt x="0" y="13940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508337" y="3464400"/>
              <a:ext cx="2512060" cy="1201420"/>
            </a:xfrm>
            <a:custGeom>
              <a:avLst/>
              <a:gdLst/>
              <a:ahLst/>
              <a:cxnLst/>
              <a:rect l="l" t="t" r="r" b="b"/>
              <a:pathLst>
                <a:path w="2512059" h="1201420">
                  <a:moveTo>
                    <a:pt x="2081390" y="0"/>
                  </a:moveTo>
                  <a:lnTo>
                    <a:pt x="0" y="1201204"/>
                  </a:lnTo>
                  <a:lnTo>
                    <a:pt x="2511653" y="1201204"/>
                  </a:lnTo>
                  <a:lnTo>
                    <a:pt x="2511653" y="248589"/>
                  </a:lnTo>
                  <a:lnTo>
                    <a:pt x="208139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508350" y="3464397"/>
              <a:ext cx="2512060" cy="1201420"/>
            </a:xfrm>
            <a:custGeom>
              <a:avLst/>
              <a:gdLst/>
              <a:ahLst/>
              <a:cxnLst/>
              <a:rect l="l" t="t" r="r" b="b"/>
              <a:pathLst>
                <a:path w="2512059" h="1201420">
                  <a:moveTo>
                    <a:pt x="2511637" y="248577"/>
                  </a:moveTo>
                  <a:lnTo>
                    <a:pt x="2081372" y="0"/>
                  </a:lnTo>
                  <a:lnTo>
                    <a:pt x="0" y="12012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074449" y="3428903"/>
              <a:ext cx="2165350" cy="1236980"/>
            </a:xfrm>
            <a:custGeom>
              <a:avLst/>
              <a:gdLst/>
              <a:ahLst/>
              <a:cxnLst/>
              <a:rect l="l" t="t" r="r" b="b"/>
              <a:pathLst>
                <a:path w="2165350" h="1236979">
                  <a:moveTo>
                    <a:pt x="2139823" y="0"/>
                  </a:moveTo>
                  <a:lnTo>
                    <a:pt x="0" y="1236700"/>
                  </a:lnTo>
                  <a:lnTo>
                    <a:pt x="99733" y="1236700"/>
                  </a:lnTo>
                  <a:lnTo>
                    <a:pt x="2165261" y="42900"/>
                  </a:lnTo>
                  <a:lnTo>
                    <a:pt x="213982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74469" y="3428906"/>
              <a:ext cx="2165350" cy="1236980"/>
            </a:xfrm>
            <a:custGeom>
              <a:avLst/>
              <a:gdLst/>
              <a:ahLst/>
              <a:cxnLst/>
              <a:rect l="l" t="t" r="r" b="b"/>
              <a:pathLst>
                <a:path w="2165350" h="1236979">
                  <a:moveTo>
                    <a:pt x="2139808" y="0"/>
                  </a:moveTo>
                  <a:lnTo>
                    <a:pt x="2165233" y="42887"/>
                  </a:lnTo>
                  <a:lnTo>
                    <a:pt x="99731" y="1236692"/>
                  </a:lnTo>
                </a:path>
                <a:path w="2165350" h="1236979">
                  <a:moveTo>
                    <a:pt x="0" y="1236692"/>
                  </a:moveTo>
                  <a:lnTo>
                    <a:pt x="21398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65707" y="3503196"/>
              <a:ext cx="103635" cy="18337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16380" y="3643080"/>
              <a:ext cx="80440" cy="143501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515268" y="3229995"/>
              <a:ext cx="0" cy="248920"/>
            </a:xfrm>
            <a:custGeom>
              <a:avLst/>
              <a:gdLst/>
              <a:ahLst/>
              <a:cxnLst/>
              <a:rect l="l" t="t" r="r" b="b"/>
              <a:pathLst>
                <a:path w="0" h="248920">
                  <a:moveTo>
                    <a:pt x="0" y="2485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767482" y="3084329"/>
              <a:ext cx="0" cy="248920"/>
            </a:xfrm>
            <a:custGeom>
              <a:avLst/>
              <a:gdLst/>
              <a:ahLst/>
              <a:cxnLst/>
              <a:rect l="l" t="t" r="r" b="b"/>
              <a:pathLst>
                <a:path w="0" h="248920">
                  <a:moveTo>
                    <a:pt x="0" y="2485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075254" y="2923342"/>
              <a:ext cx="1323975" cy="1213485"/>
            </a:xfrm>
            <a:custGeom>
              <a:avLst/>
              <a:gdLst/>
              <a:ahLst/>
              <a:cxnLst/>
              <a:rect l="l" t="t" r="r" b="b"/>
              <a:pathLst>
                <a:path w="1323975" h="1213485">
                  <a:moveTo>
                    <a:pt x="958327" y="0"/>
                  </a:moveTo>
                  <a:lnTo>
                    <a:pt x="1366" y="552438"/>
                  </a:lnTo>
                  <a:lnTo>
                    <a:pt x="0" y="591293"/>
                  </a:lnTo>
                  <a:lnTo>
                    <a:pt x="1661" y="638547"/>
                  </a:lnTo>
                  <a:lnTo>
                    <a:pt x="6570" y="684904"/>
                  </a:lnTo>
                  <a:lnTo>
                    <a:pt x="14616" y="730253"/>
                  </a:lnTo>
                  <a:lnTo>
                    <a:pt x="25686" y="774481"/>
                  </a:lnTo>
                  <a:lnTo>
                    <a:pt x="39669" y="817476"/>
                  </a:lnTo>
                  <a:lnTo>
                    <a:pt x="56451" y="859127"/>
                  </a:lnTo>
                  <a:lnTo>
                    <a:pt x="75922" y="899322"/>
                  </a:lnTo>
                  <a:lnTo>
                    <a:pt x="97969" y="937948"/>
                  </a:lnTo>
                  <a:lnTo>
                    <a:pt x="122481" y="974894"/>
                  </a:lnTo>
                  <a:lnTo>
                    <a:pt x="149345" y="1010047"/>
                  </a:lnTo>
                  <a:lnTo>
                    <a:pt x="178449" y="1043295"/>
                  </a:lnTo>
                  <a:lnTo>
                    <a:pt x="209682" y="1074528"/>
                  </a:lnTo>
                  <a:lnTo>
                    <a:pt x="242931" y="1103632"/>
                  </a:lnTo>
                  <a:lnTo>
                    <a:pt x="278085" y="1130495"/>
                  </a:lnTo>
                  <a:lnTo>
                    <a:pt x="315031" y="1155007"/>
                  </a:lnTo>
                  <a:lnTo>
                    <a:pt x="353658" y="1177054"/>
                  </a:lnTo>
                  <a:lnTo>
                    <a:pt x="393853" y="1196524"/>
                  </a:lnTo>
                  <a:lnTo>
                    <a:pt x="435289" y="1213220"/>
                  </a:lnTo>
                  <a:lnTo>
                    <a:pt x="1312978" y="706483"/>
                  </a:lnTo>
                  <a:lnTo>
                    <a:pt x="1316807" y="684904"/>
                  </a:lnTo>
                  <a:lnTo>
                    <a:pt x="1321716" y="638547"/>
                  </a:lnTo>
                  <a:lnTo>
                    <a:pt x="1323378" y="591293"/>
                  </a:lnTo>
                  <a:lnTo>
                    <a:pt x="1321716" y="544038"/>
                  </a:lnTo>
                  <a:lnTo>
                    <a:pt x="1316807" y="497679"/>
                  </a:lnTo>
                  <a:lnTo>
                    <a:pt x="1308761" y="452329"/>
                  </a:lnTo>
                  <a:lnTo>
                    <a:pt x="1297691" y="408100"/>
                  </a:lnTo>
                  <a:lnTo>
                    <a:pt x="1283709" y="365103"/>
                  </a:lnTo>
                  <a:lnTo>
                    <a:pt x="1266926" y="323451"/>
                  </a:lnTo>
                  <a:lnTo>
                    <a:pt x="1247456" y="283256"/>
                  </a:lnTo>
                  <a:lnTo>
                    <a:pt x="1225409" y="244629"/>
                  </a:lnTo>
                  <a:lnTo>
                    <a:pt x="1200897" y="207683"/>
                  </a:lnTo>
                  <a:lnTo>
                    <a:pt x="1174034" y="172529"/>
                  </a:lnTo>
                  <a:lnTo>
                    <a:pt x="1144930" y="139280"/>
                  </a:lnTo>
                  <a:lnTo>
                    <a:pt x="1113697" y="108047"/>
                  </a:lnTo>
                  <a:lnTo>
                    <a:pt x="1080448" y="78943"/>
                  </a:lnTo>
                  <a:lnTo>
                    <a:pt x="1045295" y="52079"/>
                  </a:lnTo>
                  <a:lnTo>
                    <a:pt x="1008350" y="27567"/>
                  </a:lnTo>
                  <a:lnTo>
                    <a:pt x="969724" y="5520"/>
                  </a:lnTo>
                  <a:lnTo>
                    <a:pt x="95832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076620" y="2923342"/>
              <a:ext cx="1311910" cy="1213485"/>
            </a:xfrm>
            <a:custGeom>
              <a:avLst/>
              <a:gdLst/>
              <a:ahLst/>
              <a:cxnLst/>
              <a:rect l="l" t="t" r="r" b="b"/>
              <a:pathLst>
                <a:path w="1311910" h="1213485">
                  <a:moveTo>
                    <a:pt x="0" y="552438"/>
                  </a:moveTo>
                  <a:lnTo>
                    <a:pt x="956961" y="0"/>
                  </a:lnTo>
                </a:path>
                <a:path w="1311910" h="1213485">
                  <a:moveTo>
                    <a:pt x="1311612" y="706483"/>
                  </a:moveTo>
                  <a:lnTo>
                    <a:pt x="433923" y="12132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167736" y="3190767"/>
              <a:ext cx="1217930" cy="820419"/>
            </a:xfrm>
            <a:custGeom>
              <a:avLst/>
              <a:gdLst/>
              <a:ahLst/>
              <a:cxnLst/>
              <a:rect l="l" t="t" r="r" b="b"/>
              <a:pathLst>
                <a:path w="1217929" h="820420">
                  <a:moveTo>
                    <a:pt x="1145938" y="0"/>
                  </a:moveTo>
                  <a:lnTo>
                    <a:pt x="0" y="660908"/>
                  </a:lnTo>
                  <a:lnTo>
                    <a:pt x="5487" y="670523"/>
                  </a:lnTo>
                  <a:lnTo>
                    <a:pt x="29999" y="707468"/>
                  </a:lnTo>
                  <a:lnTo>
                    <a:pt x="56863" y="742622"/>
                  </a:lnTo>
                  <a:lnTo>
                    <a:pt x="85967" y="775870"/>
                  </a:lnTo>
                  <a:lnTo>
                    <a:pt x="117200" y="807103"/>
                  </a:lnTo>
                  <a:lnTo>
                    <a:pt x="131914" y="819982"/>
                  </a:lnTo>
                  <a:lnTo>
                    <a:pt x="1217837" y="193687"/>
                  </a:lnTo>
                  <a:lnTo>
                    <a:pt x="1205209" y="140675"/>
                  </a:lnTo>
                  <a:lnTo>
                    <a:pt x="1191227" y="97678"/>
                  </a:lnTo>
                  <a:lnTo>
                    <a:pt x="1174444" y="56026"/>
                  </a:lnTo>
                  <a:lnTo>
                    <a:pt x="1154974" y="15831"/>
                  </a:lnTo>
                  <a:lnTo>
                    <a:pt x="1145938" y="0"/>
                  </a:lnTo>
                  <a:close/>
                </a:path>
              </a:pathLst>
            </a:custGeom>
            <a:solidFill>
              <a:srgbClr val="EF7C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167736" y="3190767"/>
              <a:ext cx="1217930" cy="820419"/>
            </a:xfrm>
            <a:custGeom>
              <a:avLst/>
              <a:gdLst/>
              <a:ahLst/>
              <a:cxnLst/>
              <a:rect l="l" t="t" r="r" b="b"/>
              <a:pathLst>
                <a:path w="1217929" h="820420">
                  <a:moveTo>
                    <a:pt x="0" y="660908"/>
                  </a:moveTo>
                  <a:lnTo>
                    <a:pt x="1145938" y="0"/>
                  </a:lnTo>
                </a:path>
                <a:path w="1217929" h="820420">
                  <a:moveTo>
                    <a:pt x="1217837" y="193687"/>
                  </a:moveTo>
                  <a:lnTo>
                    <a:pt x="131914" y="81998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091444" y="3028697"/>
              <a:ext cx="1216025" cy="812165"/>
            </a:xfrm>
            <a:custGeom>
              <a:avLst/>
              <a:gdLst/>
              <a:ahLst/>
              <a:cxnLst/>
              <a:rect l="l" t="t" r="r" b="b"/>
              <a:pathLst>
                <a:path w="1216025" h="812164">
                  <a:moveTo>
                    <a:pt x="1094431" y="0"/>
                  </a:moveTo>
                  <a:lnTo>
                    <a:pt x="0" y="631184"/>
                  </a:lnTo>
                  <a:lnTo>
                    <a:pt x="9496" y="669125"/>
                  </a:lnTo>
                  <a:lnTo>
                    <a:pt x="23478" y="712121"/>
                  </a:lnTo>
                  <a:lnTo>
                    <a:pt x="40261" y="753772"/>
                  </a:lnTo>
                  <a:lnTo>
                    <a:pt x="59732" y="793967"/>
                  </a:lnTo>
                  <a:lnTo>
                    <a:pt x="69940" y="811850"/>
                  </a:lnTo>
                  <a:lnTo>
                    <a:pt x="1215879" y="150943"/>
                  </a:lnTo>
                  <a:lnTo>
                    <a:pt x="1184707" y="102328"/>
                  </a:lnTo>
                  <a:lnTo>
                    <a:pt x="1157843" y="67174"/>
                  </a:lnTo>
                  <a:lnTo>
                    <a:pt x="1128739" y="33925"/>
                  </a:lnTo>
                  <a:lnTo>
                    <a:pt x="1097507" y="2692"/>
                  </a:lnTo>
                  <a:lnTo>
                    <a:pt x="1094431" y="0"/>
                  </a:lnTo>
                  <a:close/>
                </a:path>
              </a:pathLst>
            </a:custGeom>
            <a:solidFill>
              <a:srgbClr val="CCDE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091444" y="3028697"/>
              <a:ext cx="1216025" cy="812165"/>
            </a:xfrm>
            <a:custGeom>
              <a:avLst/>
              <a:gdLst/>
              <a:ahLst/>
              <a:cxnLst/>
              <a:rect l="l" t="t" r="r" b="b"/>
              <a:pathLst>
                <a:path w="1216025" h="812164">
                  <a:moveTo>
                    <a:pt x="0" y="631184"/>
                  </a:moveTo>
                  <a:lnTo>
                    <a:pt x="1094431" y="0"/>
                  </a:lnTo>
                </a:path>
                <a:path w="1216025" h="812164">
                  <a:moveTo>
                    <a:pt x="1215879" y="150943"/>
                  </a:moveTo>
                  <a:lnTo>
                    <a:pt x="69940" y="8118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08256" y="3395313"/>
              <a:ext cx="1079500" cy="623570"/>
            </a:xfrm>
            <a:custGeom>
              <a:avLst/>
              <a:gdLst/>
              <a:ahLst/>
              <a:cxnLst/>
              <a:rect l="l" t="t" r="r" b="b"/>
              <a:pathLst>
                <a:path w="1079500" h="623570">
                  <a:moveTo>
                    <a:pt x="1079243" y="0"/>
                  </a:moveTo>
                  <a:lnTo>
                    <a:pt x="0" y="6229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73537" y="3003230"/>
              <a:ext cx="212922" cy="139285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084347" y="3127552"/>
              <a:ext cx="885825" cy="529590"/>
            </a:xfrm>
            <a:custGeom>
              <a:avLst/>
              <a:gdLst/>
              <a:ahLst/>
              <a:cxnLst/>
              <a:rect l="l" t="t" r="r" b="b"/>
              <a:pathLst>
                <a:path w="885825" h="529589">
                  <a:moveTo>
                    <a:pt x="268236" y="375539"/>
                  </a:moveTo>
                  <a:lnTo>
                    <a:pt x="249428" y="377875"/>
                  </a:lnTo>
                  <a:lnTo>
                    <a:pt x="231787" y="386664"/>
                  </a:lnTo>
                  <a:lnTo>
                    <a:pt x="214185" y="396354"/>
                  </a:lnTo>
                  <a:lnTo>
                    <a:pt x="195503" y="401421"/>
                  </a:lnTo>
                  <a:lnTo>
                    <a:pt x="190525" y="401650"/>
                  </a:lnTo>
                  <a:lnTo>
                    <a:pt x="185470" y="400926"/>
                  </a:lnTo>
                  <a:lnTo>
                    <a:pt x="174205" y="402831"/>
                  </a:lnTo>
                  <a:lnTo>
                    <a:pt x="123304" y="430034"/>
                  </a:lnTo>
                  <a:lnTo>
                    <a:pt x="82232" y="446938"/>
                  </a:lnTo>
                  <a:lnTo>
                    <a:pt x="60109" y="449986"/>
                  </a:lnTo>
                  <a:lnTo>
                    <a:pt x="52514" y="450888"/>
                  </a:lnTo>
                  <a:lnTo>
                    <a:pt x="45529" y="452996"/>
                  </a:lnTo>
                  <a:lnTo>
                    <a:pt x="39712" y="457187"/>
                  </a:lnTo>
                  <a:lnTo>
                    <a:pt x="35407" y="464566"/>
                  </a:lnTo>
                  <a:lnTo>
                    <a:pt x="32639" y="472986"/>
                  </a:lnTo>
                  <a:lnTo>
                    <a:pt x="29413" y="480822"/>
                  </a:lnTo>
                  <a:lnTo>
                    <a:pt x="23736" y="486422"/>
                  </a:lnTo>
                  <a:lnTo>
                    <a:pt x="16929" y="488391"/>
                  </a:lnTo>
                  <a:lnTo>
                    <a:pt x="9601" y="489292"/>
                  </a:lnTo>
                  <a:lnTo>
                    <a:pt x="3302" y="491020"/>
                  </a:lnTo>
                  <a:lnTo>
                    <a:pt x="0" y="494957"/>
                  </a:lnTo>
                  <a:lnTo>
                    <a:pt x="5511" y="526046"/>
                  </a:lnTo>
                  <a:lnTo>
                    <a:pt x="6273" y="529069"/>
                  </a:lnTo>
                  <a:lnTo>
                    <a:pt x="58102" y="499643"/>
                  </a:lnTo>
                  <a:lnTo>
                    <a:pt x="91224" y="471170"/>
                  </a:lnTo>
                  <a:lnTo>
                    <a:pt x="100139" y="466877"/>
                  </a:lnTo>
                  <a:lnTo>
                    <a:pt x="145491" y="450850"/>
                  </a:lnTo>
                  <a:lnTo>
                    <a:pt x="168033" y="434987"/>
                  </a:lnTo>
                  <a:lnTo>
                    <a:pt x="179285" y="428002"/>
                  </a:lnTo>
                  <a:lnTo>
                    <a:pt x="190944" y="421690"/>
                  </a:lnTo>
                  <a:lnTo>
                    <a:pt x="203631" y="415645"/>
                  </a:lnTo>
                  <a:lnTo>
                    <a:pt x="221538" y="408114"/>
                  </a:lnTo>
                  <a:lnTo>
                    <a:pt x="235851" y="401650"/>
                  </a:lnTo>
                  <a:lnTo>
                    <a:pt x="239115" y="400177"/>
                  </a:lnTo>
                  <a:lnTo>
                    <a:pt x="255092" y="389953"/>
                  </a:lnTo>
                  <a:lnTo>
                    <a:pt x="268236" y="375539"/>
                  </a:lnTo>
                  <a:close/>
                </a:path>
                <a:path w="885825" h="529589">
                  <a:moveTo>
                    <a:pt x="584352" y="194475"/>
                  </a:moveTo>
                  <a:lnTo>
                    <a:pt x="569010" y="192951"/>
                  </a:lnTo>
                  <a:lnTo>
                    <a:pt x="551802" y="196138"/>
                  </a:lnTo>
                  <a:lnTo>
                    <a:pt x="536346" y="203822"/>
                  </a:lnTo>
                  <a:lnTo>
                    <a:pt x="526275" y="215734"/>
                  </a:lnTo>
                  <a:lnTo>
                    <a:pt x="519506" y="214249"/>
                  </a:lnTo>
                  <a:lnTo>
                    <a:pt x="512584" y="215722"/>
                  </a:lnTo>
                  <a:lnTo>
                    <a:pt x="505980" y="219278"/>
                  </a:lnTo>
                  <a:lnTo>
                    <a:pt x="500126" y="224015"/>
                  </a:lnTo>
                  <a:lnTo>
                    <a:pt x="494779" y="229184"/>
                  </a:lnTo>
                  <a:lnTo>
                    <a:pt x="489191" y="234111"/>
                  </a:lnTo>
                  <a:lnTo>
                    <a:pt x="483108" y="237972"/>
                  </a:lnTo>
                  <a:lnTo>
                    <a:pt x="476288" y="239953"/>
                  </a:lnTo>
                  <a:lnTo>
                    <a:pt x="469988" y="240614"/>
                  </a:lnTo>
                  <a:lnTo>
                    <a:pt x="463867" y="238048"/>
                  </a:lnTo>
                  <a:lnTo>
                    <a:pt x="457669" y="236740"/>
                  </a:lnTo>
                  <a:lnTo>
                    <a:pt x="417525" y="254381"/>
                  </a:lnTo>
                  <a:lnTo>
                    <a:pt x="414070" y="268452"/>
                  </a:lnTo>
                  <a:lnTo>
                    <a:pt x="408940" y="273138"/>
                  </a:lnTo>
                  <a:lnTo>
                    <a:pt x="401662" y="277075"/>
                  </a:lnTo>
                  <a:lnTo>
                    <a:pt x="393242" y="279298"/>
                  </a:lnTo>
                  <a:lnTo>
                    <a:pt x="385546" y="282028"/>
                  </a:lnTo>
                  <a:lnTo>
                    <a:pt x="380466" y="287515"/>
                  </a:lnTo>
                  <a:lnTo>
                    <a:pt x="379107" y="290779"/>
                  </a:lnTo>
                  <a:lnTo>
                    <a:pt x="379539" y="294665"/>
                  </a:lnTo>
                  <a:lnTo>
                    <a:pt x="373735" y="304038"/>
                  </a:lnTo>
                  <a:lnTo>
                    <a:pt x="363486" y="301523"/>
                  </a:lnTo>
                  <a:lnTo>
                    <a:pt x="352183" y="309295"/>
                  </a:lnTo>
                  <a:lnTo>
                    <a:pt x="351078" y="316547"/>
                  </a:lnTo>
                  <a:lnTo>
                    <a:pt x="346506" y="320725"/>
                  </a:lnTo>
                  <a:lnTo>
                    <a:pt x="338175" y="324789"/>
                  </a:lnTo>
                  <a:lnTo>
                    <a:pt x="328409" y="326517"/>
                  </a:lnTo>
                  <a:lnTo>
                    <a:pt x="319620" y="328879"/>
                  </a:lnTo>
                  <a:lnTo>
                    <a:pt x="314261" y="334848"/>
                  </a:lnTo>
                  <a:lnTo>
                    <a:pt x="313029" y="338607"/>
                  </a:lnTo>
                  <a:lnTo>
                    <a:pt x="314312" y="342861"/>
                  </a:lnTo>
                  <a:lnTo>
                    <a:pt x="312966" y="346570"/>
                  </a:lnTo>
                  <a:lnTo>
                    <a:pt x="307898" y="352298"/>
                  </a:lnTo>
                  <a:lnTo>
                    <a:pt x="292696" y="359498"/>
                  </a:lnTo>
                  <a:lnTo>
                    <a:pt x="288531" y="365480"/>
                  </a:lnTo>
                  <a:lnTo>
                    <a:pt x="307581" y="362496"/>
                  </a:lnTo>
                  <a:lnTo>
                    <a:pt x="324980" y="351510"/>
                  </a:lnTo>
                  <a:lnTo>
                    <a:pt x="342353" y="338823"/>
                  </a:lnTo>
                  <a:lnTo>
                    <a:pt x="361327" y="330708"/>
                  </a:lnTo>
                  <a:lnTo>
                    <a:pt x="366471" y="329984"/>
                  </a:lnTo>
                  <a:lnTo>
                    <a:pt x="370141" y="327101"/>
                  </a:lnTo>
                  <a:lnTo>
                    <a:pt x="371043" y="325031"/>
                  </a:lnTo>
                  <a:lnTo>
                    <a:pt x="374396" y="320179"/>
                  </a:lnTo>
                  <a:lnTo>
                    <a:pt x="420649" y="287578"/>
                  </a:lnTo>
                  <a:lnTo>
                    <a:pt x="427774" y="285330"/>
                  </a:lnTo>
                  <a:lnTo>
                    <a:pt x="431533" y="285305"/>
                  </a:lnTo>
                  <a:lnTo>
                    <a:pt x="441858" y="283133"/>
                  </a:lnTo>
                  <a:lnTo>
                    <a:pt x="447751" y="279273"/>
                  </a:lnTo>
                  <a:lnTo>
                    <a:pt x="480402" y="256794"/>
                  </a:lnTo>
                  <a:lnTo>
                    <a:pt x="512051" y="233629"/>
                  </a:lnTo>
                  <a:lnTo>
                    <a:pt x="517359" y="230022"/>
                  </a:lnTo>
                  <a:lnTo>
                    <a:pt x="522922" y="226885"/>
                  </a:lnTo>
                  <a:lnTo>
                    <a:pt x="528828" y="224523"/>
                  </a:lnTo>
                  <a:lnTo>
                    <a:pt x="533031" y="223202"/>
                  </a:lnTo>
                  <a:lnTo>
                    <a:pt x="537476" y="222669"/>
                  </a:lnTo>
                  <a:lnTo>
                    <a:pt x="541629" y="221195"/>
                  </a:lnTo>
                  <a:lnTo>
                    <a:pt x="552310" y="216319"/>
                  </a:lnTo>
                  <a:lnTo>
                    <a:pt x="563943" y="209384"/>
                  </a:lnTo>
                  <a:lnTo>
                    <a:pt x="575106" y="201676"/>
                  </a:lnTo>
                  <a:lnTo>
                    <a:pt x="584352" y="194475"/>
                  </a:lnTo>
                  <a:close/>
                </a:path>
                <a:path w="885825" h="529589">
                  <a:moveTo>
                    <a:pt x="885774" y="7581"/>
                  </a:moveTo>
                  <a:lnTo>
                    <a:pt x="876376" y="0"/>
                  </a:lnTo>
                  <a:lnTo>
                    <a:pt x="870038" y="228"/>
                  </a:lnTo>
                  <a:lnTo>
                    <a:pt x="864133" y="2781"/>
                  </a:lnTo>
                  <a:lnTo>
                    <a:pt x="858951" y="6997"/>
                  </a:lnTo>
                  <a:lnTo>
                    <a:pt x="854735" y="12204"/>
                  </a:lnTo>
                  <a:lnTo>
                    <a:pt x="850099" y="19608"/>
                  </a:lnTo>
                  <a:lnTo>
                    <a:pt x="843127" y="20777"/>
                  </a:lnTo>
                  <a:lnTo>
                    <a:pt x="840181" y="19227"/>
                  </a:lnTo>
                  <a:lnTo>
                    <a:pt x="830808" y="19621"/>
                  </a:lnTo>
                  <a:lnTo>
                    <a:pt x="827341" y="26720"/>
                  </a:lnTo>
                  <a:lnTo>
                    <a:pt x="822452" y="30848"/>
                  </a:lnTo>
                  <a:lnTo>
                    <a:pt x="813968" y="35013"/>
                  </a:lnTo>
                  <a:lnTo>
                    <a:pt x="804278" y="35521"/>
                  </a:lnTo>
                  <a:lnTo>
                    <a:pt x="794054" y="33845"/>
                  </a:lnTo>
                  <a:lnTo>
                    <a:pt x="783996" y="31432"/>
                  </a:lnTo>
                  <a:lnTo>
                    <a:pt x="773607" y="30340"/>
                  </a:lnTo>
                  <a:lnTo>
                    <a:pt x="763295" y="31889"/>
                  </a:lnTo>
                  <a:lnTo>
                    <a:pt x="755129" y="36499"/>
                  </a:lnTo>
                  <a:lnTo>
                    <a:pt x="751141" y="44564"/>
                  </a:lnTo>
                  <a:lnTo>
                    <a:pt x="750493" y="49784"/>
                  </a:lnTo>
                  <a:lnTo>
                    <a:pt x="752919" y="54952"/>
                  </a:lnTo>
                  <a:lnTo>
                    <a:pt x="752030" y="67779"/>
                  </a:lnTo>
                  <a:lnTo>
                    <a:pt x="745858" y="73710"/>
                  </a:lnTo>
                  <a:lnTo>
                    <a:pt x="736422" y="80124"/>
                  </a:lnTo>
                  <a:lnTo>
                    <a:pt x="731761" y="81153"/>
                  </a:lnTo>
                  <a:lnTo>
                    <a:pt x="728853" y="80213"/>
                  </a:lnTo>
                  <a:lnTo>
                    <a:pt x="726020" y="79616"/>
                  </a:lnTo>
                  <a:lnTo>
                    <a:pt x="684885" y="105181"/>
                  </a:lnTo>
                  <a:lnTo>
                    <a:pt x="683590" y="112623"/>
                  </a:lnTo>
                  <a:lnTo>
                    <a:pt x="682155" y="116090"/>
                  </a:lnTo>
                  <a:lnTo>
                    <a:pt x="641819" y="134975"/>
                  </a:lnTo>
                  <a:lnTo>
                    <a:pt x="634390" y="137007"/>
                  </a:lnTo>
                  <a:lnTo>
                    <a:pt x="627468" y="140271"/>
                  </a:lnTo>
                  <a:lnTo>
                    <a:pt x="625157" y="141706"/>
                  </a:lnTo>
                  <a:lnTo>
                    <a:pt x="622960" y="143560"/>
                  </a:lnTo>
                  <a:lnTo>
                    <a:pt x="620801" y="149123"/>
                  </a:lnTo>
                  <a:lnTo>
                    <a:pt x="621538" y="152577"/>
                  </a:lnTo>
                  <a:lnTo>
                    <a:pt x="619277" y="162572"/>
                  </a:lnTo>
                  <a:lnTo>
                    <a:pt x="611911" y="165976"/>
                  </a:lnTo>
                  <a:lnTo>
                    <a:pt x="599960" y="173215"/>
                  </a:lnTo>
                  <a:lnTo>
                    <a:pt x="594093" y="180403"/>
                  </a:lnTo>
                  <a:lnTo>
                    <a:pt x="597484" y="186512"/>
                  </a:lnTo>
                  <a:lnTo>
                    <a:pt x="665340" y="151460"/>
                  </a:lnTo>
                  <a:lnTo>
                    <a:pt x="673176" y="145415"/>
                  </a:lnTo>
                  <a:lnTo>
                    <a:pt x="676503" y="141719"/>
                  </a:lnTo>
                  <a:lnTo>
                    <a:pt x="683895" y="135940"/>
                  </a:lnTo>
                  <a:lnTo>
                    <a:pt x="699706" y="127419"/>
                  </a:lnTo>
                  <a:lnTo>
                    <a:pt x="774547" y="89446"/>
                  </a:lnTo>
                  <a:lnTo>
                    <a:pt x="781583" y="79743"/>
                  </a:lnTo>
                  <a:lnTo>
                    <a:pt x="806983" y="67398"/>
                  </a:lnTo>
                  <a:lnTo>
                    <a:pt x="814451" y="65443"/>
                  </a:lnTo>
                  <a:lnTo>
                    <a:pt x="822045" y="60769"/>
                  </a:lnTo>
                  <a:lnTo>
                    <a:pt x="835355" y="48310"/>
                  </a:lnTo>
                  <a:lnTo>
                    <a:pt x="842937" y="43573"/>
                  </a:lnTo>
                  <a:lnTo>
                    <a:pt x="848283" y="41351"/>
                  </a:lnTo>
                  <a:lnTo>
                    <a:pt x="854290" y="41224"/>
                  </a:lnTo>
                  <a:lnTo>
                    <a:pt x="859751" y="39243"/>
                  </a:lnTo>
                  <a:lnTo>
                    <a:pt x="869937" y="32296"/>
                  </a:lnTo>
                  <a:lnTo>
                    <a:pt x="881126" y="20040"/>
                  </a:lnTo>
                  <a:lnTo>
                    <a:pt x="885774" y="7581"/>
                  </a:lnTo>
                  <a:close/>
                </a:path>
              </a:pathLst>
            </a:custGeom>
            <a:solidFill>
              <a:srgbClr val="009E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075245" y="2852935"/>
              <a:ext cx="1323975" cy="1323975"/>
            </a:xfrm>
            <a:custGeom>
              <a:avLst/>
              <a:gdLst/>
              <a:ahLst/>
              <a:cxnLst/>
              <a:rect l="l" t="t" r="r" b="b"/>
              <a:pathLst>
                <a:path w="1323975" h="1323975">
                  <a:moveTo>
                    <a:pt x="1323390" y="661695"/>
                  </a:moveTo>
                  <a:lnTo>
                    <a:pt x="1321729" y="614440"/>
                  </a:lnTo>
                  <a:lnTo>
                    <a:pt x="1316819" y="568081"/>
                  </a:lnTo>
                  <a:lnTo>
                    <a:pt x="1308774" y="522731"/>
                  </a:lnTo>
                  <a:lnTo>
                    <a:pt x="1297704" y="478502"/>
                  </a:lnTo>
                  <a:lnTo>
                    <a:pt x="1283721" y="435505"/>
                  </a:lnTo>
                  <a:lnTo>
                    <a:pt x="1266939" y="393853"/>
                  </a:lnTo>
                  <a:lnTo>
                    <a:pt x="1247468" y="353658"/>
                  </a:lnTo>
                  <a:lnTo>
                    <a:pt x="1225421" y="315031"/>
                  </a:lnTo>
                  <a:lnTo>
                    <a:pt x="1200909" y="278085"/>
                  </a:lnTo>
                  <a:lnTo>
                    <a:pt x="1174045" y="242931"/>
                  </a:lnTo>
                  <a:lnTo>
                    <a:pt x="1144941" y="209682"/>
                  </a:lnTo>
                  <a:lnTo>
                    <a:pt x="1113708" y="178449"/>
                  </a:lnTo>
                  <a:lnTo>
                    <a:pt x="1080459" y="149345"/>
                  </a:lnTo>
                  <a:lnTo>
                    <a:pt x="1045305" y="122481"/>
                  </a:lnTo>
                  <a:lnTo>
                    <a:pt x="1008359" y="97969"/>
                  </a:lnTo>
                  <a:lnTo>
                    <a:pt x="969732" y="75922"/>
                  </a:lnTo>
                  <a:lnTo>
                    <a:pt x="929537" y="56451"/>
                  </a:lnTo>
                  <a:lnTo>
                    <a:pt x="887885" y="39669"/>
                  </a:lnTo>
                  <a:lnTo>
                    <a:pt x="844888" y="25686"/>
                  </a:lnTo>
                  <a:lnTo>
                    <a:pt x="800659" y="14616"/>
                  </a:lnTo>
                  <a:lnTo>
                    <a:pt x="755309" y="6570"/>
                  </a:lnTo>
                  <a:lnTo>
                    <a:pt x="708950" y="1661"/>
                  </a:lnTo>
                  <a:lnTo>
                    <a:pt x="661695" y="0"/>
                  </a:lnTo>
                  <a:lnTo>
                    <a:pt x="614440" y="1661"/>
                  </a:lnTo>
                  <a:lnTo>
                    <a:pt x="568081" y="6570"/>
                  </a:lnTo>
                  <a:lnTo>
                    <a:pt x="522731" y="14616"/>
                  </a:lnTo>
                  <a:lnTo>
                    <a:pt x="478502" y="25686"/>
                  </a:lnTo>
                  <a:lnTo>
                    <a:pt x="435505" y="39669"/>
                  </a:lnTo>
                  <a:lnTo>
                    <a:pt x="393853" y="56451"/>
                  </a:lnTo>
                  <a:lnTo>
                    <a:pt x="353658" y="75922"/>
                  </a:lnTo>
                  <a:lnTo>
                    <a:pt x="315031" y="97969"/>
                  </a:lnTo>
                  <a:lnTo>
                    <a:pt x="278085" y="122481"/>
                  </a:lnTo>
                  <a:lnTo>
                    <a:pt x="242931" y="149345"/>
                  </a:lnTo>
                  <a:lnTo>
                    <a:pt x="209682" y="178449"/>
                  </a:lnTo>
                  <a:lnTo>
                    <a:pt x="178449" y="209682"/>
                  </a:lnTo>
                  <a:lnTo>
                    <a:pt x="149345" y="242931"/>
                  </a:lnTo>
                  <a:lnTo>
                    <a:pt x="122481" y="278085"/>
                  </a:lnTo>
                  <a:lnTo>
                    <a:pt x="97969" y="315031"/>
                  </a:lnTo>
                  <a:lnTo>
                    <a:pt x="75922" y="353658"/>
                  </a:lnTo>
                  <a:lnTo>
                    <a:pt x="56451" y="393853"/>
                  </a:lnTo>
                  <a:lnTo>
                    <a:pt x="39669" y="435505"/>
                  </a:lnTo>
                  <a:lnTo>
                    <a:pt x="25686" y="478502"/>
                  </a:lnTo>
                  <a:lnTo>
                    <a:pt x="14616" y="522731"/>
                  </a:lnTo>
                  <a:lnTo>
                    <a:pt x="6570" y="568081"/>
                  </a:lnTo>
                  <a:lnTo>
                    <a:pt x="1661" y="614440"/>
                  </a:lnTo>
                  <a:lnTo>
                    <a:pt x="0" y="661695"/>
                  </a:lnTo>
                  <a:lnTo>
                    <a:pt x="1661" y="708949"/>
                  </a:lnTo>
                  <a:lnTo>
                    <a:pt x="6570" y="755306"/>
                  </a:lnTo>
                  <a:lnTo>
                    <a:pt x="14616" y="800654"/>
                  </a:lnTo>
                  <a:lnTo>
                    <a:pt x="25686" y="844883"/>
                  </a:lnTo>
                  <a:lnTo>
                    <a:pt x="39669" y="887878"/>
                  </a:lnTo>
                  <a:lnTo>
                    <a:pt x="56451" y="929529"/>
                  </a:lnTo>
                  <a:lnTo>
                    <a:pt x="75922" y="969724"/>
                  </a:lnTo>
                  <a:lnTo>
                    <a:pt x="97969" y="1008350"/>
                  </a:lnTo>
                  <a:lnTo>
                    <a:pt x="122481" y="1045295"/>
                  </a:lnTo>
                  <a:lnTo>
                    <a:pt x="149345" y="1080448"/>
                  </a:lnTo>
                  <a:lnTo>
                    <a:pt x="178449" y="1113697"/>
                  </a:lnTo>
                  <a:lnTo>
                    <a:pt x="209682" y="1144930"/>
                  </a:lnTo>
                  <a:lnTo>
                    <a:pt x="242931" y="1174034"/>
                  </a:lnTo>
                  <a:lnTo>
                    <a:pt x="278085" y="1200897"/>
                  </a:lnTo>
                  <a:lnTo>
                    <a:pt x="315031" y="1225409"/>
                  </a:lnTo>
                  <a:lnTo>
                    <a:pt x="353658" y="1247456"/>
                  </a:lnTo>
                  <a:lnTo>
                    <a:pt x="393853" y="1266926"/>
                  </a:lnTo>
                  <a:lnTo>
                    <a:pt x="435505" y="1283709"/>
                  </a:lnTo>
                  <a:lnTo>
                    <a:pt x="478502" y="1297691"/>
                  </a:lnTo>
                  <a:lnTo>
                    <a:pt x="522731" y="1308761"/>
                  </a:lnTo>
                  <a:lnTo>
                    <a:pt x="568081" y="1316807"/>
                  </a:lnTo>
                  <a:lnTo>
                    <a:pt x="614440" y="1321716"/>
                  </a:lnTo>
                  <a:lnTo>
                    <a:pt x="661695" y="1323378"/>
                  </a:lnTo>
                  <a:lnTo>
                    <a:pt x="708950" y="1321716"/>
                  </a:lnTo>
                  <a:lnTo>
                    <a:pt x="755309" y="1316807"/>
                  </a:lnTo>
                  <a:lnTo>
                    <a:pt x="800659" y="1308761"/>
                  </a:lnTo>
                  <a:lnTo>
                    <a:pt x="844888" y="1297691"/>
                  </a:lnTo>
                  <a:lnTo>
                    <a:pt x="887885" y="1283709"/>
                  </a:lnTo>
                  <a:lnTo>
                    <a:pt x="929537" y="1266926"/>
                  </a:lnTo>
                  <a:lnTo>
                    <a:pt x="969732" y="1247456"/>
                  </a:lnTo>
                  <a:lnTo>
                    <a:pt x="1008359" y="1225409"/>
                  </a:lnTo>
                  <a:lnTo>
                    <a:pt x="1045305" y="1200897"/>
                  </a:lnTo>
                  <a:lnTo>
                    <a:pt x="1080459" y="1174034"/>
                  </a:lnTo>
                  <a:lnTo>
                    <a:pt x="1113708" y="1144930"/>
                  </a:lnTo>
                  <a:lnTo>
                    <a:pt x="1144941" y="1113697"/>
                  </a:lnTo>
                  <a:lnTo>
                    <a:pt x="1174045" y="1080448"/>
                  </a:lnTo>
                  <a:lnTo>
                    <a:pt x="1200909" y="1045295"/>
                  </a:lnTo>
                  <a:lnTo>
                    <a:pt x="1225421" y="1008350"/>
                  </a:lnTo>
                  <a:lnTo>
                    <a:pt x="1247468" y="969724"/>
                  </a:lnTo>
                  <a:lnTo>
                    <a:pt x="1266939" y="929529"/>
                  </a:lnTo>
                  <a:lnTo>
                    <a:pt x="1283721" y="887878"/>
                  </a:lnTo>
                  <a:lnTo>
                    <a:pt x="1297704" y="844883"/>
                  </a:lnTo>
                  <a:lnTo>
                    <a:pt x="1308774" y="800654"/>
                  </a:lnTo>
                  <a:lnTo>
                    <a:pt x="1316819" y="755306"/>
                  </a:lnTo>
                  <a:lnTo>
                    <a:pt x="1321729" y="708949"/>
                  </a:lnTo>
                  <a:lnTo>
                    <a:pt x="1323390" y="6616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201258" y="3152365"/>
              <a:ext cx="1659255" cy="15240"/>
            </a:xfrm>
            <a:custGeom>
              <a:avLst/>
              <a:gdLst/>
              <a:ahLst/>
              <a:cxnLst/>
              <a:rect l="l" t="t" r="r" b="b"/>
              <a:pathLst>
                <a:path w="1659254" h="15239">
                  <a:moveTo>
                    <a:pt x="-3175" y="7346"/>
                  </a:moveTo>
                  <a:lnTo>
                    <a:pt x="1662023" y="7346"/>
                  </a:lnTo>
                </a:path>
              </a:pathLst>
            </a:custGeom>
            <a:ln w="21043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200521" y="3679997"/>
              <a:ext cx="996950" cy="0"/>
            </a:xfrm>
            <a:custGeom>
              <a:avLst/>
              <a:gdLst/>
              <a:ahLst/>
              <a:cxnLst/>
              <a:rect l="l" t="t" r="r" b="b"/>
              <a:pathLst>
                <a:path w="996950" h="0">
                  <a:moveTo>
                    <a:pt x="99658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172383" y="3139757"/>
              <a:ext cx="711835" cy="565150"/>
            </a:xfrm>
            <a:custGeom>
              <a:avLst/>
              <a:gdLst/>
              <a:ahLst/>
              <a:cxnLst/>
              <a:rect l="l" t="t" r="r" b="b"/>
              <a:pathLst>
                <a:path w="711835" h="565150">
                  <a:moveTo>
                    <a:pt x="49428" y="540181"/>
                  </a:moveTo>
                  <a:lnTo>
                    <a:pt x="47485" y="530567"/>
                  </a:lnTo>
                  <a:lnTo>
                    <a:pt x="42189" y="522706"/>
                  </a:lnTo>
                  <a:lnTo>
                    <a:pt x="34328" y="517410"/>
                  </a:lnTo>
                  <a:lnTo>
                    <a:pt x="24714" y="515467"/>
                  </a:lnTo>
                  <a:lnTo>
                    <a:pt x="15087" y="517410"/>
                  </a:lnTo>
                  <a:lnTo>
                    <a:pt x="7239" y="522706"/>
                  </a:lnTo>
                  <a:lnTo>
                    <a:pt x="1943" y="530567"/>
                  </a:lnTo>
                  <a:lnTo>
                    <a:pt x="0" y="540181"/>
                  </a:lnTo>
                  <a:lnTo>
                    <a:pt x="1943" y="549808"/>
                  </a:lnTo>
                  <a:lnTo>
                    <a:pt x="7239" y="557669"/>
                  </a:lnTo>
                  <a:lnTo>
                    <a:pt x="15087" y="562965"/>
                  </a:lnTo>
                  <a:lnTo>
                    <a:pt x="24714" y="564896"/>
                  </a:lnTo>
                  <a:lnTo>
                    <a:pt x="34328" y="562965"/>
                  </a:lnTo>
                  <a:lnTo>
                    <a:pt x="42189" y="557669"/>
                  </a:lnTo>
                  <a:lnTo>
                    <a:pt x="47485" y="549808"/>
                  </a:lnTo>
                  <a:lnTo>
                    <a:pt x="49428" y="540181"/>
                  </a:lnTo>
                  <a:close/>
                </a:path>
                <a:path w="711835" h="565150">
                  <a:moveTo>
                    <a:pt x="711669" y="24714"/>
                  </a:moveTo>
                  <a:lnTo>
                    <a:pt x="709726" y="15087"/>
                  </a:lnTo>
                  <a:lnTo>
                    <a:pt x="704430" y="7226"/>
                  </a:lnTo>
                  <a:lnTo>
                    <a:pt x="696582" y="1930"/>
                  </a:lnTo>
                  <a:lnTo>
                    <a:pt x="686968" y="0"/>
                  </a:lnTo>
                  <a:lnTo>
                    <a:pt x="677341" y="1930"/>
                  </a:lnTo>
                  <a:lnTo>
                    <a:pt x="669493" y="7226"/>
                  </a:lnTo>
                  <a:lnTo>
                    <a:pt x="664197" y="15087"/>
                  </a:lnTo>
                  <a:lnTo>
                    <a:pt x="662254" y="24714"/>
                  </a:lnTo>
                  <a:lnTo>
                    <a:pt x="664197" y="34328"/>
                  </a:lnTo>
                  <a:lnTo>
                    <a:pt x="669493" y="42189"/>
                  </a:lnTo>
                  <a:lnTo>
                    <a:pt x="677341" y="47485"/>
                  </a:lnTo>
                  <a:lnTo>
                    <a:pt x="686968" y="49428"/>
                  </a:lnTo>
                  <a:lnTo>
                    <a:pt x="696582" y="47485"/>
                  </a:lnTo>
                  <a:lnTo>
                    <a:pt x="704430" y="42189"/>
                  </a:lnTo>
                  <a:lnTo>
                    <a:pt x="709726" y="34328"/>
                  </a:lnTo>
                  <a:lnTo>
                    <a:pt x="711669" y="24714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200521" y="3836547"/>
              <a:ext cx="996950" cy="0"/>
            </a:xfrm>
            <a:custGeom>
              <a:avLst/>
              <a:gdLst/>
              <a:ahLst/>
              <a:cxnLst/>
              <a:rect l="l" t="t" r="r" b="b"/>
              <a:pathLst>
                <a:path w="996950" h="0">
                  <a:moveTo>
                    <a:pt x="99658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172388" y="3811773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30" h="49529">
                  <a:moveTo>
                    <a:pt x="24714" y="0"/>
                  </a:moveTo>
                  <a:lnTo>
                    <a:pt x="15092" y="1943"/>
                  </a:lnTo>
                  <a:lnTo>
                    <a:pt x="7237" y="7242"/>
                  </a:lnTo>
                  <a:lnTo>
                    <a:pt x="1941" y="15098"/>
                  </a:lnTo>
                  <a:lnTo>
                    <a:pt x="0" y="24714"/>
                  </a:lnTo>
                  <a:lnTo>
                    <a:pt x="1941" y="34335"/>
                  </a:lnTo>
                  <a:lnTo>
                    <a:pt x="7237" y="42190"/>
                  </a:lnTo>
                  <a:lnTo>
                    <a:pt x="15092" y="47486"/>
                  </a:lnTo>
                  <a:lnTo>
                    <a:pt x="24714" y="49428"/>
                  </a:lnTo>
                  <a:lnTo>
                    <a:pt x="34335" y="47486"/>
                  </a:lnTo>
                  <a:lnTo>
                    <a:pt x="42190" y="42190"/>
                  </a:lnTo>
                  <a:lnTo>
                    <a:pt x="47486" y="34335"/>
                  </a:lnTo>
                  <a:lnTo>
                    <a:pt x="49428" y="24714"/>
                  </a:lnTo>
                  <a:lnTo>
                    <a:pt x="47486" y="15098"/>
                  </a:lnTo>
                  <a:lnTo>
                    <a:pt x="42190" y="7242"/>
                  </a:lnTo>
                  <a:lnTo>
                    <a:pt x="34335" y="1943"/>
                  </a:lnTo>
                  <a:lnTo>
                    <a:pt x="2471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200513" y="3996964"/>
              <a:ext cx="1136650" cy="0"/>
            </a:xfrm>
            <a:custGeom>
              <a:avLst/>
              <a:gdLst/>
              <a:ahLst/>
              <a:cxnLst/>
              <a:rect l="l" t="t" r="r" b="b"/>
              <a:pathLst>
                <a:path w="1136650" h="0">
                  <a:moveTo>
                    <a:pt x="11360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200518" y="3782853"/>
              <a:ext cx="1341120" cy="419100"/>
            </a:xfrm>
            <a:custGeom>
              <a:avLst/>
              <a:gdLst/>
              <a:ahLst/>
              <a:cxnLst/>
              <a:rect l="l" t="t" r="r" b="b"/>
              <a:pathLst>
                <a:path w="1341120" h="419100">
                  <a:moveTo>
                    <a:pt x="0" y="418706"/>
                  </a:moveTo>
                  <a:lnTo>
                    <a:pt x="1340853" y="418706"/>
                  </a:lnTo>
                  <a:lnTo>
                    <a:pt x="134085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200518" y="3936504"/>
              <a:ext cx="1449070" cy="494030"/>
            </a:xfrm>
            <a:custGeom>
              <a:avLst/>
              <a:gdLst/>
              <a:ahLst/>
              <a:cxnLst/>
              <a:rect l="l" t="t" r="r" b="b"/>
              <a:pathLst>
                <a:path w="1449070" h="494029">
                  <a:moveTo>
                    <a:pt x="0" y="493941"/>
                  </a:moveTo>
                  <a:lnTo>
                    <a:pt x="1448523" y="493941"/>
                  </a:lnTo>
                  <a:lnTo>
                    <a:pt x="144852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311868" y="3751109"/>
              <a:ext cx="361950" cy="270510"/>
            </a:xfrm>
            <a:custGeom>
              <a:avLst/>
              <a:gdLst/>
              <a:ahLst/>
              <a:cxnLst/>
              <a:rect l="l" t="t" r="r" b="b"/>
              <a:pathLst>
                <a:path w="361950" h="270510">
                  <a:moveTo>
                    <a:pt x="49428" y="245795"/>
                  </a:moveTo>
                  <a:lnTo>
                    <a:pt x="47485" y="236181"/>
                  </a:lnTo>
                  <a:lnTo>
                    <a:pt x="42189" y="228320"/>
                  </a:lnTo>
                  <a:lnTo>
                    <a:pt x="34328" y="223024"/>
                  </a:lnTo>
                  <a:lnTo>
                    <a:pt x="24714" y="221081"/>
                  </a:lnTo>
                  <a:lnTo>
                    <a:pt x="15100" y="223024"/>
                  </a:lnTo>
                  <a:lnTo>
                    <a:pt x="7239" y="228320"/>
                  </a:lnTo>
                  <a:lnTo>
                    <a:pt x="1943" y="236181"/>
                  </a:lnTo>
                  <a:lnTo>
                    <a:pt x="0" y="245795"/>
                  </a:lnTo>
                  <a:lnTo>
                    <a:pt x="1943" y="255422"/>
                  </a:lnTo>
                  <a:lnTo>
                    <a:pt x="7239" y="263283"/>
                  </a:lnTo>
                  <a:lnTo>
                    <a:pt x="15100" y="268579"/>
                  </a:lnTo>
                  <a:lnTo>
                    <a:pt x="24714" y="270510"/>
                  </a:lnTo>
                  <a:lnTo>
                    <a:pt x="34328" y="268579"/>
                  </a:lnTo>
                  <a:lnTo>
                    <a:pt x="42189" y="263283"/>
                  </a:lnTo>
                  <a:lnTo>
                    <a:pt x="47485" y="255422"/>
                  </a:lnTo>
                  <a:lnTo>
                    <a:pt x="49428" y="245795"/>
                  </a:lnTo>
                  <a:close/>
                </a:path>
                <a:path w="361950" h="270510">
                  <a:moveTo>
                    <a:pt x="254215" y="24714"/>
                  </a:moveTo>
                  <a:lnTo>
                    <a:pt x="252272" y="15087"/>
                  </a:lnTo>
                  <a:lnTo>
                    <a:pt x="246976" y="7239"/>
                  </a:lnTo>
                  <a:lnTo>
                    <a:pt x="239115" y="1943"/>
                  </a:lnTo>
                  <a:lnTo>
                    <a:pt x="229501" y="0"/>
                  </a:lnTo>
                  <a:lnTo>
                    <a:pt x="219875" y="1943"/>
                  </a:lnTo>
                  <a:lnTo>
                    <a:pt x="212026" y="7239"/>
                  </a:lnTo>
                  <a:lnTo>
                    <a:pt x="206730" y="15087"/>
                  </a:lnTo>
                  <a:lnTo>
                    <a:pt x="204787" y="24714"/>
                  </a:lnTo>
                  <a:lnTo>
                    <a:pt x="206730" y="34328"/>
                  </a:lnTo>
                  <a:lnTo>
                    <a:pt x="212026" y="42189"/>
                  </a:lnTo>
                  <a:lnTo>
                    <a:pt x="219875" y="47485"/>
                  </a:lnTo>
                  <a:lnTo>
                    <a:pt x="229501" y="49428"/>
                  </a:lnTo>
                  <a:lnTo>
                    <a:pt x="239115" y="47485"/>
                  </a:lnTo>
                  <a:lnTo>
                    <a:pt x="246976" y="42189"/>
                  </a:lnTo>
                  <a:lnTo>
                    <a:pt x="252272" y="34328"/>
                  </a:lnTo>
                  <a:lnTo>
                    <a:pt x="254215" y="24714"/>
                  </a:lnTo>
                  <a:close/>
                </a:path>
                <a:path w="361950" h="270510">
                  <a:moveTo>
                    <a:pt x="361861" y="185407"/>
                  </a:moveTo>
                  <a:lnTo>
                    <a:pt x="359930" y="175780"/>
                  </a:lnTo>
                  <a:lnTo>
                    <a:pt x="354634" y="167932"/>
                  </a:lnTo>
                  <a:lnTo>
                    <a:pt x="346773" y="162636"/>
                  </a:lnTo>
                  <a:lnTo>
                    <a:pt x="337159" y="160693"/>
                  </a:lnTo>
                  <a:lnTo>
                    <a:pt x="327545" y="162636"/>
                  </a:lnTo>
                  <a:lnTo>
                    <a:pt x="319684" y="167932"/>
                  </a:lnTo>
                  <a:lnTo>
                    <a:pt x="314388" y="175780"/>
                  </a:lnTo>
                  <a:lnTo>
                    <a:pt x="312445" y="185407"/>
                  </a:lnTo>
                  <a:lnTo>
                    <a:pt x="314388" y="195021"/>
                  </a:lnTo>
                  <a:lnTo>
                    <a:pt x="319684" y="202882"/>
                  </a:lnTo>
                  <a:lnTo>
                    <a:pt x="327545" y="208178"/>
                  </a:lnTo>
                  <a:lnTo>
                    <a:pt x="337159" y="210121"/>
                  </a:lnTo>
                  <a:lnTo>
                    <a:pt x="346773" y="208178"/>
                  </a:lnTo>
                  <a:lnTo>
                    <a:pt x="354634" y="202882"/>
                  </a:lnTo>
                  <a:lnTo>
                    <a:pt x="359930" y="195021"/>
                  </a:lnTo>
                  <a:lnTo>
                    <a:pt x="361861" y="185407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18973" y="3361102"/>
              <a:ext cx="103649" cy="18337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977151" y="4013618"/>
              <a:ext cx="293370" cy="334010"/>
            </a:xfrm>
            <a:custGeom>
              <a:avLst/>
              <a:gdLst/>
              <a:ahLst/>
              <a:cxnLst/>
              <a:rect l="l" t="t" r="r" b="b"/>
              <a:pathLst>
                <a:path w="293370" h="334010">
                  <a:moveTo>
                    <a:pt x="194081" y="0"/>
                  </a:moveTo>
                  <a:lnTo>
                    <a:pt x="187934" y="4483"/>
                  </a:lnTo>
                  <a:lnTo>
                    <a:pt x="177977" y="11506"/>
                  </a:lnTo>
                  <a:lnTo>
                    <a:pt x="146931" y="35383"/>
                  </a:lnTo>
                  <a:lnTo>
                    <a:pt x="114477" y="57429"/>
                  </a:lnTo>
                  <a:lnTo>
                    <a:pt x="80690" y="77560"/>
                  </a:lnTo>
                  <a:lnTo>
                    <a:pt x="45643" y="95694"/>
                  </a:lnTo>
                  <a:lnTo>
                    <a:pt x="33580" y="102077"/>
                  </a:lnTo>
                  <a:lnTo>
                    <a:pt x="21874" y="107916"/>
                  </a:lnTo>
                  <a:lnTo>
                    <a:pt x="10641" y="113105"/>
                  </a:lnTo>
                  <a:lnTo>
                    <a:pt x="0" y="117538"/>
                  </a:lnTo>
                  <a:lnTo>
                    <a:pt x="17347" y="132455"/>
                  </a:lnTo>
                  <a:lnTo>
                    <a:pt x="53627" y="159915"/>
                  </a:lnTo>
                  <a:lnTo>
                    <a:pt x="292773" y="333413"/>
                  </a:lnTo>
                  <a:lnTo>
                    <a:pt x="1940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77151" y="4013618"/>
              <a:ext cx="293370" cy="334010"/>
            </a:xfrm>
            <a:custGeom>
              <a:avLst/>
              <a:gdLst/>
              <a:ahLst/>
              <a:cxnLst/>
              <a:rect l="l" t="t" r="r" b="b"/>
              <a:pathLst>
                <a:path w="293370" h="334010">
                  <a:moveTo>
                    <a:pt x="177977" y="11506"/>
                  </a:moveTo>
                  <a:lnTo>
                    <a:pt x="187934" y="4483"/>
                  </a:lnTo>
                  <a:lnTo>
                    <a:pt x="194081" y="0"/>
                  </a:lnTo>
                  <a:lnTo>
                    <a:pt x="292773" y="333413"/>
                  </a:lnTo>
                  <a:lnTo>
                    <a:pt x="136286" y="220154"/>
                  </a:lnTo>
                  <a:lnTo>
                    <a:pt x="53627" y="159915"/>
                  </a:lnTo>
                  <a:lnTo>
                    <a:pt x="17347" y="132455"/>
                  </a:lnTo>
                  <a:lnTo>
                    <a:pt x="0" y="117538"/>
                  </a:lnTo>
                  <a:lnTo>
                    <a:pt x="10641" y="113105"/>
                  </a:lnTo>
                  <a:lnTo>
                    <a:pt x="21874" y="107916"/>
                  </a:lnTo>
                  <a:lnTo>
                    <a:pt x="33580" y="102077"/>
                  </a:lnTo>
                  <a:lnTo>
                    <a:pt x="45643" y="95694"/>
                  </a:lnTo>
                  <a:lnTo>
                    <a:pt x="80690" y="77560"/>
                  </a:lnTo>
                  <a:lnTo>
                    <a:pt x="114477" y="57429"/>
                  </a:lnTo>
                  <a:lnTo>
                    <a:pt x="146931" y="35383"/>
                  </a:lnTo>
                  <a:lnTo>
                    <a:pt x="177977" y="115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7" name="object 4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22309" y="5055003"/>
            <a:ext cx="1317026" cy="208527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576065" y="5774410"/>
            <a:ext cx="997621" cy="200017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1656346" y="7261212"/>
            <a:ext cx="5363845" cy="1800225"/>
            <a:chOff x="1656346" y="7261212"/>
            <a:chExt cx="5363845" cy="1800225"/>
          </a:xfrm>
        </p:grpSpPr>
        <p:sp>
          <p:nvSpPr>
            <p:cNvPr id="50" name="object 50"/>
            <p:cNvSpPr/>
            <p:nvPr/>
          </p:nvSpPr>
          <p:spPr>
            <a:xfrm>
              <a:off x="1656346" y="7261212"/>
              <a:ext cx="5363845" cy="1800225"/>
            </a:xfrm>
            <a:custGeom>
              <a:avLst/>
              <a:gdLst/>
              <a:ahLst/>
              <a:cxnLst/>
              <a:rect l="l" t="t" r="r" b="b"/>
              <a:pathLst>
                <a:path w="5363845" h="1800225">
                  <a:moveTo>
                    <a:pt x="5363654" y="0"/>
                  </a:moveTo>
                  <a:lnTo>
                    <a:pt x="0" y="0"/>
                  </a:lnTo>
                  <a:lnTo>
                    <a:pt x="0" y="1799996"/>
                  </a:lnTo>
                  <a:lnTo>
                    <a:pt x="5363654" y="1799996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454973" y="7479411"/>
              <a:ext cx="568960" cy="1442720"/>
            </a:xfrm>
            <a:custGeom>
              <a:avLst/>
              <a:gdLst/>
              <a:ahLst/>
              <a:cxnLst/>
              <a:rect l="l" t="t" r="r" b="b"/>
              <a:pathLst>
                <a:path w="568960" h="1442720">
                  <a:moveTo>
                    <a:pt x="568490" y="0"/>
                  </a:moveTo>
                  <a:lnTo>
                    <a:pt x="0" y="0"/>
                  </a:lnTo>
                  <a:lnTo>
                    <a:pt x="0" y="1442250"/>
                  </a:lnTo>
                  <a:lnTo>
                    <a:pt x="568490" y="1442250"/>
                  </a:lnTo>
                  <a:lnTo>
                    <a:pt x="568490" y="0"/>
                  </a:lnTo>
                  <a:close/>
                </a:path>
              </a:pathLst>
            </a:custGeom>
            <a:solidFill>
              <a:srgbClr val="F9C4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021126" y="7479411"/>
              <a:ext cx="568960" cy="1442720"/>
            </a:xfrm>
            <a:custGeom>
              <a:avLst/>
              <a:gdLst/>
              <a:ahLst/>
              <a:cxnLst/>
              <a:rect l="l" t="t" r="r" b="b"/>
              <a:pathLst>
                <a:path w="568960" h="1442720">
                  <a:moveTo>
                    <a:pt x="568502" y="0"/>
                  </a:moveTo>
                  <a:lnTo>
                    <a:pt x="0" y="0"/>
                  </a:lnTo>
                  <a:lnTo>
                    <a:pt x="0" y="1442250"/>
                  </a:lnTo>
                  <a:lnTo>
                    <a:pt x="568502" y="1442250"/>
                  </a:lnTo>
                  <a:lnTo>
                    <a:pt x="568502" y="0"/>
                  </a:lnTo>
                  <a:close/>
                </a:path>
              </a:pathLst>
            </a:custGeom>
            <a:solidFill>
              <a:srgbClr val="F07E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586772" y="7479411"/>
              <a:ext cx="568960" cy="1442720"/>
            </a:xfrm>
            <a:custGeom>
              <a:avLst/>
              <a:gdLst/>
              <a:ahLst/>
              <a:cxnLst/>
              <a:rect l="l" t="t" r="r" b="b"/>
              <a:pathLst>
                <a:path w="568960" h="1442720">
                  <a:moveTo>
                    <a:pt x="568502" y="0"/>
                  </a:moveTo>
                  <a:lnTo>
                    <a:pt x="0" y="0"/>
                  </a:lnTo>
                  <a:lnTo>
                    <a:pt x="0" y="1442250"/>
                  </a:lnTo>
                  <a:lnTo>
                    <a:pt x="568502" y="1442250"/>
                  </a:lnTo>
                  <a:lnTo>
                    <a:pt x="568502" y="0"/>
                  </a:lnTo>
                  <a:close/>
                </a:path>
              </a:pathLst>
            </a:custGeom>
            <a:solidFill>
              <a:srgbClr val="E94C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458972" y="7699024"/>
              <a:ext cx="564515" cy="427990"/>
            </a:xfrm>
            <a:custGeom>
              <a:avLst/>
              <a:gdLst/>
              <a:ahLst/>
              <a:cxnLst/>
              <a:rect l="l" t="t" r="r" b="b"/>
              <a:pathLst>
                <a:path w="564514" h="427990">
                  <a:moveTo>
                    <a:pt x="0" y="206933"/>
                  </a:moveTo>
                  <a:lnTo>
                    <a:pt x="22976" y="87300"/>
                  </a:lnTo>
                  <a:lnTo>
                    <a:pt x="36699" y="25866"/>
                  </a:lnTo>
                  <a:lnTo>
                    <a:pt x="46627" y="3233"/>
                  </a:lnTo>
                  <a:lnTo>
                    <a:pt x="58216" y="0"/>
                  </a:lnTo>
                  <a:lnTo>
                    <a:pt x="70308" y="13066"/>
                  </a:lnTo>
                  <a:lnTo>
                    <a:pt x="85566" y="48221"/>
                  </a:lnTo>
                  <a:lnTo>
                    <a:pt x="102844" y="99401"/>
                  </a:lnTo>
                  <a:lnTo>
                    <a:pt x="120998" y="160538"/>
                  </a:lnTo>
                  <a:lnTo>
                    <a:pt x="138880" y="225569"/>
                  </a:lnTo>
                  <a:lnTo>
                    <a:pt x="155346" y="288427"/>
                  </a:lnTo>
                  <a:lnTo>
                    <a:pt x="169249" y="343047"/>
                  </a:lnTo>
                  <a:lnTo>
                    <a:pt x="179444" y="383365"/>
                  </a:lnTo>
                  <a:lnTo>
                    <a:pt x="184785" y="403313"/>
                  </a:lnTo>
                  <a:lnTo>
                    <a:pt x="192498" y="417139"/>
                  </a:lnTo>
                  <a:lnTo>
                    <a:pt x="202823" y="422055"/>
                  </a:lnTo>
                  <a:lnTo>
                    <a:pt x="213622" y="415490"/>
                  </a:lnTo>
                  <a:lnTo>
                    <a:pt x="222758" y="394868"/>
                  </a:lnTo>
                  <a:lnTo>
                    <a:pt x="242188" y="325490"/>
                  </a:lnTo>
                  <a:lnTo>
                    <a:pt x="275067" y="209919"/>
                  </a:lnTo>
                  <a:lnTo>
                    <a:pt x="306048" y="101476"/>
                  </a:lnTo>
                  <a:lnTo>
                    <a:pt x="319786" y="53479"/>
                  </a:lnTo>
                  <a:lnTo>
                    <a:pt x="334975" y="6684"/>
                  </a:lnTo>
                  <a:lnTo>
                    <a:pt x="350164" y="0"/>
                  </a:lnTo>
                  <a:lnTo>
                    <a:pt x="383509" y="54532"/>
                  </a:lnTo>
                  <a:lnTo>
                    <a:pt x="420662" y="174504"/>
                  </a:lnTo>
                  <a:lnTo>
                    <a:pt x="450851" y="294476"/>
                  </a:lnTo>
                  <a:lnTo>
                    <a:pt x="463308" y="349008"/>
                  </a:lnTo>
                  <a:lnTo>
                    <a:pt x="473102" y="394647"/>
                  </a:lnTo>
                  <a:lnTo>
                    <a:pt x="480226" y="418083"/>
                  </a:lnTo>
                  <a:lnTo>
                    <a:pt x="488152" y="426718"/>
                  </a:lnTo>
                  <a:lnTo>
                    <a:pt x="500354" y="427951"/>
                  </a:lnTo>
                  <a:lnTo>
                    <a:pt x="519275" y="406836"/>
                  </a:lnTo>
                  <a:lnTo>
                    <a:pt x="540332" y="360381"/>
                  </a:lnTo>
                  <a:lnTo>
                    <a:pt x="557434" y="313926"/>
                  </a:lnTo>
                  <a:lnTo>
                    <a:pt x="564489" y="29281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458972" y="8275399"/>
              <a:ext cx="564515" cy="427990"/>
            </a:xfrm>
            <a:custGeom>
              <a:avLst/>
              <a:gdLst/>
              <a:ahLst/>
              <a:cxnLst/>
              <a:rect l="l" t="t" r="r" b="b"/>
              <a:pathLst>
                <a:path w="564514" h="427990">
                  <a:moveTo>
                    <a:pt x="0" y="206933"/>
                  </a:moveTo>
                  <a:lnTo>
                    <a:pt x="22976" y="87300"/>
                  </a:lnTo>
                  <a:lnTo>
                    <a:pt x="36699" y="25866"/>
                  </a:lnTo>
                  <a:lnTo>
                    <a:pt x="46627" y="3233"/>
                  </a:lnTo>
                  <a:lnTo>
                    <a:pt x="58216" y="0"/>
                  </a:lnTo>
                  <a:lnTo>
                    <a:pt x="70308" y="13066"/>
                  </a:lnTo>
                  <a:lnTo>
                    <a:pt x="85566" y="48221"/>
                  </a:lnTo>
                  <a:lnTo>
                    <a:pt x="102844" y="99401"/>
                  </a:lnTo>
                  <a:lnTo>
                    <a:pt x="120998" y="160538"/>
                  </a:lnTo>
                  <a:lnTo>
                    <a:pt x="138880" y="225569"/>
                  </a:lnTo>
                  <a:lnTo>
                    <a:pt x="155346" y="288427"/>
                  </a:lnTo>
                  <a:lnTo>
                    <a:pt x="169249" y="343047"/>
                  </a:lnTo>
                  <a:lnTo>
                    <a:pt x="179444" y="383365"/>
                  </a:lnTo>
                  <a:lnTo>
                    <a:pt x="184785" y="403313"/>
                  </a:lnTo>
                  <a:lnTo>
                    <a:pt x="192498" y="417139"/>
                  </a:lnTo>
                  <a:lnTo>
                    <a:pt x="202823" y="422055"/>
                  </a:lnTo>
                  <a:lnTo>
                    <a:pt x="213622" y="415490"/>
                  </a:lnTo>
                  <a:lnTo>
                    <a:pt x="222758" y="394868"/>
                  </a:lnTo>
                  <a:lnTo>
                    <a:pt x="242188" y="325490"/>
                  </a:lnTo>
                  <a:lnTo>
                    <a:pt x="275067" y="209919"/>
                  </a:lnTo>
                  <a:lnTo>
                    <a:pt x="306048" y="101476"/>
                  </a:lnTo>
                  <a:lnTo>
                    <a:pt x="319786" y="53479"/>
                  </a:lnTo>
                  <a:lnTo>
                    <a:pt x="334975" y="6684"/>
                  </a:lnTo>
                  <a:lnTo>
                    <a:pt x="350164" y="0"/>
                  </a:lnTo>
                  <a:lnTo>
                    <a:pt x="383509" y="54532"/>
                  </a:lnTo>
                  <a:lnTo>
                    <a:pt x="420662" y="174504"/>
                  </a:lnTo>
                  <a:lnTo>
                    <a:pt x="450851" y="294476"/>
                  </a:lnTo>
                  <a:lnTo>
                    <a:pt x="463308" y="349008"/>
                  </a:lnTo>
                  <a:lnTo>
                    <a:pt x="473102" y="394647"/>
                  </a:lnTo>
                  <a:lnTo>
                    <a:pt x="480226" y="418084"/>
                  </a:lnTo>
                  <a:lnTo>
                    <a:pt x="488152" y="426718"/>
                  </a:lnTo>
                  <a:lnTo>
                    <a:pt x="500354" y="427951"/>
                  </a:lnTo>
                  <a:lnTo>
                    <a:pt x="519275" y="406836"/>
                  </a:lnTo>
                  <a:lnTo>
                    <a:pt x="540332" y="360381"/>
                  </a:lnTo>
                  <a:lnTo>
                    <a:pt x="557434" y="313926"/>
                  </a:lnTo>
                  <a:lnTo>
                    <a:pt x="564489" y="29281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029362" y="8046025"/>
              <a:ext cx="556895" cy="20320"/>
            </a:xfrm>
            <a:custGeom>
              <a:avLst/>
              <a:gdLst/>
              <a:ahLst/>
              <a:cxnLst/>
              <a:rect l="l" t="t" r="r" b="b"/>
              <a:pathLst>
                <a:path w="556895" h="20320">
                  <a:moveTo>
                    <a:pt x="0" y="10566"/>
                  </a:moveTo>
                  <a:lnTo>
                    <a:pt x="18284" y="16252"/>
                  </a:lnTo>
                  <a:lnTo>
                    <a:pt x="29213" y="19100"/>
                  </a:lnTo>
                  <a:lnTo>
                    <a:pt x="37136" y="19967"/>
                  </a:lnTo>
                  <a:lnTo>
                    <a:pt x="46405" y="19710"/>
                  </a:lnTo>
                  <a:lnTo>
                    <a:pt x="60895" y="16335"/>
                  </a:lnTo>
                  <a:lnTo>
                    <a:pt x="79419" y="9593"/>
                  </a:lnTo>
                  <a:lnTo>
                    <a:pt x="98733" y="2981"/>
                  </a:lnTo>
                  <a:lnTo>
                    <a:pt x="115595" y="0"/>
                  </a:lnTo>
                  <a:lnTo>
                    <a:pt x="132022" y="3085"/>
                  </a:lnTo>
                  <a:lnTo>
                    <a:pt x="151457" y="9874"/>
                  </a:lnTo>
                  <a:lnTo>
                    <a:pt x="172791" y="16662"/>
                  </a:lnTo>
                  <a:lnTo>
                    <a:pt x="194919" y="19748"/>
                  </a:lnTo>
                  <a:lnTo>
                    <a:pt x="215919" y="16662"/>
                  </a:lnTo>
                  <a:lnTo>
                    <a:pt x="235100" y="9874"/>
                  </a:lnTo>
                  <a:lnTo>
                    <a:pt x="253175" y="3085"/>
                  </a:lnTo>
                  <a:lnTo>
                    <a:pt x="270852" y="0"/>
                  </a:lnTo>
                  <a:lnTo>
                    <a:pt x="287185" y="3085"/>
                  </a:lnTo>
                  <a:lnTo>
                    <a:pt x="302807" y="9874"/>
                  </a:lnTo>
                  <a:lnTo>
                    <a:pt x="320803" y="16662"/>
                  </a:lnTo>
                  <a:lnTo>
                    <a:pt x="344258" y="19748"/>
                  </a:lnTo>
                  <a:lnTo>
                    <a:pt x="367530" y="16662"/>
                  </a:lnTo>
                  <a:lnTo>
                    <a:pt x="386133" y="9874"/>
                  </a:lnTo>
                  <a:lnTo>
                    <a:pt x="404895" y="3085"/>
                  </a:lnTo>
                  <a:lnTo>
                    <a:pt x="428637" y="0"/>
                  </a:lnTo>
                  <a:lnTo>
                    <a:pt x="450421" y="3085"/>
                  </a:lnTo>
                  <a:lnTo>
                    <a:pt x="464291" y="9874"/>
                  </a:lnTo>
                  <a:lnTo>
                    <a:pt x="476577" y="16662"/>
                  </a:lnTo>
                  <a:lnTo>
                    <a:pt x="493610" y="19748"/>
                  </a:lnTo>
                  <a:lnTo>
                    <a:pt x="513586" y="16662"/>
                  </a:lnTo>
                  <a:lnTo>
                    <a:pt x="530634" y="9874"/>
                  </a:lnTo>
                  <a:lnTo>
                    <a:pt x="544992" y="3085"/>
                  </a:lnTo>
                  <a:lnTo>
                    <a:pt x="55689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029362" y="8656251"/>
              <a:ext cx="556895" cy="20320"/>
            </a:xfrm>
            <a:custGeom>
              <a:avLst/>
              <a:gdLst/>
              <a:ahLst/>
              <a:cxnLst/>
              <a:rect l="l" t="t" r="r" b="b"/>
              <a:pathLst>
                <a:path w="556895" h="20320">
                  <a:moveTo>
                    <a:pt x="0" y="10566"/>
                  </a:moveTo>
                  <a:lnTo>
                    <a:pt x="18284" y="16252"/>
                  </a:lnTo>
                  <a:lnTo>
                    <a:pt x="29213" y="19100"/>
                  </a:lnTo>
                  <a:lnTo>
                    <a:pt x="37136" y="19967"/>
                  </a:lnTo>
                  <a:lnTo>
                    <a:pt x="46405" y="19710"/>
                  </a:lnTo>
                  <a:lnTo>
                    <a:pt x="60895" y="16335"/>
                  </a:lnTo>
                  <a:lnTo>
                    <a:pt x="79419" y="9593"/>
                  </a:lnTo>
                  <a:lnTo>
                    <a:pt x="98733" y="2981"/>
                  </a:lnTo>
                  <a:lnTo>
                    <a:pt x="115595" y="0"/>
                  </a:lnTo>
                  <a:lnTo>
                    <a:pt x="132022" y="3085"/>
                  </a:lnTo>
                  <a:lnTo>
                    <a:pt x="151457" y="9874"/>
                  </a:lnTo>
                  <a:lnTo>
                    <a:pt x="172791" y="16662"/>
                  </a:lnTo>
                  <a:lnTo>
                    <a:pt x="194919" y="19748"/>
                  </a:lnTo>
                  <a:lnTo>
                    <a:pt x="215919" y="16662"/>
                  </a:lnTo>
                  <a:lnTo>
                    <a:pt x="235100" y="9874"/>
                  </a:lnTo>
                  <a:lnTo>
                    <a:pt x="253175" y="3085"/>
                  </a:lnTo>
                  <a:lnTo>
                    <a:pt x="270852" y="0"/>
                  </a:lnTo>
                  <a:lnTo>
                    <a:pt x="287185" y="3085"/>
                  </a:lnTo>
                  <a:lnTo>
                    <a:pt x="302807" y="9874"/>
                  </a:lnTo>
                  <a:lnTo>
                    <a:pt x="320803" y="16662"/>
                  </a:lnTo>
                  <a:lnTo>
                    <a:pt x="344258" y="19748"/>
                  </a:lnTo>
                  <a:lnTo>
                    <a:pt x="367530" y="16662"/>
                  </a:lnTo>
                  <a:lnTo>
                    <a:pt x="386133" y="9874"/>
                  </a:lnTo>
                  <a:lnTo>
                    <a:pt x="404895" y="3085"/>
                  </a:lnTo>
                  <a:lnTo>
                    <a:pt x="428637" y="0"/>
                  </a:lnTo>
                  <a:lnTo>
                    <a:pt x="450421" y="3085"/>
                  </a:lnTo>
                  <a:lnTo>
                    <a:pt x="464291" y="9874"/>
                  </a:lnTo>
                  <a:lnTo>
                    <a:pt x="476577" y="16662"/>
                  </a:lnTo>
                  <a:lnTo>
                    <a:pt x="493610" y="19748"/>
                  </a:lnTo>
                  <a:lnTo>
                    <a:pt x="513586" y="16662"/>
                  </a:lnTo>
                  <a:lnTo>
                    <a:pt x="530634" y="9874"/>
                  </a:lnTo>
                  <a:lnTo>
                    <a:pt x="544992" y="3085"/>
                  </a:lnTo>
                  <a:lnTo>
                    <a:pt x="55689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023458" y="7479411"/>
              <a:ext cx="0" cy="1442720"/>
            </a:xfrm>
            <a:custGeom>
              <a:avLst/>
              <a:gdLst/>
              <a:ahLst/>
              <a:cxnLst/>
              <a:rect l="l" t="t" r="r" b="b"/>
              <a:pathLst>
                <a:path w="0" h="1442720">
                  <a:moveTo>
                    <a:pt x="0" y="0"/>
                  </a:moveTo>
                  <a:lnTo>
                    <a:pt x="0" y="144225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579901" y="7853032"/>
              <a:ext cx="582295" cy="687070"/>
            </a:xfrm>
            <a:custGeom>
              <a:avLst/>
              <a:gdLst/>
              <a:ahLst/>
              <a:cxnLst/>
              <a:rect l="l" t="t" r="r" b="b"/>
              <a:pathLst>
                <a:path w="582295" h="687070">
                  <a:moveTo>
                    <a:pt x="582041" y="667435"/>
                  </a:moveTo>
                  <a:lnTo>
                    <a:pt x="0" y="667435"/>
                  </a:lnTo>
                  <a:lnTo>
                    <a:pt x="0" y="686485"/>
                  </a:lnTo>
                  <a:lnTo>
                    <a:pt x="582041" y="686485"/>
                  </a:lnTo>
                  <a:lnTo>
                    <a:pt x="582041" y="667435"/>
                  </a:lnTo>
                  <a:close/>
                </a:path>
                <a:path w="582295" h="687070">
                  <a:moveTo>
                    <a:pt x="582041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582041" y="19050"/>
                  </a:lnTo>
                  <a:lnTo>
                    <a:pt x="582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586252" y="7479411"/>
              <a:ext cx="0" cy="1442720"/>
            </a:xfrm>
            <a:custGeom>
              <a:avLst/>
              <a:gdLst/>
              <a:ahLst/>
              <a:cxnLst/>
              <a:rect l="l" t="t" r="r" b="b"/>
              <a:pathLst>
                <a:path w="0" h="1442720">
                  <a:moveTo>
                    <a:pt x="0" y="0"/>
                  </a:moveTo>
                  <a:lnTo>
                    <a:pt x="0" y="381152"/>
                  </a:lnTo>
                  <a:lnTo>
                    <a:pt x="0" y="144225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155780" y="7479411"/>
              <a:ext cx="0" cy="1442720"/>
            </a:xfrm>
            <a:custGeom>
              <a:avLst/>
              <a:gdLst/>
              <a:ahLst/>
              <a:cxnLst/>
              <a:rect l="l" t="t" r="r" b="b"/>
              <a:pathLst>
                <a:path w="0" h="1442720">
                  <a:moveTo>
                    <a:pt x="0" y="0"/>
                  </a:moveTo>
                  <a:lnTo>
                    <a:pt x="0" y="381152"/>
                  </a:lnTo>
                  <a:lnTo>
                    <a:pt x="0" y="144225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421423" y="8201940"/>
              <a:ext cx="2230120" cy="217804"/>
            </a:xfrm>
            <a:custGeom>
              <a:avLst/>
              <a:gdLst/>
              <a:ahLst/>
              <a:cxnLst/>
              <a:rect l="l" t="t" r="r" b="b"/>
              <a:pathLst>
                <a:path w="2230120" h="217804">
                  <a:moveTo>
                    <a:pt x="0" y="0"/>
                  </a:moveTo>
                  <a:lnTo>
                    <a:pt x="2229662" y="0"/>
                  </a:lnTo>
                  <a:lnTo>
                    <a:pt x="2229662" y="21725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34945" y="8329281"/>
              <a:ext cx="232295" cy="232308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4973294" y="8526691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89992" y="89992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F9C4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73294" y="8678735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89992" y="89992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F07E3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973294" y="8830754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992" y="0"/>
                  </a:moveTo>
                  <a:lnTo>
                    <a:pt x="0" y="0"/>
                  </a:lnTo>
                  <a:lnTo>
                    <a:pt x="0" y="90004"/>
                  </a:lnTo>
                  <a:lnTo>
                    <a:pt x="89992" y="90004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E94C0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454612" y="7479411"/>
              <a:ext cx="0" cy="1442720"/>
            </a:xfrm>
            <a:custGeom>
              <a:avLst/>
              <a:gdLst/>
              <a:ahLst/>
              <a:cxnLst/>
              <a:rect l="l" t="t" r="r" b="b"/>
              <a:pathLst>
                <a:path w="0" h="1442720">
                  <a:moveTo>
                    <a:pt x="0" y="0"/>
                  </a:moveTo>
                  <a:lnTo>
                    <a:pt x="0" y="144225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426987" y="7483634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426987" y="7628276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426987" y="7767294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426987" y="7911942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426987" y="8057291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426987" y="8346588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426987" y="8491231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426987" y="8635880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426987" y="8780528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426987" y="8916378"/>
              <a:ext cx="28575" cy="0"/>
            </a:xfrm>
            <a:custGeom>
              <a:avLst/>
              <a:gdLst/>
              <a:ahLst/>
              <a:cxnLst/>
              <a:rect l="l" t="t" r="r" b="b"/>
              <a:pathLst>
                <a:path w="28575" h="0">
                  <a:moveTo>
                    <a:pt x="279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/>
          <p:cNvSpPr txBox="1"/>
          <p:nvPr/>
        </p:nvSpPr>
        <p:spPr>
          <a:xfrm>
            <a:off x="1637300" y="156978"/>
            <a:ext cx="2647950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1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DESCARGAS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ELÉCTRICAS,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PUESTA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TIERRA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Y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CONTACTO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INFRARROJOS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898826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637300" y="832102"/>
            <a:ext cx="24155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>
                <a:latin typeface="Microsoft Sans Serif"/>
                <a:cs typeface="Microsoft Sans Serif"/>
              </a:rPr>
              <a:t>5.2.6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Corriente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de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55">
                <a:latin typeface="Microsoft Sans Serif"/>
                <a:cs typeface="Microsoft Sans Serif"/>
              </a:rPr>
              <a:t>fuga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20">
                <a:latin typeface="Microsoft Sans Serif"/>
                <a:cs typeface="Microsoft Sans Serif"/>
              </a:rPr>
              <a:t>capacitiva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37300" y="1230857"/>
            <a:ext cx="5340350" cy="1396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estructura </a:t>
            </a:r>
            <a:r>
              <a:rPr dirty="0" sz="700" spc="15">
                <a:latin typeface="Microsoft Sans Serif"/>
                <a:cs typeface="Microsoft Sans Serif"/>
              </a:rPr>
              <a:t>mecánica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su </a:t>
            </a:r>
            <a:r>
              <a:rPr dirty="0" sz="700" spc="20">
                <a:latin typeface="Microsoft Sans Serif"/>
                <a:cs typeface="Microsoft Sans Serif"/>
              </a:rPr>
              <a:t>instalación </a:t>
            </a:r>
            <a:r>
              <a:rPr dirty="0" sz="700" spc="25">
                <a:latin typeface="Microsoft Sans Serif"/>
                <a:cs typeface="Microsoft Sans Serif"/>
              </a:rPr>
              <a:t>generan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20">
                <a:latin typeface="Microsoft Sans Serif"/>
                <a:cs typeface="Microsoft Sans Serif"/>
              </a:rPr>
              <a:t>"parásita".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20">
                <a:latin typeface="Microsoft Sans Serif"/>
                <a:cs typeface="Microsoft Sans Serif"/>
              </a:rPr>
              <a:t>parásita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proporcional</a:t>
            </a:r>
            <a:r>
              <a:rPr dirty="0" sz="700">
                <a:latin typeface="Microsoft Sans Serif"/>
                <a:cs typeface="Microsoft Sans Serif"/>
              </a:rPr>
              <a:t> a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superficies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presentes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parásita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aumentará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aún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si las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superficies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húmedas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lluvia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condensación).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20">
                <a:latin typeface="Microsoft Sans Serif"/>
                <a:cs typeface="Microsoft Sans Serif"/>
              </a:rPr>
              <a:t>parásita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afecta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fotovoltaicos,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5">
                <a:latin typeface="Microsoft Sans Serif"/>
                <a:cs typeface="Microsoft Sans Serif"/>
              </a:rPr>
              <a:t>lo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seguridad </a:t>
            </a:r>
            <a:r>
              <a:rPr dirty="0" sz="700" spc="20">
                <a:latin typeface="Microsoft Sans Serif"/>
                <a:cs typeface="Microsoft Sans Serif"/>
              </a:rPr>
              <a:t>personal </a:t>
            </a:r>
            <a:r>
              <a:rPr dirty="0" sz="700" spc="15">
                <a:latin typeface="Microsoft Sans Serif"/>
                <a:cs typeface="Microsoft Sans Serif"/>
              </a:rPr>
              <a:t>sigue </a:t>
            </a:r>
            <a:r>
              <a:rPr dirty="0" sz="700" spc="20">
                <a:latin typeface="Microsoft Sans Serif"/>
                <a:cs typeface="Microsoft Sans Serif"/>
              </a:rPr>
              <a:t>estando garantizada, </a:t>
            </a:r>
            <a:r>
              <a:rPr dirty="0" sz="700" spc="30">
                <a:latin typeface="Microsoft Sans Serif"/>
                <a:cs typeface="Microsoft Sans Serif"/>
              </a:rPr>
              <a:t>pero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comportamiento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verse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afectado.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tejado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provocan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tipos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diferentes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capacitancia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parásita:</a:t>
            </a:r>
            <a:endParaRPr sz="6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70"/>
              </a:spcBef>
              <a:buChar char="•"/>
              <a:tabLst>
                <a:tab pos="69850" algn="l"/>
              </a:tabLst>
            </a:pPr>
            <a:r>
              <a:rPr dirty="0" sz="700" spc="-30">
                <a:latin typeface="Microsoft Sans Serif"/>
                <a:cs typeface="Microsoft Sans Serif"/>
              </a:rPr>
              <a:t>C1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Capacitancia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parásita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debida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película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agua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vidrio;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5">
                <a:latin typeface="Microsoft Sans Serif"/>
                <a:cs typeface="Microsoft Sans Serif"/>
              </a:rPr>
              <a:t>Capacitancia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parásita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C2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marco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soporte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tierra;</a:t>
            </a:r>
            <a:endParaRPr sz="7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65405" algn="l"/>
              </a:tabLst>
            </a:pPr>
            <a:r>
              <a:rPr dirty="0" sz="650" spc="-25">
                <a:latin typeface="Microsoft Sans Serif"/>
                <a:cs typeface="Microsoft Sans Serif"/>
              </a:rPr>
              <a:t>C3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Capacitancia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parásita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debido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área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superficie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techo.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0000" y="2723507"/>
            <a:ext cx="756285" cy="3371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 </a:t>
            </a:r>
            <a:r>
              <a:rPr dirty="0" sz="550" spc="5">
                <a:latin typeface="Microsoft Sans Serif"/>
                <a:cs typeface="Microsoft Sans Serif"/>
              </a:rPr>
              <a:t>72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capacitancias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parásitas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205602" y="3079060"/>
            <a:ext cx="53340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5">
                <a:latin typeface="Microsoft Sans Serif"/>
                <a:cs typeface="Microsoft Sans Serif"/>
              </a:rPr>
              <a:t>Agua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(por</a:t>
            </a:r>
            <a:r>
              <a:rPr dirty="0" sz="350" spc="-1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ejemplo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lluvia)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635116" y="3049525"/>
            <a:ext cx="1047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C3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379008" y="3181351"/>
            <a:ext cx="1047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C2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709956" y="3336564"/>
            <a:ext cx="1047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C1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205602" y="3560259"/>
            <a:ext cx="502284" cy="863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Vaso</a:t>
            </a:r>
            <a:endParaRPr sz="600">
              <a:latin typeface="Microsoft Sans Serif"/>
              <a:cs typeface="Microsoft Sans Serif"/>
            </a:endParaRPr>
          </a:p>
          <a:p>
            <a:pPr marR="356870">
              <a:lnSpc>
                <a:spcPts val="1260"/>
              </a:lnSpc>
              <a:spcBef>
                <a:spcPts val="105"/>
              </a:spcBef>
            </a:pPr>
            <a:r>
              <a:rPr dirty="0" sz="300">
                <a:latin typeface="Microsoft Sans Serif"/>
                <a:cs typeface="Microsoft Sans Serif"/>
              </a:rPr>
              <a:t>Película  Película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450" spc="-5">
                <a:latin typeface="Microsoft Sans Serif"/>
                <a:cs typeface="Microsoft Sans Serif"/>
              </a:rPr>
              <a:t>Capa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silicio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450" spc="15">
                <a:latin typeface="Microsoft Sans Serif"/>
                <a:cs typeface="Microsoft Sans Serif"/>
              </a:rPr>
              <a:t>Marco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7300" y="4845469"/>
            <a:ext cx="15684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capacitancia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parásita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total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40000" y="4987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611900" y="5337705"/>
            <a:ext cx="5260340" cy="33845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70"/>
              </a:spcBef>
              <a:tabLst>
                <a:tab pos="1732914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despreciar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	</a:t>
            </a:r>
            <a:r>
              <a:rPr dirty="0" baseline="-33333" sz="750" spc="-44">
                <a:latin typeface="Microsoft Sans Serif"/>
                <a:cs typeface="Microsoft Sans Serif"/>
              </a:rPr>
              <a:t>NENE</a:t>
            </a:r>
            <a:r>
              <a:rPr dirty="0" sz="750" spc="-3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dominado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C1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lluviosas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húmedas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C2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C3.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700" spc="10">
                <a:latin typeface="Microsoft Sans Serif"/>
                <a:cs typeface="Microsoft Sans Serif"/>
              </a:rPr>
              <a:t>capacitancia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total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C.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40000" y="568269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37306" y="6031464"/>
            <a:ext cx="5340350" cy="1091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30">
                <a:latin typeface="Microsoft Sans Serif"/>
                <a:cs typeface="Microsoft Sans Serif"/>
              </a:rPr>
              <a:t>Durante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funcionamiento,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15">
                <a:latin typeface="Microsoft Sans Serif"/>
                <a:cs typeface="Microsoft Sans Serif"/>
              </a:rPr>
              <a:t>conecta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alterna. </a:t>
            </a:r>
            <a:r>
              <a:rPr dirty="0" sz="700" spc="10">
                <a:latin typeface="Microsoft Sans Serif"/>
                <a:cs typeface="Microsoft Sans Serif"/>
              </a:rPr>
              <a:t>Según el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20">
                <a:latin typeface="Microsoft Sans Serif"/>
                <a:cs typeface="Microsoft Sans Serif"/>
              </a:rPr>
              <a:t>de inversor,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amplitud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alterna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llega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y,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continuación,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todo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oscila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alterna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entorno.</a:t>
            </a:r>
            <a:endParaRPr sz="700">
              <a:latin typeface="Microsoft Sans Serif"/>
              <a:cs typeface="Microsoft Sans Serif"/>
            </a:endParaRPr>
          </a:p>
          <a:p>
            <a:pPr marL="12700" marR="18415">
              <a:lnSpc>
                <a:spcPts val="1200"/>
              </a:lnSpc>
              <a:spcBef>
                <a:spcPts val="9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monofásicos </a:t>
            </a:r>
            <a:r>
              <a:rPr dirty="0" sz="650" spc="15">
                <a:latin typeface="Microsoft Sans Serif"/>
                <a:cs typeface="Microsoft Sans Serif"/>
              </a:rPr>
              <a:t>sin </a:t>
            </a:r>
            <a:r>
              <a:rPr dirty="0" sz="650" spc="30">
                <a:latin typeface="Microsoft Sans Serif"/>
                <a:cs typeface="Microsoft Sans Serif"/>
              </a:rPr>
              <a:t>transformador, normalmente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5">
                <a:latin typeface="Microsoft Sans Serif"/>
                <a:cs typeface="Microsoft Sans Serif"/>
              </a:rPr>
              <a:t>mitad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amplitud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red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30">
                <a:latin typeface="Microsoft Sans Serif"/>
                <a:cs typeface="Microsoft Sans Serif"/>
              </a:rPr>
              <a:t>transmite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35">
                <a:latin typeface="Microsoft Sans Serif"/>
                <a:cs typeface="Microsoft Sans Serif"/>
              </a:rPr>
              <a:t>módulo </a:t>
            </a:r>
            <a:r>
              <a:rPr dirty="0" sz="650" spc="4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 </a:t>
            </a: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inversores trifásicos sin </a:t>
            </a:r>
            <a:r>
              <a:rPr dirty="0" sz="650" spc="30">
                <a:latin typeface="Microsoft Sans Serif"/>
                <a:cs typeface="Microsoft Sans Serif"/>
              </a:rPr>
              <a:t>transformador,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amplitud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oscilaciones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35">
                <a:latin typeface="Microsoft Sans Serif"/>
                <a:cs typeface="Microsoft Sans Serif"/>
              </a:rPr>
              <a:t>menor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 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monofásicos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transformador,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detectar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pequeña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"ondulación"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tan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voltios.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40000" y="72270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40000" y="7297790"/>
            <a:ext cx="515620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potencial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matriz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908896" y="7339283"/>
            <a:ext cx="52768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Potencial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matriz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247517" y="7362108"/>
            <a:ext cx="186055" cy="1602105"/>
          </a:xfrm>
          <a:prstGeom prst="rect">
            <a:avLst/>
          </a:prstGeom>
        </p:spPr>
        <p:txBody>
          <a:bodyPr wrap="square" lIns="0" tIns="65405" rIns="0" bIns="0" rtlCol="0" vert="horz">
            <a:spAutoFit/>
          </a:bodyPr>
          <a:lstStyle/>
          <a:p>
            <a:pPr algn="r" marR="17145">
              <a:lnSpc>
                <a:spcPct val="100000"/>
              </a:lnSpc>
              <a:spcBef>
                <a:spcPts val="515"/>
              </a:spcBef>
            </a:pPr>
            <a:r>
              <a:rPr dirty="0" sz="600" spc="5">
                <a:latin typeface="Microsoft Sans Serif"/>
                <a:cs typeface="Microsoft Sans Serif"/>
              </a:rPr>
              <a:t>500</a:t>
            </a:r>
            <a:endParaRPr sz="600">
              <a:latin typeface="Microsoft Sans Serif"/>
              <a:cs typeface="Microsoft Sans Serif"/>
            </a:endParaRPr>
          </a:p>
          <a:p>
            <a:pPr algn="r" marR="19050">
              <a:lnSpc>
                <a:spcPct val="100000"/>
              </a:lnSpc>
              <a:spcBef>
                <a:spcPts val="420"/>
              </a:spcBef>
            </a:pPr>
            <a:r>
              <a:rPr dirty="0" sz="600" spc="5">
                <a:latin typeface="Microsoft Sans Serif"/>
                <a:cs typeface="Microsoft Sans Serif"/>
              </a:rPr>
              <a:t>400</a:t>
            </a:r>
            <a:endParaRPr sz="600">
              <a:latin typeface="Microsoft Sans Serif"/>
              <a:cs typeface="Microsoft Sans Serif"/>
            </a:endParaRPr>
          </a:p>
          <a:p>
            <a:pPr algn="r" marR="15875">
              <a:lnSpc>
                <a:spcPct val="100000"/>
              </a:lnSpc>
              <a:spcBef>
                <a:spcPts val="375"/>
              </a:spcBef>
            </a:pPr>
            <a:r>
              <a:rPr dirty="0" sz="600" spc="5">
                <a:latin typeface="Microsoft Sans Serif"/>
                <a:cs typeface="Microsoft Sans Serif"/>
              </a:rPr>
              <a:t>300</a:t>
            </a:r>
            <a:endParaRPr sz="600">
              <a:latin typeface="Microsoft Sans Serif"/>
              <a:cs typeface="Microsoft Sans Serif"/>
            </a:endParaRPr>
          </a:p>
          <a:p>
            <a:pPr algn="r" marR="14604">
              <a:lnSpc>
                <a:spcPct val="100000"/>
              </a:lnSpc>
              <a:spcBef>
                <a:spcPts val="420"/>
              </a:spcBef>
            </a:pPr>
            <a:r>
              <a:rPr dirty="0" sz="600" spc="5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425"/>
              </a:spcBef>
            </a:pPr>
            <a:r>
              <a:rPr dirty="0" sz="600" spc="5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  <a:p>
            <a:pPr algn="r" marR="14604">
              <a:lnSpc>
                <a:spcPct val="100000"/>
              </a:lnSpc>
              <a:spcBef>
                <a:spcPts val="42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  <a:p>
            <a:pPr algn="r" marR="17145">
              <a:lnSpc>
                <a:spcPct val="100000"/>
              </a:lnSpc>
              <a:spcBef>
                <a:spcPts val="515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100</a:t>
            </a:r>
            <a:endParaRPr sz="500">
              <a:latin typeface="Microsoft Sans Serif"/>
              <a:cs typeface="Microsoft Sans Serif"/>
            </a:endParaRPr>
          </a:p>
          <a:p>
            <a:pPr algn="r" marR="12700">
              <a:lnSpc>
                <a:spcPct val="100000"/>
              </a:lnSpc>
              <a:spcBef>
                <a:spcPts val="490"/>
              </a:spcBef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200</a:t>
            </a:r>
            <a:endParaRPr sz="550">
              <a:latin typeface="Microsoft Sans Serif"/>
              <a:cs typeface="Microsoft Sans Serif"/>
            </a:endParaRPr>
          </a:p>
          <a:p>
            <a:pPr algn="r" marR="13970">
              <a:lnSpc>
                <a:spcPct val="100000"/>
              </a:lnSpc>
              <a:spcBef>
                <a:spcPts val="480"/>
              </a:spcBef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300</a:t>
            </a:r>
            <a:endParaRPr sz="550">
              <a:latin typeface="Microsoft Sans Serif"/>
              <a:cs typeface="Microsoft Sans Serif"/>
            </a:endParaRPr>
          </a:p>
          <a:p>
            <a:pPr algn="r" marR="17145">
              <a:lnSpc>
                <a:spcPct val="100000"/>
              </a:lnSpc>
              <a:spcBef>
                <a:spcPts val="480"/>
              </a:spcBef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400</a:t>
            </a:r>
            <a:endParaRPr sz="550">
              <a:latin typeface="Microsoft Sans Serif"/>
              <a:cs typeface="Microsoft Sans Serif"/>
            </a:endParaRPr>
          </a:p>
          <a:p>
            <a:pPr algn="r" marR="15240">
              <a:lnSpc>
                <a:spcPct val="100000"/>
              </a:lnSpc>
              <a:spcBef>
                <a:spcPts val="409"/>
              </a:spcBef>
            </a:pP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094643" y="8518509"/>
            <a:ext cx="1298575" cy="4133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monofásico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</a:t>
            </a:r>
            <a:endParaRPr sz="550">
              <a:latin typeface="Microsoft Sans Serif"/>
              <a:cs typeface="Microsoft Sans Serif"/>
            </a:endParaRPr>
          </a:p>
          <a:p>
            <a:pPr marR="95885">
              <a:lnSpc>
                <a:spcPct val="181400"/>
              </a:lnSpc>
            </a:pPr>
            <a:r>
              <a:rPr dirty="0" sz="550" spc="20">
                <a:latin typeface="Microsoft Sans Serif"/>
                <a:cs typeface="Microsoft Sans Serif"/>
              </a:rPr>
              <a:t>inversor </a:t>
            </a:r>
            <a:r>
              <a:rPr dirty="0" sz="550" spc="15">
                <a:latin typeface="Microsoft Sans Serif"/>
                <a:cs typeface="Microsoft Sans Serif"/>
              </a:rPr>
              <a:t>trifásico </a:t>
            </a:r>
            <a:r>
              <a:rPr dirty="0" sz="550" spc="10">
                <a:latin typeface="Microsoft Sans Serif"/>
                <a:cs typeface="Microsoft Sans Serif"/>
              </a:rPr>
              <a:t>sin </a:t>
            </a:r>
            <a:r>
              <a:rPr dirty="0" sz="550" spc="25">
                <a:latin typeface="Microsoft Sans Serif"/>
                <a:cs typeface="Microsoft Sans Serif"/>
              </a:rPr>
              <a:t>transformador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trifásico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637306" y="9155862"/>
            <a:ext cx="5379720" cy="1092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Esta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fluctuante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modifica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constantemente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condensador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parásito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genera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fuga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capacitiva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amplitud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aplicada.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Si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fallo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defectuoso)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hace </a:t>
            </a:r>
            <a:r>
              <a:rPr dirty="0" sz="700" spc="30">
                <a:latin typeface="Microsoft Sans Serif"/>
                <a:cs typeface="Microsoft Sans Serif"/>
              </a:rPr>
              <a:t>que una </a:t>
            </a:r>
            <a:r>
              <a:rPr dirty="0" sz="700" spc="15">
                <a:latin typeface="Microsoft Sans Serif"/>
                <a:cs typeface="Microsoft Sans Serif"/>
              </a:rPr>
              <a:t>línea </a:t>
            </a:r>
            <a:r>
              <a:rPr dirty="0" sz="700" spc="20">
                <a:latin typeface="Microsoft Sans Serif"/>
                <a:cs typeface="Microsoft Sans Serif"/>
              </a:rPr>
              <a:t>bajo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entre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25">
                <a:latin typeface="Microsoft Sans Serif"/>
                <a:cs typeface="Microsoft Sans Serif"/>
              </a:rPr>
              <a:t>contacto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persona </a:t>
            </a:r>
            <a:r>
              <a:rPr dirty="0" sz="700" spc="15">
                <a:latin typeface="Microsoft Sans Serif"/>
                <a:cs typeface="Microsoft Sans Serif"/>
              </a:rPr>
              <a:t>conectada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tierra, </a:t>
            </a:r>
            <a:r>
              <a:rPr dirty="0" sz="700" spc="20">
                <a:latin typeface="Microsoft Sans Serif"/>
                <a:cs typeface="Microsoft Sans Serif"/>
              </a:rPr>
              <a:t>fluye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adicional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5">
                <a:latin typeface="Microsoft Sans Serif"/>
                <a:cs typeface="Microsoft Sans Serif"/>
              </a:rPr>
              <a:t>corrientes </a:t>
            </a:r>
            <a:r>
              <a:rPr dirty="0" sz="700" spc="20">
                <a:latin typeface="Microsoft Sans Serif"/>
                <a:cs typeface="Microsoft Sans Serif"/>
              </a:rPr>
              <a:t>(corriente de </a:t>
            </a:r>
            <a:r>
              <a:rPr dirty="0" sz="700" spc="30">
                <a:latin typeface="Microsoft Sans Serif"/>
                <a:cs typeface="Microsoft Sans Serif"/>
              </a:rPr>
              <a:t>fuga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residual)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diferencial. </a:t>
            </a: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25">
                <a:latin typeface="Microsoft Sans Serif"/>
                <a:cs typeface="Microsoft Sans Serif"/>
              </a:rPr>
              <a:t>garantizar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seguridad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personas,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produzca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residual de </a:t>
            </a:r>
            <a:r>
              <a:rPr dirty="0" sz="700" spc="10">
                <a:latin typeface="Microsoft Sans Serif"/>
                <a:cs typeface="Microsoft Sans Serif"/>
              </a:rPr>
              <a:t>30 </a:t>
            </a:r>
            <a:r>
              <a:rPr dirty="0" sz="700" spc="15">
                <a:latin typeface="Microsoft Sans Serif"/>
                <a:cs typeface="Microsoft Sans Serif"/>
              </a:rPr>
              <a:t>mA,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inversores sin </a:t>
            </a:r>
            <a:r>
              <a:rPr dirty="0" sz="700" spc="35">
                <a:latin typeface="Microsoft Sans Serif"/>
                <a:cs typeface="Microsoft Sans Serif"/>
              </a:rPr>
              <a:t>transformador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15">
                <a:latin typeface="Microsoft Sans Serif"/>
                <a:cs typeface="Microsoft Sans Serif"/>
              </a:rPr>
              <a:t>desconectarse </a:t>
            </a:r>
            <a:r>
              <a:rPr dirty="0" sz="700" spc="20">
                <a:latin typeface="Microsoft Sans Serif"/>
                <a:cs typeface="Microsoft Sans Serif"/>
              </a:rPr>
              <a:t> 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15">
                <a:latin typeface="Microsoft Sans Serif"/>
                <a:cs typeface="Microsoft Sans Serif"/>
              </a:rPr>
              <a:t>eléctrica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5">
                <a:latin typeface="Microsoft Sans Serif"/>
                <a:cs typeface="Microsoft Sans Serif"/>
              </a:rPr>
              <a:t>ello, </a:t>
            </a:r>
            <a:r>
              <a:rPr dirty="0" sz="700" spc="35">
                <a:latin typeface="Microsoft Sans Serif"/>
                <a:cs typeface="Microsoft Sans Serif"/>
              </a:rPr>
              <a:t>durante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funcionamiento </a:t>
            </a:r>
            <a:r>
              <a:rPr dirty="0" sz="700" spc="20">
                <a:latin typeface="Microsoft Sans Serif"/>
                <a:cs typeface="Microsoft Sans Serif"/>
              </a:rPr>
              <a:t>de alimentación,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30">
                <a:latin typeface="Microsoft Sans Serif"/>
                <a:cs typeface="Microsoft Sans Serif"/>
              </a:rPr>
              <a:t>mide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20">
                <a:latin typeface="Microsoft Sans Serif"/>
                <a:cs typeface="Microsoft Sans Serif"/>
              </a:rPr>
              <a:t>diferencial (corriente de </a:t>
            </a:r>
            <a:r>
              <a:rPr dirty="0" sz="700" spc="30">
                <a:latin typeface="Microsoft Sans Serif"/>
                <a:cs typeface="Microsoft Sans Serif"/>
              </a:rPr>
              <a:t>fuga </a:t>
            </a:r>
            <a:r>
              <a:rPr dirty="0" sz="700" spc="-10">
                <a:latin typeface="Microsoft Sans Serif"/>
                <a:cs typeface="Microsoft Sans Serif"/>
              </a:rPr>
              <a:t>+ 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residual)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utilizando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control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sensible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polos.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117335" y="7990144"/>
            <a:ext cx="120650" cy="610870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 spc="10">
                <a:latin typeface="Microsoft Sans Serif"/>
                <a:cs typeface="Microsoft Sans Serif"/>
              </a:rPr>
              <a:t>Voltaje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[V]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7394224" y="3398999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84503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0" y="763701"/>
                </a:moveTo>
                <a:lnTo>
                  <a:pt x="175501" y="763701"/>
                </a:lnTo>
                <a:lnTo>
                  <a:pt x="175501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903901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06526"/>
            <a:ext cx="4413885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5" b="1">
                <a:latin typeface="Arial"/>
                <a:cs typeface="Arial"/>
              </a:rPr>
              <a:t>Protección</a:t>
            </a:r>
            <a:r>
              <a:rPr dirty="0" sz="2100" spc="-65" b="1">
                <a:latin typeface="Arial"/>
                <a:cs typeface="Arial"/>
              </a:rPr>
              <a:t> </a:t>
            </a:r>
            <a:r>
              <a:rPr dirty="0" sz="2100" spc="75" b="1">
                <a:latin typeface="Arial"/>
                <a:cs typeface="Arial"/>
              </a:rPr>
              <a:t>contra</a:t>
            </a:r>
            <a:r>
              <a:rPr dirty="0" sz="2100" spc="-65" b="1">
                <a:latin typeface="Arial"/>
                <a:cs typeface="Arial"/>
              </a:rPr>
              <a:t> </a:t>
            </a:r>
            <a:r>
              <a:rPr dirty="0" sz="2100" spc="60" b="1">
                <a:latin typeface="Arial"/>
                <a:cs typeface="Arial"/>
              </a:rPr>
              <a:t>sobrecorriente</a:t>
            </a:r>
            <a:endParaRPr sz="2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310507"/>
            <a:ext cx="3545204" cy="184150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lvl="1" marL="237490" indent="-225425">
              <a:lnSpc>
                <a:spcPct val="100000"/>
              </a:lnSpc>
              <a:spcBef>
                <a:spcPts val="535"/>
              </a:spcBef>
              <a:buAutoNum type="arabicPeriod"/>
              <a:tabLst>
                <a:tab pos="238125" algn="l"/>
              </a:tabLst>
            </a:pP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sobrecorriente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40" b="1">
                <a:latin typeface="Arial"/>
                <a:cs typeface="Arial"/>
              </a:rPr>
              <a:t>en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el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lado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-90" b="1">
                <a:latin typeface="Arial"/>
                <a:cs typeface="Arial"/>
              </a:rPr>
              <a:t>CC</a:t>
            </a:r>
            <a:endParaRPr sz="1050">
              <a:latin typeface="Arial"/>
              <a:cs typeface="Arial"/>
            </a:endParaRPr>
          </a:p>
          <a:p>
            <a:pPr lvl="2" marL="553085" indent="-224154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5372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Protecciones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endParaRPr sz="700">
              <a:latin typeface="Microsoft Sans Serif"/>
              <a:cs typeface="Microsoft Sans Serif"/>
            </a:endParaRPr>
          </a:p>
          <a:p>
            <a:pPr lvl="2" marL="584835" indent="-255904">
              <a:lnSpc>
                <a:spcPct val="100000"/>
              </a:lnSpc>
              <a:spcBef>
                <a:spcPts val="260"/>
              </a:spcBef>
              <a:buAutoNum type="arabicPeriod"/>
              <a:tabLst>
                <a:tab pos="585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</a:t>
            </a:r>
            <a:endParaRPr sz="800">
              <a:latin typeface="Microsoft Sans Serif"/>
              <a:cs typeface="Microsoft Sans Serif"/>
            </a:endParaRPr>
          </a:p>
          <a:p>
            <a:pPr lvl="2" marL="584835" indent="-255904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585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Contribución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endParaRPr sz="800">
              <a:latin typeface="Microsoft Sans Serif"/>
              <a:cs typeface="Microsoft Sans Serif"/>
            </a:endParaRPr>
          </a:p>
          <a:p>
            <a:pPr lvl="2" marL="537210" indent="-208279">
              <a:lnSpc>
                <a:spcPct val="100000"/>
              </a:lnSpc>
              <a:spcBef>
                <a:spcPts val="390"/>
              </a:spcBef>
              <a:buAutoNum type="arabicPeriod"/>
              <a:tabLst>
                <a:tab pos="537845" algn="l"/>
              </a:tabLst>
            </a:pPr>
            <a:r>
              <a:rPr dirty="0" sz="650">
                <a:latin typeface="Microsoft Sans Serif"/>
                <a:cs typeface="Microsoft Sans Serif"/>
              </a:rPr>
              <a:t>Elección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endParaRPr sz="650">
              <a:latin typeface="Microsoft Sans Serif"/>
              <a:cs typeface="Microsoft Sans Serif"/>
            </a:endParaRPr>
          </a:p>
          <a:p>
            <a:pPr lvl="2" marL="505459" indent="-176530">
              <a:lnSpc>
                <a:spcPct val="100000"/>
              </a:lnSpc>
              <a:spcBef>
                <a:spcPts val="520"/>
              </a:spcBef>
              <a:buAutoNum type="arabicPeriod"/>
              <a:tabLst>
                <a:tab pos="50609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Posicionamiento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sobrecorriente</a:t>
            </a:r>
            <a:endParaRPr sz="55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buAutoNum type="arabicPeriod"/>
            </a:pPr>
            <a:endParaRPr sz="700">
              <a:latin typeface="Microsoft Sans Serif"/>
              <a:cs typeface="Microsoft Sans Serif"/>
            </a:endParaRPr>
          </a:p>
          <a:p>
            <a:pPr lvl="1" marL="237490" indent="-225425">
              <a:lnSpc>
                <a:spcPct val="100000"/>
              </a:lnSpc>
              <a:spcBef>
                <a:spcPts val="445"/>
              </a:spcBef>
              <a:buAutoNum type="arabicPeriod"/>
              <a:tabLst>
                <a:tab pos="238125" algn="l"/>
              </a:tabLst>
            </a:pP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sobrecorriente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40" b="1">
                <a:latin typeface="Arial"/>
                <a:cs typeface="Arial"/>
              </a:rPr>
              <a:t>en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el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lado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-65" b="1">
                <a:latin typeface="Arial"/>
                <a:cs typeface="Arial"/>
              </a:rPr>
              <a:t>CA</a:t>
            </a:r>
            <a:endParaRPr sz="1050">
              <a:latin typeface="Arial"/>
              <a:cs typeface="Arial"/>
            </a:endParaRPr>
          </a:p>
          <a:p>
            <a:pPr lvl="1" marL="12700" marR="518159">
              <a:lnSpc>
                <a:spcPct val="142900"/>
              </a:lnSpc>
              <a:spcBef>
                <a:spcPts val="600"/>
              </a:spcBef>
              <a:buAutoNum type="arabicPeriod"/>
              <a:tabLst>
                <a:tab pos="238125" algn="l"/>
              </a:tabLst>
            </a:pPr>
            <a:r>
              <a:rPr dirty="0" sz="1050" spc="-10" b="1">
                <a:latin typeface="Arial"/>
                <a:cs typeface="Arial"/>
              </a:rPr>
              <a:t>Elección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5" b="1">
                <a:latin typeface="Arial"/>
                <a:cs typeface="Arial"/>
              </a:rPr>
              <a:t>dispositivos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conmutación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y </a:t>
            </a:r>
            <a:r>
              <a:rPr dirty="0" sz="1050" spc="-275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desconexión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7938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175501" y="0"/>
                </a:moveTo>
                <a:lnTo>
                  <a:pt x="0" y="0"/>
                </a:lnTo>
                <a:lnTo>
                  <a:pt x="0" y="763701"/>
                </a:lnTo>
                <a:lnTo>
                  <a:pt x="175501" y="763701"/>
                </a:lnTo>
                <a:lnTo>
                  <a:pt x="175501" y="0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999" y="4068002"/>
            <a:ext cx="1319536" cy="24765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5599" y="4766411"/>
            <a:ext cx="1823806" cy="25089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1389" y="5896803"/>
            <a:ext cx="1491088" cy="20588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206711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606526"/>
            <a:ext cx="4413885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5" b="1">
                <a:latin typeface="Arial"/>
                <a:cs typeface="Arial"/>
              </a:rPr>
              <a:t>Protección</a:t>
            </a:r>
            <a:r>
              <a:rPr dirty="0" sz="2100" spc="-65" b="1">
                <a:latin typeface="Arial"/>
                <a:cs typeface="Arial"/>
              </a:rPr>
              <a:t> </a:t>
            </a:r>
            <a:r>
              <a:rPr dirty="0" sz="2100" spc="75" b="1">
                <a:latin typeface="Arial"/>
                <a:cs typeface="Arial"/>
              </a:rPr>
              <a:t>contra</a:t>
            </a:r>
            <a:r>
              <a:rPr dirty="0" sz="2100" spc="-65" b="1">
                <a:latin typeface="Arial"/>
                <a:cs typeface="Arial"/>
              </a:rPr>
              <a:t> </a:t>
            </a:r>
            <a:r>
              <a:rPr dirty="0" sz="2100" spc="60" b="1">
                <a:latin typeface="Arial"/>
                <a:cs typeface="Arial"/>
              </a:rPr>
              <a:t>sobrecorriente</a:t>
            </a:r>
            <a:endParaRPr sz="2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2494877"/>
            <a:ext cx="5021580" cy="150622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37490" indent="-225425">
              <a:lnSpc>
                <a:spcPct val="100000"/>
              </a:lnSpc>
              <a:spcBef>
                <a:spcPts val="490"/>
              </a:spcBef>
              <a:buAutoNum type="arabicPeriod"/>
              <a:tabLst>
                <a:tab pos="238125" algn="l"/>
              </a:tabLst>
            </a:pP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sobrecorriente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40" b="1">
                <a:latin typeface="Arial"/>
                <a:cs typeface="Arial"/>
              </a:rPr>
              <a:t>en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el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lado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-90" b="1">
                <a:latin typeface="Arial"/>
                <a:cs typeface="Arial"/>
              </a:rPr>
              <a:t>CC</a:t>
            </a:r>
            <a:endParaRPr sz="105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Font typeface="Arial"/>
              <a:buAutoNum type="arabicPeriod"/>
            </a:pPr>
            <a:endParaRPr sz="1400">
              <a:latin typeface="Arial"/>
              <a:cs typeface="Arial"/>
            </a:endParaRPr>
          </a:p>
          <a:p>
            <a:pPr lvl="2" marL="315595" indent="-303530">
              <a:lnSpc>
                <a:spcPct val="100000"/>
              </a:lnSpc>
              <a:spcBef>
                <a:spcPts val="830"/>
              </a:spcBef>
              <a:buAutoNum type="arabicPeriod"/>
              <a:tabLst>
                <a:tab pos="316230" algn="l"/>
              </a:tabLst>
            </a:pPr>
            <a:r>
              <a:rPr dirty="0" sz="950" spc="15">
                <a:latin typeface="Microsoft Sans Serif"/>
                <a:cs typeface="Microsoft Sans Serif"/>
              </a:rPr>
              <a:t>Protecciones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5">
                <a:latin typeface="Microsoft Sans Serif"/>
                <a:cs typeface="Microsoft Sans Serif"/>
              </a:rPr>
              <a:t>cables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3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 spc="-5">
                <a:latin typeface="Microsoft Sans Serif"/>
                <a:cs typeface="Microsoft Sans Serif"/>
              </a:rPr>
              <a:t> 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08328" y="39668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40303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338" y="4356308"/>
            <a:ext cx="518350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3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subconjunto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</a:t>
            </a:r>
            <a:r>
              <a:rPr dirty="0" sz="750">
                <a:latin typeface="Microsoft Sans Serif"/>
                <a:cs typeface="Microsoft Sans Serif"/>
              </a:rPr>
              <a:t> 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 spc="-5">
                <a:latin typeface="Microsoft Sans Serif"/>
                <a:cs typeface="Microsoft Sans Serif"/>
              </a:rPr>
              <a:t> veces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subconjunto.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186367" y="46526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472151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55" y="5073884"/>
            <a:ext cx="3426460" cy="295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00" spc="-75">
                <a:latin typeface="Microsoft Sans Serif"/>
                <a:cs typeface="Microsoft Sans Serif"/>
              </a:rPr>
              <a:t>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cadenas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02695" y="5338450"/>
            <a:ext cx="1670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353" y="5499378"/>
            <a:ext cx="515747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3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</a:t>
            </a:r>
            <a:r>
              <a:rPr dirty="0" sz="750">
                <a:latin typeface="Microsoft Sans Serif"/>
                <a:cs typeface="Microsoft Sans Serif"/>
              </a:rPr>
              <a:t> si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 spc="-5">
                <a:latin typeface="Microsoft Sans Serif"/>
                <a:cs typeface="Microsoft Sans Serif"/>
              </a:rPr>
              <a:t> 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conjunto.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86367" y="57956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583746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11855" y="6216884"/>
            <a:ext cx="3347085" cy="447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 marR="30480" indent="-635">
              <a:lnSpc>
                <a:spcPts val="1200"/>
              </a:lnSpc>
              <a:spcBef>
                <a:spcPts val="60"/>
              </a:spcBef>
            </a:pPr>
            <a:r>
              <a:rPr dirty="0" sz="600" spc="-75">
                <a:latin typeface="Microsoft Sans Serif"/>
                <a:cs typeface="Microsoft Sans Serif"/>
              </a:rPr>
              <a:t>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20">
                <a:latin typeface="Microsoft Sans Serif"/>
                <a:cs typeface="Microsoft Sans Serif"/>
              </a:rPr>
              <a:t>e</a:t>
            </a:r>
            <a:r>
              <a:rPr dirty="0" baseline="-33333" sz="750" spc="-179">
                <a:latin typeface="Microsoft Sans Serif"/>
                <a:cs typeface="Microsoft Sans Serif"/>
              </a:rPr>
              <a:t>A</a:t>
            </a:r>
            <a:r>
              <a:rPr dirty="0" sz="600" spc="-120">
                <a:latin typeface="Microsoft Sans Serif"/>
                <a:cs typeface="Microsoft Sans Serif"/>
              </a:rPr>
              <a:t>s</a:t>
            </a:r>
            <a:r>
              <a:rPr dirty="0" sz="600" spc="-1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cadenas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(ver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dibujo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página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siguiente)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-511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84503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0" y="763701"/>
                </a:moveTo>
                <a:lnTo>
                  <a:pt x="175501" y="763701"/>
                </a:lnTo>
                <a:lnTo>
                  <a:pt x="175501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0" y="891006"/>
            <a:ext cx="7020559" cy="3990975"/>
            <a:chOff x="0" y="891006"/>
            <a:chExt cx="7020559" cy="3990975"/>
          </a:xfrm>
        </p:grpSpPr>
        <p:sp>
          <p:nvSpPr>
            <p:cNvPr id="4" name="object 4"/>
            <p:cNvSpPr/>
            <p:nvPr/>
          </p:nvSpPr>
          <p:spPr>
            <a:xfrm>
              <a:off x="0" y="891006"/>
              <a:ext cx="7020559" cy="3990975"/>
            </a:xfrm>
            <a:custGeom>
              <a:avLst/>
              <a:gdLst/>
              <a:ahLst/>
              <a:cxnLst/>
              <a:rect l="l" t="t" r="r" b="b"/>
              <a:pathLst>
                <a:path w="7020559" h="3990975">
                  <a:moveTo>
                    <a:pt x="7020001" y="0"/>
                  </a:moveTo>
                  <a:lnTo>
                    <a:pt x="0" y="0"/>
                  </a:lnTo>
                  <a:lnTo>
                    <a:pt x="0" y="3990606"/>
                  </a:lnTo>
                  <a:lnTo>
                    <a:pt x="7020001" y="3990606"/>
                  </a:lnTo>
                  <a:lnTo>
                    <a:pt x="7020001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77046" y="2567143"/>
              <a:ext cx="248805" cy="10643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77046" y="2567143"/>
              <a:ext cx="248920" cy="106680"/>
            </a:xfrm>
            <a:custGeom>
              <a:avLst/>
              <a:gdLst/>
              <a:ahLst/>
              <a:cxnLst/>
              <a:rect l="l" t="t" r="r" b="b"/>
              <a:pathLst>
                <a:path w="248919" h="106680">
                  <a:moveTo>
                    <a:pt x="195592" y="0"/>
                  </a:moveTo>
                  <a:lnTo>
                    <a:pt x="194157" y="0"/>
                  </a:lnTo>
                  <a:lnTo>
                    <a:pt x="192824" y="304"/>
                  </a:lnTo>
                  <a:lnTo>
                    <a:pt x="191427" y="419"/>
                  </a:lnTo>
                  <a:lnTo>
                    <a:pt x="191427" y="0"/>
                  </a:lnTo>
                  <a:lnTo>
                    <a:pt x="53212" y="0"/>
                  </a:lnTo>
                  <a:lnTo>
                    <a:pt x="32500" y="4181"/>
                  </a:lnTo>
                  <a:lnTo>
                    <a:pt x="15586" y="15586"/>
                  </a:lnTo>
                  <a:lnTo>
                    <a:pt x="4181" y="32500"/>
                  </a:lnTo>
                  <a:lnTo>
                    <a:pt x="0" y="53213"/>
                  </a:lnTo>
                  <a:lnTo>
                    <a:pt x="4181" y="73932"/>
                  </a:lnTo>
                  <a:lnTo>
                    <a:pt x="15586" y="90851"/>
                  </a:lnTo>
                  <a:lnTo>
                    <a:pt x="32500" y="102256"/>
                  </a:lnTo>
                  <a:lnTo>
                    <a:pt x="53212" y="106438"/>
                  </a:lnTo>
                  <a:lnTo>
                    <a:pt x="53822" y="106438"/>
                  </a:lnTo>
                  <a:lnTo>
                    <a:pt x="54381" y="106286"/>
                  </a:lnTo>
                  <a:lnTo>
                    <a:pt x="54978" y="106260"/>
                  </a:lnTo>
                  <a:lnTo>
                    <a:pt x="191427" y="106260"/>
                  </a:lnTo>
                  <a:lnTo>
                    <a:pt x="191427" y="106019"/>
                  </a:lnTo>
                  <a:lnTo>
                    <a:pt x="192824" y="106133"/>
                  </a:lnTo>
                  <a:lnTo>
                    <a:pt x="194157" y="106438"/>
                  </a:lnTo>
                  <a:lnTo>
                    <a:pt x="195592" y="106438"/>
                  </a:lnTo>
                  <a:lnTo>
                    <a:pt x="216305" y="102256"/>
                  </a:lnTo>
                  <a:lnTo>
                    <a:pt x="233219" y="90851"/>
                  </a:lnTo>
                  <a:lnTo>
                    <a:pt x="244623" y="73932"/>
                  </a:lnTo>
                  <a:lnTo>
                    <a:pt x="248805" y="53213"/>
                  </a:lnTo>
                  <a:lnTo>
                    <a:pt x="244623" y="32500"/>
                  </a:lnTo>
                  <a:lnTo>
                    <a:pt x="233219" y="15586"/>
                  </a:lnTo>
                  <a:lnTo>
                    <a:pt x="216305" y="4181"/>
                  </a:lnTo>
                  <a:lnTo>
                    <a:pt x="195592" y="0"/>
                  </a:lnTo>
                  <a:close/>
                </a:path>
              </a:pathLst>
            </a:custGeom>
            <a:ln w="635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5172" y="2575270"/>
              <a:ext cx="90182" cy="9018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627544" y="2575270"/>
              <a:ext cx="90805" cy="90805"/>
            </a:xfrm>
            <a:custGeom>
              <a:avLst/>
              <a:gdLst/>
              <a:ahLst/>
              <a:cxnLst/>
              <a:rect l="l" t="t" r="r" b="b"/>
              <a:pathLst>
                <a:path w="90805" h="90805">
                  <a:moveTo>
                    <a:pt x="45097" y="0"/>
                  </a:moveTo>
                  <a:lnTo>
                    <a:pt x="27544" y="3544"/>
                  </a:lnTo>
                  <a:lnTo>
                    <a:pt x="13209" y="13209"/>
                  </a:lnTo>
                  <a:lnTo>
                    <a:pt x="3544" y="27544"/>
                  </a:lnTo>
                  <a:lnTo>
                    <a:pt x="0" y="45097"/>
                  </a:lnTo>
                  <a:lnTo>
                    <a:pt x="3544" y="62643"/>
                  </a:lnTo>
                  <a:lnTo>
                    <a:pt x="13209" y="76974"/>
                  </a:lnTo>
                  <a:lnTo>
                    <a:pt x="27544" y="86638"/>
                  </a:lnTo>
                  <a:lnTo>
                    <a:pt x="45097" y="90182"/>
                  </a:lnTo>
                  <a:lnTo>
                    <a:pt x="62643" y="86638"/>
                  </a:lnTo>
                  <a:lnTo>
                    <a:pt x="76974" y="76974"/>
                  </a:lnTo>
                  <a:lnTo>
                    <a:pt x="86638" y="62643"/>
                  </a:lnTo>
                  <a:lnTo>
                    <a:pt x="90182" y="45097"/>
                  </a:lnTo>
                  <a:lnTo>
                    <a:pt x="86638" y="27544"/>
                  </a:lnTo>
                  <a:lnTo>
                    <a:pt x="76974" y="13209"/>
                  </a:lnTo>
                  <a:lnTo>
                    <a:pt x="62643" y="3544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636331" y="2611297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05" y="0"/>
                  </a:moveTo>
                  <a:lnTo>
                    <a:pt x="0" y="0"/>
                  </a:lnTo>
                  <a:lnTo>
                    <a:pt x="0" y="18148"/>
                  </a:lnTo>
                  <a:lnTo>
                    <a:pt x="72605" y="18148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8141" y="3454066"/>
              <a:ext cx="248805" cy="10643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48141" y="3454066"/>
              <a:ext cx="248920" cy="106680"/>
            </a:xfrm>
            <a:custGeom>
              <a:avLst/>
              <a:gdLst/>
              <a:ahLst/>
              <a:cxnLst/>
              <a:rect l="l" t="t" r="r" b="b"/>
              <a:pathLst>
                <a:path w="248919" h="106679">
                  <a:moveTo>
                    <a:pt x="195592" y="0"/>
                  </a:moveTo>
                  <a:lnTo>
                    <a:pt x="194170" y="0"/>
                  </a:lnTo>
                  <a:lnTo>
                    <a:pt x="192824" y="304"/>
                  </a:lnTo>
                  <a:lnTo>
                    <a:pt x="191427" y="419"/>
                  </a:lnTo>
                  <a:lnTo>
                    <a:pt x="191427" y="0"/>
                  </a:lnTo>
                  <a:lnTo>
                    <a:pt x="53212" y="0"/>
                  </a:lnTo>
                  <a:lnTo>
                    <a:pt x="32500" y="4182"/>
                  </a:lnTo>
                  <a:lnTo>
                    <a:pt x="15586" y="15587"/>
                  </a:lnTo>
                  <a:lnTo>
                    <a:pt x="4181" y="32505"/>
                  </a:lnTo>
                  <a:lnTo>
                    <a:pt x="0" y="53225"/>
                  </a:lnTo>
                  <a:lnTo>
                    <a:pt x="4181" y="73938"/>
                  </a:lnTo>
                  <a:lnTo>
                    <a:pt x="15586" y="90852"/>
                  </a:lnTo>
                  <a:lnTo>
                    <a:pt x="32500" y="102256"/>
                  </a:lnTo>
                  <a:lnTo>
                    <a:pt x="53212" y="106438"/>
                  </a:lnTo>
                  <a:lnTo>
                    <a:pt x="53822" y="106438"/>
                  </a:lnTo>
                  <a:lnTo>
                    <a:pt x="54381" y="106286"/>
                  </a:lnTo>
                  <a:lnTo>
                    <a:pt x="54990" y="106260"/>
                  </a:lnTo>
                  <a:lnTo>
                    <a:pt x="191427" y="106260"/>
                  </a:lnTo>
                  <a:lnTo>
                    <a:pt x="191427" y="106019"/>
                  </a:lnTo>
                  <a:lnTo>
                    <a:pt x="192824" y="106133"/>
                  </a:lnTo>
                  <a:lnTo>
                    <a:pt x="194170" y="106438"/>
                  </a:lnTo>
                  <a:lnTo>
                    <a:pt x="195592" y="106438"/>
                  </a:lnTo>
                  <a:lnTo>
                    <a:pt x="216305" y="102256"/>
                  </a:lnTo>
                  <a:lnTo>
                    <a:pt x="233219" y="90852"/>
                  </a:lnTo>
                  <a:lnTo>
                    <a:pt x="244623" y="73938"/>
                  </a:lnTo>
                  <a:lnTo>
                    <a:pt x="248805" y="53225"/>
                  </a:lnTo>
                  <a:lnTo>
                    <a:pt x="244623" y="32505"/>
                  </a:lnTo>
                  <a:lnTo>
                    <a:pt x="233219" y="15587"/>
                  </a:lnTo>
                  <a:lnTo>
                    <a:pt x="216305" y="4182"/>
                  </a:lnTo>
                  <a:lnTo>
                    <a:pt x="195592" y="0"/>
                  </a:lnTo>
                  <a:close/>
                </a:path>
              </a:pathLst>
            </a:custGeom>
            <a:ln w="635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56267" y="3462194"/>
              <a:ext cx="90182" cy="9018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798639" y="3462194"/>
              <a:ext cx="90805" cy="90805"/>
            </a:xfrm>
            <a:custGeom>
              <a:avLst/>
              <a:gdLst/>
              <a:ahLst/>
              <a:cxnLst/>
              <a:rect l="l" t="t" r="r" b="b"/>
              <a:pathLst>
                <a:path w="90805" h="90804">
                  <a:moveTo>
                    <a:pt x="45097" y="0"/>
                  </a:moveTo>
                  <a:lnTo>
                    <a:pt x="27544" y="3544"/>
                  </a:lnTo>
                  <a:lnTo>
                    <a:pt x="13209" y="13209"/>
                  </a:lnTo>
                  <a:lnTo>
                    <a:pt x="3544" y="27544"/>
                  </a:lnTo>
                  <a:lnTo>
                    <a:pt x="0" y="45097"/>
                  </a:lnTo>
                  <a:lnTo>
                    <a:pt x="3544" y="62648"/>
                  </a:lnTo>
                  <a:lnTo>
                    <a:pt x="13209" y="76979"/>
                  </a:lnTo>
                  <a:lnTo>
                    <a:pt x="27544" y="86640"/>
                  </a:lnTo>
                  <a:lnTo>
                    <a:pt x="45097" y="90182"/>
                  </a:lnTo>
                  <a:lnTo>
                    <a:pt x="62648" y="86640"/>
                  </a:lnTo>
                  <a:lnTo>
                    <a:pt x="76979" y="76979"/>
                  </a:lnTo>
                  <a:lnTo>
                    <a:pt x="86640" y="62648"/>
                  </a:lnTo>
                  <a:lnTo>
                    <a:pt x="90182" y="45097"/>
                  </a:lnTo>
                  <a:lnTo>
                    <a:pt x="86640" y="27544"/>
                  </a:lnTo>
                  <a:lnTo>
                    <a:pt x="76979" y="13209"/>
                  </a:lnTo>
                  <a:lnTo>
                    <a:pt x="62648" y="3544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807427" y="3498215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05" y="0"/>
                  </a:moveTo>
                  <a:lnTo>
                    <a:pt x="0" y="0"/>
                  </a:lnTo>
                  <a:lnTo>
                    <a:pt x="0" y="18148"/>
                  </a:lnTo>
                  <a:lnTo>
                    <a:pt x="72605" y="18148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939224" y="2715562"/>
              <a:ext cx="1324610" cy="295910"/>
            </a:xfrm>
            <a:custGeom>
              <a:avLst/>
              <a:gdLst/>
              <a:ahLst/>
              <a:cxnLst/>
              <a:rect l="l" t="t" r="r" b="b"/>
              <a:pathLst>
                <a:path w="1324610" h="295910">
                  <a:moveTo>
                    <a:pt x="1324444" y="295516"/>
                  </a:moveTo>
                  <a:lnTo>
                    <a:pt x="0" y="295516"/>
                  </a:lnTo>
                  <a:lnTo>
                    <a:pt x="0" y="0"/>
                  </a:lnTo>
                  <a:lnTo>
                    <a:pt x="1324444" y="0"/>
                  </a:lnTo>
                  <a:lnTo>
                    <a:pt x="1324444" y="295516"/>
                  </a:lnTo>
                  <a:close/>
                </a:path>
              </a:pathLst>
            </a:custGeom>
            <a:ln w="634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90800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6201" y="3754901"/>
              <a:ext cx="317500" cy="46990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137420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62822" y="3754901"/>
              <a:ext cx="317500" cy="46990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686035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11434" y="3754901"/>
              <a:ext cx="317506" cy="4699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232656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58061" y="3754901"/>
              <a:ext cx="317500" cy="46990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321572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72542" y="2788647"/>
              <a:ext cx="1644650" cy="940435"/>
            </a:xfrm>
            <a:custGeom>
              <a:avLst/>
              <a:gdLst/>
              <a:ahLst/>
              <a:cxnLst/>
              <a:rect l="l" t="t" r="r" b="b"/>
              <a:pathLst>
                <a:path w="1644650" h="940435">
                  <a:moveTo>
                    <a:pt x="1644269" y="940193"/>
                  </a:moveTo>
                  <a:lnTo>
                    <a:pt x="1644269" y="256209"/>
                  </a:lnTo>
                  <a:lnTo>
                    <a:pt x="1372831" y="256209"/>
                  </a:lnTo>
                  <a:lnTo>
                    <a:pt x="1372831" y="0"/>
                  </a:lnTo>
                  <a:lnTo>
                    <a:pt x="271437" y="0"/>
                  </a:lnTo>
                  <a:lnTo>
                    <a:pt x="271437" y="256209"/>
                  </a:lnTo>
                  <a:lnTo>
                    <a:pt x="0" y="256209"/>
                  </a:lnTo>
                  <a:lnTo>
                    <a:pt x="0" y="94019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874822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014528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014522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292235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292236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845485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845486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16438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116439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5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871616" y="224911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 h="0">
                  <a:moveTo>
                    <a:pt x="0" y="0"/>
                  </a:moveTo>
                  <a:lnTo>
                    <a:pt x="92405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945156" y="2221439"/>
              <a:ext cx="103505" cy="55880"/>
            </a:xfrm>
            <a:custGeom>
              <a:avLst/>
              <a:gdLst/>
              <a:ahLst/>
              <a:cxnLst/>
              <a:rect l="l" t="t" r="r" b="b"/>
              <a:pathLst>
                <a:path w="103505" h="55880">
                  <a:moveTo>
                    <a:pt x="0" y="0"/>
                  </a:moveTo>
                  <a:lnTo>
                    <a:pt x="0" y="55346"/>
                  </a:lnTo>
                  <a:lnTo>
                    <a:pt x="103251" y="276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540206" y="224911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 h="0">
                  <a:moveTo>
                    <a:pt x="92405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455814" y="2221440"/>
              <a:ext cx="103505" cy="55880"/>
            </a:xfrm>
            <a:custGeom>
              <a:avLst/>
              <a:gdLst/>
              <a:ahLst/>
              <a:cxnLst/>
              <a:rect l="l" t="t" r="r" b="b"/>
              <a:pathLst>
                <a:path w="103505" h="55880">
                  <a:moveTo>
                    <a:pt x="103263" y="0"/>
                  </a:moveTo>
                  <a:lnTo>
                    <a:pt x="0" y="27673"/>
                  </a:lnTo>
                  <a:lnTo>
                    <a:pt x="103263" y="55346"/>
                  </a:lnTo>
                  <a:lnTo>
                    <a:pt x="10326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416811" y="3073332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30">
                  <a:moveTo>
                    <a:pt x="0" y="0"/>
                  </a:moveTo>
                  <a:lnTo>
                    <a:pt x="0" y="7485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89129" y="3129311"/>
              <a:ext cx="55880" cy="103505"/>
            </a:xfrm>
            <a:custGeom>
              <a:avLst/>
              <a:gdLst/>
              <a:ahLst/>
              <a:cxnLst/>
              <a:rect l="l" t="t" r="r" b="b"/>
              <a:pathLst>
                <a:path w="55880" h="103505">
                  <a:moveTo>
                    <a:pt x="55346" y="0"/>
                  </a:moveTo>
                  <a:lnTo>
                    <a:pt x="0" y="0"/>
                  </a:lnTo>
                  <a:lnTo>
                    <a:pt x="27686" y="103251"/>
                  </a:lnTo>
                  <a:lnTo>
                    <a:pt x="55346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416811" y="3623160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w="0" h="74929">
                  <a:moveTo>
                    <a:pt x="0" y="74853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389134" y="3538778"/>
              <a:ext cx="55880" cy="103505"/>
            </a:xfrm>
            <a:custGeom>
              <a:avLst/>
              <a:gdLst/>
              <a:ahLst/>
              <a:cxnLst/>
              <a:rect l="l" t="t" r="r" b="b"/>
              <a:pathLst>
                <a:path w="55880" h="103504">
                  <a:moveTo>
                    <a:pt x="27673" y="0"/>
                  </a:moveTo>
                  <a:lnTo>
                    <a:pt x="0" y="103250"/>
                  </a:lnTo>
                  <a:lnTo>
                    <a:pt x="55346" y="103250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394378" y="3248776"/>
              <a:ext cx="45085" cy="190500"/>
            </a:xfrm>
            <a:custGeom>
              <a:avLst/>
              <a:gdLst/>
              <a:ahLst/>
              <a:cxnLst/>
              <a:rect l="l" t="t" r="r" b="b"/>
              <a:pathLst>
                <a:path w="45085" h="190500">
                  <a:moveTo>
                    <a:pt x="44856" y="0"/>
                  </a:moveTo>
                  <a:lnTo>
                    <a:pt x="0" y="150812"/>
                  </a:lnTo>
                  <a:lnTo>
                    <a:pt x="36601" y="129692"/>
                  </a:lnTo>
                  <a:lnTo>
                    <a:pt x="21031" y="19015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393321" y="3413752"/>
              <a:ext cx="53975" cy="107314"/>
            </a:xfrm>
            <a:custGeom>
              <a:avLst/>
              <a:gdLst/>
              <a:ahLst/>
              <a:cxnLst/>
              <a:rect l="l" t="t" r="r" b="b"/>
              <a:pathLst>
                <a:path w="53975" h="107314">
                  <a:moveTo>
                    <a:pt x="0" y="0"/>
                  </a:moveTo>
                  <a:lnTo>
                    <a:pt x="1054" y="106895"/>
                  </a:lnTo>
                  <a:lnTo>
                    <a:pt x="53594" y="13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48134" y="2567143"/>
              <a:ext cx="248805" cy="106438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5848134" y="2567143"/>
              <a:ext cx="248920" cy="106680"/>
            </a:xfrm>
            <a:custGeom>
              <a:avLst/>
              <a:gdLst/>
              <a:ahLst/>
              <a:cxnLst/>
              <a:rect l="l" t="t" r="r" b="b"/>
              <a:pathLst>
                <a:path w="248920" h="106680">
                  <a:moveTo>
                    <a:pt x="195592" y="0"/>
                  </a:moveTo>
                  <a:lnTo>
                    <a:pt x="194170" y="0"/>
                  </a:lnTo>
                  <a:lnTo>
                    <a:pt x="192811" y="304"/>
                  </a:lnTo>
                  <a:lnTo>
                    <a:pt x="191427" y="419"/>
                  </a:lnTo>
                  <a:lnTo>
                    <a:pt x="191427" y="0"/>
                  </a:lnTo>
                  <a:lnTo>
                    <a:pt x="53213" y="0"/>
                  </a:lnTo>
                  <a:lnTo>
                    <a:pt x="32500" y="4181"/>
                  </a:lnTo>
                  <a:lnTo>
                    <a:pt x="15586" y="15586"/>
                  </a:lnTo>
                  <a:lnTo>
                    <a:pt x="4181" y="32500"/>
                  </a:lnTo>
                  <a:lnTo>
                    <a:pt x="0" y="53213"/>
                  </a:lnTo>
                  <a:lnTo>
                    <a:pt x="4181" y="73932"/>
                  </a:lnTo>
                  <a:lnTo>
                    <a:pt x="15586" y="90851"/>
                  </a:lnTo>
                  <a:lnTo>
                    <a:pt x="32500" y="102256"/>
                  </a:lnTo>
                  <a:lnTo>
                    <a:pt x="53213" y="106438"/>
                  </a:lnTo>
                  <a:lnTo>
                    <a:pt x="53822" y="106438"/>
                  </a:lnTo>
                  <a:lnTo>
                    <a:pt x="54381" y="106286"/>
                  </a:lnTo>
                  <a:lnTo>
                    <a:pt x="54991" y="106260"/>
                  </a:lnTo>
                  <a:lnTo>
                    <a:pt x="191427" y="106260"/>
                  </a:lnTo>
                  <a:lnTo>
                    <a:pt x="191427" y="106019"/>
                  </a:lnTo>
                  <a:lnTo>
                    <a:pt x="192811" y="106133"/>
                  </a:lnTo>
                  <a:lnTo>
                    <a:pt x="194170" y="106438"/>
                  </a:lnTo>
                  <a:lnTo>
                    <a:pt x="195592" y="106438"/>
                  </a:lnTo>
                  <a:lnTo>
                    <a:pt x="216305" y="102256"/>
                  </a:lnTo>
                  <a:lnTo>
                    <a:pt x="233219" y="90851"/>
                  </a:lnTo>
                  <a:lnTo>
                    <a:pt x="244623" y="73932"/>
                  </a:lnTo>
                  <a:lnTo>
                    <a:pt x="248805" y="53213"/>
                  </a:lnTo>
                  <a:lnTo>
                    <a:pt x="244623" y="32500"/>
                  </a:lnTo>
                  <a:lnTo>
                    <a:pt x="233219" y="15586"/>
                  </a:lnTo>
                  <a:lnTo>
                    <a:pt x="216305" y="4181"/>
                  </a:lnTo>
                  <a:lnTo>
                    <a:pt x="195592" y="0"/>
                  </a:lnTo>
                  <a:close/>
                </a:path>
              </a:pathLst>
            </a:custGeom>
            <a:ln w="635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56253" y="2575270"/>
              <a:ext cx="90195" cy="90182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5998633" y="2575270"/>
              <a:ext cx="90805" cy="90805"/>
            </a:xfrm>
            <a:custGeom>
              <a:avLst/>
              <a:gdLst/>
              <a:ahLst/>
              <a:cxnLst/>
              <a:rect l="l" t="t" r="r" b="b"/>
              <a:pathLst>
                <a:path w="90804" h="90805">
                  <a:moveTo>
                    <a:pt x="45097" y="0"/>
                  </a:moveTo>
                  <a:lnTo>
                    <a:pt x="27544" y="3544"/>
                  </a:lnTo>
                  <a:lnTo>
                    <a:pt x="13209" y="13209"/>
                  </a:lnTo>
                  <a:lnTo>
                    <a:pt x="3544" y="27544"/>
                  </a:lnTo>
                  <a:lnTo>
                    <a:pt x="0" y="45097"/>
                  </a:lnTo>
                  <a:lnTo>
                    <a:pt x="3544" y="62643"/>
                  </a:lnTo>
                  <a:lnTo>
                    <a:pt x="13209" y="76974"/>
                  </a:lnTo>
                  <a:lnTo>
                    <a:pt x="27544" y="86638"/>
                  </a:lnTo>
                  <a:lnTo>
                    <a:pt x="45097" y="90182"/>
                  </a:lnTo>
                  <a:lnTo>
                    <a:pt x="62648" y="86638"/>
                  </a:lnTo>
                  <a:lnTo>
                    <a:pt x="76979" y="76974"/>
                  </a:lnTo>
                  <a:lnTo>
                    <a:pt x="86640" y="62643"/>
                  </a:lnTo>
                  <a:lnTo>
                    <a:pt x="90182" y="45097"/>
                  </a:lnTo>
                  <a:lnTo>
                    <a:pt x="86640" y="27544"/>
                  </a:lnTo>
                  <a:lnTo>
                    <a:pt x="76979" y="13209"/>
                  </a:lnTo>
                  <a:lnTo>
                    <a:pt x="62648" y="3544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007417" y="2611297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18" y="0"/>
                  </a:moveTo>
                  <a:lnTo>
                    <a:pt x="0" y="0"/>
                  </a:lnTo>
                  <a:lnTo>
                    <a:pt x="0" y="18148"/>
                  </a:lnTo>
                  <a:lnTo>
                    <a:pt x="72618" y="18148"/>
                  </a:lnTo>
                  <a:lnTo>
                    <a:pt x="726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310310" y="2715562"/>
              <a:ext cx="1324610" cy="295910"/>
            </a:xfrm>
            <a:custGeom>
              <a:avLst/>
              <a:gdLst/>
              <a:ahLst/>
              <a:cxnLst/>
              <a:rect l="l" t="t" r="r" b="b"/>
              <a:pathLst>
                <a:path w="1324609" h="295910">
                  <a:moveTo>
                    <a:pt x="1324444" y="295516"/>
                  </a:moveTo>
                  <a:lnTo>
                    <a:pt x="0" y="295516"/>
                  </a:lnTo>
                  <a:lnTo>
                    <a:pt x="0" y="0"/>
                  </a:lnTo>
                  <a:lnTo>
                    <a:pt x="1324444" y="0"/>
                  </a:lnTo>
                  <a:lnTo>
                    <a:pt x="1324444" y="295516"/>
                  </a:lnTo>
                  <a:close/>
                </a:path>
              </a:pathLst>
            </a:custGeom>
            <a:ln w="634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961886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87283" y="3754901"/>
              <a:ext cx="317500" cy="469900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5508506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33904" y="3754901"/>
              <a:ext cx="317500" cy="469900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057121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82521" y="3754901"/>
              <a:ext cx="317500" cy="46990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603741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29143" y="3754901"/>
              <a:ext cx="317500" cy="469900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5692654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143624" y="2788647"/>
              <a:ext cx="1644650" cy="940435"/>
            </a:xfrm>
            <a:custGeom>
              <a:avLst/>
              <a:gdLst/>
              <a:ahLst/>
              <a:cxnLst/>
              <a:rect l="l" t="t" r="r" b="b"/>
              <a:pathLst>
                <a:path w="1644650" h="940435">
                  <a:moveTo>
                    <a:pt x="1644269" y="940193"/>
                  </a:moveTo>
                  <a:lnTo>
                    <a:pt x="1644269" y="256209"/>
                  </a:lnTo>
                  <a:lnTo>
                    <a:pt x="1372831" y="256209"/>
                  </a:lnTo>
                  <a:lnTo>
                    <a:pt x="1372831" y="0"/>
                  </a:lnTo>
                  <a:lnTo>
                    <a:pt x="271437" y="0"/>
                  </a:lnTo>
                  <a:lnTo>
                    <a:pt x="271437" y="256209"/>
                  </a:lnTo>
                  <a:lnTo>
                    <a:pt x="0" y="256209"/>
                  </a:lnTo>
                  <a:lnTo>
                    <a:pt x="0" y="94019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245910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385608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385611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663322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663323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216566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216567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6487520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487521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601452" y="2249113"/>
              <a:ext cx="4371340" cy="534670"/>
            </a:xfrm>
            <a:custGeom>
              <a:avLst/>
              <a:gdLst/>
              <a:ahLst/>
              <a:cxnLst/>
              <a:rect l="l" t="t" r="r" b="b"/>
              <a:pathLst>
                <a:path w="4371340" h="534669">
                  <a:moveTo>
                    <a:pt x="4371086" y="534606"/>
                  </a:moveTo>
                  <a:lnTo>
                    <a:pt x="4371086" y="0"/>
                  </a:lnTo>
                  <a:lnTo>
                    <a:pt x="2795803" y="0"/>
                  </a:lnTo>
                  <a:lnTo>
                    <a:pt x="1868093" y="0"/>
                  </a:lnTo>
                  <a:lnTo>
                    <a:pt x="0" y="0"/>
                  </a:lnTo>
                  <a:lnTo>
                    <a:pt x="0" y="53460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73209" y="2567143"/>
              <a:ext cx="248805" cy="10643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3673209" y="2567143"/>
              <a:ext cx="248920" cy="106680"/>
            </a:xfrm>
            <a:custGeom>
              <a:avLst/>
              <a:gdLst/>
              <a:ahLst/>
              <a:cxnLst/>
              <a:rect l="l" t="t" r="r" b="b"/>
              <a:pathLst>
                <a:path w="248920" h="106680">
                  <a:moveTo>
                    <a:pt x="195592" y="0"/>
                  </a:moveTo>
                  <a:lnTo>
                    <a:pt x="194170" y="0"/>
                  </a:lnTo>
                  <a:lnTo>
                    <a:pt x="192824" y="304"/>
                  </a:lnTo>
                  <a:lnTo>
                    <a:pt x="191427" y="419"/>
                  </a:lnTo>
                  <a:lnTo>
                    <a:pt x="191427" y="0"/>
                  </a:lnTo>
                  <a:lnTo>
                    <a:pt x="53213" y="0"/>
                  </a:lnTo>
                  <a:lnTo>
                    <a:pt x="32500" y="4181"/>
                  </a:lnTo>
                  <a:lnTo>
                    <a:pt x="15586" y="15586"/>
                  </a:lnTo>
                  <a:lnTo>
                    <a:pt x="4181" y="32500"/>
                  </a:lnTo>
                  <a:lnTo>
                    <a:pt x="0" y="53213"/>
                  </a:lnTo>
                  <a:lnTo>
                    <a:pt x="4181" y="73932"/>
                  </a:lnTo>
                  <a:lnTo>
                    <a:pt x="15586" y="90851"/>
                  </a:lnTo>
                  <a:lnTo>
                    <a:pt x="32500" y="102256"/>
                  </a:lnTo>
                  <a:lnTo>
                    <a:pt x="53213" y="106438"/>
                  </a:lnTo>
                  <a:lnTo>
                    <a:pt x="53822" y="106438"/>
                  </a:lnTo>
                  <a:lnTo>
                    <a:pt x="54381" y="106286"/>
                  </a:lnTo>
                  <a:lnTo>
                    <a:pt x="54991" y="106260"/>
                  </a:lnTo>
                  <a:lnTo>
                    <a:pt x="191427" y="106260"/>
                  </a:lnTo>
                  <a:lnTo>
                    <a:pt x="191427" y="106019"/>
                  </a:lnTo>
                  <a:lnTo>
                    <a:pt x="192824" y="106133"/>
                  </a:lnTo>
                  <a:lnTo>
                    <a:pt x="194170" y="106438"/>
                  </a:lnTo>
                  <a:lnTo>
                    <a:pt x="195592" y="106438"/>
                  </a:lnTo>
                  <a:lnTo>
                    <a:pt x="216305" y="102256"/>
                  </a:lnTo>
                  <a:lnTo>
                    <a:pt x="233219" y="90851"/>
                  </a:lnTo>
                  <a:lnTo>
                    <a:pt x="244623" y="73932"/>
                  </a:lnTo>
                  <a:lnTo>
                    <a:pt x="248805" y="53213"/>
                  </a:lnTo>
                  <a:lnTo>
                    <a:pt x="244623" y="32500"/>
                  </a:lnTo>
                  <a:lnTo>
                    <a:pt x="233219" y="15586"/>
                  </a:lnTo>
                  <a:lnTo>
                    <a:pt x="216305" y="4181"/>
                  </a:lnTo>
                  <a:lnTo>
                    <a:pt x="195592" y="0"/>
                  </a:lnTo>
                  <a:close/>
                </a:path>
              </a:pathLst>
            </a:custGeom>
            <a:ln w="635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81341" y="2575270"/>
              <a:ext cx="90182" cy="90182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3823708" y="2575270"/>
              <a:ext cx="90805" cy="90805"/>
            </a:xfrm>
            <a:custGeom>
              <a:avLst/>
              <a:gdLst/>
              <a:ahLst/>
              <a:cxnLst/>
              <a:rect l="l" t="t" r="r" b="b"/>
              <a:pathLst>
                <a:path w="90804" h="90805">
                  <a:moveTo>
                    <a:pt x="45097" y="0"/>
                  </a:moveTo>
                  <a:lnTo>
                    <a:pt x="27544" y="3544"/>
                  </a:lnTo>
                  <a:lnTo>
                    <a:pt x="13209" y="13209"/>
                  </a:lnTo>
                  <a:lnTo>
                    <a:pt x="3544" y="27544"/>
                  </a:lnTo>
                  <a:lnTo>
                    <a:pt x="0" y="45097"/>
                  </a:lnTo>
                  <a:lnTo>
                    <a:pt x="3544" y="62643"/>
                  </a:lnTo>
                  <a:lnTo>
                    <a:pt x="13209" y="76974"/>
                  </a:lnTo>
                  <a:lnTo>
                    <a:pt x="27544" y="86638"/>
                  </a:lnTo>
                  <a:lnTo>
                    <a:pt x="45097" y="90182"/>
                  </a:lnTo>
                  <a:lnTo>
                    <a:pt x="62650" y="86638"/>
                  </a:lnTo>
                  <a:lnTo>
                    <a:pt x="76985" y="76974"/>
                  </a:lnTo>
                  <a:lnTo>
                    <a:pt x="86651" y="62643"/>
                  </a:lnTo>
                  <a:lnTo>
                    <a:pt x="90195" y="45097"/>
                  </a:lnTo>
                  <a:lnTo>
                    <a:pt x="86651" y="27544"/>
                  </a:lnTo>
                  <a:lnTo>
                    <a:pt x="76985" y="13209"/>
                  </a:lnTo>
                  <a:lnTo>
                    <a:pt x="62650" y="3544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832504" y="2611297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05" y="0"/>
                  </a:moveTo>
                  <a:lnTo>
                    <a:pt x="0" y="0"/>
                  </a:lnTo>
                  <a:lnTo>
                    <a:pt x="0" y="18148"/>
                  </a:lnTo>
                  <a:lnTo>
                    <a:pt x="72605" y="18148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135397" y="2715562"/>
              <a:ext cx="1324610" cy="295910"/>
            </a:xfrm>
            <a:custGeom>
              <a:avLst/>
              <a:gdLst/>
              <a:ahLst/>
              <a:cxnLst/>
              <a:rect l="l" t="t" r="r" b="b"/>
              <a:pathLst>
                <a:path w="1324610" h="295910">
                  <a:moveTo>
                    <a:pt x="1324444" y="295516"/>
                  </a:moveTo>
                  <a:lnTo>
                    <a:pt x="0" y="295516"/>
                  </a:lnTo>
                  <a:lnTo>
                    <a:pt x="0" y="0"/>
                  </a:lnTo>
                  <a:lnTo>
                    <a:pt x="1324444" y="0"/>
                  </a:lnTo>
                  <a:lnTo>
                    <a:pt x="1324444" y="295516"/>
                  </a:lnTo>
                  <a:close/>
                </a:path>
              </a:pathLst>
            </a:custGeom>
            <a:ln w="6349">
              <a:solidFill>
                <a:srgbClr val="91929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786973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12370" y="3754901"/>
              <a:ext cx="317500" cy="469900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333593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58992" y="3754901"/>
              <a:ext cx="317500" cy="469900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3882195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07597" y="3754901"/>
              <a:ext cx="317500" cy="469900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4428816" y="3728831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4217" y="3754901"/>
              <a:ext cx="317500" cy="46990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3517742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968711" y="2788647"/>
              <a:ext cx="1644650" cy="940435"/>
            </a:xfrm>
            <a:custGeom>
              <a:avLst/>
              <a:gdLst/>
              <a:ahLst/>
              <a:cxnLst/>
              <a:rect l="l" t="t" r="r" b="b"/>
              <a:pathLst>
                <a:path w="1644650" h="940435">
                  <a:moveTo>
                    <a:pt x="1644256" y="940193"/>
                  </a:moveTo>
                  <a:lnTo>
                    <a:pt x="1644256" y="256209"/>
                  </a:lnTo>
                  <a:lnTo>
                    <a:pt x="1372831" y="256209"/>
                  </a:lnTo>
                  <a:lnTo>
                    <a:pt x="1372831" y="0"/>
                  </a:lnTo>
                  <a:lnTo>
                    <a:pt x="271424" y="0"/>
                  </a:lnTo>
                  <a:lnTo>
                    <a:pt x="271424" y="256209"/>
                  </a:lnTo>
                  <a:lnTo>
                    <a:pt x="0" y="256209"/>
                  </a:lnTo>
                  <a:lnTo>
                    <a:pt x="0" y="94019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070986" y="2788647"/>
              <a:ext cx="0" cy="940435"/>
            </a:xfrm>
            <a:custGeom>
              <a:avLst/>
              <a:gdLst/>
              <a:ahLst/>
              <a:cxnLst/>
              <a:rect l="l" t="t" r="r" b="b"/>
              <a:pathLst>
                <a:path w="0" h="940435">
                  <a:moveTo>
                    <a:pt x="0" y="9401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210684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210685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488397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488399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041654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61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041655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61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312608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0" y="0"/>
                  </a:moveTo>
                  <a:lnTo>
                    <a:pt x="58674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312610" y="2876340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58674" y="0"/>
                  </a:moveTo>
                  <a:lnTo>
                    <a:pt x="0" y="586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797613" y="2448388"/>
              <a:ext cx="0" cy="335915"/>
            </a:xfrm>
            <a:custGeom>
              <a:avLst/>
              <a:gdLst/>
              <a:ahLst/>
              <a:cxnLst/>
              <a:rect l="l" t="t" r="r" b="b"/>
              <a:pathLst>
                <a:path w="0" h="335914">
                  <a:moveTo>
                    <a:pt x="0" y="33533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73209" y="1835213"/>
              <a:ext cx="248805" cy="106438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3673209" y="1835213"/>
              <a:ext cx="248920" cy="106680"/>
            </a:xfrm>
            <a:custGeom>
              <a:avLst/>
              <a:gdLst/>
              <a:ahLst/>
              <a:cxnLst/>
              <a:rect l="l" t="t" r="r" b="b"/>
              <a:pathLst>
                <a:path w="248920" h="106680">
                  <a:moveTo>
                    <a:pt x="195592" y="0"/>
                  </a:moveTo>
                  <a:lnTo>
                    <a:pt x="194170" y="0"/>
                  </a:lnTo>
                  <a:lnTo>
                    <a:pt x="192824" y="304"/>
                  </a:lnTo>
                  <a:lnTo>
                    <a:pt x="191427" y="419"/>
                  </a:lnTo>
                  <a:lnTo>
                    <a:pt x="191427" y="0"/>
                  </a:lnTo>
                  <a:lnTo>
                    <a:pt x="53213" y="0"/>
                  </a:lnTo>
                  <a:lnTo>
                    <a:pt x="32500" y="4181"/>
                  </a:lnTo>
                  <a:lnTo>
                    <a:pt x="15586" y="15586"/>
                  </a:lnTo>
                  <a:lnTo>
                    <a:pt x="4181" y="32500"/>
                  </a:lnTo>
                  <a:lnTo>
                    <a:pt x="0" y="53213"/>
                  </a:lnTo>
                  <a:lnTo>
                    <a:pt x="4181" y="73932"/>
                  </a:lnTo>
                  <a:lnTo>
                    <a:pt x="15586" y="90851"/>
                  </a:lnTo>
                  <a:lnTo>
                    <a:pt x="32500" y="102256"/>
                  </a:lnTo>
                  <a:lnTo>
                    <a:pt x="53213" y="106438"/>
                  </a:lnTo>
                  <a:lnTo>
                    <a:pt x="53822" y="106438"/>
                  </a:lnTo>
                  <a:lnTo>
                    <a:pt x="54381" y="106286"/>
                  </a:lnTo>
                  <a:lnTo>
                    <a:pt x="54991" y="106260"/>
                  </a:lnTo>
                  <a:lnTo>
                    <a:pt x="191427" y="106260"/>
                  </a:lnTo>
                  <a:lnTo>
                    <a:pt x="191427" y="106019"/>
                  </a:lnTo>
                  <a:lnTo>
                    <a:pt x="192824" y="106121"/>
                  </a:lnTo>
                  <a:lnTo>
                    <a:pt x="194170" y="106438"/>
                  </a:lnTo>
                  <a:lnTo>
                    <a:pt x="195592" y="106438"/>
                  </a:lnTo>
                  <a:lnTo>
                    <a:pt x="216305" y="102256"/>
                  </a:lnTo>
                  <a:lnTo>
                    <a:pt x="233219" y="90851"/>
                  </a:lnTo>
                  <a:lnTo>
                    <a:pt x="244623" y="73932"/>
                  </a:lnTo>
                  <a:lnTo>
                    <a:pt x="248805" y="53213"/>
                  </a:lnTo>
                  <a:lnTo>
                    <a:pt x="244623" y="32500"/>
                  </a:lnTo>
                  <a:lnTo>
                    <a:pt x="233219" y="15586"/>
                  </a:lnTo>
                  <a:lnTo>
                    <a:pt x="216305" y="4181"/>
                  </a:lnTo>
                  <a:lnTo>
                    <a:pt x="195592" y="0"/>
                  </a:lnTo>
                  <a:close/>
                </a:path>
              </a:pathLst>
            </a:custGeom>
            <a:ln w="635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9" name="object 9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81341" y="1843346"/>
              <a:ext cx="90182" cy="90169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3823708" y="1843346"/>
              <a:ext cx="90805" cy="90170"/>
            </a:xfrm>
            <a:custGeom>
              <a:avLst/>
              <a:gdLst/>
              <a:ahLst/>
              <a:cxnLst/>
              <a:rect l="l" t="t" r="r" b="b"/>
              <a:pathLst>
                <a:path w="90804" h="90169">
                  <a:moveTo>
                    <a:pt x="45097" y="0"/>
                  </a:moveTo>
                  <a:lnTo>
                    <a:pt x="27544" y="3542"/>
                  </a:lnTo>
                  <a:lnTo>
                    <a:pt x="13209" y="13203"/>
                  </a:lnTo>
                  <a:lnTo>
                    <a:pt x="3544" y="27533"/>
                  </a:lnTo>
                  <a:lnTo>
                    <a:pt x="0" y="45084"/>
                  </a:lnTo>
                  <a:lnTo>
                    <a:pt x="3544" y="62636"/>
                  </a:lnTo>
                  <a:lnTo>
                    <a:pt x="13209" y="76966"/>
                  </a:lnTo>
                  <a:lnTo>
                    <a:pt x="27544" y="86627"/>
                  </a:lnTo>
                  <a:lnTo>
                    <a:pt x="45097" y="90169"/>
                  </a:lnTo>
                  <a:lnTo>
                    <a:pt x="62650" y="86627"/>
                  </a:lnTo>
                  <a:lnTo>
                    <a:pt x="76985" y="76966"/>
                  </a:lnTo>
                  <a:lnTo>
                    <a:pt x="86651" y="62636"/>
                  </a:lnTo>
                  <a:lnTo>
                    <a:pt x="90195" y="45084"/>
                  </a:lnTo>
                  <a:lnTo>
                    <a:pt x="86651" y="27533"/>
                  </a:lnTo>
                  <a:lnTo>
                    <a:pt x="76985" y="13203"/>
                  </a:lnTo>
                  <a:lnTo>
                    <a:pt x="62650" y="3542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832504" y="1879358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05" y="0"/>
                  </a:moveTo>
                  <a:lnTo>
                    <a:pt x="0" y="0"/>
                  </a:lnTo>
                  <a:lnTo>
                    <a:pt x="0" y="18160"/>
                  </a:lnTo>
                  <a:lnTo>
                    <a:pt x="72605" y="18160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797613" y="1717785"/>
              <a:ext cx="0" cy="334010"/>
            </a:xfrm>
            <a:custGeom>
              <a:avLst/>
              <a:gdLst/>
              <a:ahLst/>
              <a:cxnLst/>
              <a:rect l="l" t="t" r="r" b="b"/>
              <a:pathLst>
                <a:path w="0" h="334010">
                  <a:moveTo>
                    <a:pt x="0" y="3339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797613" y="102406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w="0" h="341630">
                  <a:moveTo>
                    <a:pt x="0" y="34105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599125" y="2051592"/>
              <a:ext cx="397510" cy="397510"/>
            </a:xfrm>
            <a:custGeom>
              <a:avLst/>
              <a:gdLst/>
              <a:ahLst/>
              <a:cxnLst/>
              <a:rect l="l" t="t" r="r" b="b"/>
              <a:pathLst>
                <a:path w="397510" h="397510">
                  <a:moveTo>
                    <a:pt x="396989" y="396989"/>
                  </a:moveTo>
                  <a:lnTo>
                    <a:pt x="0" y="396989"/>
                  </a:lnTo>
                  <a:lnTo>
                    <a:pt x="0" y="0"/>
                  </a:lnTo>
                  <a:lnTo>
                    <a:pt x="396989" y="0"/>
                  </a:lnTo>
                  <a:lnTo>
                    <a:pt x="396989" y="3969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5" name="object 10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27840" y="2078821"/>
              <a:ext cx="339547" cy="342531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087709" y="1781114"/>
              <a:ext cx="709930" cy="0"/>
            </a:xfrm>
            <a:custGeom>
              <a:avLst/>
              <a:gdLst/>
              <a:ahLst/>
              <a:cxnLst/>
              <a:rect l="l" t="t" r="r" b="b"/>
              <a:pathLst>
                <a:path w="709929" h="0">
                  <a:moveTo>
                    <a:pt x="709904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759737" y="120735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755" y="757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759737" y="116948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755" y="757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759737" y="1131598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755" y="7575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784565" y="105573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20256" y="0"/>
                  </a:moveTo>
                  <a:lnTo>
                    <a:pt x="5842" y="0"/>
                  </a:lnTo>
                  <a:lnTo>
                    <a:pt x="0" y="5854"/>
                  </a:lnTo>
                  <a:lnTo>
                    <a:pt x="0" y="13055"/>
                  </a:lnTo>
                  <a:lnTo>
                    <a:pt x="0" y="20269"/>
                  </a:lnTo>
                  <a:lnTo>
                    <a:pt x="5842" y="26111"/>
                  </a:lnTo>
                  <a:lnTo>
                    <a:pt x="20256" y="26111"/>
                  </a:lnTo>
                  <a:lnTo>
                    <a:pt x="26111" y="20269"/>
                  </a:lnTo>
                  <a:lnTo>
                    <a:pt x="26111" y="5854"/>
                  </a:lnTo>
                  <a:lnTo>
                    <a:pt x="20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784565" y="105573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0" y="13055"/>
                  </a:moveTo>
                  <a:lnTo>
                    <a:pt x="0" y="5854"/>
                  </a:lnTo>
                  <a:lnTo>
                    <a:pt x="5842" y="0"/>
                  </a:lnTo>
                  <a:lnTo>
                    <a:pt x="13042" y="0"/>
                  </a:lnTo>
                  <a:lnTo>
                    <a:pt x="20256" y="0"/>
                  </a:lnTo>
                  <a:lnTo>
                    <a:pt x="26111" y="5854"/>
                  </a:lnTo>
                  <a:lnTo>
                    <a:pt x="26111" y="13055"/>
                  </a:lnTo>
                  <a:lnTo>
                    <a:pt x="26111" y="20269"/>
                  </a:lnTo>
                  <a:lnTo>
                    <a:pt x="20256" y="26111"/>
                  </a:lnTo>
                  <a:lnTo>
                    <a:pt x="13042" y="26111"/>
                  </a:lnTo>
                  <a:lnTo>
                    <a:pt x="5842" y="26111"/>
                  </a:lnTo>
                  <a:lnTo>
                    <a:pt x="0" y="20269"/>
                  </a:lnTo>
                  <a:lnTo>
                    <a:pt x="0" y="1305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90801" y="4389116"/>
              <a:ext cx="2010410" cy="66675"/>
            </a:xfrm>
            <a:custGeom>
              <a:avLst/>
              <a:gdLst/>
              <a:ahLst/>
              <a:cxnLst/>
              <a:rect l="l" t="t" r="r" b="b"/>
              <a:pathLst>
                <a:path w="2010410" h="66675">
                  <a:moveTo>
                    <a:pt x="0" y="0"/>
                  </a:moveTo>
                  <a:lnTo>
                    <a:pt x="0" y="66078"/>
                  </a:lnTo>
                  <a:lnTo>
                    <a:pt x="2010156" y="66078"/>
                  </a:lnTo>
                  <a:lnTo>
                    <a:pt x="201015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594678" y="4455196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0"/>
                  </a:moveTo>
                  <a:lnTo>
                    <a:pt x="0" y="508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90801" y="4568665"/>
              <a:ext cx="6381750" cy="66675"/>
            </a:xfrm>
            <a:custGeom>
              <a:avLst/>
              <a:gdLst/>
              <a:ahLst/>
              <a:cxnLst/>
              <a:rect l="l" t="t" r="r" b="b"/>
              <a:pathLst>
                <a:path w="6381750" h="66675">
                  <a:moveTo>
                    <a:pt x="0" y="0"/>
                  </a:moveTo>
                  <a:lnTo>
                    <a:pt x="0" y="66065"/>
                  </a:lnTo>
                  <a:lnTo>
                    <a:pt x="6381242" y="66065"/>
                  </a:lnTo>
                  <a:lnTo>
                    <a:pt x="638124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3781416" y="4634732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0"/>
                  </a:moveTo>
                  <a:lnTo>
                    <a:pt x="0" y="50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624372" y="1367584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346328" y="346328"/>
                  </a:moveTo>
                  <a:lnTo>
                    <a:pt x="0" y="346328"/>
                  </a:lnTo>
                  <a:lnTo>
                    <a:pt x="0" y="0"/>
                  </a:lnTo>
                  <a:lnTo>
                    <a:pt x="346328" y="0"/>
                  </a:lnTo>
                  <a:lnTo>
                    <a:pt x="346328" y="34632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624376" y="1367583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0" y="346328"/>
                  </a:moveTo>
                  <a:lnTo>
                    <a:pt x="3463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651960" y="1441240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34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651960" y="1501335"/>
              <a:ext cx="58419" cy="0"/>
            </a:xfrm>
            <a:custGeom>
              <a:avLst/>
              <a:gdLst/>
              <a:ahLst/>
              <a:cxnLst/>
              <a:rect l="l" t="t" r="r" b="b"/>
              <a:pathLst>
                <a:path w="58420" h="0">
                  <a:moveTo>
                    <a:pt x="0" y="0"/>
                  </a:moveTo>
                  <a:lnTo>
                    <a:pt x="5810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746428" y="1501335"/>
              <a:ext cx="58419" cy="0"/>
            </a:xfrm>
            <a:custGeom>
              <a:avLst/>
              <a:gdLst/>
              <a:ahLst/>
              <a:cxnLst/>
              <a:rect l="l" t="t" r="r" b="b"/>
              <a:pathLst>
                <a:path w="58420" h="0">
                  <a:moveTo>
                    <a:pt x="0" y="0"/>
                  </a:moveTo>
                  <a:lnTo>
                    <a:pt x="580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811534" y="1632130"/>
              <a:ext cx="115570" cy="43180"/>
            </a:xfrm>
            <a:custGeom>
              <a:avLst/>
              <a:gdLst/>
              <a:ahLst/>
              <a:cxnLst/>
              <a:rect l="l" t="t" r="r" b="b"/>
              <a:pathLst>
                <a:path w="115570" h="43180">
                  <a:moveTo>
                    <a:pt x="115506" y="0"/>
                  </a:moveTo>
                  <a:lnTo>
                    <a:pt x="103085" y="0"/>
                  </a:lnTo>
                  <a:lnTo>
                    <a:pt x="103085" y="24269"/>
                  </a:lnTo>
                  <a:lnTo>
                    <a:pt x="98120" y="29324"/>
                  </a:lnTo>
                  <a:lnTo>
                    <a:pt x="85852" y="29324"/>
                  </a:lnTo>
                  <a:lnTo>
                    <a:pt x="83578" y="28943"/>
                  </a:lnTo>
                  <a:lnTo>
                    <a:pt x="51663" y="9448"/>
                  </a:lnTo>
                  <a:lnTo>
                    <a:pt x="45161" y="5473"/>
                  </a:lnTo>
                  <a:lnTo>
                    <a:pt x="36042" y="1498"/>
                  </a:lnTo>
                  <a:lnTo>
                    <a:pt x="31546" y="495"/>
                  </a:lnTo>
                  <a:lnTo>
                    <a:pt x="18961" y="495"/>
                  </a:lnTo>
                  <a:lnTo>
                    <a:pt x="12407" y="3035"/>
                  </a:lnTo>
                  <a:lnTo>
                    <a:pt x="2476" y="13131"/>
                  </a:lnTo>
                  <a:lnTo>
                    <a:pt x="0" y="19710"/>
                  </a:lnTo>
                  <a:lnTo>
                    <a:pt x="0" y="42722"/>
                  </a:lnTo>
                  <a:lnTo>
                    <a:pt x="12407" y="42722"/>
                  </a:lnTo>
                  <a:lnTo>
                    <a:pt x="12407" y="18465"/>
                  </a:lnTo>
                  <a:lnTo>
                    <a:pt x="17386" y="13411"/>
                  </a:lnTo>
                  <a:lnTo>
                    <a:pt x="29641" y="13411"/>
                  </a:lnTo>
                  <a:lnTo>
                    <a:pt x="31902" y="13804"/>
                  </a:lnTo>
                  <a:lnTo>
                    <a:pt x="36385" y="15278"/>
                  </a:lnTo>
                  <a:lnTo>
                    <a:pt x="38912" y="16471"/>
                  </a:lnTo>
                  <a:lnTo>
                    <a:pt x="44526" y="19799"/>
                  </a:lnTo>
                  <a:lnTo>
                    <a:pt x="63842" y="33299"/>
                  </a:lnTo>
                  <a:lnTo>
                    <a:pt x="70332" y="37261"/>
                  </a:lnTo>
                  <a:lnTo>
                    <a:pt x="79438" y="41236"/>
                  </a:lnTo>
                  <a:lnTo>
                    <a:pt x="83959" y="42240"/>
                  </a:lnTo>
                  <a:lnTo>
                    <a:pt x="96545" y="42240"/>
                  </a:lnTo>
                  <a:lnTo>
                    <a:pt x="103085" y="39712"/>
                  </a:lnTo>
                  <a:lnTo>
                    <a:pt x="113030" y="29616"/>
                  </a:lnTo>
                  <a:lnTo>
                    <a:pt x="115506" y="23037"/>
                  </a:lnTo>
                  <a:lnTo>
                    <a:pt x="1155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211256" y="2108343"/>
              <a:ext cx="45085" cy="190500"/>
            </a:xfrm>
            <a:custGeom>
              <a:avLst/>
              <a:gdLst/>
              <a:ahLst/>
              <a:cxnLst/>
              <a:rect l="l" t="t" r="r" b="b"/>
              <a:pathLst>
                <a:path w="45085" h="190500">
                  <a:moveTo>
                    <a:pt x="44869" y="0"/>
                  </a:moveTo>
                  <a:lnTo>
                    <a:pt x="0" y="150799"/>
                  </a:lnTo>
                  <a:lnTo>
                    <a:pt x="36601" y="129679"/>
                  </a:lnTo>
                  <a:lnTo>
                    <a:pt x="21031" y="19014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210199" y="2273314"/>
              <a:ext cx="53975" cy="107314"/>
            </a:xfrm>
            <a:custGeom>
              <a:avLst/>
              <a:gdLst/>
              <a:ahLst/>
              <a:cxnLst/>
              <a:rect l="l" t="t" r="r" b="b"/>
              <a:pathLst>
                <a:path w="53975" h="107314">
                  <a:moveTo>
                    <a:pt x="0" y="0"/>
                  </a:moveTo>
                  <a:lnTo>
                    <a:pt x="1054" y="106895"/>
                  </a:lnTo>
                  <a:lnTo>
                    <a:pt x="53594" y="13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4" name="object 12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615503" y="8144357"/>
            <a:ext cx="2027135" cy="207644"/>
          </a:xfrm>
          <a:prstGeom prst="rect">
            <a:avLst/>
          </a:prstGeom>
        </p:spPr>
      </p:pic>
      <p:pic>
        <p:nvPicPr>
          <p:cNvPr id="125" name="object 12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605599" y="8841602"/>
            <a:ext cx="706536" cy="206994"/>
          </a:xfrm>
          <a:prstGeom prst="rect">
            <a:avLst/>
          </a:prstGeom>
        </p:spPr>
      </p:pic>
      <p:pic>
        <p:nvPicPr>
          <p:cNvPr id="126" name="object 12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632907" y="9590402"/>
            <a:ext cx="2940805" cy="206057"/>
          </a:xfrm>
          <a:prstGeom prst="rect">
            <a:avLst/>
          </a:prstGeom>
        </p:spPr>
      </p:pic>
      <p:sp>
        <p:nvSpPr>
          <p:cNvPr id="127" name="object 127"/>
          <p:cNvSpPr txBox="1"/>
          <p:nvPr/>
        </p:nvSpPr>
        <p:spPr>
          <a:xfrm>
            <a:off x="1637300" y="197580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6896406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89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870308" y="1127338"/>
            <a:ext cx="464820" cy="179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575"/>
              </a:lnSpc>
              <a:spcBef>
                <a:spcPts val="100"/>
              </a:spcBef>
            </a:pPr>
            <a:r>
              <a:rPr dirty="0" sz="500" spc="30">
                <a:latin typeface="Microsoft Sans Serif"/>
                <a:cs typeface="Microsoft Sans Serif"/>
              </a:rPr>
              <a:t>punto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paralelo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ts val="635"/>
              </a:lnSpc>
            </a:pP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rejilla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075001" y="1813883"/>
            <a:ext cx="2927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Panel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fotovoltaico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550" spc="5"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098793" y="1970408"/>
            <a:ext cx="23431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Falla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58915" y="2078282"/>
            <a:ext cx="1682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Isc3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2467067" y="2078282"/>
            <a:ext cx="1682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Isc4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611749" y="2051592"/>
            <a:ext cx="410209" cy="198120"/>
          </a:xfrm>
          <a:prstGeom prst="rect">
            <a:avLst/>
          </a:prstGeom>
          <a:ln w="6350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algn="r">
              <a:lnSpc>
                <a:spcPct val="100000"/>
              </a:lnSpc>
              <a:spcBef>
                <a:spcPts val="130"/>
              </a:spcBef>
            </a:pPr>
            <a:r>
              <a:rPr dirty="0" sz="350" spc="-5" b="1">
                <a:latin typeface="Arial"/>
                <a:cs typeface="Arial"/>
              </a:rPr>
              <a:t>B</a:t>
            </a:r>
            <a:r>
              <a:rPr dirty="0" sz="350" spc="-5">
                <a:latin typeface="Microsoft Sans Serif"/>
                <a:cs typeface="Microsoft Sans Serif"/>
              </a:rPr>
              <a:t>Pan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002304" y="2047456"/>
            <a:ext cx="522605" cy="16573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350" spc="5">
                <a:latin typeface="Microsoft Sans Serif"/>
                <a:cs typeface="Microsoft Sans Serif"/>
              </a:rPr>
              <a:t>el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</a:t>
            </a:r>
            <a:endParaRPr sz="350">
              <a:latin typeface="Microsoft Sans Serif"/>
              <a:cs typeface="Microsoft Sans Serif"/>
            </a:endParaRPr>
          </a:p>
          <a:p>
            <a:pPr marL="30480">
              <a:lnSpc>
                <a:spcPct val="100000"/>
              </a:lnSpc>
              <a:spcBef>
                <a:spcPts val="80"/>
              </a:spcBef>
            </a:pP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combinadora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614812" y="2373555"/>
            <a:ext cx="473709" cy="153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355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Subconjunto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fotovoltaico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lnSpc>
                <a:spcPts val="655"/>
              </a:lnSpc>
            </a:pPr>
            <a:r>
              <a:rPr dirty="0" sz="550" spc="5"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926498" y="2554587"/>
            <a:ext cx="504825" cy="1524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250">
                <a:latin typeface="Microsoft Sans Serif"/>
                <a:cs typeface="Microsoft Sans Serif"/>
              </a:rPr>
              <a:t>Cadena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combinadora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124715" y="2554587"/>
            <a:ext cx="504825" cy="1524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250">
                <a:latin typeface="Microsoft Sans Serif"/>
                <a:cs typeface="Microsoft Sans Serif"/>
              </a:rPr>
              <a:t>Cadena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combinadora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297585" y="2554651"/>
            <a:ext cx="504825" cy="15240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250">
                <a:latin typeface="Microsoft Sans Serif"/>
                <a:cs typeface="Microsoft Sans Serif"/>
              </a:rPr>
              <a:t>Cadena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combinadora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53853" y="2749603"/>
            <a:ext cx="781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0" b="1"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785756" y="3137562"/>
            <a:ext cx="3213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latin typeface="Microsoft Sans Serif"/>
                <a:cs typeface="Microsoft Sans Serif"/>
              </a:rPr>
              <a:t>Cadena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fotovoltaica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550" spc="5">
                <a:latin typeface="Microsoft Sans Serif"/>
                <a:cs typeface="Microsoft Sans Serif"/>
              </a:rPr>
              <a:t>cable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452230" y="3093101"/>
            <a:ext cx="1682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Isc2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2115731" y="3310068"/>
            <a:ext cx="504825" cy="384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Falla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5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600" spc="5">
                <a:latin typeface="Microsoft Sans Serif"/>
                <a:cs typeface="Microsoft Sans Serif"/>
              </a:rPr>
              <a:t>Isc1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566834" y="4288157"/>
            <a:ext cx="22860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2762996" y="4288144"/>
            <a:ext cx="22860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4937921" y="4288144"/>
            <a:ext cx="22860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511302" y="4513910"/>
            <a:ext cx="13589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45">
                <a:latin typeface="Microsoft Sans Serif"/>
                <a:cs typeface="Microsoft Sans Serif"/>
              </a:rPr>
              <a:t>SSA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718366" y="4725215"/>
            <a:ext cx="1670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40000" y="50652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40000" y="5155461"/>
            <a:ext cx="688975" cy="32766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20">
                <a:latin typeface="Microsoft Sans Serif"/>
                <a:cs typeface="Microsoft Sans Serif"/>
              </a:rPr>
              <a:t>matriz,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submatriz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-5">
                <a:latin typeface="Microsoft Sans Serif"/>
                <a:cs typeface="Microsoft Sans Serif"/>
              </a:rPr>
              <a:t>Fallas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cables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cuerdas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637300" y="5092953"/>
            <a:ext cx="3947795" cy="276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769" indent="-52705">
              <a:lnSpc>
                <a:spcPct val="1000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 spc="20" b="1">
                <a:latin typeface="Arial"/>
                <a:cs typeface="Arial"/>
              </a:rPr>
              <a:t>A</a:t>
            </a:r>
            <a:r>
              <a:rPr dirty="0" sz="650" spc="20">
                <a:latin typeface="Microsoft Sans Serif"/>
                <a:cs typeface="Microsoft Sans Serif"/>
              </a:rPr>
              <a:t>representa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caja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endParaRPr sz="6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61594" algn="l"/>
              </a:tabLst>
            </a:pPr>
            <a:r>
              <a:rPr dirty="0" sz="600" spc="15" b="1">
                <a:latin typeface="Arial"/>
                <a:cs typeface="Arial"/>
              </a:rPr>
              <a:t>B</a:t>
            </a:r>
            <a:r>
              <a:rPr dirty="0" sz="600" spc="15">
                <a:latin typeface="Microsoft Sans Serif"/>
                <a:cs typeface="Microsoft Sans Serif"/>
              </a:rPr>
              <a:t>representa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instalado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caja </a:t>
            </a:r>
            <a:r>
              <a:rPr dirty="0" sz="600" spc="25">
                <a:latin typeface="Microsoft Sans Serif"/>
                <a:cs typeface="Microsoft Sans Serif"/>
              </a:rPr>
              <a:t>combinadora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637300" y="5372404"/>
            <a:ext cx="384429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1280" indent="-69215">
              <a:lnSpc>
                <a:spcPct val="100000"/>
              </a:lnSpc>
              <a:spcBef>
                <a:spcPts val="100"/>
              </a:spcBef>
              <a:buChar char="•"/>
              <a:tabLst>
                <a:tab pos="81915" algn="l"/>
                <a:tab pos="310515" algn="l"/>
              </a:tabLst>
            </a:pPr>
            <a:r>
              <a:rPr dirty="0" sz="850" spc="-105">
                <a:latin typeface="Microsoft Sans Serif"/>
                <a:cs typeface="Microsoft Sans Serif"/>
              </a:rPr>
              <a:t>S	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829695" y="5490850"/>
            <a:ext cx="1670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611896" y="5524778"/>
            <a:ext cx="367665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6680" indent="-69215">
              <a:lnSpc>
                <a:spcPct val="100000"/>
              </a:lnSpc>
              <a:spcBef>
                <a:spcPts val="100"/>
              </a:spcBef>
              <a:buChar char="•"/>
              <a:tabLst>
                <a:tab pos="107314" algn="l"/>
              </a:tabLst>
            </a:pPr>
            <a:r>
              <a:rPr dirty="0" sz="850" spc="-105">
                <a:latin typeface="Microsoft Sans Serif"/>
                <a:cs typeface="Microsoft Sans Serif"/>
              </a:rPr>
              <a:t>S</a:t>
            </a:r>
            <a:r>
              <a:rPr dirty="0" sz="850" spc="195">
                <a:latin typeface="Microsoft Sans Serif"/>
                <a:cs typeface="Microsoft Sans Serif"/>
              </a:rPr>
              <a:t> </a:t>
            </a:r>
            <a:r>
              <a:rPr dirty="0" baseline="-33333" sz="750" spc="-22">
                <a:latin typeface="Microsoft Sans Serif"/>
                <a:cs typeface="Microsoft Sans Serif"/>
              </a:rPr>
              <a:t>A</a:t>
            </a:r>
            <a:r>
              <a:rPr dirty="0" baseline="-33333" sz="750" spc="97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total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637249" y="5943808"/>
            <a:ext cx="5268595" cy="1028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relación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cortocircuito,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podría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producirse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sobrecorriente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dentro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CC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generador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550" spc="10">
                <a:latin typeface="Microsoft Sans Serif"/>
                <a:cs typeface="Microsoft Sans Serif"/>
              </a:rPr>
              <a:t>de:</a:t>
            </a:r>
            <a:endParaRPr sz="5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4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fallo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polaridad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(cortocircuitos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componentes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fotovoltaico);</a:t>
            </a:r>
            <a:endParaRPr sz="6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7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doble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falla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aislados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tierra.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limitada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0">
                <a:latin typeface="Microsoft Sans Serif"/>
                <a:cs typeface="Microsoft Sans Serif"/>
              </a:rPr>
              <a:t>su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5">
                <a:latin typeface="Microsoft Sans Serif"/>
                <a:cs typeface="Microsoft Sans Serif"/>
              </a:rPr>
              <a:t> (I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apenas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superior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637246" y="6991629"/>
            <a:ext cx="9779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operativa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 spc="-15">
                <a:latin typeface="Microsoft Sans Serif"/>
                <a:cs typeface="Microsoft Sans Serif"/>
              </a:rPr>
              <a:t> 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637338" y="7098284"/>
            <a:ext cx="523748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afecte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(Fallo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Figura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74),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alimenta: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339098" y="69386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638162" y="7091050"/>
            <a:ext cx="3238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Miembro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Parlamento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611917" y="7405750"/>
            <a:ext cx="275336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02235" indent="-64769">
              <a:lnSpc>
                <a:spcPct val="100000"/>
              </a:lnSpc>
              <a:spcBef>
                <a:spcPts val="340"/>
              </a:spcBef>
              <a:buChar char="•"/>
              <a:tabLst>
                <a:tab pos="1028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aguas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arriba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consideración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(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25">
                <a:latin typeface="Microsoft Sans Serif"/>
                <a:cs typeface="Microsoft Sans Serif"/>
              </a:rPr>
              <a:t>1,25</a:t>
            </a:r>
            <a:r>
              <a:rPr dirty="0" baseline="-33333" sz="750" spc="-187">
                <a:latin typeface="Microsoft Sans Serif"/>
                <a:cs typeface="Microsoft Sans Serif"/>
              </a:rPr>
              <a:t>SC1</a:t>
            </a:r>
            <a:r>
              <a:rPr dirty="0" sz="800" spc="-125">
                <a:latin typeface="Lucida Sans Unicode"/>
                <a:cs typeface="Lucida Sans Unicode"/>
              </a:rPr>
              <a:t>∙</a:t>
            </a:r>
            <a:r>
              <a:rPr dirty="0" sz="800" spc="-45">
                <a:latin typeface="Lucida Sans Unicode"/>
                <a:cs typeface="Lucida Sans Unicode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1028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aguas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abajo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otras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caden</a:t>
            </a:r>
            <a:r>
              <a:rPr dirty="0" baseline="-33333" sz="750" spc="-52">
                <a:latin typeface="Microsoft Sans Serif"/>
                <a:cs typeface="Microsoft Sans Serif"/>
              </a:rPr>
              <a:t>A</a:t>
            </a:r>
            <a:r>
              <a:rPr dirty="0" sz="800" spc="-35">
                <a:latin typeface="Microsoft Sans Serif"/>
                <a:cs typeface="Microsoft Sans Serif"/>
              </a:rPr>
              <a:t>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5">
                <a:latin typeface="Microsoft Sans Serif"/>
                <a:cs typeface="Microsoft Sans Serif"/>
              </a:rPr>
              <a:t>(S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1)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(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460591" y="7429752"/>
            <a:ext cx="1104900" cy="343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456565">
              <a:lnSpc>
                <a:spcPts val="975"/>
              </a:lnSpc>
              <a:spcBef>
                <a:spcPts val="100"/>
              </a:spcBef>
            </a:pPr>
            <a:r>
              <a:rPr dirty="0" sz="850" spc="-30">
                <a:latin typeface="Microsoft Sans Serif"/>
                <a:cs typeface="Microsoft Sans Serif"/>
              </a:rPr>
              <a:t>)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-170">
                <a:latin typeface="Microsoft Sans Serif"/>
                <a:cs typeface="Microsoft Sans Serif"/>
              </a:rPr>
              <a:t>;</a:t>
            </a:r>
            <a:endParaRPr sz="850">
              <a:latin typeface="Microsoft Sans Serif"/>
              <a:cs typeface="Microsoft Sans Serif"/>
            </a:endParaRPr>
          </a:p>
          <a:p>
            <a:pPr algn="ctr" marR="469265">
              <a:lnSpc>
                <a:spcPts val="195"/>
              </a:lnSpc>
            </a:pPr>
            <a:r>
              <a:rPr dirty="0" sz="200">
                <a:latin typeface="Microsoft Sans Serif"/>
                <a:cs typeface="Microsoft Sans Serif"/>
              </a:rPr>
              <a:t>Carol</a:t>
            </a:r>
            <a:r>
              <a:rPr dirty="0" sz="200" spc="5">
                <a:latin typeface="Microsoft Sans Serif"/>
                <a:cs typeface="Microsoft Sans Serif"/>
              </a:rPr>
              <a:t>i</a:t>
            </a:r>
            <a:r>
              <a:rPr dirty="0" sz="200" spc="5">
                <a:latin typeface="Microsoft Sans Serif"/>
                <a:cs typeface="Microsoft Sans Serif"/>
              </a:rPr>
              <a:t>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10">
                <a:latin typeface="Microsoft Sans Serif"/>
                <a:cs typeface="Microsoft Sans Serif"/>
              </a:rPr>
              <a:t>d</a:t>
            </a:r>
            <a:r>
              <a:rPr dirty="0" sz="200">
                <a:latin typeface="Microsoft Sans Serif"/>
                <a:cs typeface="Microsoft Sans Serif"/>
              </a:rPr>
              <a:t>e</a:t>
            </a:r>
            <a:r>
              <a:rPr dirty="0" sz="200" spc="5">
                <a:latin typeface="Microsoft Sans Serif"/>
                <a:cs typeface="Microsoft Sans Serif"/>
              </a:rPr>
              <a:t>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</a:pPr>
            <a:r>
              <a:rPr dirty="0" sz="500" spc="-35">
                <a:latin typeface="Microsoft Sans Serif"/>
                <a:cs typeface="Microsoft Sans Serif"/>
              </a:rPr>
              <a:t>SC2</a:t>
            </a:r>
            <a:r>
              <a:rPr dirty="0" sz="500" spc="-70">
                <a:latin typeface="Microsoft Sans Serif"/>
                <a:cs typeface="Microsoft Sans Serif"/>
              </a:rPr>
              <a:t> </a:t>
            </a:r>
            <a:r>
              <a:rPr dirty="0" baseline="22222" sz="1125" spc="-15">
                <a:latin typeface="Microsoft Sans Serif"/>
                <a:cs typeface="Microsoft Sans Serif"/>
              </a:rPr>
              <a:t>=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7">
                <a:latin typeface="Microsoft Sans Serif"/>
                <a:cs typeface="Microsoft Sans Serif"/>
              </a:rPr>
              <a:t>1,25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-330">
                <a:latin typeface="Lucida Sans Unicode"/>
                <a:cs typeface="Lucida Sans Unicode"/>
              </a:rPr>
              <a:t>∙</a:t>
            </a:r>
            <a:r>
              <a:rPr dirty="0" baseline="22222" sz="1125" spc="-67">
                <a:latin typeface="Lucida Sans Unicode"/>
                <a:cs typeface="Lucida Sans Unicode"/>
              </a:rPr>
              <a:t> </a:t>
            </a:r>
            <a:r>
              <a:rPr dirty="0" baseline="22222" sz="1125" spc="-89">
                <a:latin typeface="Microsoft Sans Serif"/>
                <a:cs typeface="Microsoft Sans Serif"/>
              </a:rPr>
              <a:t>(S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-15">
                <a:latin typeface="Microsoft Sans Serif"/>
                <a:cs typeface="Microsoft Sans Serif"/>
              </a:rPr>
              <a:t>-</a:t>
            </a:r>
            <a:r>
              <a:rPr dirty="0" baseline="22222" sz="1125" spc="-555">
                <a:latin typeface="Microsoft Sans Serif"/>
                <a:cs typeface="Microsoft Sans Serif"/>
              </a:rPr>
              <a:t>1</a:t>
            </a:r>
            <a:r>
              <a:rPr dirty="0" sz="500" spc="-15">
                <a:latin typeface="Microsoft Sans Serif"/>
                <a:cs typeface="Microsoft Sans Serif"/>
              </a:rPr>
              <a:t>A</a:t>
            </a:r>
            <a:r>
              <a:rPr dirty="0" sz="500" spc="-75">
                <a:latin typeface="Microsoft Sans Serif"/>
                <a:cs typeface="Microsoft Sans Serif"/>
              </a:rPr>
              <a:t> </a:t>
            </a:r>
            <a:r>
              <a:rPr dirty="0" baseline="22222" sz="1125" spc="-37">
                <a:latin typeface="Microsoft Sans Serif"/>
                <a:cs typeface="Microsoft Sans Serif"/>
              </a:rPr>
              <a:t>)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-330">
                <a:latin typeface="Lucida Sans Unicode"/>
                <a:cs typeface="Lucida Sans Unicode"/>
              </a:rPr>
              <a:t>∙</a:t>
            </a:r>
            <a:r>
              <a:rPr dirty="0" baseline="22222" sz="1125" spc="-67">
                <a:latin typeface="Lucida Sans Unicode"/>
                <a:cs typeface="Lucida Sans Unicode"/>
              </a:rPr>
              <a:t> </a:t>
            </a:r>
            <a:r>
              <a:rPr dirty="0" baseline="22222" sz="1125" spc="67">
                <a:latin typeface="Microsoft Sans Serif"/>
                <a:cs typeface="Microsoft Sans Serif"/>
              </a:rPr>
              <a:t>I</a:t>
            </a:r>
            <a:r>
              <a:rPr dirty="0" baseline="22222" sz="1125">
                <a:latin typeface="Microsoft Sans Serif"/>
                <a:cs typeface="Microsoft Sans Serif"/>
              </a:rPr>
              <a:t> </a:t>
            </a:r>
            <a:r>
              <a:rPr dirty="0" baseline="22222" sz="1125" spc="-1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Carol</a:t>
            </a:r>
            <a:r>
              <a:rPr dirty="0" sz="200" spc="-20">
                <a:latin typeface="Microsoft Sans Serif"/>
                <a:cs typeface="Microsoft Sans Serif"/>
              </a:rPr>
              <a:t>i</a:t>
            </a:r>
            <a:r>
              <a:rPr dirty="0" baseline="19607" sz="1275" spc="-397">
                <a:latin typeface="Microsoft Sans Serif"/>
                <a:cs typeface="Microsoft Sans Serif"/>
              </a:rPr>
              <a:t>)</a:t>
            </a:r>
            <a:r>
              <a:rPr dirty="0" sz="200" spc="5">
                <a:latin typeface="Microsoft Sans Serif"/>
                <a:cs typeface="Microsoft Sans Serif"/>
              </a:rPr>
              <a:t>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10">
                <a:latin typeface="Microsoft Sans Serif"/>
                <a:cs typeface="Microsoft Sans Serif"/>
              </a:rPr>
              <a:t>d</a:t>
            </a:r>
            <a:r>
              <a:rPr dirty="0" sz="200" spc="-75">
                <a:latin typeface="Microsoft Sans Serif"/>
                <a:cs typeface="Microsoft Sans Serif"/>
              </a:rPr>
              <a:t>e</a:t>
            </a:r>
            <a:r>
              <a:rPr dirty="0" baseline="19607" sz="1275" spc="-254">
                <a:latin typeface="Microsoft Sans Serif"/>
                <a:cs typeface="Microsoft Sans Serif"/>
              </a:rPr>
              <a:t>.</a:t>
            </a:r>
            <a:r>
              <a:rPr dirty="0" sz="200" spc="5">
                <a:latin typeface="Microsoft Sans Serif"/>
                <a:cs typeface="Microsoft Sans Serif"/>
              </a:rPr>
              <a:t>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611855" y="7918753"/>
            <a:ext cx="352488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15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caso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pequeño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tamaño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2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</a:t>
            </a:r>
            <a:r>
              <a:rPr dirty="0" sz="600" spc="-85">
                <a:latin typeface="Microsoft Sans Serif"/>
                <a:cs typeface="Microsoft Sans Serif"/>
              </a:rPr>
              <a:t> </a:t>
            </a:r>
            <a:r>
              <a:rPr dirty="0" baseline="-33333" sz="750" spc="-172">
                <a:latin typeface="Microsoft Sans Serif"/>
                <a:cs typeface="Microsoft Sans Serif"/>
              </a:rPr>
              <a:t>A</a:t>
            </a:r>
            <a:r>
              <a:rPr dirty="0" sz="600" spc="-114">
                <a:latin typeface="Microsoft Sans Serif"/>
                <a:cs typeface="Microsoft Sans Serif"/>
              </a:rPr>
              <a:t>(S</a:t>
            </a:r>
            <a:r>
              <a:rPr dirty="0" sz="600" spc="-8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=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2),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resulta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que: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40000" y="808390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611896" y="8393639"/>
            <a:ext cx="507619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429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 y </a:t>
            </a:r>
            <a:r>
              <a:rPr dirty="0" sz="700" spc="15">
                <a:latin typeface="Microsoft Sans Serif"/>
                <a:cs typeface="Microsoft Sans Serif"/>
              </a:rPr>
              <a:t>conectores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20">
                <a:latin typeface="Microsoft Sans Serif"/>
                <a:cs typeface="Microsoft Sans Serif"/>
              </a:rPr>
              <a:t>fotovoltaicas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cortocircuitos.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5">
                <a:latin typeface="Microsoft Sans Serif"/>
                <a:cs typeface="Microsoft Sans Serif"/>
              </a:rPr>
              <a:t>(S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Lucida Sans Unicode"/>
                <a:cs typeface="Lucida Sans Unicode"/>
              </a:rPr>
              <a:t>≥3),</a:t>
            </a:r>
            <a:r>
              <a:rPr dirty="0" sz="700" spc="-35">
                <a:latin typeface="Lucida Sans Unicode"/>
                <a:cs typeface="Lucida Sans Unicode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-20">
                <a:latin typeface="Microsoft Sans Serif"/>
                <a:cs typeface="Microsoft Sans Serif"/>
              </a:rPr>
              <a:t>obtie</a:t>
            </a:r>
            <a:r>
              <a:rPr dirty="0" baseline="-33333" sz="750" spc="-30">
                <a:latin typeface="Microsoft Sans Serif"/>
                <a:cs typeface="Microsoft Sans Serif"/>
              </a:rPr>
              <a:t>A</a:t>
            </a:r>
            <a:r>
              <a:rPr dirty="0" sz="700" spc="-20">
                <a:latin typeface="Microsoft Sans Serif"/>
                <a:cs typeface="Microsoft Sans Serif"/>
              </a:rPr>
              <a:t>ne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que: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540000" y="8778623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611885" y="9158190"/>
            <a:ext cx="538797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25000"/>
              </a:lnSpc>
              <a:spcBef>
                <a:spcPts val="100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cables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deben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protegerse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cortocircuitos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cuando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transporte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sea </a:t>
            </a:r>
            <a:r>
              <a:rPr dirty="0" sz="800" spc="40">
                <a:latin typeface="Microsoft Sans Serif"/>
                <a:cs typeface="Microsoft Sans Serif"/>
              </a:rPr>
              <a:t>inferior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I.</a:t>
            </a:r>
            <a:r>
              <a:rPr dirty="0" sz="800" spc="204">
                <a:latin typeface="Microsoft Sans Serif"/>
                <a:cs typeface="Microsoft Sans Serif"/>
              </a:rPr>
              <a:t> </a:t>
            </a:r>
            <a:r>
              <a:rPr dirty="0" baseline="-33333" sz="750" spc="-52">
                <a:latin typeface="Microsoft Sans Serif"/>
                <a:cs typeface="Microsoft Sans Serif"/>
              </a:rPr>
              <a:t>SC2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40000" y="953825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737938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175501" y="0"/>
                </a:moveTo>
                <a:lnTo>
                  <a:pt x="0" y="0"/>
                </a:lnTo>
                <a:lnTo>
                  <a:pt x="0" y="763701"/>
                </a:lnTo>
                <a:lnTo>
                  <a:pt x="175501" y="763701"/>
                </a:lnTo>
                <a:lnTo>
                  <a:pt x="175501" y="0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0000" y="1872003"/>
            <a:ext cx="3122306" cy="20728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9999" y="2581211"/>
            <a:ext cx="712601" cy="17715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9999" y="3250803"/>
            <a:ext cx="3606175" cy="25218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19999" y="5059593"/>
            <a:ext cx="1470814" cy="207284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206711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96199" y="848587"/>
            <a:ext cx="503491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17780">
              <a:lnSpc>
                <a:spcPct val="153900"/>
              </a:lnSpc>
              <a:spcBef>
                <a:spcPts val="10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caso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afecte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(Fallo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Figura</a:t>
            </a:r>
            <a:r>
              <a:rPr dirty="0" sz="650" spc="-5">
                <a:latin typeface="Microsoft Sans Serif"/>
                <a:cs typeface="Microsoft Sans Serif"/>
              </a:rPr>
              <a:t> 74),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20">
                <a:latin typeface="Microsoft Sans Serif"/>
                <a:cs typeface="Microsoft Sans Serif"/>
              </a:rPr>
              <a:t>suministra:</a:t>
            </a:r>
            <a:endParaRPr sz="65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420"/>
              </a:spcBef>
              <a:buChar char="•"/>
              <a:tabLst>
                <a:tab pos="1035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aguas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arriba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subconjuntos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fotovoltai</a:t>
            </a:r>
            <a:r>
              <a:rPr dirty="0" baseline="-33333" sz="750" spc="-67">
                <a:latin typeface="Microsoft Sans Serif"/>
                <a:cs typeface="Microsoft Sans Serif"/>
              </a:rPr>
              <a:t>S</a:t>
            </a:r>
            <a:r>
              <a:rPr dirty="0" sz="650" spc="-45">
                <a:latin typeface="Microsoft Sans Serif"/>
                <a:cs typeface="Microsoft Sans Serif"/>
              </a:rPr>
              <a:t>c</a:t>
            </a:r>
            <a:r>
              <a:rPr dirty="0" baseline="-33333" sz="750" spc="-67">
                <a:latin typeface="Microsoft Sans Serif"/>
                <a:cs typeface="Microsoft Sans Serif"/>
              </a:rPr>
              <a:t>C</a:t>
            </a:r>
            <a:r>
              <a:rPr dirty="0" sz="650" spc="-45">
                <a:latin typeface="Microsoft Sans Serif"/>
                <a:cs typeface="Microsoft Sans Serif"/>
              </a:rPr>
              <a:t>o</a:t>
            </a:r>
            <a:r>
              <a:rPr dirty="0" baseline="-33333" sz="750" spc="-67">
                <a:latin typeface="Microsoft Sans Serif"/>
                <a:cs typeface="Microsoft Sans Serif"/>
              </a:rPr>
              <a:t>3</a:t>
            </a:r>
            <a:r>
              <a:rPr dirty="0" sz="650" spc="-45">
                <a:latin typeface="Microsoft Sans Serif"/>
                <a:cs typeface="Microsoft Sans Serif"/>
              </a:rPr>
              <a:t>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(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=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1,25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90">
                <a:latin typeface="Lucida Sans Unicode"/>
                <a:cs typeface="Lucida Sans Unicode"/>
              </a:rPr>
              <a:t>∙</a:t>
            </a:r>
            <a:r>
              <a:rPr dirty="0" sz="650" spc="-90">
                <a:latin typeface="Lucida Sans Unicode"/>
                <a:cs typeface="Lucida Sans Unicode"/>
              </a:rPr>
              <a:t> </a:t>
            </a:r>
            <a:r>
              <a:rPr dirty="0" sz="650" spc="-80">
                <a:latin typeface="Microsoft Sans Serif"/>
                <a:cs typeface="Microsoft Sans Serif"/>
              </a:rPr>
              <a:t>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90">
                <a:latin typeface="Lucida Sans Unicode"/>
                <a:cs typeface="Lucida Sans Unicode"/>
              </a:rPr>
              <a:t>∙</a:t>
            </a:r>
            <a:r>
              <a:rPr dirty="0" sz="650" spc="-80">
                <a:latin typeface="Lucida Sans Unicode"/>
                <a:cs typeface="Lucida Sans Unicode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);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37540" y="1299850"/>
            <a:ext cx="4083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r>
              <a:rPr dirty="0" sz="200">
                <a:latin typeface="Microsoft Sans Serif"/>
                <a:cs typeface="Microsoft Sans Serif"/>
              </a:rPr>
              <a:t>       </a:t>
            </a:r>
            <a:r>
              <a:rPr dirty="0" sz="200" spc="-1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91640" y="1340102"/>
            <a:ext cx="24104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09550" algn="l"/>
              </a:tabLst>
            </a:pPr>
            <a:r>
              <a:rPr dirty="0" baseline="-33333" sz="750" spc="-22">
                <a:latin typeface="Microsoft Sans Serif"/>
                <a:cs typeface="Microsoft Sans Serif"/>
              </a:rPr>
              <a:t>A</a:t>
            </a:r>
            <a:r>
              <a:rPr dirty="0" baseline="-33333" sz="750" spc="-22">
                <a:latin typeface="Microsoft Sans Serif"/>
                <a:cs typeface="Microsoft Sans Serif"/>
              </a:rPr>
              <a:t>	</a:t>
            </a:r>
            <a:r>
              <a:rPr dirty="0" baseline="-83333" sz="300">
                <a:latin typeface="Microsoft Sans Serif"/>
                <a:cs typeface="Microsoft Sans Serif"/>
              </a:rPr>
              <a:t>Suda</a:t>
            </a:r>
            <a:r>
              <a:rPr dirty="0" baseline="-83333" sz="300" spc="7">
                <a:latin typeface="Microsoft Sans Serif"/>
                <a:cs typeface="Microsoft Sans Serif"/>
              </a:rPr>
              <a:t>m</a:t>
            </a:r>
            <a:r>
              <a:rPr dirty="0" sz="800" spc="-260">
                <a:latin typeface="Microsoft Sans Serif"/>
                <a:cs typeface="Microsoft Sans Serif"/>
              </a:rPr>
              <a:t>)</a:t>
            </a:r>
            <a:r>
              <a:rPr dirty="0" baseline="-83333" sz="300">
                <a:latin typeface="Microsoft Sans Serif"/>
                <a:cs typeface="Microsoft Sans Serif"/>
              </a:rPr>
              <a:t>éric</a:t>
            </a:r>
            <a:r>
              <a:rPr dirty="0" baseline="-83333" sz="300" spc="-30">
                <a:latin typeface="Microsoft Sans Serif"/>
                <a:cs typeface="Microsoft Sans Serif"/>
              </a:rPr>
              <a:t>a</a:t>
            </a:r>
            <a:r>
              <a:rPr dirty="0" sz="800" spc="15">
                <a:latin typeface="Microsoft Sans Serif"/>
                <a:cs typeface="Microsoft Sans Serif"/>
              </a:rPr>
              <a:t>cuerdas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(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105">
                <a:latin typeface="Microsoft Sans Serif"/>
                <a:cs typeface="Microsoft Sans Serif"/>
              </a:rPr>
              <a:t> </a:t>
            </a:r>
            <a:r>
              <a:rPr dirty="0" baseline="-33333" sz="750" spc="-352">
                <a:latin typeface="Microsoft Sans Serif"/>
                <a:cs typeface="Microsoft Sans Serif"/>
              </a:rPr>
              <a:t>S</a:t>
            </a:r>
            <a:r>
              <a:rPr dirty="0" sz="800" spc="-295">
                <a:latin typeface="Microsoft Sans Serif"/>
                <a:cs typeface="Microsoft Sans Serif"/>
              </a:rPr>
              <a:t>=</a:t>
            </a:r>
            <a:r>
              <a:rPr dirty="0" baseline="-33333" sz="750" spc="-75">
                <a:latin typeface="Microsoft Sans Serif"/>
                <a:cs typeface="Microsoft Sans Serif"/>
              </a:rPr>
              <a:t>C</a:t>
            </a:r>
            <a:r>
              <a:rPr dirty="0" baseline="-33333" sz="750" spc="-165">
                <a:latin typeface="Microsoft Sans Serif"/>
                <a:cs typeface="Microsoft Sans Serif"/>
              </a:rPr>
              <a:t>4</a:t>
            </a:r>
            <a:r>
              <a:rPr dirty="0" sz="800" spc="5">
                <a:latin typeface="Microsoft Sans Serif"/>
                <a:cs typeface="Microsoft Sans Serif"/>
              </a:rPr>
              <a:t>1,25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35">
                <a:latin typeface="Lucida Sans Unicode"/>
                <a:cs typeface="Lucida Sans Unicode"/>
              </a:rPr>
              <a:t>∙</a:t>
            </a:r>
            <a:r>
              <a:rPr dirty="0" sz="800" spc="-50">
                <a:latin typeface="Lucida Sans Unicode"/>
                <a:cs typeface="Lucida Sans Unicode"/>
              </a:rPr>
              <a:t> </a:t>
            </a:r>
            <a:r>
              <a:rPr dirty="0" sz="800" spc="-65">
                <a:latin typeface="Microsoft Sans Serif"/>
                <a:cs typeface="Microsoft Sans Serif"/>
              </a:rPr>
              <a:t>(S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S</a:t>
            </a:r>
            <a:r>
              <a:rPr dirty="0" baseline="-33333" sz="750" spc="-225">
                <a:latin typeface="Microsoft Sans Serif"/>
                <a:cs typeface="Microsoft Sans Serif"/>
              </a:rPr>
              <a:t>A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35">
                <a:latin typeface="Lucida Sans Unicode"/>
                <a:cs typeface="Lucida Sans Unicode"/>
              </a:rPr>
              <a:t>∙</a:t>
            </a:r>
            <a:r>
              <a:rPr dirty="0" sz="800" spc="-50">
                <a:latin typeface="Lucida Sans Unicode"/>
                <a:cs typeface="Lucida Sans Unicode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baseline="-83333" sz="300" spc="-202">
                <a:latin typeface="Microsoft Sans Serif"/>
                <a:cs typeface="Microsoft Sans Serif"/>
              </a:rPr>
              <a:t>S</a:t>
            </a:r>
            <a:r>
              <a:rPr dirty="0" sz="800" spc="-165">
                <a:latin typeface="Microsoft Sans Serif"/>
                <a:cs typeface="Microsoft Sans Serif"/>
              </a:rPr>
              <a:t>)</a:t>
            </a:r>
            <a:r>
              <a:rPr dirty="0" baseline="-83333" sz="300" spc="15">
                <a:latin typeface="Microsoft Sans Serif"/>
                <a:cs typeface="Microsoft Sans Serif"/>
              </a:rPr>
              <a:t>u</a:t>
            </a:r>
            <a:r>
              <a:rPr dirty="0" baseline="-83333" sz="300" spc="-157">
                <a:latin typeface="Microsoft Sans Serif"/>
                <a:cs typeface="Microsoft Sans Serif"/>
              </a:rPr>
              <a:t>d</a:t>
            </a:r>
            <a:r>
              <a:rPr dirty="0" sz="800" spc="-110">
                <a:latin typeface="Microsoft Sans Serif"/>
                <a:cs typeface="Microsoft Sans Serif"/>
              </a:rPr>
              <a:t>.</a:t>
            </a:r>
            <a:r>
              <a:rPr dirty="0" baseline="-83333" sz="300" spc="7">
                <a:latin typeface="Microsoft Sans Serif"/>
                <a:cs typeface="Microsoft Sans Serif"/>
              </a:rPr>
              <a:t>américa</a:t>
            </a:r>
            <a:endParaRPr baseline="-83333" sz="3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4342" y="1340128"/>
            <a:ext cx="14528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835" indent="-64769">
              <a:lnSpc>
                <a:spcPct val="100000"/>
              </a:lnSpc>
              <a:spcBef>
                <a:spcPts val="10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aguas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abajo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otro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5">
                <a:latin typeface="Microsoft Sans Serif"/>
                <a:cs typeface="Microsoft Sans Serif"/>
              </a:rPr>
              <a:t>(S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95"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643753" y="14522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08952" y="1644953"/>
            <a:ext cx="25882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planta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donde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0">
                <a:latin typeface="Microsoft Sans Serif"/>
                <a:cs typeface="Microsoft Sans Serif"/>
              </a:rPr>
              <a:t>S</a:t>
            </a:r>
            <a:r>
              <a:rPr dirty="0" baseline="-33333" sz="750" spc="-172">
                <a:latin typeface="Microsoft Sans Serif"/>
                <a:cs typeface="Microsoft Sans Serif"/>
              </a:rPr>
              <a:t>A</a:t>
            </a:r>
            <a:r>
              <a:rPr dirty="0" sz="550" spc="-10">
                <a:latin typeface="Microsoft Sans Serif"/>
                <a:cs typeface="Microsoft Sans Serif"/>
              </a:rPr>
              <a:t>=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S</a:t>
            </a:r>
            <a:r>
              <a:rPr dirty="0" sz="550">
                <a:latin typeface="Microsoft Sans Serif"/>
                <a:cs typeface="Microsoft Sans Serif"/>
              </a:rPr>
              <a:t>    </a:t>
            </a:r>
            <a:r>
              <a:rPr dirty="0" sz="550" spc="35">
                <a:latin typeface="Microsoft Sans Serif"/>
                <a:cs typeface="Microsoft Sans Serif"/>
              </a:rPr>
              <a:t> </a:t>
            </a:r>
            <a:r>
              <a:rPr dirty="0" baseline="-83333" sz="300">
                <a:latin typeface="Microsoft Sans Serif"/>
                <a:cs typeface="Microsoft Sans Serif"/>
              </a:rPr>
              <a:t>Suda</a:t>
            </a:r>
            <a:r>
              <a:rPr dirty="0" baseline="-83333" sz="300" spc="7">
                <a:latin typeface="Microsoft Sans Serif"/>
                <a:cs typeface="Microsoft Sans Serif"/>
              </a:rPr>
              <a:t>m</a:t>
            </a:r>
            <a:r>
              <a:rPr dirty="0" sz="800" spc="-260">
                <a:latin typeface="Microsoft Sans Serif"/>
                <a:cs typeface="Microsoft Sans Serif"/>
              </a:rPr>
              <a:t>)</a:t>
            </a:r>
            <a:r>
              <a:rPr dirty="0" baseline="-83333" sz="300">
                <a:latin typeface="Microsoft Sans Serif"/>
                <a:cs typeface="Microsoft Sans Serif"/>
              </a:rPr>
              <a:t>éric</a:t>
            </a:r>
            <a:r>
              <a:rPr dirty="0" baseline="-83333" sz="300" spc="-30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resulta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que: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18091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8910" y="2162068"/>
            <a:ext cx="4336415" cy="316230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38100" marR="30480">
              <a:lnSpc>
                <a:spcPct val="131000"/>
              </a:lnSpc>
              <a:spcBef>
                <a:spcPts val="65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subconjunto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cortocircuitos.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85">
                <a:latin typeface="Microsoft Sans Serif"/>
                <a:cs typeface="Microsoft Sans Serif"/>
              </a:rPr>
              <a:t>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&gt;</a:t>
            </a:r>
            <a:r>
              <a:rPr dirty="0" baseline="-33333" sz="750" spc="-262">
                <a:latin typeface="Microsoft Sans Serif"/>
                <a:cs typeface="Microsoft Sans Serif"/>
              </a:rPr>
              <a:t>A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85">
                <a:latin typeface="Microsoft Sans Serif"/>
                <a:cs typeface="Microsoft Sans Serif"/>
              </a:rPr>
              <a:t>S</a:t>
            </a:r>
            <a:r>
              <a:rPr dirty="0" sz="700">
                <a:latin typeface="Microsoft Sans Serif"/>
                <a:cs typeface="Microsoft Sans Serif"/>
              </a:rPr>
              <a:t>    </a:t>
            </a:r>
            <a:r>
              <a:rPr dirty="0" sz="700" spc="-80">
                <a:latin typeface="Microsoft Sans Serif"/>
                <a:cs typeface="Microsoft Sans Serif"/>
              </a:rPr>
              <a:t> </a:t>
            </a:r>
            <a:r>
              <a:rPr dirty="0" baseline="-83333" sz="300">
                <a:latin typeface="Microsoft Sans Serif"/>
                <a:cs typeface="Microsoft Sans Serif"/>
              </a:rPr>
              <a:t>Sudam</a:t>
            </a:r>
            <a:r>
              <a:rPr dirty="0" baseline="-83333" sz="300" spc="-165">
                <a:latin typeface="Microsoft Sans Serif"/>
                <a:cs typeface="Microsoft Sans Serif"/>
              </a:rPr>
              <a:t>é</a:t>
            </a:r>
            <a:r>
              <a:rPr dirty="0" sz="800" spc="-114">
                <a:latin typeface="Microsoft Sans Serif"/>
                <a:cs typeface="Microsoft Sans Serif"/>
              </a:rPr>
              <a:t>,</a:t>
            </a:r>
            <a:r>
              <a:rPr dirty="0" baseline="-83333" sz="300">
                <a:latin typeface="Microsoft Sans Serif"/>
                <a:cs typeface="Microsoft Sans Serif"/>
              </a:rPr>
              <a:t>ric</a:t>
            </a:r>
            <a:r>
              <a:rPr dirty="0" baseline="-83333" sz="300" spc="-37">
                <a:latin typeface="Microsoft Sans Serif"/>
                <a:cs typeface="Microsoft Sans Serif"/>
              </a:rPr>
              <a:t>a</a:t>
            </a:r>
            <a:r>
              <a:rPr dirty="0" sz="800" spc="25">
                <a:latin typeface="Microsoft Sans Serif"/>
                <a:cs typeface="Microsoft Sans Serif"/>
              </a:rPr>
              <a:t>resulta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que: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0000" y="247860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08918" y="2832308"/>
            <a:ext cx="527939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tanto,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protegidos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inferior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I.</a:t>
            </a:r>
            <a:r>
              <a:rPr dirty="0" sz="750" spc="200">
                <a:latin typeface="Microsoft Sans Serif"/>
                <a:cs typeface="Microsoft Sans Serif"/>
              </a:rPr>
              <a:t> </a:t>
            </a:r>
            <a:r>
              <a:rPr dirty="0" baseline="-33333" sz="750" spc="-7">
                <a:latin typeface="Microsoft Sans Serif"/>
                <a:cs typeface="Microsoft Sans Serif"/>
              </a:rPr>
              <a:t>sc4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3205853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83500" y="3657852"/>
            <a:ext cx="5250180" cy="1030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150" spc="5">
                <a:latin typeface="Microsoft Sans Serif"/>
                <a:cs typeface="Microsoft Sans Serif"/>
              </a:rPr>
              <a:t>6.1.2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25">
                <a:latin typeface="Microsoft Sans Serif"/>
                <a:cs typeface="Microsoft Sans Serif"/>
              </a:rPr>
              <a:t>Protección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>
                <a:latin typeface="Microsoft Sans Serif"/>
                <a:cs typeface="Microsoft Sans Serif"/>
              </a:rPr>
              <a:t> </a:t>
            </a:r>
            <a:r>
              <a:rPr dirty="0" sz="1150" spc="15">
                <a:latin typeface="Microsoft Sans Serif"/>
                <a:cs typeface="Microsoft Sans Serif"/>
              </a:rPr>
              <a:t>cadenas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contra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5">
                <a:latin typeface="Microsoft Sans Serif"/>
                <a:cs typeface="Microsoft Sans Serif"/>
              </a:rPr>
              <a:t>corriente</a:t>
            </a:r>
            <a:r>
              <a:rPr dirty="0" sz="1150">
                <a:latin typeface="Microsoft Sans Serif"/>
                <a:cs typeface="Microsoft Sans Serif"/>
              </a:rPr>
              <a:t> </a:t>
            </a:r>
            <a:r>
              <a:rPr dirty="0" sz="1150" spc="25">
                <a:latin typeface="Microsoft Sans Serif"/>
                <a:cs typeface="Microsoft Sans Serif"/>
              </a:rPr>
              <a:t>inversa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63500" marR="43180">
              <a:lnSpc>
                <a:spcPct val="125000"/>
              </a:lnSpc>
              <a:tabLst>
                <a:tab pos="243586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Debido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sombreado </a:t>
            </a:r>
            <a:r>
              <a:rPr dirty="0" sz="800" spc="35">
                <a:latin typeface="Microsoft Sans Serif"/>
                <a:cs typeface="Microsoft Sans Serif"/>
              </a:rPr>
              <a:t>o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fallas,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15">
                <a:latin typeface="Microsoft Sans Serif"/>
                <a:cs typeface="Microsoft Sans Serif"/>
              </a:rPr>
              <a:t>cadena </a:t>
            </a:r>
            <a:r>
              <a:rPr dirty="0" sz="800" spc="35">
                <a:latin typeface="Microsoft Sans Serif"/>
                <a:cs typeface="Microsoft Sans Serif"/>
              </a:rPr>
              <a:t>podría </a:t>
            </a:r>
            <a:r>
              <a:rPr dirty="0" sz="800" spc="15">
                <a:latin typeface="Microsoft Sans Serif"/>
                <a:cs typeface="Microsoft Sans Serif"/>
              </a:rPr>
              <a:t>volverse </a:t>
            </a:r>
            <a:r>
              <a:rPr dirty="0" sz="800" spc="10">
                <a:latin typeface="Microsoft Sans Serif"/>
                <a:cs typeface="Microsoft Sans Serif"/>
              </a:rPr>
              <a:t>pasiva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luego absorber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disipar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energía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 </a:t>
            </a:r>
            <a:r>
              <a:rPr dirty="0" sz="800" spc="25">
                <a:latin typeface="Microsoft Sans Serif"/>
                <a:cs typeface="Microsoft Sans Serif"/>
              </a:rPr>
              <a:t>generada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30">
                <a:latin typeface="Microsoft Sans Serif"/>
                <a:cs typeface="Microsoft Sans Serif"/>
              </a:rPr>
              <a:t>otras </a:t>
            </a:r>
            <a:r>
              <a:rPr dirty="0" sz="800" spc="10">
                <a:latin typeface="Microsoft Sans Serif"/>
                <a:cs typeface="Microsoft Sans Serif"/>
              </a:rPr>
              <a:t>cadenas </a:t>
            </a:r>
            <a:r>
              <a:rPr dirty="0" sz="800" spc="15">
                <a:latin typeface="Microsoft Sans Serif"/>
                <a:cs typeface="Microsoft Sans Serif"/>
              </a:rPr>
              <a:t>conectadas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20">
                <a:latin typeface="Microsoft Sans Serif"/>
                <a:cs typeface="Microsoft Sans Serif"/>
              </a:rPr>
              <a:t>paralelo; </a:t>
            </a:r>
            <a:r>
              <a:rPr dirty="0" sz="800" spc="30">
                <a:latin typeface="Microsoft Sans Serif"/>
                <a:cs typeface="Microsoft Sans Serif"/>
              </a:rPr>
              <a:t>una corriente que </a:t>
            </a:r>
            <a:r>
              <a:rPr dirty="0" sz="800" spc="25">
                <a:latin typeface="Microsoft Sans Serif"/>
                <a:cs typeface="Microsoft Sans Serif"/>
              </a:rPr>
              <a:t>fluye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20">
                <a:latin typeface="Microsoft Sans Serif"/>
                <a:cs typeface="Microsoft Sans Serif"/>
              </a:rPr>
              <a:t>través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cadena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consideración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dirección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respecto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condiciones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operación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estándar;</a:t>
            </a:r>
            <a:r>
              <a:rPr dirty="0" sz="800" spc="10">
                <a:latin typeface="Microsoft Sans Serif"/>
                <a:cs typeface="Microsoft Sans Serif"/>
              </a:rPr>
              <a:t> 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dañar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10">
                <a:latin typeface="Microsoft Sans Serif"/>
                <a:cs typeface="Microsoft Sans Serif"/>
              </a:rPr>
              <a:t> (I	</a:t>
            </a:r>
            <a:r>
              <a:rPr dirty="0" baseline="-37037" sz="675" spc="37">
                <a:latin typeface="Microsoft Sans Serif"/>
                <a:cs typeface="Microsoft Sans Serif"/>
              </a:rPr>
              <a:t>módulo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15">
                <a:latin typeface="Microsoft Sans Serif"/>
                <a:cs typeface="Microsoft Sans Serif"/>
              </a:rPr>
              <a:t>rev</a:t>
            </a:r>
            <a:r>
              <a:rPr dirty="0" baseline="-37037" sz="675" spc="142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tiene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PV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08873" y="4684821"/>
            <a:ext cx="3584575" cy="306705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0"/>
              </a:spcBef>
            </a:pPr>
            <a:r>
              <a:rPr dirty="0" sz="600" spc="-5">
                <a:latin typeface="Microsoft Sans Serif"/>
                <a:cs typeface="Microsoft Sans Serif"/>
              </a:rPr>
              <a:t>Los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permiten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(se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indica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hoja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datos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fotovoltaicos).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33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caso</a:t>
            </a:r>
            <a:r>
              <a:rPr dirty="0" sz="750" spc="-5">
                <a:latin typeface="Microsoft Sans Serif"/>
                <a:cs typeface="Microsoft Sans Serif"/>
              </a:rPr>
              <a:t> de</a:t>
            </a:r>
            <a:r>
              <a:rPr dirty="0" baseline="-33333" sz="750" spc="-7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cadenas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90">
                <a:latin typeface="Microsoft Sans Serif"/>
                <a:cs typeface="Microsoft Sans Serif"/>
              </a:rPr>
              <a:t>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inversa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alta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17656" y="4845303"/>
            <a:ext cx="800735" cy="168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2729">
              <a:lnSpc>
                <a:spcPts val="919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igual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a: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200"/>
              </a:lnSpc>
            </a:pPr>
            <a:r>
              <a:rPr dirty="0" sz="200" spc="5">
                <a:latin typeface="Microsoft Sans Serif"/>
                <a:cs typeface="Microsoft Sans Serif"/>
              </a:rPr>
              <a:t>revoluciones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10">
                <a:latin typeface="Microsoft Sans Serif"/>
                <a:cs typeface="Microsoft Sans Serif"/>
              </a:rPr>
              <a:t>máxim</a:t>
            </a:r>
            <a:r>
              <a:rPr dirty="0" sz="200">
                <a:latin typeface="Microsoft Sans Serif"/>
                <a:cs typeface="Microsoft Sans Serif"/>
              </a:rPr>
              <a:t>a</a:t>
            </a:r>
            <a:r>
              <a:rPr dirty="0" sz="200" spc="-5">
                <a:latin typeface="Microsoft Sans Serif"/>
                <a:cs typeface="Microsoft Sans Serif"/>
              </a:rPr>
              <a:t>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499853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4287" y="5372334"/>
            <a:ext cx="63309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9575" algn="l"/>
              </a:tabLst>
            </a:pPr>
            <a:r>
              <a:rPr dirty="0" sz="450" spc="-20">
                <a:latin typeface="Microsoft Sans Serif"/>
                <a:cs typeface="Microsoft Sans Serif"/>
              </a:rPr>
              <a:t>Si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yo</a:t>
            </a:r>
            <a:r>
              <a:rPr dirty="0" sz="450">
                <a:latin typeface="Microsoft Sans Serif"/>
                <a:cs typeface="Microsoft Sans Serif"/>
              </a:rPr>
              <a:t>	</a:t>
            </a:r>
            <a:r>
              <a:rPr dirty="0" sz="850" spc="-15">
                <a:latin typeface="Microsoft Sans Serif"/>
                <a:cs typeface="Microsoft Sans Serif"/>
              </a:rPr>
              <a:t>&lt;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yo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4328" y="5562878"/>
            <a:ext cx="6985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contrario,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si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yo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34309" y="5708928"/>
            <a:ext cx="200913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cláusula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6.5.3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62548.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520598" y="5378703"/>
            <a:ext cx="33439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631453" y="5524753"/>
            <a:ext cx="23558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5">
                <a:latin typeface="Microsoft Sans Serif"/>
                <a:cs typeface="Microsoft Sans Serif"/>
              </a:rPr>
              <a:t>&gt;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yo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093793" y="5543803"/>
            <a:ext cx="35153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estrictamente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necesaria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766299" y="5459100"/>
            <a:ext cx="72072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revoluciones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máximas</a:t>
            </a:r>
            <a:r>
              <a:rPr dirty="0" sz="200">
                <a:latin typeface="Microsoft Sans Serif"/>
                <a:cs typeface="Microsoft Sans Serif"/>
              </a:rPr>
              <a:t>                 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rev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366491" y="5611500"/>
            <a:ext cx="69405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revoluciones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máximas</a:t>
            </a:r>
            <a:r>
              <a:rPr dirty="0" sz="200">
                <a:latin typeface="Microsoft Sans Serif"/>
                <a:cs typeface="Microsoft Sans Serif"/>
              </a:rPr>
              <a:t>             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rev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4300" y="6007353"/>
            <a:ext cx="231267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5">
                <a:latin typeface="Microsoft Sans Serif"/>
                <a:cs typeface="Microsoft Sans Serif"/>
              </a:rPr>
              <a:t>6.1.3</a:t>
            </a:r>
            <a:r>
              <a:rPr dirty="0" sz="1250" spc="-30">
                <a:latin typeface="Microsoft Sans Serif"/>
                <a:cs typeface="Microsoft Sans Serif"/>
              </a:rPr>
              <a:t> </a:t>
            </a:r>
            <a:r>
              <a:rPr dirty="0" sz="1250" spc="45">
                <a:latin typeface="Microsoft Sans Serif"/>
                <a:cs typeface="Microsoft Sans Serif"/>
              </a:rPr>
              <a:t>Contribución</a:t>
            </a:r>
            <a:r>
              <a:rPr dirty="0" sz="1250" spc="-25">
                <a:latin typeface="Microsoft Sans Serif"/>
                <a:cs typeface="Microsoft Sans Serif"/>
              </a:rPr>
              <a:t> </a:t>
            </a:r>
            <a:r>
              <a:rPr dirty="0" sz="1250" spc="40">
                <a:latin typeface="Microsoft Sans Serif"/>
                <a:cs typeface="Microsoft Sans Serif"/>
              </a:rPr>
              <a:t>del</a:t>
            </a:r>
            <a:r>
              <a:rPr dirty="0" sz="1250" spc="-25">
                <a:latin typeface="Microsoft Sans Serif"/>
                <a:cs typeface="Microsoft Sans Serif"/>
              </a:rPr>
              <a:t> </a:t>
            </a:r>
            <a:r>
              <a:rPr dirty="0" sz="1250" spc="45">
                <a:latin typeface="Microsoft Sans Serif"/>
                <a:cs typeface="Microsoft Sans Serif"/>
              </a:rPr>
              <a:t>inversor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4300" y="6413727"/>
            <a:ext cx="5368925" cy="2921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4925">
              <a:lnSpc>
                <a:spcPct val="1334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contribución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30">
                <a:latin typeface="Microsoft Sans Serif"/>
                <a:cs typeface="Microsoft Sans Serif"/>
              </a:rPr>
              <a:t>cortocircuito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inversor puede </a:t>
            </a:r>
            <a:r>
              <a:rPr dirty="0" sz="750" spc="35">
                <a:latin typeface="Microsoft Sans Serif"/>
                <a:cs typeface="Microsoft Sans Serif"/>
              </a:rPr>
              <a:t>provenir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descarga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condensadores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interior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diodos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rueda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libre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actúa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rectificador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puente.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Dicha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limitada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impedancias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transformador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bobinas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pertenecen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aislamiento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galvánico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50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Hz,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existe.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1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inversores </a:t>
            </a:r>
            <a:r>
              <a:rPr dirty="0" sz="800" spc="15">
                <a:latin typeface="Microsoft Sans Serif"/>
                <a:cs typeface="Microsoft Sans Serif"/>
              </a:rPr>
              <a:t>sin </a:t>
            </a:r>
            <a:r>
              <a:rPr dirty="0" sz="800" spc="25">
                <a:latin typeface="Microsoft Sans Serif"/>
                <a:cs typeface="Microsoft Sans Serif"/>
              </a:rPr>
              <a:t>aislamiento </a:t>
            </a:r>
            <a:r>
              <a:rPr dirty="0" sz="800" spc="20">
                <a:latin typeface="Microsoft Sans Serif"/>
                <a:cs typeface="Microsoft Sans Serif"/>
              </a:rPr>
              <a:t>galvánico </a:t>
            </a:r>
            <a:r>
              <a:rPr dirty="0" sz="800" spc="15">
                <a:latin typeface="Microsoft Sans Serif"/>
                <a:cs typeface="Microsoft Sans Serif"/>
              </a:rPr>
              <a:t>(inversores sin </a:t>
            </a:r>
            <a:r>
              <a:rPr dirty="0" sz="800" spc="35">
                <a:latin typeface="Microsoft Sans Serif"/>
                <a:cs typeface="Microsoft Sans Serif"/>
              </a:rPr>
              <a:t>transformador), </a:t>
            </a:r>
            <a:r>
              <a:rPr dirty="0" sz="800" spc="40">
                <a:latin typeface="Microsoft Sans Serif"/>
                <a:cs typeface="Microsoft Sans Serif"/>
              </a:rPr>
              <a:t>normalmente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25">
                <a:latin typeface="Microsoft Sans Serif"/>
                <a:cs typeface="Microsoft Sans Serif"/>
              </a:rPr>
              <a:t>dispone 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convertidor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DC/DC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entrada;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garantiza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funcionamiento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generador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35">
                <a:latin typeface="Microsoft Sans Serif"/>
                <a:cs typeface="Microsoft Sans Serif"/>
              </a:rPr>
              <a:t>amplio </a:t>
            </a:r>
            <a:r>
              <a:rPr dirty="0" sz="800" spc="40">
                <a:latin typeface="Microsoft Sans Serif"/>
                <a:cs typeface="Microsoft Sans Serif"/>
              </a:rPr>
              <a:t>rango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tensiones; </a:t>
            </a:r>
            <a:r>
              <a:rPr dirty="0" sz="800">
                <a:latin typeface="Microsoft Sans Serif"/>
                <a:cs typeface="Microsoft Sans Serif"/>
              </a:rPr>
              <a:t>si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convertidor </a:t>
            </a:r>
            <a:r>
              <a:rPr dirty="0" sz="800" spc="-15">
                <a:latin typeface="Microsoft Sans Serif"/>
                <a:cs typeface="Microsoft Sans Serif"/>
              </a:rPr>
              <a:t>DC/DC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5">
                <a:latin typeface="Microsoft Sans Serif"/>
                <a:cs typeface="Microsoft Sans Serif"/>
              </a:rPr>
              <a:t>boost,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su </a:t>
            </a:r>
            <a:r>
              <a:rPr dirty="0" sz="800" spc="35">
                <a:latin typeface="Microsoft Sans Serif"/>
                <a:cs typeface="Microsoft Sans Serif"/>
              </a:rPr>
              <a:t>tipología </a:t>
            </a:r>
            <a:r>
              <a:rPr dirty="0" sz="800" spc="20">
                <a:latin typeface="Microsoft Sans Serif"/>
                <a:cs typeface="Microsoft Sans Serif"/>
              </a:rPr>
              <a:t>constructiva, incluye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menos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35">
                <a:latin typeface="Microsoft Sans Serif"/>
                <a:cs typeface="Microsoft Sans Serif"/>
              </a:rPr>
              <a:t>diodo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bloqueo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20">
                <a:latin typeface="Microsoft Sans Serif"/>
                <a:cs typeface="Microsoft Sans Serif"/>
              </a:rPr>
              <a:t>evita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30">
                <a:latin typeface="Microsoft Sans Serif"/>
                <a:cs typeface="Microsoft Sans Serif"/>
              </a:rPr>
              <a:t>contribuya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cortocircuito; </a:t>
            </a:r>
            <a:r>
              <a:rPr dirty="0" sz="800">
                <a:latin typeface="Microsoft Sans Serif"/>
                <a:cs typeface="Microsoft Sans Serif"/>
              </a:rPr>
              <a:t>si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5">
                <a:latin typeface="Microsoft Sans Serif"/>
                <a:cs typeface="Microsoft Sans Serif"/>
              </a:rPr>
              <a:t>convertidor </a:t>
            </a:r>
            <a:r>
              <a:rPr dirty="0" sz="800" spc="-15">
                <a:latin typeface="Microsoft Sans Serif"/>
                <a:cs typeface="Microsoft Sans Serif"/>
              </a:rPr>
              <a:t>DC/DC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buck,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constructiva,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capaz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evitar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contribuya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12700" marR="18415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descarga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condensadores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30">
                <a:latin typeface="Microsoft Sans Serif"/>
                <a:cs typeface="Microsoft Sans Serif"/>
              </a:rPr>
              <a:t>limitada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avería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agota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tendencia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exponencial: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cuanto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impedancia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tramo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cable,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inicial,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constante de </a:t>
            </a:r>
            <a:r>
              <a:rPr dirty="0" sz="750" spc="40">
                <a:latin typeface="Microsoft Sans Serif"/>
                <a:cs typeface="Microsoft Sans Serif"/>
              </a:rPr>
              <a:t>tiempo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descarga.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energía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fluye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30">
                <a:latin typeface="Microsoft Sans Serif"/>
                <a:cs typeface="Microsoft Sans Serif"/>
              </a:rPr>
              <a:t>limitada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almacenada </a:t>
            </a:r>
            <a:r>
              <a:rPr dirty="0" sz="750" spc="25">
                <a:latin typeface="Microsoft Sans Serif"/>
                <a:cs typeface="Microsoft Sans Serif"/>
              </a:rPr>
              <a:t>inicialmente en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condensadores.</a:t>
            </a:r>
            <a:endParaRPr sz="750">
              <a:latin typeface="Microsoft Sans Serif"/>
              <a:cs typeface="Microsoft Sans Serif"/>
            </a:endParaRPr>
          </a:p>
          <a:p>
            <a:pPr marL="12700" marR="259079">
              <a:lnSpc>
                <a:spcPct val="125000"/>
              </a:lnSpc>
              <a:spcBef>
                <a:spcPts val="10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diodo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bloqueo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polos,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contribución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nula.</a:t>
            </a:r>
            <a:endParaRPr sz="800">
              <a:latin typeface="Microsoft Sans Serif"/>
              <a:cs typeface="Microsoft Sans Serif"/>
            </a:endParaRPr>
          </a:p>
          <a:p>
            <a:pPr marL="12700" marR="566420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descarga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muy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elevada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condensadores,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asociada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0">
                <a:latin typeface="Microsoft Sans Serif"/>
                <a:cs typeface="Microsoft Sans Serif"/>
              </a:rPr>
              <a:t>constantes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tiempo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largas,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podría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aumento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disyuntores.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-511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84503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0" y="763701"/>
                </a:moveTo>
                <a:lnTo>
                  <a:pt x="175501" y="763701"/>
                </a:lnTo>
                <a:lnTo>
                  <a:pt x="175501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9308" y="2854803"/>
            <a:ext cx="1493183" cy="51192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5499" y="4345202"/>
            <a:ext cx="3046153" cy="27241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637300" y="197580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11619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300" y="863852"/>
            <a:ext cx="5029200" cy="1915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5">
                <a:latin typeface="Microsoft Sans Serif"/>
                <a:cs typeface="Microsoft Sans Serif"/>
              </a:rPr>
              <a:t>6.1.4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>
                <a:latin typeface="Microsoft Sans Serif"/>
                <a:cs typeface="Microsoft Sans Serif"/>
              </a:rPr>
              <a:t>Elección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25">
                <a:latin typeface="Microsoft Sans Serif"/>
                <a:cs typeface="Microsoft Sans Serif"/>
              </a:rPr>
              <a:t>dispositivos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protección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refiere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cláusula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7.3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62548,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deberán: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claramente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adecuado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CC;</a:t>
            </a:r>
            <a:endParaRPr sz="700">
              <a:latin typeface="Microsoft Sans Serif"/>
              <a:cs typeface="Microsoft Sans Serif"/>
            </a:endParaRPr>
          </a:p>
          <a:p>
            <a:pPr marL="69850" marR="854710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cadena/conjunto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(cf.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párrafo</a:t>
            </a:r>
            <a:r>
              <a:rPr dirty="0" sz="700" spc="-5">
                <a:latin typeface="Microsoft Sans Serif"/>
                <a:cs typeface="Microsoft Sans Serif"/>
              </a:rPr>
              <a:t> 3.2.2);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tener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clasificación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IP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adecuada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lugar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entorno;</a:t>
            </a:r>
            <a:endParaRPr sz="800">
              <a:latin typeface="Microsoft Sans Serif"/>
              <a:cs typeface="Microsoft Sans Serif"/>
            </a:endParaRPr>
          </a:p>
          <a:p>
            <a:pPr marL="12700" marR="275590">
              <a:lnSpc>
                <a:spcPts val="1200"/>
              </a:lnSpc>
              <a:spcBef>
                <a:spcPts val="80"/>
              </a:spcBef>
              <a:buChar char="•"/>
              <a:tabLst>
                <a:tab pos="65405" algn="l"/>
              </a:tabLst>
            </a:pPr>
            <a:r>
              <a:rPr dirty="0" sz="650" spc="30">
                <a:latin typeface="Microsoft Sans Serif"/>
                <a:cs typeface="Microsoft Sans Serif"/>
              </a:rPr>
              <a:t>tener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10">
                <a:latin typeface="Microsoft Sans Serif"/>
                <a:cs typeface="Microsoft Sans Serif"/>
              </a:rPr>
              <a:t>clasificación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apropiada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ubicación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la aplicación. </a:t>
            </a:r>
            <a:r>
              <a:rPr dirty="0" sz="650" spc="15">
                <a:latin typeface="Microsoft Sans Serif"/>
                <a:cs typeface="Microsoft Sans Serif"/>
              </a:rPr>
              <a:t>Cuando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requiere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cadena,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elegir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opciones: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a)</a:t>
            </a:r>
            <a:r>
              <a:rPr dirty="0" sz="650" spc="5">
                <a:latin typeface="Microsoft Sans Serif"/>
                <a:cs typeface="Microsoft Sans Serif"/>
              </a:rPr>
              <a:t> cada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protegida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sobrecorriente,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donde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clasificación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endParaRPr sz="650">
              <a:latin typeface="Microsoft Sans Serif"/>
              <a:cs typeface="Microsoft Sans Serif"/>
            </a:endParaRPr>
          </a:p>
          <a:p>
            <a:pPr marL="113664">
              <a:lnSpc>
                <a:spcPct val="100000"/>
              </a:lnSpc>
              <a:spcBef>
                <a:spcPts val="310"/>
              </a:spcBef>
            </a:pP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donde: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991904" y="2747650"/>
            <a:ext cx="908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2802707"/>
            <a:ext cx="389890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11861" y="3417220"/>
            <a:ext cx="415925" cy="393700"/>
          </a:xfrm>
          <a:prstGeom prst="rect">
            <a:avLst/>
          </a:prstGeom>
        </p:spPr>
        <p:txBody>
          <a:bodyPr wrap="square" lIns="0" tIns="692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45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70"/>
              </a:spcBef>
            </a:pPr>
            <a:r>
              <a:rPr dirty="0" baseline="19607" sz="1275" spc="22">
                <a:latin typeface="Microsoft Sans Serif"/>
                <a:cs typeface="Microsoft Sans Serif"/>
              </a:rPr>
              <a:t>I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rev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069103" y="3591786"/>
            <a:ext cx="452056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permiten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fotovoltaicos;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indica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hoja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303" y="4096079"/>
            <a:ext cx="47644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b)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agruparse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bajo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que: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432190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37303" y="4692972"/>
            <a:ext cx="359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99" y="5169178"/>
            <a:ext cx="53581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general,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cadenas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agrupar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bajo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si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303" y="4776063"/>
            <a:ext cx="4521835" cy="36576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227965" marR="5080" indent="-215900">
              <a:lnSpc>
                <a:spcPct val="137200"/>
              </a:lnSpc>
              <a:spcBef>
                <a:spcPts val="215"/>
              </a:spcBef>
              <a:tabLst>
                <a:tab pos="227965" algn="l"/>
              </a:tabLst>
            </a:pPr>
            <a:r>
              <a:rPr dirty="0" sz="850" spc="-105">
                <a:latin typeface="Microsoft Sans Serif"/>
                <a:cs typeface="Microsoft Sans Serif"/>
              </a:rPr>
              <a:t>S	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grupo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bajo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sobrecorriente;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clasificación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grupo.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11899" y="5302554"/>
            <a:ext cx="34074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887220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permiten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(I	</a:t>
            </a:r>
            <a:r>
              <a:rPr dirty="0" baseline="-37037" sz="675" spc="37">
                <a:latin typeface="Microsoft Sans Serif"/>
                <a:cs typeface="Microsoft Sans Serif"/>
              </a:rPr>
              <a:t>módulo</a:t>
            </a:r>
            <a:r>
              <a:rPr dirty="0" baseline="-37037" sz="675" spc="-15">
                <a:latin typeface="Microsoft Sans Serif"/>
                <a:cs typeface="Microsoft Sans Serif"/>
              </a:rPr>
              <a:t> </a:t>
            </a:r>
            <a:r>
              <a:rPr dirty="0" baseline="-37037" sz="675" spc="15">
                <a:latin typeface="Microsoft Sans Serif"/>
                <a:cs typeface="Microsoft Sans Serif"/>
              </a:rPr>
              <a:t>rev</a:t>
            </a:r>
            <a:r>
              <a:rPr dirty="0" baseline="-37037" sz="675" spc="202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35">
                <a:latin typeface="Microsoft Sans Serif"/>
                <a:cs typeface="Microsoft Sans Serif"/>
              </a:rPr>
              <a:t>mayor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veces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03580" y="4957450"/>
            <a:ext cx="105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11867" y="5027300"/>
            <a:ext cx="18351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607" sz="1275" spc="22">
                <a:latin typeface="Microsoft Sans Serif"/>
                <a:cs typeface="Microsoft Sans Serif"/>
              </a:rPr>
              <a:t>I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513183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5215427"/>
            <a:ext cx="912494" cy="18580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5">
                <a:latin typeface="Microsoft Sans Serif"/>
                <a:cs typeface="Microsoft Sans Serif"/>
              </a:rPr>
              <a:t>Cláusula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62548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>
                <a:latin typeface="Microsoft Sans Serif"/>
                <a:cs typeface="Microsoft Sans Serif"/>
              </a:rPr>
              <a:t>6.5.7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considera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endParaRPr sz="550">
              <a:latin typeface="Microsoft Sans Serif"/>
              <a:cs typeface="Microsoft Sans Serif"/>
            </a:endParaRPr>
          </a:p>
          <a:p>
            <a:pPr marR="80645">
              <a:lnSpc>
                <a:spcPts val="800"/>
              </a:lnSpc>
              <a:spcBef>
                <a:spcPts val="50"/>
              </a:spcBef>
            </a:pPr>
            <a:r>
              <a:rPr dirty="0" sz="400" spc="5">
                <a:latin typeface="Microsoft Sans Serif"/>
                <a:cs typeface="Microsoft Sans Serif"/>
              </a:rPr>
              <a:t>excepción </a:t>
            </a:r>
            <a:r>
              <a:rPr dirty="0" sz="400" spc="10">
                <a:latin typeface="Microsoft Sans Serif"/>
                <a:cs typeface="Microsoft Sans Serif"/>
              </a:rPr>
              <a:t>en </a:t>
            </a:r>
            <a:r>
              <a:rPr dirty="0" sz="400">
                <a:latin typeface="Microsoft Sans Serif"/>
                <a:cs typeface="Microsoft Sans Serif"/>
              </a:rPr>
              <a:t>caso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20">
                <a:latin typeface="Microsoft Sans Serif"/>
                <a:cs typeface="Microsoft Sans Serif"/>
              </a:rPr>
              <a:t>no </a:t>
            </a:r>
            <a:r>
              <a:rPr dirty="0" sz="400" spc="10">
                <a:latin typeface="Microsoft Sans Serif"/>
                <a:cs typeface="Microsoft Sans Serif"/>
              </a:rPr>
              <a:t>estar </a:t>
            </a:r>
            <a:r>
              <a:rPr dirty="0" sz="400" spc="15">
                <a:latin typeface="Microsoft Sans Serif"/>
                <a:cs typeface="Microsoft Sans Serif"/>
              </a:rPr>
              <a:t> funcionalmente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conectado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proporcionados</a:t>
            </a:r>
            <a:endParaRPr sz="400">
              <a:latin typeface="Microsoft Sans Serif"/>
              <a:cs typeface="Microsoft Sans Serif"/>
            </a:endParaRPr>
          </a:p>
          <a:p>
            <a:pPr marR="144145">
              <a:lnSpc>
                <a:spcPts val="800"/>
              </a:lnSpc>
            </a:pP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sólo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conductores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activos: </a:t>
            </a: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>
                <a:latin typeface="Microsoft Sans Serif"/>
                <a:cs typeface="Microsoft Sans Serif"/>
              </a:rPr>
              <a:t>caso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segregación </a:t>
            </a:r>
            <a:r>
              <a:rPr dirty="0" sz="500" spc="20">
                <a:latin typeface="Microsoft Sans Serif"/>
                <a:cs typeface="Microsoft Sans Serif"/>
              </a:rPr>
              <a:t> entre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cuerda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400" spc="-5">
                <a:latin typeface="Microsoft Sans Serif"/>
                <a:cs typeface="Microsoft Sans Serif"/>
              </a:rPr>
              <a:t>Los </a:t>
            </a:r>
            <a:r>
              <a:rPr dirty="0" sz="400">
                <a:latin typeface="Microsoft Sans Serif"/>
                <a:cs typeface="Microsoft Sans Serif"/>
              </a:rPr>
              <a:t>cables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15">
                <a:latin typeface="Microsoft Sans Serif"/>
                <a:cs typeface="Microsoft Sans Serif"/>
              </a:rPr>
              <a:t>submatriz </a:t>
            </a:r>
            <a:r>
              <a:rPr dirty="0" sz="400" spc="10">
                <a:latin typeface="Microsoft Sans Serif"/>
                <a:cs typeface="Microsoft Sans Serif"/>
              </a:rPr>
              <a:t>son </a:t>
            </a:r>
            <a:r>
              <a:rPr dirty="0" sz="400" spc="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disponible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15">
                <a:latin typeface="Microsoft Sans Serif"/>
                <a:cs typeface="Microsoft Sans Serif"/>
              </a:rPr>
              <a:t>en </a:t>
            </a:r>
            <a:r>
              <a:rPr dirty="0" sz="450">
                <a:latin typeface="Microsoft Sans Serif"/>
                <a:cs typeface="Microsoft Sans Serif"/>
              </a:rPr>
              <a:t>caso </a:t>
            </a:r>
            <a:r>
              <a:rPr dirty="0" sz="450" spc="15">
                <a:latin typeface="Microsoft Sans Serif"/>
                <a:cs typeface="Microsoft Sans Serif"/>
              </a:rPr>
              <a:t>de que </a:t>
            </a:r>
            <a:r>
              <a:rPr dirty="0" sz="450" spc="20">
                <a:latin typeface="Microsoft Sans Serif"/>
                <a:cs typeface="Microsoft Sans Serif"/>
              </a:rPr>
              <a:t>no </a:t>
            </a:r>
            <a:r>
              <a:rPr dirty="0" sz="450" spc="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haya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submatrices,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protección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contra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sobrecorriente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450" spc="-20">
                <a:latin typeface="Microsoft Sans Serif"/>
                <a:cs typeface="Microsoft Sans Serif"/>
              </a:rPr>
              <a:t>El </a:t>
            </a:r>
            <a:r>
              <a:rPr dirty="0" sz="450" spc="10">
                <a:latin typeface="Microsoft Sans Serif"/>
                <a:cs typeface="Microsoft Sans Serif"/>
              </a:rPr>
              <a:t>dispositivo </a:t>
            </a:r>
            <a:r>
              <a:rPr dirty="0" sz="450" spc="20">
                <a:latin typeface="Microsoft Sans Serif"/>
                <a:cs typeface="Microsoft Sans Serif"/>
              </a:rPr>
              <a:t>podría </a:t>
            </a:r>
            <a:r>
              <a:rPr dirty="0" sz="450" spc="5">
                <a:latin typeface="Microsoft Sans Serif"/>
                <a:cs typeface="Microsoft Sans Serif"/>
              </a:rPr>
              <a:t>colocarse </a:t>
            </a:r>
            <a:r>
              <a:rPr dirty="0" sz="450" spc="15">
                <a:latin typeface="Microsoft Sans Serif"/>
                <a:cs typeface="Microsoft Sans Serif"/>
              </a:rPr>
              <a:t>en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conductor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activo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no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conectado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 </a:t>
            </a:r>
            <a:r>
              <a:rPr dirty="0" sz="450" spc="20">
                <a:latin typeface="Microsoft Sans Serif"/>
                <a:cs typeface="Microsoft Sans Serif"/>
              </a:rPr>
              <a:t>tierra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 spc="5">
                <a:latin typeface="Microsoft Sans Serif"/>
                <a:cs typeface="Microsoft Sans Serif"/>
              </a:rPr>
              <a:t>cadena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cable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subconjunto.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000" y="706175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7145342"/>
            <a:ext cx="741045" cy="135255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29</a:t>
            </a:r>
            <a:endParaRPr sz="600">
              <a:latin typeface="Microsoft Sans Serif"/>
              <a:cs typeface="Microsoft Sans Serif"/>
            </a:endParaRPr>
          </a:p>
          <a:p>
            <a:pPr marR="393700"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País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local  </a:t>
            </a:r>
            <a:r>
              <a:rPr dirty="0" sz="550" spc="5">
                <a:latin typeface="Microsoft Sans Serif"/>
                <a:cs typeface="Microsoft Sans Serif"/>
              </a:rPr>
              <a:t>Requisitos</a:t>
            </a:r>
            <a:endParaRPr sz="550">
              <a:latin typeface="Microsoft Sans Serif"/>
              <a:cs typeface="Microsoft Sans Serif"/>
            </a:endParaRPr>
          </a:p>
          <a:p>
            <a:pPr marR="27940">
              <a:lnSpc>
                <a:spcPts val="800"/>
              </a:lnSpc>
            </a:pPr>
            <a:r>
              <a:rPr dirty="0" sz="550" spc="-35">
                <a:latin typeface="Microsoft Sans Serif"/>
                <a:cs typeface="Microsoft Sans Serif"/>
              </a:rPr>
              <a:t>Se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deberá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tener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en  </a:t>
            </a:r>
            <a:r>
              <a:rPr dirty="0" sz="550" spc="15">
                <a:latin typeface="Microsoft Sans Serif"/>
                <a:cs typeface="Microsoft Sans Serif"/>
              </a:rPr>
              <a:t>cuenta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uso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diodos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bloqueo.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En </a:t>
            </a:r>
            <a:r>
              <a:rPr dirty="0" sz="550" spc="15">
                <a:latin typeface="Microsoft Sans Serif"/>
                <a:cs typeface="Microsoft Sans Serif"/>
              </a:rPr>
              <a:t>algunos </a:t>
            </a:r>
            <a:r>
              <a:rPr dirty="0" sz="550">
                <a:latin typeface="Microsoft Sans Serif"/>
                <a:cs typeface="Microsoft Sans Serif"/>
              </a:rPr>
              <a:t>países,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diodos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bloqueo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20">
                <a:latin typeface="Microsoft Sans Serif"/>
                <a:cs typeface="Microsoft Sans Serif"/>
              </a:rPr>
              <a:t>No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consideran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10">
                <a:latin typeface="Microsoft Sans Serif"/>
                <a:cs typeface="Microsoft Sans Serif"/>
              </a:rPr>
              <a:t>lo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suficientemente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confiable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para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25400"/>
              </a:lnSpc>
              <a:spcBef>
                <a:spcPts val="150"/>
              </a:spcBef>
            </a:pPr>
            <a:r>
              <a:rPr dirty="0" sz="450" spc="15">
                <a:latin typeface="Microsoft Sans Serif"/>
                <a:cs typeface="Microsoft Sans Serif"/>
              </a:rPr>
              <a:t>reemplazar sobrecorriente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 </a:t>
            </a:r>
            <a:r>
              <a:rPr dirty="0" sz="550" spc="10">
                <a:latin typeface="Microsoft Sans Serif"/>
                <a:cs typeface="Microsoft Sans Serif"/>
              </a:rPr>
              <a:t>(ref. </a:t>
            </a:r>
            <a:r>
              <a:rPr dirty="0" sz="550" spc="-30">
                <a:latin typeface="Microsoft Sans Serif"/>
                <a:cs typeface="Microsoft Sans Serif"/>
              </a:rPr>
              <a:t>IEC 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62548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cláusula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7.3.12).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122278" y="5296153"/>
            <a:ext cx="214629" cy="174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43180">
              <a:lnSpc>
                <a:spcPts val="975"/>
              </a:lnSpc>
              <a:spcBef>
                <a:spcPts val="100"/>
              </a:spcBef>
            </a:pPr>
            <a:r>
              <a:rPr dirty="0" sz="850" spc="-235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  <a:p>
            <a:pPr algn="ctr">
              <a:lnSpc>
                <a:spcPts val="195"/>
              </a:lnSpc>
            </a:pPr>
            <a:r>
              <a:rPr dirty="0" sz="200">
                <a:latin typeface="Microsoft Sans Serif"/>
                <a:cs typeface="Microsoft Sans Serif"/>
              </a:rPr>
              <a:t>Carol</a:t>
            </a:r>
            <a:r>
              <a:rPr dirty="0" sz="200" spc="5">
                <a:latin typeface="Microsoft Sans Serif"/>
                <a:cs typeface="Microsoft Sans Serif"/>
              </a:rPr>
              <a:t>i</a:t>
            </a:r>
            <a:r>
              <a:rPr dirty="0" sz="200" spc="5">
                <a:latin typeface="Microsoft Sans Serif"/>
                <a:cs typeface="Microsoft Sans Serif"/>
              </a:rPr>
              <a:t>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304" y="5575578"/>
            <a:ext cx="5387340" cy="2310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93420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conectores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sobrecorriente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y/o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inversa,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aplicar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siguientes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métodos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estándar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cadenas:</a:t>
            </a:r>
            <a:endParaRPr sz="750">
              <a:latin typeface="Microsoft Sans Serif"/>
              <a:cs typeface="Microsoft Sans Serif"/>
            </a:endParaRPr>
          </a:p>
          <a:p>
            <a:pPr marL="73660" marR="227329" indent="-73660">
              <a:lnSpc>
                <a:spcPct val="133400"/>
              </a:lnSpc>
              <a:buChar char="•"/>
              <a:tabLst>
                <a:tab pos="73660" algn="l"/>
              </a:tabLst>
            </a:pPr>
            <a:r>
              <a:rPr dirty="0" sz="750" spc="5">
                <a:latin typeface="Microsoft Sans Serif"/>
                <a:cs typeface="Microsoft Sans Serif"/>
              </a:rPr>
              <a:t>Fusibles </a:t>
            </a:r>
            <a:r>
              <a:rPr dirty="0" sz="750" spc="-15">
                <a:latin typeface="Microsoft Sans Serif"/>
                <a:cs typeface="Microsoft Sans Serif"/>
              </a:rPr>
              <a:t>gPV, </a:t>
            </a:r>
            <a:r>
              <a:rPr dirty="0" sz="750" spc="25">
                <a:latin typeface="Microsoft Sans Serif"/>
                <a:cs typeface="Microsoft Sans Serif"/>
              </a:rPr>
              <a:t>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60269-6, </a:t>
            </a:r>
            <a:r>
              <a:rPr dirty="0" sz="750" spc="15">
                <a:latin typeface="Microsoft Sans Serif"/>
                <a:cs typeface="Microsoft Sans Serif"/>
              </a:rPr>
              <a:t>conectados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cadena </a:t>
            </a:r>
            <a:r>
              <a:rPr dirty="0" sz="750" spc="20">
                <a:latin typeface="Microsoft Sans Serif"/>
                <a:cs typeface="Microsoft Sans Serif"/>
              </a:rPr>
              <a:t>individual;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5">
                <a:latin typeface="Microsoft Sans Serif"/>
                <a:cs typeface="Microsoft Sans Serif"/>
              </a:rPr>
              <a:t>pesar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facilidad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uso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fusibles,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30">
                <a:latin typeface="Microsoft Sans Serif"/>
                <a:cs typeface="Microsoft Sans Serif"/>
              </a:rPr>
              <a:t>prestar </a:t>
            </a:r>
            <a:r>
              <a:rPr dirty="0" sz="750" spc="25">
                <a:latin typeface="Microsoft Sans Serif"/>
                <a:cs typeface="Microsoft Sans Serif"/>
              </a:rPr>
              <a:t>atención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30">
                <a:latin typeface="Microsoft Sans Serif"/>
                <a:cs typeface="Microsoft Sans Serif"/>
              </a:rPr>
              <a:t>dimensionamiento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elección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dichos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dispositivos,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25">
                <a:latin typeface="Microsoft Sans Serif"/>
                <a:cs typeface="Microsoft Sans Serif"/>
              </a:rPr>
              <a:t>deben </a:t>
            </a:r>
            <a:r>
              <a:rPr dirty="0" sz="750" spc="35">
                <a:latin typeface="Microsoft Sans Serif"/>
                <a:cs typeface="Microsoft Sans Serif"/>
              </a:rPr>
              <a:t>tener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35">
                <a:latin typeface="Microsoft Sans Serif"/>
                <a:cs typeface="Microsoft Sans Serif"/>
              </a:rPr>
              <a:t>nominal </a:t>
            </a:r>
            <a:r>
              <a:rPr dirty="0" sz="750" spc="20">
                <a:latin typeface="Microsoft Sans Serif"/>
                <a:cs typeface="Microsoft Sans Serif"/>
              </a:rPr>
              <a:t>dada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30">
                <a:latin typeface="Microsoft Sans Serif"/>
                <a:cs typeface="Microsoft Sans Serif"/>
              </a:rPr>
              <a:t>fórmulas </a:t>
            </a:r>
            <a:r>
              <a:rPr dirty="0" sz="750" spc="25">
                <a:latin typeface="Microsoft Sans Serif"/>
                <a:cs typeface="Microsoft Sans Serif"/>
              </a:rPr>
              <a:t>anteriores, </a:t>
            </a:r>
            <a:r>
              <a:rPr dirty="0" sz="750" spc="20">
                <a:latin typeface="Microsoft Sans Serif"/>
                <a:cs typeface="Microsoft Sans Serif"/>
              </a:rPr>
              <a:t>sino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característica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disparo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gPV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(IEC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60269-6),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insertarse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portafusibles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adecuados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capaces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disipar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generada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peores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funcionamiento.</a:t>
            </a:r>
            <a:endParaRPr sz="750">
              <a:latin typeface="Microsoft Sans Serif"/>
              <a:cs typeface="Microsoft Sans Serif"/>
            </a:endParaRPr>
          </a:p>
          <a:p>
            <a:pPr marL="228600">
              <a:lnSpc>
                <a:spcPct val="100000"/>
              </a:lnSpc>
              <a:spcBef>
                <a:spcPts val="350"/>
              </a:spcBef>
            </a:pP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60364-7-712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ambas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polaridades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protegidas</a:t>
            </a:r>
            <a:r>
              <a:rPr dirty="0" sz="400" spc="20">
                <a:latin typeface="Microsoft Sans Serif"/>
                <a:cs typeface="Microsoft Sans Serif"/>
              </a:rPr>
              <a:t>28</a:t>
            </a:r>
            <a:r>
              <a:rPr dirty="0" sz="700" spc="2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ts val="1200"/>
              </a:lnSpc>
              <a:spcBef>
                <a:spcPts val="95"/>
              </a:spcBef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Diodo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cadena </a:t>
            </a:r>
            <a:r>
              <a:rPr dirty="0" sz="700" spc="20">
                <a:latin typeface="Microsoft Sans Serif"/>
                <a:cs typeface="Microsoft Sans Serif"/>
              </a:rPr>
              <a:t>conectado en </a:t>
            </a:r>
            <a:r>
              <a:rPr dirty="0" sz="700" spc="10">
                <a:latin typeface="Microsoft Sans Serif"/>
                <a:cs typeface="Microsoft Sans Serif"/>
              </a:rPr>
              <a:t>serie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cadena </a:t>
            </a:r>
            <a:r>
              <a:rPr dirty="0" sz="700" spc="20">
                <a:latin typeface="Microsoft Sans Serif"/>
                <a:cs typeface="Microsoft Sans Serif"/>
              </a:rPr>
              <a:t>individual: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20">
                <a:latin typeface="Microsoft Sans Serif"/>
                <a:cs typeface="Microsoft Sans Serif"/>
              </a:rPr>
              <a:t>evitar cualquier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inversa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cadena </a:t>
            </a:r>
            <a:r>
              <a:rPr dirty="0" sz="700" spc="25">
                <a:latin typeface="Microsoft Sans Serif"/>
                <a:cs typeface="Microsoft Sans Serif"/>
              </a:rPr>
              <a:t>protegida.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diodo,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causar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pérdida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seguridad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y/o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provocar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Además,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fluye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través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genera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pérdidas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continuas.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diodos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bloqueo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20">
                <a:latin typeface="Microsoft Sans Serif"/>
                <a:cs typeface="Microsoft Sans Serif"/>
              </a:rPr>
              <a:t>son comunes en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conectado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red </a:t>
            </a:r>
            <a:r>
              <a:rPr dirty="0" sz="700" spc="35">
                <a:latin typeface="Microsoft Sans Serif"/>
                <a:cs typeface="Microsoft Sans Serif"/>
              </a:rPr>
              <a:t>porque </a:t>
            </a:r>
            <a:r>
              <a:rPr dirty="0" sz="700" spc="10">
                <a:latin typeface="Microsoft Sans Serif"/>
                <a:cs typeface="Microsoft Sans Serif"/>
              </a:rPr>
              <a:t>su </a:t>
            </a:r>
            <a:r>
              <a:rPr dirty="0" sz="700" spc="30">
                <a:latin typeface="Microsoft Sans Serif"/>
                <a:cs typeface="Microsoft Sans Serif"/>
              </a:rPr>
              <a:t>función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cumple </a:t>
            </a:r>
            <a:r>
              <a:rPr dirty="0" sz="700" spc="35">
                <a:latin typeface="Microsoft Sans Serif"/>
                <a:cs typeface="Microsoft Sans Serif"/>
              </a:rPr>
              <a:t>mejor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 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0">
                <a:latin typeface="Microsoft Sans Serif"/>
                <a:cs typeface="Microsoft Sans Serif"/>
              </a:rPr>
              <a:t>fusible de </a:t>
            </a:r>
            <a:r>
              <a:rPr dirty="0" sz="700" spc="10">
                <a:latin typeface="Microsoft Sans Serif"/>
                <a:cs typeface="Microsoft Sans Serif"/>
              </a:rPr>
              <a:t>cadena. </a:t>
            </a:r>
            <a:r>
              <a:rPr dirty="0" sz="700" spc="15">
                <a:latin typeface="Microsoft Sans Serif"/>
                <a:cs typeface="Microsoft Sans Serif"/>
              </a:rPr>
              <a:t>Por </a:t>
            </a:r>
            <a:r>
              <a:rPr dirty="0" sz="700" spc="20">
                <a:latin typeface="Microsoft Sans Serif"/>
                <a:cs typeface="Microsoft Sans Serif"/>
              </a:rPr>
              <a:t>cierto, </a:t>
            </a:r>
            <a:r>
              <a:rPr dirty="0" sz="700" spc="25">
                <a:latin typeface="Microsoft Sans Serif"/>
                <a:cs typeface="Microsoft Sans Serif"/>
              </a:rPr>
              <a:t>para conjuntos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múltiples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 de </a:t>
            </a:r>
            <a:r>
              <a:rPr dirty="0" sz="700" spc="15">
                <a:latin typeface="Microsoft Sans Serif"/>
                <a:cs typeface="Microsoft Sans Serif"/>
              </a:rPr>
              <a:t>película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delgada, </a:t>
            </a:r>
            <a:r>
              <a:rPr dirty="0" sz="700" spc="30">
                <a:latin typeface="Microsoft Sans Serif"/>
                <a:cs typeface="Microsoft Sans Serif"/>
              </a:rPr>
              <a:t>proporcionar una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15">
                <a:latin typeface="Microsoft Sans Serif"/>
                <a:cs typeface="Microsoft Sans Serif"/>
              </a:rPr>
              <a:t>adecuada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25">
                <a:latin typeface="Microsoft Sans Serif"/>
                <a:cs typeface="Microsoft Sans Serif"/>
              </a:rPr>
              <a:t>sobrecorriente </a:t>
            </a:r>
            <a:r>
              <a:rPr dirty="0" sz="700" spc="65">
                <a:latin typeface="Microsoft Sans Serif"/>
                <a:cs typeface="Microsoft Sans Serif"/>
              </a:rPr>
              <a:t>/ </a:t>
            </a:r>
            <a:r>
              <a:rPr dirty="0" sz="700" spc="25">
                <a:latin typeface="Microsoft Sans Serif"/>
                <a:cs typeface="Microsoft Sans Serif"/>
              </a:rPr>
              <a:t>corriente </a:t>
            </a:r>
            <a:r>
              <a:rPr dirty="0" sz="700" spc="15">
                <a:latin typeface="Microsoft Sans Serif"/>
                <a:cs typeface="Microsoft Sans Serif"/>
              </a:rPr>
              <a:t>inversa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5">
                <a:latin typeface="Microsoft Sans Serif"/>
                <a:cs typeface="Microsoft Sans Serif"/>
              </a:rPr>
              <a:t>fusibles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cadena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-10">
                <a:latin typeface="Microsoft Sans Serif"/>
                <a:cs typeface="Microsoft Sans Serif"/>
              </a:rPr>
              <a:t>MCB 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(disyuntor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miniatura)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especificar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fusible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65">
                <a:latin typeface="Microsoft Sans Serif"/>
                <a:cs typeface="Microsoft Sans Serif"/>
              </a:rPr>
              <a:t>/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MCB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853204" y="7906028"/>
            <a:ext cx="506857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>
                <a:latin typeface="Microsoft Sans Serif"/>
                <a:cs typeface="Microsoft Sans Serif"/>
              </a:rPr>
              <a:t>1,25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x</a:t>
            </a:r>
            <a:r>
              <a:rPr dirty="0" sz="700" spc="5">
                <a:latin typeface="Microsoft Sans Serif"/>
                <a:cs typeface="Microsoft Sans Serif"/>
              </a:rPr>
              <a:t> 1,25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clasificación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módulo).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situación,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853200" y="8058428"/>
            <a:ext cx="27920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5">
                <a:latin typeface="Microsoft Sans Serif"/>
                <a:cs typeface="Microsoft Sans Serif"/>
              </a:rPr>
              <a:t>diodos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bloqueo</a:t>
            </a:r>
            <a:r>
              <a:rPr dirty="0" sz="450" spc="20">
                <a:latin typeface="Microsoft Sans Serif"/>
                <a:cs typeface="Microsoft Sans Serif"/>
              </a:rPr>
              <a:t>29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utilizarse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además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fusibles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7252" y="8375953"/>
            <a:ext cx="8007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(ver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página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siguiente)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49162" y="80054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37938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175501" y="0"/>
                </a:moveTo>
                <a:lnTo>
                  <a:pt x="0" y="0"/>
                </a:lnTo>
                <a:lnTo>
                  <a:pt x="0" y="763701"/>
                </a:lnTo>
                <a:lnTo>
                  <a:pt x="175501" y="763701"/>
                </a:lnTo>
                <a:lnTo>
                  <a:pt x="175501" y="0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888009"/>
            <a:ext cx="5370195" cy="3151505"/>
            <a:chOff x="1649996" y="888009"/>
            <a:chExt cx="5370195" cy="3151505"/>
          </a:xfrm>
        </p:grpSpPr>
        <p:sp>
          <p:nvSpPr>
            <p:cNvPr id="4" name="object 4"/>
            <p:cNvSpPr/>
            <p:nvPr/>
          </p:nvSpPr>
          <p:spPr>
            <a:xfrm>
              <a:off x="1649996" y="888009"/>
              <a:ext cx="5370195" cy="3151505"/>
            </a:xfrm>
            <a:custGeom>
              <a:avLst/>
              <a:gdLst/>
              <a:ahLst/>
              <a:cxnLst/>
              <a:rect l="l" t="t" r="r" b="b"/>
              <a:pathLst>
                <a:path w="5370195" h="3151504">
                  <a:moveTo>
                    <a:pt x="5370004" y="0"/>
                  </a:moveTo>
                  <a:lnTo>
                    <a:pt x="0" y="0"/>
                  </a:lnTo>
                  <a:lnTo>
                    <a:pt x="0" y="3151200"/>
                  </a:lnTo>
                  <a:lnTo>
                    <a:pt x="5370004" y="3151200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905410" y="1032237"/>
              <a:ext cx="1475105" cy="1671955"/>
            </a:xfrm>
            <a:custGeom>
              <a:avLst/>
              <a:gdLst/>
              <a:ahLst/>
              <a:cxnLst/>
              <a:rect l="l" t="t" r="r" b="b"/>
              <a:pathLst>
                <a:path w="1475104" h="1671955">
                  <a:moveTo>
                    <a:pt x="0" y="348627"/>
                  </a:moveTo>
                  <a:lnTo>
                    <a:pt x="0" y="0"/>
                  </a:lnTo>
                  <a:lnTo>
                    <a:pt x="1474800" y="0"/>
                  </a:lnTo>
                  <a:lnTo>
                    <a:pt x="1474800" y="1671777"/>
                  </a:lnTo>
                  <a:lnTo>
                    <a:pt x="1358658" y="167177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1923" y="1173059"/>
              <a:ext cx="66979" cy="6697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905410" y="1902227"/>
              <a:ext cx="0" cy="349250"/>
            </a:xfrm>
            <a:custGeom>
              <a:avLst/>
              <a:gdLst/>
              <a:ahLst/>
              <a:cxnLst/>
              <a:rect l="l" t="t" r="r" b="b"/>
              <a:pathLst>
                <a:path w="0" h="349250">
                  <a:moveTo>
                    <a:pt x="0" y="0"/>
                  </a:moveTo>
                  <a:lnTo>
                    <a:pt x="0" y="3486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905410" y="2772220"/>
              <a:ext cx="0" cy="349250"/>
            </a:xfrm>
            <a:custGeom>
              <a:avLst/>
              <a:gdLst/>
              <a:ahLst/>
              <a:cxnLst/>
              <a:rect l="l" t="t" r="r" b="b"/>
              <a:pathLst>
                <a:path w="0" h="349250">
                  <a:moveTo>
                    <a:pt x="0" y="0"/>
                  </a:moveTo>
                  <a:lnTo>
                    <a:pt x="0" y="34862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721255" y="225086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69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6660" y="2276924"/>
              <a:ext cx="317500" cy="46990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721255" y="3120852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70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46660" y="3146917"/>
              <a:ext cx="317500" cy="46990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721255" y="1380864"/>
              <a:ext cx="368300" cy="521970"/>
            </a:xfrm>
            <a:custGeom>
              <a:avLst/>
              <a:gdLst/>
              <a:ahLst/>
              <a:cxnLst/>
              <a:rect l="l" t="t" r="r" b="b"/>
              <a:pathLst>
                <a:path w="368300" h="521969">
                  <a:moveTo>
                    <a:pt x="368300" y="521360"/>
                  </a:moveTo>
                  <a:lnTo>
                    <a:pt x="0" y="521360"/>
                  </a:lnTo>
                  <a:lnTo>
                    <a:pt x="0" y="0"/>
                  </a:lnTo>
                  <a:lnTo>
                    <a:pt x="368300" y="0"/>
                  </a:lnTo>
                  <a:lnTo>
                    <a:pt x="368300" y="52136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6660" y="1406931"/>
              <a:ext cx="317500" cy="46990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345269" y="972565"/>
              <a:ext cx="1338580" cy="730885"/>
            </a:xfrm>
            <a:custGeom>
              <a:avLst/>
              <a:gdLst/>
              <a:ahLst/>
              <a:cxnLst/>
              <a:rect l="l" t="t" r="r" b="b"/>
              <a:pathLst>
                <a:path w="1338579" h="730885">
                  <a:moveTo>
                    <a:pt x="119354" y="605663"/>
                  </a:moveTo>
                  <a:lnTo>
                    <a:pt x="12" y="605663"/>
                  </a:lnTo>
                  <a:lnTo>
                    <a:pt x="12" y="617283"/>
                  </a:lnTo>
                  <a:lnTo>
                    <a:pt x="56756" y="617283"/>
                  </a:lnTo>
                  <a:lnTo>
                    <a:pt x="0" y="730808"/>
                  </a:lnTo>
                  <a:lnTo>
                    <a:pt x="119341" y="730808"/>
                  </a:lnTo>
                  <a:lnTo>
                    <a:pt x="62572" y="617283"/>
                  </a:lnTo>
                  <a:lnTo>
                    <a:pt x="119354" y="617283"/>
                  </a:lnTo>
                  <a:lnTo>
                    <a:pt x="119354" y="605663"/>
                  </a:lnTo>
                  <a:close/>
                </a:path>
                <a:path w="1338579" h="730885">
                  <a:moveTo>
                    <a:pt x="1338567" y="0"/>
                  </a:moveTo>
                  <a:lnTo>
                    <a:pt x="1326972" y="0"/>
                  </a:lnTo>
                  <a:lnTo>
                    <a:pt x="1326972" y="56781"/>
                  </a:lnTo>
                  <a:lnTo>
                    <a:pt x="1213434" y="0"/>
                  </a:lnTo>
                  <a:lnTo>
                    <a:pt x="1213434" y="119354"/>
                  </a:lnTo>
                  <a:lnTo>
                    <a:pt x="1326972" y="62585"/>
                  </a:lnTo>
                  <a:lnTo>
                    <a:pt x="1326972" y="119341"/>
                  </a:lnTo>
                  <a:lnTo>
                    <a:pt x="1338567" y="119341"/>
                  </a:lnTo>
                  <a:lnTo>
                    <a:pt x="1338567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1923" y="2913046"/>
              <a:ext cx="66979" cy="6697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1923" y="2043051"/>
              <a:ext cx="66979" cy="6697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76116" y="2658922"/>
              <a:ext cx="90182" cy="9018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865090" y="2555326"/>
              <a:ext cx="90805" cy="90170"/>
            </a:xfrm>
            <a:custGeom>
              <a:avLst/>
              <a:gdLst/>
              <a:ahLst/>
              <a:cxnLst/>
              <a:rect l="l" t="t" r="r" b="b"/>
              <a:pathLst>
                <a:path w="90804" h="90169">
                  <a:moveTo>
                    <a:pt x="45097" y="0"/>
                  </a:moveTo>
                  <a:lnTo>
                    <a:pt x="27544" y="3542"/>
                  </a:lnTo>
                  <a:lnTo>
                    <a:pt x="13209" y="13203"/>
                  </a:lnTo>
                  <a:lnTo>
                    <a:pt x="3544" y="27533"/>
                  </a:lnTo>
                  <a:lnTo>
                    <a:pt x="0" y="45084"/>
                  </a:lnTo>
                  <a:lnTo>
                    <a:pt x="3544" y="62636"/>
                  </a:lnTo>
                  <a:lnTo>
                    <a:pt x="13209" y="76966"/>
                  </a:lnTo>
                  <a:lnTo>
                    <a:pt x="27544" y="86627"/>
                  </a:lnTo>
                  <a:lnTo>
                    <a:pt x="45097" y="90169"/>
                  </a:lnTo>
                  <a:lnTo>
                    <a:pt x="62650" y="86627"/>
                  </a:lnTo>
                  <a:lnTo>
                    <a:pt x="76985" y="76966"/>
                  </a:lnTo>
                  <a:lnTo>
                    <a:pt x="86651" y="62636"/>
                  </a:lnTo>
                  <a:lnTo>
                    <a:pt x="90195" y="45084"/>
                  </a:lnTo>
                  <a:lnTo>
                    <a:pt x="86651" y="27533"/>
                  </a:lnTo>
                  <a:lnTo>
                    <a:pt x="76985" y="13203"/>
                  </a:lnTo>
                  <a:lnTo>
                    <a:pt x="62650" y="3542"/>
                  </a:lnTo>
                  <a:lnTo>
                    <a:pt x="450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873879" y="2591333"/>
              <a:ext cx="73025" cy="18415"/>
            </a:xfrm>
            <a:custGeom>
              <a:avLst/>
              <a:gdLst/>
              <a:ahLst/>
              <a:cxnLst/>
              <a:rect l="l" t="t" r="r" b="b"/>
              <a:pathLst>
                <a:path w="73025" h="18414">
                  <a:moveTo>
                    <a:pt x="72605" y="0"/>
                  </a:moveTo>
                  <a:lnTo>
                    <a:pt x="0" y="0"/>
                  </a:lnTo>
                  <a:lnTo>
                    <a:pt x="0" y="18160"/>
                  </a:lnTo>
                  <a:lnTo>
                    <a:pt x="72605" y="18160"/>
                  </a:lnTo>
                  <a:lnTo>
                    <a:pt x="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404953" y="1299771"/>
              <a:ext cx="501015" cy="682625"/>
            </a:xfrm>
            <a:custGeom>
              <a:avLst/>
              <a:gdLst/>
              <a:ahLst/>
              <a:cxnLst/>
              <a:rect l="l" t="t" r="r" b="b"/>
              <a:pathLst>
                <a:path w="501014" h="682625">
                  <a:moveTo>
                    <a:pt x="500456" y="0"/>
                  </a:moveTo>
                  <a:lnTo>
                    <a:pt x="0" y="0"/>
                  </a:lnTo>
                  <a:lnTo>
                    <a:pt x="0" y="682066"/>
                  </a:lnTo>
                  <a:lnTo>
                    <a:pt x="500456" y="682066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345269" y="2446095"/>
              <a:ext cx="119380" cy="125730"/>
            </a:xfrm>
            <a:custGeom>
              <a:avLst/>
              <a:gdLst/>
              <a:ahLst/>
              <a:cxnLst/>
              <a:rect l="l" t="t" r="r" b="b"/>
              <a:pathLst>
                <a:path w="119379" h="125730">
                  <a:moveTo>
                    <a:pt x="119354" y="0"/>
                  </a:moveTo>
                  <a:lnTo>
                    <a:pt x="12" y="0"/>
                  </a:lnTo>
                  <a:lnTo>
                    <a:pt x="12" y="11620"/>
                  </a:lnTo>
                  <a:lnTo>
                    <a:pt x="56769" y="11620"/>
                  </a:lnTo>
                  <a:lnTo>
                    <a:pt x="0" y="125158"/>
                  </a:lnTo>
                  <a:lnTo>
                    <a:pt x="119341" y="125158"/>
                  </a:lnTo>
                  <a:lnTo>
                    <a:pt x="62572" y="11620"/>
                  </a:lnTo>
                  <a:lnTo>
                    <a:pt x="119354" y="11620"/>
                  </a:lnTo>
                  <a:lnTo>
                    <a:pt x="11935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404953" y="2167656"/>
              <a:ext cx="501015" cy="682625"/>
            </a:xfrm>
            <a:custGeom>
              <a:avLst/>
              <a:gdLst/>
              <a:ahLst/>
              <a:cxnLst/>
              <a:rect l="l" t="t" r="r" b="b"/>
              <a:pathLst>
                <a:path w="501014" h="682625">
                  <a:moveTo>
                    <a:pt x="500456" y="0"/>
                  </a:moveTo>
                  <a:lnTo>
                    <a:pt x="0" y="0"/>
                  </a:lnTo>
                  <a:lnTo>
                    <a:pt x="0" y="682053"/>
                  </a:lnTo>
                  <a:lnTo>
                    <a:pt x="500456" y="68205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345269" y="3313988"/>
              <a:ext cx="119380" cy="125730"/>
            </a:xfrm>
            <a:custGeom>
              <a:avLst/>
              <a:gdLst/>
              <a:ahLst/>
              <a:cxnLst/>
              <a:rect l="l" t="t" r="r" b="b"/>
              <a:pathLst>
                <a:path w="119379" h="125729">
                  <a:moveTo>
                    <a:pt x="119354" y="0"/>
                  </a:moveTo>
                  <a:lnTo>
                    <a:pt x="12" y="0"/>
                  </a:lnTo>
                  <a:lnTo>
                    <a:pt x="12" y="11607"/>
                  </a:lnTo>
                  <a:lnTo>
                    <a:pt x="56769" y="11607"/>
                  </a:lnTo>
                  <a:lnTo>
                    <a:pt x="0" y="125158"/>
                  </a:lnTo>
                  <a:lnTo>
                    <a:pt x="119341" y="125158"/>
                  </a:lnTo>
                  <a:lnTo>
                    <a:pt x="62560" y="11607"/>
                  </a:lnTo>
                  <a:lnTo>
                    <a:pt x="119354" y="11607"/>
                  </a:lnTo>
                  <a:lnTo>
                    <a:pt x="11935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404953" y="3035535"/>
              <a:ext cx="501015" cy="682625"/>
            </a:xfrm>
            <a:custGeom>
              <a:avLst/>
              <a:gdLst/>
              <a:ahLst/>
              <a:cxnLst/>
              <a:rect l="l" t="t" r="r" b="b"/>
              <a:pathLst>
                <a:path w="501014" h="682625">
                  <a:moveTo>
                    <a:pt x="500456" y="0"/>
                  </a:moveTo>
                  <a:lnTo>
                    <a:pt x="0" y="0"/>
                  </a:lnTo>
                  <a:lnTo>
                    <a:pt x="0" y="682066"/>
                  </a:lnTo>
                  <a:lnTo>
                    <a:pt x="500456" y="682066"/>
                  </a:lnTo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05410" y="2457724"/>
              <a:ext cx="1217295" cy="1326515"/>
            </a:xfrm>
            <a:custGeom>
              <a:avLst/>
              <a:gdLst/>
              <a:ahLst/>
              <a:cxnLst/>
              <a:rect l="l" t="t" r="r" b="b"/>
              <a:pathLst>
                <a:path w="1217295" h="1326514">
                  <a:moveTo>
                    <a:pt x="0" y="1184490"/>
                  </a:moveTo>
                  <a:lnTo>
                    <a:pt x="0" y="1326388"/>
                  </a:lnTo>
                  <a:lnTo>
                    <a:pt x="595998" y="1326388"/>
                  </a:lnTo>
                  <a:lnTo>
                    <a:pt x="595998" y="0"/>
                  </a:lnTo>
                  <a:lnTo>
                    <a:pt x="1217180" y="0"/>
                  </a:lnTo>
                  <a:lnTo>
                    <a:pt x="1217180" y="142824"/>
                  </a:lnTo>
                  <a:lnTo>
                    <a:pt x="1048245" y="14282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7" name="object 2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19999" y="7839212"/>
            <a:ext cx="2132337" cy="206057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31309" y="9034833"/>
            <a:ext cx="917067" cy="204760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37299" y="206711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0000" y="853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40000" y="935300"/>
            <a:ext cx="525780" cy="33909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20">
                <a:latin typeface="Microsoft Sans Serif"/>
                <a:cs typeface="Microsoft Sans Serif"/>
              </a:rPr>
              <a:t>diodo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bloqueo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15">
                <a:latin typeface="Microsoft Sans Serif"/>
                <a:cs typeface="Microsoft Sans Serif"/>
              </a:rPr>
              <a:t>instalación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87951" y="1128759"/>
            <a:ext cx="154940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250">
                <a:latin typeface="Microsoft Sans Serif"/>
                <a:cs typeface="Microsoft Sans Serif"/>
              </a:rPr>
              <a:t>90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600" spc="5">
                <a:latin typeface="Microsoft Sans Serif"/>
                <a:cs typeface="Microsoft Sans Serif"/>
              </a:rPr>
              <a:t>9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546279" y="1102589"/>
            <a:ext cx="286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100"/>
              </a:lnSpc>
              <a:spcBef>
                <a:spcPts val="100"/>
              </a:spcBef>
            </a:pPr>
            <a:r>
              <a:rPr dirty="0" sz="550" spc="15">
                <a:latin typeface="Microsoft Sans Serif"/>
                <a:cs typeface="Microsoft Sans Serif"/>
              </a:rPr>
              <a:t>Bloqueo  </a:t>
            </a:r>
            <a:r>
              <a:rPr dirty="0" sz="550" spc="20">
                <a:latin typeface="Microsoft Sans Serif"/>
                <a:cs typeface="Microsoft Sans Serif"/>
              </a:rPr>
              <a:t>Diodo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98607" y="1396285"/>
            <a:ext cx="345440" cy="457834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350" spc="5">
                <a:latin typeface="Microsoft Sans Serif"/>
                <a:cs typeface="Microsoft Sans Serif"/>
              </a:rPr>
              <a:t>Derivación</a:t>
            </a:r>
            <a:endParaRPr sz="350">
              <a:latin typeface="Microsoft Sans Serif"/>
              <a:cs typeface="Microsoft Sans Serif"/>
            </a:endParaRPr>
          </a:p>
          <a:p>
            <a:pPr marR="5080">
              <a:lnSpc>
                <a:spcPts val="720"/>
              </a:lnSpc>
              <a:spcBef>
                <a:spcPts val="75"/>
              </a:spcBef>
            </a:pPr>
            <a:r>
              <a:rPr dirty="0" sz="550" spc="20">
                <a:latin typeface="Microsoft Sans Serif"/>
                <a:cs typeface="Microsoft Sans Serif"/>
              </a:rPr>
              <a:t>Diodo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(apto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  </a:t>
            </a:r>
            <a:r>
              <a:rPr dirty="0" sz="400" spc="5">
                <a:latin typeface="Microsoft Sans Serif"/>
                <a:cs typeface="Microsoft Sans Serif"/>
              </a:rPr>
              <a:t>paneles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como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r>
              <a:rPr dirty="0" sz="550" spc="15">
                <a:latin typeface="Microsoft Sans Serif"/>
                <a:cs typeface="Microsoft Sans Serif"/>
              </a:rPr>
              <a:t>estándar)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87951" y="2013365"/>
            <a:ext cx="154940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250">
                <a:latin typeface="Microsoft Sans Serif"/>
                <a:cs typeface="Microsoft Sans Serif"/>
              </a:rPr>
              <a:t>60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600" spc="5">
                <a:latin typeface="Microsoft Sans Serif"/>
                <a:cs typeface="Microsoft Sans Serif"/>
              </a:rPr>
              <a:t>9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87951" y="2883360"/>
            <a:ext cx="154940" cy="1676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250">
                <a:latin typeface="Microsoft Sans Serif"/>
                <a:cs typeface="Microsoft Sans Serif"/>
              </a:rPr>
              <a:t>30</a:t>
            </a:r>
            <a:r>
              <a:rPr dirty="0" sz="250" spc="-5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voltios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r>
              <a:rPr dirty="0" sz="600" spc="5">
                <a:latin typeface="Microsoft Sans Serif"/>
                <a:cs typeface="Microsoft Sans Serif"/>
              </a:rPr>
              <a:t>9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28899" y="4205197"/>
            <a:ext cx="4220845" cy="78422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diodo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bloqueo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tener: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inversa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nominal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&gt;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veces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sistema;</a:t>
            </a:r>
            <a:endParaRPr sz="80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1,4</a:t>
            </a:r>
            <a:r>
              <a:rPr dirty="0" sz="750" spc="-5">
                <a:latin typeface="Microsoft Sans Serif"/>
                <a:cs typeface="Microsoft Sans Serif"/>
              </a:rPr>
              <a:t> veces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(donde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relevante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cadena/subconjunto/conjunto);</a:t>
            </a:r>
            <a:endParaRPr sz="7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10"/>
              </a:spcBef>
              <a:buChar char="•"/>
              <a:tabLst>
                <a:tab pos="6540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Una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refrigeración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adecuada.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40915" y="4652650"/>
            <a:ext cx="72136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18795" algn="l"/>
              </a:tabLst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r>
              <a:rPr dirty="0" sz="200">
                <a:latin typeface="Microsoft Sans Serif"/>
                <a:cs typeface="Microsoft Sans Serif"/>
              </a:rPr>
              <a:t>	</a:t>
            </a: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28927" y="5118451"/>
            <a:ext cx="52730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" marR="5080" indent="-73660">
              <a:lnSpc>
                <a:spcPct val="133300"/>
              </a:lnSpc>
              <a:spcBef>
                <a:spcPts val="100"/>
              </a:spcBef>
              <a:buChar char="•"/>
              <a:tabLst>
                <a:tab pos="73660" algn="l"/>
              </a:tabLst>
            </a:pPr>
            <a:r>
              <a:rPr dirty="0" sz="750" spc="-10">
                <a:latin typeface="Microsoft Sans Serif"/>
                <a:cs typeface="Microsoft Sans Serif"/>
              </a:rPr>
              <a:t>MCB -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35">
                <a:latin typeface="Microsoft Sans Serif"/>
                <a:cs typeface="Microsoft Sans Serif"/>
              </a:rPr>
              <a:t>miniatura </a:t>
            </a:r>
            <a:r>
              <a:rPr dirty="0" sz="750" spc="25">
                <a:latin typeface="Microsoft Sans Serif"/>
                <a:cs typeface="Microsoft Sans Serif"/>
              </a:rPr>
              <a:t>(disyuntor </a:t>
            </a:r>
            <a:r>
              <a:rPr dirty="0" sz="750" spc="30">
                <a:latin typeface="Microsoft Sans Serif"/>
                <a:cs typeface="Microsoft Sans Serif"/>
              </a:rPr>
              <a:t>termomagnético)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elementos 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5">
                <a:latin typeface="Microsoft Sans Serif"/>
                <a:cs typeface="Microsoft Sans Serif"/>
              </a:rPr>
              <a:t>(de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60898-2):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cumplir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criterios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fusibles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clasificado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uso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768547" y="5423257"/>
            <a:ext cx="5247640" cy="1245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inductivo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permitir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fluyan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cualquier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dirección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0">
                <a:latin typeface="Microsoft Sans Serif"/>
                <a:cs typeface="Microsoft Sans Serif"/>
              </a:rPr>
              <a:t>través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Cuando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utiliza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35">
                <a:latin typeface="Microsoft Sans Serif"/>
                <a:cs typeface="Microsoft Sans Serif"/>
              </a:rPr>
              <a:t>miniatura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elementos 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sobrecorriente,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5">
                <a:latin typeface="Microsoft Sans Serif"/>
                <a:cs typeface="Microsoft Sans Serif"/>
              </a:rPr>
              <a:t>proporcionar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medios de </a:t>
            </a:r>
            <a:r>
              <a:rPr dirty="0" sz="750" spc="20">
                <a:latin typeface="Microsoft Sans Serif"/>
                <a:cs typeface="Microsoft Sans Serif"/>
              </a:rPr>
              <a:t>desconexión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5">
                <a:latin typeface="Microsoft Sans Serif"/>
                <a:cs typeface="Microsoft Sans Serif"/>
              </a:rPr>
              <a:t>aislar </a:t>
            </a:r>
            <a:r>
              <a:rPr dirty="0" sz="750" spc="20">
                <a:latin typeface="Microsoft Sans Serif"/>
                <a:cs typeface="Microsoft Sans Serif"/>
              </a:rPr>
              <a:t>ambas polaridades.</a:t>
            </a:r>
            <a:r>
              <a:rPr dirty="0" sz="450" spc="20">
                <a:latin typeface="Microsoft Sans Serif"/>
                <a:cs typeface="Microsoft Sans Serif"/>
              </a:rPr>
              <a:t>30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30">
                <a:latin typeface="Microsoft Sans Serif"/>
                <a:cs typeface="Microsoft Sans Serif"/>
              </a:rPr>
              <a:t>fotovoltaico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equipo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 </a:t>
            </a:r>
            <a:r>
              <a:rPr dirty="0" sz="750" spc="5">
                <a:latin typeface="Microsoft Sans Serif"/>
                <a:cs typeface="Microsoft Sans Serif"/>
              </a:rPr>
              <a:t>y viceversa, y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40">
                <a:latin typeface="Microsoft Sans Serif"/>
                <a:cs typeface="Microsoft Sans Serif"/>
              </a:rPr>
              <a:t>permitir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tareas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5">
                <a:latin typeface="Microsoft Sans Serif"/>
                <a:cs typeface="Microsoft Sans Serif"/>
              </a:rPr>
              <a:t>e </a:t>
            </a:r>
            <a:r>
              <a:rPr dirty="0" sz="750" spc="15">
                <a:latin typeface="Microsoft Sans Serif"/>
                <a:cs typeface="Microsoft Sans Serif"/>
              </a:rPr>
              <a:t>inspección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realicen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manera </a:t>
            </a:r>
            <a:r>
              <a:rPr dirty="0" sz="750" spc="15">
                <a:latin typeface="Microsoft Sans Serif"/>
                <a:cs typeface="Microsoft Sans Serif"/>
              </a:rPr>
              <a:t>segura.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-3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35">
                <a:latin typeface="Microsoft Sans Serif"/>
                <a:cs typeface="Microsoft Sans Serif"/>
              </a:rPr>
              <a:t>miniatura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elementos 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20">
                <a:latin typeface="Microsoft Sans Serif"/>
                <a:cs typeface="Microsoft Sans Serif"/>
              </a:rPr>
              <a:t>diseñado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usarse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 temperatura </a:t>
            </a:r>
            <a:r>
              <a:rPr dirty="0" sz="750" spc="30">
                <a:latin typeface="Microsoft Sans Serif"/>
                <a:cs typeface="Microsoft Sans Serif"/>
              </a:rPr>
              <a:t>ambiente </a:t>
            </a:r>
            <a:r>
              <a:rPr dirty="0" sz="750" spc="25">
                <a:latin typeface="Microsoft Sans Serif"/>
                <a:cs typeface="Microsoft Sans Serif"/>
              </a:rPr>
              <a:t>definida: en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sobretemperatura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>
                <a:latin typeface="Microsoft Sans Serif"/>
                <a:cs typeface="Microsoft Sans Serif"/>
              </a:rPr>
              <a:t>caja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conexiones,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35">
                <a:latin typeface="Microsoft Sans Serif"/>
                <a:cs typeface="Microsoft Sans Serif"/>
              </a:rPr>
              <a:t>miniatura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25">
                <a:latin typeface="Microsoft Sans Serif"/>
                <a:cs typeface="Microsoft Sans Serif"/>
              </a:rPr>
              <a:t> elementos 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reduce;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temperatura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operación debe </a:t>
            </a:r>
            <a:r>
              <a:rPr dirty="0" sz="750" spc="15">
                <a:latin typeface="Microsoft Sans Serif"/>
                <a:cs typeface="Microsoft Sans Serif"/>
              </a:rPr>
              <a:t>verificarse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antemano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durante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diseño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miniatura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evitar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disparos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inesperados.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0000" y="5553037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0000" y="5636628"/>
            <a:ext cx="912494" cy="185801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5">
                <a:latin typeface="Microsoft Sans Serif"/>
                <a:cs typeface="Microsoft Sans Serif"/>
              </a:rPr>
              <a:t>Cláusula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62548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>
                <a:latin typeface="Microsoft Sans Serif"/>
                <a:cs typeface="Microsoft Sans Serif"/>
              </a:rPr>
              <a:t>6.5.7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considera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endParaRPr sz="550">
              <a:latin typeface="Microsoft Sans Serif"/>
              <a:cs typeface="Microsoft Sans Serif"/>
            </a:endParaRPr>
          </a:p>
          <a:p>
            <a:pPr marR="80645">
              <a:lnSpc>
                <a:spcPts val="800"/>
              </a:lnSpc>
              <a:spcBef>
                <a:spcPts val="50"/>
              </a:spcBef>
            </a:pPr>
            <a:r>
              <a:rPr dirty="0" sz="400" spc="5">
                <a:latin typeface="Microsoft Sans Serif"/>
                <a:cs typeface="Microsoft Sans Serif"/>
              </a:rPr>
              <a:t>excepción </a:t>
            </a:r>
            <a:r>
              <a:rPr dirty="0" sz="400" spc="10">
                <a:latin typeface="Microsoft Sans Serif"/>
                <a:cs typeface="Microsoft Sans Serif"/>
              </a:rPr>
              <a:t>en </a:t>
            </a:r>
            <a:r>
              <a:rPr dirty="0" sz="400">
                <a:latin typeface="Microsoft Sans Serif"/>
                <a:cs typeface="Microsoft Sans Serif"/>
              </a:rPr>
              <a:t>caso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20">
                <a:latin typeface="Microsoft Sans Serif"/>
                <a:cs typeface="Microsoft Sans Serif"/>
              </a:rPr>
              <a:t>no </a:t>
            </a:r>
            <a:r>
              <a:rPr dirty="0" sz="400" spc="10">
                <a:latin typeface="Microsoft Sans Serif"/>
                <a:cs typeface="Microsoft Sans Serif"/>
              </a:rPr>
              <a:t>estar </a:t>
            </a:r>
            <a:r>
              <a:rPr dirty="0" sz="400" spc="15">
                <a:latin typeface="Microsoft Sans Serif"/>
                <a:cs typeface="Microsoft Sans Serif"/>
              </a:rPr>
              <a:t> funcionalmente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conectado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 </a:t>
            </a:r>
            <a:r>
              <a:rPr dirty="0" sz="400" spc="-9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sistemas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proporcionados</a:t>
            </a:r>
            <a:endParaRPr sz="400">
              <a:latin typeface="Microsoft Sans Serif"/>
              <a:cs typeface="Microsoft Sans Serif"/>
            </a:endParaRPr>
          </a:p>
          <a:p>
            <a:pPr marR="144145">
              <a:lnSpc>
                <a:spcPts val="800"/>
              </a:lnSpc>
            </a:pP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sólo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conductores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activos: </a:t>
            </a: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>
                <a:latin typeface="Microsoft Sans Serif"/>
                <a:cs typeface="Microsoft Sans Serif"/>
              </a:rPr>
              <a:t>caso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segregación </a:t>
            </a:r>
            <a:r>
              <a:rPr dirty="0" sz="500" spc="20">
                <a:latin typeface="Microsoft Sans Serif"/>
                <a:cs typeface="Microsoft Sans Serif"/>
              </a:rPr>
              <a:t> entre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cuerda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400" spc="-5">
                <a:latin typeface="Microsoft Sans Serif"/>
                <a:cs typeface="Microsoft Sans Serif"/>
              </a:rPr>
              <a:t>Los </a:t>
            </a:r>
            <a:r>
              <a:rPr dirty="0" sz="400">
                <a:latin typeface="Microsoft Sans Serif"/>
                <a:cs typeface="Microsoft Sans Serif"/>
              </a:rPr>
              <a:t>cables </a:t>
            </a:r>
            <a:r>
              <a:rPr dirty="0" sz="400" spc="10">
                <a:latin typeface="Microsoft Sans Serif"/>
                <a:cs typeface="Microsoft Sans Serif"/>
              </a:rPr>
              <a:t>de </a:t>
            </a:r>
            <a:r>
              <a:rPr dirty="0" sz="400" spc="15">
                <a:latin typeface="Microsoft Sans Serif"/>
                <a:cs typeface="Microsoft Sans Serif"/>
              </a:rPr>
              <a:t>submatriz </a:t>
            </a:r>
            <a:r>
              <a:rPr dirty="0" sz="400" spc="10">
                <a:latin typeface="Microsoft Sans Serif"/>
                <a:cs typeface="Microsoft Sans Serif"/>
              </a:rPr>
              <a:t>son </a:t>
            </a:r>
            <a:r>
              <a:rPr dirty="0" sz="400" spc="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disponible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15">
                <a:latin typeface="Microsoft Sans Serif"/>
                <a:cs typeface="Microsoft Sans Serif"/>
              </a:rPr>
              <a:t>en </a:t>
            </a:r>
            <a:r>
              <a:rPr dirty="0" sz="450">
                <a:latin typeface="Microsoft Sans Serif"/>
                <a:cs typeface="Microsoft Sans Serif"/>
              </a:rPr>
              <a:t>caso </a:t>
            </a:r>
            <a:r>
              <a:rPr dirty="0" sz="450" spc="15">
                <a:latin typeface="Microsoft Sans Serif"/>
                <a:cs typeface="Microsoft Sans Serif"/>
              </a:rPr>
              <a:t>de que </a:t>
            </a:r>
            <a:r>
              <a:rPr dirty="0" sz="450" spc="20">
                <a:latin typeface="Microsoft Sans Serif"/>
                <a:cs typeface="Microsoft Sans Serif"/>
              </a:rPr>
              <a:t>no </a:t>
            </a:r>
            <a:r>
              <a:rPr dirty="0" sz="450" spc="2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haya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submatrices,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una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protección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contra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sobrecorriente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</a:pPr>
            <a:r>
              <a:rPr dirty="0" sz="450" spc="-20">
                <a:latin typeface="Microsoft Sans Serif"/>
                <a:cs typeface="Microsoft Sans Serif"/>
              </a:rPr>
              <a:t>El </a:t>
            </a:r>
            <a:r>
              <a:rPr dirty="0" sz="450" spc="10">
                <a:latin typeface="Microsoft Sans Serif"/>
                <a:cs typeface="Microsoft Sans Serif"/>
              </a:rPr>
              <a:t>dispositivo </a:t>
            </a:r>
            <a:r>
              <a:rPr dirty="0" sz="450" spc="20">
                <a:latin typeface="Microsoft Sans Serif"/>
                <a:cs typeface="Microsoft Sans Serif"/>
              </a:rPr>
              <a:t>podría </a:t>
            </a:r>
            <a:r>
              <a:rPr dirty="0" sz="450" spc="5">
                <a:latin typeface="Microsoft Sans Serif"/>
                <a:cs typeface="Microsoft Sans Serif"/>
              </a:rPr>
              <a:t>colocarse </a:t>
            </a:r>
            <a:r>
              <a:rPr dirty="0" sz="450" spc="15">
                <a:latin typeface="Microsoft Sans Serif"/>
                <a:cs typeface="Microsoft Sans Serif"/>
              </a:rPr>
              <a:t>en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conductor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activo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no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conectado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 </a:t>
            </a:r>
            <a:r>
              <a:rPr dirty="0" sz="450" spc="20">
                <a:latin typeface="Microsoft Sans Serif"/>
                <a:cs typeface="Microsoft Sans Serif"/>
              </a:rPr>
              <a:t>tierra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 spc="15">
                <a:latin typeface="Microsoft Sans Serif"/>
                <a:cs typeface="Microsoft Sans Serif"/>
              </a:rPr>
              <a:t>de </a:t>
            </a:r>
            <a:r>
              <a:rPr dirty="0" sz="450" spc="5">
                <a:latin typeface="Microsoft Sans Serif"/>
                <a:cs typeface="Microsoft Sans Serif"/>
              </a:rPr>
              <a:t>cadena </a:t>
            </a:r>
            <a:r>
              <a:rPr dirty="0" sz="450" spc="20">
                <a:latin typeface="Microsoft Sans Serif"/>
                <a:cs typeface="Microsoft Sans Serif"/>
              </a:rPr>
              <a:t>o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cable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subconjunto.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28860" y="6794906"/>
            <a:ext cx="5386070" cy="9378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35">
                <a:latin typeface="Microsoft Sans Serif"/>
                <a:cs typeface="Microsoft Sans Serif"/>
              </a:rPr>
              <a:t>proteger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subconjunto contra </a:t>
            </a:r>
            <a:r>
              <a:rPr dirty="0" sz="750" spc="25">
                <a:latin typeface="Microsoft Sans Serif"/>
                <a:cs typeface="Microsoft Sans Serif"/>
              </a:rPr>
              <a:t>sobrecorriente </a:t>
            </a:r>
            <a:r>
              <a:rPr dirty="0" sz="750" spc="35">
                <a:latin typeface="Microsoft Sans Serif"/>
                <a:cs typeface="Microsoft Sans Serif"/>
              </a:rPr>
              <a:t>y/o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15">
                <a:latin typeface="Microsoft Sans Serif"/>
                <a:cs typeface="Microsoft Sans Serif"/>
              </a:rPr>
              <a:t>inversa,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25">
                <a:latin typeface="Microsoft Sans Serif"/>
                <a:cs typeface="Microsoft Sans Serif"/>
              </a:rPr>
              <a:t>utilizar </a:t>
            </a:r>
            <a:r>
              <a:rPr dirty="0" sz="750" spc="40">
                <a:latin typeface="Microsoft Sans Serif"/>
                <a:cs typeface="Microsoft Sans Serif"/>
              </a:rPr>
              <a:t>normalmente </a:t>
            </a:r>
            <a:r>
              <a:rPr dirty="0" sz="750" spc="4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fusibles </a:t>
            </a:r>
            <a:r>
              <a:rPr dirty="0" sz="750" spc="-15">
                <a:latin typeface="Microsoft Sans Serif"/>
                <a:cs typeface="Microsoft Sans Serif"/>
              </a:rPr>
              <a:t>gPV, </a:t>
            </a:r>
            <a:r>
              <a:rPr dirty="0" sz="750" spc="25">
                <a:latin typeface="Microsoft Sans Serif"/>
                <a:cs typeface="Microsoft Sans Serif"/>
              </a:rPr>
              <a:t>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60269-6, </a:t>
            </a:r>
            <a:r>
              <a:rPr dirty="0" sz="750" spc="15">
                <a:latin typeface="Microsoft Sans Serif"/>
                <a:cs typeface="Microsoft Sans Serif"/>
              </a:rPr>
              <a:t>conectados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serie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subconjunto. </a:t>
            </a:r>
            <a:r>
              <a:rPr dirty="0" sz="750" spc="20">
                <a:latin typeface="Microsoft Sans Serif"/>
                <a:cs typeface="Microsoft Sans Serif"/>
              </a:rPr>
              <a:t>También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MCB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(disyuntores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miniatura)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MCCB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(disyuntores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moldeada)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subconjunto.</a:t>
            </a:r>
            <a:endParaRPr sz="750">
              <a:latin typeface="Microsoft Sans Serif"/>
              <a:cs typeface="Microsoft Sans Serif"/>
            </a:endParaRPr>
          </a:p>
          <a:p>
            <a:pPr marL="12700" marR="551180">
              <a:lnSpc>
                <a:spcPts val="1200"/>
              </a:lnSpc>
              <a:spcBef>
                <a:spcPts val="8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(In)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subconjuntos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determinará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siguiente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fórmula: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40000" y="779590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28860" y="8217452"/>
            <a:ext cx="5205730" cy="584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multiplicador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1,25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aquí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lugar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multiplicador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1,5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 spc="10">
                <a:latin typeface="Microsoft Sans Serif"/>
                <a:cs typeface="Microsoft Sans Serif"/>
              </a:rPr>
              <a:t> sirve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permitir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flexibilidad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20">
                <a:latin typeface="Microsoft Sans Serif"/>
                <a:cs typeface="Microsoft Sans Serif"/>
              </a:rPr>
              <a:t>diseñador.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35">
                <a:latin typeface="Microsoft Sans Serif"/>
                <a:cs typeface="Microsoft Sans Serif"/>
              </a:rPr>
              <a:t>proteger </a:t>
            </a:r>
            <a:r>
              <a:rPr dirty="0" sz="750" spc="30">
                <a:latin typeface="Microsoft Sans Serif"/>
                <a:cs typeface="Microsoft Sans Serif"/>
              </a:rPr>
              <a:t>todos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conexión,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dispositivo </a:t>
            </a:r>
            <a:r>
              <a:rPr dirty="0" sz="750" spc="25">
                <a:latin typeface="Microsoft Sans Serif"/>
                <a:cs typeface="Microsoft Sans Serif"/>
              </a:rPr>
              <a:t>de protección debe </a:t>
            </a:r>
            <a:r>
              <a:rPr dirty="0" sz="750" spc="15">
                <a:latin typeface="Microsoft Sans Serif"/>
                <a:cs typeface="Microsoft Sans Serif"/>
              </a:rPr>
              <a:t>elegirse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manera 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cumpla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relación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(IEC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60364)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prevista: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0000" y="898340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-511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84503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0" y="763701"/>
                </a:moveTo>
                <a:lnTo>
                  <a:pt x="175501" y="763701"/>
                </a:lnTo>
                <a:lnTo>
                  <a:pt x="175501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7200" y="2030412"/>
            <a:ext cx="1525352" cy="20604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4499" y="2872802"/>
            <a:ext cx="1571094" cy="249555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7305" y="3605212"/>
            <a:ext cx="1725309" cy="234751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24500" y="4197603"/>
            <a:ext cx="2130471" cy="206057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19549" y="4896003"/>
            <a:ext cx="1670144" cy="24003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637300" y="197580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9016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79" y="843617"/>
            <a:ext cx="5292090" cy="94488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750" spc="-30">
                <a:latin typeface="Microsoft Sans Serif"/>
                <a:cs typeface="Microsoft Sans Serif"/>
              </a:rPr>
              <a:t>I</a:t>
            </a:r>
            <a:r>
              <a:rPr dirty="0" sz="450" spc="-30">
                <a:latin typeface="Microsoft Sans Serif"/>
                <a:cs typeface="Microsoft Sans Serif"/>
              </a:rPr>
              <a:t>2</a:t>
            </a:r>
            <a:r>
              <a:rPr dirty="0" sz="750" spc="-30">
                <a:latin typeface="Lucida Sans Unicode"/>
                <a:cs typeface="Lucida Sans Unicode"/>
              </a:rPr>
              <a:t>∙</a:t>
            </a:r>
            <a:r>
              <a:rPr dirty="0" sz="750" spc="-30">
                <a:latin typeface="Microsoft Sans Serif"/>
                <a:cs typeface="Microsoft Sans Serif"/>
              </a:rPr>
              <a:t>t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integral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Joule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duración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(en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A)</a:t>
            </a:r>
            <a:r>
              <a:rPr dirty="0" sz="450" spc="-15">
                <a:latin typeface="Microsoft Sans Serif"/>
                <a:cs typeface="Microsoft Sans Serif"/>
              </a:rPr>
              <a:t>2</a:t>
            </a:r>
            <a:r>
              <a:rPr dirty="0" sz="750" spc="-15">
                <a:latin typeface="Microsoft Sans Serif"/>
                <a:cs typeface="Microsoft Sans Serif"/>
              </a:rPr>
              <a:t>s);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K</a:t>
            </a:r>
            <a:endParaRPr sz="750">
              <a:latin typeface="Microsoft Sans Serif"/>
              <a:cs typeface="Microsoft Sans Serif"/>
            </a:endParaRPr>
          </a:p>
          <a:p>
            <a:pPr marL="215265">
              <a:lnSpc>
                <a:spcPct val="100000"/>
              </a:lnSpc>
              <a:spcBef>
                <a:spcPts val="250"/>
              </a:spcBef>
            </a:pP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constante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cable,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30">
                <a:latin typeface="Microsoft Sans Serif"/>
                <a:cs typeface="Microsoft Sans Serif"/>
              </a:rPr>
              <a:t>material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aislante;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área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  <a:tabLst>
                <a:tab pos="215265" algn="l"/>
              </a:tabLst>
            </a:pPr>
            <a:r>
              <a:rPr dirty="0" sz="850" spc="-105">
                <a:latin typeface="Microsoft Sans Serif"/>
                <a:cs typeface="Microsoft Sans Serif"/>
              </a:rPr>
              <a:t>S	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transversal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(en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mm</a:t>
            </a:r>
            <a:r>
              <a:rPr dirty="0" sz="500" spc="25">
                <a:latin typeface="Microsoft Sans Serif"/>
                <a:cs typeface="Microsoft Sans Serif"/>
              </a:rPr>
              <a:t>2</a:t>
            </a:r>
            <a:r>
              <a:rPr dirty="0" sz="800" spc="25">
                <a:latin typeface="Microsoft Sans Serif"/>
                <a:cs typeface="Microsoft Sans Serif"/>
              </a:rPr>
              <a:t>).</a:t>
            </a:r>
            <a:endParaRPr sz="800">
              <a:latin typeface="Microsoft Sans Serif"/>
              <a:cs typeface="Microsoft Sans Serif"/>
            </a:endParaRPr>
          </a:p>
          <a:p>
            <a:pPr marL="12700" marR="94615">
              <a:lnSpc>
                <a:spcPts val="1200"/>
              </a:lnSpc>
              <a:spcBef>
                <a:spcPts val="60"/>
              </a:spcBef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5">
                <a:latin typeface="Microsoft Sans Serif"/>
                <a:cs typeface="Microsoft Sans Serif"/>
              </a:rPr>
              <a:t>cada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10">
                <a:latin typeface="Microsoft Sans Serif"/>
                <a:cs typeface="Microsoft Sans Serif"/>
              </a:rPr>
              <a:t>esté </a:t>
            </a:r>
            <a:r>
              <a:rPr dirty="0" sz="650" spc="30">
                <a:latin typeface="Microsoft Sans Serif"/>
                <a:cs typeface="Microsoft Sans Serif"/>
              </a:rPr>
              <a:t>protegida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0">
                <a:latin typeface="Microsoft Sans Serif"/>
                <a:cs typeface="Microsoft Sans Serif"/>
              </a:rPr>
              <a:t>dispositivo de protección </a:t>
            </a:r>
            <a:r>
              <a:rPr dirty="0" sz="650" spc="25">
                <a:latin typeface="Microsoft Sans Serif"/>
                <a:cs typeface="Microsoft Sans Serif"/>
              </a:rPr>
              <a:t>contra </a:t>
            </a:r>
            <a:r>
              <a:rPr dirty="0" sz="650" spc="20">
                <a:latin typeface="Microsoft Sans Serif"/>
                <a:cs typeface="Microsoft Sans Serif"/>
              </a:rPr>
              <a:t>sobrecorriente, </a:t>
            </a:r>
            <a:r>
              <a:rPr dirty="0" sz="650" spc="10">
                <a:latin typeface="Microsoft Sans Serif"/>
                <a:cs typeface="Microsoft Sans Serif"/>
              </a:rPr>
              <a:t>la capacidad </a:t>
            </a:r>
            <a:r>
              <a:rPr dirty="0" sz="650" spc="30">
                <a:latin typeface="Microsoft Sans Serif"/>
                <a:cs typeface="Microsoft Sans Serif"/>
              </a:rPr>
              <a:t>nominal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último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caja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inferior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5" y="1816429"/>
            <a:ext cx="167830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cortocircuito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otras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(S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-1):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64447" y="1871350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5"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199270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99153" y="2297637"/>
            <a:ext cx="534479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177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20">
                <a:latin typeface="Microsoft Sans Serif"/>
                <a:cs typeface="Microsoft Sans Serif"/>
              </a:rPr>
              <a:t>agrupadas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bajo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cortocircuito </a:t>
            </a:r>
            <a:r>
              <a:rPr dirty="0" sz="700" spc="40">
                <a:latin typeface="Microsoft Sans Serif"/>
                <a:cs typeface="Microsoft Sans Serif"/>
              </a:rPr>
              <a:t>último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>
                <a:latin typeface="Microsoft Sans Serif"/>
                <a:cs typeface="Microsoft Sans Serif"/>
              </a:rPr>
              <a:t>caja </a:t>
            </a:r>
            <a:r>
              <a:rPr dirty="0" sz="700" spc="30">
                <a:latin typeface="Microsoft Sans Serif"/>
                <a:cs typeface="Microsoft Sans Serif"/>
              </a:rPr>
              <a:t>combinadora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fotovoltaicas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35">
                <a:latin typeface="Microsoft Sans Serif"/>
                <a:cs typeface="Microsoft Sans Serif"/>
              </a:rPr>
              <a:t>inferior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otras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caden</a:t>
            </a:r>
            <a:r>
              <a:rPr dirty="0" baseline="-33333" sz="750" spc="-52">
                <a:latin typeface="Microsoft Sans Serif"/>
                <a:cs typeface="Microsoft Sans Serif"/>
              </a:rPr>
              <a:t>A</a:t>
            </a:r>
            <a:r>
              <a:rPr dirty="0" sz="700" spc="-35">
                <a:latin typeface="Microsoft Sans Serif"/>
                <a:cs typeface="Microsoft Sans Serif"/>
              </a:rPr>
              <a:t>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5">
                <a:latin typeface="Microsoft Sans Serif"/>
                <a:cs typeface="Microsoft Sans Serif"/>
              </a:rPr>
              <a:t>(S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85">
                <a:latin typeface="Microsoft Sans Serif"/>
                <a:cs typeface="Microsoft Sans Serif"/>
              </a:rPr>
              <a:t>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):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37456" y="2747650"/>
            <a:ext cx="105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0000" y="284317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51" y="3134567"/>
            <a:ext cx="53511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cortocircuitos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5">
                <a:latin typeface="Microsoft Sans Serif"/>
                <a:cs typeface="Microsoft Sans Serif"/>
              </a:rPr>
              <a:t>cables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subconjunto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cuando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tienen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transporte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inferior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(véase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Figura</a:t>
            </a:r>
            <a:r>
              <a:rPr dirty="0" sz="650" spc="-5">
                <a:latin typeface="Microsoft Sans Serif"/>
                <a:cs typeface="Microsoft Sans Serif"/>
              </a:rPr>
              <a:t> 74):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0000" y="356029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7251" y="3937252"/>
            <a:ext cx="314261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tal</a:t>
            </a:r>
            <a:r>
              <a:rPr dirty="0" sz="750">
                <a:latin typeface="Microsoft Sans Serif"/>
                <a:cs typeface="Microsoft Sans Serif"/>
              </a:rPr>
              <a:t> caso,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deberán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satisfacer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relación: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416798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599150" y="4508720"/>
            <a:ext cx="508254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17780">
              <a:lnSpc>
                <a:spcPct val="133400"/>
              </a:lnSpc>
              <a:spcBef>
                <a:spcPts val="100"/>
              </a:spcBef>
              <a:tabLst>
                <a:tab pos="145415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mientras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interrupción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última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inferior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otro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(S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70">
                <a:latin typeface="Microsoft Sans Serif"/>
                <a:cs typeface="Microsoft Sans Serif"/>
              </a:rPr>
              <a:t>S</a:t>
            </a:r>
            <a:r>
              <a:rPr dirty="0" baseline="-33333" sz="750" spc="-254">
                <a:latin typeface="Microsoft Sans Serif"/>
                <a:cs typeface="Microsoft Sans Serif"/>
              </a:rPr>
              <a:t>A	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cadenas,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15">
                <a:latin typeface="Microsoft Sans Serif"/>
                <a:cs typeface="Microsoft Sans Serif"/>
              </a:rPr>
              <a:t>decir: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59467" y="4805050"/>
            <a:ext cx="1670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487352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99" y="5302503"/>
            <a:ext cx="37191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Microsoft Sans Serif"/>
                <a:cs typeface="Microsoft Sans Serif"/>
              </a:rPr>
              <a:t>6.1.5 </a:t>
            </a:r>
            <a:r>
              <a:rPr dirty="0" sz="800" spc="20">
                <a:latin typeface="Microsoft Sans Serif"/>
                <a:cs typeface="Microsoft Sans Serif"/>
              </a:rPr>
              <a:t>Posicionamiento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dispositivos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sobrecorriente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49999" y="5708903"/>
            <a:ext cx="5285105" cy="1491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3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colocar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(IEC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62548):</a:t>
            </a:r>
            <a:endParaRPr sz="600">
              <a:latin typeface="Microsoft Sans Serif"/>
              <a:cs typeface="Microsoft Sans Serif"/>
            </a:endParaRPr>
          </a:p>
          <a:p>
            <a:pPr marL="48895" marR="309880" indent="-48895">
              <a:lnSpc>
                <a:spcPct val="166700"/>
              </a:lnSpc>
              <a:buChar char="•"/>
              <a:tabLst>
                <a:tab pos="48895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cadena, </a:t>
            </a:r>
            <a:r>
              <a:rPr dirty="0" sz="600" spc="20">
                <a:latin typeface="Microsoft Sans Serif"/>
                <a:cs typeface="Microsoft Sans Serif"/>
              </a:rPr>
              <a:t>deberán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donde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cadena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cables </a:t>
            </a:r>
            <a:r>
              <a:rPr dirty="0" sz="600" spc="15">
                <a:latin typeface="Microsoft Sans Serif"/>
                <a:cs typeface="Microsoft Sans Serif"/>
              </a:rPr>
              <a:t>del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caja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combinadora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cadena;</a:t>
            </a:r>
            <a:endParaRPr sz="600">
              <a:latin typeface="Microsoft Sans Serif"/>
              <a:cs typeface="Microsoft Sans Serif"/>
            </a:endParaRPr>
          </a:p>
          <a:p>
            <a:pPr marL="44450" indent="-44450">
              <a:lnSpc>
                <a:spcPts val="1200"/>
              </a:lnSpc>
              <a:spcBef>
                <a:spcPts val="120"/>
              </a:spcBef>
              <a:buChar char="•"/>
              <a:tabLst>
                <a:tab pos="44450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dispositivos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sobrecorriente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subconjuntos,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deberán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estar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donde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subconjunto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unen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caja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combinadora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conjunto;</a:t>
            </a:r>
            <a:endParaRPr sz="550">
              <a:latin typeface="Microsoft Sans Serif"/>
              <a:cs typeface="Microsoft Sans Serif"/>
            </a:endParaRPr>
          </a:p>
          <a:p>
            <a:pPr marL="48895" marR="443865" indent="-48895">
              <a:lnSpc>
                <a:spcPts val="1200"/>
              </a:lnSpc>
              <a:buChar char="•"/>
              <a:tabLst>
                <a:tab pos="48895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sobrecorriente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conjunto,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deberán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donde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cables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al </a:t>
            </a:r>
            <a:r>
              <a:rPr dirty="0" sz="600" spc="25">
                <a:latin typeface="Microsoft Sans Serif"/>
                <a:cs typeface="Microsoft Sans Serif"/>
              </a:rPr>
              <a:t>equipo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conversión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energía.</a:t>
            </a:r>
            <a:endParaRPr sz="600">
              <a:latin typeface="Microsoft Sans Serif"/>
              <a:cs typeface="Microsoft Sans Serif"/>
            </a:endParaRPr>
          </a:p>
          <a:p>
            <a:pPr marR="221615">
              <a:lnSpc>
                <a:spcPts val="12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ubicación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25">
                <a:latin typeface="Microsoft Sans Serif"/>
                <a:cs typeface="Microsoft Sans Serif"/>
              </a:rPr>
              <a:t>sobrecorriente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extremos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aquellos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5">
                <a:latin typeface="Microsoft Sans Serif"/>
                <a:cs typeface="Microsoft Sans Serif"/>
              </a:rPr>
              <a:t>están </a:t>
            </a:r>
            <a:r>
              <a:rPr dirty="0" sz="700" spc="20">
                <a:latin typeface="Microsoft Sans Serif"/>
                <a:cs typeface="Microsoft Sans Serif"/>
              </a:rPr>
              <a:t>más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alejados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subconjunto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cableado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falla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fluyen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otras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secciones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otras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fuentes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baterías.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37299" y="7143077"/>
            <a:ext cx="5358130" cy="287782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dirty="0" sz="1050" spc="10" b="1">
                <a:latin typeface="Arial"/>
                <a:cs typeface="Arial"/>
              </a:rPr>
              <a:t>6.2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Protección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contra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sobrecorriente</a:t>
            </a:r>
            <a:r>
              <a:rPr dirty="0" sz="1050" spc="-15" b="1">
                <a:latin typeface="Arial"/>
                <a:cs typeface="Arial"/>
              </a:rPr>
              <a:t> </a:t>
            </a:r>
            <a:r>
              <a:rPr dirty="0" sz="1050" spc="40" b="1">
                <a:latin typeface="Arial"/>
                <a:cs typeface="Arial"/>
              </a:rPr>
              <a:t>en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el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lado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15" b="1">
                <a:latin typeface="Arial"/>
                <a:cs typeface="Arial"/>
              </a:rPr>
              <a:t> </a:t>
            </a:r>
            <a:r>
              <a:rPr dirty="0" sz="1050" spc="-65" b="1">
                <a:latin typeface="Arial"/>
                <a:cs typeface="Arial"/>
              </a:rPr>
              <a:t>CA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00">
              <a:latin typeface="Arial"/>
              <a:cs typeface="Arial"/>
            </a:endParaRPr>
          </a:p>
          <a:p>
            <a:pPr marL="12700" marR="339090">
              <a:lnSpc>
                <a:spcPct val="133400"/>
              </a:lnSpc>
            </a:pPr>
            <a:r>
              <a:rPr dirty="0" sz="750" spc="20">
                <a:latin typeface="Microsoft Sans Serif"/>
                <a:cs typeface="Microsoft Sans Serif"/>
              </a:rPr>
              <a:t>Dado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dimensionarse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transporte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superior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máxima que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inversor puede </a:t>
            </a:r>
            <a:r>
              <a:rPr dirty="0" sz="750" spc="30">
                <a:latin typeface="Microsoft Sans Serif"/>
                <a:cs typeface="Microsoft Sans Serif"/>
              </a:rPr>
              <a:t>suministrar,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necesaria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0">
                <a:latin typeface="Microsoft Sans Serif"/>
                <a:cs typeface="Microsoft Sans Serif"/>
              </a:rPr>
              <a:t>sobrecarga. </a:t>
            </a:r>
            <a:r>
              <a:rPr dirty="0" sz="750" spc="-10">
                <a:latin typeface="Microsoft Sans Serif"/>
                <a:cs typeface="Microsoft Sans Serif"/>
              </a:rPr>
              <a:t>Sin </a:t>
            </a:r>
            <a:r>
              <a:rPr dirty="0" sz="750" spc="30">
                <a:latin typeface="Microsoft Sans Serif"/>
                <a:cs typeface="Microsoft Sans Serif"/>
              </a:rPr>
              <a:t>embargo, </a:t>
            </a:r>
            <a:r>
              <a:rPr dirty="0" sz="750" spc="10">
                <a:latin typeface="Microsoft Sans Serif"/>
                <a:cs typeface="Microsoft Sans Serif"/>
              </a:rPr>
              <a:t>el cable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30">
                <a:latin typeface="Microsoft Sans Serif"/>
                <a:cs typeface="Microsoft Sans Serif"/>
              </a:rPr>
              <a:t>protegerse contra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cortocircuito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suministrado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ubicado</a:t>
            </a:r>
            <a:r>
              <a:rPr dirty="0" sz="750" spc="5">
                <a:latin typeface="Microsoft Sans Serif"/>
                <a:cs typeface="Microsoft Sans Serif"/>
              </a:rPr>
              <a:t> cerca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dicho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cable,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principal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consumo</a:t>
            </a:r>
            <a:r>
              <a:rPr dirty="0" sz="750">
                <a:latin typeface="Microsoft Sans Serif"/>
                <a:cs typeface="Microsoft Sans Serif"/>
              </a:rPr>
              <a:t> si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soporta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específica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5">
                <a:latin typeface="Microsoft Sans Serif"/>
                <a:cs typeface="Microsoft Sans Serif"/>
              </a:rPr>
              <a:t>pasa. </a:t>
            </a:r>
            <a:r>
              <a:rPr dirty="0" sz="750" spc="-10">
                <a:latin typeface="Microsoft Sans Serif"/>
                <a:cs typeface="Microsoft Sans Serif"/>
              </a:rPr>
              <a:t>Sin </a:t>
            </a:r>
            <a:r>
              <a:rPr dirty="0" sz="750" spc="30">
                <a:latin typeface="Microsoft Sans Serif"/>
                <a:cs typeface="Microsoft Sans Serif"/>
              </a:rPr>
              <a:t>embargo,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actuación del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25">
                <a:latin typeface="Microsoft Sans Serif"/>
                <a:cs typeface="Microsoft Sans Serif"/>
              </a:rPr>
              <a:t>principal </a:t>
            </a:r>
            <a:r>
              <a:rPr dirty="0" sz="750" spc="30">
                <a:latin typeface="Microsoft Sans Serif"/>
                <a:cs typeface="Microsoft Sans Serif"/>
              </a:rPr>
              <a:t>pone fuera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servicio </a:t>
            </a:r>
            <a:r>
              <a:rPr dirty="0" sz="750" spc="35">
                <a:latin typeface="Microsoft Sans Serif"/>
                <a:cs typeface="Microsoft Sans Serif"/>
              </a:rPr>
              <a:t>toda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consumo. </a:t>
            </a: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25">
                <a:latin typeface="Microsoft Sans Serif"/>
                <a:cs typeface="Microsoft Sans Serif"/>
              </a:rPr>
              <a:t>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5">
                <a:latin typeface="Microsoft Sans Serif"/>
                <a:cs typeface="Microsoft Sans Serif"/>
              </a:rPr>
              <a:t>esto, </a:t>
            </a:r>
            <a:r>
              <a:rPr dirty="0" sz="750" spc="20">
                <a:latin typeface="Microsoft Sans Serif"/>
                <a:cs typeface="Microsoft Sans Serif"/>
              </a:rPr>
              <a:t>incluso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necesita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15">
                <a:latin typeface="Microsoft Sans Serif"/>
                <a:cs typeface="Microsoft Sans Serif"/>
              </a:rPr>
              <a:t>dedicada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20">
                <a:latin typeface="Microsoft Sans Serif"/>
                <a:cs typeface="Microsoft Sans Serif"/>
              </a:rPr>
              <a:t>sobrecarga,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25">
                <a:latin typeface="Microsoft Sans Serif"/>
                <a:cs typeface="Microsoft Sans Serif"/>
              </a:rPr>
              <a:t>principal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consumo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5">
                <a:latin typeface="Microsoft Sans Serif"/>
                <a:cs typeface="Microsoft Sans Serif"/>
              </a:rPr>
              <a:t>cerca </a:t>
            </a:r>
            <a:r>
              <a:rPr dirty="0" sz="750" spc="20">
                <a:latin typeface="Microsoft Sans Serif"/>
                <a:cs typeface="Microsoft Sans Serif"/>
              </a:rPr>
              <a:t>del inversor,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aconsejable </a:t>
            </a:r>
            <a:r>
              <a:rPr dirty="0" sz="750" spc="15">
                <a:latin typeface="Microsoft Sans Serif"/>
                <a:cs typeface="Microsoft Sans Serif"/>
              </a:rPr>
              <a:t>colocar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dispositivo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 para evitar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active el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25">
                <a:latin typeface="Microsoft Sans Serif"/>
                <a:cs typeface="Microsoft Sans Serif"/>
              </a:rPr>
              <a:t>principal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de consumo; </a:t>
            </a:r>
            <a:r>
              <a:rPr dirty="0" sz="750" spc="10">
                <a:latin typeface="Microsoft Sans Serif"/>
                <a:cs typeface="Microsoft Sans Serif"/>
              </a:rPr>
              <a:t>estos </a:t>
            </a:r>
            <a:r>
              <a:rPr dirty="0" sz="750" spc="25">
                <a:latin typeface="Microsoft Sans Serif"/>
                <a:cs typeface="Microsoft Sans Serif"/>
              </a:rPr>
              <a:t>disyuntores deben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10">
                <a:latin typeface="Microsoft Sans Serif"/>
                <a:cs typeface="Microsoft Sans Serif"/>
              </a:rPr>
              <a:t>selectivos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25">
                <a:latin typeface="Microsoft Sans Serif"/>
                <a:cs typeface="Microsoft Sans Serif"/>
              </a:rPr>
              <a:t>principal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de consumo.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una planta </a:t>
            </a:r>
            <a:r>
              <a:rPr dirty="0" sz="750" spc="25">
                <a:latin typeface="Microsoft Sans Serif"/>
                <a:cs typeface="Microsoft Sans Serif"/>
              </a:rPr>
              <a:t>de energía fotovoltaica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gran </a:t>
            </a:r>
            <a:r>
              <a:rPr dirty="0" sz="750" spc="-5">
                <a:latin typeface="Microsoft Sans Serif"/>
                <a:cs typeface="Microsoft Sans Serif"/>
              </a:rPr>
              <a:t>escala,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30">
                <a:latin typeface="Microsoft Sans Serif"/>
                <a:cs typeface="Microsoft Sans Serif"/>
              </a:rPr>
              <a:t>una planta </a:t>
            </a:r>
            <a:r>
              <a:rPr dirty="0" sz="750" spc="25">
                <a:latin typeface="Microsoft Sans Serif"/>
                <a:cs typeface="Microsoft Sans Serif"/>
              </a:rPr>
              <a:t>de consumo. </a:t>
            </a: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25">
                <a:latin typeface="Microsoft Sans Serif"/>
                <a:cs typeface="Microsoft Sans Serif"/>
              </a:rPr>
              <a:t>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este escenario,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20">
                <a:latin typeface="Microsoft Sans Serif"/>
                <a:cs typeface="Microsoft Sans Serif"/>
              </a:rPr>
              <a:t>estar </a:t>
            </a:r>
            <a:r>
              <a:rPr dirty="0" sz="750" spc="25">
                <a:latin typeface="Microsoft Sans Serif"/>
                <a:cs typeface="Microsoft Sans Serif"/>
              </a:rPr>
              <a:t>disponible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disyuntor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principal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fotovoltaica completa.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plantas con </a:t>
            </a:r>
            <a:r>
              <a:rPr dirty="0" sz="750" spc="30">
                <a:latin typeface="Microsoft Sans Serif"/>
                <a:cs typeface="Microsoft Sans Serif"/>
              </a:rPr>
              <a:t>múltiples </a:t>
            </a:r>
            <a:r>
              <a:rPr dirty="0" sz="750" spc="15">
                <a:latin typeface="Microsoft Sans Serif"/>
                <a:cs typeface="Microsoft Sans Serif"/>
              </a:rPr>
              <a:t>inversores,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presencia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protección para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 </a:t>
            </a:r>
            <a:r>
              <a:rPr dirty="0" sz="750" spc="20">
                <a:latin typeface="Microsoft Sans Serif"/>
                <a:cs typeface="Microsoft Sans Serif"/>
              </a:rPr>
              <a:t>línea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inversores garantiza,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falla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inversor,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funcionamiento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otros, siempre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disyuntores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selectivos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principal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consumo.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37938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175501" y="0"/>
                </a:moveTo>
                <a:lnTo>
                  <a:pt x="0" y="0"/>
                </a:lnTo>
                <a:lnTo>
                  <a:pt x="0" y="763701"/>
                </a:lnTo>
                <a:lnTo>
                  <a:pt x="175501" y="763701"/>
                </a:lnTo>
                <a:lnTo>
                  <a:pt x="175501" y="0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49999" y="742277"/>
            <a:ext cx="3876675" cy="52324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r>
              <a:rPr dirty="0" sz="1050" spc="10" b="1">
                <a:latin typeface="Arial"/>
                <a:cs typeface="Arial"/>
              </a:rPr>
              <a:t>6.3</a:t>
            </a:r>
            <a:r>
              <a:rPr dirty="0" sz="1050" spc="-10" b="1">
                <a:latin typeface="Arial"/>
                <a:cs typeface="Arial"/>
              </a:rPr>
              <a:t> Elección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5" b="1">
                <a:latin typeface="Arial"/>
                <a:cs typeface="Arial"/>
              </a:rPr>
              <a:t>dispositivos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30" b="1">
                <a:latin typeface="Arial"/>
                <a:cs typeface="Arial"/>
              </a:rPr>
              <a:t>conmutación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y</a:t>
            </a:r>
            <a:r>
              <a:rPr dirty="0" sz="1050" spc="-10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desconexión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0" y="1461997"/>
            <a:ext cx="5362575" cy="1395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0170">
              <a:lnSpc>
                <a:spcPct val="125000"/>
              </a:lnSpc>
              <a:spcBef>
                <a:spcPts val="100"/>
              </a:spcBef>
            </a:pPr>
            <a:r>
              <a:rPr dirty="0" sz="800" spc="-45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recomienda </a:t>
            </a:r>
            <a:r>
              <a:rPr dirty="0" sz="800" spc="25">
                <a:latin typeface="Microsoft Sans Serif"/>
                <a:cs typeface="Microsoft Sans Serif"/>
              </a:rPr>
              <a:t>instalar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25">
                <a:latin typeface="Microsoft Sans Serif"/>
                <a:cs typeface="Microsoft Sans Serif"/>
              </a:rPr>
              <a:t>dispositivo de </a:t>
            </a:r>
            <a:r>
              <a:rPr dirty="0" sz="800" spc="20">
                <a:latin typeface="Microsoft Sans Serif"/>
                <a:cs typeface="Microsoft Sans Serif"/>
              </a:rPr>
              <a:t>desconexión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5">
                <a:latin typeface="Microsoft Sans Serif"/>
                <a:cs typeface="Microsoft Sans Serif"/>
              </a:rPr>
              <a:t>cada </a:t>
            </a:r>
            <a:r>
              <a:rPr dirty="0" sz="800" spc="15">
                <a:latin typeface="Microsoft Sans Serif"/>
                <a:cs typeface="Microsoft Sans Serif"/>
              </a:rPr>
              <a:t>cadena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45">
                <a:latin typeface="Microsoft Sans Serif"/>
                <a:cs typeface="Microsoft Sans Serif"/>
              </a:rPr>
              <a:t>permitir </a:t>
            </a:r>
            <a:r>
              <a:rPr dirty="0" sz="800" spc="25">
                <a:latin typeface="Microsoft Sans Serif"/>
                <a:cs typeface="Microsoft Sans Serif"/>
              </a:rPr>
              <a:t>intervenciones de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mantenimiento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poner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fuera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servicio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otras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partes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desconexión </a:t>
            </a:r>
            <a:r>
              <a:rPr dirty="0" sz="800" spc="25">
                <a:latin typeface="Microsoft Sans Serif"/>
                <a:cs typeface="Microsoft Sans Serif"/>
              </a:rPr>
              <a:t>del inversor debe </a:t>
            </a:r>
            <a:r>
              <a:rPr dirty="0" sz="800" spc="15">
                <a:latin typeface="Microsoft Sans Serif"/>
                <a:cs typeface="Microsoft Sans Serif"/>
              </a:rPr>
              <a:t>ser </a:t>
            </a:r>
            <a:r>
              <a:rPr dirty="0" sz="800" spc="20">
                <a:latin typeface="Microsoft Sans Serif"/>
                <a:cs typeface="Microsoft Sans Serif"/>
              </a:rPr>
              <a:t>posible </a:t>
            </a:r>
            <a:r>
              <a:rPr dirty="0" sz="800" spc="45">
                <a:latin typeface="Microsoft Sans Serif"/>
                <a:cs typeface="Microsoft Sans Serif"/>
              </a:rPr>
              <a:t>tanto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5">
                <a:latin typeface="Microsoft Sans Serif"/>
                <a:cs typeface="Microsoft Sans Serif"/>
              </a:rPr>
              <a:t>lado de </a:t>
            </a:r>
            <a:r>
              <a:rPr dirty="0" sz="800" spc="-75">
                <a:latin typeface="Microsoft Sans Serif"/>
                <a:cs typeface="Microsoft Sans Serif"/>
              </a:rPr>
              <a:t>CC </a:t>
            </a:r>
            <a:r>
              <a:rPr dirty="0" sz="800" spc="35">
                <a:latin typeface="Microsoft Sans Serif"/>
                <a:cs typeface="Microsoft Sans Serif"/>
              </a:rPr>
              <a:t>como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5">
                <a:latin typeface="Microsoft Sans Serif"/>
                <a:cs typeface="Microsoft Sans Serif"/>
              </a:rPr>
              <a:t>lado de </a:t>
            </a:r>
            <a:r>
              <a:rPr dirty="0" sz="800" spc="-50">
                <a:latin typeface="Microsoft Sans Serif"/>
                <a:cs typeface="Microsoft Sans Serif"/>
              </a:rPr>
              <a:t>CA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45">
                <a:latin typeface="Microsoft Sans Serif"/>
                <a:cs typeface="Microsoft Sans Serif"/>
              </a:rPr>
              <a:t>permitir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mantenimiento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excluyendo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ambas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fuentes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alimentación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5">
                <a:latin typeface="Microsoft Sans Serif"/>
                <a:cs typeface="Microsoft Sans Serif"/>
              </a:rPr>
              <a:t>generador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(IEC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60364-7).</a:t>
            </a:r>
            <a:endParaRPr sz="800">
              <a:latin typeface="Microsoft Sans Serif"/>
              <a:cs typeface="Microsoft Sans Serif"/>
            </a:endParaRPr>
          </a:p>
          <a:p>
            <a:pPr marL="12700" marR="285115">
              <a:lnSpc>
                <a:spcPts val="1200"/>
              </a:lnSpc>
              <a:spcBef>
                <a:spcPts val="8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conmutarse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bajo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carga,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ejemplo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interruptor-seccionador.</a:t>
            </a:r>
            <a:endParaRPr sz="7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00"/>
              </a:lnSpc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CA,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general</a:t>
            </a:r>
            <a:r>
              <a:rPr dirty="0" sz="400" spc="10">
                <a:latin typeface="Microsoft Sans Serif"/>
                <a:cs typeface="Microsoft Sans Serif"/>
              </a:rPr>
              <a:t>31</a:t>
            </a:r>
            <a:r>
              <a:rPr dirty="0" sz="700" spc="10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disponer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red,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utilizar;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si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encuentra</a:t>
            </a:r>
            <a:r>
              <a:rPr dirty="0" sz="700" spc="5">
                <a:latin typeface="Microsoft Sans Serif"/>
                <a:cs typeface="Microsoft Sans Serif"/>
              </a:rPr>
              <a:t> cerca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recomendable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inmediatamente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0000" y="22374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2300151"/>
            <a:ext cx="733425" cy="56134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31</a:t>
            </a:r>
            <a:endParaRPr sz="600">
              <a:latin typeface="Microsoft Sans Serif"/>
              <a:cs typeface="Microsoft Sans Serif"/>
            </a:endParaRPr>
          </a:p>
          <a:p>
            <a:pPr algn="just">
              <a:lnSpc>
                <a:spcPts val="800"/>
              </a:lnSpc>
              <a:spcBef>
                <a:spcPts val="40"/>
              </a:spcBef>
            </a:pPr>
            <a:r>
              <a:rPr dirty="0" sz="450" spc="-20">
                <a:latin typeface="Microsoft Sans Serif"/>
                <a:cs typeface="Microsoft Sans Serif"/>
              </a:rPr>
              <a:t>Si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se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utiliza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disyuntor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  </a:t>
            </a:r>
            <a:r>
              <a:rPr dirty="0" sz="450" spc="10">
                <a:latin typeface="Microsoft Sans Serif"/>
                <a:cs typeface="Microsoft Sans Serif"/>
              </a:rPr>
              <a:t>baja tensión, </a:t>
            </a:r>
            <a:r>
              <a:rPr dirty="0" sz="450" spc="20">
                <a:latin typeface="Microsoft Sans Serif"/>
                <a:cs typeface="Microsoft Sans Serif"/>
              </a:rPr>
              <a:t>normalmente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también </a:t>
            </a:r>
            <a:r>
              <a:rPr dirty="0" sz="450" spc="15">
                <a:latin typeface="Microsoft Sans Serif"/>
                <a:cs typeface="Microsoft Sans Serif"/>
              </a:rPr>
              <a:t>tiene </a:t>
            </a:r>
            <a:r>
              <a:rPr dirty="0" sz="450" spc="5">
                <a:latin typeface="Microsoft Sans Serif"/>
                <a:cs typeface="Microsoft Sans Serif"/>
              </a:rPr>
              <a:t>la capacidad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insolación.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-511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84503" y="3818534"/>
            <a:ext cx="175895" cy="763905"/>
          </a:xfrm>
          <a:custGeom>
            <a:avLst/>
            <a:gdLst/>
            <a:ahLst/>
            <a:cxnLst/>
            <a:rect l="l" t="t" r="r" b="b"/>
            <a:pathLst>
              <a:path w="175895" h="763904">
                <a:moveTo>
                  <a:pt x="0" y="763701"/>
                </a:moveTo>
                <a:lnTo>
                  <a:pt x="175501" y="763701"/>
                </a:lnTo>
                <a:lnTo>
                  <a:pt x="175501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149034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SOBRECARGAS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98933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79385" y="4169356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904987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06526"/>
            <a:ext cx="4475480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5" b="1">
                <a:latin typeface="Arial"/>
                <a:cs typeface="Arial"/>
              </a:rPr>
              <a:t>Protección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75" b="1">
                <a:latin typeface="Arial"/>
                <a:cs typeface="Arial"/>
              </a:rPr>
              <a:t>contra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35" b="1">
                <a:latin typeface="Arial"/>
                <a:cs typeface="Arial"/>
              </a:rPr>
              <a:t>sobretensiones</a:t>
            </a:r>
            <a:endParaRPr sz="2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351108"/>
            <a:ext cx="3598545" cy="2859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05740" indent="-193675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206375" algn="l"/>
              </a:tabLst>
            </a:pPr>
            <a:r>
              <a:rPr dirty="0" sz="900" spc="-5" b="1">
                <a:latin typeface="Arial"/>
                <a:cs typeface="Arial"/>
              </a:rPr>
              <a:t>Selección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dispositivos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protección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contra</a:t>
            </a:r>
            <a:endParaRPr sz="900">
              <a:latin typeface="Arial"/>
              <a:cs typeface="Arial"/>
            </a:endParaRPr>
          </a:p>
          <a:p>
            <a:pPr marL="355600" marR="342265">
              <a:lnSpc>
                <a:spcPct val="166700"/>
              </a:lnSpc>
            </a:pPr>
            <a:r>
              <a:rPr dirty="0" sz="900" spc="15" b="1">
                <a:latin typeface="Arial"/>
                <a:cs typeface="Arial"/>
              </a:rPr>
              <a:t>sobretensiones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-25" b="1">
                <a:latin typeface="Arial"/>
                <a:cs typeface="Arial"/>
              </a:rPr>
              <a:t>(SPD)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para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la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protección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plantas </a:t>
            </a:r>
            <a:r>
              <a:rPr dirty="0" sz="900" spc="-235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fotovoltaicas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contra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0" b="1">
                <a:latin typeface="Arial"/>
                <a:cs typeface="Arial"/>
              </a:rPr>
              <a:t>rayos</a:t>
            </a:r>
            <a:endParaRPr sz="900">
              <a:latin typeface="Arial"/>
              <a:cs typeface="Arial"/>
            </a:endParaRPr>
          </a:p>
          <a:p>
            <a:pPr lvl="2" marL="514984" indent="-160655">
              <a:lnSpc>
                <a:spcPct val="100000"/>
              </a:lnSpc>
              <a:spcBef>
                <a:spcPts val="800"/>
              </a:spcBef>
              <a:buAutoNum type="arabicPeriod"/>
              <a:tabLst>
                <a:tab pos="515620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Plantas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sobre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tejados</a:t>
            </a:r>
            <a:endParaRPr sz="500">
              <a:latin typeface="Microsoft Sans Serif"/>
              <a:cs typeface="Microsoft Sans Serif"/>
            </a:endParaRPr>
          </a:p>
          <a:p>
            <a:pPr lvl="3" marL="1053465" marR="5080" indent="-407034">
              <a:lnSpc>
                <a:spcPct val="153900"/>
              </a:lnSpc>
              <a:spcBef>
                <a:spcPts val="30"/>
              </a:spcBef>
              <a:buAutoNum type="arabicPeriod"/>
              <a:tabLst>
                <a:tab pos="92456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Instalaciones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edificios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rayos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externo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(SPR)</a:t>
            </a:r>
            <a:endParaRPr sz="650">
              <a:latin typeface="Microsoft Sans Serif"/>
              <a:cs typeface="Microsoft Sans Serif"/>
            </a:endParaRPr>
          </a:p>
          <a:p>
            <a:pPr lvl="3" marL="1053465" marR="137795" indent="-407034">
              <a:lnSpc>
                <a:spcPct val="153900"/>
              </a:lnSpc>
              <a:buAutoNum type="arabicPeriod"/>
              <a:tabLst>
                <a:tab pos="92456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Instalaciones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edificios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LPS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externo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distancia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separación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suficiente</a:t>
            </a:r>
            <a:endParaRPr sz="650">
              <a:latin typeface="Microsoft Sans Serif"/>
              <a:cs typeface="Microsoft Sans Serif"/>
            </a:endParaRPr>
          </a:p>
          <a:p>
            <a:pPr lvl="3" marL="1053465" marR="137795" indent="-407034">
              <a:lnSpc>
                <a:spcPct val="153900"/>
              </a:lnSpc>
              <a:buAutoNum type="arabicPeriod"/>
              <a:tabLst>
                <a:tab pos="92456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Instalaciones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edificios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LPS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externo,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suficiente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distancia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separación</a:t>
            </a:r>
            <a:endParaRPr sz="650">
              <a:latin typeface="Microsoft Sans Serif"/>
              <a:cs typeface="Microsoft Sans Serif"/>
            </a:endParaRPr>
          </a:p>
          <a:p>
            <a:pPr lvl="3">
              <a:lnSpc>
                <a:spcPct val="100000"/>
              </a:lnSpc>
              <a:spcBef>
                <a:spcPts val="5"/>
              </a:spcBef>
              <a:buAutoNum type="arabicPeriod"/>
            </a:pPr>
            <a:endParaRPr sz="750">
              <a:latin typeface="Microsoft Sans Serif"/>
              <a:cs typeface="Microsoft Sans Serif"/>
            </a:endParaRPr>
          </a:p>
          <a:p>
            <a:pPr lvl="2" marL="514984" indent="-160655">
              <a:lnSpc>
                <a:spcPct val="100000"/>
              </a:lnSpc>
              <a:buAutoNum type="arabicPeriod"/>
              <a:tabLst>
                <a:tab pos="515620" algn="l"/>
              </a:tabLst>
            </a:pPr>
            <a:r>
              <a:rPr dirty="0" sz="500">
                <a:latin typeface="Microsoft Sans Serif"/>
                <a:cs typeface="Microsoft Sans Serif"/>
              </a:rPr>
              <a:t>Sistemas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campo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libre</a:t>
            </a:r>
            <a:endParaRPr sz="500">
              <a:latin typeface="Microsoft Sans Serif"/>
              <a:cs typeface="Microsoft Sans Serif"/>
            </a:endParaRPr>
          </a:p>
          <a:p>
            <a:pPr lvl="3" marL="902969" indent="-256540">
              <a:lnSpc>
                <a:spcPct val="100000"/>
              </a:lnSpc>
              <a:spcBef>
                <a:spcPts val="500"/>
              </a:spcBef>
              <a:buAutoNum type="arabicPeriod"/>
              <a:tabLst>
                <a:tab pos="903605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Sistemas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libre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central</a:t>
            </a:r>
            <a:endParaRPr sz="600">
              <a:latin typeface="Microsoft Sans Serif"/>
              <a:cs typeface="Microsoft Sans Serif"/>
            </a:endParaRPr>
          </a:p>
          <a:p>
            <a:pPr lvl="3" marL="881380" indent="-234950">
              <a:lnSpc>
                <a:spcPct val="100000"/>
              </a:lnSpc>
              <a:spcBef>
                <a:spcPts val="530"/>
              </a:spcBef>
              <a:buAutoNum type="arabicPeriod"/>
              <a:tabLst>
                <a:tab pos="882015" algn="l"/>
              </a:tabLst>
            </a:pPr>
            <a:r>
              <a:rPr dirty="0" sz="550">
                <a:latin typeface="Microsoft Sans Serif"/>
                <a:cs typeface="Microsoft Sans Serif"/>
              </a:rPr>
              <a:t>Sistemas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campo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libre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inversores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endParaRPr sz="550">
              <a:latin typeface="Microsoft Sans Serif"/>
              <a:cs typeface="Microsoft Sans Serif"/>
            </a:endParaRPr>
          </a:p>
          <a:p>
            <a:pPr lvl="3" marL="923925" indent="-277495">
              <a:lnSpc>
                <a:spcPct val="100000"/>
              </a:lnSpc>
              <a:spcBef>
                <a:spcPts val="440"/>
              </a:spcBef>
              <a:buAutoNum type="arabicPeriod"/>
              <a:tabLst>
                <a:tab pos="924560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Líneas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endParaRPr sz="650">
              <a:latin typeface="Microsoft Sans Serif"/>
              <a:cs typeface="Microsoft Sans Serif"/>
            </a:endParaRPr>
          </a:p>
          <a:p>
            <a:pPr lvl="2" marL="610235" indent="-255904">
              <a:lnSpc>
                <a:spcPct val="100000"/>
              </a:lnSpc>
              <a:spcBef>
                <a:spcPts val="555"/>
              </a:spcBef>
              <a:buAutoNum type="arabicPeriod"/>
              <a:tabLst>
                <a:tab pos="610870" algn="l"/>
              </a:tabLst>
            </a:pPr>
            <a:r>
              <a:rPr dirty="0" sz="800">
                <a:latin typeface="Microsoft Sans Serif"/>
                <a:cs typeface="Microsoft Sans Serif"/>
              </a:rPr>
              <a:t>Selección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endParaRPr sz="800">
              <a:latin typeface="Microsoft Sans Serif"/>
              <a:cs typeface="Microsoft Sans Serif"/>
            </a:endParaRPr>
          </a:p>
          <a:p>
            <a:pPr lvl="3" marL="988060" indent="-34163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88694" algn="l"/>
              </a:tabLst>
            </a:pPr>
            <a:r>
              <a:rPr dirty="0" sz="800">
                <a:latin typeface="Microsoft Sans Serif"/>
                <a:cs typeface="Microsoft Sans Serif"/>
              </a:rPr>
              <a:t>Selección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endParaRPr sz="800">
              <a:latin typeface="Microsoft Sans Serif"/>
              <a:cs typeface="Microsoft Sans Serif"/>
            </a:endParaRPr>
          </a:p>
          <a:p>
            <a:pPr lvl="3" marL="988060" indent="-341630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988694" algn="l"/>
              </a:tabLst>
            </a:pPr>
            <a:r>
              <a:rPr dirty="0" sz="800">
                <a:latin typeface="Microsoft Sans Serif"/>
                <a:cs typeface="Microsoft Sans Serif"/>
              </a:rPr>
              <a:t>Selección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CC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0657" y="9182448"/>
            <a:ext cx="588433" cy="2495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27300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0000" y="606526"/>
            <a:ext cx="4475480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5" b="1">
                <a:latin typeface="Arial"/>
                <a:cs typeface="Arial"/>
              </a:rPr>
              <a:t>Protección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75" b="1">
                <a:latin typeface="Arial"/>
                <a:cs typeface="Arial"/>
              </a:rPr>
              <a:t>contra</a:t>
            </a:r>
            <a:r>
              <a:rPr dirty="0" sz="2100" spc="-55" b="1">
                <a:latin typeface="Arial"/>
                <a:cs typeface="Arial"/>
              </a:rPr>
              <a:t> </a:t>
            </a:r>
            <a:r>
              <a:rPr dirty="0" sz="2100" spc="35" b="1">
                <a:latin typeface="Arial"/>
                <a:cs typeface="Arial"/>
              </a:rPr>
              <a:t>sobretensiones</a:t>
            </a:r>
            <a:endParaRPr sz="2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73766" y="2572002"/>
            <a:ext cx="5522595" cy="65347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algn="just" marL="76200" marR="328930">
              <a:lnSpc>
                <a:spcPts val="18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7.1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5" b="1">
                <a:latin typeface="Arial"/>
                <a:cs typeface="Arial"/>
              </a:rPr>
              <a:t>Selección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dispositivos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protección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contra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sobretensiones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25" b="1">
                <a:latin typeface="Arial"/>
                <a:cs typeface="Arial"/>
              </a:rPr>
              <a:t>(SPD)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para</a:t>
            </a:r>
            <a:r>
              <a:rPr dirty="0" sz="900" spc="-1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la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protección </a:t>
            </a:r>
            <a:r>
              <a:rPr dirty="0" sz="900" spc="-24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plantas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fotovoltaicas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contra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0" b="1">
                <a:latin typeface="Arial"/>
                <a:cs typeface="Arial"/>
              </a:rPr>
              <a:t>rayos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Arial"/>
              <a:cs typeface="Arial"/>
            </a:endParaRPr>
          </a:p>
          <a:p>
            <a:pPr algn="just" marL="76200" marR="231775">
              <a:lnSpc>
                <a:spcPct val="1334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rayos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amenazas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eléctricas.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descargas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atmosféricas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durante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tormenta </a:t>
            </a:r>
            <a:r>
              <a:rPr dirty="0" sz="750" spc="-19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alcanzar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cientos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kiloamperios.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Hoy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día,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5">
                <a:latin typeface="Microsoft Sans Serif"/>
                <a:cs typeface="Microsoft Sans Serif"/>
              </a:rPr>
              <a:t>pesar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avances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tecnológicos,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existen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diseñados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evitar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formación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rayos.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Sin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embargo,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rayos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(SPR)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diseñados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minimizar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daños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entorno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circundante.</a:t>
            </a:r>
            <a:endParaRPr sz="750">
              <a:latin typeface="Microsoft Sans Serif"/>
              <a:cs typeface="Microsoft Sans Serif"/>
            </a:endParaRPr>
          </a:p>
          <a:p>
            <a:pPr algn="just" marL="76200">
              <a:lnSpc>
                <a:spcPct val="100000"/>
              </a:lnSpc>
              <a:spcBef>
                <a:spcPts val="350"/>
              </a:spcBef>
            </a:pP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daños</a:t>
            </a:r>
            <a:r>
              <a:rPr dirty="0" sz="700">
                <a:latin typeface="Microsoft Sans Serif"/>
                <a:cs typeface="Microsoft Sans Serif"/>
              </a:rPr>
              <a:t> a las </a:t>
            </a:r>
            <a:r>
              <a:rPr dirty="0" sz="700" spc="15">
                <a:latin typeface="Microsoft Sans Serif"/>
                <a:cs typeface="Microsoft Sans Serif"/>
              </a:rPr>
              <a:t>instalaciones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provenir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de:</a:t>
            </a:r>
            <a:endParaRPr sz="700">
              <a:latin typeface="Microsoft Sans Serif"/>
              <a:cs typeface="Microsoft Sans Serif"/>
            </a:endParaRPr>
          </a:p>
          <a:p>
            <a:pPr algn="just" marL="1365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137160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impacto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directo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sobretensión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directa;</a:t>
            </a:r>
            <a:endParaRPr sz="750">
              <a:latin typeface="Microsoft Sans Serif"/>
              <a:cs typeface="Microsoft Sans Serif"/>
            </a:endParaRPr>
          </a:p>
          <a:p>
            <a:pPr algn="just" marL="1403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409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golpe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indirecto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sobretensión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inducida.</a:t>
            </a:r>
            <a:endParaRPr sz="800">
              <a:latin typeface="Microsoft Sans Serif"/>
              <a:cs typeface="Microsoft Sans Serif"/>
            </a:endParaRPr>
          </a:p>
          <a:p>
            <a:pPr marL="76200" marR="405130">
              <a:lnSpc>
                <a:spcPct val="125000"/>
              </a:lnSpc>
            </a:pPr>
            <a:r>
              <a:rPr dirty="0" sz="800" spc="10">
                <a:latin typeface="Microsoft Sans Serif"/>
                <a:cs typeface="Microsoft Sans Serif"/>
              </a:rPr>
              <a:t>Según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estado actual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25">
                <a:latin typeface="Microsoft Sans Serif"/>
                <a:cs typeface="Microsoft Sans Serif"/>
              </a:rPr>
              <a:t>conocimientos </a:t>
            </a:r>
            <a:r>
              <a:rPr dirty="0" sz="800" spc="15">
                <a:latin typeface="Microsoft Sans Serif"/>
                <a:cs typeface="Microsoft Sans Serif"/>
              </a:rPr>
              <a:t>científicos, los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25">
                <a:latin typeface="Microsoft Sans Serif"/>
                <a:cs typeface="Microsoft Sans Serif"/>
              </a:rPr>
              <a:t>fotovoltaicos </a:t>
            </a:r>
            <a:r>
              <a:rPr dirty="0" sz="800" spc="40">
                <a:latin typeface="Microsoft Sans Serif"/>
                <a:cs typeface="Microsoft Sans Serif"/>
              </a:rPr>
              <a:t>no </a:t>
            </a:r>
            <a:r>
              <a:rPr dirty="0" sz="800" spc="35">
                <a:latin typeface="Microsoft Sans Serif"/>
                <a:cs typeface="Microsoft Sans Serif"/>
              </a:rPr>
              <a:t>aumentan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5">
                <a:latin typeface="Microsoft Sans Serif"/>
                <a:cs typeface="Microsoft Sans Serif"/>
              </a:rPr>
              <a:t>riesgo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caída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rayos</a:t>
            </a:r>
            <a:r>
              <a:rPr dirty="0" sz="800">
                <a:latin typeface="Microsoft Sans Serif"/>
                <a:cs typeface="Microsoft Sans Serif"/>
              </a:rPr>
              <a:t> y,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tanto,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motivo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medidas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rayos.</a:t>
            </a:r>
            <a:endParaRPr sz="800">
              <a:latin typeface="Microsoft Sans Serif"/>
              <a:cs typeface="Microsoft Sans Serif"/>
            </a:endParaRPr>
          </a:p>
          <a:p>
            <a:pPr marL="76200" marR="185420">
              <a:lnSpc>
                <a:spcPct val="125000"/>
              </a:lnSpc>
            </a:pPr>
            <a:r>
              <a:rPr dirty="0" sz="800" spc="15">
                <a:latin typeface="Microsoft Sans Serif"/>
                <a:cs typeface="Microsoft Sans Serif"/>
              </a:rPr>
              <a:t>Cuando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cláusula </a:t>
            </a:r>
            <a:r>
              <a:rPr dirty="0" sz="800" spc="10">
                <a:latin typeface="Microsoft Sans Serif"/>
                <a:cs typeface="Microsoft Sans Serif"/>
              </a:rPr>
              <a:t>443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45">
                <a:latin typeface="Microsoft Sans Serif"/>
                <a:cs typeface="Microsoft Sans Serif"/>
              </a:rPr>
              <a:t>norma </a:t>
            </a:r>
            <a:r>
              <a:rPr dirty="0" sz="800" spc="-40">
                <a:latin typeface="Microsoft Sans Serif"/>
                <a:cs typeface="Microsoft Sans Serif"/>
              </a:rPr>
              <a:t>IEC </a:t>
            </a:r>
            <a:r>
              <a:rPr dirty="0" sz="800" spc="5">
                <a:latin typeface="Microsoft Sans Serif"/>
                <a:cs typeface="Microsoft Sans Serif"/>
              </a:rPr>
              <a:t>60364-4-44 </a:t>
            </a:r>
            <a:r>
              <a:rPr dirty="0" sz="800" spc="15">
                <a:latin typeface="Microsoft Sans Serif"/>
                <a:cs typeface="Microsoft Sans Serif"/>
              </a:rPr>
              <a:t>exija </a:t>
            </a:r>
            <a:r>
              <a:rPr dirty="0" sz="800" spc="30">
                <a:latin typeface="Microsoft Sans Serif"/>
                <a:cs typeface="Microsoft Sans Serif"/>
              </a:rPr>
              <a:t>protección contra </a:t>
            </a:r>
            <a:r>
              <a:rPr dirty="0" sz="800" spc="20">
                <a:latin typeface="Microsoft Sans Serif"/>
                <a:cs typeface="Microsoft Sans Serif"/>
              </a:rPr>
              <a:t>sobretensiones </a:t>
            </a:r>
            <a:r>
              <a:rPr dirty="0" sz="800" spc="25">
                <a:latin typeface="Microsoft Sans Serif"/>
                <a:cs typeface="Microsoft Sans Serif"/>
              </a:rPr>
              <a:t>transitorias, </a:t>
            </a:r>
            <a:r>
              <a:rPr dirty="0" sz="800" spc="20">
                <a:latin typeface="Microsoft Sans Serif"/>
                <a:cs typeface="Microsoft Sans Serif"/>
              </a:rPr>
              <a:t>dicha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 </a:t>
            </a:r>
            <a:r>
              <a:rPr dirty="0" sz="800" spc="35">
                <a:latin typeface="Microsoft Sans Serif"/>
                <a:cs typeface="Microsoft Sans Serif"/>
              </a:rPr>
              <a:t>también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15">
                <a:latin typeface="Microsoft Sans Serif"/>
                <a:cs typeface="Microsoft Sans Serif"/>
              </a:rPr>
              <a:t>aplicará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5">
                <a:latin typeface="Microsoft Sans Serif"/>
                <a:cs typeface="Microsoft Sans Serif"/>
              </a:rPr>
              <a:t>lado de </a:t>
            </a:r>
            <a:r>
              <a:rPr dirty="0" sz="800" spc="-75">
                <a:latin typeface="Microsoft Sans Serif"/>
                <a:cs typeface="Microsoft Sans Serif"/>
              </a:rPr>
              <a:t>CC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0">
                <a:latin typeface="Microsoft Sans Serif"/>
                <a:cs typeface="Microsoft Sans Serif"/>
              </a:rPr>
              <a:t>instalación </a:t>
            </a:r>
            <a:r>
              <a:rPr dirty="0" sz="800" spc="25">
                <a:latin typeface="Microsoft Sans Serif"/>
                <a:cs typeface="Microsoft Sans Serif"/>
              </a:rPr>
              <a:t>fotovoltaica. </a:t>
            </a:r>
            <a:r>
              <a:rPr dirty="0" sz="800" spc="10">
                <a:latin typeface="Microsoft Sans Serif"/>
                <a:cs typeface="Microsoft Sans Serif"/>
              </a:rPr>
              <a:t>Puede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30">
                <a:latin typeface="Microsoft Sans Serif"/>
                <a:cs typeface="Microsoft Sans Serif"/>
              </a:rPr>
              <a:t>requiera protección </a:t>
            </a:r>
            <a:r>
              <a:rPr dirty="0" sz="800" spc="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adicional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sobretensiones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transitorias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origen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instalación.</a:t>
            </a:r>
            <a:endParaRPr sz="800">
              <a:latin typeface="Microsoft Sans Serif"/>
              <a:cs typeface="Microsoft Sans Serif"/>
            </a:endParaRPr>
          </a:p>
          <a:p>
            <a:pPr marL="76200" marR="579755">
              <a:lnSpc>
                <a:spcPts val="1200"/>
              </a:lnSpc>
              <a:spcBef>
                <a:spcPts val="8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cláusula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443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60364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4-44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requiera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transitoria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origen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atmosférico,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realizar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evaluación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riesgos.</a:t>
            </a:r>
            <a:endParaRPr sz="700">
              <a:latin typeface="Microsoft Sans Serif"/>
              <a:cs typeface="Microsoft Sans Serif"/>
            </a:endParaRPr>
          </a:p>
          <a:p>
            <a:pPr marL="76200" marR="90805">
              <a:lnSpc>
                <a:spcPts val="12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evaluación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riesgos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normalmente,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10">
                <a:latin typeface="Microsoft Sans Serif"/>
                <a:cs typeface="Microsoft Sans Serif"/>
              </a:rPr>
              <a:t> sistemas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gran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escala,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10">
                <a:latin typeface="Microsoft Sans Serif"/>
                <a:cs typeface="Microsoft Sans Serif"/>
              </a:rPr>
              <a:t> realizarse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10">
                <a:latin typeface="Microsoft Sans Serif"/>
                <a:cs typeface="Microsoft Sans Serif"/>
              </a:rPr>
              <a:t> la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62305-2 </a:t>
            </a:r>
            <a:r>
              <a:rPr dirty="0" sz="700" spc="15">
                <a:latin typeface="Microsoft Sans Serif"/>
                <a:cs typeface="Microsoft Sans Serif"/>
              </a:rPr>
              <a:t>“Protección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15">
                <a:latin typeface="Microsoft Sans Serif"/>
                <a:cs typeface="Microsoft Sans Serif"/>
              </a:rPr>
              <a:t>rayos </a:t>
            </a:r>
            <a:r>
              <a:rPr dirty="0" sz="700" spc="-10">
                <a:latin typeface="Microsoft Sans Serif"/>
                <a:cs typeface="Microsoft Sans Serif"/>
              </a:rPr>
              <a:t>- </a:t>
            </a:r>
            <a:r>
              <a:rPr dirty="0" sz="700" spc="15">
                <a:latin typeface="Microsoft Sans Serif"/>
                <a:cs typeface="Microsoft Sans Serif"/>
              </a:rPr>
              <a:t>Parte </a:t>
            </a:r>
            <a:r>
              <a:rPr dirty="0" sz="700">
                <a:latin typeface="Microsoft Sans Serif"/>
                <a:cs typeface="Microsoft Sans Serif"/>
              </a:rPr>
              <a:t>2: </a:t>
            </a:r>
            <a:r>
              <a:rPr dirty="0" sz="700" spc="15">
                <a:latin typeface="Microsoft Sans Serif"/>
                <a:cs typeface="Microsoft Sans Serif"/>
              </a:rPr>
              <a:t>Gestión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riesgos”; </a:t>
            </a:r>
            <a:r>
              <a:rPr dirty="0" sz="700" spc="10">
                <a:latin typeface="Microsoft Sans Serif"/>
                <a:cs typeface="Microsoft Sans Serif"/>
              </a:rPr>
              <a:t>esta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30">
                <a:latin typeface="Microsoft Sans Serif"/>
                <a:cs typeface="Microsoft Sans Serif"/>
              </a:rPr>
              <a:t>muestra que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riesgo de pérdidas </a:t>
            </a:r>
            <a:r>
              <a:rPr dirty="0" sz="700" spc="25">
                <a:latin typeface="Microsoft Sans Serif"/>
                <a:cs typeface="Microsoft Sans Serif"/>
              </a:rPr>
              <a:t>humanas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siempre </a:t>
            </a:r>
            <a:r>
              <a:rPr dirty="0" sz="700" spc="40">
                <a:latin typeface="Microsoft Sans Serif"/>
                <a:cs typeface="Microsoft Sans Serif"/>
              </a:rPr>
              <a:t>menor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riesgo tolerable, sobre </a:t>
            </a:r>
            <a:r>
              <a:rPr dirty="0" sz="700" spc="40">
                <a:latin typeface="Microsoft Sans Serif"/>
                <a:cs typeface="Microsoft Sans Serif"/>
              </a:rPr>
              <a:t>todo </a:t>
            </a:r>
            <a:r>
              <a:rPr dirty="0" sz="700" spc="30">
                <a:latin typeface="Microsoft Sans Serif"/>
                <a:cs typeface="Microsoft Sans Serif"/>
              </a:rPr>
              <a:t>debido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presencia </a:t>
            </a:r>
            <a:r>
              <a:rPr dirty="0" sz="700" spc="30">
                <a:latin typeface="Microsoft Sans Serif"/>
                <a:cs typeface="Microsoft Sans Serif"/>
              </a:rPr>
              <a:t>limitada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5">
                <a:latin typeface="Microsoft Sans Serif"/>
                <a:cs typeface="Microsoft Sans Serif"/>
              </a:rPr>
              <a:t>seres </a:t>
            </a:r>
            <a:r>
              <a:rPr dirty="0" sz="700" spc="25">
                <a:latin typeface="Microsoft Sans Serif"/>
                <a:cs typeface="Microsoft Sans Serif"/>
              </a:rPr>
              <a:t>humanos, </a:t>
            </a:r>
            <a:r>
              <a:rPr dirty="0" sz="700" spc="30">
                <a:latin typeface="Microsoft Sans Serif"/>
                <a:cs typeface="Microsoft Sans Serif"/>
              </a:rPr>
              <a:t>mientras </a:t>
            </a:r>
            <a:r>
              <a:rPr dirty="0" sz="700" spc="20">
                <a:latin typeface="Microsoft Sans Serif"/>
                <a:cs typeface="Microsoft Sans Serif"/>
              </a:rPr>
              <a:t>que, en </a:t>
            </a:r>
            <a:r>
              <a:rPr dirty="0" sz="700" spc="25">
                <a:latin typeface="Microsoft Sans Serif"/>
                <a:cs typeface="Microsoft Sans Serif"/>
              </a:rPr>
              <a:t>tal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estructura, siempre </a:t>
            </a:r>
            <a:r>
              <a:rPr dirty="0" sz="700" spc="15">
                <a:latin typeface="Microsoft Sans Serif"/>
                <a:cs typeface="Microsoft Sans Serif"/>
              </a:rPr>
              <a:t>existe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riesgo de pérdidas </a:t>
            </a:r>
            <a:r>
              <a:rPr dirty="0" sz="700" spc="15">
                <a:latin typeface="Microsoft Sans Serif"/>
                <a:cs typeface="Microsoft Sans Serif"/>
              </a:rPr>
              <a:t>económicas relacionadas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15">
                <a:latin typeface="Microsoft Sans Serif"/>
                <a:cs typeface="Microsoft Sans Serif"/>
              </a:rPr>
              <a:t>solo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valor 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componentes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planta </a:t>
            </a:r>
            <a:r>
              <a:rPr dirty="0" sz="700" spc="30">
                <a:latin typeface="Microsoft Sans Serif"/>
                <a:cs typeface="Microsoft Sans Serif"/>
              </a:rPr>
              <a:t> 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dañarse,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también,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posible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76200" marR="68580">
              <a:lnSpc>
                <a:spcPct val="133300"/>
              </a:lnSpc>
              <a:spcBef>
                <a:spcPts val="5"/>
              </a:spcBef>
            </a:pPr>
            <a:r>
              <a:rPr dirty="0" sz="750" spc="15">
                <a:latin typeface="Microsoft Sans Serif"/>
                <a:cs typeface="Microsoft Sans Serif"/>
              </a:rPr>
              <a:t>Cuando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pérdidas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medidas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muy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probable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necesite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protección, lo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30">
                <a:latin typeface="Microsoft Sans Serif"/>
                <a:cs typeface="Microsoft Sans Serif"/>
              </a:rPr>
              <a:t>probable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tiene en </a:t>
            </a:r>
            <a:r>
              <a:rPr dirty="0" sz="750" spc="20">
                <a:latin typeface="Microsoft Sans Serif"/>
                <a:cs typeface="Microsoft Sans Serif"/>
              </a:rPr>
              <a:t>cuenta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alto impacto </a:t>
            </a:r>
            <a:r>
              <a:rPr dirty="0" sz="750" spc="25">
                <a:latin typeface="Microsoft Sans Serif"/>
                <a:cs typeface="Microsoft Sans Serif"/>
              </a:rPr>
              <a:t>económico 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paradas </a:t>
            </a:r>
            <a:r>
              <a:rPr dirty="0" sz="750" spc="25">
                <a:latin typeface="Microsoft Sans Serif"/>
                <a:cs typeface="Microsoft Sans Serif"/>
              </a:rPr>
              <a:t>de producción. </a:t>
            </a:r>
            <a:r>
              <a:rPr dirty="0" sz="750" spc="-10">
                <a:latin typeface="Microsoft Sans Serif"/>
                <a:cs typeface="Microsoft Sans Serif"/>
              </a:rPr>
              <a:t>Sin 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embargo,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35">
                <a:latin typeface="Microsoft Sans Serif"/>
                <a:cs typeface="Microsoft Sans Serif"/>
              </a:rPr>
              <a:t>tener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cuenta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0">
                <a:latin typeface="Microsoft Sans Serif"/>
                <a:cs typeface="Microsoft Sans Serif"/>
              </a:rPr>
              <a:t>sólo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propietario 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0">
                <a:latin typeface="Microsoft Sans Serif"/>
                <a:cs typeface="Microsoft Sans Serif"/>
              </a:rPr>
              <a:t>responsable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35">
                <a:latin typeface="Microsoft Sans Serif"/>
                <a:cs typeface="Microsoft Sans Serif"/>
              </a:rPr>
              <a:t>definir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frecuencia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daños </a:t>
            </a:r>
            <a:r>
              <a:rPr dirty="0" sz="750" spc="25">
                <a:latin typeface="Microsoft Sans Serif"/>
                <a:cs typeface="Microsoft Sans Serif"/>
              </a:rPr>
              <a:t>tolerable </a:t>
            </a:r>
            <a:r>
              <a:rPr dirty="0" sz="750" spc="-70">
                <a:latin typeface="Microsoft Sans Serif"/>
                <a:cs typeface="Microsoft Sans Serif"/>
              </a:rPr>
              <a:t>F </a:t>
            </a:r>
            <a:r>
              <a:rPr dirty="0" sz="750" spc="-10">
                <a:latin typeface="Microsoft Sans Serif"/>
                <a:cs typeface="Microsoft Sans Serif"/>
              </a:rPr>
              <a:t>. Esta </a:t>
            </a:r>
            <a:r>
              <a:rPr dirty="0" sz="750" spc="25">
                <a:latin typeface="Microsoft Sans Serif"/>
                <a:cs typeface="Microsoft Sans Serif"/>
              </a:rPr>
              <a:t>definición </a:t>
            </a:r>
            <a:r>
              <a:rPr dirty="0" sz="750" spc="-140">
                <a:latin typeface="Microsoft Sans Serif"/>
                <a:cs typeface="Microsoft Sans Serif"/>
              </a:rPr>
              <a:t>n</a:t>
            </a:r>
            <a:r>
              <a:rPr dirty="0" baseline="-33333" sz="750" spc="-209">
                <a:latin typeface="Microsoft Sans Serif"/>
                <a:cs typeface="Microsoft Sans Serif"/>
              </a:rPr>
              <a:t>y</a:t>
            </a:r>
            <a:r>
              <a:rPr dirty="0" sz="750" spc="-140">
                <a:latin typeface="Microsoft Sans Serif"/>
                <a:cs typeface="Microsoft Sans Serif"/>
              </a:rPr>
              <a:t>o</a:t>
            </a:r>
            <a:r>
              <a:rPr dirty="0" baseline="-33333" sz="750" spc="-209">
                <a:latin typeface="Microsoft Sans Serif"/>
                <a:cs typeface="Microsoft Sans Serif"/>
              </a:rPr>
              <a:t>o</a:t>
            </a:r>
            <a:r>
              <a:rPr dirty="0" baseline="-33333" sz="750" spc="27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 dejar de lado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evaluaciones </a:t>
            </a:r>
            <a:r>
              <a:rPr dirty="0" sz="750" spc="15">
                <a:latin typeface="Microsoft Sans Serif"/>
                <a:cs typeface="Microsoft Sans Serif"/>
              </a:rPr>
              <a:t>económicas </a:t>
            </a:r>
            <a:r>
              <a:rPr dirty="0" sz="750" spc="20">
                <a:latin typeface="Microsoft Sans Serif"/>
                <a:cs typeface="Microsoft Sans Serif"/>
              </a:rPr>
              <a:t>mencionadas </a:t>
            </a:r>
            <a:r>
              <a:rPr dirty="0" sz="750" spc="30">
                <a:latin typeface="Microsoft Sans Serif"/>
                <a:cs typeface="Microsoft Sans Serif"/>
              </a:rPr>
              <a:t>anteriormente. </a:t>
            </a:r>
            <a:r>
              <a:rPr dirty="0" sz="750" spc="-25">
                <a:latin typeface="Microsoft Sans Serif"/>
                <a:cs typeface="Microsoft Sans Serif"/>
              </a:rPr>
              <a:t>A 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modo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ejemplo,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rango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típico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daño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periodo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años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(F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=</a:t>
            </a:r>
            <a:r>
              <a:rPr dirty="0" sz="750">
                <a:latin typeface="Microsoft Sans Serif"/>
                <a:cs typeface="Microsoft Sans Serif"/>
              </a:rPr>
              <a:t> 0,05)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hasta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d</a:t>
            </a:r>
            <a:r>
              <a:rPr dirty="0" baseline="-33333" sz="750" spc="-104">
                <a:latin typeface="Microsoft Sans Serif"/>
                <a:cs typeface="Microsoft Sans Serif"/>
              </a:rPr>
              <a:t>yo</a:t>
            </a:r>
            <a:r>
              <a:rPr dirty="0" sz="750" spc="-70">
                <a:latin typeface="Microsoft Sans Serif"/>
                <a:cs typeface="Microsoft Sans Serif"/>
              </a:rPr>
              <a:t>año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10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años </a:t>
            </a:r>
            <a:r>
              <a:rPr dirty="0" sz="750" spc="-50">
                <a:latin typeface="Microsoft Sans Serif"/>
                <a:cs typeface="Microsoft Sans Serif"/>
              </a:rPr>
              <a:t>(F </a:t>
            </a:r>
            <a:r>
              <a:rPr dirty="0" sz="750" spc="-10">
                <a:latin typeface="Microsoft Sans Serif"/>
                <a:cs typeface="Microsoft Sans Serif"/>
              </a:rPr>
              <a:t>= </a:t>
            </a:r>
            <a:r>
              <a:rPr dirty="0" sz="750" spc="-5">
                <a:latin typeface="Microsoft Sans Serif"/>
                <a:cs typeface="Microsoft Sans Serif"/>
              </a:rPr>
              <a:t>0,1). </a:t>
            </a:r>
            <a:r>
              <a:rPr dirty="0" sz="750" spc="15">
                <a:latin typeface="Microsoft Sans Serif"/>
                <a:cs typeface="Microsoft Sans Serif"/>
              </a:rPr>
              <a:t>Una </a:t>
            </a:r>
            <a:r>
              <a:rPr dirty="0" sz="750" spc="-5">
                <a:latin typeface="Microsoft Sans Serif"/>
                <a:cs typeface="Microsoft Sans Serif"/>
              </a:rPr>
              <a:t>vez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-30">
                <a:latin typeface="Microsoft Sans Serif"/>
                <a:cs typeface="Microsoft Sans Serif"/>
              </a:rPr>
              <a:t>d</a:t>
            </a:r>
            <a:r>
              <a:rPr dirty="0" baseline="-33333" sz="750" spc="-44">
                <a:latin typeface="Microsoft Sans Serif"/>
                <a:cs typeface="Microsoft Sans Serif"/>
              </a:rPr>
              <a:t>yo</a:t>
            </a:r>
            <a:r>
              <a:rPr dirty="0" sz="750" spc="-30">
                <a:latin typeface="Microsoft Sans Serif"/>
                <a:cs typeface="Microsoft Sans Serif"/>
              </a:rPr>
              <a:t>efinido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5">
                <a:latin typeface="Microsoft Sans Serif"/>
                <a:cs typeface="Microsoft Sans Serif"/>
              </a:rPr>
              <a:t>determinado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valor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frecuencia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daños,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posible,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conformidad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62305-2,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definir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tamaño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medidas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Microsoft Sans Serif"/>
              <a:cs typeface="Microsoft Sans Serif"/>
            </a:endParaRPr>
          </a:p>
          <a:p>
            <a:pPr marL="76200">
              <a:lnSpc>
                <a:spcPct val="1000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pequeño,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evaluación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riesgos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realizarse:</a:t>
            </a:r>
            <a:endParaRPr sz="650">
              <a:latin typeface="Microsoft Sans Serif"/>
              <a:cs typeface="Microsoft Sans Serif"/>
            </a:endParaRPr>
          </a:p>
          <a:p>
            <a:pPr marL="132715" indent="-57150">
              <a:lnSpc>
                <a:spcPct val="100000"/>
              </a:lnSpc>
              <a:spcBef>
                <a:spcPts val="370"/>
              </a:spcBef>
              <a:buChar char="•"/>
              <a:tabLst>
                <a:tab pos="1333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cláusula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443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60364-4-44;</a:t>
            </a:r>
            <a:endParaRPr sz="700">
              <a:latin typeface="Microsoft Sans Serif"/>
              <a:cs typeface="Microsoft Sans Serif"/>
            </a:endParaRPr>
          </a:p>
          <a:p>
            <a:pPr marL="202565" marR="74930" indent="-127000">
              <a:lnSpc>
                <a:spcPct val="133400"/>
              </a:lnSpc>
              <a:spcBef>
                <a:spcPts val="10"/>
              </a:spcBef>
              <a:buChar char="•"/>
              <a:tabLst>
                <a:tab pos="1371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25">
                <a:latin typeface="Microsoft Sans Serif"/>
                <a:cs typeface="Microsoft Sans Serif"/>
              </a:rPr>
              <a:t>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cláusula </a:t>
            </a:r>
            <a:r>
              <a:rPr dirty="0" sz="750" spc="5">
                <a:latin typeface="Microsoft Sans Serif"/>
                <a:cs typeface="Microsoft Sans Serif"/>
              </a:rPr>
              <a:t>712.443.5.101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60364-7-712,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establece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evaluación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riesgos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llevarse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evaluar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si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requiere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sobretensiones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transitorias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disponga 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datos pertinentes. </a:t>
            </a: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-45">
                <a:latin typeface="Microsoft Sans Serif"/>
                <a:cs typeface="Microsoft Sans Serif"/>
              </a:rPr>
              <a:t>SPD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instalarán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lado 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25">
                <a:latin typeface="Microsoft Sans Serif"/>
                <a:cs typeface="Microsoft Sans Serif"/>
              </a:rPr>
              <a:t>cuando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longitud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40">
                <a:latin typeface="Microsoft Sans Serif"/>
                <a:cs typeface="Microsoft Sans Serif"/>
              </a:rPr>
              <a:t>ruta </a:t>
            </a:r>
            <a:r>
              <a:rPr dirty="0" sz="750" spc="-25">
                <a:latin typeface="Microsoft Sans Serif"/>
                <a:cs typeface="Microsoft Sans Serif"/>
              </a:rPr>
              <a:t>(L)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inversor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puntos </a:t>
            </a:r>
            <a:r>
              <a:rPr dirty="0" sz="750" spc="25">
                <a:latin typeface="Microsoft Sans Serif"/>
                <a:cs typeface="Microsoft Sans Serif"/>
              </a:rPr>
              <a:t>de conexión 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diferentes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sea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crítica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(L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22920" y="9059550"/>
            <a:ext cx="13271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crítica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57999" y="913861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86" y="9493502"/>
            <a:ext cx="39395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calcula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tabla.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98928" y="9592950"/>
            <a:ext cx="13271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5">
                <a:latin typeface="Microsoft Sans Serif"/>
                <a:cs typeface="Microsoft Sans Serif"/>
              </a:rPr>
              <a:t>crítica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9" y="2683902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 h="0">
                <a:moveTo>
                  <a:pt x="0" y="0"/>
                </a:moveTo>
                <a:lnTo>
                  <a:pt x="982497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9" y="2842302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 h="0">
                <a:moveTo>
                  <a:pt x="0" y="0"/>
                </a:moveTo>
                <a:lnTo>
                  <a:pt x="982497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649999" y="3022302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 h="0">
                <a:moveTo>
                  <a:pt x="0" y="0"/>
                </a:moveTo>
                <a:lnTo>
                  <a:pt x="9824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649999" y="3202302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 h="0">
                <a:moveTo>
                  <a:pt x="0" y="0"/>
                </a:moveTo>
                <a:lnTo>
                  <a:pt x="982497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/>
          <p:cNvGrpSpPr/>
          <p:nvPr/>
        </p:nvGrpSpPr>
        <p:grpSpPr>
          <a:xfrm>
            <a:off x="2632499" y="3019127"/>
            <a:ext cx="4387850" cy="6350"/>
            <a:chOff x="2632499" y="3019127"/>
            <a:chExt cx="4387850" cy="6350"/>
          </a:xfrm>
        </p:grpSpPr>
        <p:sp>
          <p:nvSpPr>
            <p:cNvPr id="8" name="object 8"/>
            <p:cNvSpPr/>
            <p:nvPr/>
          </p:nvSpPr>
          <p:spPr>
            <a:xfrm>
              <a:off x="2632499" y="3022302"/>
              <a:ext cx="2016125" cy="0"/>
            </a:xfrm>
            <a:custGeom>
              <a:avLst/>
              <a:gdLst/>
              <a:ahLst/>
              <a:cxnLst/>
              <a:rect l="l" t="t" r="r" b="b"/>
              <a:pathLst>
                <a:path w="2016125" h="0">
                  <a:moveTo>
                    <a:pt x="0" y="0"/>
                  </a:moveTo>
                  <a:lnTo>
                    <a:pt x="2015998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648499" y="3022302"/>
              <a:ext cx="2371725" cy="0"/>
            </a:xfrm>
            <a:custGeom>
              <a:avLst/>
              <a:gdLst/>
              <a:ahLst/>
              <a:cxnLst/>
              <a:rect l="l" t="t" r="r" b="b"/>
              <a:pathLst>
                <a:path w="2371725" h="0">
                  <a:moveTo>
                    <a:pt x="0" y="0"/>
                  </a:moveTo>
                  <a:lnTo>
                    <a:pt x="2371496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2632499" y="3195952"/>
            <a:ext cx="4387850" cy="12700"/>
            <a:chOff x="2632499" y="3195952"/>
            <a:chExt cx="4387850" cy="12700"/>
          </a:xfrm>
        </p:grpSpPr>
        <p:sp>
          <p:nvSpPr>
            <p:cNvPr id="11" name="object 11"/>
            <p:cNvSpPr/>
            <p:nvPr/>
          </p:nvSpPr>
          <p:spPr>
            <a:xfrm>
              <a:off x="2632499" y="3202302"/>
              <a:ext cx="2016125" cy="0"/>
            </a:xfrm>
            <a:custGeom>
              <a:avLst/>
              <a:gdLst/>
              <a:ahLst/>
              <a:cxnLst/>
              <a:rect l="l" t="t" r="r" b="b"/>
              <a:pathLst>
                <a:path w="2016125" h="0">
                  <a:moveTo>
                    <a:pt x="0" y="0"/>
                  </a:moveTo>
                  <a:lnTo>
                    <a:pt x="201599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648499" y="3202302"/>
              <a:ext cx="2371725" cy="0"/>
            </a:xfrm>
            <a:custGeom>
              <a:avLst/>
              <a:gdLst/>
              <a:ahLst/>
              <a:cxnLst/>
              <a:rect l="l" t="t" r="r" b="b"/>
              <a:pathLst>
                <a:path w="2371725" h="0">
                  <a:moveTo>
                    <a:pt x="0" y="0"/>
                  </a:moveTo>
                  <a:lnTo>
                    <a:pt x="237149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2632499" y="2671202"/>
            <a:ext cx="4387850" cy="25400"/>
            <a:chOff x="2632499" y="2671202"/>
            <a:chExt cx="4387850" cy="25400"/>
          </a:xfrm>
        </p:grpSpPr>
        <p:sp>
          <p:nvSpPr>
            <p:cNvPr id="14" name="object 14"/>
            <p:cNvSpPr/>
            <p:nvPr/>
          </p:nvSpPr>
          <p:spPr>
            <a:xfrm>
              <a:off x="2632499" y="2683902"/>
              <a:ext cx="2016125" cy="0"/>
            </a:xfrm>
            <a:custGeom>
              <a:avLst/>
              <a:gdLst/>
              <a:ahLst/>
              <a:cxnLst/>
              <a:rect l="l" t="t" r="r" b="b"/>
              <a:pathLst>
                <a:path w="2016125" h="0">
                  <a:moveTo>
                    <a:pt x="0" y="0"/>
                  </a:moveTo>
                  <a:lnTo>
                    <a:pt x="201599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648499" y="2683902"/>
              <a:ext cx="2371725" cy="0"/>
            </a:xfrm>
            <a:custGeom>
              <a:avLst/>
              <a:gdLst/>
              <a:ahLst/>
              <a:cxnLst/>
              <a:rect l="l" t="t" r="r" b="b"/>
              <a:pathLst>
                <a:path w="2371725" h="0">
                  <a:moveTo>
                    <a:pt x="0" y="0"/>
                  </a:moveTo>
                  <a:lnTo>
                    <a:pt x="23714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2632499" y="2835952"/>
            <a:ext cx="4387850" cy="12700"/>
            <a:chOff x="2632499" y="2835952"/>
            <a:chExt cx="4387850" cy="12700"/>
          </a:xfrm>
        </p:grpSpPr>
        <p:sp>
          <p:nvSpPr>
            <p:cNvPr id="17" name="object 17"/>
            <p:cNvSpPr/>
            <p:nvPr/>
          </p:nvSpPr>
          <p:spPr>
            <a:xfrm>
              <a:off x="2632499" y="2842302"/>
              <a:ext cx="2016125" cy="0"/>
            </a:xfrm>
            <a:custGeom>
              <a:avLst/>
              <a:gdLst/>
              <a:ahLst/>
              <a:cxnLst/>
              <a:rect l="l" t="t" r="r" b="b"/>
              <a:pathLst>
                <a:path w="2016125" h="0">
                  <a:moveTo>
                    <a:pt x="0" y="0"/>
                  </a:moveTo>
                  <a:lnTo>
                    <a:pt x="201599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648499" y="2842302"/>
              <a:ext cx="2371725" cy="0"/>
            </a:xfrm>
            <a:custGeom>
              <a:avLst/>
              <a:gdLst/>
              <a:ahLst/>
              <a:cxnLst/>
              <a:rect l="l" t="t" r="r" b="b"/>
              <a:pathLst>
                <a:path w="2371725" h="0">
                  <a:moveTo>
                    <a:pt x="0" y="0"/>
                  </a:moveTo>
                  <a:lnTo>
                    <a:pt x="237149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896079" y="200361"/>
            <a:ext cx="1276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99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2620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000" y="2728814"/>
            <a:ext cx="236854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299" y="2693431"/>
            <a:ext cx="8001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b="1">
                <a:latin typeface="Arial"/>
                <a:cs typeface="Arial"/>
              </a:rPr>
              <a:t>Tipo</a:t>
            </a:r>
            <a:r>
              <a:rPr dirty="0" sz="650" spc="-4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4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instalación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99" y="2855052"/>
            <a:ext cx="22225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[m]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5666" y="2706131"/>
            <a:ext cx="180086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instalación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está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adosada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al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edificio.</a:t>
            </a:r>
            <a:endParaRPr sz="5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87301" y="2855052"/>
            <a:ext cx="3035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115</a:t>
            </a:r>
            <a:r>
              <a:rPr dirty="0" sz="650" spc="-45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994430" y="2706131"/>
            <a:ext cx="195643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b="1">
                <a:latin typeface="Arial"/>
                <a:cs typeface="Arial"/>
              </a:rPr>
              <a:t>La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instalación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no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está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conectada</a:t>
            </a:r>
            <a:r>
              <a:rPr dirty="0" sz="55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al</a:t>
            </a:r>
            <a:r>
              <a:rPr dirty="0" sz="550" spc="-5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edificio</a:t>
            </a:r>
            <a:endParaRPr sz="5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650815" y="2855052"/>
            <a:ext cx="3035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200</a:t>
            </a:r>
            <a:r>
              <a:rPr dirty="0" sz="650" spc="-45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88692" y="2935456"/>
            <a:ext cx="11493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crítica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603200" y="2948156"/>
            <a:ext cx="8509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" spc="5">
                <a:latin typeface="Microsoft Sans Serif"/>
                <a:cs typeface="Microsoft Sans Serif"/>
              </a:rPr>
              <a:t>gramo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974699" y="2948156"/>
            <a:ext cx="8509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" spc="5">
                <a:latin typeface="Microsoft Sans Serif"/>
                <a:cs typeface="Microsoft Sans Serif"/>
              </a:rPr>
              <a:t>gramo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7299" y="3035052"/>
            <a:ext cx="3556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45">
                <a:latin typeface="Lucida Sans Unicode"/>
                <a:cs typeface="Lucida Sans Unicode"/>
              </a:rPr>
              <a:t>≥</a:t>
            </a:r>
            <a:r>
              <a:rPr dirty="0" sz="650" spc="-40">
                <a:latin typeface="Lucida Sans Unicode"/>
                <a:cs typeface="Lucida Sans Unicode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[m]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52679" y="3060452"/>
            <a:ext cx="1694814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-25">
                <a:latin typeface="Microsoft Sans Serif"/>
                <a:cs typeface="Microsoft Sans Serif"/>
              </a:rPr>
              <a:t>Se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requiere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protección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contra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sobretensiones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-45">
                <a:latin typeface="Microsoft Sans Serif"/>
                <a:cs typeface="Microsoft Sans Serif"/>
              </a:rPr>
              <a:t>CC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34307" y="3115456"/>
            <a:ext cx="11493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crítica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37300" y="3348154"/>
            <a:ext cx="5205095" cy="34671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700" spc="25">
                <a:latin typeface="Microsoft Sans Serif"/>
                <a:cs typeface="Microsoft Sans Serif"/>
              </a:rPr>
              <a:t>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densidad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descargas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(destellos/km²/año)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correspondiente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ubicación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línea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eléctrica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299" y="3668012"/>
            <a:ext cx="5347335" cy="1858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320675">
              <a:lnSpc>
                <a:spcPct val="153900"/>
              </a:lnSpc>
              <a:spcBef>
                <a:spcPts val="100"/>
              </a:spcBef>
            </a:pPr>
            <a:r>
              <a:rPr dirty="0" sz="650" spc="20">
                <a:latin typeface="Microsoft Sans Serif"/>
                <a:cs typeface="Microsoft Sans Serif"/>
              </a:rPr>
              <a:t>estructuras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conectadas.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Este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valor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determinarse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5">
                <a:latin typeface="Microsoft Sans Serif"/>
                <a:cs typeface="Microsoft Sans Serif"/>
              </a:rPr>
              <a:t>partir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redes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localización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descargas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muchas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áreas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mundo.</a:t>
            </a:r>
            <a:endParaRPr sz="650">
              <a:latin typeface="Microsoft Sans Serif"/>
              <a:cs typeface="Microsoft Sans Serif"/>
            </a:endParaRPr>
          </a:p>
          <a:p>
            <a:pPr marL="12700" marR="254635">
              <a:lnSpc>
                <a:spcPts val="1200"/>
              </a:lnSpc>
              <a:spcBef>
                <a:spcPts val="110"/>
              </a:spcBef>
            </a:pPr>
            <a:r>
              <a:rPr dirty="0" sz="600" spc="-10">
                <a:latin typeface="Microsoft Sans Serif"/>
                <a:cs typeface="Microsoft Sans Serif"/>
              </a:rPr>
              <a:t>Las </a:t>
            </a:r>
            <a:r>
              <a:rPr dirty="0" sz="600" spc="25">
                <a:latin typeface="Microsoft Sans Serif"/>
                <a:cs typeface="Microsoft Sans Serif"/>
              </a:rPr>
              <a:t>normas </a:t>
            </a:r>
            <a:r>
              <a:rPr dirty="0" sz="600" spc="-30">
                <a:latin typeface="Microsoft Sans Serif"/>
                <a:cs typeface="Microsoft Sans Serif"/>
              </a:rPr>
              <a:t>IEC </a:t>
            </a:r>
            <a:r>
              <a:rPr dirty="0" sz="600" spc="5">
                <a:latin typeface="Microsoft Sans Serif"/>
                <a:cs typeface="Microsoft Sans Serif"/>
              </a:rPr>
              <a:t>61643-32 </a:t>
            </a:r>
            <a:r>
              <a:rPr dirty="0" sz="600" spc="10">
                <a:latin typeface="Microsoft Sans Serif"/>
                <a:cs typeface="Microsoft Sans Serif"/>
              </a:rPr>
              <a:t>(“Dispositivos </a:t>
            </a:r>
            <a:r>
              <a:rPr dirty="0" sz="600" spc="20">
                <a:latin typeface="Microsoft Sans Serif"/>
                <a:cs typeface="Microsoft Sans Serif"/>
              </a:rPr>
              <a:t>de protección </a:t>
            </a:r>
            <a:r>
              <a:rPr dirty="0" sz="600" spc="25">
                <a:latin typeface="Microsoft Sans Serif"/>
                <a:cs typeface="Microsoft Sans Serif"/>
              </a:rPr>
              <a:t>contra </a:t>
            </a:r>
            <a:r>
              <a:rPr dirty="0" sz="600" spc="15">
                <a:latin typeface="Microsoft Sans Serif"/>
                <a:cs typeface="Microsoft Sans Serif"/>
              </a:rPr>
              <a:t>sobretensiones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0">
                <a:latin typeface="Microsoft Sans Serif"/>
                <a:cs typeface="Microsoft Sans Serif"/>
              </a:rPr>
              <a:t>baja </a:t>
            </a:r>
            <a:r>
              <a:rPr dirty="0" sz="600" spc="20">
                <a:latin typeface="Microsoft Sans Serif"/>
                <a:cs typeface="Microsoft Sans Serif"/>
              </a:rPr>
              <a:t>tensión </a:t>
            </a:r>
            <a:r>
              <a:rPr dirty="0" sz="600" spc="120">
                <a:latin typeface="Microsoft Sans Serif"/>
                <a:cs typeface="Microsoft Sans Serif"/>
              </a:rPr>
              <a:t>– </a:t>
            </a:r>
            <a:r>
              <a:rPr dirty="0" sz="600" spc="10">
                <a:latin typeface="Microsoft Sans Serif"/>
                <a:cs typeface="Microsoft Sans Serif"/>
              </a:rPr>
              <a:t>Parte </a:t>
            </a:r>
            <a:r>
              <a:rPr dirty="0" sz="600">
                <a:latin typeface="Microsoft Sans Serif"/>
                <a:cs typeface="Microsoft Sans Serif"/>
              </a:rPr>
              <a:t>32: </a:t>
            </a:r>
            <a:r>
              <a:rPr dirty="0" sz="600" spc="10">
                <a:latin typeface="Microsoft Sans Serif"/>
                <a:cs typeface="Microsoft Sans Serif"/>
              </a:rPr>
              <a:t>Dispositivos </a:t>
            </a:r>
            <a:r>
              <a:rPr dirty="0" sz="600" spc="20">
                <a:latin typeface="Microsoft Sans Serif"/>
                <a:cs typeface="Microsoft Sans Serif"/>
              </a:rPr>
              <a:t>de protección </a:t>
            </a:r>
            <a:r>
              <a:rPr dirty="0" sz="600" spc="25">
                <a:latin typeface="Microsoft Sans Serif"/>
                <a:cs typeface="Microsoft Sans Serif"/>
              </a:rPr>
              <a:t>contra </a:t>
            </a:r>
            <a:r>
              <a:rPr dirty="0" sz="600" spc="3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sobretensiones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conectados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al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10">
                <a:latin typeface="Microsoft Sans Serif"/>
                <a:cs typeface="Microsoft Sans Serif"/>
              </a:rPr>
              <a:t> instalaciones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20">
                <a:latin typeface="Microsoft Sans Serif"/>
                <a:cs typeface="Microsoft Sans Serif"/>
              </a:rPr>
              <a:t>–</a:t>
            </a:r>
            <a:r>
              <a:rPr dirty="0" sz="600" spc="10">
                <a:latin typeface="Microsoft Sans Serif"/>
                <a:cs typeface="Microsoft Sans Serif"/>
              </a:rPr>
              <a:t> Principios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selección y</a:t>
            </a:r>
            <a:r>
              <a:rPr dirty="0" sz="600" spc="10">
                <a:latin typeface="Microsoft Sans Serif"/>
                <a:cs typeface="Microsoft Sans Serif"/>
              </a:rPr>
              <a:t> aplicación”)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60364-7-712 </a:t>
            </a:r>
            <a:r>
              <a:rPr dirty="0" sz="600" spc="25">
                <a:latin typeface="Microsoft Sans Serif"/>
                <a:cs typeface="Microsoft Sans Serif"/>
              </a:rPr>
              <a:t>proporcionan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información </a:t>
            </a:r>
            <a:r>
              <a:rPr dirty="0" sz="600" spc="20">
                <a:latin typeface="Microsoft Sans Serif"/>
                <a:cs typeface="Microsoft Sans Serif"/>
              </a:rPr>
              <a:t>sobre </a:t>
            </a:r>
            <a:r>
              <a:rPr dirty="0" sz="600" spc="10">
                <a:latin typeface="Microsoft Sans Serif"/>
                <a:cs typeface="Microsoft Sans Serif"/>
              </a:rPr>
              <a:t>la </a:t>
            </a:r>
            <a:r>
              <a:rPr dirty="0" sz="600" spc="5">
                <a:latin typeface="Microsoft Sans Serif"/>
                <a:cs typeface="Microsoft Sans Serif"/>
              </a:rPr>
              <a:t>selección </a:t>
            </a:r>
            <a:r>
              <a:rPr dirty="0" sz="600">
                <a:latin typeface="Microsoft Sans Serif"/>
                <a:cs typeface="Microsoft Sans Serif"/>
              </a:rPr>
              <a:t>e </a:t>
            </a:r>
            <a:r>
              <a:rPr dirty="0" sz="600" spc="25">
                <a:latin typeface="Microsoft Sans Serif"/>
                <a:cs typeface="Microsoft Sans Serif"/>
              </a:rPr>
              <a:t>implementación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15">
                <a:latin typeface="Microsoft Sans Serif"/>
                <a:cs typeface="Microsoft Sans Serif"/>
              </a:rPr>
              <a:t>dispositivos </a:t>
            </a:r>
            <a:r>
              <a:rPr dirty="0" sz="600" spc="20">
                <a:latin typeface="Microsoft Sans Serif"/>
                <a:cs typeface="Microsoft Sans Serif"/>
              </a:rPr>
              <a:t>de protección </a:t>
            </a:r>
            <a:r>
              <a:rPr dirty="0" sz="600" spc="25">
                <a:latin typeface="Microsoft Sans Serif"/>
                <a:cs typeface="Microsoft Sans Serif"/>
              </a:rPr>
              <a:t>contra </a:t>
            </a:r>
            <a:r>
              <a:rPr dirty="0" sz="600" spc="15">
                <a:latin typeface="Microsoft Sans Serif"/>
                <a:cs typeface="Microsoft Sans Serif"/>
              </a:rPr>
              <a:t>sobretensiones </a:t>
            </a:r>
            <a:r>
              <a:rPr dirty="0" sz="600" spc="20">
                <a:latin typeface="Microsoft Sans Serif"/>
                <a:cs typeface="Microsoft Sans Serif"/>
              </a:rPr>
              <a:t>en </a:t>
            </a:r>
            <a:r>
              <a:rPr dirty="0" sz="600" spc="10">
                <a:latin typeface="Microsoft Sans Serif"/>
                <a:cs typeface="Microsoft Sans Serif"/>
              </a:rPr>
              <a:t>sistemas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25">
                <a:latin typeface="Microsoft Sans Serif"/>
                <a:cs typeface="Microsoft Sans Serif"/>
              </a:rPr>
              <a:t>suministro </a:t>
            </a:r>
            <a:r>
              <a:rPr dirty="0" sz="600" spc="20">
                <a:latin typeface="Microsoft Sans Serif"/>
                <a:cs typeface="Microsoft Sans Serif"/>
              </a:rPr>
              <a:t>de energía </a:t>
            </a:r>
            <a:r>
              <a:rPr dirty="0" sz="600" spc="2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selección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definición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25">
                <a:latin typeface="Microsoft Sans Serif"/>
                <a:cs typeface="Microsoft Sans Serif"/>
              </a:rPr>
              <a:t>medidas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distinguir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tejados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instaladas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suelo; 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61643-32 </a:t>
            </a:r>
            <a:r>
              <a:rPr dirty="0" sz="750" spc="15">
                <a:latin typeface="Microsoft Sans Serif"/>
                <a:cs typeface="Microsoft Sans Serif"/>
              </a:rPr>
              <a:t>describe </a:t>
            </a:r>
            <a:r>
              <a:rPr dirty="0" sz="750" spc="25">
                <a:latin typeface="Microsoft Sans Serif"/>
                <a:cs typeface="Microsoft Sans Serif"/>
              </a:rPr>
              <a:t>tres </a:t>
            </a:r>
            <a:r>
              <a:rPr dirty="0" sz="750" spc="10">
                <a:latin typeface="Microsoft Sans Serif"/>
                <a:cs typeface="Microsoft Sans Serif"/>
              </a:rPr>
              <a:t>aplicaciones </a:t>
            </a:r>
            <a:r>
              <a:rPr dirty="0" sz="750" spc="25">
                <a:latin typeface="Microsoft Sans Serif"/>
                <a:cs typeface="Microsoft Sans Serif"/>
              </a:rPr>
              <a:t>diferentes para </a:t>
            </a:r>
            <a:r>
              <a:rPr dirty="0" sz="750" spc="15">
                <a:latin typeface="Microsoft Sans Serif"/>
                <a:cs typeface="Microsoft Sans Serif"/>
              </a:rPr>
              <a:t>instalaciones </a:t>
            </a:r>
            <a:r>
              <a:rPr dirty="0" sz="750" spc="20">
                <a:latin typeface="Microsoft Sans Serif"/>
                <a:cs typeface="Microsoft Sans Serif"/>
              </a:rPr>
              <a:t> fotovoltaicas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fotovoltaicos: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externo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rayos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(LPS);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LPS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externo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separación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suficiente;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LPS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externo,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separación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suficiente.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718509" y="3662050"/>
            <a:ext cx="10541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37300" y="5924803"/>
            <a:ext cx="5196840" cy="1124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7.1.1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Plantas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tejados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  <a:spcBef>
                <a:spcPts val="79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5">
                <a:latin typeface="Microsoft Sans Serif"/>
                <a:cs typeface="Microsoft Sans Serif"/>
              </a:rPr>
              <a:t>instalaciones </a:t>
            </a:r>
            <a:r>
              <a:rPr dirty="0" sz="750" spc="20">
                <a:latin typeface="Microsoft Sans Serif"/>
                <a:cs typeface="Microsoft Sans Serif"/>
              </a:rPr>
              <a:t>fotovoltaicas </a:t>
            </a:r>
            <a:r>
              <a:rPr dirty="0" sz="750" spc="25">
                <a:latin typeface="Microsoft Sans Serif"/>
                <a:cs typeface="Microsoft Sans Serif"/>
              </a:rPr>
              <a:t>sobre </a:t>
            </a:r>
            <a:r>
              <a:rPr dirty="0" sz="750" spc="20">
                <a:latin typeface="Microsoft Sans Serif"/>
                <a:cs typeface="Microsoft Sans Serif"/>
              </a:rPr>
              <a:t>cubiertas,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40">
                <a:latin typeface="Microsoft Sans Serif"/>
                <a:cs typeface="Microsoft Sans Serif"/>
              </a:rPr>
              <a:t>primero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hay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0">
                <a:latin typeface="Microsoft Sans Serif"/>
                <a:cs typeface="Microsoft Sans Serif"/>
              </a:rPr>
              <a:t>hacer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calcular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captación del edificio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0">
                <a:latin typeface="Microsoft Sans Serif"/>
                <a:cs typeface="Microsoft Sans Serif"/>
              </a:rPr>
              <a:t>determinar, </a:t>
            </a:r>
            <a:r>
              <a:rPr dirty="0" sz="750" spc="25">
                <a:latin typeface="Microsoft Sans Serif"/>
                <a:cs typeface="Microsoft Sans Serif"/>
              </a:rPr>
              <a:t>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40">
                <a:latin typeface="Microsoft Sans Serif"/>
                <a:cs typeface="Microsoft Sans Serif"/>
              </a:rPr>
              <a:t>norma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62305-2,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necesario </a:t>
            </a:r>
            <a:r>
              <a:rPr dirty="0" sz="750" spc="25">
                <a:latin typeface="Microsoft Sans Serif"/>
                <a:cs typeface="Microsoft Sans Serif"/>
              </a:rPr>
              <a:t>instalar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0">
                <a:latin typeface="Microsoft Sans Serif"/>
                <a:cs typeface="Microsoft Sans Serif"/>
              </a:rPr>
              <a:t>Rayo </a:t>
            </a:r>
            <a:r>
              <a:rPr dirty="0" sz="750" spc="-50">
                <a:latin typeface="Microsoft Sans Serif"/>
                <a:cs typeface="Microsoft Sans Serif"/>
              </a:rPr>
              <a:t>(SPRR).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-75">
                <a:latin typeface="Microsoft Sans Serif"/>
                <a:cs typeface="Microsoft Sans Serif"/>
              </a:rPr>
              <a:t>SPRR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40">
                <a:latin typeface="Microsoft Sans Serif"/>
                <a:cs typeface="Microsoft Sans Serif"/>
              </a:rPr>
              <a:t>formado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sistemas </a:t>
            </a:r>
            <a:r>
              <a:rPr dirty="0" sz="750" spc="25">
                <a:latin typeface="Microsoft Sans Serif"/>
                <a:cs typeface="Microsoft Sans Serif"/>
              </a:rPr>
              <a:t>de protección,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externos </a:t>
            </a:r>
            <a:r>
              <a:rPr dirty="0" sz="750" spc="15">
                <a:latin typeface="Microsoft Sans Serif"/>
                <a:cs typeface="Microsoft Sans Serif"/>
              </a:rPr>
              <a:t>(detectores,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pararrayos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20">
                <a:latin typeface="Microsoft Sans Serif"/>
                <a:cs typeface="Microsoft Sans Serif"/>
              </a:rPr>
              <a:t>electrodos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internos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(medidas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reducir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efectos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electromagnéticos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rayo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penetran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proteger).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2099636" y="6413888"/>
            <a:ext cx="3919220" cy="3494404"/>
            <a:chOff x="2099636" y="6413888"/>
            <a:chExt cx="3919220" cy="3494404"/>
          </a:xfrm>
        </p:grpSpPr>
        <p:sp>
          <p:nvSpPr>
            <p:cNvPr id="4" name="object 4"/>
            <p:cNvSpPr/>
            <p:nvPr/>
          </p:nvSpPr>
          <p:spPr>
            <a:xfrm>
              <a:off x="2912286" y="6664937"/>
              <a:ext cx="2292350" cy="195580"/>
            </a:xfrm>
            <a:custGeom>
              <a:avLst/>
              <a:gdLst/>
              <a:ahLst/>
              <a:cxnLst/>
              <a:rect l="l" t="t" r="r" b="b"/>
              <a:pathLst>
                <a:path w="2292350" h="195579">
                  <a:moveTo>
                    <a:pt x="2209533" y="0"/>
                  </a:moveTo>
                  <a:lnTo>
                    <a:pt x="83299" y="0"/>
                  </a:lnTo>
                  <a:lnTo>
                    <a:pt x="0" y="195541"/>
                  </a:lnTo>
                  <a:lnTo>
                    <a:pt x="2291905" y="195541"/>
                  </a:lnTo>
                  <a:lnTo>
                    <a:pt x="2209533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88138" y="6664218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488138" y="6664218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590751" y="6668286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4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590751" y="6668286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4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058930" y="6664941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555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058932" y="6664937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554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107545" y="6663597"/>
              <a:ext cx="63500" cy="196215"/>
            </a:xfrm>
            <a:custGeom>
              <a:avLst/>
              <a:gdLst/>
              <a:ahLst/>
              <a:cxnLst/>
              <a:rect l="l" t="t" r="r" b="b"/>
              <a:pathLst>
                <a:path w="63500" h="196215">
                  <a:moveTo>
                    <a:pt x="63144" y="0"/>
                  </a:moveTo>
                  <a:lnTo>
                    <a:pt x="0" y="19575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299512" y="6658544"/>
              <a:ext cx="49530" cy="205104"/>
            </a:xfrm>
            <a:custGeom>
              <a:avLst/>
              <a:gdLst/>
              <a:ahLst/>
              <a:cxnLst/>
              <a:rect l="l" t="t" r="r" b="b"/>
              <a:pathLst>
                <a:path w="49529" h="205104">
                  <a:moveTo>
                    <a:pt x="49250" y="0"/>
                  </a:moveTo>
                  <a:lnTo>
                    <a:pt x="0" y="20459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679644" y="6661073"/>
              <a:ext cx="22860" cy="208915"/>
            </a:xfrm>
            <a:custGeom>
              <a:avLst/>
              <a:gdLst/>
              <a:ahLst/>
              <a:cxnLst/>
              <a:rect l="l" t="t" r="r" b="b"/>
              <a:pathLst>
                <a:path w="22860" h="208915">
                  <a:moveTo>
                    <a:pt x="22733" y="0"/>
                  </a:moveTo>
                  <a:lnTo>
                    <a:pt x="0" y="208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869084" y="6659808"/>
              <a:ext cx="11430" cy="201295"/>
            </a:xfrm>
            <a:custGeom>
              <a:avLst/>
              <a:gdLst/>
              <a:ahLst/>
              <a:cxnLst/>
              <a:rect l="l" t="t" r="r" b="b"/>
              <a:pathLst>
                <a:path w="11429" h="201295">
                  <a:moveTo>
                    <a:pt x="5683" y="-6350"/>
                  </a:moveTo>
                  <a:lnTo>
                    <a:pt x="5683" y="207162"/>
                  </a:lnTo>
                </a:path>
              </a:pathLst>
            </a:custGeom>
            <a:ln w="24066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954164" y="6663597"/>
              <a:ext cx="63500" cy="196215"/>
            </a:xfrm>
            <a:custGeom>
              <a:avLst/>
              <a:gdLst/>
              <a:ahLst/>
              <a:cxnLst/>
              <a:rect l="l" t="t" r="r" b="b"/>
              <a:pathLst>
                <a:path w="63500" h="196215">
                  <a:moveTo>
                    <a:pt x="0" y="0"/>
                  </a:moveTo>
                  <a:lnTo>
                    <a:pt x="63144" y="19575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776092" y="6658544"/>
              <a:ext cx="49530" cy="205104"/>
            </a:xfrm>
            <a:custGeom>
              <a:avLst/>
              <a:gdLst/>
              <a:ahLst/>
              <a:cxnLst/>
              <a:rect l="l" t="t" r="r" b="b"/>
              <a:pathLst>
                <a:path w="49529" h="205104">
                  <a:moveTo>
                    <a:pt x="0" y="0"/>
                  </a:moveTo>
                  <a:lnTo>
                    <a:pt x="49250" y="20459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422476" y="6661073"/>
              <a:ext cx="22860" cy="208915"/>
            </a:xfrm>
            <a:custGeom>
              <a:avLst/>
              <a:gdLst/>
              <a:ahLst/>
              <a:cxnLst/>
              <a:rect l="l" t="t" r="r" b="b"/>
              <a:pathLst>
                <a:path w="22860" h="208915">
                  <a:moveTo>
                    <a:pt x="0" y="0"/>
                  </a:moveTo>
                  <a:lnTo>
                    <a:pt x="22720" y="208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244403" y="6659808"/>
              <a:ext cx="11430" cy="201295"/>
            </a:xfrm>
            <a:custGeom>
              <a:avLst/>
              <a:gdLst/>
              <a:ahLst/>
              <a:cxnLst/>
              <a:rect l="l" t="t" r="r" b="b"/>
              <a:pathLst>
                <a:path w="11429" h="201295">
                  <a:moveTo>
                    <a:pt x="5683" y="-6350"/>
                  </a:moveTo>
                  <a:lnTo>
                    <a:pt x="5683" y="207162"/>
                  </a:lnTo>
                </a:path>
              </a:pathLst>
            </a:custGeom>
            <a:ln w="24066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955000" y="6760212"/>
              <a:ext cx="2202815" cy="0"/>
            </a:xfrm>
            <a:custGeom>
              <a:avLst/>
              <a:gdLst/>
              <a:ahLst/>
              <a:cxnLst/>
              <a:rect l="l" t="t" r="r" b="b"/>
              <a:pathLst>
                <a:path w="2202815" h="0">
                  <a:moveTo>
                    <a:pt x="0" y="0"/>
                  </a:moveTo>
                  <a:lnTo>
                    <a:pt x="2202256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112336" y="6452254"/>
              <a:ext cx="3893820" cy="3443604"/>
            </a:xfrm>
            <a:custGeom>
              <a:avLst/>
              <a:gdLst/>
              <a:ahLst/>
              <a:cxnLst/>
              <a:rect l="l" t="t" r="r" b="b"/>
              <a:pathLst>
                <a:path w="3893820" h="3443604">
                  <a:moveTo>
                    <a:pt x="3893286" y="3443084"/>
                  </a:moveTo>
                  <a:lnTo>
                    <a:pt x="3893286" y="764832"/>
                  </a:lnTo>
                  <a:lnTo>
                    <a:pt x="3206584" y="0"/>
                  </a:lnTo>
                  <a:lnTo>
                    <a:pt x="686714" y="0"/>
                  </a:lnTo>
                  <a:lnTo>
                    <a:pt x="0" y="764832"/>
                  </a:lnTo>
                  <a:lnTo>
                    <a:pt x="0" y="3443084"/>
                  </a:lnTo>
                  <a:lnTo>
                    <a:pt x="3893286" y="3443084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112340" y="7221714"/>
              <a:ext cx="3893820" cy="2673985"/>
            </a:xfrm>
            <a:custGeom>
              <a:avLst/>
              <a:gdLst/>
              <a:ahLst/>
              <a:cxnLst/>
              <a:rect l="l" t="t" r="r" b="b"/>
              <a:pathLst>
                <a:path w="3893820" h="2673984">
                  <a:moveTo>
                    <a:pt x="82892" y="1329474"/>
                  </a:moveTo>
                  <a:lnTo>
                    <a:pt x="3810393" y="1329474"/>
                  </a:lnTo>
                  <a:lnTo>
                    <a:pt x="3810393" y="2576766"/>
                  </a:lnTo>
                  <a:lnTo>
                    <a:pt x="82892" y="2576766"/>
                  </a:lnTo>
                  <a:lnTo>
                    <a:pt x="82892" y="1329474"/>
                  </a:lnTo>
                  <a:close/>
                </a:path>
                <a:path w="3893820" h="2673984">
                  <a:moveTo>
                    <a:pt x="3810393" y="1246568"/>
                  </a:moveTo>
                  <a:lnTo>
                    <a:pt x="82892" y="1246568"/>
                  </a:lnTo>
                  <a:lnTo>
                    <a:pt x="82892" y="96850"/>
                  </a:lnTo>
                  <a:lnTo>
                    <a:pt x="3810393" y="96850"/>
                  </a:lnTo>
                  <a:lnTo>
                    <a:pt x="3810393" y="1246568"/>
                  </a:lnTo>
                  <a:close/>
                </a:path>
                <a:path w="3893820" h="2673984">
                  <a:moveTo>
                    <a:pt x="0" y="2673629"/>
                  </a:moveTo>
                  <a:lnTo>
                    <a:pt x="3893286" y="2673629"/>
                  </a:lnTo>
                  <a:lnTo>
                    <a:pt x="3893286" y="0"/>
                  </a:lnTo>
                  <a:lnTo>
                    <a:pt x="0" y="0"/>
                  </a:lnTo>
                  <a:lnTo>
                    <a:pt x="0" y="2673629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780860" y="6928264"/>
              <a:ext cx="2555240" cy="218440"/>
            </a:xfrm>
            <a:custGeom>
              <a:avLst/>
              <a:gdLst/>
              <a:ahLst/>
              <a:cxnLst/>
              <a:rect l="l" t="t" r="r" b="b"/>
              <a:pathLst>
                <a:path w="2555240" h="218440">
                  <a:moveTo>
                    <a:pt x="2462949" y="0"/>
                  </a:moveTo>
                  <a:lnTo>
                    <a:pt x="92849" y="0"/>
                  </a:lnTo>
                  <a:lnTo>
                    <a:pt x="0" y="217970"/>
                  </a:lnTo>
                  <a:lnTo>
                    <a:pt x="2554757" y="217970"/>
                  </a:lnTo>
                  <a:lnTo>
                    <a:pt x="2462949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422750" y="6927465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422750" y="6927465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651833" y="6931996"/>
              <a:ext cx="43180" cy="214629"/>
            </a:xfrm>
            <a:custGeom>
              <a:avLst/>
              <a:gdLst/>
              <a:ahLst/>
              <a:cxnLst/>
              <a:rect l="l" t="t" r="r" b="b"/>
              <a:pathLst>
                <a:path w="43179" h="214629">
                  <a:moveTo>
                    <a:pt x="0" y="0"/>
                  </a:moveTo>
                  <a:lnTo>
                    <a:pt x="42595" y="21423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59010" y="6928262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059013" y="6928264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998514" y="6926775"/>
              <a:ext cx="70485" cy="218440"/>
            </a:xfrm>
            <a:custGeom>
              <a:avLst/>
              <a:gdLst/>
              <a:ahLst/>
              <a:cxnLst/>
              <a:rect l="l" t="t" r="r" b="b"/>
              <a:pathLst>
                <a:path w="70485" h="218440">
                  <a:moveTo>
                    <a:pt x="70383" y="0"/>
                  </a:moveTo>
                  <a:lnTo>
                    <a:pt x="0" y="21819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212489" y="6921138"/>
              <a:ext cx="55244" cy="228600"/>
            </a:xfrm>
            <a:custGeom>
              <a:avLst/>
              <a:gdLst/>
              <a:ahLst/>
              <a:cxnLst/>
              <a:rect l="l" t="t" r="r" b="b"/>
              <a:pathLst>
                <a:path w="55245" h="228600">
                  <a:moveTo>
                    <a:pt x="54902" y="0"/>
                  </a:moveTo>
                  <a:lnTo>
                    <a:pt x="0" y="22806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636225" y="6923953"/>
              <a:ext cx="25400" cy="232410"/>
            </a:xfrm>
            <a:custGeom>
              <a:avLst/>
              <a:gdLst/>
              <a:ahLst/>
              <a:cxnLst/>
              <a:rect l="l" t="t" r="r" b="b"/>
              <a:pathLst>
                <a:path w="25400" h="232409">
                  <a:moveTo>
                    <a:pt x="25336" y="0"/>
                  </a:moveTo>
                  <a:lnTo>
                    <a:pt x="0" y="23228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847381" y="6922546"/>
              <a:ext cx="12700" cy="224154"/>
            </a:xfrm>
            <a:custGeom>
              <a:avLst/>
              <a:gdLst/>
              <a:ahLst/>
              <a:cxnLst/>
              <a:rect l="l" t="t" r="r" b="b"/>
              <a:pathLst>
                <a:path w="12700" h="224154">
                  <a:moveTo>
                    <a:pt x="6337" y="-6350"/>
                  </a:moveTo>
                  <a:lnTo>
                    <a:pt x="6337" y="230187"/>
                  </a:lnTo>
                </a:path>
              </a:pathLst>
            </a:custGeom>
            <a:ln w="253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056906" y="6926775"/>
              <a:ext cx="70485" cy="218440"/>
            </a:xfrm>
            <a:custGeom>
              <a:avLst/>
              <a:gdLst/>
              <a:ahLst/>
              <a:cxnLst/>
              <a:rect l="l" t="t" r="r" b="b"/>
              <a:pathLst>
                <a:path w="70485" h="218440">
                  <a:moveTo>
                    <a:pt x="0" y="0"/>
                  </a:moveTo>
                  <a:lnTo>
                    <a:pt x="70396" y="21819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858419" y="6921138"/>
              <a:ext cx="55244" cy="228600"/>
            </a:xfrm>
            <a:custGeom>
              <a:avLst/>
              <a:gdLst/>
              <a:ahLst/>
              <a:cxnLst/>
              <a:rect l="l" t="t" r="r" b="b"/>
              <a:pathLst>
                <a:path w="55245" h="228600">
                  <a:moveTo>
                    <a:pt x="0" y="0"/>
                  </a:moveTo>
                  <a:lnTo>
                    <a:pt x="54889" y="22806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464248" y="6923953"/>
              <a:ext cx="25400" cy="232410"/>
            </a:xfrm>
            <a:custGeom>
              <a:avLst/>
              <a:gdLst/>
              <a:ahLst/>
              <a:cxnLst/>
              <a:rect l="l" t="t" r="r" b="b"/>
              <a:pathLst>
                <a:path w="25400" h="232409">
                  <a:moveTo>
                    <a:pt x="0" y="0"/>
                  </a:moveTo>
                  <a:lnTo>
                    <a:pt x="25336" y="23228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265748" y="6922546"/>
              <a:ext cx="12700" cy="224154"/>
            </a:xfrm>
            <a:custGeom>
              <a:avLst/>
              <a:gdLst/>
              <a:ahLst/>
              <a:cxnLst/>
              <a:rect l="l" t="t" r="r" b="b"/>
              <a:pathLst>
                <a:path w="12700" h="224154">
                  <a:moveTo>
                    <a:pt x="6337" y="-6350"/>
                  </a:moveTo>
                  <a:lnTo>
                    <a:pt x="6337" y="230187"/>
                  </a:lnTo>
                </a:path>
              </a:pathLst>
            </a:custGeom>
            <a:ln w="253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828477" y="7034465"/>
              <a:ext cx="2454910" cy="0"/>
            </a:xfrm>
            <a:custGeom>
              <a:avLst/>
              <a:gdLst/>
              <a:ahLst/>
              <a:cxnLst/>
              <a:rect l="l" t="t" r="r" b="b"/>
              <a:pathLst>
                <a:path w="2454910" h="0">
                  <a:moveTo>
                    <a:pt x="0" y="0"/>
                  </a:moveTo>
                  <a:lnTo>
                    <a:pt x="2321854" y="0"/>
                  </a:lnTo>
                </a:path>
                <a:path w="2454910" h="0">
                  <a:moveTo>
                    <a:pt x="2411021" y="0"/>
                  </a:moveTo>
                  <a:lnTo>
                    <a:pt x="245482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037296" y="6427227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18"/>
                  </a:lnTo>
                  <a:lnTo>
                    <a:pt x="2041880" y="174218"/>
                  </a:lnTo>
                  <a:lnTo>
                    <a:pt x="1968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037296" y="6427227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18"/>
                  </a:lnTo>
                  <a:lnTo>
                    <a:pt x="2041880" y="174218"/>
                  </a:lnTo>
                  <a:lnTo>
                    <a:pt x="1968500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550334" y="6426588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550334" y="6426588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532659" y="6430210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3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532659" y="6430210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34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058861" y="6427214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058859" y="6427227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18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211253" y="6426037"/>
              <a:ext cx="56515" cy="174625"/>
            </a:xfrm>
            <a:custGeom>
              <a:avLst/>
              <a:gdLst/>
              <a:ahLst/>
              <a:cxnLst/>
              <a:rect l="l" t="t" r="r" b="b"/>
              <a:pathLst>
                <a:path w="56514" h="174625">
                  <a:moveTo>
                    <a:pt x="56261" y="0"/>
                  </a:moveTo>
                  <a:lnTo>
                    <a:pt x="0" y="17439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382267" y="6421535"/>
              <a:ext cx="44450" cy="182880"/>
            </a:xfrm>
            <a:custGeom>
              <a:avLst/>
              <a:gdLst/>
              <a:ahLst/>
              <a:cxnLst/>
              <a:rect l="l" t="t" r="r" b="b"/>
              <a:pathLst>
                <a:path w="44450" h="182879">
                  <a:moveTo>
                    <a:pt x="43891" y="0"/>
                  </a:moveTo>
                  <a:lnTo>
                    <a:pt x="0" y="18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720941" y="6423785"/>
              <a:ext cx="20320" cy="186055"/>
            </a:xfrm>
            <a:custGeom>
              <a:avLst/>
              <a:gdLst/>
              <a:ahLst/>
              <a:cxnLst/>
              <a:rect l="l" t="t" r="r" b="b"/>
              <a:pathLst>
                <a:path w="20320" h="186054">
                  <a:moveTo>
                    <a:pt x="20256" y="0"/>
                  </a:moveTo>
                  <a:lnTo>
                    <a:pt x="0" y="18564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889720" y="6422663"/>
              <a:ext cx="10160" cy="179070"/>
            </a:xfrm>
            <a:custGeom>
              <a:avLst/>
              <a:gdLst/>
              <a:ahLst/>
              <a:cxnLst/>
              <a:rect l="l" t="t" r="r" b="b"/>
              <a:pathLst>
                <a:path w="10160" h="179070">
                  <a:moveTo>
                    <a:pt x="5060" y="-6350"/>
                  </a:moveTo>
                  <a:lnTo>
                    <a:pt x="5060" y="185242"/>
                  </a:lnTo>
                </a:path>
              </a:pathLst>
            </a:custGeom>
            <a:ln w="22821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856422" y="6426037"/>
              <a:ext cx="56515" cy="174625"/>
            </a:xfrm>
            <a:custGeom>
              <a:avLst/>
              <a:gdLst/>
              <a:ahLst/>
              <a:cxnLst/>
              <a:rect l="l" t="t" r="r" b="b"/>
              <a:pathLst>
                <a:path w="56514" h="174625">
                  <a:moveTo>
                    <a:pt x="0" y="0"/>
                  </a:moveTo>
                  <a:lnTo>
                    <a:pt x="56261" y="17439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697771" y="6421535"/>
              <a:ext cx="44450" cy="182880"/>
            </a:xfrm>
            <a:custGeom>
              <a:avLst/>
              <a:gdLst/>
              <a:ahLst/>
              <a:cxnLst/>
              <a:rect l="l" t="t" r="r" b="b"/>
              <a:pathLst>
                <a:path w="44450" h="182879">
                  <a:moveTo>
                    <a:pt x="0" y="0"/>
                  </a:moveTo>
                  <a:lnTo>
                    <a:pt x="43891" y="18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382739" y="6423785"/>
              <a:ext cx="20320" cy="186055"/>
            </a:xfrm>
            <a:custGeom>
              <a:avLst/>
              <a:gdLst/>
              <a:ahLst/>
              <a:cxnLst/>
              <a:rect l="l" t="t" r="r" b="b"/>
              <a:pathLst>
                <a:path w="20320" h="186054">
                  <a:moveTo>
                    <a:pt x="0" y="0"/>
                  </a:moveTo>
                  <a:lnTo>
                    <a:pt x="20256" y="18564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224088" y="6422663"/>
              <a:ext cx="10160" cy="179070"/>
            </a:xfrm>
            <a:custGeom>
              <a:avLst/>
              <a:gdLst/>
              <a:ahLst/>
              <a:cxnLst/>
              <a:rect l="l" t="t" r="r" b="b"/>
              <a:pathLst>
                <a:path w="10160" h="179070">
                  <a:moveTo>
                    <a:pt x="5067" y="-6350"/>
                  </a:moveTo>
                  <a:lnTo>
                    <a:pt x="5067" y="185242"/>
                  </a:lnTo>
                </a:path>
              </a:pathLst>
            </a:custGeom>
            <a:ln w="2283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075353" y="6512109"/>
              <a:ext cx="1962150" cy="0"/>
            </a:xfrm>
            <a:custGeom>
              <a:avLst/>
              <a:gdLst/>
              <a:ahLst/>
              <a:cxnLst/>
              <a:rect l="l" t="t" r="r" b="b"/>
              <a:pathLst>
                <a:path w="1962150" h="0">
                  <a:moveTo>
                    <a:pt x="0" y="0"/>
                  </a:moveTo>
                  <a:lnTo>
                    <a:pt x="1962010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038178" y="9009302"/>
              <a:ext cx="828675" cy="0"/>
            </a:xfrm>
            <a:custGeom>
              <a:avLst/>
              <a:gdLst/>
              <a:ahLst/>
              <a:cxnLst/>
              <a:rect l="l" t="t" r="r" b="b"/>
              <a:pathLst>
                <a:path w="828675" h="0">
                  <a:moveTo>
                    <a:pt x="0" y="0"/>
                  </a:moveTo>
                  <a:lnTo>
                    <a:pt x="180355" y="0"/>
                  </a:lnTo>
                </a:path>
                <a:path w="828675" h="0">
                  <a:moveTo>
                    <a:pt x="369001" y="0"/>
                  </a:moveTo>
                  <a:lnTo>
                    <a:pt x="531192" y="0"/>
                  </a:lnTo>
                </a:path>
                <a:path w="828675" h="0">
                  <a:moveTo>
                    <a:pt x="689117" y="0"/>
                  </a:moveTo>
                  <a:lnTo>
                    <a:pt x="828636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500092" y="7694484"/>
              <a:ext cx="799465" cy="130810"/>
            </a:xfrm>
            <a:custGeom>
              <a:avLst/>
              <a:gdLst/>
              <a:ahLst/>
              <a:cxnLst/>
              <a:rect l="l" t="t" r="r" b="b"/>
              <a:pathLst>
                <a:path w="799464" h="130809">
                  <a:moveTo>
                    <a:pt x="799084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799084" y="0"/>
                  </a:lnTo>
                  <a:lnTo>
                    <a:pt x="799084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53681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53681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63263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63263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72845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728457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824265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06" y="50219"/>
                  </a:lnTo>
                  <a:lnTo>
                    <a:pt x="44615" y="44619"/>
                  </a:lnTo>
                  <a:lnTo>
                    <a:pt x="50218" y="36312"/>
                  </a:lnTo>
                  <a:lnTo>
                    <a:pt x="52273" y="26136"/>
                  </a:lnTo>
                  <a:lnTo>
                    <a:pt x="50218" y="15966"/>
                  </a:lnTo>
                  <a:lnTo>
                    <a:pt x="44615" y="7658"/>
                  </a:lnTo>
                  <a:lnTo>
                    <a:pt x="36306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824265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8" y="36312"/>
                  </a:lnTo>
                  <a:lnTo>
                    <a:pt x="44615" y="44619"/>
                  </a:lnTo>
                  <a:lnTo>
                    <a:pt x="36306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06" y="2055"/>
                  </a:lnTo>
                  <a:lnTo>
                    <a:pt x="44615" y="7658"/>
                  </a:lnTo>
                  <a:lnTo>
                    <a:pt x="50218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920086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20086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015894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015894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111714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111714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207536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207536" y="7733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455996" y="8099842"/>
              <a:ext cx="322580" cy="130810"/>
            </a:xfrm>
            <a:custGeom>
              <a:avLst/>
              <a:gdLst/>
              <a:ahLst/>
              <a:cxnLst/>
              <a:rect l="l" t="t" r="r" b="b"/>
              <a:pathLst>
                <a:path w="322579" h="130809">
                  <a:moveTo>
                    <a:pt x="3221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322160" y="0"/>
                  </a:lnTo>
                  <a:lnTo>
                    <a:pt x="32216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49487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49487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59069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59069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68651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686513" y="8138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586391" y="8874847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20" h="269240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812293" y="9143769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726237" y="9197562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20" h="86359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54" y="6761"/>
                  </a:lnTo>
                  <a:lnTo>
                    <a:pt x="25201" y="25199"/>
                  </a:lnTo>
                  <a:lnTo>
                    <a:pt x="6761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163896" y="9547147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130302"/>
                  </a:moveTo>
                  <a:lnTo>
                    <a:pt x="0" y="130302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2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207436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207436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30324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9"/>
                  </a:lnTo>
                  <a:lnTo>
                    <a:pt x="2054" y="15971"/>
                  </a:lnTo>
                  <a:lnTo>
                    <a:pt x="0" y="26149"/>
                  </a:lnTo>
                  <a:lnTo>
                    <a:pt x="2054" y="36319"/>
                  </a:lnTo>
                  <a:lnTo>
                    <a:pt x="7656" y="44627"/>
                  </a:lnTo>
                  <a:lnTo>
                    <a:pt x="15960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30324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60" y="50230"/>
                  </a:lnTo>
                  <a:lnTo>
                    <a:pt x="7656" y="44627"/>
                  </a:lnTo>
                  <a:lnTo>
                    <a:pt x="2054" y="36319"/>
                  </a:lnTo>
                  <a:lnTo>
                    <a:pt x="0" y="26149"/>
                  </a:lnTo>
                  <a:lnTo>
                    <a:pt x="2054" y="15971"/>
                  </a:lnTo>
                  <a:lnTo>
                    <a:pt x="7656" y="7659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39906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39906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49487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49487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59069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59069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68651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686513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602052" y="9547147"/>
              <a:ext cx="422909" cy="130810"/>
            </a:xfrm>
            <a:custGeom>
              <a:avLst/>
              <a:gdLst/>
              <a:ahLst/>
              <a:cxnLst/>
              <a:rect l="l" t="t" r="r" b="b"/>
              <a:pathLst>
                <a:path w="422910" h="130809">
                  <a:moveTo>
                    <a:pt x="422630" y="130302"/>
                  </a:moveTo>
                  <a:lnTo>
                    <a:pt x="0" y="130302"/>
                  </a:lnTo>
                  <a:lnTo>
                    <a:pt x="0" y="0"/>
                  </a:lnTo>
                  <a:lnTo>
                    <a:pt x="422630" y="0"/>
                  </a:lnTo>
                  <a:lnTo>
                    <a:pt x="422630" y="1303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645589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645589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74140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74140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83722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837224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933038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933038" y="9586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231643" y="7520863"/>
              <a:ext cx="289560" cy="239395"/>
            </a:xfrm>
            <a:custGeom>
              <a:avLst/>
              <a:gdLst/>
              <a:ahLst/>
              <a:cxnLst/>
              <a:rect l="l" t="t" r="r" b="b"/>
              <a:pathLst>
                <a:path w="289560" h="239395">
                  <a:moveTo>
                    <a:pt x="0" y="238772"/>
                  </a:moveTo>
                  <a:lnTo>
                    <a:pt x="0" y="0"/>
                  </a:lnTo>
                  <a:lnTo>
                    <a:pt x="289369" y="0"/>
                  </a:lnTo>
                  <a:lnTo>
                    <a:pt x="289369" y="11405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440616" y="7634909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0"/>
                  </a:moveTo>
                  <a:lnTo>
                    <a:pt x="0" y="0"/>
                  </a:lnTo>
                  <a:lnTo>
                    <a:pt x="0" y="249440"/>
                  </a:lnTo>
                  <a:lnTo>
                    <a:pt x="157924" y="249440"/>
                  </a:lnTo>
                  <a:lnTo>
                    <a:pt x="157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440616" y="76349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473675" y="7677492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808" y="128270"/>
                  </a:moveTo>
                  <a:lnTo>
                    <a:pt x="81927" y="118402"/>
                  </a:lnTo>
                  <a:lnTo>
                    <a:pt x="52895" y="147421"/>
                  </a:lnTo>
                  <a:lnTo>
                    <a:pt x="52895" y="0"/>
                  </a:lnTo>
                  <a:lnTo>
                    <a:pt x="38912" y="0"/>
                  </a:lnTo>
                  <a:lnTo>
                    <a:pt x="38912" y="147447"/>
                  </a:lnTo>
                  <a:lnTo>
                    <a:pt x="9867" y="118402"/>
                  </a:lnTo>
                  <a:lnTo>
                    <a:pt x="0" y="128270"/>
                  </a:lnTo>
                  <a:lnTo>
                    <a:pt x="40957" y="169240"/>
                  </a:lnTo>
                  <a:lnTo>
                    <a:pt x="50838" y="169240"/>
                  </a:lnTo>
                  <a:lnTo>
                    <a:pt x="91808" y="128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08" name="object 10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37434" y="6544292"/>
            <a:ext cx="214930" cy="156941"/>
          </a:xfrm>
          <a:prstGeom prst="rect">
            <a:avLst/>
          </a:prstGeom>
        </p:spPr>
      </p:pic>
      <p:pic>
        <p:nvPicPr>
          <p:cNvPr id="109" name="object 10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64968" y="6813726"/>
            <a:ext cx="248751" cy="175037"/>
          </a:xfrm>
          <a:prstGeom prst="rect">
            <a:avLst/>
          </a:prstGeom>
        </p:spPr>
      </p:pic>
      <p:pic>
        <p:nvPicPr>
          <p:cNvPr id="110" name="object 1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58629" y="6544292"/>
            <a:ext cx="214950" cy="156941"/>
          </a:xfrm>
          <a:prstGeom prst="rect">
            <a:avLst/>
          </a:prstGeom>
        </p:spPr>
      </p:pic>
      <p:pic>
        <p:nvPicPr>
          <p:cNvPr id="111" name="object 1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97281" y="6813726"/>
            <a:ext cx="248757" cy="175037"/>
          </a:xfrm>
          <a:prstGeom prst="rect">
            <a:avLst/>
          </a:prstGeom>
        </p:spPr>
      </p:pic>
      <p:grpSp>
        <p:nvGrpSpPr>
          <p:cNvPr id="112" name="object 112"/>
          <p:cNvGrpSpPr/>
          <p:nvPr/>
        </p:nvGrpSpPr>
        <p:grpSpPr>
          <a:xfrm>
            <a:off x="5604738" y="8148840"/>
            <a:ext cx="27940" cy="236854"/>
            <a:chOff x="5604738" y="8148840"/>
            <a:chExt cx="27940" cy="236854"/>
          </a:xfrm>
        </p:grpSpPr>
        <p:sp>
          <p:nvSpPr>
            <p:cNvPr id="113" name="object 113"/>
            <p:cNvSpPr/>
            <p:nvPr/>
          </p:nvSpPr>
          <p:spPr>
            <a:xfrm>
              <a:off x="5604738" y="8148840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21704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36423"/>
                  </a:lnTo>
                  <a:lnTo>
                    <a:pt x="27927" y="36423"/>
                  </a:lnTo>
                  <a:lnTo>
                    <a:pt x="27927" y="6248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604738" y="818526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604738" y="822533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604738" y="826540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604738" y="830546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604738" y="834553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/>
          <p:cNvGrpSpPr/>
          <p:nvPr/>
        </p:nvGrpSpPr>
        <p:grpSpPr>
          <a:xfrm>
            <a:off x="5604738" y="8385606"/>
            <a:ext cx="123825" cy="1238885"/>
            <a:chOff x="5604738" y="8385606"/>
            <a:chExt cx="123825" cy="1238885"/>
          </a:xfrm>
        </p:grpSpPr>
        <p:sp>
          <p:nvSpPr>
            <p:cNvPr id="120" name="object 120"/>
            <p:cNvSpPr/>
            <p:nvPr/>
          </p:nvSpPr>
          <p:spPr>
            <a:xfrm>
              <a:off x="5700560" y="842567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700560" y="846573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700560" y="850581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700560" y="854588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700560" y="858593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700560" y="862601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700560" y="866608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692749" y="8393023"/>
              <a:ext cx="36195" cy="33020"/>
            </a:xfrm>
            <a:custGeom>
              <a:avLst/>
              <a:gdLst/>
              <a:ahLst/>
              <a:cxnLst/>
              <a:rect l="l" t="t" r="r" b="b"/>
              <a:pathLst>
                <a:path w="36195" h="33020">
                  <a:moveTo>
                    <a:pt x="29502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7810" y="27952"/>
                  </a:lnTo>
                  <a:lnTo>
                    <a:pt x="7810" y="32651"/>
                  </a:lnTo>
                  <a:lnTo>
                    <a:pt x="35763" y="32651"/>
                  </a:lnTo>
                  <a:lnTo>
                    <a:pt x="35763" y="6261"/>
                  </a:lnTo>
                  <a:lnTo>
                    <a:pt x="2950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700560" y="874621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700560" y="878629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700560" y="882636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700560" y="886641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700560" y="89064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5700560" y="894656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700560" y="898662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700560" y="870615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700560" y="906677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700560" y="910683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700560" y="914689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700560" y="918697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700560" y="922704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700560" y="926710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700560" y="930716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700560" y="902669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700560" y="938730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700560" y="942737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700560" y="946744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700560" y="950752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700560" y="954758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700560" y="9347250"/>
              <a:ext cx="28575" cy="276860"/>
            </a:xfrm>
            <a:custGeom>
              <a:avLst/>
              <a:gdLst/>
              <a:ahLst/>
              <a:cxnLst/>
              <a:rect l="l" t="t" r="r" b="b"/>
              <a:pathLst>
                <a:path w="28575" h="276859">
                  <a:moveTo>
                    <a:pt x="27952" y="240398"/>
                  </a:moveTo>
                  <a:lnTo>
                    <a:pt x="0" y="240398"/>
                  </a:lnTo>
                  <a:lnTo>
                    <a:pt x="0" y="270586"/>
                  </a:lnTo>
                  <a:lnTo>
                    <a:pt x="6248" y="276821"/>
                  </a:lnTo>
                  <a:lnTo>
                    <a:pt x="21691" y="276821"/>
                  </a:lnTo>
                  <a:lnTo>
                    <a:pt x="27952" y="270586"/>
                  </a:lnTo>
                  <a:lnTo>
                    <a:pt x="27952" y="240398"/>
                  </a:lnTo>
                  <a:close/>
                </a:path>
                <a:path w="28575" h="276859">
                  <a:moveTo>
                    <a:pt x="27952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52" y="4005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640489" y="8393023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604738" y="8385606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59">
                  <a:moveTo>
                    <a:pt x="27927" y="0"/>
                  </a:moveTo>
                  <a:lnTo>
                    <a:pt x="0" y="0"/>
                  </a:lnTo>
                  <a:lnTo>
                    <a:pt x="0" y="29108"/>
                  </a:lnTo>
                  <a:lnTo>
                    <a:pt x="6248" y="35369"/>
                  </a:lnTo>
                  <a:lnTo>
                    <a:pt x="35750" y="35369"/>
                  </a:lnTo>
                  <a:lnTo>
                    <a:pt x="35750" y="7416"/>
                  </a:lnTo>
                  <a:lnTo>
                    <a:pt x="27927" y="7416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" name="object 152"/>
          <p:cNvGrpSpPr/>
          <p:nvPr/>
        </p:nvGrpSpPr>
        <p:grpSpPr>
          <a:xfrm>
            <a:off x="5057923" y="7036058"/>
            <a:ext cx="668020" cy="1141730"/>
            <a:chOff x="5057923" y="7036058"/>
            <a:chExt cx="668020" cy="1141730"/>
          </a:xfrm>
        </p:grpSpPr>
        <p:sp>
          <p:nvSpPr>
            <p:cNvPr id="153" name="object 153"/>
            <p:cNvSpPr/>
            <p:nvPr/>
          </p:nvSpPr>
          <p:spPr>
            <a:xfrm>
              <a:off x="5086456" y="7088479"/>
              <a:ext cx="626745" cy="1076325"/>
            </a:xfrm>
            <a:custGeom>
              <a:avLst/>
              <a:gdLst/>
              <a:ahLst/>
              <a:cxnLst/>
              <a:rect l="l" t="t" r="r" b="b"/>
              <a:pathLst>
                <a:path w="626745" h="1076325">
                  <a:moveTo>
                    <a:pt x="626186" y="1076236"/>
                  </a:moveTo>
                  <a:lnTo>
                    <a:pt x="626186" y="329844"/>
                  </a:lnTo>
                  <a:lnTo>
                    <a:pt x="0" y="329844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057923" y="703605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5" name="object 155"/>
          <p:cNvGrpSpPr/>
          <p:nvPr/>
        </p:nvGrpSpPr>
        <p:grpSpPr>
          <a:xfrm>
            <a:off x="4499085" y="6471917"/>
            <a:ext cx="267335" cy="1299845"/>
            <a:chOff x="4499085" y="6471917"/>
            <a:chExt cx="267335" cy="1299845"/>
          </a:xfrm>
        </p:grpSpPr>
        <p:sp>
          <p:nvSpPr>
            <p:cNvPr id="156" name="object 156"/>
            <p:cNvSpPr/>
            <p:nvPr/>
          </p:nvSpPr>
          <p:spPr>
            <a:xfrm>
              <a:off x="4612477" y="6520201"/>
              <a:ext cx="140970" cy="1238885"/>
            </a:xfrm>
            <a:custGeom>
              <a:avLst/>
              <a:gdLst/>
              <a:ahLst/>
              <a:cxnLst/>
              <a:rect l="l" t="t" r="r" b="b"/>
              <a:pathLst>
                <a:path w="140970" h="1238884">
                  <a:moveTo>
                    <a:pt x="140919" y="1238796"/>
                  </a:moveTo>
                  <a:lnTo>
                    <a:pt x="140919" y="70150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579948" y="647191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566151" y="6786520"/>
              <a:ext cx="93980" cy="972819"/>
            </a:xfrm>
            <a:custGeom>
              <a:avLst/>
              <a:gdLst/>
              <a:ahLst/>
              <a:cxnLst/>
              <a:rect l="l" t="t" r="r" b="b"/>
              <a:pathLst>
                <a:path w="93979" h="972820">
                  <a:moveTo>
                    <a:pt x="93395" y="972477"/>
                  </a:moveTo>
                  <a:lnTo>
                    <a:pt x="93395" y="43519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531332" y="672415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6" y="2332"/>
                  </a:lnTo>
                  <a:lnTo>
                    <a:pt x="8704" y="8693"/>
                  </a:lnTo>
                  <a:lnTo>
                    <a:pt x="2335" y="18130"/>
                  </a:lnTo>
                  <a:lnTo>
                    <a:pt x="0" y="29692"/>
                  </a:lnTo>
                  <a:lnTo>
                    <a:pt x="2335" y="41256"/>
                  </a:lnTo>
                  <a:lnTo>
                    <a:pt x="8704" y="50698"/>
                  </a:lnTo>
                  <a:lnTo>
                    <a:pt x="18146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531321" y="7062936"/>
              <a:ext cx="31750" cy="696595"/>
            </a:xfrm>
            <a:custGeom>
              <a:avLst/>
              <a:gdLst/>
              <a:ahLst/>
              <a:cxnLst/>
              <a:rect l="l" t="t" r="r" b="b"/>
              <a:pathLst>
                <a:path w="31750" h="696595">
                  <a:moveTo>
                    <a:pt x="31635" y="696061"/>
                  </a:moveTo>
                  <a:lnTo>
                    <a:pt x="31635" y="158775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499085" y="700826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/>
          <p:cNvSpPr/>
          <p:nvPr/>
        </p:nvSpPr>
        <p:spPr>
          <a:xfrm>
            <a:off x="5137843" y="7759636"/>
            <a:ext cx="291465" cy="1166495"/>
          </a:xfrm>
          <a:custGeom>
            <a:avLst/>
            <a:gdLst/>
            <a:ahLst/>
            <a:cxnLst/>
            <a:rect l="l" t="t" r="r" b="b"/>
            <a:pathLst>
              <a:path w="291464" h="1166495">
                <a:moveTo>
                  <a:pt x="0" y="0"/>
                </a:moveTo>
                <a:lnTo>
                  <a:pt x="0" y="564578"/>
                </a:lnTo>
                <a:lnTo>
                  <a:pt x="290842" y="564578"/>
                </a:lnTo>
                <a:lnTo>
                  <a:pt x="290842" y="1166190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3" name="object 163"/>
          <p:cNvGrpSpPr/>
          <p:nvPr/>
        </p:nvGrpSpPr>
        <p:grpSpPr>
          <a:xfrm>
            <a:off x="5524830" y="9246158"/>
            <a:ext cx="106045" cy="276860"/>
            <a:chOff x="5524830" y="9246158"/>
            <a:chExt cx="106045" cy="276860"/>
          </a:xfrm>
        </p:grpSpPr>
        <p:sp>
          <p:nvSpPr>
            <p:cNvPr id="164" name="object 164"/>
            <p:cNvSpPr/>
            <p:nvPr/>
          </p:nvSpPr>
          <p:spPr>
            <a:xfrm>
              <a:off x="5577103" y="9246158"/>
              <a:ext cx="53975" cy="36195"/>
            </a:xfrm>
            <a:custGeom>
              <a:avLst/>
              <a:gdLst/>
              <a:ahLst/>
              <a:cxnLst/>
              <a:rect l="l" t="t" r="r" b="b"/>
              <a:pathLst>
                <a:path w="53975" h="36195">
                  <a:moveTo>
                    <a:pt x="47447" y="0"/>
                  </a:moveTo>
                  <a:lnTo>
                    <a:pt x="0" y="0"/>
                  </a:lnTo>
                  <a:lnTo>
                    <a:pt x="0" y="27965"/>
                  </a:lnTo>
                  <a:lnTo>
                    <a:pt x="25755" y="27965"/>
                  </a:lnTo>
                  <a:lnTo>
                    <a:pt x="25755" y="35966"/>
                  </a:lnTo>
                  <a:lnTo>
                    <a:pt x="53695" y="35966"/>
                  </a:lnTo>
                  <a:lnTo>
                    <a:pt x="53695" y="6261"/>
                  </a:lnTo>
                  <a:lnTo>
                    <a:pt x="4744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602859" y="928213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602859" y="932219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602859" y="936226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5602859" y="940234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602859" y="944239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5602859" y="948246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5524830" y="924615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" name="object 172"/>
          <p:cNvSpPr/>
          <p:nvPr/>
        </p:nvSpPr>
        <p:spPr>
          <a:xfrm>
            <a:off x="5417451" y="9242056"/>
            <a:ext cx="53975" cy="32384"/>
          </a:xfrm>
          <a:custGeom>
            <a:avLst/>
            <a:gdLst/>
            <a:ahLst/>
            <a:cxnLst/>
            <a:rect l="l" t="t" r="r" b="b"/>
            <a:pathLst>
              <a:path w="53975" h="32384">
                <a:moveTo>
                  <a:pt x="26758" y="0"/>
                </a:moveTo>
                <a:lnTo>
                  <a:pt x="0" y="0"/>
                </a:lnTo>
                <a:lnTo>
                  <a:pt x="0" y="27000"/>
                </a:lnTo>
                <a:lnTo>
                  <a:pt x="5067" y="32067"/>
                </a:lnTo>
                <a:lnTo>
                  <a:pt x="53695" y="32067"/>
                </a:lnTo>
                <a:lnTo>
                  <a:pt x="53695" y="4102"/>
                </a:lnTo>
                <a:lnTo>
                  <a:pt x="26758" y="4102"/>
                </a:lnTo>
                <a:lnTo>
                  <a:pt x="26758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3" name="object 173"/>
          <p:cNvGrpSpPr/>
          <p:nvPr/>
        </p:nvGrpSpPr>
        <p:grpSpPr>
          <a:xfrm>
            <a:off x="5602859" y="9562617"/>
            <a:ext cx="27940" cy="61594"/>
            <a:chOff x="5602859" y="9562617"/>
            <a:chExt cx="27940" cy="61594"/>
          </a:xfrm>
        </p:grpSpPr>
        <p:sp>
          <p:nvSpPr>
            <p:cNvPr id="174" name="object 174"/>
            <p:cNvSpPr/>
            <p:nvPr/>
          </p:nvSpPr>
          <p:spPr>
            <a:xfrm>
              <a:off x="5602859" y="956261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602859" y="9602673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90">
                  <a:moveTo>
                    <a:pt x="2793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6248" y="21107"/>
                  </a:lnTo>
                  <a:lnTo>
                    <a:pt x="21691" y="21107"/>
                  </a:lnTo>
                  <a:lnTo>
                    <a:pt x="27939" y="14871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" name="object 176"/>
          <p:cNvSpPr/>
          <p:nvPr/>
        </p:nvSpPr>
        <p:spPr>
          <a:xfrm>
            <a:off x="5471134" y="924615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65"/>
                </a:moveTo>
                <a:lnTo>
                  <a:pt x="0" y="27965"/>
                </a:lnTo>
                <a:lnTo>
                  <a:pt x="0" y="0"/>
                </a:lnTo>
                <a:lnTo>
                  <a:pt x="53695" y="0"/>
                </a:lnTo>
                <a:lnTo>
                  <a:pt x="53695" y="27965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5602859" y="9522536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" name="object 178"/>
          <p:cNvGrpSpPr/>
          <p:nvPr/>
        </p:nvGrpSpPr>
        <p:grpSpPr>
          <a:xfrm>
            <a:off x="5416257" y="9177794"/>
            <a:ext cx="28575" cy="64769"/>
            <a:chOff x="5416257" y="9177794"/>
            <a:chExt cx="28575" cy="64769"/>
          </a:xfrm>
        </p:grpSpPr>
        <p:sp>
          <p:nvSpPr>
            <p:cNvPr id="179" name="object 179"/>
            <p:cNvSpPr/>
            <p:nvPr/>
          </p:nvSpPr>
          <p:spPr>
            <a:xfrm>
              <a:off x="5416257" y="920198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416257" y="9177794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5">
                  <a:moveTo>
                    <a:pt x="0" y="24193"/>
                  </a:moveTo>
                  <a:lnTo>
                    <a:pt x="27952" y="2419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/>
          <p:nvPr/>
        </p:nvSpPr>
        <p:spPr>
          <a:xfrm>
            <a:off x="5172748" y="9316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2" name="object 182"/>
          <p:cNvGrpSpPr/>
          <p:nvPr/>
        </p:nvGrpSpPr>
        <p:grpSpPr>
          <a:xfrm>
            <a:off x="5494134" y="9316022"/>
            <a:ext cx="41910" cy="198755"/>
            <a:chOff x="5494134" y="9316022"/>
            <a:chExt cx="41910" cy="198755"/>
          </a:xfrm>
        </p:grpSpPr>
        <p:sp>
          <p:nvSpPr>
            <p:cNvPr id="183" name="object 183"/>
            <p:cNvSpPr/>
            <p:nvPr/>
          </p:nvSpPr>
          <p:spPr>
            <a:xfrm>
              <a:off x="5494134" y="9316022"/>
              <a:ext cx="41910" cy="38735"/>
            </a:xfrm>
            <a:custGeom>
              <a:avLst/>
              <a:gdLst/>
              <a:ahLst/>
              <a:cxnLst/>
              <a:rect l="l" t="t" r="r" b="b"/>
              <a:pathLst>
                <a:path w="41910" h="38734">
                  <a:moveTo>
                    <a:pt x="35572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3881" y="27952"/>
                  </a:lnTo>
                  <a:lnTo>
                    <a:pt x="13881" y="38112"/>
                  </a:lnTo>
                  <a:lnTo>
                    <a:pt x="41821" y="38112"/>
                  </a:lnTo>
                  <a:lnTo>
                    <a:pt x="41821" y="6248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508015" y="935414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508015" y="939420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508015" y="943427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508015" y="947434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" name="object 188"/>
          <p:cNvSpPr/>
          <p:nvPr/>
        </p:nvSpPr>
        <p:spPr>
          <a:xfrm>
            <a:off x="5120475" y="9316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5017376" y="9310585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52" y="0"/>
                </a:moveTo>
                <a:lnTo>
                  <a:pt x="0" y="0"/>
                </a:lnTo>
                <a:lnTo>
                  <a:pt x="0" y="27127"/>
                </a:lnTo>
                <a:lnTo>
                  <a:pt x="6261" y="33388"/>
                </a:lnTo>
                <a:lnTo>
                  <a:pt x="49415" y="33388"/>
                </a:lnTo>
                <a:lnTo>
                  <a:pt x="49415" y="5435"/>
                </a:lnTo>
                <a:lnTo>
                  <a:pt x="27952" y="5435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0" name="object 190"/>
          <p:cNvGrpSpPr/>
          <p:nvPr/>
        </p:nvGrpSpPr>
        <p:grpSpPr>
          <a:xfrm>
            <a:off x="5508015" y="9554477"/>
            <a:ext cx="27940" cy="69850"/>
            <a:chOff x="5508015" y="9554477"/>
            <a:chExt cx="27940" cy="69850"/>
          </a:xfrm>
        </p:grpSpPr>
        <p:sp>
          <p:nvSpPr>
            <p:cNvPr id="191" name="object 191"/>
            <p:cNvSpPr/>
            <p:nvPr/>
          </p:nvSpPr>
          <p:spPr>
            <a:xfrm>
              <a:off x="5508015" y="955447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508015" y="9594545"/>
              <a:ext cx="27940" cy="29845"/>
            </a:xfrm>
            <a:custGeom>
              <a:avLst/>
              <a:gdLst/>
              <a:ahLst/>
              <a:cxnLst/>
              <a:rect l="l" t="t" r="r" b="b"/>
              <a:pathLst>
                <a:path w="27939" h="29845">
                  <a:moveTo>
                    <a:pt x="27939" y="0"/>
                  </a:moveTo>
                  <a:lnTo>
                    <a:pt x="0" y="0"/>
                  </a:lnTo>
                  <a:lnTo>
                    <a:pt x="0" y="22999"/>
                  </a:lnTo>
                  <a:lnTo>
                    <a:pt x="6248" y="29235"/>
                  </a:lnTo>
                  <a:lnTo>
                    <a:pt x="21691" y="29235"/>
                  </a:lnTo>
                  <a:lnTo>
                    <a:pt x="27939" y="22999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3" name="object 193"/>
          <p:cNvSpPr/>
          <p:nvPr/>
        </p:nvSpPr>
        <p:spPr>
          <a:xfrm>
            <a:off x="5066779" y="9316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" name="object 194"/>
          <p:cNvGrpSpPr/>
          <p:nvPr/>
        </p:nvGrpSpPr>
        <p:grpSpPr>
          <a:xfrm>
            <a:off x="5333822" y="9316022"/>
            <a:ext cx="160020" cy="28575"/>
            <a:chOff x="5333822" y="9316022"/>
            <a:chExt cx="160020" cy="28575"/>
          </a:xfrm>
        </p:grpSpPr>
        <p:sp>
          <p:nvSpPr>
            <p:cNvPr id="195" name="object 195"/>
            <p:cNvSpPr/>
            <p:nvPr/>
          </p:nvSpPr>
          <p:spPr>
            <a:xfrm>
              <a:off x="5386082" y="9316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333822" y="9316021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69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69" y="27952"/>
                  </a:lnTo>
                  <a:lnTo>
                    <a:pt x="15996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/>
          <p:cNvGrpSpPr/>
          <p:nvPr/>
        </p:nvGrpSpPr>
        <p:grpSpPr>
          <a:xfrm>
            <a:off x="5226443" y="9316022"/>
            <a:ext cx="107950" cy="28575"/>
            <a:chOff x="5226443" y="9316022"/>
            <a:chExt cx="107950" cy="28575"/>
          </a:xfrm>
        </p:grpSpPr>
        <p:sp>
          <p:nvSpPr>
            <p:cNvPr id="198" name="object 198"/>
            <p:cNvSpPr/>
            <p:nvPr/>
          </p:nvSpPr>
          <p:spPr>
            <a:xfrm>
              <a:off x="5226443" y="9316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280126" y="9316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0" name="object 200"/>
          <p:cNvSpPr/>
          <p:nvPr/>
        </p:nvSpPr>
        <p:spPr>
          <a:xfrm>
            <a:off x="5017376" y="9190380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5508015" y="951440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2" name="object 202"/>
          <p:cNvGrpSpPr/>
          <p:nvPr/>
        </p:nvGrpSpPr>
        <p:grpSpPr>
          <a:xfrm>
            <a:off x="5017376" y="9230448"/>
            <a:ext cx="28575" cy="80645"/>
            <a:chOff x="5017376" y="9230448"/>
            <a:chExt cx="28575" cy="80645"/>
          </a:xfrm>
        </p:grpSpPr>
        <p:sp>
          <p:nvSpPr>
            <p:cNvPr id="203" name="object 203"/>
            <p:cNvSpPr/>
            <p:nvPr/>
          </p:nvSpPr>
          <p:spPr>
            <a:xfrm>
              <a:off x="5017376" y="927051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017376" y="923044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5" name="object 205"/>
          <p:cNvGrpSpPr/>
          <p:nvPr/>
        </p:nvGrpSpPr>
        <p:grpSpPr>
          <a:xfrm>
            <a:off x="5017376" y="9111792"/>
            <a:ext cx="28575" cy="78740"/>
            <a:chOff x="5017376" y="9111792"/>
            <a:chExt cx="28575" cy="78740"/>
          </a:xfrm>
        </p:grpSpPr>
        <p:sp>
          <p:nvSpPr>
            <p:cNvPr id="206" name="object 206"/>
            <p:cNvSpPr/>
            <p:nvPr/>
          </p:nvSpPr>
          <p:spPr>
            <a:xfrm>
              <a:off x="5017376" y="9111792"/>
              <a:ext cx="28575" cy="38735"/>
            </a:xfrm>
            <a:custGeom>
              <a:avLst/>
              <a:gdLst/>
              <a:ahLst/>
              <a:cxnLst/>
              <a:rect l="l" t="t" r="r" b="b"/>
              <a:pathLst>
                <a:path w="28575" h="38734">
                  <a:moveTo>
                    <a:pt x="0" y="38519"/>
                  </a:moveTo>
                  <a:lnTo>
                    <a:pt x="27952" y="38519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3851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017376" y="915031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8" name="object 208"/>
          <p:cNvSpPr/>
          <p:nvPr/>
        </p:nvSpPr>
        <p:spPr>
          <a:xfrm>
            <a:off x="4455337" y="945573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4776711" y="9455734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40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0" name="object 210"/>
          <p:cNvGrpSpPr/>
          <p:nvPr/>
        </p:nvGrpSpPr>
        <p:grpSpPr>
          <a:xfrm>
            <a:off x="5315407" y="9490278"/>
            <a:ext cx="27940" cy="80645"/>
            <a:chOff x="5315407" y="9490278"/>
            <a:chExt cx="27940" cy="80645"/>
          </a:xfrm>
        </p:grpSpPr>
        <p:sp>
          <p:nvSpPr>
            <p:cNvPr id="211" name="object 211"/>
            <p:cNvSpPr/>
            <p:nvPr/>
          </p:nvSpPr>
          <p:spPr>
            <a:xfrm>
              <a:off x="5315407" y="949027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315407" y="953034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3" name="object 213"/>
          <p:cNvSpPr/>
          <p:nvPr/>
        </p:nvSpPr>
        <p:spPr>
          <a:xfrm>
            <a:off x="4403064" y="945573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4298899" y="9450209"/>
            <a:ext cx="50800" cy="33655"/>
          </a:xfrm>
          <a:custGeom>
            <a:avLst/>
            <a:gdLst/>
            <a:ahLst/>
            <a:cxnLst/>
            <a:rect l="l" t="t" r="r" b="b"/>
            <a:pathLst>
              <a:path w="50800" h="33654">
                <a:moveTo>
                  <a:pt x="27940" y="0"/>
                </a:moveTo>
                <a:lnTo>
                  <a:pt x="0" y="0"/>
                </a:lnTo>
                <a:lnTo>
                  <a:pt x="0" y="27203"/>
                </a:lnTo>
                <a:lnTo>
                  <a:pt x="6248" y="33451"/>
                </a:lnTo>
                <a:lnTo>
                  <a:pt x="50482" y="33451"/>
                </a:lnTo>
                <a:lnTo>
                  <a:pt x="50482" y="5524"/>
                </a:lnTo>
                <a:lnTo>
                  <a:pt x="27940" y="5524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5315407" y="9610483"/>
            <a:ext cx="27940" cy="13335"/>
          </a:xfrm>
          <a:custGeom>
            <a:avLst/>
            <a:gdLst/>
            <a:ahLst/>
            <a:cxnLst/>
            <a:rect l="l" t="t" r="r" b="b"/>
            <a:pathLst>
              <a:path w="27939" h="13334">
                <a:moveTo>
                  <a:pt x="27939" y="0"/>
                </a:moveTo>
                <a:lnTo>
                  <a:pt x="0" y="0"/>
                </a:lnTo>
                <a:lnTo>
                  <a:pt x="0" y="7061"/>
                </a:lnTo>
                <a:lnTo>
                  <a:pt x="6248" y="13296"/>
                </a:lnTo>
                <a:lnTo>
                  <a:pt x="21691" y="13296"/>
                </a:lnTo>
                <a:lnTo>
                  <a:pt x="27939" y="7061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4828984" y="9455734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40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4349369" y="945573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8" name="object 218"/>
          <p:cNvGrpSpPr/>
          <p:nvPr/>
        </p:nvGrpSpPr>
        <p:grpSpPr>
          <a:xfrm>
            <a:off x="4616412" y="9455734"/>
            <a:ext cx="160020" cy="27940"/>
            <a:chOff x="4616412" y="9455734"/>
            <a:chExt cx="160020" cy="27940"/>
          </a:xfrm>
        </p:grpSpPr>
        <p:sp>
          <p:nvSpPr>
            <p:cNvPr id="219" name="object 219"/>
            <p:cNvSpPr/>
            <p:nvPr/>
          </p:nvSpPr>
          <p:spPr>
            <a:xfrm>
              <a:off x="4668672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616412" y="9455734"/>
              <a:ext cx="160020" cy="27940"/>
            </a:xfrm>
            <a:custGeom>
              <a:avLst/>
              <a:gdLst/>
              <a:ahLst/>
              <a:cxnLst/>
              <a:rect l="l" t="t" r="r" b="b"/>
              <a:pathLst>
                <a:path w="160020" h="27940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60020" h="27940">
                  <a:moveTo>
                    <a:pt x="159981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9981" y="27927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" name="object 221"/>
          <p:cNvGrpSpPr/>
          <p:nvPr/>
        </p:nvGrpSpPr>
        <p:grpSpPr>
          <a:xfrm>
            <a:off x="4509020" y="9455734"/>
            <a:ext cx="107950" cy="27940"/>
            <a:chOff x="4509020" y="9455734"/>
            <a:chExt cx="107950" cy="27940"/>
          </a:xfrm>
        </p:grpSpPr>
        <p:sp>
          <p:nvSpPr>
            <p:cNvPr id="222" name="object 222"/>
            <p:cNvSpPr/>
            <p:nvPr/>
          </p:nvSpPr>
          <p:spPr>
            <a:xfrm>
              <a:off x="4509020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562716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" name="object 224"/>
          <p:cNvGrpSpPr/>
          <p:nvPr/>
        </p:nvGrpSpPr>
        <p:grpSpPr>
          <a:xfrm>
            <a:off x="4881232" y="9455734"/>
            <a:ext cx="160020" cy="27940"/>
            <a:chOff x="4881232" y="9455734"/>
            <a:chExt cx="160020" cy="27940"/>
          </a:xfrm>
        </p:grpSpPr>
        <p:sp>
          <p:nvSpPr>
            <p:cNvPr id="225" name="object 225"/>
            <p:cNvSpPr/>
            <p:nvPr/>
          </p:nvSpPr>
          <p:spPr>
            <a:xfrm>
              <a:off x="4987201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934927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881232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" name="object 228"/>
          <p:cNvGrpSpPr/>
          <p:nvPr/>
        </p:nvGrpSpPr>
        <p:grpSpPr>
          <a:xfrm>
            <a:off x="5040884" y="9455734"/>
            <a:ext cx="158750" cy="27940"/>
            <a:chOff x="5040884" y="9455734"/>
            <a:chExt cx="158750" cy="27940"/>
          </a:xfrm>
        </p:grpSpPr>
        <p:sp>
          <p:nvSpPr>
            <p:cNvPr id="229" name="object 229"/>
            <p:cNvSpPr/>
            <p:nvPr/>
          </p:nvSpPr>
          <p:spPr>
            <a:xfrm>
              <a:off x="5094909" y="9455734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5040884" y="9455734"/>
              <a:ext cx="158750" cy="27940"/>
            </a:xfrm>
            <a:custGeom>
              <a:avLst/>
              <a:gdLst/>
              <a:ahLst/>
              <a:cxnLst/>
              <a:rect l="l" t="t" r="r" b="b"/>
              <a:pathLst>
                <a:path w="158750" h="27940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58750" h="27940">
                  <a:moveTo>
                    <a:pt x="158546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8546" y="27927"/>
                  </a:lnTo>
                  <a:lnTo>
                    <a:pt x="15854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" name="object 231"/>
          <p:cNvGrpSpPr/>
          <p:nvPr/>
        </p:nvGrpSpPr>
        <p:grpSpPr>
          <a:xfrm>
            <a:off x="5199430" y="9455734"/>
            <a:ext cx="144145" cy="34925"/>
            <a:chOff x="5199430" y="9455734"/>
            <a:chExt cx="144145" cy="34925"/>
          </a:xfrm>
        </p:grpSpPr>
        <p:sp>
          <p:nvSpPr>
            <p:cNvPr id="232" name="object 232"/>
            <p:cNvSpPr/>
            <p:nvPr/>
          </p:nvSpPr>
          <p:spPr>
            <a:xfrm>
              <a:off x="5305386" y="9455734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1711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10020" y="27927"/>
                  </a:lnTo>
                  <a:lnTo>
                    <a:pt x="10020" y="34544"/>
                  </a:lnTo>
                  <a:lnTo>
                    <a:pt x="37960" y="34544"/>
                  </a:lnTo>
                  <a:lnTo>
                    <a:pt x="37960" y="6248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253113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199430" y="945573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5" name="object 235"/>
          <p:cNvSpPr/>
          <p:nvPr/>
        </p:nvSpPr>
        <p:spPr>
          <a:xfrm>
            <a:off x="4298899" y="9330004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5315407" y="9570415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4298899" y="9410141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4298899" y="9249867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9" name="object 239"/>
          <p:cNvGrpSpPr/>
          <p:nvPr/>
        </p:nvGrpSpPr>
        <p:grpSpPr>
          <a:xfrm>
            <a:off x="4298899" y="9182252"/>
            <a:ext cx="27940" cy="227965"/>
            <a:chOff x="4298899" y="9182252"/>
            <a:chExt cx="27940" cy="227965"/>
          </a:xfrm>
        </p:grpSpPr>
        <p:sp>
          <p:nvSpPr>
            <p:cNvPr id="240" name="object 240"/>
            <p:cNvSpPr/>
            <p:nvPr/>
          </p:nvSpPr>
          <p:spPr>
            <a:xfrm>
              <a:off x="4298899" y="9209798"/>
              <a:ext cx="27940" cy="200660"/>
            </a:xfrm>
            <a:custGeom>
              <a:avLst/>
              <a:gdLst/>
              <a:ahLst/>
              <a:cxnLst/>
              <a:rect l="l" t="t" r="r" b="b"/>
              <a:pathLst>
                <a:path w="27939" h="200659">
                  <a:moveTo>
                    <a:pt x="27940" y="160286"/>
                  </a:moveTo>
                  <a:lnTo>
                    <a:pt x="0" y="160286"/>
                  </a:lnTo>
                  <a:lnTo>
                    <a:pt x="0" y="200342"/>
                  </a:lnTo>
                  <a:lnTo>
                    <a:pt x="27940" y="200342"/>
                  </a:lnTo>
                  <a:lnTo>
                    <a:pt x="27940" y="160286"/>
                  </a:lnTo>
                  <a:close/>
                </a:path>
                <a:path w="27939" h="200659">
                  <a:moveTo>
                    <a:pt x="27940" y="80137"/>
                  </a:moveTo>
                  <a:lnTo>
                    <a:pt x="0" y="80137"/>
                  </a:lnTo>
                  <a:lnTo>
                    <a:pt x="0" y="120205"/>
                  </a:lnTo>
                  <a:lnTo>
                    <a:pt x="27940" y="120205"/>
                  </a:lnTo>
                  <a:lnTo>
                    <a:pt x="27940" y="80137"/>
                  </a:lnTo>
                  <a:close/>
                </a:path>
                <a:path w="27939" h="200659">
                  <a:moveTo>
                    <a:pt x="27940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40" y="4005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298899" y="918225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0" y="27546"/>
                  </a:moveTo>
                  <a:lnTo>
                    <a:pt x="27940" y="27546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27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2" name="object 242"/>
          <p:cNvSpPr/>
          <p:nvPr/>
        </p:nvSpPr>
        <p:spPr>
          <a:xfrm>
            <a:off x="4634369" y="9220289"/>
            <a:ext cx="28575" cy="120650"/>
          </a:xfrm>
          <a:custGeom>
            <a:avLst/>
            <a:gdLst/>
            <a:ahLst/>
            <a:cxnLst/>
            <a:rect l="l" t="t" r="r" b="b"/>
            <a:pathLst>
              <a:path w="28575" h="120650">
                <a:moveTo>
                  <a:pt x="27952" y="80137"/>
                </a:moveTo>
                <a:lnTo>
                  <a:pt x="0" y="80137"/>
                </a:lnTo>
                <a:lnTo>
                  <a:pt x="0" y="120192"/>
                </a:lnTo>
                <a:lnTo>
                  <a:pt x="27952" y="120192"/>
                </a:lnTo>
                <a:lnTo>
                  <a:pt x="27952" y="80137"/>
                </a:lnTo>
                <a:close/>
              </a:path>
              <a:path w="28575" h="120650">
                <a:moveTo>
                  <a:pt x="27952" y="0"/>
                </a:moveTo>
                <a:lnTo>
                  <a:pt x="0" y="0"/>
                </a:lnTo>
                <a:lnTo>
                  <a:pt x="0" y="40068"/>
                </a:lnTo>
                <a:lnTo>
                  <a:pt x="27952" y="40068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4789474" y="938588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5110860" y="9385884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40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5" name="object 245"/>
          <p:cNvGrpSpPr/>
          <p:nvPr/>
        </p:nvGrpSpPr>
        <p:grpSpPr>
          <a:xfrm>
            <a:off x="5411215" y="9420631"/>
            <a:ext cx="27940" cy="120650"/>
            <a:chOff x="5411215" y="9420631"/>
            <a:chExt cx="27940" cy="120650"/>
          </a:xfrm>
        </p:grpSpPr>
        <p:sp>
          <p:nvSpPr>
            <p:cNvPr id="246" name="object 246"/>
            <p:cNvSpPr/>
            <p:nvPr/>
          </p:nvSpPr>
          <p:spPr>
            <a:xfrm>
              <a:off x="5411215" y="942063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411215" y="946068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411215" y="950076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" name="object 249"/>
          <p:cNvSpPr/>
          <p:nvPr/>
        </p:nvSpPr>
        <p:spPr>
          <a:xfrm>
            <a:off x="4737214" y="938588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4634369" y="9380563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52" y="0"/>
                </a:moveTo>
                <a:lnTo>
                  <a:pt x="0" y="0"/>
                </a:lnTo>
                <a:lnTo>
                  <a:pt x="0" y="27000"/>
                </a:lnTo>
                <a:lnTo>
                  <a:pt x="6261" y="33248"/>
                </a:lnTo>
                <a:lnTo>
                  <a:pt x="49161" y="33248"/>
                </a:lnTo>
                <a:lnTo>
                  <a:pt x="49161" y="5321"/>
                </a:lnTo>
                <a:lnTo>
                  <a:pt x="27952" y="5321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5411215" y="9580892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39" h="43179">
                <a:moveTo>
                  <a:pt x="27939" y="0"/>
                </a:moveTo>
                <a:lnTo>
                  <a:pt x="0" y="0"/>
                </a:lnTo>
                <a:lnTo>
                  <a:pt x="0" y="36652"/>
                </a:lnTo>
                <a:lnTo>
                  <a:pt x="6248" y="42887"/>
                </a:lnTo>
                <a:lnTo>
                  <a:pt x="21691" y="42887"/>
                </a:lnTo>
                <a:lnTo>
                  <a:pt x="27939" y="36652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5163121" y="9385884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40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4683531" y="9385884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4" name="object 254"/>
          <p:cNvGrpSpPr/>
          <p:nvPr/>
        </p:nvGrpSpPr>
        <p:grpSpPr>
          <a:xfrm>
            <a:off x="4950548" y="9385884"/>
            <a:ext cx="160020" cy="27940"/>
            <a:chOff x="4950548" y="9385884"/>
            <a:chExt cx="160020" cy="27940"/>
          </a:xfrm>
        </p:grpSpPr>
        <p:sp>
          <p:nvSpPr>
            <p:cNvPr id="255" name="object 255"/>
            <p:cNvSpPr/>
            <p:nvPr/>
          </p:nvSpPr>
          <p:spPr>
            <a:xfrm>
              <a:off x="5002822" y="938588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950549" y="9385884"/>
              <a:ext cx="160020" cy="27940"/>
            </a:xfrm>
            <a:custGeom>
              <a:avLst/>
              <a:gdLst/>
              <a:ahLst/>
              <a:cxnLst/>
              <a:rect l="l" t="t" r="r" b="b"/>
              <a:pathLst>
                <a:path w="160020" h="27940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60020" h="27940">
                  <a:moveTo>
                    <a:pt x="159981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9981" y="27927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" name="object 257"/>
          <p:cNvGrpSpPr/>
          <p:nvPr/>
        </p:nvGrpSpPr>
        <p:grpSpPr>
          <a:xfrm>
            <a:off x="4843170" y="9385884"/>
            <a:ext cx="107950" cy="27940"/>
            <a:chOff x="4843170" y="9385884"/>
            <a:chExt cx="107950" cy="27940"/>
          </a:xfrm>
        </p:grpSpPr>
        <p:sp>
          <p:nvSpPr>
            <p:cNvPr id="258" name="object 258"/>
            <p:cNvSpPr/>
            <p:nvPr/>
          </p:nvSpPr>
          <p:spPr>
            <a:xfrm>
              <a:off x="4843170" y="938588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896865" y="938588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" name="object 260"/>
          <p:cNvGrpSpPr/>
          <p:nvPr/>
        </p:nvGrpSpPr>
        <p:grpSpPr>
          <a:xfrm>
            <a:off x="5215382" y="9385884"/>
            <a:ext cx="224154" cy="34925"/>
            <a:chOff x="5215382" y="9385884"/>
            <a:chExt cx="224154" cy="34925"/>
          </a:xfrm>
        </p:grpSpPr>
        <p:sp>
          <p:nvSpPr>
            <p:cNvPr id="261" name="object 261"/>
            <p:cNvSpPr/>
            <p:nvPr/>
          </p:nvSpPr>
          <p:spPr>
            <a:xfrm>
              <a:off x="5321338" y="938588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269065" y="9385884"/>
              <a:ext cx="170180" cy="34925"/>
            </a:xfrm>
            <a:custGeom>
              <a:avLst/>
              <a:gdLst/>
              <a:ahLst/>
              <a:cxnLst/>
              <a:rect l="l" t="t" r="r" b="b"/>
              <a:pathLst>
                <a:path w="170179" h="34925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70179" h="34925">
                  <a:moveTo>
                    <a:pt x="170091" y="6235"/>
                  </a:moveTo>
                  <a:lnTo>
                    <a:pt x="163842" y="0"/>
                  </a:lnTo>
                  <a:lnTo>
                    <a:pt x="106299" y="0"/>
                  </a:lnTo>
                  <a:lnTo>
                    <a:pt x="106299" y="27927"/>
                  </a:lnTo>
                  <a:lnTo>
                    <a:pt x="142151" y="27927"/>
                  </a:lnTo>
                  <a:lnTo>
                    <a:pt x="142151" y="34747"/>
                  </a:lnTo>
                  <a:lnTo>
                    <a:pt x="170091" y="34747"/>
                  </a:lnTo>
                  <a:lnTo>
                    <a:pt x="170091" y="623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215382" y="9385884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4" name="object 264"/>
          <p:cNvSpPr/>
          <p:nvPr/>
        </p:nvSpPr>
        <p:spPr>
          <a:xfrm>
            <a:off x="4634369" y="9260357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5411215" y="9540837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55"/>
                </a:lnTo>
                <a:lnTo>
                  <a:pt x="0" y="40055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4634369" y="9340481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7" name="object 267"/>
          <p:cNvGrpSpPr/>
          <p:nvPr/>
        </p:nvGrpSpPr>
        <p:grpSpPr>
          <a:xfrm>
            <a:off x="4634369" y="9177794"/>
            <a:ext cx="28575" cy="42545"/>
            <a:chOff x="4634369" y="9177794"/>
            <a:chExt cx="28575" cy="42545"/>
          </a:xfrm>
        </p:grpSpPr>
        <p:sp>
          <p:nvSpPr>
            <p:cNvPr id="268" name="object 268"/>
            <p:cNvSpPr/>
            <p:nvPr/>
          </p:nvSpPr>
          <p:spPr>
            <a:xfrm>
              <a:off x="4634369" y="918020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634369" y="9177794"/>
              <a:ext cx="28575" cy="2540"/>
            </a:xfrm>
            <a:custGeom>
              <a:avLst/>
              <a:gdLst/>
              <a:ahLst/>
              <a:cxnLst/>
              <a:rect l="l" t="t" r="r" b="b"/>
              <a:pathLst>
                <a:path w="28575" h="2540">
                  <a:moveTo>
                    <a:pt x="0" y="2413"/>
                  </a:moveTo>
                  <a:lnTo>
                    <a:pt x="27952" y="241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0" name="object 270"/>
          <p:cNvGrpSpPr/>
          <p:nvPr/>
        </p:nvGrpSpPr>
        <p:grpSpPr>
          <a:xfrm>
            <a:off x="5345048" y="8922002"/>
            <a:ext cx="170815" cy="262255"/>
            <a:chOff x="5345048" y="8922002"/>
            <a:chExt cx="170815" cy="262255"/>
          </a:xfrm>
        </p:grpSpPr>
        <p:sp>
          <p:nvSpPr>
            <p:cNvPr id="271" name="object 271"/>
            <p:cNvSpPr/>
            <p:nvPr/>
          </p:nvSpPr>
          <p:spPr>
            <a:xfrm>
              <a:off x="5351398" y="8928352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5384457" y="8970911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795" y="128295"/>
                  </a:moveTo>
                  <a:lnTo>
                    <a:pt x="81915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12" y="0"/>
                  </a:lnTo>
                  <a:lnTo>
                    <a:pt x="38912" y="147472"/>
                  </a:lnTo>
                  <a:lnTo>
                    <a:pt x="9867" y="118414"/>
                  </a:lnTo>
                  <a:lnTo>
                    <a:pt x="0" y="128295"/>
                  </a:lnTo>
                  <a:lnTo>
                    <a:pt x="40957" y="169252"/>
                  </a:lnTo>
                  <a:lnTo>
                    <a:pt x="50825" y="169252"/>
                  </a:lnTo>
                  <a:lnTo>
                    <a:pt x="91795" y="128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3" name="object 273"/>
          <p:cNvGrpSpPr/>
          <p:nvPr/>
        </p:nvGrpSpPr>
        <p:grpSpPr>
          <a:xfrm>
            <a:off x="4212183" y="8865005"/>
            <a:ext cx="201930" cy="323850"/>
            <a:chOff x="4212183" y="8865005"/>
            <a:chExt cx="201930" cy="323850"/>
          </a:xfrm>
        </p:grpSpPr>
        <p:sp>
          <p:nvSpPr>
            <p:cNvPr id="274" name="object 274"/>
            <p:cNvSpPr/>
            <p:nvPr/>
          </p:nvSpPr>
          <p:spPr>
            <a:xfrm>
              <a:off x="4218533" y="8871355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6"/>
                  </a:moveTo>
                  <a:lnTo>
                    <a:pt x="0" y="310896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262492" y="8896931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12"/>
                  </a:lnTo>
                  <a:lnTo>
                    <a:pt x="33972" y="177812"/>
                  </a:lnTo>
                  <a:lnTo>
                    <a:pt x="23406" y="251777"/>
                  </a:lnTo>
                  <a:lnTo>
                    <a:pt x="30314" y="259753"/>
                  </a:lnTo>
                  <a:lnTo>
                    <a:pt x="47879" y="259753"/>
                  </a:lnTo>
                  <a:lnTo>
                    <a:pt x="54178" y="255752"/>
                  </a:lnTo>
                  <a:lnTo>
                    <a:pt x="58932" y="245770"/>
                  </a:lnTo>
                  <a:lnTo>
                    <a:pt x="38366" y="245770"/>
                  </a:lnTo>
                  <a:lnTo>
                    <a:pt x="48945" y="171818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07" y="13970"/>
                  </a:lnTo>
                  <a:lnTo>
                    <a:pt x="111397" y="13970"/>
                  </a:lnTo>
                  <a:lnTo>
                    <a:pt x="113004" y="9232"/>
                  </a:lnTo>
                  <a:lnTo>
                    <a:pt x="106387" y="0"/>
                  </a:lnTo>
                  <a:close/>
                </a:path>
                <a:path w="113029" h="260350">
                  <a:moveTo>
                    <a:pt x="111397" y="13970"/>
                  </a:moveTo>
                  <a:lnTo>
                    <a:pt x="96647" y="13970"/>
                  </a:lnTo>
                  <a:lnTo>
                    <a:pt x="58089" y="127609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70"/>
                  </a:lnTo>
                  <a:lnTo>
                    <a:pt x="58932" y="245770"/>
                  </a:lnTo>
                  <a:lnTo>
                    <a:pt x="112699" y="132867"/>
                  </a:lnTo>
                  <a:lnTo>
                    <a:pt x="106387" y="122872"/>
                  </a:lnTo>
                  <a:lnTo>
                    <a:pt x="74447" y="122872"/>
                  </a:lnTo>
                  <a:lnTo>
                    <a:pt x="111397" y="13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" name="object 276"/>
          <p:cNvGrpSpPr/>
          <p:nvPr/>
        </p:nvGrpSpPr>
        <p:grpSpPr>
          <a:xfrm>
            <a:off x="2945218" y="9598317"/>
            <a:ext cx="2302510" cy="28575"/>
            <a:chOff x="2945218" y="9598317"/>
            <a:chExt cx="2302510" cy="28575"/>
          </a:xfrm>
        </p:grpSpPr>
        <p:sp>
          <p:nvSpPr>
            <p:cNvPr id="277" name="object 277"/>
            <p:cNvSpPr/>
            <p:nvPr/>
          </p:nvSpPr>
          <p:spPr>
            <a:xfrm>
              <a:off x="2945218" y="9598317"/>
              <a:ext cx="52069" cy="28575"/>
            </a:xfrm>
            <a:custGeom>
              <a:avLst/>
              <a:gdLst/>
              <a:ahLst/>
              <a:cxnLst/>
              <a:rect l="l" t="t" r="r" b="b"/>
              <a:pathLst>
                <a:path w="52069" h="28575">
                  <a:moveTo>
                    <a:pt x="51930" y="0"/>
                  </a:moveTo>
                  <a:lnTo>
                    <a:pt x="6248" y="0"/>
                  </a:lnTo>
                  <a:lnTo>
                    <a:pt x="0" y="6261"/>
                  </a:lnTo>
                  <a:lnTo>
                    <a:pt x="0" y="21704"/>
                  </a:lnTo>
                  <a:lnTo>
                    <a:pt x="6248" y="27952"/>
                  </a:lnTo>
                  <a:lnTo>
                    <a:pt x="51930" y="27952"/>
                  </a:lnTo>
                  <a:lnTo>
                    <a:pt x="5193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99713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5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3049409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5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310167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5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315393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5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320619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325845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3310724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336298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41524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346750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3519779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57204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62430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67656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72882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781082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383335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388561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93787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99013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042409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094657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146918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19919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25145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303712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355972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40824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46050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512767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565027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61730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66956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72182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774082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82635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878615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930876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983137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035397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087670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13993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192191" y="9598317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49098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49098" y="27952"/>
                  </a:lnTo>
                  <a:lnTo>
                    <a:pt x="52260" y="24790"/>
                  </a:lnTo>
                  <a:lnTo>
                    <a:pt x="52260" y="3168"/>
                  </a:lnTo>
                  <a:lnTo>
                    <a:pt x="49098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244452" y="9601485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0" y="0"/>
                  </a:moveTo>
                  <a:lnTo>
                    <a:pt x="0" y="21621"/>
                  </a:lnTo>
                  <a:lnTo>
                    <a:pt x="3086" y="18535"/>
                  </a:lnTo>
                  <a:lnTo>
                    <a:pt x="3086" y="3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2" name="object 32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376436" y="9322434"/>
            <a:ext cx="306666" cy="303834"/>
          </a:xfrm>
          <a:prstGeom prst="rect">
            <a:avLst/>
          </a:prstGeom>
        </p:spPr>
      </p:pic>
      <p:grpSp>
        <p:nvGrpSpPr>
          <p:cNvPr id="323" name="object 323"/>
          <p:cNvGrpSpPr/>
          <p:nvPr/>
        </p:nvGrpSpPr>
        <p:grpSpPr>
          <a:xfrm>
            <a:off x="2754337" y="9219222"/>
            <a:ext cx="27940" cy="407670"/>
            <a:chOff x="2754337" y="9219222"/>
            <a:chExt cx="27940" cy="407670"/>
          </a:xfrm>
        </p:grpSpPr>
        <p:sp>
          <p:nvSpPr>
            <p:cNvPr id="324" name="object 324"/>
            <p:cNvSpPr/>
            <p:nvPr/>
          </p:nvSpPr>
          <p:spPr>
            <a:xfrm>
              <a:off x="2754337" y="950607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754337" y="954614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754337" y="942592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754337" y="946599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754337" y="934579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754337" y="938587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754337" y="926566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754337" y="930572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754337" y="9219222"/>
              <a:ext cx="27940" cy="6985"/>
            </a:xfrm>
            <a:custGeom>
              <a:avLst/>
              <a:gdLst/>
              <a:ahLst/>
              <a:cxnLst/>
              <a:rect l="l" t="t" r="r" b="b"/>
              <a:pathLst>
                <a:path w="27939" h="6984">
                  <a:moveTo>
                    <a:pt x="21691" y="0"/>
                  </a:moveTo>
                  <a:lnTo>
                    <a:pt x="6261" y="0"/>
                  </a:lnTo>
                  <a:lnTo>
                    <a:pt x="0" y="6248"/>
                  </a:lnTo>
                  <a:lnTo>
                    <a:pt x="27939" y="6362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754337" y="922559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754337" y="958620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6261" y="40068"/>
                  </a:lnTo>
                  <a:lnTo>
                    <a:pt x="21691" y="40068"/>
                  </a:lnTo>
                  <a:lnTo>
                    <a:pt x="27939" y="3382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5" name="object 335"/>
          <p:cNvSpPr/>
          <p:nvPr/>
        </p:nvSpPr>
        <p:spPr>
          <a:xfrm>
            <a:off x="2209288" y="9205259"/>
            <a:ext cx="494030" cy="131445"/>
          </a:xfrm>
          <a:custGeom>
            <a:avLst/>
            <a:gdLst/>
            <a:ahLst/>
            <a:cxnLst/>
            <a:rect l="l" t="t" r="r" b="b"/>
            <a:pathLst>
              <a:path w="494030" h="131445">
                <a:moveTo>
                  <a:pt x="487756" y="0"/>
                </a:moveTo>
                <a:lnTo>
                  <a:pt x="480047" y="0"/>
                </a:lnTo>
                <a:lnTo>
                  <a:pt x="472338" y="0"/>
                </a:lnTo>
                <a:lnTo>
                  <a:pt x="466077" y="6248"/>
                </a:lnTo>
                <a:lnTo>
                  <a:pt x="466077" y="103200"/>
                </a:lnTo>
                <a:lnTo>
                  <a:pt x="0" y="103200"/>
                </a:lnTo>
                <a:lnTo>
                  <a:pt x="0" y="131140"/>
                </a:lnTo>
                <a:lnTo>
                  <a:pt x="487756" y="131140"/>
                </a:lnTo>
                <a:lnTo>
                  <a:pt x="494017" y="124891"/>
                </a:lnTo>
                <a:lnTo>
                  <a:pt x="494017" y="6248"/>
                </a:lnTo>
                <a:lnTo>
                  <a:pt x="48775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1655546" y="9308465"/>
            <a:ext cx="442595" cy="27940"/>
          </a:xfrm>
          <a:custGeom>
            <a:avLst/>
            <a:gdLst/>
            <a:ahLst/>
            <a:cxnLst/>
            <a:rect l="l" t="t" r="r" b="b"/>
            <a:pathLst>
              <a:path w="442594" h="27940">
                <a:moveTo>
                  <a:pt x="442252" y="0"/>
                </a:moveTo>
                <a:lnTo>
                  <a:pt x="3073" y="0"/>
                </a:lnTo>
                <a:lnTo>
                  <a:pt x="3073" y="6350"/>
                </a:lnTo>
                <a:lnTo>
                  <a:pt x="0" y="6350"/>
                </a:lnTo>
                <a:lnTo>
                  <a:pt x="0" y="21590"/>
                </a:lnTo>
                <a:lnTo>
                  <a:pt x="3073" y="21590"/>
                </a:lnTo>
                <a:lnTo>
                  <a:pt x="3073" y="27940"/>
                </a:lnTo>
                <a:lnTo>
                  <a:pt x="442252" y="27940"/>
                </a:lnTo>
                <a:lnTo>
                  <a:pt x="442252" y="21590"/>
                </a:lnTo>
                <a:lnTo>
                  <a:pt x="442252" y="6350"/>
                </a:lnTo>
                <a:lnTo>
                  <a:pt x="44225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7" name="object 337"/>
          <p:cNvGrpSpPr/>
          <p:nvPr/>
        </p:nvGrpSpPr>
        <p:grpSpPr>
          <a:xfrm>
            <a:off x="2275052" y="9199383"/>
            <a:ext cx="230504" cy="230504"/>
            <a:chOff x="2275052" y="9199383"/>
            <a:chExt cx="230504" cy="230504"/>
          </a:xfrm>
        </p:grpSpPr>
        <p:sp>
          <p:nvSpPr>
            <p:cNvPr id="338" name="object 338"/>
            <p:cNvSpPr/>
            <p:nvPr/>
          </p:nvSpPr>
          <p:spPr>
            <a:xfrm>
              <a:off x="2281402" y="9205734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0"/>
                  </a:moveTo>
                  <a:lnTo>
                    <a:pt x="0" y="0"/>
                  </a:lnTo>
                  <a:lnTo>
                    <a:pt x="0" y="217792"/>
                  </a:lnTo>
                  <a:lnTo>
                    <a:pt x="217805" y="217792"/>
                  </a:lnTo>
                  <a:lnTo>
                    <a:pt x="217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281402" y="9205733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217792"/>
                  </a:moveTo>
                  <a:lnTo>
                    <a:pt x="0" y="217792"/>
                  </a:lnTo>
                  <a:lnTo>
                    <a:pt x="0" y="0"/>
                  </a:lnTo>
                  <a:lnTo>
                    <a:pt x="217805" y="0"/>
                  </a:lnTo>
                  <a:lnTo>
                    <a:pt x="217805" y="21779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0" name="object 340"/>
          <p:cNvGrpSpPr/>
          <p:nvPr/>
        </p:nvGrpSpPr>
        <p:grpSpPr>
          <a:xfrm>
            <a:off x="2613901" y="8601857"/>
            <a:ext cx="2846705" cy="652780"/>
            <a:chOff x="2613901" y="8601857"/>
            <a:chExt cx="2846705" cy="652780"/>
          </a:xfrm>
        </p:grpSpPr>
        <p:sp>
          <p:nvSpPr>
            <p:cNvPr id="341" name="object 341"/>
            <p:cNvSpPr/>
            <p:nvPr/>
          </p:nvSpPr>
          <p:spPr>
            <a:xfrm>
              <a:off x="2998271" y="8614557"/>
              <a:ext cx="2425700" cy="207645"/>
            </a:xfrm>
            <a:custGeom>
              <a:avLst/>
              <a:gdLst/>
              <a:ahLst/>
              <a:cxnLst/>
              <a:rect l="l" t="t" r="r" b="b"/>
              <a:pathLst>
                <a:path w="2425700" h="207645">
                  <a:moveTo>
                    <a:pt x="0" y="82715"/>
                  </a:moveTo>
                  <a:lnTo>
                    <a:pt x="0" y="0"/>
                  </a:lnTo>
                  <a:lnTo>
                    <a:pt x="397192" y="0"/>
                  </a:lnTo>
                  <a:lnTo>
                    <a:pt x="397192" y="207441"/>
                  </a:lnTo>
                  <a:lnTo>
                    <a:pt x="2425103" y="20744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866817" y="87839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0"/>
                  </a:moveTo>
                  <a:lnTo>
                    <a:pt x="0" y="0"/>
                  </a:lnTo>
                  <a:lnTo>
                    <a:pt x="0" y="327837"/>
                  </a:lnTo>
                  <a:lnTo>
                    <a:pt x="327837" y="327837"/>
                  </a:lnTo>
                  <a:lnTo>
                    <a:pt x="327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866817" y="8783953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866817" y="8783953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866821" y="8783957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32783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908146" y="9034384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109359" y="0"/>
                  </a:moveTo>
                  <a:lnTo>
                    <a:pt x="97586" y="0"/>
                  </a:lnTo>
                  <a:lnTo>
                    <a:pt x="97586" y="22974"/>
                  </a:lnTo>
                  <a:lnTo>
                    <a:pt x="92887" y="27749"/>
                  </a:lnTo>
                  <a:lnTo>
                    <a:pt x="81279" y="27749"/>
                  </a:lnTo>
                  <a:lnTo>
                    <a:pt x="79120" y="27393"/>
                  </a:lnTo>
                  <a:lnTo>
                    <a:pt x="48907" y="8940"/>
                  </a:lnTo>
                  <a:lnTo>
                    <a:pt x="42760" y="5181"/>
                  </a:lnTo>
                  <a:lnTo>
                    <a:pt x="34124" y="1422"/>
                  </a:lnTo>
                  <a:lnTo>
                    <a:pt x="29870" y="469"/>
                  </a:lnTo>
                  <a:lnTo>
                    <a:pt x="17957" y="469"/>
                  </a:lnTo>
                  <a:lnTo>
                    <a:pt x="11747" y="2857"/>
                  </a:lnTo>
                  <a:lnTo>
                    <a:pt x="2349" y="12420"/>
                  </a:lnTo>
                  <a:lnTo>
                    <a:pt x="0" y="18656"/>
                  </a:lnTo>
                  <a:lnTo>
                    <a:pt x="0" y="40436"/>
                  </a:lnTo>
                  <a:lnTo>
                    <a:pt x="11747" y="40436"/>
                  </a:lnTo>
                  <a:lnTo>
                    <a:pt x="11747" y="17487"/>
                  </a:lnTo>
                  <a:lnTo>
                    <a:pt x="16459" y="12699"/>
                  </a:lnTo>
                  <a:lnTo>
                    <a:pt x="28066" y="12699"/>
                  </a:lnTo>
                  <a:lnTo>
                    <a:pt x="30200" y="13055"/>
                  </a:lnTo>
                  <a:lnTo>
                    <a:pt x="34442" y="14465"/>
                  </a:lnTo>
                  <a:lnTo>
                    <a:pt x="36842" y="15595"/>
                  </a:lnTo>
                  <a:lnTo>
                    <a:pt x="42163" y="18732"/>
                  </a:lnTo>
                  <a:lnTo>
                    <a:pt x="60439" y="31521"/>
                  </a:lnTo>
                  <a:lnTo>
                    <a:pt x="66586" y="35280"/>
                  </a:lnTo>
                  <a:lnTo>
                    <a:pt x="75196" y="39039"/>
                  </a:lnTo>
                  <a:lnTo>
                    <a:pt x="79476" y="39979"/>
                  </a:lnTo>
                  <a:lnTo>
                    <a:pt x="91401" y="39979"/>
                  </a:lnTo>
                  <a:lnTo>
                    <a:pt x="97586" y="37591"/>
                  </a:lnTo>
                  <a:lnTo>
                    <a:pt x="106997" y="28028"/>
                  </a:lnTo>
                  <a:lnTo>
                    <a:pt x="109359" y="21793"/>
                  </a:lnTo>
                  <a:lnTo>
                    <a:pt x="10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908146" y="9034384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56908" y="14579"/>
                  </a:moveTo>
                  <a:lnTo>
                    <a:pt x="62864" y="18808"/>
                  </a:lnTo>
                  <a:lnTo>
                    <a:pt x="67170" y="21716"/>
                  </a:lnTo>
                  <a:lnTo>
                    <a:pt x="69849" y="23279"/>
                  </a:lnTo>
                  <a:lnTo>
                    <a:pt x="72516" y="24866"/>
                  </a:lnTo>
                  <a:lnTo>
                    <a:pt x="74891" y="25984"/>
                  </a:lnTo>
                  <a:lnTo>
                    <a:pt x="77012" y="26695"/>
                  </a:lnTo>
                  <a:lnTo>
                    <a:pt x="79120" y="27393"/>
                  </a:lnTo>
                  <a:lnTo>
                    <a:pt x="81279" y="27749"/>
                  </a:lnTo>
                  <a:lnTo>
                    <a:pt x="83477" y="27749"/>
                  </a:lnTo>
                  <a:lnTo>
                    <a:pt x="92887" y="27749"/>
                  </a:lnTo>
                  <a:lnTo>
                    <a:pt x="97586" y="22974"/>
                  </a:lnTo>
                  <a:lnTo>
                    <a:pt x="97586" y="13398"/>
                  </a:lnTo>
                  <a:lnTo>
                    <a:pt x="97586" y="0"/>
                  </a:lnTo>
                  <a:lnTo>
                    <a:pt x="109359" y="0"/>
                  </a:lnTo>
                  <a:lnTo>
                    <a:pt x="109359" y="14109"/>
                  </a:lnTo>
                  <a:lnTo>
                    <a:pt x="109359" y="21793"/>
                  </a:lnTo>
                  <a:lnTo>
                    <a:pt x="106997" y="28028"/>
                  </a:lnTo>
                  <a:lnTo>
                    <a:pt x="102285" y="32816"/>
                  </a:lnTo>
                  <a:lnTo>
                    <a:pt x="97586" y="37591"/>
                  </a:lnTo>
                  <a:lnTo>
                    <a:pt x="91401" y="39979"/>
                  </a:lnTo>
                  <a:lnTo>
                    <a:pt x="83718" y="39979"/>
                  </a:lnTo>
                  <a:lnTo>
                    <a:pt x="79476" y="39979"/>
                  </a:lnTo>
                  <a:lnTo>
                    <a:pt x="75196" y="39039"/>
                  </a:lnTo>
                  <a:lnTo>
                    <a:pt x="70904" y="37147"/>
                  </a:lnTo>
                  <a:lnTo>
                    <a:pt x="66586" y="35280"/>
                  </a:lnTo>
                  <a:lnTo>
                    <a:pt x="60439" y="31521"/>
                  </a:lnTo>
                  <a:lnTo>
                    <a:pt x="52438" y="25882"/>
                  </a:lnTo>
                  <a:lnTo>
                    <a:pt x="46494" y="21640"/>
                  </a:lnTo>
                  <a:lnTo>
                    <a:pt x="42163" y="18732"/>
                  </a:lnTo>
                  <a:lnTo>
                    <a:pt x="39509" y="17157"/>
                  </a:lnTo>
                  <a:lnTo>
                    <a:pt x="36842" y="15595"/>
                  </a:lnTo>
                  <a:lnTo>
                    <a:pt x="34442" y="14465"/>
                  </a:lnTo>
                  <a:lnTo>
                    <a:pt x="32334" y="13766"/>
                  </a:lnTo>
                  <a:lnTo>
                    <a:pt x="30200" y="13055"/>
                  </a:lnTo>
                  <a:lnTo>
                    <a:pt x="28066" y="12699"/>
                  </a:lnTo>
                  <a:lnTo>
                    <a:pt x="25869" y="12699"/>
                  </a:lnTo>
                  <a:lnTo>
                    <a:pt x="16459" y="12699"/>
                  </a:lnTo>
                  <a:lnTo>
                    <a:pt x="11747" y="17487"/>
                  </a:lnTo>
                  <a:lnTo>
                    <a:pt x="11747" y="27025"/>
                  </a:lnTo>
                  <a:lnTo>
                    <a:pt x="11747" y="40436"/>
                  </a:lnTo>
                  <a:lnTo>
                    <a:pt x="0" y="40436"/>
                  </a:lnTo>
                  <a:lnTo>
                    <a:pt x="0" y="26339"/>
                  </a:lnTo>
                  <a:lnTo>
                    <a:pt x="0" y="18656"/>
                  </a:lnTo>
                  <a:lnTo>
                    <a:pt x="2349" y="12420"/>
                  </a:lnTo>
                  <a:lnTo>
                    <a:pt x="7061" y="7645"/>
                  </a:lnTo>
                  <a:lnTo>
                    <a:pt x="11747" y="2857"/>
                  </a:lnTo>
                  <a:lnTo>
                    <a:pt x="17957" y="469"/>
                  </a:lnTo>
                  <a:lnTo>
                    <a:pt x="25628" y="469"/>
                  </a:lnTo>
                  <a:lnTo>
                    <a:pt x="29870" y="469"/>
                  </a:lnTo>
                  <a:lnTo>
                    <a:pt x="34124" y="1422"/>
                  </a:lnTo>
                  <a:lnTo>
                    <a:pt x="38455" y="3289"/>
                  </a:lnTo>
                  <a:lnTo>
                    <a:pt x="42760" y="5181"/>
                  </a:lnTo>
                  <a:lnTo>
                    <a:pt x="48907" y="8940"/>
                  </a:lnTo>
                  <a:lnTo>
                    <a:pt x="56908" y="14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5059705" y="8817101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104063" y="9817"/>
                  </a:lnTo>
                  <a:lnTo>
                    <a:pt x="10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5059705" y="8817100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9817"/>
                  </a:moveTo>
                  <a:lnTo>
                    <a:pt x="0" y="9817"/>
                  </a:lnTo>
                  <a:lnTo>
                    <a:pt x="0" y="0"/>
                  </a:lnTo>
                  <a:lnTo>
                    <a:pt x="104063" y="0"/>
                  </a:lnTo>
                  <a:lnTo>
                    <a:pt x="104063" y="98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5123814" y="884228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5123814" y="8842284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5059692" y="884228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5059692" y="8842284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5400662" y="879231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648348" y="8822000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w="0" h="104140">
                  <a:moveTo>
                    <a:pt x="0" y="103822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569371" y="8928352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602442" y="8792311"/>
              <a:ext cx="92075" cy="347980"/>
            </a:xfrm>
            <a:custGeom>
              <a:avLst/>
              <a:gdLst/>
              <a:ahLst/>
              <a:cxnLst/>
              <a:rect l="l" t="t" r="r" b="b"/>
              <a:pathLst>
                <a:path w="92075" h="347979">
                  <a:moveTo>
                    <a:pt x="75298" y="29692"/>
                  </a:moveTo>
                  <a:lnTo>
                    <a:pt x="72961" y="18135"/>
                  </a:lnTo>
                  <a:lnTo>
                    <a:pt x="66598" y="8699"/>
                  </a:lnTo>
                  <a:lnTo>
                    <a:pt x="57150" y="2336"/>
                  </a:lnTo>
                  <a:lnTo>
                    <a:pt x="45593" y="0"/>
                  </a:lnTo>
                  <a:lnTo>
                    <a:pt x="34023" y="2336"/>
                  </a:lnTo>
                  <a:lnTo>
                    <a:pt x="24587" y="8699"/>
                  </a:lnTo>
                  <a:lnTo>
                    <a:pt x="18224" y="18135"/>
                  </a:lnTo>
                  <a:lnTo>
                    <a:pt x="15887" y="29692"/>
                  </a:lnTo>
                  <a:lnTo>
                    <a:pt x="18224" y="41262"/>
                  </a:lnTo>
                  <a:lnTo>
                    <a:pt x="24587" y="50698"/>
                  </a:lnTo>
                  <a:lnTo>
                    <a:pt x="34023" y="57073"/>
                  </a:lnTo>
                  <a:lnTo>
                    <a:pt x="45593" y="59397"/>
                  </a:lnTo>
                  <a:lnTo>
                    <a:pt x="57150" y="57073"/>
                  </a:lnTo>
                  <a:lnTo>
                    <a:pt x="66598" y="50698"/>
                  </a:lnTo>
                  <a:lnTo>
                    <a:pt x="72961" y="41262"/>
                  </a:lnTo>
                  <a:lnTo>
                    <a:pt x="75298" y="29692"/>
                  </a:lnTo>
                  <a:close/>
                </a:path>
                <a:path w="92075" h="347979">
                  <a:moveTo>
                    <a:pt x="91808" y="306895"/>
                  </a:moveTo>
                  <a:lnTo>
                    <a:pt x="81927" y="297014"/>
                  </a:lnTo>
                  <a:lnTo>
                    <a:pt x="52882" y="326059"/>
                  </a:lnTo>
                  <a:lnTo>
                    <a:pt x="52882" y="178600"/>
                  </a:lnTo>
                  <a:lnTo>
                    <a:pt x="38900" y="178600"/>
                  </a:lnTo>
                  <a:lnTo>
                    <a:pt x="38900" y="326047"/>
                  </a:lnTo>
                  <a:lnTo>
                    <a:pt x="9880" y="297014"/>
                  </a:lnTo>
                  <a:lnTo>
                    <a:pt x="0" y="306895"/>
                  </a:lnTo>
                  <a:lnTo>
                    <a:pt x="40957" y="347853"/>
                  </a:lnTo>
                  <a:lnTo>
                    <a:pt x="50838" y="347853"/>
                  </a:lnTo>
                  <a:lnTo>
                    <a:pt x="91808" y="306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620251" y="8697264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5" h="551179">
                  <a:moveTo>
                    <a:pt x="509371" y="0"/>
                  </a:moveTo>
                  <a:lnTo>
                    <a:pt x="0" y="0"/>
                  </a:lnTo>
                  <a:lnTo>
                    <a:pt x="0" y="550557"/>
                  </a:lnTo>
                  <a:lnTo>
                    <a:pt x="509371" y="550557"/>
                  </a:lnTo>
                  <a:lnTo>
                    <a:pt x="509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620251" y="8697263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5" h="551179">
                  <a:moveTo>
                    <a:pt x="509371" y="550557"/>
                  </a:moveTo>
                  <a:lnTo>
                    <a:pt x="0" y="550557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5505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620251" y="8741472"/>
              <a:ext cx="509905" cy="167005"/>
            </a:xfrm>
            <a:custGeom>
              <a:avLst/>
              <a:gdLst/>
              <a:ahLst/>
              <a:cxnLst/>
              <a:rect l="l" t="t" r="r" b="b"/>
              <a:pathLst>
                <a:path w="509905" h="167004">
                  <a:moveTo>
                    <a:pt x="509371" y="166420"/>
                  </a:moveTo>
                  <a:lnTo>
                    <a:pt x="0" y="166420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1664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878447" y="8697272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w="0" h="551179">
                  <a:moveTo>
                    <a:pt x="0" y="0"/>
                  </a:moveTo>
                  <a:lnTo>
                    <a:pt x="0" y="55055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709616" y="911841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40970" y="40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750585" y="8995070"/>
              <a:ext cx="0" cy="164465"/>
            </a:xfrm>
            <a:custGeom>
              <a:avLst/>
              <a:gdLst/>
              <a:ahLst/>
              <a:cxnLst/>
              <a:rect l="l" t="t" r="r" b="b"/>
              <a:pathLst>
                <a:path w="0" h="164465">
                  <a:moveTo>
                    <a:pt x="0" y="1643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671622" y="8952507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781109" y="8767813"/>
              <a:ext cx="300990" cy="96520"/>
            </a:xfrm>
            <a:custGeom>
              <a:avLst/>
              <a:gdLst/>
              <a:ahLst/>
              <a:cxnLst/>
              <a:rect l="l" t="t" r="r" b="b"/>
              <a:pathLst>
                <a:path w="300989" h="96520">
                  <a:moveTo>
                    <a:pt x="44780" y="44792"/>
                  </a:moveTo>
                  <a:lnTo>
                    <a:pt x="22402" y="0"/>
                  </a:lnTo>
                  <a:lnTo>
                    <a:pt x="0" y="44792"/>
                  </a:lnTo>
                  <a:lnTo>
                    <a:pt x="18554" y="44792"/>
                  </a:lnTo>
                  <a:lnTo>
                    <a:pt x="18554" y="96088"/>
                  </a:lnTo>
                  <a:lnTo>
                    <a:pt x="26238" y="96088"/>
                  </a:lnTo>
                  <a:lnTo>
                    <a:pt x="26238" y="44792"/>
                  </a:lnTo>
                  <a:lnTo>
                    <a:pt x="44780" y="44792"/>
                  </a:lnTo>
                  <a:close/>
                </a:path>
                <a:path w="300989" h="96520">
                  <a:moveTo>
                    <a:pt x="300482" y="51295"/>
                  </a:moveTo>
                  <a:lnTo>
                    <a:pt x="281914" y="51295"/>
                  </a:lnTo>
                  <a:lnTo>
                    <a:pt x="281914" y="0"/>
                  </a:lnTo>
                  <a:lnTo>
                    <a:pt x="274231" y="0"/>
                  </a:lnTo>
                  <a:lnTo>
                    <a:pt x="274231" y="51295"/>
                  </a:lnTo>
                  <a:lnTo>
                    <a:pt x="255689" y="51295"/>
                  </a:lnTo>
                  <a:lnTo>
                    <a:pt x="278079" y="96088"/>
                  </a:lnTo>
                  <a:lnTo>
                    <a:pt x="300482" y="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6" name="object 366"/>
          <p:cNvGrpSpPr/>
          <p:nvPr/>
        </p:nvGrpSpPr>
        <p:grpSpPr>
          <a:xfrm>
            <a:off x="2763880" y="9612308"/>
            <a:ext cx="199390" cy="507365"/>
            <a:chOff x="2763880" y="9612308"/>
            <a:chExt cx="199390" cy="507365"/>
          </a:xfrm>
        </p:grpSpPr>
        <p:sp>
          <p:nvSpPr>
            <p:cNvPr id="367" name="object 367"/>
            <p:cNvSpPr/>
            <p:nvPr/>
          </p:nvSpPr>
          <p:spPr>
            <a:xfrm>
              <a:off x="2763880" y="10007083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777851" y="1005702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819765" y="10106959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863359" y="9612308"/>
              <a:ext cx="0" cy="386715"/>
            </a:xfrm>
            <a:custGeom>
              <a:avLst/>
              <a:gdLst/>
              <a:ahLst/>
              <a:cxnLst/>
              <a:rect l="l" t="t" r="r" b="b"/>
              <a:pathLst>
                <a:path w="0" h="386715">
                  <a:moveTo>
                    <a:pt x="0" y="3866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1" name="object 371"/>
          <p:cNvSpPr/>
          <p:nvPr/>
        </p:nvSpPr>
        <p:spPr>
          <a:xfrm>
            <a:off x="2112341" y="984680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2" name="object 372"/>
          <p:cNvGrpSpPr/>
          <p:nvPr/>
        </p:nvGrpSpPr>
        <p:grpSpPr>
          <a:xfrm>
            <a:off x="2222461" y="9834108"/>
            <a:ext cx="3783329" cy="25400"/>
            <a:chOff x="2222461" y="9834108"/>
            <a:chExt cx="3783329" cy="25400"/>
          </a:xfrm>
        </p:grpSpPr>
        <p:sp>
          <p:nvSpPr>
            <p:cNvPr id="373" name="object 373"/>
            <p:cNvSpPr/>
            <p:nvPr/>
          </p:nvSpPr>
          <p:spPr>
            <a:xfrm>
              <a:off x="2222461" y="984680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 h="0">
                  <a:moveTo>
                    <a:pt x="0" y="0"/>
                  </a:moveTo>
                  <a:lnTo>
                    <a:pt x="252069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510543" y="9846808"/>
              <a:ext cx="3421379" cy="0"/>
            </a:xfrm>
            <a:custGeom>
              <a:avLst/>
              <a:gdLst/>
              <a:ahLst/>
              <a:cxnLst/>
              <a:rect l="l" t="t" r="r" b="b"/>
              <a:pathLst>
                <a:path w="3421379" h="0">
                  <a:moveTo>
                    <a:pt x="0" y="0"/>
                  </a:moveTo>
                  <a:lnTo>
                    <a:pt x="3420973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5967522" y="984680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6" name="object 376"/>
          <p:cNvSpPr/>
          <p:nvPr/>
        </p:nvSpPr>
        <p:spPr>
          <a:xfrm>
            <a:off x="2750585" y="8191144"/>
            <a:ext cx="0" cy="452120"/>
          </a:xfrm>
          <a:custGeom>
            <a:avLst/>
            <a:gdLst/>
            <a:ahLst/>
            <a:cxnLst/>
            <a:rect l="l" t="t" r="r" b="b"/>
            <a:pathLst>
              <a:path w="0" h="452120">
                <a:moveTo>
                  <a:pt x="0" y="4519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377" name="object 377"/>
          <p:cNvGrpSpPr/>
          <p:nvPr/>
        </p:nvGrpSpPr>
        <p:grpSpPr>
          <a:xfrm>
            <a:off x="2754342" y="8191144"/>
            <a:ext cx="1897380" cy="452120"/>
            <a:chOff x="2754342" y="8191144"/>
            <a:chExt cx="1897380" cy="452120"/>
          </a:xfrm>
        </p:grpSpPr>
        <p:sp>
          <p:nvSpPr>
            <p:cNvPr id="378" name="object 378"/>
            <p:cNvSpPr/>
            <p:nvPr/>
          </p:nvSpPr>
          <p:spPr>
            <a:xfrm>
              <a:off x="4648348" y="8191144"/>
              <a:ext cx="0" cy="452120"/>
            </a:xfrm>
            <a:custGeom>
              <a:avLst/>
              <a:gdLst/>
              <a:ahLst/>
              <a:cxnLst/>
              <a:rect l="l" t="t" r="r" b="b"/>
              <a:pathLst>
                <a:path w="0" h="452120">
                  <a:moveTo>
                    <a:pt x="0" y="4519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782470" y="8216929"/>
              <a:ext cx="1837689" cy="0"/>
            </a:xfrm>
            <a:custGeom>
              <a:avLst/>
              <a:gdLst/>
              <a:ahLst/>
              <a:cxnLst/>
              <a:rect l="l" t="t" r="r" b="b"/>
              <a:pathLst>
                <a:path w="1837689" h="0">
                  <a:moveTo>
                    <a:pt x="0" y="0"/>
                  </a:moveTo>
                  <a:lnTo>
                    <a:pt x="18374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754337" y="8207704"/>
              <a:ext cx="1894205" cy="19050"/>
            </a:xfrm>
            <a:custGeom>
              <a:avLst/>
              <a:gdLst/>
              <a:ahLst/>
              <a:cxnLst/>
              <a:rect l="l" t="t" r="r" b="b"/>
              <a:pathLst>
                <a:path w="1894204" h="19050">
                  <a:moveTo>
                    <a:pt x="34417" y="0"/>
                  </a:moveTo>
                  <a:lnTo>
                    <a:pt x="0" y="9220"/>
                  </a:lnTo>
                  <a:lnTo>
                    <a:pt x="34417" y="18453"/>
                  </a:lnTo>
                  <a:lnTo>
                    <a:pt x="34417" y="0"/>
                  </a:lnTo>
                  <a:close/>
                </a:path>
                <a:path w="1894204" h="19050">
                  <a:moveTo>
                    <a:pt x="1893697" y="9220"/>
                  </a:moveTo>
                  <a:lnTo>
                    <a:pt x="1859280" y="0"/>
                  </a:lnTo>
                  <a:lnTo>
                    <a:pt x="1859280" y="18453"/>
                  </a:lnTo>
                  <a:lnTo>
                    <a:pt x="1893697" y="92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1" name="object 381"/>
          <p:cNvGrpSpPr/>
          <p:nvPr/>
        </p:nvGrpSpPr>
        <p:grpSpPr>
          <a:xfrm>
            <a:off x="5726037" y="7758309"/>
            <a:ext cx="496570" cy="3175"/>
            <a:chOff x="5726037" y="7758309"/>
            <a:chExt cx="496570" cy="3175"/>
          </a:xfrm>
        </p:grpSpPr>
        <p:sp>
          <p:nvSpPr>
            <p:cNvPr id="382" name="object 382"/>
            <p:cNvSpPr/>
            <p:nvPr/>
          </p:nvSpPr>
          <p:spPr>
            <a:xfrm>
              <a:off x="5726037" y="7759896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786722" y="7759896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953261" y="7759896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203068" y="7759896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6" name="object 386"/>
          <p:cNvGrpSpPr/>
          <p:nvPr/>
        </p:nvGrpSpPr>
        <p:grpSpPr>
          <a:xfrm>
            <a:off x="5726037" y="7759641"/>
            <a:ext cx="496570" cy="1295400"/>
            <a:chOff x="5726037" y="7759641"/>
            <a:chExt cx="496570" cy="1295400"/>
          </a:xfrm>
        </p:grpSpPr>
        <p:sp>
          <p:nvSpPr>
            <p:cNvPr id="387" name="object 387"/>
            <p:cNvSpPr/>
            <p:nvPr/>
          </p:nvSpPr>
          <p:spPr>
            <a:xfrm>
              <a:off x="5726037" y="90530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786722" y="9053070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5953261" y="9053070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203068" y="90530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185221" y="7787764"/>
              <a:ext cx="0" cy="1238885"/>
            </a:xfrm>
            <a:custGeom>
              <a:avLst/>
              <a:gdLst/>
              <a:ahLst/>
              <a:cxnLst/>
              <a:rect l="l" t="t" r="r" b="b"/>
              <a:pathLst>
                <a:path w="0" h="1238884">
                  <a:moveTo>
                    <a:pt x="0" y="0"/>
                  </a:moveTo>
                  <a:lnTo>
                    <a:pt x="0" y="1238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175985" y="7759649"/>
              <a:ext cx="19050" cy="1295400"/>
            </a:xfrm>
            <a:custGeom>
              <a:avLst/>
              <a:gdLst/>
              <a:ahLst/>
              <a:cxnLst/>
              <a:rect l="l" t="t" r="r" b="b"/>
              <a:pathLst>
                <a:path w="19050" h="1295400">
                  <a:moveTo>
                    <a:pt x="18453" y="1260538"/>
                  </a:moveTo>
                  <a:lnTo>
                    <a:pt x="0" y="1260538"/>
                  </a:lnTo>
                  <a:lnTo>
                    <a:pt x="9232" y="1294968"/>
                  </a:lnTo>
                  <a:lnTo>
                    <a:pt x="18453" y="1260538"/>
                  </a:lnTo>
                  <a:close/>
                </a:path>
                <a:path w="19050" h="1295400">
                  <a:moveTo>
                    <a:pt x="18453" y="34417"/>
                  </a:moveTo>
                  <a:lnTo>
                    <a:pt x="9232" y="0"/>
                  </a:lnTo>
                  <a:lnTo>
                    <a:pt x="0" y="34417"/>
                  </a:lnTo>
                  <a:lnTo>
                    <a:pt x="18453" y="34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3" name="object 393"/>
          <p:cNvSpPr/>
          <p:nvPr/>
        </p:nvSpPr>
        <p:spPr>
          <a:xfrm>
            <a:off x="5150332" y="702633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5325300" y="770569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5773115" y="908885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4448784" y="920032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4089146" y="920032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2345728" y="908615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99" name="object 39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12799" y="4478402"/>
            <a:ext cx="862392" cy="228600"/>
          </a:xfrm>
          <a:prstGeom prst="rect">
            <a:avLst/>
          </a:prstGeom>
        </p:spPr>
      </p:pic>
      <p:pic>
        <p:nvPicPr>
          <p:cNvPr id="400" name="object 40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12799" y="5482806"/>
            <a:ext cx="913805" cy="190870"/>
          </a:xfrm>
          <a:prstGeom prst="rect">
            <a:avLst/>
          </a:prstGeom>
        </p:spPr>
      </p:pic>
      <p:sp>
        <p:nvSpPr>
          <p:cNvPr id="401" name="object 401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1637299" y="889252"/>
            <a:ext cx="4629150" cy="369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5" b="1">
                <a:latin typeface="Arial"/>
                <a:cs typeface="Arial"/>
              </a:rPr>
              <a:t>7.1.1.1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Instalaciones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fotovoltaicas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30" b="1">
                <a:latin typeface="Arial"/>
                <a:cs typeface="Arial"/>
              </a:rPr>
              <a:t>en</a:t>
            </a:r>
            <a:r>
              <a:rPr dirty="0" sz="750" spc="5" b="1">
                <a:latin typeface="Arial"/>
                <a:cs typeface="Arial"/>
              </a:rPr>
              <a:t> edificios </a:t>
            </a:r>
            <a:r>
              <a:rPr dirty="0" sz="750" b="1">
                <a:latin typeface="Arial"/>
                <a:cs typeface="Arial"/>
              </a:rPr>
              <a:t>con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10" b="1">
                <a:latin typeface="Arial"/>
                <a:cs typeface="Arial"/>
              </a:rPr>
              <a:t>sistemas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fotovoltaicos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b="1">
                <a:latin typeface="Arial"/>
                <a:cs typeface="Arial"/>
              </a:rPr>
              <a:t>sin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iluminación</a:t>
            </a:r>
            <a:r>
              <a:rPr dirty="0" sz="750" spc="5" b="1">
                <a:latin typeface="Arial"/>
                <a:cs typeface="Arial"/>
              </a:rPr>
              <a:t> </a:t>
            </a:r>
            <a:r>
              <a:rPr dirty="0" sz="750" spc="35" b="1">
                <a:latin typeface="Arial"/>
                <a:cs typeface="Arial"/>
              </a:rPr>
              <a:t>externa</a:t>
            </a: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800" spc="10" b="1">
                <a:latin typeface="Arial"/>
                <a:cs typeface="Arial"/>
              </a:rPr>
              <a:t>Sistema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protección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-35" b="1">
                <a:latin typeface="Arial"/>
                <a:cs typeface="Arial"/>
              </a:rPr>
              <a:t>(LPS)</a:t>
            </a:r>
            <a:endParaRPr sz="80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1637254" y="1459457"/>
            <a:ext cx="5204460" cy="1095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54635">
              <a:lnSpc>
                <a:spcPct val="1429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Incluso</a:t>
            </a:r>
            <a:r>
              <a:rPr dirty="0" sz="700">
                <a:latin typeface="Microsoft Sans Serif"/>
                <a:cs typeface="Microsoft Sans Serif"/>
              </a:rPr>
              <a:t> si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requiere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LPS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ningún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externo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rayos,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20">
                <a:latin typeface="Microsoft Sans Serif"/>
                <a:cs typeface="Microsoft Sans Serif"/>
              </a:rPr>
              <a:t>instalar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20">
                <a:latin typeface="Microsoft Sans Serif"/>
                <a:cs typeface="Microsoft Sans Serif"/>
              </a:rPr>
              <a:t>sobretensiones de acuerdo 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5">
                <a:latin typeface="Microsoft Sans Serif"/>
                <a:cs typeface="Microsoft Sans Serif"/>
              </a:rPr>
              <a:t>61643-32. </a:t>
            </a:r>
            <a:r>
              <a:rPr dirty="0" sz="700" spc="5" b="1">
                <a:latin typeface="Arial"/>
                <a:cs typeface="Arial"/>
              </a:rPr>
              <a:t>Conexión </a:t>
            </a:r>
            <a:r>
              <a:rPr dirty="0" sz="700" spc="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equipotencial</a:t>
            </a:r>
            <a:endParaRPr sz="700">
              <a:latin typeface="Arial"/>
              <a:cs typeface="Arial"/>
            </a:endParaRPr>
          </a:p>
          <a:p>
            <a:pPr marL="12700" marR="5080" indent="-635">
              <a:lnSpc>
                <a:spcPct val="142800"/>
              </a:lnSpc>
            </a:pPr>
            <a:r>
              <a:rPr dirty="0" sz="700" spc="10">
                <a:latin typeface="Microsoft Sans Serif"/>
                <a:cs typeface="Microsoft Sans Serif"/>
              </a:rPr>
              <a:t>Área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5">
                <a:latin typeface="Microsoft Sans Serif"/>
                <a:cs typeface="Microsoft Sans Serif"/>
              </a:rPr>
              <a:t>sección </a:t>
            </a:r>
            <a:r>
              <a:rPr dirty="0" sz="700" spc="20">
                <a:latin typeface="Microsoft Sans Serif"/>
                <a:cs typeface="Microsoft Sans Serif"/>
              </a:rPr>
              <a:t>transversal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unión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equipotencial</a:t>
            </a:r>
            <a:r>
              <a:rPr dirty="0" sz="400" spc="20">
                <a:latin typeface="Microsoft Sans Serif"/>
                <a:cs typeface="Microsoft Sans Serif"/>
              </a:rPr>
              <a:t>32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33</a:t>
            </a:r>
            <a:r>
              <a:rPr dirty="0" sz="700" spc="-5">
                <a:latin typeface="Microsoft Sans Serif"/>
                <a:cs typeface="Microsoft Sans Serif"/>
              </a:rPr>
              <a:t>La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distancia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distintas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barras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barras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mm.</a:t>
            </a:r>
            <a:r>
              <a:rPr dirty="0" sz="400" spc="35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  <a:p>
            <a:pPr marL="12700" marR="233679">
              <a:lnSpc>
                <a:spcPct val="125000"/>
              </a:lnSpc>
              <a:spcBef>
                <a:spcPts val="20"/>
              </a:spcBef>
            </a:pPr>
            <a:r>
              <a:rPr dirty="0" sz="800" spc="20">
                <a:latin typeface="Microsoft Sans Serif"/>
                <a:cs typeface="Microsoft Sans Serif"/>
              </a:rPr>
              <a:t>(conexión</a:t>
            </a:r>
            <a:r>
              <a:rPr dirty="0" sz="800">
                <a:latin typeface="Microsoft Sans Serif"/>
                <a:cs typeface="Microsoft Sans Serif"/>
              </a:rPr>
              <a:t> capaz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soportar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inducida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rayo)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excepto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tierra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DPS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ensayado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61643-11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instalarse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76):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16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mm</a:t>
            </a:r>
            <a:r>
              <a:rPr dirty="0" sz="500" spc="40">
                <a:latin typeface="Microsoft Sans Serif"/>
                <a:cs typeface="Microsoft Sans Serif"/>
              </a:rPr>
              <a:t>2</a:t>
            </a:r>
            <a:r>
              <a:rPr dirty="0" sz="800" spc="4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1637272" y="2679952"/>
            <a:ext cx="531431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50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necesaria la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de </a:t>
            </a:r>
            <a:r>
              <a:rPr dirty="0" sz="750" spc="35">
                <a:latin typeface="Microsoft Sans Serif"/>
                <a:cs typeface="Microsoft Sans Serif"/>
              </a:rPr>
              <a:t>unión 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soporte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barra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ubicada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76);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colocar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limitar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bucle.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1611872" y="3327842"/>
            <a:ext cx="5149850" cy="105537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-50" b="1">
                <a:latin typeface="Arial"/>
                <a:cs typeface="Arial"/>
              </a:rPr>
              <a:t>CC</a:t>
            </a:r>
            <a:endParaRPr sz="550">
              <a:latin typeface="Arial"/>
              <a:cs typeface="Arial"/>
            </a:endParaRPr>
          </a:p>
          <a:p>
            <a:pPr marL="38100" marR="30480">
              <a:lnSpc>
                <a:spcPct val="125000"/>
              </a:lnSpc>
              <a:spcBef>
                <a:spcPts val="50"/>
              </a:spcBef>
            </a:pPr>
            <a:r>
              <a:rPr dirty="0" sz="800" spc="25">
                <a:latin typeface="Microsoft Sans Serif"/>
                <a:cs typeface="Microsoft Sans Serif"/>
              </a:rPr>
              <a:t>Generalmente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CC;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61643-32,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colocarán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76).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76)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probado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Clase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61643-31.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0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76)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probado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Clase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61643-31;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casos:</a:t>
            </a:r>
            <a:endParaRPr sz="650">
              <a:latin typeface="Microsoft Sans Serif"/>
              <a:cs typeface="Microsoft Sans Serif"/>
            </a:endParaRPr>
          </a:p>
          <a:p>
            <a:pPr marL="102870" marR="1120140" indent="-102870">
              <a:lnSpc>
                <a:spcPct val="124800"/>
              </a:lnSpc>
              <a:spcBef>
                <a:spcPts val="30"/>
              </a:spcBef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campo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&lt;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35">
                <a:latin typeface="Microsoft Sans Serif"/>
                <a:cs typeface="Microsoft Sans Serif"/>
              </a:rPr>
              <a:t>10</a:t>
            </a:r>
            <a:r>
              <a:rPr dirty="0" baseline="-33333" sz="750" spc="-202">
                <a:latin typeface="Microsoft Sans Serif"/>
                <a:cs typeface="Microsoft Sans Serif"/>
              </a:rPr>
              <a:t>1</a:t>
            </a:r>
            <a:r>
              <a:rPr dirty="0" baseline="-33333" sz="750" spc="315">
                <a:latin typeface="Microsoft Sans Serif"/>
                <a:cs typeface="Microsoft Sans Serif"/>
              </a:rPr>
              <a:t> </a:t>
            </a:r>
            <a:r>
              <a:rPr dirty="0" sz="800" spc="80">
                <a:latin typeface="Microsoft Sans Serif"/>
                <a:cs typeface="Microsoft Sans Serif"/>
              </a:rPr>
              <a:t>m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(ref.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76)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76)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95">
                <a:latin typeface="Microsoft Sans Serif"/>
                <a:cs typeface="Microsoft Sans Serif"/>
              </a:rPr>
              <a:t>(U</a:t>
            </a:r>
            <a:r>
              <a:rPr dirty="0" baseline="-33333" sz="750" spc="-142">
                <a:latin typeface="Microsoft Sans Serif"/>
                <a:cs typeface="Microsoft Sans Serif"/>
              </a:rPr>
              <a:t>pa</a:t>
            </a:r>
            <a:r>
              <a:rPr dirty="0" sz="800" spc="-95">
                <a:latin typeface="Microsoft Sans Serif"/>
                <a:cs typeface="Microsoft Sans Serif"/>
              </a:rPr>
              <a:t>)</a:t>
            </a:r>
            <a:r>
              <a:rPr dirty="0" baseline="-33333" sz="750" spc="-142">
                <a:latin typeface="Microsoft Sans Serif"/>
                <a:cs typeface="Microsoft Sans Serif"/>
              </a:rPr>
              <a:t>g</a:t>
            </a:r>
            <a:r>
              <a:rPr dirty="0" baseline="-33333" sz="750" spc="-112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respeta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540000" y="192786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540000" y="2011452"/>
            <a:ext cx="773430" cy="8451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32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equipotencial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Los </a:t>
            </a:r>
            <a:r>
              <a:rPr dirty="0" sz="500" spc="15">
                <a:latin typeface="Microsoft Sans Serif"/>
                <a:cs typeface="Microsoft Sans Serif"/>
              </a:rPr>
              <a:t>conductores deben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cumplir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Requisitos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60364-5-54,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61643-12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62305-3.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540000" y="284203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540000" y="2925621"/>
            <a:ext cx="790575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33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10">
                <a:latin typeface="Microsoft Sans Serif"/>
                <a:cs typeface="Microsoft Sans Serif"/>
              </a:rPr>
              <a:t>País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local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-5">
                <a:latin typeface="Microsoft Sans Serif"/>
                <a:cs typeface="Microsoft Sans Serif"/>
              </a:rPr>
              <a:t>Los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requisitos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deberán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30">
                <a:latin typeface="Microsoft Sans Serif"/>
                <a:cs typeface="Microsoft Sans Serif"/>
              </a:rPr>
              <a:t>tomado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cuenta.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540000" y="44263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1611853" y="4708100"/>
            <a:ext cx="4290695" cy="66484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90170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90805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U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</a:t>
            </a:r>
            <a:r>
              <a:rPr dirty="0" sz="650" spc="-20">
                <a:latin typeface="Microsoft Sans Serif"/>
                <a:cs typeface="Microsoft Sans Serif"/>
              </a:rPr>
              <a:t>s</a:t>
            </a:r>
            <a:r>
              <a:rPr dirty="0" baseline="-33333" sz="750" spc="-157">
                <a:latin typeface="Microsoft Sans Serif"/>
                <a:cs typeface="Microsoft Sans Serif"/>
              </a:rPr>
              <a:t>e</a:t>
            </a:r>
            <a:r>
              <a:rPr dirty="0" sz="650" spc="-55">
                <a:latin typeface="Microsoft Sans Serif"/>
                <a:cs typeface="Microsoft Sans Serif"/>
              </a:rPr>
              <a:t>l</a:t>
            </a:r>
            <a:r>
              <a:rPr dirty="0" baseline="-33333" sz="750" spc="-75">
                <a:latin typeface="Microsoft Sans Serif"/>
                <a:cs typeface="Microsoft Sans Serif"/>
              </a:rPr>
              <a:t>l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soportada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  <a:p>
            <a:pPr marL="99060" marR="30480" indent="-99060">
              <a:lnSpc>
                <a:spcPct val="133300"/>
              </a:lnSpc>
              <a:spcBef>
                <a:spcPts val="20"/>
              </a:spcBef>
              <a:buChar char="•"/>
              <a:tabLst>
                <a:tab pos="990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65">
                <a:latin typeface="Microsoft Sans Serif"/>
                <a:cs typeface="Microsoft Sans Serif"/>
              </a:rPr>
              <a:t>PE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enruta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76)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(U</a:t>
            </a:r>
            <a:r>
              <a:rPr dirty="0" baseline="-33333" sz="750" spc="-44">
                <a:latin typeface="Microsoft Sans Serif"/>
                <a:cs typeface="Microsoft Sans Serif"/>
              </a:rPr>
              <a:t>p</a:t>
            </a:r>
            <a:r>
              <a:rPr dirty="0" sz="750" spc="-30">
                <a:latin typeface="Microsoft Sans Serif"/>
                <a:cs typeface="Microsoft Sans Serif"/>
              </a:rPr>
              <a:t>)</a:t>
            </a:r>
            <a:r>
              <a:rPr dirty="0" baseline="-33333" sz="750" spc="-44">
                <a:latin typeface="Microsoft Sans Serif"/>
                <a:cs typeface="Microsoft Sans Serif"/>
              </a:rPr>
              <a:t>ag</a:t>
            </a:r>
            <a:r>
              <a:rPr dirty="0" sz="750" spc="-30">
                <a:latin typeface="Microsoft Sans Serif"/>
                <a:cs typeface="Microsoft Sans Serif"/>
              </a:rPr>
              <a:t>respeta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540000" y="543069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1611868" y="5759684"/>
            <a:ext cx="1916430" cy="295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40"/>
              </a:spcBef>
            </a:pPr>
            <a:r>
              <a:rPr dirty="0" sz="600" spc="5">
                <a:latin typeface="Microsoft Sans Serif"/>
                <a:cs typeface="Microsoft Sans Serif"/>
              </a:rPr>
              <a:t>U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5">
                <a:latin typeface="Microsoft Sans Serif"/>
                <a:cs typeface="Microsoft Sans Serif"/>
              </a:rPr>
              <a:t>e</a:t>
            </a:r>
            <a:r>
              <a:rPr dirty="0" baseline="-33333" sz="750" spc="-157">
                <a:latin typeface="Microsoft Sans Serif"/>
                <a:cs typeface="Microsoft Sans Serif"/>
              </a:rPr>
              <a:t>el</a:t>
            </a:r>
            <a:r>
              <a:rPr dirty="0" sz="600" spc="-105">
                <a:latin typeface="Microsoft Sans Serif"/>
                <a:cs typeface="Microsoft Sans Serif"/>
              </a:rPr>
              <a:t>s</a:t>
            </a:r>
            <a:r>
              <a:rPr dirty="0" sz="600" spc="-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soportada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540000" y="6405119"/>
            <a:ext cx="656590" cy="53911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 marR="229235"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76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 </a:t>
            </a:r>
            <a:r>
              <a:rPr dirty="0" sz="550" spc="10">
                <a:latin typeface="Microsoft Sans Serif"/>
                <a:cs typeface="Microsoft Sans Serif"/>
              </a:rPr>
              <a:t>sin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rayo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externo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00" spc="10">
                <a:latin typeface="Microsoft Sans Serif"/>
                <a:cs typeface="Microsoft Sans Serif"/>
              </a:rPr>
              <a:t>sistema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5152491" y="699022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5334011" y="766958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4947906" y="8056190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3598712" y="806875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6218373" y="834128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4055726" y="8629587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2658925" y="8795887"/>
            <a:ext cx="4546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0">
                <a:latin typeface="Microsoft Sans Serif"/>
                <a:cs typeface="Microsoft Sans Serif"/>
              </a:rPr>
              <a:t>METRO</a:t>
            </a:r>
            <a:r>
              <a:rPr dirty="0" sz="400" spc="-20">
                <a:latin typeface="Microsoft Sans Serif"/>
                <a:cs typeface="Microsoft Sans Serif"/>
              </a:rPr>
              <a:t>      </a:t>
            </a:r>
            <a:r>
              <a:rPr dirty="0" sz="400" spc="-2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3734419" y="8983944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2347341" y="905003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5778151" y="9052740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1829903" y="9135525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4092437" y="9164187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4453271" y="9164187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2279637" y="887888"/>
            <a:ext cx="3919220" cy="3494404"/>
            <a:chOff x="2279637" y="887888"/>
            <a:chExt cx="3919220" cy="3494404"/>
          </a:xfrm>
        </p:grpSpPr>
        <p:sp>
          <p:nvSpPr>
            <p:cNvPr id="4" name="object 4"/>
            <p:cNvSpPr/>
            <p:nvPr/>
          </p:nvSpPr>
          <p:spPr>
            <a:xfrm>
              <a:off x="3092287" y="1138937"/>
              <a:ext cx="2292350" cy="195580"/>
            </a:xfrm>
            <a:custGeom>
              <a:avLst/>
              <a:gdLst/>
              <a:ahLst/>
              <a:cxnLst/>
              <a:rect l="l" t="t" r="r" b="b"/>
              <a:pathLst>
                <a:path w="2292350" h="195580">
                  <a:moveTo>
                    <a:pt x="2209533" y="0"/>
                  </a:moveTo>
                  <a:lnTo>
                    <a:pt x="83299" y="0"/>
                  </a:lnTo>
                  <a:lnTo>
                    <a:pt x="0" y="195541"/>
                  </a:lnTo>
                  <a:lnTo>
                    <a:pt x="2291905" y="195541"/>
                  </a:lnTo>
                  <a:lnTo>
                    <a:pt x="2209533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668139" y="1138218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668139" y="1138218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770752" y="1142286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5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770752" y="1142286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5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238929" y="1138936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555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238933" y="1138937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554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287546" y="1137597"/>
              <a:ext cx="63500" cy="196215"/>
            </a:xfrm>
            <a:custGeom>
              <a:avLst/>
              <a:gdLst/>
              <a:ahLst/>
              <a:cxnLst/>
              <a:rect l="l" t="t" r="r" b="b"/>
              <a:pathLst>
                <a:path w="63500" h="196215">
                  <a:moveTo>
                    <a:pt x="63144" y="0"/>
                  </a:moveTo>
                  <a:lnTo>
                    <a:pt x="0" y="19575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479511" y="1132544"/>
              <a:ext cx="49530" cy="205104"/>
            </a:xfrm>
            <a:custGeom>
              <a:avLst/>
              <a:gdLst/>
              <a:ahLst/>
              <a:cxnLst/>
              <a:rect l="l" t="t" r="r" b="b"/>
              <a:pathLst>
                <a:path w="49529" h="205105">
                  <a:moveTo>
                    <a:pt x="49250" y="0"/>
                  </a:moveTo>
                  <a:lnTo>
                    <a:pt x="0" y="20459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859645" y="1135074"/>
              <a:ext cx="22860" cy="208915"/>
            </a:xfrm>
            <a:custGeom>
              <a:avLst/>
              <a:gdLst/>
              <a:ahLst/>
              <a:cxnLst/>
              <a:rect l="l" t="t" r="r" b="b"/>
              <a:pathLst>
                <a:path w="22860" h="208915">
                  <a:moveTo>
                    <a:pt x="22733" y="0"/>
                  </a:moveTo>
                  <a:lnTo>
                    <a:pt x="0" y="208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049085" y="1133809"/>
              <a:ext cx="11430" cy="201295"/>
            </a:xfrm>
            <a:custGeom>
              <a:avLst/>
              <a:gdLst/>
              <a:ahLst/>
              <a:cxnLst/>
              <a:rect l="l" t="t" r="r" b="b"/>
              <a:pathLst>
                <a:path w="11429" h="201294">
                  <a:moveTo>
                    <a:pt x="5683" y="-6349"/>
                  </a:moveTo>
                  <a:lnTo>
                    <a:pt x="5683" y="207162"/>
                  </a:lnTo>
                </a:path>
              </a:pathLst>
            </a:custGeom>
            <a:ln w="24066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134165" y="1137597"/>
              <a:ext cx="63500" cy="196215"/>
            </a:xfrm>
            <a:custGeom>
              <a:avLst/>
              <a:gdLst/>
              <a:ahLst/>
              <a:cxnLst/>
              <a:rect l="l" t="t" r="r" b="b"/>
              <a:pathLst>
                <a:path w="63500" h="196215">
                  <a:moveTo>
                    <a:pt x="0" y="0"/>
                  </a:moveTo>
                  <a:lnTo>
                    <a:pt x="63144" y="19575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956093" y="1132544"/>
              <a:ext cx="49530" cy="205104"/>
            </a:xfrm>
            <a:custGeom>
              <a:avLst/>
              <a:gdLst/>
              <a:ahLst/>
              <a:cxnLst/>
              <a:rect l="l" t="t" r="r" b="b"/>
              <a:pathLst>
                <a:path w="49529" h="205105">
                  <a:moveTo>
                    <a:pt x="0" y="0"/>
                  </a:moveTo>
                  <a:lnTo>
                    <a:pt x="49250" y="20459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602477" y="1135074"/>
              <a:ext cx="22860" cy="208915"/>
            </a:xfrm>
            <a:custGeom>
              <a:avLst/>
              <a:gdLst/>
              <a:ahLst/>
              <a:cxnLst/>
              <a:rect l="l" t="t" r="r" b="b"/>
              <a:pathLst>
                <a:path w="22860" h="208915">
                  <a:moveTo>
                    <a:pt x="0" y="0"/>
                  </a:moveTo>
                  <a:lnTo>
                    <a:pt x="22720" y="208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24404" y="1133809"/>
              <a:ext cx="11430" cy="201295"/>
            </a:xfrm>
            <a:custGeom>
              <a:avLst/>
              <a:gdLst/>
              <a:ahLst/>
              <a:cxnLst/>
              <a:rect l="l" t="t" r="r" b="b"/>
              <a:pathLst>
                <a:path w="11429" h="201294">
                  <a:moveTo>
                    <a:pt x="5683" y="-6349"/>
                  </a:moveTo>
                  <a:lnTo>
                    <a:pt x="5683" y="207162"/>
                  </a:lnTo>
                </a:path>
              </a:pathLst>
            </a:custGeom>
            <a:ln w="24066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135001" y="1234212"/>
              <a:ext cx="2202815" cy="0"/>
            </a:xfrm>
            <a:custGeom>
              <a:avLst/>
              <a:gdLst/>
              <a:ahLst/>
              <a:cxnLst/>
              <a:rect l="l" t="t" r="r" b="b"/>
              <a:pathLst>
                <a:path w="2202815" h="0">
                  <a:moveTo>
                    <a:pt x="0" y="0"/>
                  </a:moveTo>
                  <a:lnTo>
                    <a:pt x="2202256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292337" y="926254"/>
              <a:ext cx="3893820" cy="3443604"/>
            </a:xfrm>
            <a:custGeom>
              <a:avLst/>
              <a:gdLst/>
              <a:ahLst/>
              <a:cxnLst/>
              <a:rect l="l" t="t" r="r" b="b"/>
              <a:pathLst>
                <a:path w="3893820" h="3443604">
                  <a:moveTo>
                    <a:pt x="3893286" y="3443084"/>
                  </a:moveTo>
                  <a:lnTo>
                    <a:pt x="3893286" y="764832"/>
                  </a:lnTo>
                  <a:lnTo>
                    <a:pt x="3206584" y="0"/>
                  </a:lnTo>
                  <a:lnTo>
                    <a:pt x="686714" y="0"/>
                  </a:lnTo>
                  <a:lnTo>
                    <a:pt x="0" y="764832"/>
                  </a:lnTo>
                  <a:lnTo>
                    <a:pt x="0" y="3443084"/>
                  </a:lnTo>
                  <a:lnTo>
                    <a:pt x="3893286" y="3443084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292341" y="1695714"/>
              <a:ext cx="3893820" cy="2673985"/>
            </a:xfrm>
            <a:custGeom>
              <a:avLst/>
              <a:gdLst/>
              <a:ahLst/>
              <a:cxnLst/>
              <a:rect l="l" t="t" r="r" b="b"/>
              <a:pathLst>
                <a:path w="3893820" h="2673985">
                  <a:moveTo>
                    <a:pt x="82892" y="1329474"/>
                  </a:moveTo>
                  <a:lnTo>
                    <a:pt x="3810393" y="1329474"/>
                  </a:lnTo>
                  <a:lnTo>
                    <a:pt x="3810393" y="2576766"/>
                  </a:lnTo>
                  <a:lnTo>
                    <a:pt x="82892" y="2576766"/>
                  </a:lnTo>
                  <a:lnTo>
                    <a:pt x="82892" y="1329474"/>
                  </a:lnTo>
                  <a:close/>
                </a:path>
                <a:path w="3893820" h="2673985">
                  <a:moveTo>
                    <a:pt x="3810393" y="1246568"/>
                  </a:moveTo>
                  <a:lnTo>
                    <a:pt x="82892" y="1246568"/>
                  </a:lnTo>
                  <a:lnTo>
                    <a:pt x="82892" y="96850"/>
                  </a:lnTo>
                  <a:lnTo>
                    <a:pt x="3810393" y="96850"/>
                  </a:lnTo>
                  <a:lnTo>
                    <a:pt x="3810393" y="1246568"/>
                  </a:lnTo>
                  <a:close/>
                </a:path>
                <a:path w="3893820" h="2673985">
                  <a:moveTo>
                    <a:pt x="0" y="2673629"/>
                  </a:moveTo>
                  <a:lnTo>
                    <a:pt x="3893286" y="2673629"/>
                  </a:lnTo>
                  <a:lnTo>
                    <a:pt x="3893286" y="0"/>
                  </a:lnTo>
                  <a:lnTo>
                    <a:pt x="0" y="0"/>
                  </a:lnTo>
                  <a:lnTo>
                    <a:pt x="0" y="2673629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960861" y="1402264"/>
              <a:ext cx="2555240" cy="218440"/>
            </a:xfrm>
            <a:custGeom>
              <a:avLst/>
              <a:gdLst/>
              <a:ahLst/>
              <a:cxnLst/>
              <a:rect l="l" t="t" r="r" b="b"/>
              <a:pathLst>
                <a:path w="2555240" h="218440">
                  <a:moveTo>
                    <a:pt x="2462949" y="0"/>
                  </a:moveTo>
                  <a:lnTo>
                    <a:pt x="92849" y="0"/>
                  </a:lnTo>
                  <a:lnTo>
                    <a:pt x="0" y="217970"/>
                  </a:lnTo>
                  <a:lnTo>
                    <a:pt x="2554757" y="217970"/>
                  </a:lnTo>
                  <a:lnTo>
                    <a:pt x="2462949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602749" y="14014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602749" y="14014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831834" y="1405996"/>
              <a:ext cx="43180" cy="214629"/>
            </a:xfrm>
            <a:custGeom>
              <a:avLst/>
              <a:gdLst/>
              <a:ahLst/>
              <a:cxnLst/>
              <a:rect l="l" t="t" r="r" b="b"/>
              <a:pathLst>
                <a:path w="43179" h="214630">
                  <a:moveTo>
                    <a:pt x="0" y="0"/>
                  </a:moveTo>
                  <a:lnTo>
                    <a:pt x="42595" y="21423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239009" y="1402257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39014" y="1402264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178515" y="1400775"/>
              <a:ext cx="70485" cy="218440"/>
            </a:xfrm>
            <a:custGeom>
              <a:avLst/>
              <a:gdLst/>
              <a:ahLst/>
              <a:cxnLst/>
              <a:rect l="l" t="t" r="r" b="b"/>
              <a:pathLst>
                <a:path w="70485" h="218440">
                  <a:moveTo>
                    <a:pt x="70383" y="0"/>
                  </a:moveTo>
                  <a:lnTo>
                    <a:pt x="0" y="21819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392489" y="1395138"/>
              <a:ext cx="55244" cy="228600"/>
            </a:xfrm>
            <a:custGeom>
              <a:avLst/>
              <a:gdLst/>
              <a:ahLst/>
              <a:cxnLst/>
              <a:rect l="l" t="t" r="r" b="b"/>
              <a:pathLst>
                <a:path w="55245" h="228600">
                  <a:moveTo>
                    <a:pt x="54902" y="0"/>
                  </a:moveTo>
                  <a:lnTo>
                    <a:pt x="0" y="22806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816226" y="1397953"/>
              <a:ext cx="25400" cy="232410"/>
            </a:xfrm>
            <a:custGeom>
              <a:avLst/>
              <a:gdLst/>
              <a:ahLst/>
              <a:cxnLst/>
              <a:rect l="l" t="t" r="r" b="b"/>
              <a:pathLst>
                <a:path w="25400" h="232410">
                  <a:moveTo>
                    <a:pt x="25336" y="0"/>
                  </a:moveTo>
                  <a:lnTo>
                    <a:pt x="0" y="23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027382" y="1396546"/>
              <a:ext cx="12700" cy="224154"/>
            </a:xfrm>
            <a:custGeom>
              <a:avLst/>
              <a:gdLst/>
              <a:ahLst/>
              <a:cxnLst/>
              <a:rect l="l" t="t" r="r" b="b"/>
              <a:pathLst>
                <a:path w="12700" h="224155">
                  <a:moveTo>
                    <a:pt x="6337" y="-6350"/>
                  </a:moveTo>
                  <a:lnTo>
                    <a:pt x="6337" y="230187"/>
                  </a:lnTo>
                </a:path>
              </a:pathLst>
            </a:custGeom>
            <a:ln w="253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236907" y="1400775"/>
              <a:ext cx="70485" cy="218440"/>
            </a:xfrm>
            <a:custGeom>
              <a:avLst/>
              <a:gdLst/>
              <a:ahLst/>
              <a:cxnLst/>
              <a:rect l="l" t="t" r="r" b="b"/>
              <a:pathLst>
                <a:path w="70485" h="218440">
                  <a:moveTo>
                    <a:pt x="0" y="0"/>
                  </a:moveTo>
                  <a:lnTo>
                    <a:pt x="70396" y="21819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038420" y="1395138"/>
              <a:ext cx="55244" cy="228600"/>
            </a:xfrm>
            <a:custGeom>
              <a:avLst/>
              <a:gdLst/>
              <a:ahLst/>
              <a:cxnLst/>
              <a:rect l="l" t="t" r="r" b="b"/>
              <a:pathLst>
                <a:path w="55245" h="228600">
                  <a:moveTo>
                    <a:pt x="0" y="0"/>
                  </a:moveTo>
                  <a:lnTo>
                    <a:pt x="54889" y="22806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644247" y="1397953"/>
              <a:ext cx="25400" cy="232410"/>
            </a:xfrm>
            <a:custGeom>
              <a:avLst/>
              <a:gdLst/>
              <a:ahLst/>
              <a:cxnLst/>
              <a:rect l="l" t="t" r="r" b="b"/>
              <a:pathLst>
                <a:path w="25400" h="232410">
                  <a:moveTo>
                    <a:pt x="0" y="0"/>
                  </a:moveTo>
                  <a:lnTo>
                    <a:pt x="25336" y="23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445749" y="1396546"/>
              <a:ext cx="12700" cy="224154"/>
            </a:xfrm>
            <a:custGeom>
              <a:avLst/>
              <a:gdLst/>
              <a:ahLst/>
              <a:cxnLst/>
              <a:rect l="l" t="t" r="r" b="b"/>
              <a:pathLst>
                <a:path w="12700" h="224155">
                  <a:moveTo>
                    <a:pt x="6337" y="-6350"/>
                  </a:moveTo>
                  <a:lnTo>
                    <a:pt x="6337" y="230187"/>
                  </a:lnTo>
                </a:path>
              </a:pathLst>
            </a:custGeom>
            <a:ln w="253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008478" y="1508465"/>
              <a:ext cx="2454910" cy="0"/>
            </a:xfrm>
            <a:custGeom>
              <a:avLst/>
              <a:gdLst/>
              <a:ahLst/>
              <a:cxnLst/>
              <a:rect l="l" t="t" r="r" b="b"/>
              <a:pathLst>
                <a:path w="2454910" h="0">
                  <a:moveTo>
                    <a:pt x="0" y="0"/>
                  </a:moveTo>
                  <a:lnTo>
                    <a:pt x="2321850" y="0"/>
                  </a:lnTo>
                </a:path>
                <a:path w="2454910" h="0">
                  <a:moveTo>
                    <a:pt x="2411017" y="0"/>
                  </a:moveTo>
                  <a:lnTo>
                    <a:pt x="245482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217297" y="901227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18"/>
                  </a:lnTo>
                  <a:lnTo>
                    <a:pt x="2041880" y="174218"/>
                  </a:lnTo>
                  <a:lnTo>
                    <a:pt x="1968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3217297" y="901227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18"/>
                  </a:lnTo>
                  <a:lnTo>
                    <a:pt x="2041880" y="174218"/>
                  </a:lnTo>
                  <a:lnTo>
                    <a:pt x="1968500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3730334" y="900588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730334" y="900588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712660" y="904210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3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712660" y="904210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34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238861" y="901222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1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238859" y="901227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18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391254" y="900037"/>
              <a:ext cx="56515" cy="174625"/>
            </a:xfrm>
            <a:custGeom>
              <a:avLst/>
              <a:gdLst/>
              <a:ahLst/>
              <a:cxnLst/>
              <a:rect l="l" t="t" r="r" b="b"/>
              <a:pathLst>
                <a:path w="56514" h="174625">
                  <a:moveTo>
                    <a:pt x="56261" y="0"/>
                  </a:moveTo>
                  <a:lnTo>
                    <a:pt x="0" y="17439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562268" y="895535"/>
              <a:ext cx="44450" cy="182880"/>
            </a:xfrm>
            <a:custGeom>
              <a:avLst/>
              <a:gdLst/>
              <a:ahLst/>
              <a:cxnLst/>
              <a:rect l="l" t="t" r="r" b="b"/>
              <a:pathLst>
                <a:path w="44450" h="182880">
                  <a:moveTo>
                    <a:pt x="43891" y="0"/>
                  </a:moveTo>
                  <a:lnTo>
                    <a:pt x="0" y="18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900942" y="897786"/>
              <a:ext cx="20320" cy="186055"/>
            </a:xfrm>
            <a:custGeom>
              <a:avLst/>
              <a:gdLst/>
              <a:ahLst/>
              <a:cxnLst/>
              <a:rect l="l" t="t" r="r" b="b"/>
              <a:pathLst>
                <a:path w="20320" h="186055">
                  <a:moveTo>
                    <a:pt x="20256" y="0"/>
                  </a:moveTo>
                  <a:lnTo>
                    <a:pt x="0" y="18564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069721" y="896663"/>
              <a:ext cx="10160" cy="179070"/>
            </a:xfrm>
            <a:custGeom>
              <a:avLst/>
              <a:gdLst/>
              <a:ahLst/>
              <a:cxnLst/>
              <a:rect l="l" t="t" r="r" b="b"/>
              <a:pathLst>
                <a:path w="10160" h="179069">
                  <a:moveTo>
                    <a:pt x="5060" y="-6350"/>
                  </a:moveTo>
                  <a:lnTo>
                    <a:pt x="5060" y="185242"/>
                  </a:lnTo>
                </a:path>
              </a:pathLst>
            </a:custGeom>
            <a:ln w="22821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036423" y="900037"/>
              <a:ext cx="56515" cy="174625"/>
            </a:xfrm>
            <a:custGeom>
              <a:avLst/>
              <a:gdLst/>
              <a:ahLst/>
              <a:cxnLst/>
              <a:rect l="l" t="t" r="r" b="b"/>
              <a:pathLst>
                <a:path w="56514" h="174625">
                  <a:moveTo>
                    <a:pt x="0" y="0"/>
                  </a:moveTo>
                  <a:lnTo>
                    <a:pt x="56261" y="17439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877772" y="895535"/>
              <a:ext cx="44450" cy="182880"/>
            </a:xfrm>
            <a:custGeom>
              <a:avLst/>
              <a:gdLst/>
              <a:ahLst/>
              <a:cxnLst/>
              <a:rect l="l" t="t" r="r" b="b"/>
              <a:pathLst>
                <a:path w="44450" h="182880">
                  <a:moveTo>
                    <a:pt x="0" y="0"/>
                  </a:moveTo>
                  <a:lnTo>
                    <a:pt x="43891" y="1822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562740" y="897786"/>
              <a:ext cx="20320" cy="186055"/>
            </a:xfrm>
            <a:custGeom>
              <a:avLst/>
              <a:gdLst/>
              <a:ahLst/>
              <a:cxnLst/>
              <a:rect l="l" t="t" r="r" b="b"/>
              <a:pathLst>
                <a:path w="20320" h="186055">
                  <a:moveTo>
                    <a:pt x="0" y="0"/>
                  </a:moveTo>
                  <a:lnTo>
                    <a:pt x="20256" y="18564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404089" y="896663"/>
              <a:ext cx="10160" cy="179070"/>
            </a:xfrm>
            <a:custGeom>
              <a:avLst/>
              <a:gdLst/>
              <a:ahLst/>
              <a:cxnLst/>
              <a:rect l="l" t="t" r="r" b="b"/>
              <a:pathLst>
                <a:path w="10160" h="179069">
                  <a:moveTo>
                    <a:pt x="5067" y="-6350"/>
                  </a:moveTo>
                  <a:lnTo>
                    <a:pt x="5067" y="185242"/>
                  </a:lnTo>
                </a:path>
              </a:pathLst>
            </a:custGeom>
            <a:ln w="2283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255354" y="986109"/>
              <a:ext cx="1962150" cy="0"/>
            </a:xfrm>
            <a:custGeom>
              <a:avLst/>
              <a:gdLst/>
              <a:ahLst/>
              <a:cxnLst/>
              <a:rect l="l" t="t" r="r" b="b"/>
              <a:pathLst>
                <a:path w="1962150" h="0">
                  <a:moveTo>
                    <a:pt x="0" y="0"/>
                  </a:moveTo>
                  <a:lnTo>
                    <a:pt x="1962010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218179" y="3483302"/>
              <a:ext cx="828675" cy="0"/>
            </a:xfrm>
            <a:custGeom>
              <a:avLst/>
              <a:gdLst/>
              <a:ahLst/>
              <a:cxnLst/>
              <a:rect l="l" t="t" r="r" b="b"/>
              <a:pathLst>
                <a:path w="828675" h="0">
                  <a:moveTo>
                    <a:pt x="0" y="0"/>
                  </a:moveTo>
                  <a:lnTo>
                    <a:pt x="180351" y="0"/>
                  </a:lnTo>
                </a:path>
                <a:path w="828675" h="0">
                  <a:moveTo>
                    <a:pt x="368997" y="0"/>
                  </a:moveTo>
                  <a:lnTo>
                    <a:pt x="531188" y="0"/>
                  </a:lnTo>
                </a:path>
                <a:path w="828675" h="0">
                  <a:moveTo>
                    <a:pt x="689113" y="0"/>
                  </a:moveTo>
                  <a:lnTo>
                    <a:pt x="828636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680093" y="2168484"/>
              <a:ext cx="799465" cy="130810"/>
            </a:xfrm>
            <a:custGeom>
              <a:avLst/>
              <a:gdLst/>
              <a:ahLst/>
              <a:cxnLst/>
              <a:rect l="l" t="t" r="r" b="b"/>
              <a:pathLst>
                <a:path w="799464" h="130810">
                  <a:moveTo>
                    <a:pt x="799084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799084" y="0"/>
                  </a:lnTo>
                  <a:lnTo>
                    <a:pt x="799084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716818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716818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812637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812637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908458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908458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004266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06" y="50219"/>
                  </a:lnTo>
                  <a:lnTo>
                    <a:pt x="44615" y="44619"/>
                  </a:lnTo>
                  <a:lnTo>
                    <a:pt x="50218" y="36312"/>
                  </a:lnTo>
                  <a:lnTo>
                    <a:pt x="52273" y="26136"/>
                  </a:lnTo>
                  <a:lnTo>
                    <a:pt x="50218" y="15966"/>
                  </a:lnTo>
                  <a:lnTo>
                    <a:pt x="44615" y="7658"/>
                  </a:lnTo>
                  <a:lnTo>
                    <a:pt x="36306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004266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8" y="36312"/>
                  </a:lnTo>
                  <a:lnTo>
                    <a:pt x="44615" y="44619"/>
                  </a:lnTo>
                  <a:lnTo>
                    <a:pt x="36306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06" y="2055"/>
                  </a:lnTo>
                  <a:lnTo>
                    <a:pt x="44615" y="7658"/>
                  </a:lnTo>
                  <a:lnTo>
                    <a:pt x="50218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100087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100087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195895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195895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291715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291715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387536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387536" y="22075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635997" y="2573843"/>
              <a:ext cx="322580" cy="130810"/>
            </a:xfrm>
            <a:custGeom>
              <a:avLst/>
              <a:gdLst/>
              <a:ahLst/>
              <a:cxnLst/>
              <a:rect l="l" t="t" r="r" b="b"/>
              <a:pathLst>
                <a:path w="322579" h="130810">
                  <a:moveTo>
                    <a:pt x="3221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322160" y="0"/>
                  </a:lnTo>
                  <a:lnTo>
                    <a:pt x="32216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67487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67487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77069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77069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86651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866514" y="261286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766391" y="3348848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20" h="269239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992294" y="3617769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906237" y="3671562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20" h="86360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54" y="6761"/>
                  </a:lnTo>
                  <a:lnTo>
                    <a:pt x="25201" y="25199"/>
                  </a:lnTo>
                  <a:lnTo>
                    <a:pt x="6761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343897" y="4021147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10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387437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387437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48324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9"/>
                  </a:lnTo>
                  <a:lnTo>
                    <a:pt x="2054" y="15971"/>
                  </a:lnTo>
                  <a:lnTo>
                    <a:pt x="0" y="26149"/>
                  </a:lnTo>
                  <a:lnTo>
                    <a:pt x="2054" y="36319"/>
                  </a:lnTo>
                  <a:lnTo>
                    <a:pt x="7656" y="44627"/>
                  </a:lnTo>
                  <a:lnTo>
                    <a:pt x="15960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48324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60" y="50230"/>
                  </a:lnTo>
                  <a:lnTo>
                    <a:pt x="7656" y="44627"/>
                  </a:lnTo>
                  <a:lnTo>
                    <a:pt x="2054" y="36319"/>
                  </a:lnTo>
                  <a:lnTo>
                    <a:pt x="0" y="26149"/>
                  </a:lnTo>
                  <a:lnTo>
                    <a:pt x="2054" y="15971"/>
                  </a:lnTo>
                  <a:lnTo>
                    <a:pt x="7656" y="7659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57906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57906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67487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67487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77069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77069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86651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866514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782053" y="4021147"/>
              <a:ext cx="422909" cy="130810"/>
            </a:xfrm>
            <a:custGeom>
              <a:avLst/>
              <a:gdLst/>
              <a:ahLst/>
              <a:cxnLst/>
              <a:rect l="l" t="t" r="r" b="b"/>
              <a:pathLst>
                <a:path w="422910" h="130810">
                  <a:moveTo>
                    <a:pt x="42263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422630" y="0"/>
                  </a:lnTo>
                  <a:lnTo>
                    <a:pt x="42263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825589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825589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92140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92140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01722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3017225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113039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113039" y="40601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411643" y="1994864"/>
              <a:ext cx="289560" cy="239395"/>
            </a:xfrm>
            <a:custGeom>
              <a:avLst/>
              <a:gdLst/>
              <a:ahLst/>
              <a:cxnLst/>
              <a:rect l="l" t="t" r="r" b="b"/>
              <a:pathLst>
                <a:path w="289560" h="239394">
                  <a:moveTo>
                    <a:pt x="0" y="238772"/>
                  </a:moveTo>
                  <a:lnTo>
                    <a:pt x="0" y="0"/>
                  </a:lnTo>
                  <a:lnTo>
                    <a:pt x="289369" y="0"/>
                  </a:lnTo>
                  <a:lnTo>
                    <a:pt x="289369" y="11405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620613" y="2108911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5">
                  <a:moveTo>
                    <a:pt x="157924" y="0"/>
                  </a:moveTo>
                  <a:lnTo>
                    <a:pt x="0" y="0"/>
                  </a:lnTo>
                  <a:lnTo>
                    <a:pt x="0" y="249440"/>
                  </a:lnTo>
                  <a:lnTo>
                    <a:pt x="157924" y="249440"/>
                  </a:lnTo>
                  <a:lnTo>
                    <a:pt x="157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620617" y="21089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5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653684" y="2151494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4">
                  <a:moveTo>
                    <a:pt x="91808" y="128270"/>
                  </a:moveTo>
                  <a:lnTo>
                    <a:pt x="81927" y="118402"/>
                  </a:lnTo>
                  <a:lnTo>
                    <a:pt x="52882" y="147434"/>
                  </a:lnTo>
                  <a:lnTo>
                    <a:pt x="52882" y="0"/>
                  </a:lnTo>
                  <a:lnTo>
                    <a:pt x="38900" y="0"/>
                  </a:lnTo>
                  <a:lnTo>
                    <a:pt x="38900" y="147434"/>
                  </a:lnTo>
                  <a:lnTo>
                    <a:pt x="9867" y="118402"/>
                  </a:lnTo>
                  <a:lnTo>
                    <a:pt x="0" y="128270"/>
                  </a:lnTo>
                  <a:lnTo>
                    <a:pt x="40957" y="169240"/>
                  </a:lnTo>
                  <a:lnTo>
                    <a:pt x="50838" y="169240"/>
                  </a:lnTo>
                  <a:lnTo>
                    <a:pt x="91808" y="128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08" name="object 10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17435" y="1018292"/>
            <a:ext cx="214930" cy="156941"/>
          </a:xfrm>
          <a:prstGeom prst="rect">
            <a:avLst/>
          </a:prstGeom>
        </p:spPr>
      </p:pic>
      <p:pic>
        <p:nvPicPr>
          <p:cNvPr id="109" name="object 10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44969" y="1287726"/>
            <a:ext cx="248751" cy="175037"/>
          </a:xfrm>
          <a:prstGeom prst="rect">
            <a:avLst/>
          </a:prstGeom>
        </p:spPr>
      </p:pic>
      <p:pic>
        <p:nvPicPr>
          <p:cNvPr id="110" name="object 1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38630" y="1018292"/>
            <a:ext cx="214950" cy="156941"/>
          </a:xfrm>
          <a:prstGeom prst="rect">
            <a:avLst/>
          </a:prstGeom>
        </p:spPr>
      </p:pic>
      <p:pic>
        <p:nvPicPr>
          <p:cNvPr id="111" name="object 1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877282" y="1287726"/>
            <a:ext cx="248757" cy="175037"/>
          </a:xfrm>
          <a:prstGeom prst="rect">
            <a:avLst/>
          </a:prstGeom>
        </p:spPr>
      </p:pic>
      <p:grpSp>
        <p:nvGrpSpPr>
          <p:cNvPr id="112" name="object 112"/>
          <p:cNvGrpSpPr/>
          <p:nvPr/>
        </p:nvGrpSpPr>
        <p:grpSpPr>
          <a:xfrm>
            <a:off x="5784735" y="2622829"/>
            <a:ext cx="27940" cy="236854"/>
            <a:chOff x="5784735" y="2622829"/>
            <a:chExt cx="27940" cy="236854"/>
          </a:xfrm>
        </p:grpSpPr>
        <p:sp>
          <p:nvSpPr>
            <p:cNvPr id="113" name="object 113"/>
            <p:cNvSpPr/>
            <p:nvPr/>
          </p:nvSpPr>
          <p:spPr>
            <a:xfrm>
              <a:off x="5784735" y="2622829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30">
                  <a:moveTo>
                    <a:pt x="21704" y="0"/>
                  </a:moveTo>
                  <a:lnTo>
                    <a:pt x="6248" y="0"/>
                  </a:lnTo>
                  <a:lnTo>
                    <a:pt x="0" y="6261"/>
                  </a:lnTo>
                  <a:lnTo>
                    <a:pt x="0" y="36436"/>
                  </a:lnTo>
                  <a:lnTo>
                    <a:pt x="27927" y="36436"/>
                  </a:lnTo>
                  <a:lnTo>
                    <a:pt x="27927" y="6261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784735" y="265926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784735" y="269933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784735" y="273940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784735" y="277947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784735" y="281953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/>
          <p:cNvGrpSpPr/>
          <p:nvPr/>
        </p:nvGrpSpPr>
        <p:grpSpPr>
          <a:xfrm>
            <a:off x="5784735" y="2859608"/>
            <a:ext cx="123825" cy="1238885"/>
            <a:chOff x="5784735" y="2859608"/>
            <a:chExt cx="123825" cy="1238885"/>
          </a:xfrm>
        </p:grpSpPr>
        <p:sp>
          <p:nvSpPr>
            <p:cNvPr id="120" name="object 120"/>
            <p:cNvSpPr/>
            <p:nvPr/>
          </p:nvSpPr>
          <p:spPr>
            <a:xfrm>
              <a:off x="5880557" y="289967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880557" y="293973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880557" y="297981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880557" y="301988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880557" y="305993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880557" y="310001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880557" y="314008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872746" y="2867025"/>
              <a:ext cx="36195" cy="33020"/>
            </a:xfrm>
            <a:custGeom>
              <a:avLst/>
              <a:gdLst/>
              <a:ahLst/>
              <a:cxnLst/>
              <a:rect l="l" t="t" r="r" b="b"/>
              <a:pathLst>
                <a:path w="36195" h="33019">
                  <a:moveTo>
                    <a:pt x="29514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7810" y="27939"/>
                  </a:lnTo>
                  <a:lnTo>
                    <a:pt x="7810" y="32651"/>
                  </a:lnTo>
                  <a:lnTo>
                    <a:pt x="35763" y="32651"/>
                  </a:lnTo>
                  <a:lnTo>
                    <a:pt x="35763" y="6261"/>
                  </a:lnTo>
                  <a:lnTo>
                    <a:pt x="2951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880557" y="322021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880557" y="326029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880557" y="330036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880557" y="334041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880557" y="338049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5880557" y="342056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880557" y="346062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880557" y="318015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880557" y="354077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880557" y="358084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880557" y="36208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880557" y="366097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880557" y="370104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880557" y="374110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880557" y="378117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880557" y="350069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880557" y="386130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880557" y="390137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880557" y="394144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880557" y="398152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880557" y="402158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880557" y="3821252"/>
              <a:ext cx="28575" cy="276860"/>
            </a:xfrm>
            <a:custGeom>
              <a:avLst/>
              <a:gdLst/>
              <a:ahLst/>
              <a:cxnLst/>
              <a:rect l="l" t="t" r="r" b="b"/>
              <a:pathLst>
                <a:path w="28575" h="276860">
                  <a:moveTo>
                    <a:pt x="27952" y="240411"/>
                  </a:moveTo>
                  <a:lnTo>
                    <a:pt x="0" y="240411"/>
                  </a:lnTo>
                  <a:lnTo>
                    <a:pt x="0" y="270586"/>
                  </a:lnTo>
                  <a:lnTo>
                    <a:pt x="6248" y="276821"/>
                  </a:lnTo>
                  <a:lnTo>
                    <a:pt x="21704" y="276821"/>
                  </a:lnTo>
                  <a:lnTo>
                    <a:pt x="27952" y="270586"/>
                  </a:lnTo>
                  <a:lnTo>
                    <a:pt x="27952" y="240411"/>
                  </a:lnTo>
                  <a:close/>
                </a:path>
                <a:path w="28575" h="276860">
                  <a:moveTo>
                    <a:pt x="27952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52" y="4005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820486" y="2867025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784735" y="2859608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60">
                  <a:moveTo>
                    <a:pt x="27927" y="0"/>
                  </a:moveTo>
                  <a:lnTo>
                    <a:pt x="0" y="0"/>
                  </a:lnTo>
                  <a:lnTo>
                    <a:pt x="0" y="29108"/>
                  </a:lnTo>
                  <a:lnTo>
                    <a:pt x="6248" y="35356"/>
                  </a:lnTo>
                  <a:lnTo>
                    <a:pt x="35750" y="35356"/>
                  </a:lnTo>
                  <a:lnTo>
                    <a:pt x="35750" y="7416"/>
                  </a:lnTo>
                  <a:lnTo>
                    <a:pt x="27927" y="7416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" name="object 152"/>
          <p:cNvGrpSpPr/>
          <p:nvPr/>
        </p:nvGrpSpPr>
        <p:grpSpPr>
          <a:xfrm>
            <a:off x="5237924" y="1510058"/>
            <a:ext cx="668020" cy="1141730"/>
            <a:chOff x="5237924" y="1510058"/>
            <a:chExt cx="668020" cy="1141730"/>
          </a:xfrm>
        </p:grpSpPr>
        <p:sp>
          <p:nvSpPr>
            <p:cNvPr id="153" name="object 153"/>
            <p:cNvSpPr/>
            <p:nvPr/>
          </p:nvSpPr>
          <p:spPr>
            <a:xfrm>
              <a:off x="5266457" y="1562479"/>
              <a:ext cx="626745" cy="1076325"/>
            </a:xfrm>
            <a:custGeom>
              <a:avLst/>
              <a:gdLst/>
              <a:ahLst/>
              <a:cxnLst/>
              <a:rect l="l" t="t" r="r" b="b"/>
              <a:pathLst>
                <a:path w="626745" h="1076325">
                  <a:moveTo>
                    <a:pt x="626186" y="1076236"/>
                  </a:moveTo>
                  <a:lnTo>
                    <a:pt x="626186" y="329844"/>
                  </a:lnTo>
                  <a:lnTo>
                    <a:pt x="0" y="329844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237924" y="151005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5" name="object 155"/>
          <p:cNvGrpSpPr/>
          <p:nvPr/>
        </p:nvGrpSpPr>
        <p:grpSpPr>
          <a:xfrm>
            <a:off x="4679084" y="945917"/>
            <a:ext cx="267335" cy="1299845"/>
            <a:chOff x="4679084" y="945917"/>
            <a:chExt cx="267335" cy="1299845"/>
          </a:xfrm>
        </p:grpSpPr>
        <p:sp>
          <p:nvSpPr>
            <p:cNvPr id="156" name="object 156"/>
            <p:cNvSpPr/>
            <p:nvPr/>
          </p:nvSpPr>
          <p:spPr>
            <a:xfrm>
              <a:off x="4792478" y="994201"/>
              <a:ext cx="140970" cy="1238885"/>
            </a:xfrm>
            <a:custGeom>
              <a:avLst/>
              <a:gdLst/>
              <a:ahLst/>
              <a:cxnLst/>
              <a:rect l="l" t="t" r="r" b="b"/>
              <a:pathLst>
                <a:path w="140970" h="1238885">
                  <a:moveTo>
                    <a:pt x="140919" y="1238796"/>
                  </a:moveTo>
                  <a:lnTo>
                    <a:pt x="140919" y="70150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759949" y="94591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746152" y="1260520"/>
              <a:ext cx="93980" cy="972819"/>
            </a:xfrm>
            <a:custGeom>
              <a:avLst/>
              <a:gdLst/>
              <a:ahLst/>
              <a:cxnLst/>
              <a:rect l="l" t="t" r="r" b="b"/>
              <a:pathLst>
                <a:path w="93979" h="972819">
                  <a:moveTo>
                    <a:pt x="93395" y="972477"/>
                  </a:moveTo>
                  <a:lnTo>
                    <a:pt x="93395" y="43519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711332" y="119815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6" y="2332"/>
                  </a:lnTo>
                  <a:lnTo>
                    <a:pt x="8704" y="8693"/>
                  </a:lnTo>
                  <a:lnTo>
                    <a:pt x="2335" y="18130"/>
                  </a:lnTo>
                  <a:lnTo>
                    <a:pt x="0" y="29692"/>
                  </a:lnTo>
                  <a:lnTo>
                    <a:pt x="2335" y="41256"/>
                  </a:lnTo>
                  <a:lnTo>
                    <a:pt x="8704" y="50698"/>
                  </a:lnTo>
                  <a:lnTo>
                    <a:pt x="18146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711321" y="1536936"/>
              <a:ext cx="31750" cy="696595"/>
            </a:xfrm>
            <a:custGeom>
              <a:avLst/>
              <a:gdLst/>
              <a:ahLst/>
              <a:cxnLst/>
              <a:rect l="l" t="t" r="r" b="b"/>
              <a:pathLst>
                <a:path w="31750" h="696594">
                  <a:moveTo>
                    <a:pt x="31635" y="696061"/>
                  </a:moveTo>
                  <a:lnTo>
                    <a:pt x="31635" y="158775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679084" y="148226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/>
          <p:cNvSpPr/>
          <p:nvPr/>
        </p:nvSpPr>
        <p:spPr>
          <a:xfrm>
            <a:off x="5317844" y="2233636"/>
            <a:ext cx="291465" cy="1166495"/>
          </a:xfrm>
          <a:custGeom>
            <a:avLst/>
            <a:gdLst/>
            <a:ahLst/>
            <a:cxnLst/>
            <a:rect l="l" t="t" r="r" b="b"/>
            <a:pathLst>
              <a:path w="291464" h="1166495">
                <a:moveTo>
                  <a:pt x="0" y="0"/>
                </a:moveTo>
                <a:lnTo>
                  <a:pt x="0" y="564578"/>
                </a:lnTo>
                <a:lnTo>
                  <a:pt x="290842" y="564578"/>
                </a:lnTo>
                <a:lnTo>
                  <a:pt x="290842" y="1166190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3" name="object 163"/>
          <p:cNvGrpSpPr/>
          <p:nvPr/>
        </p:nvGrpSpPr>
        <p:grpSpPr>
          <a:xfrm>
            <a:off x="5704827" y="3720172"/>
            <a:ext cx="106045" cy="276860"/>
            <a:chOff x="5704827" y="3720172"/>
            <a:chExt cx="106045" cy="276860"/>
          </a:xfrm>
        </p:grpSpPr>
        <p:sp>
          <p:nvSpPr>
            <p:cNvPr id="164" name="object 164"/>
            <p:cNvSpPr/>
            <p:nvPr/>
          </p:nvSpPr>
          <p:spPr>
            <a:xfrm>
              <a:off x="5757100" y="3720172"/>
              <a:ext cx="53975" cy="36195"/>
            </a:xfrm>
            <a:custGeom>
              <a:avLst/>
              <a:gdLst/>
              <a:ahLst/>
              <a:cxnLst/>
              <a:rect l="l" t="t" r="r" b="b"/>
              <a:pathLst>
                <a:path w="53975" h="36195">
                  <a:moveTo>
                    <a:pt x="47447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25755" y="27939"/>
                  </a:lnTo>
                  <a:lnTo>
                    <a:pt x="25755" y="35953"/>
                  </a:lnTo>
                  <a:lnTo>
                    <a:pt x="53695" y="35953"/>
                  </a:lnTo>
                  <a:lnTo>
                    <a:pt x="53695" y="6248"/>
                  </a:lnTo>
                  <a:lnTo>
                    <a:pt x="4744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782856" y="375613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782856" y="379619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782856" y="383626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5782856" y="387634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782856" y="391640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5782856" y="395646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5704827" y="3720172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" name="object 172"/>
          <p:cNvSpPr/>
          <p:nvPr/>
        </p:nvSpPr>
        <p:spPr>
          <a:xfrm>
            <a:off x="5597448" y="3716058"/>
            <a:ext cx="53975" cy="32384"/>
          </a:xfrm>
          <a:custGeom>
            <a:avLst/>
            <a:gdLst/>
            <a:ahLst/>
            <a:cxnLst/>
            <a:rect l="l" t="t" r="r" b="b"/>
            <a:pathLst>
              <a:path w="53975" h="32385">
                <a:moveTo>
                  <a:pt x="26758" y="0"/>
                </a:moveTo>
                <a:lnTo>
                  <a:pt x="0" y="0"/>
                </a:lnTo>
                <a:lnTo>
                  <a:pt x="0" y="26997"/>
                </a:lnTo>
                <a:lnTo>
                  <a:pt x="5067" y="32054"/>
                </a:lnTo>
                <a:lnTo>
                  <a:pt x="53695" y="32054"/>
                </a:lnTo>
                <a:lnTo>
                  <a:pt x="53695" y="4114"/>
                </a:lnTo>
                <a:lnTo>
                  <a:pt x="26758" y="4114"/>
                </a:lnTo>
                <a:lnTo>
                  <a:pt x="26758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3" name="object 173"/>
          <p:cNvGrpSpPr/>
          <p:nvPr/>
        </p:nvGrpSpPr>
        <p:grpSpPr>
          <a:xfrm>
            <a:off x="5782855" y="4036619"/>
            <a:ext cx="27940" cy="61594"/>
            <a:chOff x="5782855" y="4036619"/>
            <a:chExt cx="27940" cy="61594"/>
          </a:xfrm>
        </p:grpSpPr>
        <p:sp>
          <p:nvSpPr>
            <p:cNvPr id="174" name="object 174"/>
            <p:cNvSpPr/>
            <p:nvPr/>
          </p:nvSpPr>
          <p:spPr>
            <a:xfrm>
              <a:off x="5782855" y="403661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782855" y="4076674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89">
                  <a:moveTo>
                    <a:pt x="2793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6261" y="21107"/>
                  </a:lnTo>
                  <a:lnTo>
                    <a:pt x="21691" y="21107"/>
                  </a:lnTo>
                  <a:lnTo>
                    <a:pt x="27939" y="14871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" name="object 176"/>
          <p:cNvSpPr/>
          <p:nvPr/>
        </p:nvSpPr>
        <p:spPr>
          <a:xfrm>
            <a:off x="5651131" y="3720172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39"/>
                </a:moveTo>
                <a:lnTo>
                  <a:pt x="0" y="27939"/>
                </a:lnTo>
                <a:lnTo>
                  <a:pt x="0" y="0"/>
                </a:lnTo>
                <a:lnTo>
                  <a:pt x="53695" y="0"/>
                </a:lnTo>
                <a:lnTo>
                  <a:pt x="53695" y="27939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5782855" y="3996537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" name="object 178"/>
          <p:cNvGrpSpPr/>
          <p:nvPr/>
        </p:nvGrpSpPr>
        <p:grpSpPr>
          <a:xfrm>
            <a:off x="5596254" y="3651796"/>
            <a:ext cx="28575" cy="64769"/>
            <a:chOff x="5596254" y="3651796"/>
            <a:chExt cx="28575" cy="64769"/>
          </a:xfrm>
        </p:grpSpPr>
        <p:sp>
          <p:nvSpPr>
            <p:cNvPr id="179" name="object 179"/>
            <p:cNvSpPr/>
            <p:nvPr/>
          </p:nvSpPr>
          <p:spPr>
            <a:xfrm>
              <a:off x="5596254" y="367598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596254" y="3651796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0" y="24193"/>
                  </a:moveTo>
                  <a:lnTo>
                    <a:pt x="27952" y="2419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/>
          <p:nvPr/>
        </p:nvSpPr>
        <p:spPr>
          <a:xfrm>
            <a:off x="5352745" y="3790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2" name="object 182"/>
          <p:cNvGrpSpPr/>
          <p:nvPr/>
        </p:nvGrpSpPr>
        <p:grpSpPr>
          <a:xfrm>
            <a:off x="5674131" y="3790022"/>
            <a:ext cx="41910" cy="198755"/>
            <a:chOff x="5674131" y="3790022"/>
            <a:chExt cx="41910" cy="198755"/>
          </a:xfrm>
        </p:grpSpPr>
        <p:sp>
          <p:nvSpPr>
            <p:cNvPr id="183" name="object 183"/>
            <p:cNvSpPr/>
            <p:nvPr/>
          </p:nvSpPr>
          <p:spPr>
            <a:xfrm>
              <a:off x="5674131" y="3790022"/>
              <a:ext cx="41910" cy="38735"/>
            </a:xfrm>
            <a:custGeom>
              <a:avLst/>
              <a:gdLst/>
              <a:ahLst/>
              <a:cxnLst/>
              <a:rect l="l" t="t" r="r" b="b"/>
              <a:pathLst>
                <a:path w="41910" h="38735">
                  <a:moveTo>
                    <a:pt x="35572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3881" y="27952"/>
                  </a:lnTo>
                  <a:lnTo>
                    <a:pt x="13881" y="38112"/>
                  </a:lnTo>
                  <a:lnTo>
                    <a:pt x="41833" y="38112"/>
                  </a:lnTo>
                  <a:lnTo>
                    <a:pt x="41833" y="6248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688012" y="382814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688012" y="386820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688012" y="390827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688012" y="394834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" name="object 188"/>
          <p:cNvSpPr/>
          <p:nvPr/>
        </p:nvSpPr>
        <p:spPr>
          <a:xfrm>
            <a:off x="5300471" y="3790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5197386" y="3784587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39" y="0"/>
                </a:moveTo>
                <a:lnTo>
                  <a:pt x="0" y="0"/>
                </a:lnTo>
                <a:lnTo>
                  <a:pt x="0" y="27127"/>
                </a:lnTo>
                <a:lnTo>
                  <a:pt x="6248" y="33388"/>
                </a:lnTo>
                <a:lnTo>
                  <a:pt x="49402" y="33388"/>
                </a:lnTo>
                <a:lnTo>
                  <a:pt x="49402" y="5435"/>
                </a:lnTo>
                <a:lnTo>
                  <a:pt x="27939" y="5435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0" name="object 190"/>
          <p:cNvGrpSpPr/>
          <p:nvPr/>
        </p:nvGrpSpPr>
        <p:grpSpPr>
          <a:xfrm>
            <a:off x="5688012" y="4028478"/>
            <a:ext cx="28575" cy="69850"/>
            <a:chOff x="5688012" y="4028478"/>
            <a:chExt cx="28575" cy="69850"/>
          </a:xfrm>
        </p:grpSpPr>
        <p:sp>
          <p:nvSpPr>
            <p:cNvPr id="191" name="object 191"/>
            <p:cNvSpPr/>
            <p:nvPr/>
          </p:nvSpPr>
          <p:spPr>
            <a:xfrm>
              <a:off x="5688012" y="402847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688012" y="4068546"/>
              <a:ext cx="28575" cy="29845"/>
            </a:xfrm>
            <a:custGeom>
              <a:avLst/>
              <a:gdLst/>
              <a:ahLst/>
              <a:cxnLst/>
              <a:rect l="l" t="t" r="r" b="b"/>
              <a:pathLst>
                <a:path w="28575" h="29845">
                  <a:moveTo>
                    <a:pt x="27952" y="0"/>
                  </a:moveTo>
                  <a:lnTo>
                    <a:pt x="0" y="0"/>
                  </a:lnTo>
                  <a:lnTo>
                    <a:pt x="0" y="22999"/>
                  </a:lnTo>
                  <a:lnTo>
                    <a:pt x="6248" y="29235"/>
                  </a:lnTo>
                  <a:lnTo>
                    <a:pt x="21691" y="29235"/>
                  </a:lnTo>
                  <a:lnTo>
                    <a:pt x="27952" y="22999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3" name="object 193"/>
          <p:cNvSpPr/>
          <p:nvPr/>
        </p:nvSpPr>
        <p:spPr>
          <a:xfrm>
            <a:off x="5246776" y="3790022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" name="object 194"/>
          <p:cNvGrpSpPr/>
          <p:nvPr/>
        </p:nvGrpSpPr>
        <p:grpSpPr>
          <a:xfrm>
            <a:off x="5513819" y="3790022"/>
            <a:ext cx="160020" cy="28575"/>
            <a:chOff x="5513819" y="3790022"/>
            <a:chExt cx="160020" cy="28575"/>
          </a:xfrm>
        </p:grpSpPr>
        <p:sp>
          <p:nvSpPr>
            <p:cNvPr id="195" name="object 195"/>
            <p:cNvSpPr/>
            <p:nvPr/>
          </p:nvSpPr>
          <p:spPr>
            <a:xfrm>
              <a:off x="5566079" y="3790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513819" y="3790022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69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69" y="27952"/>
                  </a:lnTo>
                  <a:lnTo>
                    <a:pt x="15996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/>
          <p:cNvGrpSpPr/>
          <p:nvPr/>
        </p:nvGrpSpPr>
        <p:grpSpPr>
          <a:xfrm>
            <a:off x="5406440" y="3790022"/>
            <a:ext cx="107950" cy="28575"/>
            <a:chOff x="5406440" y="3790022"/>
            <a:chExt cx="107950" cy="28575"/>
          </a:xfrm>
        </p:grpSpPr>
        <p:sp>
          <p:nvSpPr>
            <p:cNvPr id="198" name="object 198"/>
            <p:cNvSpPr/>
            <p:nvPr/>
          </p:nvSpPr>
          <p:spPr>
            <a:xfrm>
              <a:off x="5406440" y="3790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460123" y="3790022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0" name="object 200"/>
          <p:cNvSpPr/>
          <p:nvPr/>
        </p:nvSpPr>
        <p:spPr>
          <a:xfrm>
            <a:off x="5197386" y="3664382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5688012" y="3988409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39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2" name="object 202"/>
          <p:cNvGrpSpPr/>
          <p:nvPr/>
        </p:nvGrpSpPr>
        <p:grpSpPr>
          <a:xfrm>
            <a:off x="5197386" y="3704450"/>
            <a:ext cx="27940" cy="80645"/>
            <a:chOff x="5197386" y="3704450"/>
            <a:chExt cx="27940" cy="80645"/>
          </a:xfrm>
        </p:grpSpPr>
        <p:sp>
          <p:nvSpPr>
            <p:cNvPr id="203" name="object 203"/>
            <p:cNvSpPr/>
            <p:nvPr/>
          </p:nvSpPr>
          <p:spPr>
            <a:xfrm>
              <a:off x="5197386" y="374451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197386" y="370445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5" name="object 205"/>
          <p:cNvGrpSpPr/>
          <p:nvPr/>
        </p:nvGrpSpPr>
        <p:grpSpPr>
          <a:xfrm>
            <a:off x="5197386" y="3585794"/>
            <a:ext cx="27940" cy="78740"/>
            <a:chOff x="5197386" y="3585794"/>
            <a:chExt cx="27940" cy="78740"/>
          </a:xfrm>
        </p:grpSpPr>
        <p:sp>
          <p:nvSpPr>
            <p:cNvPr id="206" name="object 206"/>
            <p:cNvSpPr/>
            <p:nvPr/>
          </p:nvSpPr>
          <p:spPr>
            <a:xfrm>
              <a:off x="5197386" y="3585794"/>
              <a:ext cx="27940" cy="38735"/>
            </a:xfrm>
            <a:custGeom>
              <a:avLst/>
              <a:gdLst/>
              <a:ahLst/>
              <a:cxnLst/>
              <a:rect l="l" t="t" r="r" b="b"/>
              <a:pathLst>
                <a:path w="27939" h="38735">
                  <a:moveTo>
                    <a:pt x="0" y="38519"/>
                  </a:moveTo>
                  <a:lnTo>
                    <a:pt x="27939" y="38519"/>
                  </a:lnTo>
                  <a:lnTo>
                    <a:pt x="27939" y="0"/>
                  </a:lnTo>
                  <a:lnTo>
                    <a:pt x="0" y="0"/>
                  </a:lnTo>
                  <a:lnTo>
                    <a:pt x="0" y="3851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197386" y="362431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8" name="object 208"/>
          <p:cNvSpPr/>
          <p:nvPr/>
        </p:nvSpPr>
        <p:spPr>
          <a:xfrm>
            <a:off x="4635334" y="392973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4956708" y="3929735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39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0" name="object 210"/>
          <p:cNvGrpSpPr/>
          <p:nvPr/>
        </p:nvGrpSpPr>
        <p:grpSpPr>
          <a:xfrm>
            <a:off x="5495404" y="3964279"/>
            <a:ext cx="28575" cy="80645"/>
            <a:chOff x="5495404" y="3964279"/>
            <a:chExt cx="28575" cy="80645"/>
          </a:xfrm>
        </p:grpSpPr>
        <p:sp>
          <p:nvSpPr>
            <p:cNvPr id="211" name="object 211"/>
            <p:cNvSpPr/>
            <p:nvPr/>
          </p:nvSpPr>
          <p:spPr>
            <a:xfrm>
              <a:off x="5495404" y="396427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495404" y="400434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3" name="object 213"/>
          <p:cNvSpPr/>
          <p:nvPr/>
        </p:nvSpPr>
        <p:spPr>
          <a:xfrm>
            <a:off x="4583061" y="392973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4478896" y="3924211"/>
            <a:ext cx="50800" cy="33655"/>
          </a:xfrm>
          <a:custGeom>
            <a:avLst/>
            <a:gdLst/>
            <a:ahLst/>
            <a:cxnLst/>
            <a:rect l="l" t="t" r="r" b="b"/>
            <a:pathLst>
              <a:path w="50800" h="33654">
                <a:moveTo>
                  <a:pt x="27940" y="0"/>
                </a:moveTo>
                <a:lnTo>
                  <a:pt x="0" y="0"/>
                </a:lnTo>
                <a:lnTo>
                  <a:pt x="0" y="27203"/>
                </a:lnTo>
                <a:lnTo>
                  <a:pt x="6248" y="33451"/>
                </a:lnTo>
                <a:lnTo>
                  <a:pt x="50482" y="33451"/>
                </a:lnTo>
                <a:lnTo>
                  <a:pt x="50482" y="5524"/>
                </a:lnTo>
                <a:lnTo>
                  <a:pt x="27940" y="5524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5495404" y="4084485"/>
            <a:ext cx="28575" cy="13335"/>
          </a:xfrm>
          <a:custGeom>
            <a:avLst/>
            <a:gdLst/>
            <a:ahLst/>
            <a:cxnLst/>
            <a:rect l="l" t="t" r="r" b="b"/>
            <a:pathLst>
              <a:path w="28575" h="13335">
                <a:moveTo>
                  <a:pt x="27952" y="0"/>
                </a:moveTo>
                <a:lnTo>
                  <a:pt x="0" y="0"/>
                </a:lnTo>
                <a:lnTo>
                  <a:pt x="0" y="7061"/>
                </a:lnTo>
                <a:lnTo>
                  <a:pt x="6261" y="13296"/>
                </a:lnTo>
                <a:lnTo>
                  <a:pt x="21691" y="13296"/>
                </a:lnTo>
                <a:lnTo>
                  <a:pt x="27952" y="7061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5008981" y="3929735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39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4529366" y="392973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8" name="object 218"/>
          <p:cNvGrpSpPr/>
          <p:nvPr/>
        </p:nvGrpSpPr>
        <p:grpSpPr>
          <a:xfrm>
            <a:off x="4796409" y="3929735"/>
            <a:ext cx="160020" cy="27940"/>
            <a:chOff x="4796409" y="3929735"/>
            <a:chExt cx="160020" cy="27940"/>
          </a:xfrm>
        </p:grpSpPr>
        <p:sp>
          <p:nvSpPr>
            <p:cNvPr id="219" name="object 219"/>
            <p:cNvSpPr/>
            <p:nvPr/>
          </p:nvSpPr>
          <p:spPr>
            <a:xfrm>
              <a:off x="4848669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796409" y="3929735"/>
              <a:ext cx="160020" cy="27940"/>
            </a:xfrm>
            <a:custGeom>
              <a:avLst/>
              <a:gdLst/>
              <a:ahLst/>
              <a:cxnLst/>
              <a:rect l="l" t="t" r="r" b="b"/>
              <a:pathLst>
                <a:path w="160020" h="27939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60020" h="27939">
                  <a:moveTo>
                    <a:pt x="159981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9981" y="27927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" name="object 221"/>
          <p:cNvGrpSpPr/>
          <p:nvPr/>
        </p:nvGrpSpPr>
        <p:grpSpPr>
          <a:xfrm>
            <a:off x="4689017" y="3929735"/>
            <a:ext cx="107950" cy="27940"/>
            <a:chOff x="4689017" y="3929735"/>
            <a:chExt cx="107950" cy="27940"/>
          </a:xfrm>
        </p:grpSpPr>
        <p:sp>
          <p:nvSpPr>
            <p:cNvPr id="222" name="object 222"/>
            <p:cNvSpPr/>
            <p:nvPr/>
          </p:nvSpPr>
          <p:spPr>
            <a:xfrm>
              <a:off x="4689017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742713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" name="object 224"/>
          <p:cNvGrpSpPr/>
          <p:nvPr/>
        </p:nvGrpSpPr>
        <p:grpSpPr>
          <a:xfrm>
            <a:off x="5061229" y="3929735"/>
            <a:ext cx="160020" cy="27940"/>
            <a:chOff x="5061229" y="3929735"/>
            <a:chExt cx="160020" cy="27940"/>
          </a:xfrm>
        </p:grpSpPr>
        <p:sp>
          <p:nvSpPr>
            <p:cNvPr id="225" name="object 225"/>
            <p:cNvSpPr/>
            <p:nvPr/>
          </p:nvSpPr>
          <p:spPr>
            <a:xfrm>
              <a:off x="5167198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114925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061229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" name="object 228"/>
          <p:cNvGrpSpPr/>
          <p:nvPr/>
        </p:nvGrpSpPr>
        <p:grpSpPr>
          <a:xfrm>
            <a:off x="5220880" y="3929735"/>
            <a:ext cx="158750" cy="27940"/>
            <a:chOff x="5220880" y="3929735"/>
            <a:chExt cx="158750" cy="27940"/>
          </a:xfrm>
        </p:grpSpPr>
        <p:sp>
          <p:nvSpPr>
            <p:cNvPr id="229" name="object 229"/>
            <p:cNvSpPr/>
            <p:nvPr/>
          </p:nvSpPr>
          <p:spPr>
            <a:xfrm>
              <a:off x="5274906" y="3929735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5220881" y="3929735"/>
              <a:ext cx="158750" cy="27940"/>
            </a:xfrm>
            <a:custGeom>
              <a:avLst/>
              <a:gdLst/>
              <a:ahLst/>
              <a:cxnLst/>
              <a:rect l="l" t="t" r="r" b="b"/>
              <a:pathLst>
                <a:path w="158750" h="27939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58750" h="27939">
                  <a:moveTo>
                    <a:pt x="158546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8546" y="27927"/>
                  </a:lnTo>
                  <a:lnTo>
                    <a:pt x="15854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" name="object 231"/>
          <p:cNvGrpSpPr/>
          <p:nvPr/>
        </p:nvGrpSpPr>
        <p:grpSpPr>
          <a:xfrm>
            <a:off x="5379427" y="3929735"/>
            <a:ext cx="144145" cy="34925"/>
            <a:chOff x="5379427" y="3929735"/>
            <a:chExt cx="144145" cy="34925"/>
          </a:xfrm>
        </p:grpSpPr>
        <p:sp>
          <p:nvSpPr>
            <p:cNvPr id="232" name="object 232"/>
            <p:cNvSpPr/>
            <p:nvPr/>
          </p:nvSpPr>
          <p:spPr>
            <a:xfrm>
              <a:off x="5485383" y="3929735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1711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10020" y="27927"/>
                  </a:lnTo>
                  <a:lnTo>
                    <a:pt x="10020" y="34544"/>
                  </a:lnTo>
                  <a:lnTo>
                    <a:pt x="37973" y="34544"/>
                  </a:lnTo>
                  <a:lnTo>
                    <a:pt x="37973" y="6248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433110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379427" y="392973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5" name="object 235"/>
          <p:cNvSpPr/>
          <p:nvPr/>
        </p:nvSpPr>
        <p:spPr>
          <a:xfrm>
            <a:off x="4478896" y="3804005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5495404" y="4044416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39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4478896" y="3884142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4478896" y="372386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9" name="object 239"/>
          <p:cNvGrpSpPr/>
          <p:nvPr/>
        </p:nvGrpSpPr>
        <p:grpSpPr>
          <a:xfrm>
            <a:off x="4478896" y="3656253"/>
            <a:ext cx="27940" cy="227965"/>
            <a:chOff x="4478896" y="3656253"/>
            <a:chExt cx="27940" cy="227965"/>
          </a:xfrm>
        </p:grpSpPr>
        <p:sp>
          <p:nvSpPr>
            <p:cNvPr id="240" name="object 240"/>
            <p:cNvSpPr/>
            <p:nvPr/>
          </p:nvSpPr>
          <p:spPr>
            <a:xfrm>
              <a:off x="4478896" y="3683799"/>
              <a:ext cx="27940" cy="200660"/>
            </a:xfrm>
            <a:custGeom>
              <a:avLst/>
              <a:gdLst/>
              <a:ahLst/>
              <a:cxnLst/>
              <a:rect l="l" t="t" r="r" b="b"/>
              <a:pathLst>
                <a:path w="27939" h="200660">
                  <a:moveTo>
                    <a:pt x="27940" y="160286"/>
                  </a:moveTo>
                  <a:lnTo>
                    <a:pt x="0" y="160286"/>
                  </a:lnTo>
                  <a:lnTo>
                    <a:pt x="0" y="200342"/>
                  </a:lnTo>
                  <a:lnTo>
                    <a:pt x="27940" y="200342"/>
                  </a:lnTo>
                  <a:lnTo>
                    <a:pt x="27940" y="160286"/>
                  </a:lnTo>
                  <a:close/>
                </a:path>
                <a:path w="27939" h="200660">
                  <a:moveTo>
                    <a:pt x="27940" y="80149"/>
                  </a:moveTo>
                  <a:lnTo>
                    <a:pt x="0" y="80149"/>
                  </a:lnTo>
                  <a:lnTo>
                    <a:pt x="0" y="120205"/>
                  </a:lnTo>
                  <a:lnTo>
                    <a:pt x="27940" y="120205"/>
                  </a:lnTo>
                  <a:lnTo>
                    <a:pt x="27940" y="80149"/>
                  </a:lnTo>
                  <a:close/>
                </a:path>
                <a:path w="27939" h="200660">
                  <a:moveTo>
                    <a:pt x="27940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40" y="4005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478896" y="365625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27546"/>
                  </a:moveTo>
                  <a:lnTo>
                    <a:pt x="27940" y="27546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27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2" name="object 242"/>
          <p:cNvSpPr/>
          <p:nvPr/>
        </p:nvSpPr>
        <p:spPr>
          <a:xfrm>
            <a:off x="4814379" y="3694290"/>
            <a:ext cx="27940" cy="120650"/>
          </a:xfrm>
          <a:custGeom>
            <a:avLst/>
            <a:gdLst/>
            <a:ahLst/>
            <a:cxnLst/>
            <a:rect l="l" t="t" r="r" b="b"/>
            <a:pathLst>
              <a:path w="27939" h="120650">
                <a:moveTo>
                  <a:pt x="27940" y="80137"/>
                </a:moveTo>
                <a:lnTo>
                  <a:pt x="0" y="80137"/>
                </a:lnTo>
                <a:lnTo>
                  <a:pt x="0" y="120192"/>
                </a:lnTo>
                <a:lnTo>
                  <a:pt x="27940" y="120192"/>
                </a:lnTo>
                <a:lnTo>
                  <a:pt x="27940" y="80137"/>
                </a:lnTo>
                <a:close/>
              </a:path>
              <a:path w="27939" h="120650">
                <a:moveTo>
                  <a:pt x="27940" y="0"/>
                </a:moveTo>
                <a:lnTo>
                  <a:pt x="0" y="0"/>
                </a:lnTo>
                <a:lnTo>
                  <a:pt x="0" y="40068"/>
                </a:lnTo>
                <a:lnTo>
                  <a:pt x="27940" y="40068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4969471" y="385988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5290858" y="3859885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39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5" name="object 245"/>
          <p:cNvGrpSpPr/>
          <p:nvPr/>
        </p:nvGrpSpPr>
        <p:grpSpPr>
          <a:xfrm>
            <a:off x="5591212" y="3894632"/>
            <a:ext cx="27940" cy="120650"/>
            <a:chOff x="5591212" y="3894632"/>
            <a:chExt cx="27940" cy="120650"/>
          </a:xfrm>
        </p:grpSpPr>
        <p:sp>
          <p:nvSpPr>
            <p:cNvPr id="246" name="object 246"/>
            <p:cNvSpPr/>
            <p:nvPr/>
          </p:nvSpPr>
          <p:spPr>
            <a:xfrm>
              <a:off x="5591212" y="389463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591212" y="393468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591212" y="397476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" name="object 249"/>
          <p:cNvSpPr/>
          <p:nvPr/>
        </p:nvSpPr>
        <p:spPr>
          <a:xfrm>
            <a:off x="4917211" y="385988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4814379" y="3854564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40" y="0"/>
                </a:moveTo>
                <a:lnTo>
                  <a:pt x="0" y="0"/>
                </a:lnTo>
                <a:lnTo>
                  <a:pt x="0" y="27000"/>
                </a:lnTo>
                <a:lnTo>
                  <a:pt x="6261" y="33248"/>
                </a:lnTo>
                <a:lnTo>
                  <a:pt x="49149" y="33248"/>
                </a:lnTo>
                <a:lnTo>
                  <a:pt x="49149" y="5321"/>
                </a:lnTo>
                <a:lnTo>
                  <a:pt x="27940" y="5321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5591212" y="4054894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39" h="43179">
                <a:moveTo>
                  <a:pt x="27939" y="0"/>
                </a:moveTo>
                <a:lnTo>
                  <a:pt x="0" y="0"/>
                </a:lnTo>
                <a:lnTo>
                  <a:pt x="0" y="36652"/>
                </a:lnTo>
                <a:lnTo>
                  <a:pt x="6248" y="42887"/>
                </a:lnTo>
                <a:lnTo>
                  <a:pt x="21691" y="42887"/>
                </a:lnTo>
                <a:lnTo>
                  <a:pt x="27939" y="36652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5343118" y="3859885"/>
            <a:ext cx="52705" cy="27940"/>
          </a:xfrm>
          <a:custGeom>
            <a:avLst/>
            <a:gdLst/>
            <a:ahLst/>
            <a:cxnLst/>
            <a:rect l="l" t="t" r="r" b="b"/>
            <a:pathLst>
              <a:path w="52704" h="27939">
                <a:moveTo>
                  <a:pt x="52260" y="27927"/>
                </a:moveTo>
                <a:lnTo>
                  <a:pt x="0" y="27927"/>
                </a:lnTo>
                <a:lnTo>
                  <a:pt x="0" y="0"/>
                </a:lnTo>
                <a:lnTo>
                  <a:pt x="52260" y="0"/>
                </a:lnTo>
                <a:lnTo>
                  <a:pt x="52260" y="27927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4863528" y="385988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4" name="object 254"/>
          <p:cNvGrpSpPr/>
          <p:nvPr/>
        </p:nvGrpSpPr>
        <p:grpSpPr>
          <a:xfrm>
            <a:off x="5130546" y="3859885"/>
            <a:ext cx="160020" cy="27940"/>
            <a:chOff x="5130546" y="3859885"/>
            <a:chExt cx="160020" cy="27940"/>
          </a:xfrm>
        </p:grpSpPr>
        <p:sp>
          <p:nvSpPr>
            <p:cNvPr id="255" name="object 255"/>
            <p:cNvSpPr/>
            <p:nvPr/>
          </p:nvSpPr>
          <p:spPr>
            <a:xfrm>
              <a:off x="5182819" y="3859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130546" y="3859885"/>
              <a:ext cx="160020" cy="27940"/>
            </a:xfrm>
            <a:custGeom>
              <a:avLst/>
              <a:gdLst/>
              <a:ahLst/>
              <a:cxnLst/>
              <a:rect l="l" t="t" r="r" b="b"/>
              <a:pathLst>
                <a:path w="160020" h="27939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60020" h="27939">
                  <a:moveTo>
                    <a:pt x="159981" y="0"/>
                  </a:moveTo>
                  <a:lnTo>
                    <a:pt x="106286" y="0"/>
                  </a:lnTo>
                  <a:lnTo>
                    <a:pt x="106286" y="27927"/>
                  </a:lnTo>
                  <a:lnTo>
                    <a:pt x="159981" y="27927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" name="object 257"/>
          <p:cNvGrpSpPr/>
          <p:nvPr/>
        </p:nvGrpSpPr>
        <p:grpSpPr>
          <a:xfrm>
            <a:off x="5023167" y="3859885"/>
            <a:ext cx="107950" cy="27940"/>
            <a:chOff x="5023167" y="3859885"/>
            <a:chExt cx="107950" cy="27940"/>
          </a:xfrm>
        </p:grpSpPr>
        <p:sp>
          <p:nvSpPr>
            <p:cNvPr id="258" name="object 258"/>
            <p:cNvSpPr/>
            <p:nvPr/>
          </p:nvSpPr>
          <p:spPr>
            <a:xfrm>
              <a:off x="5023167" y="3859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5076863" y="3859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" name="object 260"/>
          <p:cNvGrpSpPr/>
          <p:nvPr/>
        </p:nvGrpSpPr>
        <p:grpSpPr>
          <a:xfrm>
            <a:off x="5395379" y="3859885"/>
            <a:ext cx="224154" cy="34925"/>
            <a:chOff x="5395379" y="3859885"/>
            <a:chExt cx="224154" cy="34925"/>
          </a:xfrm>
        </p:grpSpPr>
        <p:sp>
          <p:nvSpPr>
            <p:cNvPr id="261" name="object 261"/>
            <p:cNvSpPr/>
            <p:nvPr/>
          </p:nvSpPr>
          <p:spPr>
            <a:xfrm>
              <a:off x="5501335" y="3859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449062" y="3859885"/>
              <a:ext cx="170180" cy="34925"/>
            </a:xfrm>
            <a:custGeom>
              <a:avLst/>
              <a:gdLst/>
              <a:ahLst/>
              <a:cxnLst/>
              <a:rect l="l" t="t" r="r" b="b"/>
              <a:pathLst>
                <a:path w="170179" h="34925">
                  <a:moveTo>
                    <a:pt x="53695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53695" y="27927"/>
                  </a:lnTo>
                  <a:lnTo>
                    <a:pt x="53695" y="0"/>
                  </a:lnTo>
                  <a:close/>
                </a:path>
                <a:path w="170179" h="34925">
                  <a:moveTo>
                    <a:pt x="170091" y="6235"/>
                  </a:moveTo>
                  <a:lnTo>
                    <a:pt x="163842" y="0"/>
                  </a:lnTo>
                  <a:lnTo>
                    <a:pt x="106299" y="0"/>
                  </a:lnTo>
                  <a:lnTo>
                    <a:pt x="106299" y="27927"/>
                  </a:lnTo>
                  <a:lnTo>
                    <a:pt x="142151" y="27927"/>
                  </a:lnTo>
                  <a:lnTo>
                    <a:pt x="142151" y="34747"/>
                  </a:lnTo>
                  <a:lnTo>
                    <a:pt x="170091" y="34747"/>
                  </a:lnTo>
                  <a:lnTo>
                    <a:pt x="170091" y="623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395379" y="3859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4" name="object 264"/>
          <p:cNvSpPr/>
          <p:nvPr/>
        </p:nvSpPr>
        <p:spPr>
          <a:xfrm>
            <a:off x="4814379" y="373435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5591212" y="401483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55"/>
                </a:lnTo>
                <a:lnTo>
                  <a:pt x="0" y="40055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4814379" y="3814483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7" name="object 267"/>
          <p:cNvGrpSpPr/>
          <p:nvPr/>
        </p:nvGrpSpPr>
        <p:grpSpPr>
          <a:xfrm>
            <a:off x="4814379" y="3651796"/>
            <a:ext cx="27940" cy="42545"/>
            <a:chOff x="4814379" y="3651796"/>
            <a:chExt cx="27940" cy="42545"/>
          </a:xfrm>
        </p:grpSpPr>
        <p:sp>
          <p:nvSpPr>
            <p:cNvPr id="268" name="object 268"/>
            <p:cNvSpPr/>
            <p:nvPr/>
          </p:nvSpPr>
          <p:spPr>
            <a:xfrm>
              <a:off x="4814379" y="365420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814379" y="3651796"/>
              <a:ext cx="27940" cy="2540"/>
            </a:xfrm>
            <a:custGeom>
              <a:avLst/>
              <a:gdLst/>
              <a:ahLst/>
              <a:cxnLst/>
              <a:rect l="l" t="t" r="r" b="b"/>
              <a:pathLst>
                <a:path w="27939" h="2539">
                  <a:moveTo>
                    <a:pt x="0" y="2412"/>
                  </a:moveTo>
                  <a:lnTo>
                    <a:pt x="27940" y="2412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0" name="object 270"/>
          <p:cNvGrpSpPr/>
          <p:nvPr/>
        </p:nvGrpSpPr>
        <p:grpSpPr>
          <a:xfrm>
            <a:off x="5525049" y="3396003"/>
            <a:ext cx="170815" cy="262255"/>
            <a:chOff x="5525049" y="3396003"/>
            <a:chExt cx="170815" cy="262255"/>
          </a:xfrm>
        </p:grpSpPr>
        <p:sp>
          <p:nvSpPr>
            <p:cNvPr id="271" name="object 271"/>
            <p:cNvSpPr/>
            <p:nvPr/>
          </p:nvSpPr>
          <p:spPr>
            <a:xfrm>
              <a:off x="5531399" y="34023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5564454" y="3444913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795" y="128295"/>
                  </a:moveTo>
                  <a:lnTo>
                    <a:pt x="81915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12" y="0"/>
                  </a:lnTo>
                  <a:lnTo>
                    <a:pt x="38912" y="147472"/>
                  </a:lnTo>
                  <a:lnTo>
                    <a:pt x="9867" y="118414"/>
                  </a:lnTo>
                  <a:lnTo>
                    <a:pt x="0" y="128295"/>
                  </a:lnTo>
                  <a:lnTo>
                    <a:pt x="40957" y="169252"/>
                  </a:lnTo>
                  <a:lnTo>
                    <a:pt x="50825" y="169252"/>
                  </a:lnTo>
                  <a:lnTo>
                    <a:pt x="91795" y="128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3" name="object 273"/>
          <p:cNvGrpSpPr/>
          <p:nvPr/>
        </p:nvGrpSpPr>
        <p:grpSpPr>
          <a:xfrm>
            <a:off x="4392184" y="3339005"/>
            <a:ext cx="201930" cy="323850"/>
            <a:chOff x="4392184" y="3339005"/>
            <a:chExt cx="201930" cy="323850"/>
          </a:xfrm>
        </p:grpSpPr>
        <p:sp>
          <p:nvSpPr>
            <p:cNvPr id="274" name="object 274"/>
            <p:cNvSpPr/>
            <p:nvPr/>
          </p:nvSpPr>
          <p:spPr>
            <a:xfrm>
              <a:off x="4398534" y="3345355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6"/>
                  </a:moveTo>
                  <a:lnTo>
                    <a:pt x="0" y="310896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442491" y="3370932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12"/>
                  </a:lnTo>
                  <a:lnTo>
                    <a:pt x="33972" y="177812"/>
                  </a:lnTo>
                  <a:lnTo>
                    <a:pt x="23406" y="251777"/>
                  </a:lnTo>
                  <a:lnTo>
                    <a:pt x="30314" y="259753"/>
                  </a:lnTo>
                  <a:lnTo>
                    <a:pt x="47879" y="259753"/>
                  </a:lnTo>
                  <a:lnTo>
                    <a:pt x="54178" y="255752"/>
                  </a:lnTo>
                  <a:lnTo>
                    <a:pt x="58932" y="245770"/>
                  </a:lnTo>
                  <a:lnTo>
                    <a:pt x="38366" y="245770"/>
                  </a:lnTo>
                  <a:lnTo>
                    <a:pt x="48945" y="171818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07" y="13969"/>
                  </a:lnTo>
                  <a:lnTo>
                    <a:pt x="111397" y="13969"/>
                  </a:lnTo>
                  <a:lnTo>
                    <a:pt x="113004" y="9232"/>
                  </a:lnTo>
                  <a:lnTo>
                    <a:pt x="106387" y="0"/>
                  </a:lnTo>
                  <a:close/>
                </a:path>
                <a:path w="113029" h="260350">
                  <a:moveTo>
                    <a:pt x="111397" y="13969"/>
                  </a:moveTo>
                  <a:lnTo>
                    <a:pt x="96647" y="13969"/>
                  </a:lnTo>
                  <a:lnTo>
                    <a:pt x="58089" y="127609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70"/>
                  </a:lnTo>
                  <a:lnTo>
                    <a:pt x="58932" y="245770"/>
                  </a:lnTo>
                  <a:lnTo>
                    <a:pt x="112699" y="132867"/>
                  </a:lnTo>
                  <a:lnTo>
                    <a:pt x="106387" y="122872"/>
                  </a:lnTo>
                  <a:lnTo>
                    <a:pt x="74447" y="122872"/>
                  </a:lnTo>
                  <a:lnTo>
                    <a:pt x="111397" y="139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" name="object 276"/>
          <p:cNvGrpSpPr/>
          <p:nvPr/>
        </p:nvGrpSpPr>
        <p:grpSpPr>
          <a:xfrm>
            <a:off x="3125228" y="4072331"/>
            <a:ext cx="2302510" cy="27940"/>
            <a:chOff x="3125228" y="4072331"/>
            <a:chExt cx="2302510" cy="27940"/>
          </a:xfrm>
        </p:grpSpPr>
        <p:sp>
          <p:nvSpPr>
            <p:cNvPr id="277" name="object 277"/>
            <p:cNvSpPr/>
            <p:nvPr/>
          </p:nvSpPr>
          <p:spPr>
            <a:xfrm>
              <a:off x="3125228" y="4072331"/>
              <a:ext cx="52069" cy="27940"/>
            </a:xfrm>
            <a:custGeom>
              <a:avLst/>
              <a:gdLst/>
              <a:ahLst/>
              <a:cxnLst/>
              <a:rect l="l" t="t" r="r" b="b"/>
              <a:pathLst>
                <a:path w="52069" h="27939">
                  <a:moveTo>
                    <a:pt x="51917" y="0"/>
                  </a:moveTo>
                  <a:lnTo>
                    <a:pt x="6235" y="0"/>
                  </a:lnTo>
                  <a:lnTo>
                    <a:pt x="0" y="6248"/>
                  </a:lnTo>
                  <a:lnTo>
                    <a:pt x="0" y="21691"/>
                  </a:lnTo>
                  <a:lnTo>
                    <a:pt x="6235" y="27940"/>
                  </a:lnTo>
                  <a:lnTo>
                    <a:pt x="51917" y="27940"/>
                  </a:lnTo>
                  <a:lnTo>
                    <a:pt x="5191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317713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3229406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328166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333392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338618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343844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3490721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3542982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595242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364750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3699776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75203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80429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85655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90881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961079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013352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065612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11787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17013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222406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274654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326915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37918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43144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483709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535970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58824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64050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692764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745024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79729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84955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901819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954079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006352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505861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110873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163134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215394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267667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31992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372188" y="40723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49110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49110" y="27940"/>
                  </a:lnTo>
                  <a:lnTo>
                    <a:pt x="52260" y="24783"/>
                  </a:lnTo>
                  <a:lnTo>
                    <a:pt x="52260" y="3156"/>
                  </a:lnTo>
                  <a:lnTo>
                    <a:pt x="4911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424449" y="4075487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0" y="0"/>
                  </a:moveTo>
                  <a:lnTo>
                    <a:pt x="0" y="21627"/>
                  </a:lnTo>
                  <a:lnTo>
                    <a:pt x="3086" y="18535"/>
                  </a:lnTo>
                  <a:lnTo>
                    <a:pt x="3086" y="3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2" name="object 32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56433" y="3796436"/>
            <a:ext cx="306666" cy="303834"/>
          </a:xfrm>
          <a:prstGeom prst="rect">
            <a:avLst/>
          </a:prstGeom>
        </p:spPr>
      </p:pic>
      <p:grpSp>
        <p:nvGrpSpPr>
          <p:cNvPr id="323" name="object 323"/>
          <p:cNvGrpSpPr/>
          <p:nvPr/>
        </p:nvGrpSpPr>
        <p:grpSpPr>
          <a:xfrm>
            <a:off x="2934347" y="3693223"/>
            <a:ext cx="27940" cy="407670"/>
            <a:chOff x="2934347" y="3693223"/>
            <a:chExt cx="27940" cy="407670"/>
          </a:xfrm>
        </p:grpSpPr>
        <p:sp>
          <p:nvSpPr>
            <p:cNvPr id="324" name="object 324"/>
            <p:cNvSpPr/>
            <p:nvPr/>
          </p:nvSpPr>
          <p:spPr>
            <a:xfrm>
              <a:off x="2934347" y="398007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934347" y="402014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934347" y="389992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934347" y="393999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934347" y="381979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934347" y="385987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934347" y="373966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934347" y="377972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934347" y="3693223"/>
              <a:ext cx="27940" cy="6985"/>
            </a:xfrm>
            <a:custGeom>
              <a:avLst/>
              <a:gdLst/>
              <a:ahLst/>
              <a:cxnLst/>
              <a:rect l="l" t="t" r="r" b="b"/>
              <a:pathLst>
                <a:path w="27939" h="6985">
                  <a:moveTo>
                    <a:pt x="21678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27927" y="6362"/>
                  </a:lnTo>
                  <a:lnTo>
                    <a:pt x="21678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934347" y="369959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934347" y="406020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6248" y="40068"/>
                  </a:lnTo>
                  <a:lnTo>
                    <a:pt x="21678" y="40068"/>
                  </a:lnTo>
                  <a:lnTo>
                    <a:pt x="27927" y="3382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5" name="object 335"/>
          <p:cNvSpPr/>
          <p:nvPr/>
        </p:nvSpPr>
        <p:spPr>
          <a:xfrm>
            <a:off x="2389289" y="3679259"/>
            <a:ext cx="494030" cy="131445"/>
          </a:xfrm>
          <a:custGeom>
            <a:avLst/>
            <a:gdLst/>
            <a:ahLst/>
            <a:cxnLst/>
            <a:rect l="l" t="t" r="r" b="b"/>
            <a:pathLst>
              <a:path w="494030" h="131445">
                <a:moveTo>
                  <a:pt x="487756" y="0"/>
                </a:moveTo>
                <a:lnTo>
                  <a:pt x="480047" y="0"/>
                </a:lnTo>
                <a:lnTo>
                  <a:pt x="472338" y="0"/>
                </a:lnTo>
                <a:lnTo>
                  <a:pt x="466077" y="6248"/>
                </a:lnTo>
                <a:lnTo>
                  <a:pt x="466077" y="103200"/>
                </a:lnTo>
                <a:lnTo>
                  <a:pt x="0" y="103200"/>
                </a:lnTo>
                <a:lnTo>
                  <a:pt x="0" y="131140"/>
                </a:lnTo>
                <a:lnTo>
                  <a:pt x="487756" y="131140"/>
                </a:lnTo>
                <a:lnTo>
                  <a:pt x="494017" y="124891"/>
                </a:lnTo>
                <a:lnTo>
                  <a:pt x="494017" y="6248"/>
                </a:lnTo>
                <a:lnTo>
                  <a:pt x="48775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1835543" y="3782466"/>
            <a:ext cx="442595" cy="27940"/>
          </a:xfrm>
          <a:custGeom>
            <a:avLst/>
            <a:gdLst/>
            <a:ahLst/>
            <a:cxnLst/>
            <a:rect l="l" t="t" r="r" b="b"/>
            <a:pathLst>
              <a:path w="442594" h="27939">
                <a:moveTo>
                  <a:pt x="442252" y="0"/>
                </a:moveTo>
                <a:lnTo>
                  <a:pt x="3073" y="0"/>
                </a:lnTo>
                <a:lnTo>
                  <a:pt x="3073" y="6350"/>
                </a:lnTo>
                <a:lnTo>
                  <a:pt x="0" y="6350"/>
                </a:lnTo>
                <a:lnTo>
                  <a:pt x="0" y="21590"/>
                </a:lnTo>
                <a:lnTo>
                  <a:pt x="3073" y="21590"/>
                </a:lnTo>
                <a:lnTo>
                  <a:pt x="3073" y="27940"/>
                </a:lnTo>
                <a:lnTo>
                  <a:pt x="442252" y="27940"/>
                </a:lnTo>
                <a:lnTo>
                  <a:pt x="442252" y="21590"/>
                </a:lnTo>
                <a:lnTo>
                  <a:pt x="442252" y="6350"/>
                </a:lnTo>
                <a:lnTo>
                  <a:pt x="44225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7" name="object 337"/>
          <p:cNvGrpSpPr/>
          <p:nvPr/>
        </p:nvGrpSpPr>
        <p:grpSpPr>
          <a:xfrm>
            <a:off x="2455053" y="3673383"/>
            <a:ext cx="230504" cy="230504"/>
            <a:chOff x="2455053" y="3673383"/>
            <a:chExt cx="230504" cy="230504"/>
          </a:xfrm>
        </p:grpSpPr>
        <p:sp>
          <p:nvSpPr>
            <p:cNvPr id="338" name="object 338"/>
            <p:cNvSpPr/>
            <p:nvPr/>
          </p:nvSpPr>
          <p:spPr>
            <a:xfrm>
              <a:off x="2461399" y="3679736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0"/>
                  </a:moveTo>
                  <a:lnTo>
                    <a:pt x="0" y="0"/>
                  </a:lnTo>
                  <a:lnTo>
                    <a:pt x="0" y="217792"/>
                  </a:lnTo>
                  <a:lnTo>
                    <a:pt x="217805" y="217792"/>
                  </a:lnTo>
                  <a:lnTo>
                    <a:pt x="217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461403" y="3679733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217792"/>
                  </a:moveTo>
                  <a:lnTo>
                    <a:pt x="0" y="217792"/>
                  </a:lnTo>
                  <a:lnTo>
                    <a:pt x="0" y="0"/>
                  </a:lnTo>
                  <a:lnTo>
                    <a:pt x="217805" y="0"/>
                  </a:lnTo>
                  <a:lnTo>
                    <a:pt x="217805" y="21779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0" name="object 340"/>
          <p:cNvGrpSpPr/>
          <p:nvPr/>
        </p:nvGrpSpPr>
        <p:grpSpPr>
          <a:xfrm>
            <a:off x="2793902" y="3075857"/>
            <a:ext cx="2846705" cy="652780"/>
            <a:chOff x="2793902" y="3075857"/>
            <a:chExt cx="2846705" cy="652780"/>
          </a:xfrm>
        </p:grpSpPr>
        <p:sp>
          <p:nvSpPr>
            <p:cNvPr id="341" name="object 341"/>
            <p:cNvSpPr/>
            <p:nvPr/>
          </p:nvSpPr>
          <p:spPr>
            <a:xfrm>
              <a:off x="3178272" y="3088557"/>
              <a:ext cx="2425700" cy="207645"/>
            </a:xfrm>
            <a:custGeom>
              <a:avLst/>
              <a:gdLst/>
              <a:ahLst/>
              <a:cxnLst/>
              <a:rect l="l" t="t" r="r" b="b"/>
              <a:pathLst>
                <a:path w="2425700" h="207645">
                  <a:moveTo>
                    <a:pt x="0" y="82715"/>
                  </a:moveTo>
                  <a:lnTo>
                    <a:pt x="0" y="0"/>
                  </a:lnTo>
                  <a:lnTo>
                    <a:pt x="397192" y="0"/>
                  </a:lnTo>
                  <a:lnTo>
                    <a:pt x="397192" y="207441"/>
                  </a:lnTo>
                  <a:lnTo>
                    <a:pt x="2425103" y="20744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5046814" y="3257956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0"/>
                  </a:moveTo>
                  <a:lnTo>
                    <a:pt x="0" y="0"/>
                  </a:lnTo>
                  <a:lnTo>
                    <a:pt x="0" y="327837"/>
                  </a:lnTo>
                  <a:lnTo>
                    <a:pt x="327837" y="327837"/>
                  </a:lnTo>
                  <a:lnTo>
                    <a:pt x="327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5046818" y="32579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5046818" y="32579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5046822" y="3257957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32783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5088146" y="35083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39">
                  <a:moveTo>
                    <a:pt x="109359" y="0"/>
                  </a:moveTo>
                  <a:lnTo>
                    <a:pt x="97586" y="0"/>
                  </a:lnTo>
                  <a:lnTo>
                    <a:pt x="97586" y="22974"/>
                  </a:lnTo>
                  <a:lnTo>
                    <a:pt x="92887" y="27749"/>
                  </a:lnTo>
                  <a:lnTo>
                    <a:pt x="81279" y="27749"/>
                  </a:lnTo>
                  <a:lnTo>
                    <a:pt x="79120" y="27393"/>
                  </a:lnTo>
                  <a:lnTo>
                    <a:pt x="48907" y="8940"/>
                  </a:lnTo>
                  <a:lnTo>
                    <a:pt x="42760" y="5181"/>
                  </a:lnTo>
                  <a:lnTo>
                    <a:pt x="34124" y="1422"/>
                  </a:lnTo>
                  <a:lnTo>
                    <a:pt x="29870" y="469"/>
                  </a:lnTo>
                  <a:lnTo>
                    <a:pt x="17957" y="469"/>
                  </a:lnTo>
                  <a:lnTo>
                    <a:pt x="11747" y="2857"/>
                  </a:lnTo>
                  <a:lnTo>
                    <a:pt x="2349" y="12420"/>
                  </a:lnTo>
                  <a:lnTo>
                    <a:pt x="0" y="18656"/>
                  </a:lnTo>
                  <a:lnTo>
                    <a:pt x="0" y="40436"/>
                  </a:lnTo>
                  <a:lnTo>
                    <a:pt x="11747" y="40436"/>
                  </a:lnTo>
                  <a:lnTo>
                    <a:pt x="11747" y="17487"/>
                  </a:lnTo>
                  <a:lnTo>
                    <a:pt x="16459" y="12700"/>
                  </a:lnTo>
                  <a:lnTo>
                    <a:pt x="28066" y="12700"/>
                  </a:lnTo>
                  <a:lnTo>
                    <a:pt x="30200" y="13055"/>
                  </a:lnTo>
                  <a:lnTo>
                    <a:pt x="34442" y="14465"/>
                  </a:lnTo>
                  <a:lnTo>
                    <a:pt x="36842" y="15595"/>
                  </a:lnTo>
                  <a:lnTo>
                    <a:pt x="42163" y="18732"/>
                  </a:lnTo>
                  <a:lnTo>
                    <a:pt x="60439" y="31521"/>
                  </a:lnTo>
                  <a:lnTo>
                    <a:pt x="66586" y="35280"/>
                  </a:lnTo>
                  <a:lnTo>
                    <a:pt x="75196" y="39039"/>
                  </a:lnTo>
                  <a:lnTo>
                    <a:pt x="79476" y="39979"/>
                  </a:lnTo>
                  <a:lnTo>
                    <a:pt x="91401" y="39979"/>
                  </a:lnTo>
                  <a:lnTo>
                    <a:pt x="97586" y="37592"/>
                  </a:lnTo>
                  <a:lnTo>
                    <a:pt x="106997" y="28028"/>
                  </a:lnTo>
                  <a:lnTo>
                    <a:pt x="109359" y="21793"/>
                  </a:lnTo>
                  <a:lnTo>
                    <a:pt x="10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5088146" y="35083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39">
                  <a:moveTo>
                    <a:pt x="56908" y="14579"/>
                  </a:moveTo>
                  <a:lnTo>
                    <a:pt x="62864" y="18808"/>
                  </a:lnTo>
                  <a:lnTo>
                    <a:pt x="67170" y="21717"/>
                  </a:lnTo>
                  <a:lnTo>
                    <a:pt x="69849" y="23279"/>
                  </a:lnTo>
                  <a:lnTo>
                    <a:pt x="72516" y="24866"/>
                  </a:lnTo>
                  <a:lnTo>
                    <a:pt x="74891" y="25984"/>
                  </a:lnTo>
                  <a:lnTo>
                    <a:pt x="77012" y="26695"/>
                  </a:lnTo>
                  <a:lnTo>
                    <a:pt x="79120" y="27393"/>
                  </a:lnTo>
                  <a:lnTo>
                    <a:pt x="81279" y="27749"/>
                  </a:lnTo>
                  <a:lnTo>
                    <a:pt x="83477" y="27749"/>
                  </a:lnTo>
                  <a:lnTo>
                    <a:pt x="92887" y="27749"/>
                  </a:lnTo>
                  <a:lnTo>
                    <a:pt x="97586" y="22974"/>
                  </a:lnTo>
                  <a:lnTo>
                    <a:pt x="97586" y="13398"/>
                  </a:lnTo>
                  <a:lnTo>
                    <a:pt x="97586" y="0"/>
                  </a:lnTo>
                  <a:lnTo>
                    <a:pt x="109359" y="0"/>
                  </a:lnTo>
                  <a:lnTo>
                    <a:pt x="109359" y="14109"/>
                  </a:lnTo>
                  <a:lnTo>
                    <a:pt x="109359" y="21793"/>
                  </a:lnTo>
                  <a:lnTo>
                    <a:pt x="106997" y="28028"/>
                  </a:lnTo>
                  <a:lnTo>
                    <a:pt x="102285" y="32816"/>
                  </a:lnTo>
                  <a:lnTo>
                    <a:pt x="97586" y="37592"/>
                  </a:lnTo>
                  <a:lnTo>
                    <a:pt x="91401" y="39979"/>
                  </a:lnTo>
                  <a:lnTo>
                    <a:pt x="83718" y="39979"/>
                  </a:lnTo>
                  <a:lnTo>
                    <a:pt x="79476" y="39979"/>
                  </a:lnTo>
                  <a:lnTo>
                    <a:pt x="75196" y="39039"/>
                  </a:lnTo>
                  <a:lnTo>
                    <a:pt x="70904" y="37147"/>
                  </a:lnTo>
                  <a:lnTo>
                    <a:pt x="66586" y="35280"/>
                  </a:lnTo>
                  <a:lnTo>
                    <a:pt x="60439" y="31521"/>
                  </a:lnTo>
                  <a:lnTo>
                    <a:pt x="52438" y="25882"/>
                  </a:lnTo>
                  <a:lnTo>
                    <a:pt x="46494" y="21640"/>
                  </a:lnTo>
                  <a:lnTo>
                    <a:pt x="42163" y="18732"/>
                  </a:lnTo>
                  <a:lnTo>
                    <a:pt x="39509" y="17157"/>
                  </a:lnTo>
                  <a:lnTo>
                    <a:pt x="36842" y="15595"/>
                  </a:lnTo>
                  <a:lnTo>
                    <a:pt x="34442" y="14465"/>
                  </a:lnTo>
                  <a:lnTo>
                    <a:pt x="32334" y="13766"/>
                  </a:lnTo>
                  <a:lnTo>
                    <a:pt x="30200" y="13055"/>
                  </a:lnTo>
                  <a:lnTo>
                    <a:pt x="28066" y="12700"/>
                  </a:lnTo>
                  <a:lnTo>
                    <a:pt x="25869" y="12700"/>
                  </a:lnTo>
                  <a:lnTo>
                    <a:pt x="16459" y="12700"/>
                  </a:lnTo>
                  <a:lnTo>
                    <a:pt x="11747" y="17487"/>
                  </a:lnTo>
                  <a:lnTo>
                    <a:pt x="11747" y="27025"/>
                  </a:lnTo>
                  <a:lnTo>
                    <a:pt x="11747" y="40436"/>
                  </a:lnTo>
                  <a:lnTo>
                    <a:pt x="0" y="40436"/>
                  </a:lnTo>
                  <a:lnTo>
                    <a:pt x="0" y="26339"/>
                  </a:lnTo>
                  <a:lnTo>
                    <a:pt x="0" y="18656"/>
                  </a:lnTo>
                  <a:lnTo>
                    <a:pt x="2349" y="12420"/>
                  </a:lnTo>
                  <a:lnTo>
                    <a:pt x="7061" y="7645"/>
                  </a:lnTo>
                  <a:lnTo>
                    <a:pt x="11747" y="2857"/>
                  </a:lnTo>
                  <a:lnTo>
                    <a:pt x="17957" y="469"/>
                  </a:lnTo>
                  <a:lnTo>
                    <a:pt x="25628" y="469"/>
                  </a:lnTo>
                  <a:lnTo>
                    <a:pt x="29870" y="469"/>
                  </a:lnTo>
                  <a:lnTo>
                    <a:pt x="34124" y="1422"/>
                  </a:lnTo>
                  <a:lnTo>
                    <a:pt x="38455" y="3289"/>
                  </a:lnTo>
                  <a:lnTo>
                    <a:pt x="42760" y="5181"/>
                  </a:lnTo>
                  <a:lnTo>
                    <a:pt x="48907" y="8940"/>
                  </a:lnTo>
                  <a:lnTo>
                    <a:pt x="56908" y="14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5239702" y="3291103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60">
                  <a:moveTo>
                    <a:pt x="10406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104063" y="9817"/>
                  </a:lnTo>
                  <a:lnTo>
                    <a:pt x="10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5239706" y="3291101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60">
                  <a:moveTo>
                    <a:pt x="104063" y="9817"/>
                  </a:moveTo>
                  <a:lnTo>
                    <a:pt x="0" y="9817"/>
                  </a:lnTo>
                  <a:lnTo>
                    <a:pt x="0" y="0"/>
                  </a:lnTo>
                  <a:lnTo>
                    <a:pt x="104063" y="0"/>
                  </a:lnTo>
                  <a:lnTo>
                    <a:pt x="104063" y="98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5303812" y="3316287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5303815" y="331628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5239689" y="3316287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5239693" y="331628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5580663" y="326631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828349" y="3296000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w="0" h="104139">
                  <a:moveTo>
                    <a:pt x="0" y="103822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749371" y="34023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782439" y="3266312"/>
              <a:ext cx="92075" cy="347980"/>
            </a:xfrm>
            <a:custGeom>
              <a:avLst/>
              <a:gdLst/>
              <a:ahLst/>
              <a:cxnLst/>
              <a:rect l="l" t="t" r="r" b="b"/>
              <a:pathLst>
                <a:path w="92075" h="347979">
                  <a:moveTo>
                    <a:pt x="75298" y="29692"/>
                  </a:moveTo>
                  <a:lnTo>
                    <a:pt x="72961" y="18135"/>
                  </a:lnTo>
                  <a:lnTo>
                    <a:pt x="66598" y="8699"/>
                  </a:lnTo>
                  <a:lnTo>
                    <a:pt x="57162" y="2336"/>
                  </a:lnTo>
                  <a:lnTo>
                    <a:pt x="45593" y="0"/>
                  </a:lnTo>
                  <a:lnTo>
                    <a:pt x="34036" y="2336"/>
                  </a:lnTo>
                  <a:lnTo>
                    <a:pt x="24587" y="8699"/>
                  </a:lnTo>
                  <a:lnTo>
                    <a:pt x="18224" y="18135"/>
                  </a:lnTo>
                  <a:lnTo>
                    <a:pt x="15887" y="29692"/>
                  </a:lnTo>
                  <a:lnTo>
                    <a:pt x="18224" y="41262"/>
                  </a:lnTo>
                  <a:lnTo>
                    <a:pt x="24587" y="50698"/>
                  </a:lnTo>
                  <a:lnTo>
                    <a:pt x="34036" y="57073"/>
                  </a:lnTo>
                  <a:lnTo>
                    <a:pt x="45593" y="59397"/>
                  </a:lnTo>
                  <a:lnTo>
                    <a:pt x="57162" y="57073"/>
                  </a:lnTo>
                  <a:lnTo>
                    <a:pt x="66598" y="50698"/>
                  </a:lnTo>
                  <a:lnTo>
                    <a:pt x="72961" y="41262"/>
                  </a:lnTo>
                  <a:lnTo>
                    <a:pt x="75298" y="29692"/>
                  </a:lnTo>
                  <a:close/>
                </a:path>
                <a:path w="92075" h="347979">
                  <a:moveTo>
                    <a:pt x="91808" y="306895"/>
                  </a:moveTo>
                  <a:lnTo>
                    <a:pt x="81927" y="297014"/>
                  </a:lnTo>
                  <a:lnTo>
                    <a:pt x="52882" y="326059"/>
                  </a:lnTo>
                  <a:lnTo>
                    <a:pt x="52882" y="178600"/>
                  </a:lnTo>
                  <a:lnTo>
                    <a:pt x="38900" y="178600"/>
                  </a:lnTo>
                  <a:lnTo>
                    <a:pt x="38900" y="326047"/>
                  </a:lnTo>
                  <a:lnTo>
                    <a:pt x="9880" y="297014"/>
                  </a:lnTo>
                  <a:lnTo>
                    <a:pt x="0" y="306895"/>
                  </a:lnTo>
                  <a:lnTo>
                    <a:pt x="40957" y="347853"/>
                  </a:lnTo>
                  <a:lnTo>
                    <a:pt x="50838" y="347853"/>
                  </a:lnTo>
                  <a:lnTo>
                    <a:pt x="91808" y="306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800248" y="3171266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0"/>
                  </a:moveTo>
                  <a:lnTo>
                    <a:pt x="0" y="0"/>
                  </a:lnTo>
                  <a:lnTo>
                    <a:pt x="0" y="550557"/>
                  </a:lnTo>
                  <a:lnTo>
                    <a:pt x="509371" y="550557"/>
                  </a:lnTo>
                  <a:lnTo>
                    <a:pt x="509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800252" y="3171263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550557"/>
                  </a:moveTo>
                  <a:lnTo>
                    <a:pt x="0" y="550557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5505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800252" y="3215472"/>
              <a:ext cx="509905" cy="167005"/>
            </a:xfrm>
            <a:custGeom>
              <a:avLst/>
              <a:gdLst/>
              <a:ahLst/>
              <a:cxnLst/>
              <a:rect l="l" t="t" r="r" b="b"/>
              <a:pathLst>
                <a:path w="509904" h="167004">
                  <a:moveTo>
                    <a:pt x="509371" y="166420"/>
                  </a:moveTo>
                  <a:lnTo>
                    <a:pt x="0" y="166420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1664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3058448" y="3171272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w="0" h="551179">
                  <a:moveTo>
                    <a:pt x="0" y="0"/>
                  </a:moveTo>
                  <a:lnTo>
                    <a:pt x="0" y="55055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889616" y="359241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40970" y="40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930585" y="3469071"/>
              <a:ext cx="0" cy="164465"/>
            </a:xfrm>
            <a:custGeom>
              <a:avLst/>
              <a:gdLst/>
              <a:ahLst/>
              <a:cxnLst/>
              <a:rect l="l" t="t" r="r" b="b"/>
              <a:pathLst>
                <a:path w="0" h="164464">
                  <a:moveTo>
                    <a:pt x="0" y="1643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851623" y="34265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961106" y="3241814"/>
              <a:ext cx="300990" cy="96520"/>
            </a:xfrm>
            <a:custGeom>
              <a:avLst/>
              <a:gdLst/>
              <a:ahLst/>
              <a:cxnLst/>
              <a:rect l="l" t="t" r="r" b="b"/>
              <a:pathLst>
                <a:path w="300989" h="96520">
                  <a:moveTo>
                    <a:pt x="44780" y="44792"/>
                  </a:moveTo>
                  <a:lnTo>
                    <a:pt x="22402" y="0"/>
                  </a:lnTo>
                  <a:lnTo>
                    <a:pt x="0" y="44792"/>
                  </a:lnTo>
                  <a:lnTo>
                    <a:pt x="18554" y="44792"/>
                  </a:lnTo>
                  <a:lnTo>
                    <a:pt x="18554" y="96088"/>
                  </a:lnTo>
                  <a:lnTo>
                    <a:pt x="26238" y="96088"/>
                  </a:lnTo>
                  <a:lnTo>
                    <a:pt x="26238" y="44792"/>
                  </a:lnTo>
                  <a:lnTo>
                    <a:pt x="44780" y="44792"/>
                  </a:lnTo>
                  <a:close/>
                </a:path>
                <a:path w="300989" h="96520">
                  <a:moveTo>
                    <a:pt x="300482" y="51295"/>
                  </a:moveTo>
                  <a:lnTo>
                    <a:pt x="281914" y="51295"/>
                  </a:lnTo>
                  <a:lnTo>
                    <a:pt x="281914" y="0"/>
                  </a:lnTo>
                  <a:lnTo>
                    <a:pt x="274231" y="0"/>
                  </a:lnTo>
                  <a:lnTo>
                    <a:pt x="274231" y="51295"/>
                  </a:lnTo>
                  <a:lnTo>
                    <a:pt x="255689" y="51295"/>
                  </a:lnTo>
                  <a:lnTo>
                    <a:pt x="278079" y="96088"/>
                  </a:lnTo>
                  <a:lnTo>
                    <a:pt x="300482" y="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6" name="object 366"/>
          <p:cNvGrpSpPr/>
          <p:nvPr/>
        </p:nvGrpSpPr>
        <p:grpSpPr>
          <a:xfrm>
            <a:off x="2943881" y="4086309"/>
            <a:ext cx="199390" cy="507365"/>
            <a:chOff x="2943881" y="4086309"/>
            <a:chExt cx="199390" cy="507365"/>
          </a:xfrm>
        </p:grpSpPr>
        <p:sp>
          <p:nvSpPr>
            <p:cNvPr id="367" name="object 367"/>
            <p:cNvSpPr/>
            <p:nvPr/>
          </p:nvSpPr>
          <p:spPr>
            <a:xfrm>
              <a:off x="2943881" y="4481083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957852" y="453102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999766" y="4580960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3043360" y="4086309"/>
              <a:ext cx="0" cy="386715"/>
            </a:xfrm>
            <a:custGeom>
              <a:avLst/>
              <a:gdLst/>
              <a:ahLst/>
              <a:cxnLst/>
              <a:rect l="l" t="t" r="r" b="b"/>
              <a:pathLst>
                <a:path w="0" h="386714">
                  <a:moveTo>
                    <a:pt x="0" y="3866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1" name="object 371"/>
          <p:cNvSpPr/>
          <p:nvPr/>
        </p:nvSpPr>
        <p:spPr>
          <a:xfrm>
            <a:off x="2292342" y="432080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2" name="object 372"/>
          <p:cNvGrpSpPr/>
          <p:nvPr/>
        </p:nvGrpSpPr>
        <p:grpSpPr>
          <a:xfrm>
            <a:off x="2402462" y="4308107"/>
            <a:ext cx="3783329" cy="25400"/>
            <a:chOff x="2402462" y="4308107"/>
            <a:chExt cx="3783329" cy="25400"/>
          </a:xfrm>
        </p:grpSpPr>
        <p:sp>
          <p:nvSpPr>
            <p:cNvPr id="373" name="object 373"/>
            <p:cNvSpPr/>
            <p:nvPr/>
          </p:nvSpPr>
          <p:spPr>
            <a:xfrm>
              <a:off x="2402462" y="4320807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 h="0">
                  <a:moveTo>
                    <a:pt x="0" y="0"/>
                  </a:moveTo>
                  <a:lnTo>
                    <a:pt x="252069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690544" y="4320807"/>
              <a:ext cx="3421379" cy="0"/>
            </a:xfrm>
            <a:custGeom>
              <a:avLst/>
              <a:gdLst/>
              <a:ahLst/>
              <a:cxnLst/>
              <a:rect l="l" t="t" r="r" b="b"/>
              <a:pathLst>
                <a:path w="3421379" h="0">
                  <a:moveTo>
                    <a:pt x="0" y="0"/>
                  </a:moveTo>
                  <a:lnTo>
                    <a:pt x="3420973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147523" y="432080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6" name="object 376"/>
          <p:cNvSpPr/>
          <p:nvPr/>
        </p:nvSpPr>
        <p:spPr>
          <a:xfrm>
            <a:off x="2930586" y="2665144"/>
            <a:ext cx="0" cy="452120"/>
          </a:xfrm>
          <a:custGeom>
            <a:avLst/>
            <a:gdLst/>
            <a:ahLst/>
            <a:cxnLst/>
            <a:rect l="l" t="t" r="r" b="b"/>
            <a:pathLst>
              <a:path w="0" h="452119">
                <a:moveTo>
                  <a:pt x="0" y="4519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377" name="object 377"/>
          <p:cNvGrpSpPr/>
          <p:nvPr/>
        </p:nvGrpSpPr>
        <p:grpSpPr>
          <a:xfrm>
            <a:off x="2934343" y="2665144"/>
            <a:ext cx="1897380" cy="452120"/>
            <a:chOff x="2934343" y="2665144"/>
            <a:chExt cx="1897380" cy="452120"/>
          </a:xfrm>
        </p:grpSpPr>
        <p:sp>
          <p:nvSpPr>
            <p:cNvPr id="378" name="object 378"/>
            <p:cNvSpPr/>
            <p:nvPr/>
          </p:nvSpPr>
          <p:spPr>
            <a:xfrm>
              <a:off x="4828349" y="2665144"/>
              <a:ext cx="0" cy="452120"/>
            </a:xfrm>
            <a:custGeom>
              <a:avLst/>
              <a:gdLst/>
              <a:ahLst/>
              <a:cxnLst/>
              <a:rect l="l" t="t" r="r" b="b"/>
              <a:pathLst>
                <a:path w="0" h="452119">
                  <a:moveTo>
                    <a:pt x="0" y="4519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962471" y="2690929"/>
              <a:ext cx="1837689" cy="0"/>
            </a:xfrm>
            <a:custGeom>
              <a:avLst/>
              <a:gdLst/>
              <a:ahLst/>
              <a:cxnLst/>
              <a:rect l="l" t="t" r="r" b="b"/>
              <a:pathLst>
                <a:path w="1837689" h="0">
                  <a:moveTo>
                    <a:pt x="0" y="0"/>
                  </a:moveTo>
                  <a:lnTo>
                    <a:pt x="18374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934335" y="2681706"/>
              <a:ext cx="1894205" cy="19050"/>
            </a:xfrm>
            <a:custGeom>
              <a:avLst/>
              <a:gdLst/>
              <a:ahLst/>
              <a:cxnLst/>
              <a:rect l="l" t="t" r="r" b="b"/>
              <a:pathLst>
                <a:path w="1894204" h="19050">
                  <a:moveTo>
                    <a:pt x="34417" y="0"/>
                  </a:moveTo>
                  <a:lnTo>
                    <a:pt x="0" y="9220"/>
                  </a:lnTo>
                  <a:lnTo>
                    <a:pt x="34417" y="18453"/>
                  </a:lnTo>
                  <a:lnTo>
                    <a:pt x="34417" y="0"/>
                  </a:lnTo>
                  <a:close/>
                </a:path>
                <a:path w="1894204" h="19050">
                  <a:moveTo>
                    <a:pt x="1893697" y="9220"/>
                  </a:moveTo>
                  <a:lnTo>
                    <a:pt x="1859280" y="0"/>
                  </a:lnTo>
                  <a:lnTo>
                    <a:pt x="1859280" y="18453"/>
                  </a:lnTo>
                  <a:lnTo>
                    <a:pt x="1893697" y="92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1" name="object 381"/>
          <p:cNvGrpSpPr/>
          <p:nvPr/>
        </p:nvGrpSpPr>
        <p:grpSpPr>
          <a:xfrm>
            <a:off x="5906038" y="2232309"/>
            <a:ext cx="496570" cy="3175"/>
            <a:chOff x="5906038" y="2232309"/>
            <a:chExt cx="496570" cy="3175"/>
          </a:xfrm>
        </p:grpSpPr>
        <p:sp>
          <p:nvSpPr>
            <p:cNvPr id="382" name="object 382"/>
            <p:cNvSpPr/>
            <p:nvPr/>
          </p:nvSpPr>
          <p:spPr>
            <a:xfrm>
              <a:off x="5906038" y="22338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966722" y="2233897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133261" y="2233897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383069" y="22338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6" name="object 386"/>
          <p:cNvGrpSpPr/>
          <p:nvPr/>
        </p:nvGrpSpPr>
        <p:grpSpPr>
          <a:xfrm>
            <a:off x="5906038" y="2233641"/>
            <a:ext cx="496570" cy="1295400"/>
            <a:chOff x="5906038" y="2233641"/>
            <a:chExt cx="496570" cy="1295400"/>
          </a:xfrm>
        </p:grpSpPr>
        <p:sp>
          <p:nvSpPr>
            <p:cNvPr id="387" name="object 387"/>
            <p:cNvSpPr/>
            <p:nvPr/>
          </p:nvSpPr>
          <p:spPr>
            <a:xfrm>
              <a:off x="5906038" y="35270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966722" y="3527070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133261" y="3527070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383069" y="35270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365222" y="2261764"/>
              <a:ext cx="0" cy="1238885"/>
            </a:xfrm>
            <a:custGeom>
              <a:avLst/>
              <a:gdLst/>
              <a:ahLst/>
              <a:cxnLst/>
              <a:rect l="l" t="t" r="r" b="b"/>
              <a:pathLst>
                <a:path w="0" h="1238885">
                  <a:moveTo>
                    <a:pt x="0" y="0"/>
                  </a:moveTo>
                  <a:lnTo>
                    <a:pt x="0" y="1238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355994" y="2233650"/>
              <a:ext cx="19050" cy="1295400"/>
            </a:xfrm>
            <a:custGeom>
              <a:avLst/>
              <a:gdLst/>
              <a:ahLst/>
              <a:cxnLst/>
              <a:rect l="l" t="t" r="r" b="b"/>
              <a:pathLst>
                <a:path w="19050" h="1295400">
                  <a:moveTo>
                    <a:pt x="18453" y="1260538"/>
                  </a:moveTo>
                  <a:lnTo>
                    <a:pt x="0" y="1260538"/>
                  </a:lnTo>
                  <a:lnTo>
                    <a:pt x="9232" y="1294968"/>
                  </a:lnTo>
                  <a:lnTo>
                    <a:pt x="18453" y="1260538"/>
                  </a:lnTo>
                  <a:close/>
                </a:path>
                <a:path w="19050" h="1295400">
                  <a:moveTo>
                    <a:pt x="18453" y="34417"/>
                  </a:moveTo>
                  <a:lnTo>
                    <a:pt x="9232" y="0"/>
                  </a:lnTo>
                  <a:lnTo>
                    <a:pt x="0" y="34417"/>
                  </a:lnTo>
                  <a:lnTo>
                    <a:pt x="18453" y="34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3" name="object 393"/>
          <p:cNvSpPr/>
          <p:nvPr/>
        </p:nvSpPr>
        <p:spPr>
          <a:xfrm>
            <a:off x="5330329" y="150034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5505297" y="217970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5953112" y="356285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4628781" y="367432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4269143" y="367432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2525725" y="356015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6865828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540000" y="838840"/>
            <a:ext cx="656590" cy="53911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 marR="229235"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76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Edificio </a:t>
            </a:r>
            <a:r>
              <a:rPr dirty="0" sz="550" spc="10">
                <a:latin typeface="Microsoft Sans Serif"/>
                <a:cs typeface="Microsoft Sans Serif"/>
              </a:rPr>
              <a:t>sin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rayo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externo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00" spc="10">
                <a:latin typeface="Microsoft Sans Serif"/>
                <a:cs typeface="Microsoft Sans Serif"/>
              </a:rPr>
              <a:t>sistema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5332492" y="14642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5514012" y="2143580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5127907" y="2530190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3778713" y="254275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6398374" y="281528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4235727" y="3103588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2838926" y="3269888"/>
            <a:ext cx="4546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0">
                <a:latin typeface="Microsoft Sans Serif"/>
                <a:cs typeface="Microsoft Sans Serif"/>
              </a:rPr>
              <a:t>METRO</a:t>
            </a:r>
            <a:r>
              <a:rPr dirty="0" sz="400" spc="-20">
                <a:latin typeface="Microsoft Sans Serif"/>
                <a:cs typeface="Microsoft Sans Serif"/>
              </a:rPr>
              <a:t>      </a:t>
            </a:r>
            <a:r>
              <a:rPr dirty="0" sz="400" spc="-2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3914419" y="3457944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2527341" y="352403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5958152" y="3526740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2009904" y="3609525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4272438" y="36381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4633272" y="36381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1599200" y="5080314"/>
            <a:ext cx="5342255" cy="181419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0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CA</a:t>
            </a:r>
            <a:endParaRPr sz="550">
              <a:latin typeface="Arial"/>
              <a:cs typeface="Arial"/>
            </a:endParaRPr>
          </a:p>
          <a:p>
            <a:pPr marL="50800" marR="222885">
              <a:lnSpc>
                <a:spcPct val="125000"/>
              </a:lnSpc>
              <a:spcBef>
                <a:spcPts val="50"/>
              </a:spcBef>
            </a:pPr>
            <a:r>
              <a:rPr dirty="0" sz="800" spc="-55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línea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entrante.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61643-32,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colocarán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76).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9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76)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probado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clase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clase </a:t>
            </a:r>
            <a:r>
              <a:rPr dirty="0" sz="750" spc="45">
                <a:latin typeface="Microsoft Sans Serif"/>
                <a:cs typeface="Microsoft Sans Serif"/>
              </a:rPr>
              <a:t>II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61643-11.</a:t>
            </a:r>
            <a:endParaRPr sz="7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76)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probado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Clase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61643-11;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casos:</a:t>
            </a:r>
            <a:endParaRPr sz="650">
              <a:latin typeface="Microsoft Sans Serif"/>
              <a:cs typeface="Microsoft Sans Serif"/>
            </a:endParaRPr>
          </a:p>
          <a:p>
            <a:pPr marL="115570" marR="43180" indent="-115570">
              <a:lnSpc>
                <a:spcPct val="124900"/>
              </a:lnSpc>
              <a:spcBef>
                <a:spcPts val="30"/>
              </a:spcBef>
              <a:buChar char="•"/>
              <a:tabLst>
                <a:tab pos="1155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cuadro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principal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&lt;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10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80">
                <a:latin typeface="Microsoft Sans Serif"/>
                <a:cs typeface="Microsoft Sans Serif"/>
              </a:rPr>
              <a:t>m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(r</a:t>
            </a:r>
            <a:r>
              <a:rPr dirty="0" baseline="-33333" sz="750" spc="-52">
                <a:latin typeface="Microsoft Sans Serif"/>
                <a:cs typeface="Microsoft Sans Serif"/>
              </a:rPr>
              <a:t>2</a:t>
            </a:r>
            <a:r>
              <a:rPr dirty="0" sz="800" spc="-35">
                <a:latin typeface="Microsoft Sans Serif"/>
                <a:cs typeface="Microsoft Sans Serif"/>
              </a:rPr>
              <a:t>ef.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Figura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76)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70">
                <a:latin typeface="Microsoft Sans Serif"/>
                <a:cs typeface="Microsoft Sans Serif"/>
              </a:rPr>
              <a:t>PE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enruta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conductores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alimentación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endParaRPr sz="80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1035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cuadro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distribución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principal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misma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barra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longitud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45">
                <a:latin typeface="Lucida Sans Unicode"/>
                <a:cs typeface="Lucida Sans Unicode"/>
              </a:rPr>
              <a:t>≤</a:t>
            </a:r>
            <a:r>
              <a:rPr dirty="0" sz="650" spc="-85">
                <a:latin typeface="Lucida Sans Unicode"/>
                <a:cs typeface="Lucida Sans Unicode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0,5 </a:t>
            </a:r>
            <a:r>
              <a:rPr dirty="0" sz="650" spc="30">
                <a:latin typeface="Microsoft Sans Serif"/>
                <a:cs typeface="Microsoft Sans Serif"/>
              </a:rPr>
              <a:t>m.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50165">
              <a:lnSpc>
                <a:spcPct val="100000"/>
              </a:lnSpc>
              <a:spcBef>
                <a:spcPts val="750"/>
              </a:spcBef>
            </a:pPr>
            <a:r>
              <a:rPr dirty="0" sz="500" b="1">
                <a:latin typeface="Arial"/>
                <a:cs typeface="Arial"/>
              </a:rPr>
              <a:t>Líneas</a:t>
            </a:r>
            <a:r>
              <a:rPr dirty="0" sz="500" spc="-3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</a:t>
            </a:r>
            <a:r>
              <a:rPr dirty="0" sz="500" spc="-25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datos</a:t>
            </a:r>
            <a:endParaRPr sz="500">
              <a:latin typeface="Arial"/>
              <a:cs typeface="Arial"/>
            </a:endParaRPr>
          </a:p>
          <a:p>
            <a:pPr marL="50165" marR="368300">
              <a:lnSpc>
                <a:spcPct val="153900"/>
              </a:lnSpc>
              <a:spcBef>
                <a:spcPts val="3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unidades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conversión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conectadas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y sensores, </a:t>
            </a:r>
            <a:r>
              <a:rPr dirty="0" sz="650" spc="30">
                <a:latin typeface="Microsoft Sans Serif"/>
                <a:cs typeface="Microsoft Sans Serif"/>
              </a:rPr>
              <a:t>también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categoría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línea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señal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61643-21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 spc="-5">
                <a:latin typeface="Microsoft Sans Serif"/>
                <a:cs typeface="Microsoft Sans Serif"/>
              </a:rPr>
              <a:t> 76).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2357631" y="6593737"/>
            <a:ext cx="3919220" cy="3493135"/>
            <a:chOff x="2357631" y="6593737"/>
            <a:chExt cx="3919220" cy="3493135"/>
          </a:xfrm>
        </p:grpSpPr>
        <p:sp>
          <p:nvSpPr>
            <p:cNvPr id="4" name="object 4"/>
            <p:cNvSpPr/>
            <p:nvPr/>
          </p:nvSpPr>
          <p:spPr>
            <a:xfrm>
              <a:off x="2370331" y="6630954"/>
              <a:ext cx="3893820" cy="3443604"/>
            </a:xfrm>
            <a:custGeom>
              <a:avLst/>
              <a:gdLst/>
              <a:ahLst/>
              <a:cxnLst/>
              <a:rect l="l" t="t" r="r" b="b"/>
              <a:pathLst>
                <a:path w="3893820" h="3443604">
                  <a:moveTo>
                    <a:pt x="3893286" y="3443084"/>
                  </a:moveTo>
                  <a:lnTo>
                    <a:pt x="3893286" y="764832"/>
                  </a:lnTo>
                  <a:lnTo>
                    <a:pt x="3206584" y="0"/>
                  </a:lnTo>
                  <a:lnTo>
                    <a:pt x="686714" y="0"/>
                  </a:lnTo>
                  <a:lnTo>
                    <a:pt x="0" y="764832"/>
                  </a:lnTo>
                  <a:lnTo>
                    <a:pt x="0" y="3443084"/>
                  </a:lnTo>
                  <a:lnTo>
                    <a:pt x="3893286" y="3443084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370335" y="7400414"/>
              <a:ext cx="3893820" cy="2673985"/>
            </a:xfrm>
            <a:custGeom>
              <a:avLst/>
              <a:gdLst/>
              <a:ahLst/>
              <a:cxnLst/>
              <a:rect l="l" t="t" r="r" b="b"/>
              <a:pathLst>
                <a:path w="3893820" h="2673984">
                  <a:moveTo>
                    <a:pt x="82892" y="1329474"/>
                  </a:moveTo>
                  <a:lnTo>
                    <a:pt x="3810393" y="1329474"/>
                  </a:lnTo>
                  <a:lnTo>
                    <a:pt x="3810393" y="2576766"/>
                  </a:lnTo>
                  <a:lnTo>
                    <a:pt x="82892" y="2576766"/>
                  </a:lnTo>
                  <a:lnTo>
                    <a:pt x="82892" y="1329474"/>
                  </a:lnTo>
                  <a:close/>
                </a:path>
                <a:path w="3893820" h="2673984">
                  <a:moveTo>
                    <a:pt x="3810393" y="1246568"/>
                  </a:moveTo>
                  <a:lnTo>
                    <a:pt x="82892" y="1246568"/>
                  </a:lnTo>
                  <a:lnTo>
                    <a:pt x="82892" y="96850"/>
                  </a:lnTo>
                  <a:lnTo>
                    <a:pt x="3810393" y="96850"/>
                  </a:lnTo>
                  <a:lnTo>
                    <a:pt x="3810393" y="1246568"/>
                  </a:lnTo>
                  <a:close/>
                </a:path>
                <a:path w="3893820" h="2673984">
                  <a:moveTo>
                    <a:pt x="0" y="2673629"/>
                  </a:moveTo>
                  <a:lnTo>
                    <a:pt x="3893286" y="2673629"/>
                  </a:lnTo>
                  <a:lnTo>
                    <a:pt x="3893286" y="0"/>
                  </a:lnTo>
                  <a:lnTo>
                    <a:pt x="0" y="0"/>
                  </a:lnTo>
                  <a:lnTo>
                    <a:pt x="0" y="2673629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38856" y="7106964"/>
              <a:ext cx="2555240" cy="218440"/>
            </a:xfrm>
            <a:custGeom>
              <a:avLst/>
              <a:gdLst/>
              <a:ahLst/>
              <a:cxnLst/>
              <a:rect l="l" t="t" r="r" b="b"/>
              <a:pathLst>
                <a:path w="2555240" h="218440">
                  <a:moveTo>
                    <a:pt x="2462949" y="0"/>
                  </a:moveTo>
                  <a:lnTo>
                    <a:pt x="92849" y="0"/>
                  </a:lnTo>
                  <a:lnTo>
                    <a:pt x="0" y="217970"/>
                  </a:lnTo>
                  <a:lnTo>
                    <a:pt x="2554757" y="217970"/>
                  </a:lnTo>
                  <a:lnTo>
                    <a:pt x="2462949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680745" y="71061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680745" y="71061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909828" y="7110696"/>
              <a:ext cx="43180" cy="214629"/>
            </a:xfrm>
            <a:custGeom>
              <a:avLst/>
              <a:gdLst/>
              <a:ahLst/>
              <a:cxnLst/>
              <a:rect l="l" t="t" r="r" b="b"/>
              <a:pathLst>
                <a:path w="43179" h="214629">
                  <a:moveTo>
                    <a:pt x="0" y="0"/>
                  </a:moveTo>
                  <a:lnTo>
                    <a:pt x="42595" y="21423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317008" y="7106960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317009" y="7106964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40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70282" y="6845379"/>
              <a:ext cx="2292350" cy="195580"/>
            </a:xfrm>
            <a:custGeom>
              <a:avLst/>
              <a:gdLst/>
              <a:ahLst/>
              <a:cxnLst/>
              <a:rect l="l" t="t" r="r" b="b"/>
              <a:pathLst>
                <a:path w="2292350" h="195579">
                  <a:moveTo>
                    <a:pt x="2209533" y="0"/>
                  </a:moveTo>
                  <a:lnTo>
                    <a:pt x="83299" y="0"/>
                  </a:lnTo>
                  <a:lnTo>
                    <a:pt x="0" y="195541"/>
                  </a:lnTo>
                  <a:lnTo>
                    <a:pt x="2291905" y="195541"/>
                  </a:lnTo>
                  <a:lnTo>
                    <a:pt x="2209533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46134" y="6844661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746134" y="6844661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848747" y="6848728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4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848747" y="6848728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4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316928" y="6845374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555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316928" y="684537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554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295291" y="6607080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05"/>
                  </a:lnTo>
                  <a:lnTo>
                    <a:pt x="2041880" y="174205"/>
                  </a:lnTo>
                  <a:lnTo>
                    <a:pt x="1968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295291" y="6607080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05"/>
                  </a:lnTo>
                  <a:lnTo>
                    <a:pt x="2041880" y="174205"/>
                  </a:lnTo>
                  <a:lnTo>
                    <a:pt x="1968500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808330" y="6606437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808330" y="6606437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790654" y="6610064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790654" y="6610064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2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316859" y="6607079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316854" y="6607080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0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96173" y="9188002"/>
              <a:ext cx="828675" cy="0"/>
            </a:xfrm>
            <a:custGeom>
              <a:avLst/>
              <a:gdLst/>
              <a:ahLst/>
              <a:cxnLst/>
              <a:rect l="l" t="t" r="r" b="b"/>
              <a:pathLst>
                <a:path w="828675" h="0">
                  <a:moveTo>
                    <a:pt x="0" y="0"/>
                  </a:moveTo>
                  <a:lnTo>
                    <a:pt x="180360" y="0"/>
                  </a:lnTo>
                </a:path>
                <a:path w="828675" h="0">
                  <a:moveTo>
                    <a:pt x="369006" y="0"/>
                  </a:moveTo>
                  <a:lnTo>
                    <a:pt x="531197" y="0"/>
                  </a:lnTo>
                </a:path>
                <a:path w="828675" h="0">
                  <a:moveTo>
                    <a:pt x="689122" y="0"/>
                  </a:moveTo>
                  <a:lnTo>
                    <a:pt x="828636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758088" y="7873184"/>
              <a:ext cx="799465" cy="130810"/>
            </a:xfrm>
            <a:custGeom>
              <a:avLst/>
              <a:gdLst/>
              <a:ahLst/>
              <a:cxnLst/>
              <a:rect l="l" t="t" r="r" b="b"/>
              <a:pathLst>
                <a:path w="799464" h="130809">
                  <a:moveTo>
                    <a:pt x="799084" y="130302"/>
                  </a:moveTo>
                  <a:lnTo>
                    <a:pt x="0" y="130302"/>
                  </a:lnTo>
                  <a:lnTo>
                    <a:pt x="0" y="0"/>
                  </a:lnTo>
                  <a:lnTo>
                    <a:pt x="799084" y="0"/>
                  </a:lnTo>
                  <a:lnTo>
                    <a:pt x="799084" y="130302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79481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79481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89063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89063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86453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986453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082260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06" y="50219"/>
                  </a:lnTo>
                  <a:lnTo>
                    <a:pt x="44615" y="44619"/>
                  </a:lnTo>
                  <a:lnTo>
                    <a:pt x="50218" y="36312"/>
                  </a:lnTo>
                  <a:lnTo>
                    <a:pt x="52273" y="26136"/>
                  </a:lnTo>
                  <a:lnTo>
                    <a:pt x="50218" y="15966"/>
                  </a:lnTo>
                  <a:lnTo>
                    <a:pt x="44615" y="7658"/>
                  </a:lnTo>
                  <a:lnTo>
                    <a:pt x="36306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082260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8" y="36312"/>
                  </a:lnTo>
                  <a:lnTo>
                    <a:pt x="44615" y="44619"/>
                  </a:lnTo>
                  <a:lnTo>
                    <a:pt x="36306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06" y="2055"/>
                  </a:lnTo>
                  <a:lnTo>
                    <a:pt x="44615" y="7658"/>
                  </a:lnTo>
                  <a:lnTo>
                    <a:pt x="50218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17808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178082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273889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273889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69709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69709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465531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465531" y="79122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713991" y="8278543"/>
              <a:ext cx="322580" cy="130810"/>
            </a:xfrm>
            <a:custGeom>
              <a:avLst/>
              <a:gdLst/>
              <a:ahLst/>
              <a:cxnLst/>
              <a:rect l="l" t="t" r="r" b="b"/>
              <a:pathLst>
                <a:path w="322579" h="130809">
                  <a:moveTo>
                    <a:pt x="322160" y="130302"/>
                  </a:moveTo>
                  <a:lnTo>
                    <a:pt x="0" y="130302"/>
                  </a:lnTo>
                  <a:lnTo>
                    <a:pt x="0" y="0"/>
                  </a:lnTo>
                  <a:lnTo>
                    <a:pt x="322160" y="0"/>
                  </a:lnTo>
                  <a:lnTo>
                    <a:pt x="322160" y="1303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752868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752868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848689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6"/>
                  </a:lnTo>
                  <a:lnTo>
                    <a:pt x="50217" y="36314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848689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4"/>
                  </a:lnTo>
                  <a:lnTo>
                    <a:pt x="44613" y="44626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944509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6"/>
                  </a:lnTo>
                  <a:lnTo>
                    <a:pt x="50207" y="36314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944509" y="83175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4"/>
                  </a:lnTo>
                  <a:lnTo>
                    <a:pt x="44607" y="44626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844386" y="9053547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20" h="269240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070289" y="9322469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984232" y="9376262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20" h="86359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54" y="6761"/>
                  </a:lnTo>
                  <a:lnTo>
                    <a:pt x="25201" y="25199"/>
                  </a:lnTo>
                  <a:lnTo>
                    <a:pt x="6761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421891" y="9725847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465432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465432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56123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9"/>
                  </a:lnTo>
                  <a:lnTo>
                    <a:pt x="2054" y="15971"/>
                  </a:lnTo>
                  <a:lnTo>
                    <a:pt x="0" y="26149"/>
                  </a:lnTo>
                  <a:lnTo>
                    <a:pt x="2054" y="36319"/>
                  </a:lnTo>
                  <a:lnTo>
                    <a:pt x="7656" y="44627"/>
                  </a:lnTo>
                  <a:lnTo>
                    <a:pt x="15960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56123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60" y="50230"/>
                  </a:lnTo>
                  <a:lnTo>
                    <a:pt x="7656" y="44627"/>
                  </a:lnTo>
                  <a:lnTo>
                    <a:pt x="2054" y="36319"/>
                  </a:lnTo>
                  <a:lnTo>
                    <a:pt x="0" y="26149"/>
                  </a:lnTo>
                  <a:lnTo>
                    <a:pt x="2054" y="15971"/>
                  </a:lnTo>
                  <a:lnTo>
                    <a:pt x="7656" y="7659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65705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65705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752868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752868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84868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84868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94450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94450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860047" y="9725847"/>
              <a:ext cx="422909" cy="130810"/>
            </a:xfrm>
            <a:custGeom>
              <a:avLst/>
              <a:gdLst/>
              <a:ahLst/>
              <a:cxnLst/>
              <a:rect l="l" t="t" r="r" b="b"/>
              <a:pathLst>
                <a:path w="422910" h="130809">
                  <a:moveTo>
                    <a:pt x="42263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422630" y="0"/>
                  </a:lnTo>
                  <a:lnTo>
                    <a:pt x="42263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903584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903584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99939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99939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09521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095219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191033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191033" y="97648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489638" y="7699564"/>
              <a:ext cx="289560" cy="239395"/>
            </a:xfrm>
            <a:custGeom>
              <a:avLst/>
              <a:gdLst/>
              <a:ahLst/>
              <a:cxnLst/>
              <a:rect l="l" t="t" r="r" b="b"/>
              <a:pathLst>
                <a:path w="289560" h="239395">
                  <a:moveTo>
                    <a:pt x="0" y="238772"/>
                  </a:moveTo>
                  <a:lnTo>
                    <a:pt x="0" y="0"/>
                  </a:lnTo>
                  <a:lnTo>
                    <a:pt x="289369" y="0"/>
                  </a:lnTo>
                  <a:lnTo>
                    <a:pt x="289369" y="11405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698617" y="7813611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0"/>
                  </a:moveTo>
                  <a:lnTo>
                    <a:pt x="0" y="0"/>
                  </a:lnTo>
                  <a:lnTo>
                    <a:pt x="0" y="249440"/>
                  </a:lnTo>
                  <a:lnTo>
                    <a:pt x="157924" y="249440"/>
                  </a:lnTo>
                  <a:lnTo>
                    <a:pt x="157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698612" y="78136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731675" y="7856194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808" y="128270"/>
                  </a:moveTo>
                  <a:lnTo>
                    <a:pt x="81927" y="118402"/>
                  </a:lnTo>
                  <a:lnTo>
                    <a:pt x="52895" y="147421"/>
                  </a:lnTo>
                  <a:lnTo>
                    <a:pt x="52895" y="0"/>
                  </a:lnTo>
                  <a:lnTo>
                    <a:pt x="38912" y="0"/>
                  </a:lnTo>
                  <a:lnTo>
                    <a:pt x="38912" y="147447"/>
                  </a:lnTo>
                  <a:lnTo>
                    <a:pt x="9867" y="118402"/>
                  </a:lnTo>
                  <a:lnTo>
                    <a:pt x="0" y="128270"/>
                  </a:lnTo>
                  <a:lnTo>
                    <a:pt x="40957" y="169240"/>
                  </a:lnTo>
                  <a:lnTo>
                    <a:pt x="50838" y="169240"/>
                  </a:lnTo>
                  <a:lnTo>
                    <a:pt x="91808" y="128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1" name="object 8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95430" y="6722992"/>
            <a:ext cx="214930" cy="156941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22963" y="6992427"/>
            <a:ext cx="248751" cy="175037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16624" y="6722992"/>
            <a:ext cx="214950" cy="156941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955277" y="6992427"/>
            <a:ext cx="248757" cy="175037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5862739" y="8327542"/>
            <a:ext cx="27940" cy="236854"/>
            <a:chOff x="5862739" y="8327542"/>
            <a:chExt cx="27940" cy="236854"/>
          </a:xfrm>
        </p:grpSpPr>
        <p:sp>
          <p:nvSpPr>
            <p:cNvPr id="86" name="object 86"/>
            <p:cNvSpPr/>
            <p:nvPr/>
          </p:nvSpPr>
          <p:spPr>
            <a:xfrm>
              <a:off x="5862739" y="8327542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21704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36410"/>
                  </a:lnTo>
                  <a:lnTo>
                    <a:pt x="27914" y="36410"/>
                  </a:lnTo>
                  <a:lnTo>
                    <a:pt x="27914" y="6248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862739" y="836396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14" y="0"/>
                  </a:moveTo>
                  <a:lnTo>
                    <a:pt x="27914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862739" y="840403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14" y="0"/>
                  </a:moveTo>
                  <a:lnTo>
                    <a:pt x="27914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862739" y="844410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14" y="0"/>
                  </a:moveTo>
                  <a:lnTo>
                    <a:pt x="27914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862739" y="848417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14" y="0"/>
                  </a:moveTo>
                  <a:lnTo>
                    <a:pt x="27914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862739" y="852424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14" y="0"/>
                  </a:moveTo>
                  <a:lnTo>
                    <a:pt x="27914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5862739" y="8564309"/>
            <a:ext cx="123825" cy="1238885"/>
            <a:chOff x="5862739" y="8564309"/>
            <a:chExt cx="123825" cy="1238885"/>
          </a:xfrm>
        </p:grpSpPr>
        <p:sp>
          <p:nvSpPr>
            <p:cNvPr id="93" name="object 93"/>
            <p:cNvSpPr/>
            <p:nvPr/>
          </p:nvSpPr>
          <p:spPr>
            <a:xfrm>
              <a:off x="5958547" y="860437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958547" y="864443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958547" y="868451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958547" y="872458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958547" y="876463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958547" y="880472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958547" y="884478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950750" y="8571738"/>
              <a:ext cx="36195" cy="33020"/>
            </a:xfrm>
            <a:custGeom>
              <a:avLst/>
              <a:gdLst/>
              <a:ahLst/>
              <a:cxnLst/>
              <a:rect l="l" t="t" r="r" b="b"/>
              <a:pathLst>
                <a:path w="36195" h="33020">
                  <a:moveTo>
                    <a:pt x="29489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7797" y="27940"/>
                  </a:lnTo>
                  <a:lnTo>
                    <a:pt x="7797" y="32639"/>
                  </a:lnTo>
                  <a:lnTo>
                    <a:pt x="35763" y="32639"/>
                  </a:lnTo>
                  <a:lnTo>
                    <a:pt x="35763" y="6235"/>
                  </a:lnTo>
                  <a:lnTo>
                    <a:pt x="2948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958547" y="892491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958547" y="896499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958547" y="900506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958547" y="904511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958547" y="908519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958547" y="912526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958547" y="916532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958547" y="888485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958547" y="924547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958547" y="928554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958547" y="93255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958547" y="936567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958547" y="940574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958547" y="944580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958547" y="948587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958547" y="920539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958547" y="956600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958547" y="960607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958547" y="964614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958547" y="968622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958547" y="972628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958548" y="9525952"/>
              <a:ext cx="28575" cy="276860"/>
            </a:xfrm>
            <a:custGeom>
              <a:avLst/>
              <a:gdLst/>
              <a:ahLst/>
              <a:cxnLst/>
              <a:rect l="l" t="t" r="r" b="b"/>
              <a:pathLst>
                <a:path w="28575" h="276859">
                  <a:moveTo>
                    <a:pt x="27965" y="240398"/>
                  </a:moveTo>
                  <a:lnTo>
                    <a:pt x="0" y="240398"/>
                  </a:lnTo>
                  <a:lnTo>
                    <a:pt x="0" y="270573"/>
                  </a:lnTo>
                  <a:lnTo>
                    <a:pt x="6248" y="276821"/>
                  </a:lnTo>
                  <a:lnTo>
                    <a:pt x="21691" y="276821"/>
                  </a:lnTo>
                  <a:lnTo>
                    <a:pt x="27965" y="270573"/>
                  </a:lnTo>
                  <a:lnTo>
                    <a:pt x="27965" y="240398"/>
                  </a:lnTo>
                  <a:close/>
                </a:path>
                <a:path w="28575" h="276859">
                  <a:moveTo>
                    <a:pt x="27965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65" y="40055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898489" y="8571738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862739" y="8564309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59">
                  <a:moveTo>
                    <a:pt x="27914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6248" y="35369"/>
                  </a:lnTo>
                  <a:lnTo>
                    <a:pt x="35750" y="35369"/>
                  </a:lnTo>
                  <a:lnTo>
                    <a:pt x="35750" y="7429"/>
                  </a:lnTo>
                  <a:lnTo>
                    <a:pt x="27914" y="7429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5315918" y="7214758"/>
            <a:ext cx="668020" cy="1141730"/>
            <a:chOff x="5315918" y="7214758"/>
            <a:chExt cx="668020" cy="1141730"/>
          </a:xfrm>
        </p:grpSpPr>
        <p:sp>
          <p:nvSpPr>
            <p:cNvPr id="126" name="object 126"/>
            <p:cNvSpPr/>
            <p:nvPr/>
          </p:nvSpPr>
          <p:spPr>
            <a:xfrm>
              <a:off x="5344452" y="7267179"/>
              <a:ext cx="626745" cy="1076325"/>
            </a:xfrm>
            <a:custGeom>
              <a:avLst/>
              <a:gdLst/>
              <a:ahLst/>
              <a:cxnLst/>
              <a:rect l="l" t="t" r="r" b="b"/>
              <a:pathLst>
                <a:path w="626745" h="1076325">
                  <a:moveTo>
                    <a:pt x="626186" y="1076236"/>
                  </a:moveTo>
                  <a:lnTo>
                    <a:pt x="626186" y="329844"/>
                  </a:lnTo>
                  <a:lnTo>
                    <a:pt x="0" y="329844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315918" y="721475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" name="object 128"/>
          <p:cNvGrpSpPr/>
          <p:nvPr/>
        </p:nvGrpSpPr>
        <p:grpSpPr>
          <a:xfrm>
            <a:off x="4757080" y="6650618"/>
            <a:ext cx="267335" cy="1299845"/>
            <a:chOff x="4757080" y="6650618"/>
            <a:chExt cx="267335" cy="1299845"/>
          </a:xfrm>
        </p:grpSpPr>
        <p:sp>
          <p:nvSpPr>
            <p:cNvPr id="129" name="object 129"/>
            <p:cNvSpPr/>
            <p:nvPr/>
          </p:nvSpPr>
          <p:spPr>
            <a:xfrm>
              <a:off x="4870472" y="6698902"/>
              <a:ext cx="140970" cy="1238885"/>
            </a:xfrm>
            <a:custGeom>
              <a:avLst/>
              <a:gdLst/>
              <a:ahLst/>
              <a:cxnLst/>
              <a:rect l="l" t="t" r="r" b="b"/>
              <a:pathLst>
                <a:path w="140970" h="1238884">
                  <a:moveTo>
                    <a:pt x="140919" y="1238796"/>
                  </a:moveTo>
                  <a:lnTo>
                    <a:pt x="140919" y="70150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837944" y="665061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824147" y="6965221"/>
              <a:ext cx="93980" cy="972819"/>
            </a:xfrm>
            <a:custGeom>
              <a:avLst/>
              <a:gdLst/>
              <a:ahLst/>
              <a:cxnLst/>
              <a:rect l="l" t="t" r="r" b="b"/>
              <a:pathLst>
                <a:path w="93979" h="972820">
                  <a:moveTo>
                    <a:pt x="93395" y="972477"/>
                  </a:moveTo>
                  <a:lnTo>
                    <a:pt x="93395" y="43519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789327" y="690285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6" y="2332"/>
                  </a:lnTo>
                  <a:lnTo>
                    <a:pt x="8704" y="8693"/>
                  </a:lnTo>
                  <a:lnTo>
                    <a:pt x="2335" y="18130"/>
                  </a:lnTo>
                  <a:lnTo>
                    <a:pt x="0" y="29692"/>
                  </a:lnTo>
                  <a:lnTo>
                    <a:pt x="2335" y="41256"/>
                  </a:lnTo>
                  <a:lnTo>
                    <a:pt x="8704" y="50698"/>
                  </a:lnTo>
                  <a:lnTo>
                    <a:pt x="18146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789317" y="7241636"/>
              <a:ext cx="31750" cy="696595"/>
            </a:xfrm>
            <a:custGeom>
              <a:avLst/>
              <a:gdLst/>
              <a:ahLst/>
              <a:cxnLst/>
              <a:rect l="l" t="t" r="r" b="b"/>
              <a:pathLst>
                <a:path w="31750" h="696595">
                  <a:moveTo>
                    <a:pt x="31635" y="696061"/>
                  </a:moveTo>
                  <a:lnTo>
                    <a:pt x="31635" y="158775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757080" y="718696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" name="object 135"/>
          <p:cNvSpPr/>
          <p:nvPr/>
        </p:nvSpPr>
        <p:spPr>
          <a:xfrm>
            <a:off x="5395838" y="7938337"/>
            <a:ext cx="291465" cy="1166495"/>
          </a:xfrm>
          <a:custGeom>
            <a:avLst/>
            <a:gdLst/>
            <a:ahLst/>
            <a:cxnLst/>
            <a:rect l="l" t="t" r="r" b="b"/>
            <a:pathLst>
              <a:path w="291464" h="1166495">
                <a:moveTo>
                  <a:pt x="0" y="0"/>
                </a:moveTo>
                <a:lnTo>
                  <a:pt x="0" y="564578"/>
                </a:lnTo>
                <a:lnTo>
                  <a:pt x="290842" y="564578"/>
                </a:lnTo>
                <a:lnTo>
                  <a:pt x="290842" y="1166190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6" name="object 136"/>
          <p:cNvGrpSpPr/>
          <p:nvPr/>
        </p:nvGrpSpPr>
        <p:grpSpPr>
          <a:xfrm>
            <a:off x="5782830" y="9424885"/>
            <a:ext cx="106045" cy="276860"/>
            <a:chOff x="5782830" y="9424885"/>
            <a:chExt cx="106045" cy="276860"/>
          </a:xfrm>
        </p:grpSpPr>
        <p:sp>
          <p:nvSpPr>
            <p:cNvPr id="137" name="object 137"/>
            <p:cNvSpPr/>
            <p:nvPr/>
          </p:nvSpPr>
          <p:spPr>
            <a:xfrm>
              <a:off x="5835103" y="9424885"/>
              <a:ext cx="53975" cy="36195"/>
            </a:xfrm>
            <a:custGeom>
              <a:avLst/>
              <a:gdLst/>
              <a:ahLst/>
              <a:cxnLst/>
              <a:rect l="l" t="t" r="r" b="b"/>
              <a:pathLst>
                <a:path w="53975" h="36195">
                  <a:moveTo>
                    <a:pt x="47434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25755" y="27927"/>
                  </a:lnTo>
                  <a:lnTo>
                    <a:pt x="25755" y="35941"/>
                  </a:lnTo>
                  <a:lnTo>
                    <a:pt x="53695" y="35941"/>
                  </a:lnTo>
                  <a:lnTo>
                    <a:pt x="53695" y="6248"/>
                  </a:lnTo>
                  <a:lnTo>
                    <a:pt x="47434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860859" y="946083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860859" y="950089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860859" y="954096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860859" y="958104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860859" y="962110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860859" y="966116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782830" y="9424885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/>
          <p:cNvSpPr/>
          <p:nvPr/>
        </p:nvSpPr>
        <p:spPr>
          <a:xfrm>
            <a:off x="5675452" y="9420758"/>
            <a:ext cx="53975" cy="32384"/>
          </a:xfrm>
          <a:custGeom>
            <a:avLst/>
            <a:gdLst/>
            <a:ahLst/>
            <a:cxnLst/>
            <a:rect l="l" t="t" r="r" b="b"/>
            <a:pathLst>
              <a:path w="53975" h="32384">
                <a:moveTo>
                  <a:pt x="26758" y="0"/>
                </a:moveTo>
                <a:lnTo>
                  <a:pt x="0" y="0"/>
                </a:lnTo>
                <a:lnTo>
                  <a:pt x="0" y="27008"/>
                </a:lnTo>
                <a:lnTo>
                  <a:pt x="5067" y="32054"/>
                </a:lnTo>
                <a:lnTo>
                  <a:pt x="53695" y="32054"/>
                </a:lnTo>
                <a:lnTo>
                  <a:pt x="53695" y="4127"/>
                </a:lnTo>
                <a:lnTo>
                  <a:pt x="26758" y="4127"/>
                </a:lnTo>
                <a:lnTo>
                  <a:pt x="26758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6" name="object 146"/>
          <p:cNvGrpSpPr/>
          <p:nvPr/>
        </p:nvGrpSpPr>
        <p:grpSpPr>
          <a:xfrm>
            <a:off x="5860859" y="9741319"/>
            <a:ext cx="27940" cy="61594"/>
            <a:chOff x="5860859" y="9741319"/>
            <a:chExt cx="27940" cy="61594"/>
          </a:xfrm>
        </p:grpSpPr>
        <p:sp>
          <p:nvSpPr>
            <p:cNvPr id="147" name="object 147"/>
            <p:cNvSpPr/>
            <p:nvPr/>
          </p:nvSpPr>
          <p:spPr>
            <a:xfrm>
              <a:off x="5860859" y="974131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860859" y="9781375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90">
                  <a:moveTo>
                    <a:pt x="2793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6235" y="21120"/>
                  </a:lnTo>
                  <a:lnTo>
                    <a:pt x="21678" y="21120"/>
                  </a:lnTo>
                  <a:lnTo>
                    <a:pt x="27939" y="14871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/>
          <p:cNvSpPr/>
          <p:nvPr/>
        </p:nvSpPr>
        <p:spPr>
          <a:xfrm>
            <a:off x="5729135" y="9424885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5860859" y="970123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1" name="object 151"/>
          <p:cNvGrpSpPr/>
          <p:nvPr/>
        </p:nvGrpSpPr>
        <p:grpSpPr>
          <a:xfrm>
            <a:off x="5674258" y="9356496"/>
            <a:ext cx="28575" cy="64769"/>
            <a:chOff x="5674258" y="9356496"/>
            <a:chExt cx="28575" cy="64769"/>
          </a:xfrm>
        </p:grpSpPr>
        <p:sp>
          <p:nvSpPr>
            <p:cNvPr id="152" name="object 152"/>
            <p:cNvSpPr/>
            <p:nvPr/>
          </p:nvSpPr>
          <p:spPr>
            <a:xfrm>
              <a:off x="5674258" y="938068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674258" y="9356496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5">
                  <a:moveTo>
                    <a:pt x="0" y="24193"/>
                  </a:moveTo>
                  <a:lnTo>
                    <a:pt x="27952" y="2419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/>
          <p:nvPr/>
        </p:nvSpPr>
        <p:spPr>
          <a:xfrm>
            <a:off x="5430748" y="9494723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40"/>
                </a:moveTo>
                <a:lnTo>
                  <a:pt x="0" y="27940"/>
                </a:lnTo>
                <a:lnTo>
                  <a:pt x="0" y="0"/>
                </a:lnTo>
                <a:lnTo>
                  <a:pt x="53695" y="0"/>
                </a:lnTo>
                <a:lnTo>
                  <a:pt x="53695" y="2794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5" name="object 155"/>
          <p:cNvGrpSpPr/>
          <p:nvPr/>
        </p:nvGrpSpPr>
        <p:grpSpPr>
          <a:xfrm>
            <a:off x="5752134" y="9494723"/>
            <a:ext cx="41910" cy="198755"/>
            <a:chOff x="5752134" y="9494723"/>
            <a:chExt cx="41910" cy="198755"/>
          </a:xfrm>
        </p:grpSpPr>
        <p:sp>
          <p:nvSpPr>
            <p:cNvPr id="156" name="object 156"/>
            <p:cNvSpPr/>
            <p:nvPr/>
          </p:nvSpPr>
          <p:spPr>
            <a:xfrm>
              <a:off x="5752134" y="9494723"/>
              <a:ext cx="41910" cy="38735"/>
            </a:xfrm>
            <a:custGeom>
              <a:avLst/>
              <a:gdLst/>
              <a:ahLst/>
              <a:cxnLst/>
              <a:rect l="l" t="t" r="r" b="b"/>
              <a:pathLst>
                <a:path w="41910" h="38734">
                  <a:moveTo>
                    <a:pt x="35572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13881" y="27940"/>
                  </a:lnTo>
                  <a:lnTo>
                    <a:pt x="13881" y="38112"/>
                  </a:lnTo>
                  <a:lnTo>
                    <a:pt x="41808" y="38112"/>
                  </a:lnTo>
                  <a:lnTo>
                    <a:pt x="41808" y="6261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766016" y="953284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766016" y="957290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766016" y="961297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766016" y="965304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" name="object 161"/>
          <p:cNvSpPr/>
          <p:nvPr/>
        </p:nvSpPr>
        <p:spPr>
          <a:xfrm>
            <a:off x="5378475" y="9494723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40"/>
                </a:moveTo>
                <a:lnTo>
                  <a:pt x="0" y="27940"/>
                </a:lnTo>
                <a:lnTo>
                  <a:pt x="0" y="0"/>
                </a:lnTo>
                <a:lnTo>
                  <a:pt x="53695" y="0"/>
                </a:lnTo>
                <a:lnTo>
                  <a:pt x="53695" y="2794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5275364" y="9489287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65" y="0"/>
                </a:moveTo>
                <a:lnTo>
                  <a:pt x="0" y="0"/>
                </a:lnTo>
                <a:lnTo>
                  <a:pt x="0" y="27139"/>
                </a:lnTo>
                <a:lnTo>
                  <a:pt x="6261" y="33375"/>
                </a:lnTo>
                <a:lnTo>
                  <a:pt x="49428" y="33375"/>
                </a:lnTo>
                <a:lnTo>
                  <a:pt x="49428" y="5435"/>
                </a:lnTo>
                <a:lnTo>
                  <a:pt x="27965" y="5435"/>
                </a:lnTo>
                <a:lnTo>
                  <a:pt x="27965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3" name="object 163"/>
          <p:cNvGrpSpPr/>
          <p:nvPr/>
        </p:nvGrpSpPr>
        <p:grpSpPr>
          <a:xfrm>
            <a:off x="5766015" y="9733178"/>
            <a:ext cx="27940" cy="69850"/>
            <a:chOff x="5766015" y="9733178"/>
            <a:chExt cx="27940" cy="69850"/>
          </a:xfrm>
        </p:grpSpPr>
        <p:sp>
          <p:nvSpPr>
            <p:cNvPr id="164" name="object 164"/>
            <p:cNvSpPr/>
            <p:nvPr/>
          </p:nvSpPr>
          <p:spPr>
            <a:xfrm>
              <a:off x="5766015" y="973317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766015" y="9773247"/>
              <a:ext cx="27940" cy="29845"/>
            </a:xfrm>
            <a:custGeom>
              <a:avLst/>
              <a:gdLst/>
              <a:ahLst/>
              <a:cxnLst/>
              <a:rect l="l" t="t" r="r" b="b"/>
              <a:pathLst>
                <a:path w="27939" h="29845">
                  <a:moveTo>
                    <a:pt x="27927" y="0"/>
                  </a:moveTo>
                  <a:lnTo>
                    <a:pt x="0" y="0"/>
                  </a:lnTo>
                  <a:lnTo>
                    <a:pt x="0" y="22999"/>
                  </a:lnTo>
                  <a:lnTo>
                    <a:pt x="6248" y="29248"/>
                  </a:lnTo>
                  <a:lnTo>
                    <a:pt x="21691" y="29248"/>
                  </a:lnTo>
                  <a:lnTo>
                    <a:pt x="27927" y="22999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" name="object 166"/>
          <p:cNvSpPr/>
          <p:nvPr/>
        </p:nvSpPr>
        <p:spPr>
          <a:xfrm>
            <a:off x="5324779" y="9494723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40"/>
                </a:moveTo>
                <a:lnTo>
                  <a:pt x="0" y="27940"/>
                </a:lnTo>
                <a:lnTo>
                  <a:pt x="0" y="0"/>
                </a:lnTo>
                <a:lnTo>
                  <a:pt x="53695" y="0"/>
                </a:lnTo>
                <a:lnTo>
                  <a:pt x="53695" y="2794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7" name="object 167"/>
          <p:cNvGrpSpPr/>
          <p:nvPr/>
        </p:nvGrpSpPr>
        <p:grpSpPr>
          <a:xfrm>
            <a:off x="5591822" y="9494723"/>
            <a:ext cx="160020" cy="27940"/>
            <a:chOff x="5591822" y="9494723"/>
            <a:chExt cx="160020" cy="27940"/>
          </a:xfrm>
        </p:grpSpPr>
        <p:sp>
          <p:nvSpPr>
            <p:cNvPr id="168" name="object 168"/>
            <p:cNvSpPr/>
            <p:nvPr/>
          </p:nvSpPr>
          <p:spPr>
            <a:xfrm>
              <a:off x="5644083" y="9494723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591822" y="9494723"/>
              <a:ext cx="160020" cy="27940"/>
            </a:xfrm>
            <a:custGeom>
              <a:avLst/>
              <a:gdLst/>
              <a:ahLst/>
              <a:cxnLst/>
              <a:rect l="l" t="t" r="r" b="b"/>
              <a:pathLst>
                <a:path w="160020" h="27940">
                  <a:moveTo>
                    <a:pt x="53695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53695" y="27940"/>
                  </a:lnTo>
                  <a:lnTo>
                    <a:pt x="53695" y="0"/>
                  </a:lnTo>
                  <a:close/>
                </a:path>
                <a:path w="160020" h="27940">
                  <a:moveTo>
                    <a:pt x="159969" y="0"/>
                  </a:moveTo>
                  <a:lnTo>
                    <a:pt x="106286" y="0"/>
                  </a:lnTo>
                  <a:lnTo>
                    <a:pt x="106286" y="27940"/>
                  </a:lnTo>
                  <a:lnTo>
                    <a:pt x="159969" y="27940"/>
                  </a:lnTo>
                  <a:lnTo>
                    <a:pt x="15996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0" name="object 170"/>
          <p:cNvGrpSpPr/>
          <p:nvPr/>
        </p:nvGrpSpPr>
        <p:grpSpPr>
          <a:xfrm>
            <a:off x="5484444" y="9494723"/>
            <a:ext cx="107950" cy="27940"/>
            <a:chOff x="5484444" y="9494723"/>
            <a:chExt cx="107950" cy="27940"/>
          </a:xfrm>
        </p:grpSpPr>
        <p:sp>
          <p:nvSpPr>
            <p:cNvPr id="171" name="object 171"/>
            <p:cNvSpPr/>
            <p:nvPr/>
          </p:nvSpPr>
          <p:spPr>
            <a:xfrm>
              <a:off x="5484444" y="9494723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5538127" y="9494723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" name="object 173"/>
          <p:cNvSpPr/>
          <p:nvPr/>
        </p:nvSpPr>
        <p:spPr>
          <a:xfrm>
            <a:off x="5275364" y="9369082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65" y="0"/>
                </a:moveTo>
                <a:lnTo>
                  <a:pt x="27965" y="40068"/>
                </a:lnTo>
                <a:lnTo>
                  <a:pt x="0" y="40068"/>
                </a:lnTo>
                <a:lnTo>
                  <a:pt x="0" y="0"/>
                </a:lnTo>
                <a:lnTo>
                  <a:pt x="27965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5766015" y="9693109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27" y="0"/>
                </a:moveTo>
                <a:lnTo>
                  <a:pt x="27927" y="40068"/>
                </a:lnTo>
                <a:lnTo>
                  <a:pt x="0" y="40068"/>
                </a:lnTo>
                <a:lnTo>
                  <a:pt x="0" y="0"/>
                </a:lnTo>
                <a:lnTo>
                  <a:pt x="27927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5" name="object 175"/>
          <p:cNvGrpSpPr/>
          <p:nvPr/>
        </p:nvGrpSpPr>
        <p:grpSpPr>
          <a:xfrm>
            <a:off x="5275364" y="9409150"/>
            <a:ext cx="28575" cy="80645"/>
            <a:chOff x="5275364" y="9409150"/>
            <a:chExt cx="28575" cy="80645"/>
          </a:xfrm>
        </p:grpSpPr>
        <p:sp>
          <p:nvSpPr>
            <p:cNvPr id="176" name="object 176"/>
            <p:cNvSpPr/>
            <p:nvPr/>
          </p:nvSpPr>
          <p:spPr>
            <a:xfrm>
              <a:off x="5275364" y="944921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275364" y="940915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8" name="object 178"/>
          <p:cNvGrpSpPr/>
          <p:nvPr/>
        </p:nvGrpSpPr>
        <p:grpSpPr>
          <a:xfrm>
            <a:off x="5275364" y="9290494"/>
            <a:ext cx="28575" cy="78740"/>
            <a:chOff x="5275364" y="9290494"/>
            <a:chExt cx="28575" cy="78740"/>
          </a:xfrm>
        </p:grpSpPr>
        <p:sp>
          <p:nvSpPr>
            <p:cNvPr id="179" name="object 179"/>
            <p:cNvSpPr/>
            <p:nvPr/>
          </p:nvSpPr>
          <p:spPr>
            <a:xfrm>
              <a:off x="5275364" y="9290494"/>
              <a:ext cx="28575" cy="38735"/>
            </a:xfrm>
            <a:custGeom>
              <a:avLst/>
              <a:gdLst/>
              <a:ahLst/>
              <a:cxnLst/>
              <a:rect l="l" t="t" r="r" b="b"/>
              <a:pathLst>
                <a:path w="28575" h="38734">
                  <a:moveTo>
                    <a:pt x="0" y="38519"/>
                  </a:moveTo>
                  <a:lnTo>
                    <a:pt x="27965" y="38519"/>
                  </a:lnTo>
                  <a:lnTo>
                    <a:pt x="27965" y="0"/>
                  </a:lnTo>
                  <a:lnTo>
                    <a:pt x="0" y="0"/>
                  </a:lnTo>
                  <a:lnTo>
                    <a:pt x="0" y="3851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275364" y="932901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/>
          <p:nvPr/>
        </p:nvSpPr>
        <p:spPr>
          <a:xfrm>
            <a:off x="4713338" y="963442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5034711" y="9634423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3" name="object 183"/>
          <p:cNvGrpSpPr/>
          <p:nvPr/>
        </p:nvGrpSpPr>
        <p:grpSpPr>
          <a:xfrm>
            <a:off x="5573407" y="9668980"/>
            <a:ext cx="27940" cy="80645"/>
            <a:chOff x="5573407" y="9668980"/>
            <a:chExt cx="27940" cy="80645"/>
          </a:xfrm>
        </p:grpSpPr>
        <p:sp>
          <p:nvSpPr>
            <p:cNvPr id="184" name="object 184"/>
            <p:cNvSpPr/>
            <p:nvPr/>
          </p:nvSpPr>
          <p:spPr>
            <a:xfrm>
              <a:off x="5573407" y="966898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573407" y="970904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" name="object 186"/>
          <p:cNvSpPr/>
          <p:nvPr/>
        </p:nvSpPr>
        <p:spPr>
          <a:xfrm>
            <a:off x="4661065" y="963442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4556886" y="9628911"/>
            <a:ext cx="50800" cy="33655"/>
          </a:xfrm>
          <a:custGeom>
            <a:avLst/>
            <a:gdLst/>
            <a:ahLst/>
            <a:cxnLst/>
            <a:rect l="l" t="t" r="r" b="b"/>
            <a:pathLst>
              <a:path w="50800" h="33654">
                <a:moveTo>
                  <a:pt x="27952" y="0"/>
                </a:moveTo>
                <a:lnTo>
                  <a:pt x="0" y="0"/>
                </a:lnTo>
                <a:lnTo>
                  <a:pt x="0" y="27203"/>
                </a:lnTo>
                <a:lnTo>
                  <a:pt x="6248" y="33464"/>
                </a:lnTo>
                <a:lnTo>
                  <a:pt x="50495" y="33464"/>
                </a:lnTo>
                <a:lnTo>
                  <a:pt x="50495" y="5511"/>
                </a:lnTo>
                <a:lnTo>
                  <a:pt x="27952" y="5511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5573407" y="9789185"/>
            <a:ext cx="27940" cy="13335"/>
          </a:xfrm>
          <a:custGeom>
            <a:avLst/>
            <a:gdLst/>
            <a:ahLst/>
            <a:cxnLst/>
            <a:rect l="l" t="t" r="r" b="b"/>
            <a:pathLst>
              <a:path w="27939" h="13334">
                <a:moveTo>
                  <a:pt x="27927" y="0"/>
                </a:moveTo>
                <a:lnTo>
                  <a:pt x="0" y="0"/>
                </a:lnTo>
                <a:lnTo>
                  <a:pt x="0" y="7061"/>
                </a:lnTo>
                <a:lnTo>
                  <a:pt x="6235" y="13309"/>
                </a:lnTo>
                <a:lnTo>
                  <a:pt x="21691" y="13309"/>
                </a:lnTo>
                <a:lnTo>
                  <a:pt x="27927" y="7061"/>
                </a:lnTo>
                <a:lnTo>
                  <a:pt x="27927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5086984" y="9634423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4607369" y="963442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" name="object 191"/>
          <p:cNvGrpSpPr/>
          <p:nvPr/>
        </p:nvGrpSpPr>
        <p:grpSpPr>
          <a:xfrm>
            <a:off x="4874412" y="9634423"/>
            <a:ext cx="160020" cy="28575"/>
            <a:chOff x="4874412" y="9634423"/>
            <a:chExt cx="160020" cy="28575"/>
          </a:xfrm>
        </p:grpSpPr>
        <p:sp>
          <p:nvSpPr>
            <p:cNvPr id="192" name="object 192"/>
            <p:cNvSpPr/>
            <p:nvPr/>
          </p:nvSpPr>
          <p:spPr>
            <a:xfrm>
              <a:off x="4926673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874412" y="9634423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81" y="27952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" name="object 194"/>
          <p:cNvGrpSpPr/>
          <p:nvPr/>
        </p:nvGrpSpPr>
        <p:grpSpPr>
          <a:xfrm>
            <a:off x="4767021" y="9634423"/>
            <a:ext cx="107950" cy="28575"/>
            <a:chOff x="4767021" y="9634423"/>
            <a:chExt cx="107950" cy="28575"/>
          </a:xfrm>
        </p:grpSpPr>
        <p:sp>
          <p:nvSpPr>
            <p:cNvPr id="195" name="object 195"/>
            <p:cNvSpPr/>
            <p:nvPr/>
          </p:nvSpPr>
          <p:spPr>
            <a:xfrm>
              <a:off x="4767021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820716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/>
          <p:cNvGrpSpPr/>
          <p:nvPr/>
        </p:nvGrpSpPr>
        <p:grpSpPr>
          <a:xfrm>
            <a:off x="5139232" y="9634423"/>
            <a:ext cx="160020" cy="28575"/>
            <a:chOff x="5139232" y="9634423"/>
            <a:chExt cx="160020" cy="28575"/>
          </a:xfrm>
        </p:grpSpPr>
        <p:sp>
          <p:nvSpPr>
            <p:cNvPr id="198" name="object 198"/>
            <p:cNvSpPr/>
            <p:nvPr/>
          </p:nvSpPr>
          <p:spPr>
            <a:xfrm>
              <a:off x="5245201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192928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139232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1" name="object 201"/>
          <p:cNvGrpSpPr/>
          <p:nvPr/>
        </p:nvGrpSpPr>
        <p:grpSpPr>
          <a:xfrm>
            <a:off x="5298884" y="9634423"/>
            <a:ext cx="158750" cy="28575"/>
            <a:chOff x="5298884" y="9634423"/>
            <a:chExt cx="158750" cy="28575"/>
          </a:xfrm>
        </p:grpSpPr>
        <p:sp>
          <p:nvSpPr>
            <p:cNvPr id="202" name="object 202"/>
            <p:cNvSpPr/>
            <p:nvPr/>
          </p:nvSpPr>
          <p:spPr>
            <a:xfrm>
              <a:off x="5352910" y="9634423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298884" y="9634423"/>
              <a:ext cx="158750" cy="28575"/>
            </a:xfrm>
            <a:custGeom>
              <a:avLst/>
              <a:gdLst/>
              <a:ahLst/>
              <a:cxnLst/>
              <a:rect l="l" t="t" r="r" b="b"/>
              <a:pathLst>
                <a:path w="15875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58750" h="28575">
                  <a:moveTo>
                    <a:pt x="158546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8546" y="27952"/>
                  </a:lnTo>
                  <a:lnTo>
                    <a:pt x="15854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4" name="object 204"/>
          <p:cNvGrpSpPr/>
          <p:nvPr/>
        </p:nvGrpSpPr>
        <p:grpSpPr>
          <a:xfrm>
            <a:off x="5457431" y="9634423"/>
            <a:ext cx="144145" cy="34925"/>
            <a:chOff x="5457431" y="9634423"/>
            <a:chExt cx="144145" cy="34925"/>
          </a:xfrm>
        </p:grpSpPr>
        <p:sp>
          <p:nvSpPr>
            <p:cNvPr id="205" name="object 205"/>
            <p:cNvSpPr/>
            <p:nvPr/>
          </p:nvSpPr>
          <p:spPr>
            <a:xfrm>
              <a:off x="5563387" y="9634423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1711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0020" y="27952"/>
                  </a:lnTo>
                  <a:lnTo>
                    <a:pt x="10020" y="34556"/>
                  </a:lnTo>
                  <a:lnTo>
                    <a:pt x="37947" y="34556"/>
                  </a:lnTo>
                  <a:lnTo>
                    <a:pt x="37947" y="6248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511114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457431" y="963442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8" name="object 208"/>
          <p:cNvSpPr/>
          <p:nvPr/>
        </p:nvSpPr>
        <p:spPr>
          <a:xfrm>
            <a:off x="4556886" y="9508706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5573407" y="9749117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27" y="0"/>
                </a:moveTo>
                <a:lnTo>
                  <a:pt x="27927" y="40068"/>
                </a:lnTo>
                <a:lnTo>
                  <a:pt x="0" y="40068"/>
                </a:lnTo>
                <a:lnTo>
                  <a:pt x="0" y="0"/>
                </a:lnTo>
                <a:lnTo>
                  <a:pt x="27927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4556886" y="9588843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4556886" y="9428581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55"/>
                </a:lnTo>
                <a:lnTo>
                  <a:pt x="0" y="40055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2" name="object 212"/>
          <p:cNvGrpSpPr/>
          <p:nvPr/>
        </p:nvGrpSpPr>
        <p:grpSpPr>
          <a:xfrm>
            <a:off x="4556886" y="9360954"/>
            <a:ext cx="28575" cy="227965"/>
            <a:chOff x="4556886" y="9360954"/>
            <a:chExt cx="28575" cy="227965"/>
          </a:xfrm>
        </p:grpSpPr>
        <p:sp>
          <p:nvSpPr>
            <p:cNvPr id="213" name="object 213"/>
            <p:cNvSpPr/>
            <p:nvPr/>
          </p:nvSpPr>
          <p:spPr>
            <a:xfrm>
              <a:off x="4556887" y="9388500"/>
              <a:ext cx="28575" cy="200660"/>
            </a:xfrm>
            <a:custGeom>
              <a:avLst/>
              <a:gdLst/>
              <a:ahLst/>
              <a:cxnLst/>
              <a:rect l="l" t="t" r="r" b="b"/>
              <a:pathLst>
                <a:path w="28575" h="200659">
                  <a:moveTo>
                    <a:pt x="27952" y="160286"/>
                  </a:moveTo>
                  <a:lnTo>
                    <a:pt x="0" y="160286"/>
                  </a:lnTo>
                  <a:lnTo>
                    <a:pt x="0" y="200342"/>
                  </a:lnTo>
                  <a:lnTo>
                    <a:pt x="27952" y="200342"/>
                  </a:lnTo>
                  <a:lnTo>
                    <a:pt x="27952" y="160286"/>
                  </a:lnTo>
                  <a:close/>
                </a:path>
                <a:path w="28575" h="200659">
                  <a:moveTo>
                    <a:pt x="27952" y="80137"/>
                  </a:moveTo>
                  <a:lnTo>
                    <a:pt x="0" y="80137"/>
                  </a:lnTo>
                  <a:lnTo>
                    <a:pt x="0" y="120205"/>
                  </a:lnTo>
                  <a:lnTo>
                    <a:pt x="27952" y="120205"/>
                  </a:lnTo>
                  <a:lnTo>
                    <a:pt x="27952" y="80137"/>
                  </a:lnTo>
                  <a:close/>
                </a:path>
                <a:path w="28575" h="200659">
                  <a:moveTo>
                    <a:pt x="27952" y="0"/>
                  </a:moveTo>
                  <a:lnTo>
                    <a:pt x="0" y="0"/>
                  </a:lnTo>
                  <a:lnTo>
                    <a:pt x="0" y="40068"/>
                  </a:lnTo>
                  <a:lnTo>
                    <a:pt x="27952" y="40068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556886" y="9360954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40">
                  <a:moveTo>
                    <a:pt x="0" y="27546"/>
                  </a:moveTo>
                  <a:lnTo>
                    <a:pt x="27952" y="27546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7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5" name="object 215"/>
          <p:cNvSpPr/>
          <p:nvPr/>
        </p:nvSpPr>
        <p:spPr>
          <a:xfrm>
            <a:off x="4892357" y="9398990"/>
            <a:ext cx="28575" cy="120650"/>
          </a:xfrm>
          <a:custGeom>
            <a:avLst/>
            <a:gdLst/>
            <a:ahLst/>
            <a:cxnLst/>
            <a:rect l="l" t="t" r="r" b="b"/>
            <a:pathLst>
              <a:path w="28575" h="120650">
                <a:moveTo>
                  <a:pt x="27965" y="80137"/>
                </a:moveTo>
                <a:lnTo>
                  <a:pt x="0" y="80137"/>
                </a:lnTo>
                <a:lnTo>
                  <a:pt x="0" y="120192"/>
                </a:lnTo>
                <a:lnTo>
                  <a:pt x="27965" y="120192"/>
                </a:lnTo>
                <a:lnTo>
                  <a:pt x="27965" y="80137"/>
                </a:lnTo>
                <a:close/>
              </a:path>
              <a:path w="28575" h="120650">
                <a:moveTo>
                  <a:pt x="27965" y="0"/>
                </a:moveTo>
                <a:lnTo>
                  <a:pt x="0" y="0"/>
                </a:lnTo>
                <a:lnTo>
                  <a:pt x="0" y="40068"/>
                </a:lnTo>
                <a:lnTo>
                  <a:pt x="27965" y="40068"/>
                </a:lnTo>
                <a:lnTo>
                  <a:pt x="27965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5047475" y="956457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5368861" y="9564573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8" name="object 218"/>
          <p:cNvGrpSpPr/>
          <p:nvPr/>
        </p:nvGrpSpPr>
        <p:grpSpPr>
          <a:xfrm>
            <a:off x="5669216" y="9599333"/>
            <a:ext cx="27940" cy="120650"/>
            <a:chOff x="5669216" y="9599333"/>
            <a:chExt cx="27940" cy="120650"/>
          </a:xfrm>
        </p:grpSpPr>
        <p:sp>
          <p:nvSpPr>
            <p:cNvPr id="219" name="object 219"/>
            <p:cNvSpPr/>
            <p:nvPr/>
          </p:nvSpPr>
          <p:spPr>
            <a:xfrm>
              <a:off x="5669216" y="959933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669216" y="963938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669216" y="967947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2" name="object 222"/>
          <p:cNvSpPr/>
          <p:nvPr/>
        </p:nvSpPr>
        <p:spPr>
          <a:xfrm>
            <a:off x="4995214" y="956457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4892357" y="9559264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65" y="0"/>
                </a:moveTo>
                <a:lnTo>
                  <a:pt x="0" y="0"/>
                </a:lnTo>
                <a:lnTo>
                  <a:pt x="0" y="27000"/>
                </a:lnTo>
                <a:lnTo>
                  <a:pt x="6261" y="33261"/>
                </a:lnTo>
                <a:lnTo>
                  <a:pt x="49174" y="33261"/>
                </a:lnTo>
                <a:lnTo>
                  <a:pt x="49174" y="5308"/>
                </a:lnTo>
                <a:lnTo>
                  <a:pt x="27965" y="5308"/>
                </a:lnTo>
                <a:lnTo>
                  <a:pt x="27965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5669216" y="9759594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39" h="43179">
                <a:moveTo>
                  <a:pt x="27927" y="0"/>
                </a:moveTo>
                <a:lnTo>
                  <a:pt x="0" y="0"/>
                </a:lnTo>
                <a:lnTo>
                  <a:pt x="0" y="36652"/>
                </a:lnTo>
                <a:lnTo>
                  <a:pt x="6248" y="42900"/>
                </a:lnTo>
                <a:lnTo>
                  <a:pt x="21691" y="42900"/>
                </a:lnTo>
                <a:lnTo>
                  <a:pt x="27927" y="36652"/>
                </a:lnTo>
                <a:lnTo>
                  <a:pt x="27927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5421121" y="9564573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4941531" y="9564573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7" name="object 227"/>
          <p:cNvGrpSpPr/>
          <p:nvPr/>
        </p:nvGrpSpPr>
        <p:grpSpPr>
          <a:xfrm>
            <a:off x="5208549" y="9564573"/>
            <a:ext cx="160020" cy="28575"/>
            <a:chOff x="5208549" y="9564573"/>
            <a:chExt cx="160020" cy="28575"/>
          </a:xfrm>
        </p:grpSpPr>
        <p:sp>
          <p:nvSpPr>
            <p:cNvPr id="228" name="object 228"/>
            <p:cNvSpPr/>
            <p:nvPr/>
          </p:nvSpPr>
          <p:spPr>
            <a:xfrm>
              <a:off x="5260822" y="956457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208549" y="9564573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81" y="27952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0" name="object 230"/>
          <p:cNvGrpSpPr/>
          <p:nvPr/>
        </p:nvGrpSpPr>
        <p:grpSpPr>
          <a:xfrm>
            <a:off x="5101170" y="9564573"/>
            <a:ext cx="107950" cy="28575"/>
            <a:chOff x="5101170" y="9564573"/>
            <a:chExt cx="107950" cy="28575"/>
          </a:xfrm>
        </p:grpSpPr>
        <p:sp>
          <p:nvSpPr>
            <p:cNvPr id="231" name="object 231"/>
            <p:cNvSpPr/>
            <p:nvPr/>
          </p:nvSpPr>
          <p:spPr>
            <a:xfrm>
              <a:off x="5101170" y="956457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154866" y="956457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" name="object 233"/>
          <p:cNvGrpSpPr/>
          <p:nvPr/>
        </p:nvGrpSpPr>
        <p:grpSpPr>
          <a:xfrm>
            <a:off x="5473382" y="9564573"/>
            <a:ext cx="224154" cy="34925"/>
            <a:chOff x="5473382" y="9564573"/>
            <a:chExt cx="224154" cy="34925"/>
          </a:xfrm>
        </p:grpSpPr>
        <p:sp>
          <p:nvSpPr>
            <p:cNvPr id="234" name="object 234"/>
            <p:cNvSpPr/>
            <p:nvPr/>
          </p:nvSpPr>
          <p:spPr>
            <a:xfrm>
              <a:off x="5579338" y="956457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527065" y="9564573"/>
              <a:ext cx="170180" cy="34925"/>
            </a:xfrm>
            <a:custGeom>
              <a:avLst/>
              <a:gdLst/>
              <a:ahLst/>
              <a:cxnLst/>
              <a:rect l="l" t="t" r="r" b="b"/>
              <a:pathLst>
                <a:path w="170179" h="3492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70179" h="34925">
                  <a:moveTo>
                    <a:pt x="170078" y="6261"/>
                  </a:moveTo>
                  <a:lnTo>
                    <a:pt x="163842" y="0"/>
                  </a:lnTo>
                  <a:lnTo>
                    <a:pt x="106299" y="0"/>
                  </a:lnTo>
                  <a:lnTo>
                    <a:pt x="106299" y="27952"/>
                  </a:lnTo>
                  <a:lnTo>
                    <a:pt x="142151" y="27952"/>
                  </a:lnTo>
                  <a:lnTo>
                    <a:pt x="142151" y="34759"/>
                  </a:lnTo>
                  <a:lnTo>
                    <a:pt x="170078" y="34759"/>
                  </a:lnTo>
                  <a:lnTo>
                    <a:pt x="170078" y="6261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473382" y="9564573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7" name="object 237"/>
          <p:cNvSpPr/>
          <p:nvPr/>
        </p:nvSpPr>
        <p:spPr>
          <a:xfrm>
            <a:off x="4892357" y="9439059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65" y="0"/>
                </a:moveTo>
                <a:lnTo>
                  <a:pt x="27965" y="40068"/>
                </a:lnTo>
                <a:lnTo>
                  <a:pt x="0" y="40068"/>
                </a:lnTo>
                <a:lnTo>
                  <a:pt x="0" y="0"/>
                </a:lnTo>
                <a:lnTo>
                  <a:pt x="27965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5669216" y="971953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27" y="0"/>
                </a:moveTo>
                <a:lnTo>
                  <a:pt x="27927" y="40055"/>
                </a:lnTo>
                <a:lnTo>
                  <a:pt x="0" y="40055"/>
                </a:lnTo>
                <a:lnTo>
                  <a:pt x="0" y="0"/>
                </a:lnTo>
                <a:lnTo>
                  <a:pt x="27927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4892357" y="9519183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65" y="0"/>
                </a:moveTo>
                <a:lnTo>
                  <a:pt x="27965" y="40068"/>
                </a:lnTo>
                <a:lnTo>
                  <a:pt x="0" y="40068"/>
                </a:lnTo>
                <a:lnTo>
                  <a:pt x="0" y="0"/>
                </a:lnTo>
                <a:lnTo>
                  <a:pt x="27965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0" name="object 240"/>
          <p:cNvGrpSpPr/>
          <p:nvPr/>
        </p:nvGrpSpPr>
        <p:grpSpPr>
          <a:xfrm>
            <a:off x="4892357" y="9356496"/>
            <a:ext cx="28575" cy="42545"/>
            <a:chOff x="4892357" y="9356496"/>
            <a:chExt cx="28575" cy="42545"/>
          </a:xfrm>
        </p:grpSpPr>
        <p:sp>
          <p:nvSpPr>
            <p:cNvPr id="241" name="object 241"/>
            <p:cNvSpPr/>
            <p:nvPr/>
          </p:nvSpPr>
          <p:spPr>
            <a:xfrm>
              <a:off x="4892357" y="935890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892357" y="9356496"/>
              <a:ext cx="28575" cy="2540"/>
            </a:xfrm>
            <a:custGeom>
              <a:avLst/>
              <a:gdLst/>
              <a:ahLst/>
              <a:cxnLst/>
              <a:rect l="l" t="t" r="r" b="b"/>
              <a:pathLst>
                <a:path w="28575" h="2540">
                  <a:moveTo>
                    <a:pt x="0" y="2413"/>
                  </a:moveTo>
                  <a:lnTo>
                    <a:pt x="27965" y="2413"/>
                  </a:lnTo>
                  <a:lnTo>
                    <a:pt x="27965" y="0"/>
                  </a:lnTo>
                  <a:lnTo>
                    <a:pt x="0" y="0"/>
                  </a:lnTo>
                  <a:lnTo>
                    <a:pt x="0" y="241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" name="object 243"/>
          <p:cNvGrpSpPr/>
          <p:nvPr/>
        </p:nvGrpSpPr>
        <p:grpSpPr>
          <a:xfrm>
            <a:off x="5603044" y="9100703"/>
            <a:ext cx="170815" cy="262255"/>
            <a:chOff x="5603044" y="9100703"/>
            <a:chExt cx="170815" cy="262255"/>
          </a:xfrm>
        </p:grpSpPr>
        <p:sp>
          <p:nvSpPr>
            <p:cNvPr id="244" name="object 244"/>
            <p:cNvSpPr/>
            <p:nvPr/>
          </p:nvSpPr>
          <p:spPr>
            <a:xfrm>
              <a:off x="5609394" y="91070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642457" y="9149613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795" y="128295"/>
                  </a:moveTo>
                  <a:lnTo>
                    <a:pt x="81915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12" y="0"/>
                  </a:lnTo>
                  <a:lnTo>
                    <a:pt x="38912" y="147472"/>
                  </a:lnTo>
                  <a:lnTo>
                    <a:pt x="9867" y="118414"/>
                  </a:lnTo>
                  <a:lnTo>
                    <a:pt x="0" y="128295"/>
                  </a:lnTo>
                  <a:lnTo>
                    <a:pt x="40957" y="169252"/>
                  </a:lnTo>
                  <a:lnTo>
                    <a:pt x="50825" y="169252"/>
                  </a:lnTo>
                  <a:lnTo>
                    <a:pt x="91795" y="128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" name="object 246"/>
          <p:cNvGrpSpPr/>
          <p:nvPr/>
        </p:nvGrpSpPr>
        <p:grpSpPr>
          <a:xfrm>
            <a:off x="4470179" y="9043706"/>
            <a:ext cx="201930" cy="323850"/>
            <a:chOff x="4470179" y="9043706"/>
            <a:chExt cx="201930" cy="323850"/>
          </a:xfrm>
        </p:grpSpPr>
        <p:sp>
          <p:nvSpPr>
            <p:cNvPr id="247" name="object 247"/>
            <p:cNvSpPr/>
            <p:nvPr/>
          </p:nvSpPr>
          <p:spPr>
            <a:xfrm>
              <a:off x="4476529" y="9050056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5"/>
                  </a:moveTo>
                  <a:lnTo>
                    <a:pt x="0" y="310895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520487" y="9075632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12"/>
                  </a:lnTo>
                  <a:lnTo>
                    <a:pt x="33972" y="177812"/>
                  </a:lnTo>
                  <a:lnTo>
                    <a:pt x="23406" y="251777"/>
                  </a:lnTo>
                  <a:lnTo>
                    <a:pt x="30314" y="259753"/>
                  </a:lnTo>
                  <a:lnTo>
                    <a:pt x="47879" y="259753"/>
                  </a:lnTo>
                  <a:lnTo>
                    <a:pt x="54178" y="255752"/>
                  </a:lnTo>
                  <a:lnTo>
                    <a:pt x="58932" y="245770"/>
                  </a:lnTo>
                  <a:lnTo>
                    <a:pt x="38366" y="245770"/>
                  </a:lnTo>
                  <a:lnTo>
                    <a:pt x="48945" y="171818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07" y="13970"/>
                  </a:lnTo>
                  <a:lnTo>
                    <a:pt x="111397" y="13970"/>
                  </a:lnTo>
                  <a:lnTo>
                    <a:pt x="113004" y="9232"/>
                  </a:lnTo>
                  <a:lnTo>
                    <a:pt x="106387" y="0"/>
                  </a:lnTo>
                  <a:close/>
                </a:path>
                <a:path w="113029" h="260350">
                  <a:moveTo>
                    <a:pt x="111397" y="13970"/>
                  </a:moveTo>
                  <a:lnTo>
                    <a:pt x="96647" y="13970"/>
                  </a:lnTo>
                  <a:lnTo>
                    <a:pt x="58089" y="127609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70"/>
                  </a:lnTo>
                  <a:lnTo>
                    <a:pt x="58932" y="245770"/>
                  </a:lnTo>
                  <a:lnTo>
                    <a:pt x="112699" y="132867"/>
                  </a:lnTo>
                  <a:lnTo>
                    <a:pt x="106387" y="122872"/>
                  </a:lnTo>
                  <a:lnTo>
                    <a:pt x="74447" y="122872"/>
                  </a:lnTo>
                  <a:lnTo>
                    <a:pt x="111397" y="13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" name="object 249"/>
          <p:cNvGrpSpPr/>
          <p:nvPr/>
        </p:nvGrpSpPr>
        <p:grpSpPr>
          <a:xfrm>
            <a:off x="3203206" y="9777031"/>
            <a:ext cx="2302510" cy="27940"/>
            <a:chOff x="3203206" y="9777031"/>
            <a:chExt cx="2302510" cy="27940"/>
          </a:xfrm>
        </p:grpSpPr>
        <p:sp>
          <p:nvSpPr>
            <p:cNvPr id="250" name="object 250"/>
            <p:cNvSpPr/>
            <p:nvPr/>
          </p:nvSpPr>
          <p:spPr>
            <a:xfrm>
              <a:off x="3203206" y="9777031"/>
              <a:ext cx="52069" cy="27940"/>
            </a:xfrm>
            <a:custGeom>
              <a:avLst/>
              <a:gdLst/>
              <a:ahLst/>
              <a:cxnLst/>
              <a:rect l="l" t="t" r="r" b="b"/>
              <a:pathLst>
                <a:path w="52070" h="27940">
                  <a:moveTo>
                    <a:pt x="51942" y="0"/>
                  </a:moveTo>
                  <a:lnTo>
                    <a:pt x="6261" y="0"/>
                  </a:lnTo>
                  <a:lnTo>
                    <a:pt x="0" y="6235"/>
                  </a:lnTo>
                  <a:lnTo>
                    <a:pt x="0" y="21691"/>
                  </a:lnTo>
                  <a:lnTo>
                    <a:pt x="6261" y="27939"/>
                  </a:lnTo>
                  <a:lnTo>
                    <a:pt x="51942" y="27939"/>
                  </a:lnTo>
                  <a:lnTo>
                    <a:pt x="5194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25513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307410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359670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41193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346419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51645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568725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620985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67324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72550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777780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830040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388230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393456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398682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03908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091355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14361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19587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248137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300410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352658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404918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45719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50945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56171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613973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66624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718507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770767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823028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87530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92756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97982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03208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5084355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136616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188877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241137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293398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34567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397931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5450192" y="9777031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49085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49085" y="27939"/>
                  </a:lnTo>
                  <a:lnTo>
                    <a:pt x="52260" y="24771"/>
                  </a:lnTo>
                  <a:lnTo>
                    <a:pt x="52260" y="3162"/>
                  </a:lnTo>
                  <a:lnTo>
                    <a:pt x="4908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5502452" y="9780194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0" y="0"/>
                  </a:moveTo>
                  <a:lnTo>
                    <a:pt x="0" y="21609"/>
                  </a:lnTo>
                  <a:lnTo>
                    <a:pt x="3086" y="18529"/>
                  </a:lnTo>
                  <a:lnTo>
                    <a:pt x="3086" y="30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5" name="object 29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634437" y="9501137"/>
            <a:ext cx="306666" cy="303834"/>
          </a:xfrm>
          <a:prstGeom prst="rect">
            <a:avLst/>
          </a:prstGeom>
        </p:spPr>
      </p:pic>
      <p:grpSp>
        <p:nvGrpSpPr>
          <p:cNvPr id="296" name="object 296"/>
          <p:cNvGrpSpPr/>
          <p:nvPr/>
        </p:nvGrpSpPr>
        <p:grpSpPr>
          <a:xfrm>
            <a:off x="3012325" y="9397924"/>
            <a:ext cx="28575" cy="407670"/>
            <a:chOff x="3012325" y="9397924"/>
            <a:chExt cx="28575" cy="407670"/>
          </a:xfrm>
        </p:grpSpPr>
        <p:sp>
          <p:nvSpPr>
            <p:cNvPr id="297" name="object 297"/>
            <p:cNvSpPr/>
            <p:nvPr/>
          </p:nvSpPr>
          <p:spPr>
            <a:xfrm>
              <a:off x="3012325" y="968477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3012325" y="972484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012325" y="960462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3012325" y="96446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3012325" y="952449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012325" y="956457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3012325" y="944436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012325" y="948442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012325" y="9397924"/>
              <a:ext cx="28575" cy="6985"/>
            </a:xfrm>
            <a:custGeom>
              <a:avLst/>
              <a:gdLst/>
              <a:ahLst/>
              <a:cxnLst/>
              <a:rect l="l" t="t" r="r" b="b"/>
              <a:pathLst>
                <a:path w="28575" h="6984">
                  <a:moveTo>
                    <a:pt x="21704" y="0"/>
                  </a:moveTo>
                  <a:lnTo>
                    <a:pt x="6273" y="0"/>
                  </a:lnTo>
                  <a:lnTo>
                    <a:pt x="0" y="6261"/>
                  </a:lnTo>
                  <a:lnTo>
                    <a:pt x="27952" y="6362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012325" y="940429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012325" y="976490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6273" y="40068"/>
                  </a:lnTo>
                  <a:lnTo>
                    <a:pt x="21704" y="40068"/>
                  </a:lnTo>
                  <a:lnTo>
                    <a:pt x="27952" y="3382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8" name="object 308"/>
          <p:cNvSpPr/>
          <p:nvPr/>
        </p:nvSpPr>
        <p:spPr>
          <a:xfrm>
            <a:off x="2467283" y="9383960"/>
            <a:ext cx="494030" cy="131445"/>
          </a:xfrm>
          <a:custGeom>
            <a:avLst/>
            <a:gdLst/>
            <a:ahLst/>
            <a:cxnLst/>
            <a:rect l="l" t="t" r="r" b="b"/>
            <a:pathLst>
              <a:path w="494030" h="131445">
                <a:moveTo>
                  <a:pt x="487756" y="0"/>
                </a:moveTo>
                <a:lnTo>
                  <a:pt x="480047" y="0"/>
                </a:lnTo>
                <a:lnTo>
                  <a:pt x="472338" y="0"/>
                </a:lnTo>
                <a:lnTo>
                  <a:pt x="466077" y="6248"/>
                </a:lnTo>
                <a:lnTo>
                  <a:pt x="466077" y="103200"/>
                </a:lnTo>
                <a:lnTo>
                  <a:pt x="0" y="103200"/>
                </a:lnTo>
                <a:lnTo>
                  <a:pt x="0" y="131140"/>
                </a:lnTo>
                <a:lnTo>
                  <a:pt x="487756" y="131140"/>
                </a:lnTo>
                <a:lnTo>
                  <a:pt x="494017" y="124891"/>
                </a:lnTo>
                <a:lnTo>
                  <a:pt x="494017" y="6248"/>
                </a:lnTo>
                <a:lnTo>
                  <a:pt x="48775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1913534" y="9487166"/>
            <a:ext cx="442595" cy="27940"/>
          </a:xfrm>
          <a:custGeom>
            <a:avLst/>
            <a:gdLst/>
            <a:ahLst/>
            <a:cxnLst/>
            <a:rect l="l" t="t" r="r" b="b"/>
            <a:pathLst>
              <a:path w="442594" h="27940">
                <a:moveTo>
                  <a:pt x="442252" y="0"/>
                </a:moveTo>
                <a:lnTo>
                  <a:pt x="3073" y="0"/>
                </a:lnTo>
                <a:lnTo>
                  <a:pt x="3073" y="6350"/>
                </a:lnTo>
                <a:lnTo>
                  <a:pt x="0" y="6350"/>
                </a:lnTo>
                <a:lnTo>
                  <a:pt x="0" y="21590"/>
                </a:lnTo>
                <a:lnTo>
                  <a:pt x="3073" y="21590"/>
                </a:lnTo>
                <a:lnTo>
                  <a:pt x="3073" y="27940"/>
                </a:lnTo>
                <a:lnTo>
                  <a:pt x="442252" y="27940"/>
                </a:lnTo>
                <a:lnTo>
                  <a:pt x="442252" y="21590"/>
                </a:lnTo>
                <a:lnTo>
                  <a:pt x="442252" y="6350"/>
                </a:lnTo>
                <a:lnTo>
                  <a:pt x="44225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0" name="object 310"/>
          <p:cNvGrpSpPr/>
          <p:nvPr/>
        </p:nvGrpSpPr>
        <p:grpSpPr>
          <a:xfrm>
            <a:off x="2533048" y="9378084"/>
            <a:ext cx="230504" cy="230504"/>
            <a:chOff x="2533048" y="9378084"/>
            <a:chExt cx="230504" cy="230504"/>
          </a:xfrm>
        </p:grpSpPr>
        <p:sp>
          <p:nvSpPr>
            <p:cNvPr id="311" name="object 311"/>
            <p:cNvSpPr/>
            <p:nvPr/>
          </p:nvSpPr>
          <p:spPr>
            <a:xfrm>
              <a:off x="2539403" y="9384436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0"/>
                  </a:moveTo>
                  <a:lnTo>
                    <a:pt x="0" y="0"/>
                  </a:lnTo>
                  <a:lnTo>
                    <a:pt x="0" y="217792"/>
                  </a:lnTo>
                  <a:lnTo>
                    <a:pt x="217805" y="217792"/>
                  </a:lnTo>
                  <a:lnTo>
                    <a:pt x="217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539398" y="9384434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217792"/>
                  </a:moveTo>
                  <a:lnTo>
                    <a:pt x="0" y="217792"/>
                  </a:lnTo>
                  <a:lnTo>
                    <a:pt x="0" y="0"/>
                  </a:lnTo>
                  <a:lnTo>
                    <a:pt x="217805" y="0"/>
                  </a:lnTo>
                  <a:lnTo>
                    <a:pt x="217805" y="21779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3" name="object 313"/>
          <p:cNvGrpSpPr/>
          <p:nvPr/>
        </p:nvGrpSpPr>
        <p:grpSpPr>
          <a:xfrm>
            <a:off x="2871896" y="8780557"/>
            <a:ext cx="2846705" cy="652780"/>
            <a:chOff x="2871896" y="8780557"/>
            <a:chExt cx="2846705" cy="652780"/>
          </a:xfrm>
        </p:grpSpPr>
        <p:sp>
          <p:nvSpPr>
            <p:cNvPr id="314" name="object 314"/>
            <p:cNvSpPr/>
            <p:nvPr/>
          </p:nvSpPr>
          <p:spPr>
            <a:xfrm>
              <a:off x="3256267" y="8793257"/>
              <a:ext cx="2425700" cy="207645"/>
            </a:xfrm>
            <a:custGeom>
              <a:avLst/>
              <a:gdLst/>
              <a:ahLst/>
              <a:cxnLst/>
              <a:rect l="l" t="t" r="r" b="b"/>
              <a:pathLst>
                <a:path w="2425700" h="207645">
                  <a:moveTo>
                    <a:pt x="0" y="82715"/>
                  </a:moveTo>
                  <a:lnTo>
                    <a:pt x="0" y="0"/>
                  </a:lnTo>
                  <a:lnTo>
                    <a:pt x="397192" y="0"/>
                  </a:lnTo>
                  <a:lnTo>
                    <a:pt x="397192" y="207441"/>
                  </a:lnTo>
                  <a:lnTo>
                    <a:pt x="2425103" y="20744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124818" y="8962656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0"/>
                  </a:moveTo>
                  <a:lnTo>
                    <a:pt x="0" y="0"/>
                  </a:lnTo>
                  <a:lnTo>
                    <a:pt x="0" y="327837"/>
                  </a:lnTo>
                  <a:lnTo>
                    <a:pt x="327837" y="327837"/>
                  </a:lnTo>
                  <a:lnTo>
                    <a:pt x="327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124813" y="89626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124813" y="89626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124817" y="8962658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32783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166141" y="92130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109359" y="0"/>
                  </a:moveTo>
                  <a:lnTo>
                    <a:pt x="97586" y="0"/>
                  </a:lnTo>
                  <a:lnTo>
                    <a:pt x="97586" y="22974"/>
                  </a:lnTo>
                  <a:lnTo>
                    <a:pt x="92887" y="27749"/>
                  </a:lnTo>
                  <a:lnTo>
                    <a:pt x="81279" y="27749"/>
                  </a:lnTo>
                  <a:lnTo>
                    <a:pt x="79120" y="27393"/>
                  </a:lnTo>
                  <a:lnTo>
                    <a:pt x="48907" y="8940"/>
                  </a:lnTo>
                  <a:lnTo>
                    <a:pt x="42760" y="5181"/>
                  </a:lnTo>
                  <a:lnTo>
                    <a:pt x="34124" y="1422"/>
                  </a:lnTo>
                  <a:lnTo>
                    <a:pt x="29870" y="469"/>
                  </a:lnTo>
                  <a:lnTo>
                    <a:pt x="17957" y="469"/>
                  </a:lnTo>
                  <a:lnTo>
                    <a:pt x="11747" y="2857"/>
                  </a:lnTo>
                  <a:lnTo>
                    <a:pt x="2349" y="12420"/>
                  </a:lnTo>
                  <a:lnTo>
                    <a:pt x="0" y="18656"/>
                  </a:lnTo>
                  <a:lnTo>
                    <a:pt x="0" y="40436"/>
                  </a:lnTo>
                  <a:lnTo>
                    <a:pt x="11747" y="40436"/>
                  </a:lnTo>
                  <a:lnTo>
                    <a:pt x="11747" y="17487"/>
                  </a:lnTo>
                  <a:lnTo>
                    <a:pt x="16459" y="12699"/>
                  </a:lnTo>
                  <a:lnTo>
                    <a:pt x="28066" y="12699"/>
                  </a:lnTo>
                  <a:lnTo>
                    <a:pt x="30200" y="13055"/>
                  </a:lnTo>
                  <a:lnTo>
                    <a:pt x="34442" y="14465"/>
                  </a:lnTo>
                  <a:lnTo>
                    <a:pt x="36842" y="15595"/>
                  </a:lnTo>
                  <a:lnTo>
                    <a:pt x="42163" y="18732"/>
                  </a:lnTo>
                  <a:lnTo>
                    <a:pt x="60439" y="31521"/>
                  </a:lnTo>
                  <a:lnTo>
                    <a:pt x="66586" y="35280"/>
                  </a:lnTo>
                  <a:lnTo>
                    <a:pt x="75196" y="39039"/>
                  </a:lnTo>
                  <a:lnTo>
                    <a:pt x="79476" y="39979"/>
                  </a:lnTo>
                  <a:lnTo>
                    <a:pt x="91401" y="39979"/>
                  </a:lnTo>
                  <a:lnTo>
                    <a:pt x="97586" y="37591"/>
                  </a:lnTo>
                  <a:lnTo>
                    <a:pt x="106997" y="28028"/>
                  </a:lnTo>
                  <a:lnTo>
                    <a:pt x="109359" y="21793"/>
                  </a:lnTo>
                  <a:lnTo>
                    <a:pt x="10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166141" y="92130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56908" y="14579"/>
                  </a:moveTo>
                  <a:lnTo>
                    <a:pt x="62864" y="18808"/>
                  </a:lnTo>
                  <a:lnTo>
                    <a:pt x="67170" y="21716"/>
                  </a:lnTo>
                  <a:lnTo>
                    <a:pt x="69849" y="23279"/>
                  </a:lnTo>
                  <a:lnTo>
                    <a:pt x="72516" y="24866"/>
                  </a:lnTo>
                  <a:lnTo>
                    <a:pt x="74891" y="25984"/>
                  </a:lnTo>
                  <a:lnTo>
                    <a:pt x="77012" y="26695"/>
                  </a:lnTo>
                  <a:lnTo>
                    <a:pt x="79120" y="27393"/>
                  </a:lnTo>
                  <a:lnTo>
                    <a:pt x="81279" y="27749"/>
                  </a:lnTo>
                  <a:lnTo>
                    <a:pt x="83477" y="27749"/>
                  </a:lnTo>
                  <a:lnTo>
                    <a:pt x="92887" y="27749"/>
                  </a:lnTo>
                  <a:lnTo>
                    <a:pt x="97586" y="22974"/>
                  </a:lnTo>
                  <a:lnTo>
                    <a:pt x="97586" y="13398"/>
                  </a:lnTo>
                  <a:lnTo>
                    <a:pt x="97586" y="0"/>
                  </a:lnTo>
                  <a:lnTo>
                    <a:pt x="109359" y="0"/>
                  </a:lnTo>
                  <a:lnTo>
                    <a:pt x="109359" y="14109"/>
                  </a:lnTo>
                  <a:lnTo>
                    <a:pt x="109359" y="21793"/>
                  </a:lnTo>
                  <a:lnTo>
                    <a:pt x="106997" y="28028"/>
                  </a:lnTo>
                  <a:lnTo>
                    <a:pt x="102285" y="32816"/>
                  </a:lnTo>
                  <a:lnTo>
                    <a:pt x="97586" y="37591"/>
                  </a:lnTo>
                  <a:lnTo>
                    <a:pt x="91401" y="39979"/>
                  </a:lnTo>
                  <a:lnTo>
                    <a:pt x="83718" y="39979"/>
                  </a:lnTo>
                  <a:lnTo>
                    <a:pt x="79476" y="39979"/>
                  </a:lnTo>
                  <a:lnTo>
                    <a:pt x="75196" y="39039"/>
                  </a:lnTo>
                  <a:lnTo>
                    <a:pt x="70904" y="37147"/>
                  </a:lnTo>
                  <a:lnTo>
                    <a:pt x="66586" y="35280"/>
                  </a:lnTo>
                  <a:lnTo>
                    <a:pt x="60439" y="31521"/>
                  </a:lnTo>
                  <a:lnTo>
                    <a:pt x="52438" y="25882"/>
                  </a:lnTo>
                  <a:lnTo>
                    <a:pt x="46494" y="21640"/>
                  </a:lnTo>
                  <a:lnTo>
                    <a:pt x="42163" y="18732"/>
                  </a:lnTo>
                  <a:lnTo>
                    <a:pt x="39509" y="17157"/>
                  </a:lnTo>
                  <a:lnTo>
                    <a:pt x="36842" y="15595"/>
                  </a:lnTo>
                  <a:lnTo>
                    <a:pt x="34442" y="14465"/>
                  </a:lnTo>
                  <a:lnTo>
                    <a:pt x="32334" y="13766"/>
                  </a:lnTo>
                  <a:lnTo>
                    <a:pt x="30200" y="13055"/>
                  </a:lnTo>
                  <a:lnTo>
                    <a:pt x="28066" y="12699"/>
                  </a:lnTo>
                  <a:lnTo>
                    <a:pt x="25869" y="12699"/>
                  </a:lnTo>
                  <a:lnTo>
                    <a:pt x="16459" y="12699"/>
                  </a:lnTo>
                  <a:lnTo>
                    <a:pt x="11747" y="17487"/>
                  </a:lnTo>
                  <a:lnTo>
                    <a:pt x="11747" y="27025"/>
                  </a:lnTo>
                  <a:lnTo>
                    <a:pt x="11747" y="40436"/>
                  </a:lnTo>
                  <a:lnTo>
                    <a:pt x="0" y="40436"/>
                  </a:lnTo>
                  <a:lnTo>
                    <a:pt x="0" y="26339"/>
                  </a:lnTo>
                  <a:lnTo>
                    <a:pt x="0" y="18656"/>
                  </a:lnTo>
                  <a:lnTo>
                    <a:pt x="2349" y="12420"/>
                  </a:lnTo>
                  <a:lnTo>
                    <a:pt x="7061" y="7645"/>
                  </a:lnTo>
                  <a:lnTo>
                    <a:pt x="11747" y="2857"/>
                  </a:lnTo>
                  <a:lnTo>
                    <a:pt x="17957" y="469"/>
                  </a:lnTo>
                  <a:lnTo>
                    <a:pt x="25628" y="469"/>
                  </a:lnTo>
                  <a:lnTo>
                    <a:pt x="29870" y="469"/>
                  </a:lnTo>
                  <a:lnTo>
                    <a:pt x="34124" y="1422"/>
                  </a:lnTo>
                  <a:lnTo>
                    <a:pt x="38455" y="3289"/>
                  </a:lnTo>
                  <a:lnTo>
                    <a:pt x="42760" y="5181"/>
                  </a:lnTo>
                  <a:lnTo>
                    <a:pt x="48907" y="8940"/>
                  </a:lnTo>
                  <a:lnTo>
                    <a:pt x="56908" y="14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658657" y="897101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906344" y="9000700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w="0" h="104140">
                  <a:moveTo>
                    <a:pt x="0" y="103822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827366" y="91070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860430" y="8971013"/>
              <a:ext cx="92075" cy="347980"/>
            </a:xfrm>
            <a:custGeom>
              <a:avLst/>
              <a:gdLst/>
              <a:ahLst/>
              <a:cxnLst/>
              <a:rect l="l" t="t" r="r" b="b"/>
              <a:pathLst>
                <a:path w="92075" h="347979">
                  <a:moveTo>
                    <a:pt x="75311" y="29692"/>
                  </a:moveTo>
                  <a:lnTo>
                    <a:pt x="72974" y="18135"/>
                  </a:lnTo>
                  <a:lnTo>
                    <a:pt x="66611" y="8699"/>
                  </a:lnTo>
                  <a:lnTo>
                    <a:pt x="57162" y="2336"/>
                  </a:lnTo>
                  <a:lnTo>
                    <a:pt x="45605" y="0"/>
                  </a:lnTo>
                  <a:lnTo>
                    <a:pt x="34036" y="2336"/>
                  </a:lnTo>
                  <a:lnTo>
                    <a:pt x="24599" y="8699"/>
                  </a:lnTo>
                  <a:lnTo>
                    <a:pt x="18224" y="18135"/>
                  </a:lnTo>
                  <a:lnTo>
                    <a:pt x="15900" y="29692"/>
                  </a:lnTo>
                  <a:lnTo>
                    <a:pt x="18224" y="41262"/>
                  </a:lnTo>
                  <a:lnTo>
                    <a:pt x="24599" y="50698"/>
                  </a:lnTo>
                  <a:lnTo>
                    <a:pt x="34036" y="57073"/>
                  </a:lnTo>
                  <a:lnTo>
                    <a:pt x="45605" y="59397"/>
                  </a:lnTo>
                  <a:lnTo>
                    <a:pt x="57162" y="57073"/>
                  </a:lnTo>
                  <a:lnTo>
                    <a:pt x="66611" y="50698"/>
                  </a:lnTo>
                  <a:lnTo>
                    <a:pt x="72974" y="41262"/>
                  </a:lnTo>
                  <a:lnTo>
                    <a:pt x="75311" y="29692"/>
                  </a:lnTo>
                  <a:close/>
                </a:path>
                <a:path w="92075" h="347979">
                  <a:moveTo>
                    <a:pt x="91808" y="306895"/>
                  </a:moveTo>
                  <a:lnTo>
                    <a:pt x="81927" y="297014"/>
                  </a:lnTo>
                  <a:lnTo>
                    <a:pt x="52895" y="326047"/>
                  </a:lnTo>
                  <a:lnTo>
                    <a:pt x="52895" y="178600"/>
                  </a:lnTo>
                  <a:lnTo>
                    <a:pt x="38912" y="178600"/>
                  </a:lnTo>
                  <a:lnTo>
                    <a:pt x="38912" y="326059"/>
                  </a:lnTo>
                  <a:lnTo>
                    <a:pt x="9880" y="297014"/>
                  </a:lnTo>
                  <a:lnTo>
                    <a:pt x="0" y="306895"/>
                  </a:lnTo>
                  <a:lnTo>
                    <a:pt x="40957" y="347853"/>
                  </a:lnTo>
                  <a:lnTo>
                    <a:pt x="50838" y="347853"/>
                  </a:lnTo>
                  <a:lnTo>
                    <a:pt x="91808" y="306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878251" y="8875966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0"/>
                  </a:moveTo>
                  <a:lnTo>
                    <a:pt x="0" y="0"/>
                  </a:lnTo>
                  <a:lnTo>
                    <a:pt x="0" y="550557"/>
                  </a:lnTo>
                  <a:lnTo>
                    <a:pt x="509371" y="550557"/>
                  </a:lnTo>
                  <a:lnTo>
                    <a:pt x="509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878246" y="8875964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550557"/>
                  </a:moveTo>
                  <a:lnTo>
                    <a:pt x="0" y="550557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5505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878246" y="8920172"/>
              <a:ext cx="509905" cy="167005"/>
            </a:xfrm>
            <a:custGeom>
              <a:avLst/>
              <a:gdLst/>
              <a:ahLst/>
              <a:cxnLst/>
              <a:rect l="l" t="t" r="r" b="b"/>
              <a:pathLst>
                <a:path w="509904" h="167004">
                  <a:moveTo>
                    <a:pt x="509371" y="166420"/>
                  </a:moveTo>
                  <a:lnTo>
                    <a:pt x="0" y="166420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1664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3136442" y="8875972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w="0" h="551179">
                  <a:moveTo>
                    <a:pt x="0" y="0"/>
                  </a:moveTo>
                  <a:lnTo>
                    <a:pt x="0" y="55055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967611" y="929711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40970" y="40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3008580" y="9173771"/>
              <a:ext cx="0" cy="164465"/>
            </a:xfrm>
            <a:custGeom>
              <a:avLst/>
              <a:gdLst/>
              <a:ahLst/>
              <a:cxnLst/>
              <a:rect l="l" t="t" r="r" b="b"/>
              <a:pathLst>
                <a:path w="0" h="164465">
                  <a:moveTo>
                    <a:pt x="0" y="1643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929618" y="91312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3039097" y="8946515"/>
              <a:ext cx="300990" cy="96520"/>
            </a:xfrm>
            <a:custGeom>
              <a:avLst/>
              <a:gdLst/>
              <a:ahLst/>
              <a:cxnLst/>
              <a:rect l="l" t="t" r="r" b="b"/>
              <a:pathLst>
                <a:path w="300989" h="96520">
                  <a:moveTo>
                    <a:pt x="44780" y="44792"/>
                  </a:moveTo>
                  <a:lnTo>
                    <a:pt x="22402" y="0"/>
                  </a:lnTo>
                  <a:lnTo>
                    <a:pt x="0" y="44792"/>
                  </a:lnTo>
                  <a:lnTo>
                    <a:pt x="18554" y="44792"/>
                  </a:lnTo>
                  <a:lnTo>
                    <a:pt x="18554" y="96088"/>
                  </a:lnTo>
                  <a:lnTo>
                    <a:pt x="26238" y="96088"/>
                  </a:lnTo>
                  <a:lnTo>
                    <a:pt x="26238" y="44792"/>
                  </a:lnTo>
                  <a:lnTo>
                    <a:pt x="44780" y="44792"/>
                  </a:lnTo>
                  <a:close/>
                </a:path>
                <a:path w="300989" h="96520">
                  <a:moveTo>
                    <a:pt x="300494" y="51295"/>
                  </a:moveTo>
                  <a:lnTo>
                    <a:pt x="281927" y="51295"/>
                  </a:lnTo>
                  <a:lnTo>
                    <a:pt x="281927" y="0"/>
                  </a:lnTo>
                  <a:lnTo>
                    <a:pt x="274243" y="0"/>
                  </a:lnTo>
                  <a:lnTo>
                    <a:pt x="274243" y="51295"/>
                  </a:lnTo>
                  <a:lnTo>
                    <a:pt x="255701" y="51295"/>
                  </a:lnTo>
                  <a:lnTo>
                    <a:pt x="278091" y="96088"/>
                  </a:lnTo>
                  <a:lnTo>
                    <a:pt x="300494" y="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3" name="object 333"/>
          <p:cNvGrpSpPr/>
          <p:nvPr/>
        </p:nvGrpSpPr>
        <p:grpSpPr>
          <a:xfrm>
            <a:off x="3021876" y="9791009"/>
            <a:ext cx="199390" cy="507365"/>
            <a:chOff x="3021876" y="9791009"/>
            <a:chExt cx="199390" cy="507365"/>
          </a:xfrm>
        </p:grpSpPr>
        <p:sp>
          <p:nvSpPr>
            <p:cNvPr id="334" name="object 334"/>
            <p:cNvSpPr/>
            <p:nvPr/>
          </p:nvSpPr>
          <p:spPr>
            <a:xfrm>
              <a:off x="3021876" y="10185783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035847" y="1023572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3077761" y="10285660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3121355" y="9791009"/>
              <a:ext cx="0" cy="386715"/>
            </a:xfrm>
            <a:custGeom>
              <a:avLst/>
              <a:gdLst/>
              <a:ahLst/>
              <a:cxnLst/>
              <a:rect l="l" t="t" r="r" b="b"/>
              <a:pathLst>
                <a:path w="0" h="386715">
                  <a:moveTo>
                    <a:pt x="0" y="3866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8" name="object 338"/>
          <p:cNvSpPr/>
          <p:nvPr/>
        </p:nvSpPr>
        <p:spPr>
          <a:xfrm>
            <a:off x="2370336" y="1002550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9" name="object 339"/>
          <p:cNvGrpSpPr/>
          <p:nvPr/>
        </p:nvGrpSpPr>
        <p:grpSpPr>
          <a:xfrm>
            <a:off x="2480457" y="10012808"/>
            <a:ext cx="3783329" cy="25400"/>
            <a:chOff x="2480457" y="10012808"/>
            <a:chExt cx="3783329" cy="25400"/>
          </a:xfrm>
        </p:grpSpPr>
        <p:sp>
          <p:nvSpPr>
            <p:cNvPr id="340" name="object 340"/>
            <p:cNvSpPr/>
            <p:nvPr/>
          </p:nvSpPr>
          <p:spPr>
            <a:xfrm>
              <a:off x="2480457" y="1002550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 h="0">
                  <a:moveTo>
                    <a:pt x="0" y="0"/>
                  </a:moveTo>
                  <a:lnTo>
                    <a:pt x="252069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768539" y="10025508"/>
              <a:ext cx="3421379" cy="0"/>
            </a:xfrm>
            <a:custGeom>
              <a:avLst/>
              <a:gdLst/>
              <a:ahLst/>
              <a:cxnLst/>
              <a:rect l="l" t="t" r="r" b="b"/>
              <a:pathLst>
                <a:path w="3421379" h="0">
                  <a:moveTo>
                    <a:pt x="0" y="0"/>
                  </a:moveTo>
                  <a:lnTo>
                    <a:pt x="3420973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225518" y="1002550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3" name="object 343"/>
          <p:cNvSpPr/>
          <p:nvPr/>
        </p:nvSpPr>
        <p:spPr>
          <a:xfrm>
            <a:off x="3008580" y="8369844"/>
            <a:ext cx="0" cy="452120"/>
          </a:xfrm>
          <a:custGeom>
            <a:avLst/>
            <a:gdLst/>
            <a:ahLst/>
            <a:cxnLst/>
            <a:rect l="l" t="t" r="r" b="b"/>
            <a:pathLst>
              <a:path w="0" h="452120">
                <a:moveTo>
                  <a:pt x="0" y="4519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344" name="object 344"/>
          <p:cNvGrpSpPr/>
          <p:nvPr/>
        </p:nvGrpSpPr>
        <p:grpSpPr>
          <a:xfrm>
            <a:off x="3012338" y="8369844"/>
            <a:ext cx="1897380" cy="452120"/>
            <a:chOff x="3012338" y="8369844"/>
            <a:chExt cx="1897380" cy="452120"/>
          </a:xfrm>
        </p:grpSpPr>
        <p:sp>
          <p:nvSpPr>
            <p:cNvPr id="345" name="object 345"/>
            <p:cNvSpPr/>
            <p:nvPr/>
          </p:nvSpPr>
          <p:spPr>
            <a:xfrm>
              <a:off x="4906343" y="8369844"/>
              <a:ext cx="0" cy="452120"/>
            </a:xfrm>
            <a:custGeom>
              <a:avLst/>
              <a:gdLst/>
              <a:ahLst/>
              <a:cxnLst/>
              <a:rect l="l" t="t" r="r" b="b"/>
              <a:pathLst>
                <a:path w="0" h="452120">
                  <a:moveTo>
                    <a:pt x="0" y="4519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040466" y="8395629"/>
              <a:ext cx="1837689" cy="0"/>
            </a:xfrm>
            <a:custGeom>
              <a:avLst/>
              <a:gdLst/>
              <a:ahLst/>
              <a:cxnLst/>
              <a:rect l="l" t="t" r="r" b="b"/>
              <a:pathLst>
                <a:path w="1837689" h="0">
                  <a:moveTo>
                    <a:pt x="0" y="0"/>
                  </a:moveTo>
                  <a:lnTo>
                    <a:pt x="18374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012338" y="8386419"/>
              <a:ext cx="1894205" cy="19050"/>
            </a:xfrm>
            <a:custGeom>
              <a:avLst/>
              <a:gdLst/>
              <a:ahLst/>
              <a:cxnLst/>
              <a:rect l="l" t="t" r="r" b="b"/>
              <a:pathLst>
                <a:path w="1894204" h="19050">
                  <a:moveTo>
                    <a:pt x="34417" y="0"/>
                  </a:moveTo>
                  <a:lnTo>
                    <a:pt x="0" y="9207"/>
                  </a:lnTo>
                  <a:lnTo>
                    <a:pt x="34417" y="18440"/>
                  </a:lnTo>
                  <a:lnTo>
                    <a:pt x="34417" y="0"/>
                  </a:lnTo>
                  <a:close/>
                </a:path>
                <a:path w="1894204" h="19050">
                  <a:moveTo>
                    <a:pt x="1893684" y="9207"/>
                  </a:moveTo>
                  <a:lnTo>
                    <a:pt x="1859267" y="0"/>
                  </a:lnTo>
                  <a:lnTo>
                    <a:pt x="1859267" y="18440"/>
                  </a:lnTo>
                  <a:lnTo>
                    <a:pt x="1893684" y="92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/>
          <p:cNvGrpSpPr/>
          <p:nvPr/>
        </p:nvGrpSpPr>
        <p:grpSpPr>
          <a:xfrm>
            <a:off x="5984032" y="7937010"/>
            <a:ext cx="603250" cy="3175"/>
            <a:chOff x="5984032" y="7937010"/>
            <a:chExt cx="603250" cy="3175"/>
          </a:xfrm>
        </p:grpSpPr>
        <p:sp>
          <p:nvSpPr>
            <p:cNvPr id="349" name="object 349"/>
            <p:cNvSpPr/>
            <p:nvPr/>
          </p:nvSpPr>
          <p:spPr>
            <a:xfrm>
              <a:off x="5984032" y="79385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036321" y="7938597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357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169299" y="7938597"/>
              <a:ext cx="382905" cy="0"/>
            </a:xfrm>
            <a:custGeom>
              <a:avLst/>
              <a:gdLst/>
              <a:ahLst/>
              <a:cxnLst/>
              <a:rect l="l" t="t" r="r" b="b"/>
              <a:pathLst>
                <a:path w="382904" h="0">
                  <a:moveTo>
                    <a:pt x="0" y="0"/>
                  </a:moveTo>
                  <a:lnTo>
                    <a:pt x="382295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568207" y="79385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" name="object 353"/>
          <p:cNvGrpSpPr/>
          <p:nvPr/>
        </p:nvGrpSpPr>
        <p:grpSpPr>
          <a:xfrm>
            <a:off x="5984032" y="7938341"/>
            <a:ext cx="603250" cy="1295400"/>
            <a:chOff x="5984032" y="7938341"/>
            <a:chExt cx="603250" cy="1295400"/>
          </a:xfrm>
        </p:grpSpPr>
        <p:sp>
          <p:nvSpPr>
            <p:cNvPr id="354" name="object 354"/>
            <p:cNvSpPr/>
            <p:nvPr/>
          </p:nvSpPr>
          <p:spPr>
            <a:xfrm>
              <a:off x="5984032" y="92317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036321" y="9231770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357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169299" y="9231770"/>
              <a:ext cx="382905" cy="0"/>
            </a:xfrm>
            <a:custGeom>
              <a:avLst/>
              <a:gdLst/>
              <a:ahLst/>
              <a:cxnLst/>
              <a:rect l="l" t="t" r="r" b="b"/>
              <a:pathLst>
                <a:path w="382904" h="0">
                  <a:moveTo>
                    <a:pt x="0" y="0"/>
                  </a:moveTo>
                  <a:lnTo>
                    <a:pt x="382295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568207" y="92317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518921" y="7966464"/>
              <a:ext cx="0" cy="1238885"/>
            </a:xfrm>
            <a:custGeom>
              <a:avLst/>
              <a:gdLst/>
              <a:ahLst/>
              <a:cxnLst/>
              <a:rect l="l" t="t" r="r" b="b"/>
              <a:pathLst>
                <a:path w="0" h="1238884">
                  <a:moveTo>
                    <a:pt x="0" y="0"/>
                  </a:moveTo>
                  <a:lnTo>
                    <a:pt x="0" y="1238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509689" y="7938350"/>
              <a:ext cx="19050" cy="1295400"/>
            </a:xfrm>
            <a:custGeom>
              <a:avLst/>
              <a:gdLst/>
              <a:ahLst/>
              <a:cxnLst/>
              <a:rect l="l" t="t" r="r" b="b"/>
              <a:pathLst>
                <a:path w="19050" h="1295400">
                  <a:moveTo>
                    <a:pt x="18453" y="1260538"/>
                  </a:moveTo>
                  <a:lnTo>
                    <a:pt x="0" y="1260538"/>
                  </a:lnTo>
                  <a:lnTo>
                    <a:pt x="9232" y="1294968"/>
                  </a:lnTo>
                  <a:lnTo>
                    <a:pt x="18453" y="1260538"/>
                  </a:lnTo>
                  <a:close/>
                </a:path>
                <a:path w="19050" h="1295400">
                  <a:moveTo>
                    <a:pt x="18453" y="34417"/>
                  </a:moveTo>
                  <a:lnTo>
                    <a:pt x="9232" y="0"/>
                  </a:lnTo>
                  <a:lnTo>
                    <a:pt x="0" y="34417"/>
                  </a:lnTo>
                  <a:lnTo>
                    <a:pt x="18453" y="34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0" name="object 360"/>
          <p:cNvSpPr/>
          <p:nvPr/>
        </p:nvSpPr>
        <p:spPr>
          <a:xfrm>
            <a:off x="5408333" y="720504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5583301" y="788440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6031115" y="926755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4706785" y="937902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4347146" y="937902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2603728" y="926485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66" name="object 366"/>
          <p:cNvGrpSpPr/>
          <p:nvPr/>
        </p:nvGrpSpPr>
        <p:grpSpPr>
          <a:xfrm>
            <a:off x="2596721" y="6936798"/>
            <a:ext cx="93980" cy="431165"/>
            <a:chOff x="2596721" y="6936798"/>
            <a:chExt cx="93980" cy="431165"/>
          </a:xfrm>
        </p:grpSpPr>
        <p:sp>
          <p:nvSpPr>
            <p:cNvPr id="367" name="object 367"/>
            <p:cNvSpPr/>
            <p:nvPr/>
          </p:nvSpPr>
          <p:spPr>
            <a:xfrm>
              <a:off x="2627270" y="69431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0" y="10807"/>
                  </a:moveTo>
                  <a:lnTo>
                    <a:pt x="0" y="4864"/>
                  </a:lnTo>
                  <a:lnTo>
                    <a:pt x="4851" y="0"/>
                  </a:lnTo>
                  <a:lnTo>
                    <a:pt x="10795" y="0"/>
                  </a:lnTo>
                  <a:lnTo>
                    <a:pt x="21577" y="0"/>
                  </a:lnTo>
                  <a:lnTo>
                    <a:pt x="27520" y="0"/>
                  </a:lnTo>
                  <a:lnTo>
                    <a:pt x="32372" y="4864"/>
                  </a:lnTo>
                  <a:lnTo>
                    <a:pt x="32372" y="10807"/>
                  </a:lnTo>
                  <a:lnTo>
                    <a:pt x="32372" y="397090"/>
                  </a:lnTo>
                  <a:lnTo>
                    <a:pt x="32372" y="403021"/>
                  </a:lnTo>
                  <a:lnTo>
                    <a:pt x="27520" y="407885"/>
                  </a:lnTo>
                  <a:lnTo>
                    <a:pt x="21577" y="407885"/>
                  </a:lnTo>
                  <a:lnTo>
                    <a:pt x="10795" y="407885"/>
                  </a:lnTo>
                  <a:lnTo>
                    <a:pt x="4851" y="407885"/>
                  </a:lnTo>
                  <a:lnTo>
                    <a:pt x="0" y="403021"/>
                  </a:lnTo>
                  <a:lnTo>
                    <a:pt x="0" y="397090"/>
                  </a:lnTo>
                  <a:lnTo>
                    <a:pt x="0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603071" y="73305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5">
                  <a:moveTo>
                    <a:pt x="75907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25768"/>
                  </a:lnTo>
                  <a:lnTo>
                    <a:pt x="4864" y="30632"/>
                  </a:lnTo>
                  <a:lnTo>
                    <a:pt x="75907" y="30632"/>
                  </a:lnTo>
                  <a:lnTo>
                    <a:pt x="80772" y="25768"/>
                  </a:lnTo>
                  <a:lnTo>
                    <a:pt x="80772" y="19824"/>
                  </a:lnTo>
                  <a:lnTo>
                    <a:pt x="80772" y="4864"/>
                  </a:lnTo>
                  <a:lnTo>
                    <a:pt x="75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603071" y="73305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5">
                  <a:moveTo>
                    <a:pt x="80772" y="19824"/>
                  </a:moveTo>
                  <a:lnTo>
                    <a:pt x="80772" y="25768"/>
                  </a:lnTo>
                  <a:lnTo>
                    <a:pt x="75907" y="30632"/>
                  </a:lnTo>
                  <a:lnTo>
                    <a:pt x="69964" y="30632"/>
                  </a:lnTo>
                  <a:lnTo>
                    <a:pt x="10807" y="30632"/>
                  </a:lnTo>
                  <a:lnTo>
                    <a:pt x="4864" y="30632"/>
                  </a:lnTo>
                  <a:lnTo>
                    <a:pt x="0" y="25768"/>
                  </a:lnTo>
                  <a:lnTo>
                    <a:pt x="0" y="19824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807" y="0"/>
                  </a:lnTo>
                  <a:lnTo>
                    <a:pt x="69964" y="0"/>
                  </a:lnTo>
                  <a:lnTo>
                    <a:pt x="75907" y="0"/>
                  </a:lnTo>
                  <a:lnTo>
                    <a:pt x="80772" y="4864"/>
                  </a:lnTo>
                  <a:lnTo>
                    <a:pt x="80772" y="10807"/>
                  </a:lnTo>
                  <a:lnTo>
                    <a:pt x="80772" y="1982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0" name="object 370"/>
          <p:cNvGrpSpPr/>
          <p:nvPr/>
        </p:nvGrpSpPr>
        <p:grpSpPr>
          <a:xfrm>
            <a:off x="3035686" y="6891492"/>
            <a:ext cx="6350" cy="433705"/>
            <a:chOff x="3035686" y="6891492"/>
            <a:chExt cx="6350" cy="433705"/>
          </a:xfrm>
        </p:grpSpPr>
        <p:sp>
          <p:nvSpPr>
            <p:cNvPr id="371" name="object 371"/>
            <p:cNvSpPr/>
            <p:nvPr/>
          </p:nvSpPr>
          <p:spPr>
            <a:xfrm>
              <a:off x="3038861" y="73058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4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038861" y="7144156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1257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038861" y="6928511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w="0" h="198120">
                  <a:moveTo>
                    <a:pt x="0" y="1976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3038861" y="689149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5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5" name="object 375"/>
          <p:cNvGrpSpPr/>
          <p:nvPr/>
        </p:nvGrpSpPr>
        <p:grpSpPr>
          <a:xfrm>
            <a:off x="2428138" y="7265545"/>
            <a:ext cx="245110" cy="59690"/>
            <a:chOff x="2428138" y="7265545"/>
            <a:chExt cx="245110" cy="59690"/>
          </a:xfrm>
        </p:grpSpPr>
        <p:sp>
          <p:nvSpPr>
            <p:cNvPr id="376" name="object 376"/>
            <p:cNvSpPr/>
            <p:nvPr/>
          </p:nvSpPr>
          <p:spPr>
            <a:xfrm>
              <a:off x="2463940" y="7295238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 h="0">
                  <a:moveTo>
                    <a:pt x="166814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428138" y="7265555"/>
              <a:ext cx="245110" cy="59690"/>
            </a:xfrm>
            <a:custGeom>
              <a:avLst/>
              <a:gdLst/>
              <a:ahLst/>
              <a:cxnLst/>
              <a:rect l="l" t="t" r="r" b="b"/>
              <a:pathLst>
                <a:path w="245110" h="59690">
                  <a:moveTo>
                    <a:pt x="59397" y="29692"/>
                  </a:moveTo>
                  <a:lnTo>
                    <a:pt x="57061" y="18122"/>
                  </a:lnTo>
                  <a:lnTo>
                    <a:pt x="50698" y="8686"/>
                  </a:lnTo>
                  <a:lnTo>
                    <a:pt x="41249" y="2324"/>
                  </a:lnTo>
                  <a:lnTo>
                    <a:pt x="29705" y="0"/>
                  </a:lnTo>
                  <a:lnTo>
                    <a:pt x="18135" y="2324"/>
                  </a:lnTo>
                  <a:lnTo>
                    <a:pt x="8699" y="8686"/>
                  </a:lnTo>
                  <a:lnTo>
                    <a:pt x="2324" y="18122"/>
                  </a:lnTo>
                  <a:lnTo>
                    <a:pt x="0" y="29692"/>
                  </a:lnTo>
                  <a:lnTo>
                    <a:pt x="2324" y="41249"/>
                  </a:lnTo>
                  <a:lnTo>
                    <a:pt x="8699" y="50685"/>
                  </a:lnTo>
                  <a:lnTo>
                    <a:pt x="18135" y="57048"/>
                  </a:lnTo>
                  <a:lnTo>
                    <a:pt x="29705" y="59385"/>
                  </a:lnTo>
                  <a:lnTo>
                    <a:pt x="41249" y="57048"/>
                  </a:lnTo>
                  <a:lnTo>
                    <a:pt x="50698" y="50685"/>
                  </a:lnTo>
                  <a:lnTo>
                    <a:pt x="57061" y="41249"/>
                  </a:lnTo>
                  <a:lnTo>
                    <a:pt x="59397" y="29692"/>
                  </a:lnTo>
                  <a:close/>
                </a:path>
                <a:path w="245110" h="59690">
                  <a:moveTo>
                    <a:pt x="245008" y="29692"/>
                  </a:moveTo>
                  <a:lnTo>
                    <a:pt x="242671" y="18122"/>
                  </a:lnTo>
                  <a:lnTo>
                    <a:pt x="236308" y="8686"/>
                  </a:lnTo>
                  <a:lnTo>
                    <a:pt x="226872" y="2324"/>
                  </a:lnTo>
                  <a:lnTo>
                    <a:pt x="215303" y="0"/>
                  </a:lnTo>
                  <a:lnTo>
                    <a:pt x="203746" y="2324"/>
                  </a:lnTo>
                  <a:lnTo>
                    <a:pt x="194310" y="8686"/>
                  </a:lnTo>
                  <a:lnTo>
                    <a:pt x="187947" y="18122"/>
                  </a:lnTo>
                  <a:lnTo>
                    <a:pt x="185610" y="29692"/>
                  </a:lnTo>
                  <a:lnTo>
                    <a:pt x="187947" y="41249"/>
                  </a:lnTo>
                  <a:lnTo>
                    <a:pt x="194310" y="50685"/>
                  </a:lnTo>
                  <a:lnTo>
                    <a:pt x="203746" y="57048"/>
                  </a:lnTo>
                  <a:lnTo>
                    <a:pt x="215303" y="59385"/>
                  </a:lnTo>
                  <a:lnTo>
                    <a:pt x="226872" y="57048"/>
                  </a:lnTo>
                  <a:lnTo>
                    <a:pt x="236308" y="50685"/>
                  </a:lnTo>
                  <a:lnTo>
                    <a:pt x="242671" y="41249"/>
                  </a:lnTo>
                  <a:lnTo>
                    <a:pt x="245008" y="29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8" name="object 378"/>
          <p:cNvGrpSpPr/>
          <p:nvPr/>
        </p:nvGrpSpPr>
        <p:grpSpPr>
          <a:xfrm>
            <a:off x="5942410" y="6936798"/>
            <a:ext cx="238760" cy="431165"/>
            <a:chOff x="5942410" y="6936798"/>
            <a:chExt cx="238760" cy="431165"/>
          </a:xfrm>
        </p:grpSpPr>
        <p:sp>
          <p:nvSpPr>
            <p:cNvPr id="379" name="object 379"/>
            <p:cNvSpPr/>
            <p:nvPr/>
          </p:nvSpPr>
          <p:spPr>
            <a:xfrm>
              <a:off x="5972956" y="69431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27520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10807"/>
                  </a:lnTo>
                  <a:lnTo>
                    <a:pt x="32372" y="4864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5972956" y="69431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32372" y="10807"/>
                  </a:moveTo>
                  <a:lnTo>
                    <a:pt x="32372" y="4864"/>
                  </a:lnTo>
                  <a:lnTo>
                    <a:pt x="27520" y="0"/>
                  </a:lnTo>
                  <a:lnTo>
                    <a:pt x="21577" y="0"/>
                  </a:lnTo>
                  <a:lnTo>
                    <a:pt x="10794" y="0"/>
                  </a:lnTo>
                  <a:lnTo>
                    <a:pt x="4864" y="0"/>
                  </a:lnTo>
                  <a:lnTo>
                    <a:pt x="0" y="4864"/>
                  </a:lnTo>
                  <a:lnTo>
                    <a:pt x="0" y="10807"/>
                  </a:lnTo>
                  <a:lnTo>
                    <a:pt x="0" y="397090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10794" y="407885"/>
                  </a:lnTo>
                  <a:lnTo>
                    <a:pt x="21577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397090"/>
                  </a:lnTo>
                  <a:lnTo>
                    <a:pt x="32372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1" name="object 3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42410" y="7248783"/>
              <a:ext cx="238324" cy="118727"/>
            </a:xfrm>
            <a:prstGeom prst="rect">
              <a:avLst/>
            </a:prstGeom>
          </p:spPr>
        </p:pic>
      </p:grpSp>
      <p:grpSp>
        <p:nvGrpSpPr>
          <p:cNvPr id="382" name="object 382"/>
          <p:cNvGrpSpPr/>
          <p:nvPr/>
        </p:nvGrpSpPr>
        <p:grpSpPr>
          <a:xfrm>
            <a:off x="2992953" y="6398581"/>
            <a:ext cx="161290" cy="326390"/>
            <a:chOff x="2992953" y="6398581"/>
            <a:chExt cx="161290" cy="326390"/>
          </a:xfrm>
        </p:grpSpPr>
        <p:sp>
          <p:nvSpPr>
            <p:cNvPr id="383" name="object 383"/>
            <p:cNvSpPr/>
            <p:nvPr/>
          </p:nvSpPr>
          <p:spPr>
            <a:xfrm>
              <a:off x="3105244" y="64049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0637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37" y="305917"/>
                  </a:lnTo>
                  <a:lnTo>
                    <a:pt x="24282" y="302272"/>
                  </a:lnTo>
                  <a:lnTo>
                    <a:pt x="24282" y="364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3105244" y="64049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0" y="8102"/>
                  </a:moveTo>
                  <a:lnTo>
                    <a:pt x="0" y="3644"/>
                  </a:lnTo>
                  <a:lnTo>
                    <a:pt x="3644" y="0"/>
                  </a:lnTo>
                  <a:lnTo>
                    <a:pt x="8102" y="0"/>
                  </a:lnTo>
                  <a:lnTo>
                    <a:pt x="16179" y="0"/>
                  </a:lnTo>
                  <a:lnTo>
                    <a:pt x="20637" y="0"/>
                  </a:lnTo>
                  <a:lnTo>
                    <a:pt x="24282" y="3644"/>
                  </a:lnTo>
                  <a:lnTo>
                    <a:pt x="24282" y="8102"/>
                  </a:lnTo>
                  <a:lnTo>
                    <a:pt x="24282" y="297814"/>
                  </a:lnTo>
                  <a:lnTo>
                    <a:pt x="24282" y="302272"/>
                  </a:lnTo>
                  <a:lnTo>
                    <a:pt x="20637" y="305917"/>
                  </a:lnTo>
                  <a:lnTo>
                    <a:pt x="16179" y="305917"/>
                  </a:lnTo>
                  <a:lnTo>
                    <a:pt x="8102" y="305917"/>
                  </a:lnTo>
                  <a:lnTo>
                    <a:pt x="3644" y="305917"/>
                  </a:lnTo>
                  <a:lnTo>
                    <a:pt x="0" y="302272"/>
                  </a:lnTo>
                  <a:lnTo>
                    <a:pt x="0" y="297814"/>
                  </a:lnTo>
                  <a:lnTo>
                    <a:pt x="0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5" name="object 3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92953" y="6631735"/>
              <a:ext cx="161069" cy="93054"/>
            </a:xfrm>
            <a:prstGeom prst="rect">
              <a:avLst/>
            </a:prstGeom>
          </p:spPr>
        </p:pic>
      </p:grpSp>
      <p:grpSp>
        <p:nvGrpSpPr>
          <p:cNvPr id="386" name="object 386"/>
          <p:cNvGrpSpPr/>
          <p:nvPr/>
        </p:nvGrpSpPr>
        <p:grpSpPr>
          <a:xfrm>
            <a:off x="5472126" y="6398581"/>
            <a:ext cx="161290" cy="326390"/>
            <a:chOff x="5472126" y="6398581"/>
            <a:chExt cx="161290" cy="326390"/>
          </a:xfrm>
        </p:grpSpPr>
        <p:sp>
          <p:nvSpPr>
            <p:cNvPr id="387" name="object 387"/>
            <p:cNvSpPr/>
            <p:nvPr/>
          </p:nvSpPr>
          <p:spPr>
            <a:xfrm>
              <a:off x="5496622" y="64049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0650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8102"/>
                  </a:lnTo>
                  <a:lnTo>
                    <a:pt x="24282" y="3644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496622" y="64049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4282" y="8102"/>
                  </a:moveTo>
                  <a:lnTo>
                    <a:pt x="24282" y="3644"/>
                  </a:lnTo>
                  <a:lnTo>
                    <a:pt x="20650" y="0"/>
                  </a:lnTo>
                  <a:lnTo>
                    <a:pt x="16179" y="0"/>
                  </a:lnTo>
                  <a:lnTo>
                    <a:pt x="8115" y="0"/>
                  </a:ln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297814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8115" y="305917"/>
                  </a:lnTo>
                  <a:lnTo>
                    <a:pt x="16179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297814"/>
                  </a:lnTo>
                  <a:lnTo>
                    <a:pt x="24282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9" name="object 38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72126" y="6631735"/>
              <a:ext cx="161069" cy="93054"/>
            </a:xfrm>
            <a:prstGeom prst="rect">
              <a:avLst/>
            </a:prstGeom>
          </p:spPr>
        </p:pic>
      </p:grpSp>
      <p:sp>
        <p:nvSpPr>
          <p:cNvPr id="390" name="object 390"/>
          <p:cNvSpPr/>
          <p:nvPr/>
        </p:nvSpPr>
        <p:spPr>
          <a:xfrm>
            <a:off x="2313007" y="74514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2313007" y="86360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4" h="1390015">
                <a:moveTo>
                  <a:pt x="0" y="0"/>
                </a:moveTo>
                <a:lnTo>
                  <a:pt x="0" y="1389418"/>
                </a:lnTo>
                <a:lnTo>
                  <a:pt x="124587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2283310" y="74217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692" y="0"/>
                </a:moveTo>
                <a:lnTo>
                  <a:pt x="18136" y="2332"/>
                </a:lnTo>
                <a:lnTo>
                  <a:pt x="8697" y="8693"/>
                </a:lnTo>
                <a:lnTo>
                  <a:pt x="2333" y="18130"/>
                </a:lnTo>
                <a:lnTo>
                  <a:pt x="0" y="29692"/>
                </a:lnTo>
                <a:lnTo>
                  <a:pt x="2333" y="41256"/>
                </a:lnTo>
                <a:lnTo>
                  <a:pt x="8697" y="50698"/>
                </a:lnTo>
                <a:lnTo>
                  <a:pt x="18136" y="57063"/>
                </a:lnTo>
                <a:lnTo>
                  <a:pt x="29692" y="59397"/>
                </a:lnTo>
                <a:lnTo>
                  <a:pt x="41256" y="57063"/>
                </a:lnTo>
                <a:lnTo>
                  <a:pt x="50698" y="50698"/>
                </a:lnTo>
                <a:lnTo>
                  <a:pt x="57063" y="41256"/>
                </a:lnTo>
                <a:lnTo>
                  <a:pt x="59397" y="29692"/>
                </a:lnTo>
                <a:lnTo>
                  <a:pt x="57063" y="18130"/>
                </a:lnTo>
                <a:lnTo>
                  <a:pt x="50698" y="8693"/>
                </a:lnTo>
                <a:lnTo>
                  <a:pt x="41256" y="2332"/>
                </a:lnTo>
                <a:lnTo>
                  <a:pt x="29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93" name="object 39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276960" y="8521847"/>
            <a:ext cx="72097" cy="131491"/>
          </a:xfrm>
          <a:prstGeom prst="rect">
            <a:avLst/>
          </a:prstGeom>
        </p:spPr>
      </p:pic>
      <p:sp>
        <p:nvSpPr>
          <p:cNvPr id="394" name="object 394"/>
          <p:cNvSpPr/>
          <p:nvPr/>
        </p:nvSpPr>
        <p:spPr>
          <a:xfrm>
            <a:off x="2407885" y="999580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1" y="57076"/>
                </a:lnTo>
                <a:lnTo>
                  <a:pt x="50699" y="50711"/>
                </a:lnTo>
                <a:lnTo>
                  <a:pt x="57064" y="41269"/>
                </a:lnTo>
                <a:lnTo>
                  <a:pt x="59397" y="29705"/>
                </a:lnTo>
                <a:lnTo>
                  <a:pt x="57064" y="18141"/>
                </a:lnTo>
                <a:lnTo>
                  <a:pt x="50699" y="8699"/>
                </a:lnTo>
                <a:lnTo>
                  <a:pt x="41261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6325915" y="74514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6201328" y="86360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5" h="1390015">
                <a:moveTo>
                  <a:pt x="124587" y="0"/>
                </a:moveTo>
                <a:lnTo>
                  <a:pt x="124587" y="1389418"/>
                </a:lnTo>
                <a:lnTo>
                  <a:pt x="0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6296209" y="74217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2"/>
                </a:lnTo>
                <a:lnTo>
                  <a:pt x="8699" y="8693"/>
                </a:lnTo>
                <a:lnTo>
                  <a:pt x="2334" y="18130"/>
                </a:lnTo>
                <a:lnTo>
                  <a:pt x="0" y="29692"/>
                </a:lnTo>
                <a:lnTo>
                  <a:pt x="2334" y="41256"/>
                </a:lnTo>
                <a:lnTo>
                  <a:pt x="8699" y="50698"/>
                </a:lnTo>
                <a:lnTo>
                  <a:pt x="18141" y="57063"/>
                </a:lnTo>
                <a:lnTo>
                  <a:pt x="29705" y="59397"/>
                </a:lnTo>
                <a:lnTo>
                  <a:pt x="41261" y="57063"/>
                </a:lnTo>
                <a:lnTo>
                  <a:pt x="50699" y="50698"/>
                </a:lnTo>
                <a:lnTo>
                  <a:pt x="57064" y="41256"/>
                </a:lnTo>
                <a:lnTo>
                  <a:pt x="59397" y="29692"/>
                </a:lnTo>
                <a:lnTo>
                  <a:pt x="57064" y="18130"/>
                </a:lnTo>
                <a:lnTo>
                  <a:pt x="50699" y="8693"/>
                </a:lnTo>
                <a:lnTo>
                  <a:pt x="41261" y="2332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98" name="object 39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289859" y="8521847"/>
            <a:ext cx="72097" cy="131491"/>
          </a:xfrm>
          <a:prstGeom prst="rect">
            <a:avLst/>
          </a:prstGeom>
        </p:spPr>
      </p:pic>
      <p:sp>
        <p:nvSpPr>
          <p:cNvPr id="399" name="object 399"/>
          <p:cNvSpPr/>
          <p:nvPr/>
        </p:nvSpPr>
        <p:spPr>
          <a:xfrm>
            <a:off x="6171627" y="999580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9" y="57076"/>
                </a:lnTo>
                <a:lnTo>
                  <a:pt x="50711" y="50711"/>
                </a:lnTo>
                <a:lnTo>
                  <a:pt x="57076" y="41269"/>
                </a:lnTo>
                <a:lnTo>
                  <a:pt x="59410" y="29705"/>
                </a:lnTo>
                <a:lnTo>
                  <a:pt x="57076" y="18141"/>
                </a:lnTo>
                <a:lnTo>
                  <a:pt x="50711" y="8699"/>
                </a:lnTo>
                <a:lnTo>
                  <a:pt x="41269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5583301" y="640567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1" name="object 401"/>
          <p:cNvGrpSpPr/>
          <p:nvPr/>
        </p:nvGrpSpPr>
        <p:grpSpPr>
          <a:xfrm>
            <a:off x="5316215" y="8996423"/>
            <a:ext cx="107314" cy="38735"/>
            <a:chOff x="5316215" y="8996423"/>
            <a:chExt cx="107314" cy="38735"/>
          </a:xfrm>
        </p:grpSpPr>
        <p:sp>
          <p:nvSpPr>
            <p:cNvPr id="402" name="object 402"/>
            <p:cNvSpPr/>
            <p:nvPr/>
          </p:nvSpPr>
          <p:spPr>
            <a:xfrm>
              <a:off x="5317807" y="8998013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104063" y="9817"/>
                  </a:lnTo>
                  <a:lnTo>
                    <a:pt x="10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5317802" y="8998011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9817"/>
                  </a:moveTo>
                  <a:lnTo>
                    <a:pt x="0" y="9817"/>
                  </a:lnTo>
                  <a:lnTo>
                    <a:pt x="0" y="0"/>
                  </a:lnTo>
                  <a:lnTo>
                    <a:pt x="104063" y="0"/>
                  </a:lnTo>
                  <a:lnTo>
                    <a:pt x="104063" y="98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5381675" y="9023197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5381683" y="90231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5318010" y="9023197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5318018" y="90231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08" name="object 40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612799" y="4629603"/>
            <a:ext cx="862392" cy="228600"/>
          </a:xfrm>
          <a:prstGeom prst="rect">
            <a:avLst/>
          </a:prstGeom>
        </p:spPr>
      </p:pic>
      <p:pic>
        <p:nvPicPr>
          <p:cNvPr id="409" name="object 40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612799" y="5633999"/>
            <a:ext cx="913805" cy="190872"/>
          </a:xfrm>
          <a:prstGeom prst="rect">
            <a:avLst/>
          </a:prstGeom>
        </p:spPr>
      </p:pic>
      <p:sp>
        <p:nvSpPr>
          <p:cNvPr id="410" name="object 410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1637299" y="889252"/>
            <a:ext cx="5278120" cy="1054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5" b="1">
                <a:latin typeface="Arial"/>
                <a:cs typeface="Arial"/>
              </a:rPr>
              <a:t>7.1.1.2</a:t>
            </a:r>
            <a:r>
              <a:rPr dirty="0" sz="750" spc="-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Instalaciones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fotovoltaicas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30" b="1">
                <a:latin typeface="Arial"/>
                <a:cs typeface="Arial"/>
              </a:rPr>
              <a:t>en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5" b="1">
                <a:latin typeface="Arial"/>
                <a:cs typeface="Arial"/>
              </a:rPr>
              <a:t>edificios</a:t>
            </a:r>
            <a:r>
              <a:rPr dirty="0" sz="750" b="1">
                <a:latin typeface="Arial"/>
                <a:cs typeface="Arial"/>
              </a:rPr>
              <a:t> con </a:t>
            </a:r>
            <a:r>
              <a:rPr dirty="0" sz="750" spc="10" b="1">
                <a:latin typeface="Arial"/>
                <a:cs typeface="Arial"/>
              </a:rPr>
              <a:t>sistemas</a:t>
            </a:r>
            <a:r>
              <a:rPr dirty="0" sz="750" spc="-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fotovoltaicos</a:t>
            </a:r>
            <a:r>
              <a:rPr dirty="0" sz="750" b="1">
                <a:latin typeface="Arial"/>
                <a:cs typeface="Arial"/>
              </a:rPr>
              <a:t> con </a:t>
            </a:r>
            <a:r>
              <a:rPr dirty="0" sz="750" spc="-55" b="1">
                <a:latin typeface="Arial"/>
                <a:cs typeface="Arial"/>
              </a:rPr>
              <a:t>LPS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30" b="1">
                <a:latin typeface="Arial"/>
                <a:cs typeface="Arial"/>
              </a:rPr>
              <a:t>externo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5" b="1">
                <a:latin typeface="Arial"/>
                <a:cs typeface="Arial"/>
              </a:rPr>
              <a:t>y</a:t>
            </a:r>
            <a:r>
              <a:rPr dirty="0" sz="750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suficiente</a:t>
            </a: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800" spc="15" b="1">
                <a:latin typeface="Arial"/>
                <a:cs typeface="Arial"/>
              </a:rPr>
              <a:t>distancia</a:t>
            </a:r>
            <a:r>
              <a:rPr dirty="0" sz="800" spc="-30" b="1">
                <a:latin typeface="Arial"/>
                <a:cs typeface="Arial"/>
              </a:rPr>
              <a:t> </a:t>
            </a:r>
            <a:r>
              <a:rPr dirty="0" sz="800" spc="20" b="1">
                <a:latin typeface="Arial"/>
                <a:cs typeface="Arial"/>
              </a:rPr>
              <a:t>de</a:t>
            </a:r>
            <a:r>
              <a:rPr dirty="0" sz="800" spc="-3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separación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Arial"/>
              <a:cs typeface="Arial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deben </a:t>
            </a:r>
            <a:r>
              <a:rPr dirty="0" sz="750" spc="15">
                <a:latin typeface="Microsoft Sans Serif"/>
                <a:cs typeface="Microsoft Sans Serif"/>
              </a:rPr>
              <a:t>ubicarse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zona </a:t>
            </a:r>
            <a:r>
              <a:rPr dirty="0" sz="750" spc="35">
                <a:latin typeface="Microsoft Sans Serif"/>
                <a:cs typeface="Microsoft Sans Serif"/>
              </a:rPr>
              <a:t>protegida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captador </a:t>
            </a:r>
            <a:r>
              <a:rPr dirty="0" sz="750" spc="15">
                <a:latin typeface="Microsoft Sans Serif"/>
                <a:cs typeface="Microsoft Sans Serif"/>
              </a:rPr>
              <a:t>aislado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deben </a:t>
            </a:r>
            <a:r>
              <a:rPr dirty="0" sz="750" spc="20">
                <a:latin typeface="Microsoft Sans Serif"/>
                <a:cs typeface="Microsoft Sans Serif"/>
              </a:rPr>
              <a:t>respetarse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distancias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separación.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instalarán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dispositivos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sobretensiones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61643-32.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1637253" y="2070429"/>
            <a:ext cx="5232400" cy="124523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750" spc="10" b="1">
                <a:latin typeface="Arial"/>
                <a:cs typeface="Arial"/>
              </a:rPr>
              <a:t>Conexión</a:t>
            </a:r>
            <a:r>
              <a:rPr dirty="0" sz="750" spc="-45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equipotencial</a:t>
            </a:r>
            <a:endParaRPr sz="750">
              <a:latin typeface="Arial"/>
              <a:cs typeface="Arial"/>
            </a:endParaRPr>
          </a:p>
          <a:p>
            <a:pPr marL="12700" marR="5080">
              <a:lnSpc>
                <a:spcPct val="133300"/>
              </a:lnSpc>
            </a:pPr>
            <a:r>
              <a:rPr dirty="0" sz="750" spc="10">
                <a:latin typeface="Microsoft Sans Serif"/>
                <a:cs typeface="Microsoft Sans Serif"/>
              </a:rPr>
              <a:t>Área </a:t>
            </a:r>
            <a:r>
              <a:rPr dirty="0" sz="750" spc="40">
                <a:latin typeface="Microsoft Sans Serif"/>
                <a:cs typeface="Microsoft Sans Serif"/>
              </a:rPr>
              <a:t>mínima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5">
                <a:latin typeface="Microsoft Sans Serif"/>
                <a:cs typeface="Microsoft Sans Serif"/>
              </a:rPr>
              <a:t>sección </a:t>
            </a:r>
            <a:r>
              <a:rPr dirty="0" sz="750" spc="20">
                <a:latin typeface="Microsoft Sans Serif"/>
                <a:cs typeface="Microsoft Sans Serif"/>
              </a:rPr>
              <a:t>transversal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conductores de </a:t>
            </a:r>
            <a:r>
              <a:rPr dirty="0" sz="750" spc="35">
                <a:latin typeface="Microsoft Sans Serif"/>
                <a:cs typeface="Microsoft Sans Serif"/>
              </a:rPr>
              <a:t>unión </a:t>
            </a:r>
            <a:r>
              <a:rPr dirty="0" sz="750" spc="20">
                <a:latin typeface="Microsoft Sans Serif"/>
                <a:cs typeface="Microsoft Sans Serif"/>
              </a:rPr>
              <a:t>equipotencial</a:t>
            </a:r>
            <a:r>
              <a:rPr dirty="0" sz="450" spc="20">
                <a:latin typeface="Microsoft Sans Serif"/>
                <a:cs typeface="Microsoft Sans Serif"/>
              </a:rPr>
              <a:t>34 </a:t>
            </a:r>
            <a:r>
              <a:rPr dirty="0" sz="450" spc="-5">
                <a:latin typeface="Microsoft Sans Serif"/>
                <a:cs typeface="Microsoft Sans Serif"/>
              </a:rPr>
              <a:t>35</a:t>
            </a:r>
            <a:r>
              <a:rPr dirty="0" sz="750" spc="-5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distancia </a:t>
            </a:r>
            <a:r>
              <a:rPr dirty="0" sz="750" spc="35">
                <a:latin typeface="Microsoft Sans Serif"/>
                <a:cs typeface="Microsoft Sans Serif"/>
              </a:rPr>
              <a:t>entre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distintas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barras de conexión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conductores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0">
                <a:latin typeface="Microsoft Sans Serif"/>
                <a:cs typeface="Microsoft Sans Serif"/>
              </a:rPr>
              <a:t>conectan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5">
                <a:latin typeface="Microsoft Sans Serif"/>
                <a:cs typeface="Microsoft Sans Serif"/>
              </a:rPr>
              <a:t>barras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puesta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25">
                <a:latin typeface="Microsoft Sans Serif"/>
                <a:cs typeface="Microsoft Sans Serif"/>
              </a:rPr>
              <a:t>deberá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6 </a:t>
            </a:r>
            <a:r>
              <a:rPr dirty="0" sz="750" spc="35">
                <a:latin typeface="Microsoft Sans Serif"/>
                <a:cs typeface="Microsoft Sans Serif"/>
              </a:rPr>
              <a:t>mm.</a:t>
            </a:r>
            <a:r>
              <a:rPr dirty="0" sz="450" spc="35">
                <a:latin typeface="Microsoft Sans Serif"/>
                <a:cs typeface="Microsoft Sans Serif"/>
              </a:rPr>
              <a:t>2 </a:t>
            </a:r>
            <a:r>
              <a:rPr dirty="0" sz="450" spc="4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(conexión </a:t>
            </a:r>
            <a:r>
              <a:rPr dirty="0" sz="750">
                <a:latin typeface="Microsoft Sans Serif"/>
                <a:cs typeface="Microsoft Sans Serif"/>
              </a:rPr>
              <a:t>capaz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soportar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inducida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rayo) </a:t>
            </a:r>
            <a:r>
              <a:rPr dirty="0" sz="750" spc="20">
                <a:latin typeface="Microsoft Sans Serif"/>
                <a:cs typeface="Microsoft Sans Serif"/>
              </a:rPr>
              <a:t>excepto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conductor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tierra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45">
                <a:latin typeface="Microsoft Sans Serif"/>
                <a:cs typeface="Microsoft Sans Serif"/>
              </a:rPr>
              <a:t>DPS </a:t>
            </a:r>
            <a:r>
              <a:rPr dirty="0" sz="750" spc="15">
                <a:latin typeface="Microsoft Sans Serif"/>
                <a:cs typeface="Microsoft Sans Serif"/>
              </a:rPr>
              <a:t>ensayado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clase </a:t>
            </a:r>
            <a:r>
              <a:rPr dirty="0" sz="750" spc="45">
                <a:latin typeface="Microsoft Sans Serif"/>
                <a:cs typeface="Microsoft Sans Serif"/>
              </a:rPr>
              <a:t>I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61643-11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instalará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10">
                <a:latin typeface="Microsoft Sans Serif"/>
                <a:cs typeface="Microsoft Sans Serif"/>
              </a:rPr>
              <a:t>4 (Figura </a:t>
            </a:r>
            <a:r>
              <a:rPr dirty="0" sz="750" spc="-5">
                <a:latin typeface="Microsoft Sans Serif"/>
                <a:cs typeface="Microsoft Sans Serif"/>
              </a:rPr>
              <a:t>77): </a:t>
            </a:r>
            <a:r>
              <a:rPr dirty="0" sz="750" spc="10">
                <a:latin typeface="Microsoft Sans Serif"/>
                <a:cs typeface="Microsoft Sans Serif"/>
              </a:rPr>
              <a:t>será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16 </a:t>
            </a:r>
            <a:r>
              <a:rPr dirty="0" sz="750" spc="35">
                <a:latin typeface="Microsoft Sans Serif"/>
                <a:cs typeface="Microsoft Sans Serif"/>
              </a:rPr>
              <a:t>mm</a:t>
            </a:r>
            <a:r>
              <a:rPr dirty="0" sz="450" spc="35">
                <a:latin typeface="Microsoft Sans Serif"/>
                <a:cs typeface="Microsoft Sans Serif"/>
              </a:rPr>
              <a:t>2</a:t>
            </a:r>
            <a:r>
              <a:rPr dirty="0" sz="750" spc="35">
                <a:latin typeface="Microsoft Sans Serif"/>
                <a:cs typeface="Microsoft Sans Serif"/>
              </a:rPr>
              <a:t>. </a:t>
            </a:r>
            <a:r>
              <a:rPr dirty="0" sz="750" spc="-50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necesaria la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de </a:t>
            </a:r>
            <a:r>
              <a:rPr dirty="0" sz="750" spc="35">
                <a:latin typeface="Microsoft Sans Serif"/>
                <a:cs typeface="Microsoft Sans Serif"/>
              </a:rPr>
              <a:t>unión 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soporte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barra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ubicada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77);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colocar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limitar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bucle.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540000" y="225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540000" y="2335481"/>
            <a:ext cx="773430" cy="8451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34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equipotencial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Los </a:t>
            </a:r>
            <a:r>
              <a:rPr dirty="0" sz="500" spc="15">
                <a:latin typeface="Microsoft Sans Serif"/>
                <a:cs typeface="Microsoft Sans Serif"/>
              </a:rPr>
              <a:t>conductores deben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cumplir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Requisitos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60364-5-54,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61643-12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62305-3.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540000" y="316606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540000" y="3249651"/>
            <a:ext cx="790575" cy="43878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10">
                <a:latin typeface="Microsoft Sans Serif"/>
                <a:cs typeface="Microsoft Sans Serif"/>
              </a:rPr>
              <a:t>País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local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-5">
                <a:latin typeface="Microsoft Sans Serif"/>
                <a:cs typeface="Microsoft Sans Serif"/>
              </a:rPr>
              <a:t>Los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requisitos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deberán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30">
                <a:latin typeface="Microsoft Sans Serif"/>
                <a:cs typeface="Microsoft Sans Serif"/>
              </a:rPr>
              <a:t>tomado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cuenta.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1611878" y="3610701"/>
            <a:ext cx="5211445" cy="925194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7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-50" b="1">
                <a:latin typeface="Arial"/>
                <a:cs typeface="Arial"/>
              </a:rPr>
              <a:t>CC</a:t>
            </a:r>
            <a:endParaRPr sz="550">
              <a:latin typeface="Arial"/>
              <a:cs typeface="Arial"/>
            </a:endParaRPr>
          </a:p>
          <a:p>
            <a:pPr marL="38100" marR="30480">
              <a:lnSpc>
                <a:spcPct val="153900"/>
              </a:lnSpc>
              <a:spcBef>
                <a:spcPts val="20"/>
              </a:spcBef>
            </a:pPr>
            <a:r>
              <a:rPr dirty="0" sz="650" spc="1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general,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CC;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61643-32,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colocar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 </a:t>
            </a:r>
            <a:r>
              <a:rPr dirty="0" sz="650" spc="-5">
                <a:latin typeface="Microsoft Sans Serif"/>
                <a:cs typeface="Microsoft Sans Serif"/>
              </a:rPr>
              <a:t>77).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-40">
                <a:latin typeface="Microsoft Sans Serif"/>
                <a:cs typeface="Microsoft Sans Serif"/>
              </a:rPr>
              <a:t>SPD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40">
                <a:latin typeface="Microsoft Sans Serif"/>
                <a:cs typeface="Microsoft Sans Serif"/>
              </a:rPr>
              <a:t>punto </a:t>
            </a:r>
            <a:r>
              <a:rPr dirty="0" sz="650" spc="10">
                <a:latin typeface="Microsoft Sans Serif"/>
                <a:cs typeface="Microsoft Sans Serif"/>
              </a:rPr>
              <a:t>2 (Figura </a:t>
            </a:r>
            <a:r>
              <a:rPr dirty="0" sz="650" spc="-5">
                <a:latin typeface="Microsoft Sans Serif"/>
                <a:cs typeface="Microsoft Sans Serif"/>
              </a:rPr>
              <a:t>77) </a:t>
            </a:r>
            <a:r>
              <a:rPr dirty="0" sz="650" spc="20">
                <a:latin typeface="Microsoft Sans Serif"/>
                <a:cs typeface="Microsoft Sans Serif"/>
              </a:rPr>
              <a:t>debe </a:t>
            </a:r>
            <a:r>
              <a:rPr dirty="0" sz="650" spc="10">
                <a:latin typeface="Microsoft Sans Serif"/>
                <a:cs typeface="Microsoft Sans Serif"/>
              </a:rPr>
              <a:t>ser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-40">
                <a:latin typeface="Microsoft Sans Serif"/>
                <a:cs typeface="Microsoft Sans Serif"/>
              </a:rPr>
              <a:t>SPD </a:t>
            </a:r>
            <a:r>
              <a:rPr dirty="0" sz="650" spc="30">
                <a:latin typeface="Microsoft Sans Serif"/>
                <a:cs typeface="Microsoft Sans Serif"/>
              </a:rPr>
              <a:t>probado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0">
                <a:latin typeface="Microsoft Sans Serif"/>
                <a:cs typeface="Microsoft Sans Serif"/>
              </a:rPr>
              <a:t>Clase </a:t>
            </a:r>
            <a:r>
              <a:rPr dirty="0" sz="650" spc="35">
                <a:latin typeface="Microsoft Sans Serif"/>
                <a:cs typeface="Microsoft Sans Serif"/>
              </a:rPr>
              <a:t>II </a:t>
            </a:r>
            <a:r>
              <a:rPr dirty="0" sz="650" spc="20">
                <a:latin typeface="Microsoft Sans Serif"/>
                <a:cs typeface="Microsoft Sans Serif"/>
              </a:rPr>
              <a:t>de acuerdo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-35">
                <a:latin typeface="Microsoft Sans Serif"/>
                <a:cs typeface="Microsoft Sans Serif"/>
              </a:rPr>
              <a:t>IEC </a:t>
            </a:r>
            <a:r>
              <a:rPr dirty="0" sz="650" spc="5">
                <a:latin typeface="Microsoft Sans Serif"/>
                <a:cs typeface="Microsoft Sans Serif"/>
              </a:rPr>
              <a:t>61643-31.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-40">
                <a:latin typeface="Microsoft Sans Serif"/>
                <a:cs typeface="Microsoft Sans Serif"/>
              </a:rPr>
              <a:t>SPD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40">
                <a:latin typeface="Microsoft Sans Serif"/>
                <a:cs typeface="Microsoft Sans Serif"/>
              </a:rPr>
              <a:t>punto </a:t>
            </a:r>
            <a:r>
              <a:rPr dirty="0" sz="650" spc="10">
                <a:latin typeface="Microsoft Sans Serif"/>
                <a:cs typeface="Microsoft Sans Serif"/>
              </a:rPr>
              <a:t>1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 spc="-5">
                <a:latin typeface="Microsoft Sans Serif"/>
                <a:cs typeface="Microsoft Sans Serif"/>
              </a:rPr>
              <a:t> 77)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probado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Clase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61643-31;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que:</a:t>
            </a:r>
            <a:endParaRPr sz="650">
              <a:latin typeface="Microsoft Sans Serif"/>
              <a:cs typeface="Microsoft Sans Serif"/>
            </a:endParaRPr>
          </a:p>
          <a:p>
            <a:pPr marL="102870" marR="309880" indent="-102870">
              <a:lnSpc>
                <a:spcPct val="124800"/>
              </a:lnSpc>
              <a:spcBef>
                <a:spcPts val="35"/>
              </a:spcBef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campo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&lt;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35">
                <a:latin typeface="Microsoft Sans Serif"/>
                <a:cs typeface="Microsoft Sans Serif"/>
              </a:rPr>
              <a:t>10</a:t>
            </a:r>
            <a:r>
              <a:rPr dirty="0" baseline="-33333" sz="750" spc="-202">
                <a:latin typeface="Microsoft Sans Serif"/>
                <a:cs typeface="Microsoft Sans Serif"/>
              </a:rPr>
              <a:t>1</a:t>
            </a:r>
            <a:r>
              <a:rPr dirty="0" baseline="-33333" sz="750" spc="322">
                <a:latin typeface="Microsoft Sans Serif"/>
                <a:cs typeface="Microsoft Sans Serif"/>
              </a:rPr>
              <a:t> </a:t>
            </a:r>
            <a:r>
              <a:rPr dirty="0" sz="800" spc="80">
                <a:latin typeface="Microsoft Sans Serif"/>
                <a:cs typeface="Microsoft Sans Serif"/>
              </a:rPr>
              <a:t>m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(ref.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77)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77)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protección</a:t>
            </a:r>
            <a:r>
              <a:rPr dirty="0" baseline="-33333" sz="750" spc="-60">
                <a:latin typeface="Microsoft Sans Serif"/>
                <a:cs typeface="Microsoft Sans Serif"/>
              </a:rPr>
              <a:t>p</a:t>
            </a:r>
            <a:r>
              <a:rPr dirty="0" sz="800" spc="-40">
                <a:latin typeface="Microsoft Sans Serif"/>
                <a:cs typeface="Microsoft Sans Serif"/>
              </a:rPr>
              <a:t>(</a:t>
            </a:r>
            <a:r>
              <a:rPr dirty="0" baseline="-33333" sz="750" spc="-60">
                <a:latin typeface="Microsoft Sans Serif"/>
                <a:cs typeface="Microsoft Sans Serif"/>
              </a:rPr>
              <a:t>a</a:t>
            </a:r>
            <a:r>
              <a:rPr dirty="0" sz="800" spc="-40">
                <a:latin typeface="Microsoft Sans Serif"/>
                <a:cs typeface="Microsoft Sans Serif"/>
              </a:rPr>
              <a:t>U</a:t>
            </a:r>
            <a:r>
              <a:rPr dirty="0" baseline="-33333" sz="750" spc="-60">
                <a:latin typeface="Microsoft Sans Serif"/>
                <a:cs typeface="Microsoft Sans Serif"/>
              </a:rPr>
              <a:t>g</a:t>
            </a:r>
            <a:r>
              <a:rPr dirty="0" baseline="-33333" sz="750" spc="-3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respeta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540000" y="460601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1611853" y="4860500"/>
            <a:ext cx="5475605" cy="66484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90170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90805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U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</a:t>
            </a:r>
            <a:r>
              <a:rPr dirty="0" sz="650" spc="-20">
                <a:latin typeface="Microsoft Sans Serif"/>
                <a:cs typeface="Microsoft Sans Serif"/>
              </a:rPr>
              <a:t>s</a:t>
            </a:r>
            <a:r>
              <a:rPr dirty="0" baseline="-33333" sz="750" spc="-157">
                <a:latin typeface="Microsoft Sans Serif"/>
                <a:cs typeface="Microsoft Sans Serif"/>
              </a:rPr>
              <a:t>e</a:t>
            </a:r>
            <a:r>
              <a:rPr dirty="0" sz="650" spc="-55">
                <a:latin typeface="Microsoft Sans Serif"/>
                <a:cs typeface="Microsoft Sans Serif"/>
              </a:rPr>
              <a:t>l</a:t>
            </a:r>
            <a:r>
              <a:rPr dirty="0" baseline="-33333" sz="750" spc="-75">
                <a:latin typeface="Microsoft Sans Serif"/>
                <a:cs typeface="Microsoft Sans Serif"/>
              </a:rPr>
              <a:t>l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soportada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  <a:p>
            <a:pPr marL="984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990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65">
                <a:latin typeface="Microsoft Sans Serif"/>
                <a:cs typeface="Microsoft Sans Serif"/>
              </a:rPr>
              <a:t>PE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enruta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77)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baseline="-33333" sz="750" spc="30">
                <a:latin typeface="Microsoft Sans Serif"/>
                <a:cs typeface="Microsoft Sans Serif"/>
              </a:rPr>
              <a:t>pag</a:t>
            </a:r>
            <a:endParaRPr baseline="-33333" sz="750">
              <a:latin typeface="Microsoft Sans Serif"/>
              <a:cs typeface="Microsoft Sans Serif"/>
            </a:endParaRPr>
          </a:p>
          <a:p>
            <a:pPr marL="177800">
              <a:lnSpc>
                <a:spcPct val="100000"/>
              </a:lnSpc>
              <a:spcBef>
                <a:spcPts val="300"/>
              </a:spcBef>
            </a:pPr>
            <a:r>
              <a:rPr dirty="0" sz="750" spc="20">
                <a:latin typeface="Microsoft Sans Serif"/>
                <a:cs typeface="Microsoft Sans Serif"/>
              </a:rPr>
              <a:t>respeta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540000" y="560682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1611927" y="5912109"/>
            <a:ext cx="1916430" cy="294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39"/>
              </a:spcBef>
            </a:pPr>
            <a:r>
              <a:rPr dirty="0" sz="600" spc="5">
                <a:latin typeface="Microsoft Sans Serif"/>
                <a:cs typeface="Microsoft Sans Serif"/>
              </a:rPr>
              <a:t>U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5">
                <a:latin typeface="Microsoft Sans Serif"/>
                <a:cs typeface="Microsoft Sans Serif"/>
              </a:rPr>
              <a:t>e</a:t>
            </a:r>
            <a:r>
              <a:rPr dirty="0" baseline="-33333" sz="750" spc="-157">
                <a:latin typeface="Microsoft Sans Serif"/>
                <a:cs typeface="Microsoft Sans Serif"/>
              </a:rPr>
              <a:t>el</a:t>
            </a:r>
            <a:r>
              <a:rPr dirty="0" sz="600" spc="-105">
                <a:latin typeface="Microsoft Sans Serif"/>
                <a:cs typeface="Microsoft Sans Serif"/>
              </a:rPr>
              <a:t>s</a:t>
            </a:r>
            <a:r>
              <a:rPr dirty="0" sz="600" spc="-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soportada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540000" y="643115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540000" y="6521321"/>
            <a:ext cx="706755" cy="53213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Edificio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5">
                <a:latin typeface="Microsoft Sans Serif"/>
                <a:cs typeface="Microsoft Sans Serif"/>
              </a:rPr>
              <a:t>exterior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rayos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15">
                <a:latin typeface="Microsoft Sans Serif"/>
                <a:cs typeface="Microsoft Sans Serif"/>
              </a:rPr>
              <a:t>suficiente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distancia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separación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5589186" y="636954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2162387" y="6651183"/>
            <a:ext cx="451484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separación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2329905" y="6915089"/>
            <a:ext cx="26352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2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-15">
                <a:solidFill>
                  <a:srgbClr val="E30014"/>
                </a:solidFill>
                <a:latin typeface="Microsoft Sans Serif"/>
                <a:cs typeface="Microsoft Sans Serif"/>
              </a:rPr>
              <a:t>ACUERDO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2150885" y="6754561"/>
            <a:ext cx="92646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728980" algn="l"/>
              </a:tabLst>
            </a:pP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distancia</a:t>
            </a:r>
            <a:r>
              <a:rPr dirty="0" sz="6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650" spc="-15">
                <a:solidFill>
                  <a:srgbClr val="E30014"/>
                </a:solidFill>
                <a:latin typeface="Microsoft Sans Serif"/>
                <a:cs typeface="Microsoft Sans Serif"/>
              </a:rPr>
              <a:t>s</a:t>
            </a:r>
            <a:r>
              <a:rPr dirty="0" u="sng" baseline="-42735" sz="975" spc="-2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-39682" sz="1050" spc="-135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≥s</a:t>
            </a:r>
            <a:r>
              <a:rPr dirty="0" u="sng" baseline="-39682" sz="1050" spc="104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endParaRPr baseline="-39682" sz="1050">
              <a:latin typeface="Lucida Sans Unicode"/>
              <a:cs typeface="Lucida Sans Unicode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5410487" y="71689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5592006" y="784828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5205902" y="8234890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3856708" y="8247451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6552072" y="851998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4313722" y="8808288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2916920" y="8974588"/>
            <a:ext cx="4546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0">
                <a:latin typeface="Microsoft Sans Serif"/>
                <a:cs typeface="Microsoft Sans Serif"/>
              </a:rPr>
              <a:t>METRO</a:t>
            </a:r>
            <a:r>
              <a:rPr dirty="0" sz="400" spc="-20">
                <a:latin typeface="Microsoft Sans Serif"/>
                <a:cs typeface="Microsoft Sans Serif"/>
              </a:rPr>
              <a:t>      </a:t>
            </a:r>
            <a:r>
              <a:rPr dirty="0" sz="400" spc="-2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3992415" y="9162645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2605336" y="9228737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6036147" y="923144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2087899" y="9314226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4350433" y="93428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4711267" y="93428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2357636" y="1141537"/>
            <a:ext cx="3919220" cy="3493135"/>
            <a:chOff x="2357636" y="1141537"/>
            <a:chExt cx="3919220" cy="3493135"/>
          </a:xfrm>
        </p:grpSpPr>
        <p:sp>
          <p:nvSpPr>
            <p:cNvPr id="4" name="object 4"/>
            <p:cNvSpPr/>
            <p:nvPr/>
          </p:nvSpPr>
          <p:spPr>
            <a:xfrm>
              <a:off x="2370336" y="1178754"/>
              <a:ext cx="3893820" cy="3443604"/>
            </a:xfrm>
            <a:custGeom>
              <a:avLst/>
              <a:gdLst/>
              <a:ahLst/>
              <a:cxnLst/>
              <a:rect l="l" t="t" r="r" b="b"/>
              <a:pathLst>
                <a:path w="3893820" h="3443604">
                  <a:moveTo>
                    <a:pt x="3893286" y="3443084"/>
                  </a:moveTo>
                  <a:lnTo>
                    <a:pt x="3893286" y="764832"/>
                  </a:lnTo>
                  <a:lnTo>
                    <a:pt x="3206584" y="0"/>
                  </a:lnTo>
                  <a:lnTo>
                    <a:pt x="686714" y="0"/>
                  </a:lnTo>
                  <a:lnTo>
                    <a:pt x="0" y="764832"/>
                  </a:lnTo>
                  <a:lnTo>
                    <a:pt x="0" y="3443084"/>
                  </a:lnTo>
                  <a:lnTo>
                    <a:pt x="3893286" y="3443084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370340" y="1948214"/>
              <a:ext cx="3893820" cy="2673985"/>
            </a:xfrm>
            <a:custGeom>
              <a:avLst/>
              <a:gdLst/>
              <a:ahLst/>
              <a:cxnLst/>
              <a:rect l="l" t="t" r="r" b="b"/>
              <a:pathLst>
                <a:path w="3893820" h="2673985">
                  <a:moveTo>
                    <a:pt x="82892" y="1329474"/>
                  </a:moveTo>
                  <a:lnTo>
                    <a:pt x="3810393" y="1329474"/>
                  </a:lnTo>
                  <a:lnTo>
                    <a:pt x="3810393" y="2576766"/>
                  </a:lnTo>
                  <a:lnTo>
                    <a:pt x="82892" y="2576766"/>
                  </a:lnTo>
                  <a:lnTo>
                    <a:pt x="82892" y="1329474"/>
                  </a:lnTo>
                  <a:close/>
                </a:path>
                <a:path w="3893820" h="2673985">
                  <a:moveTo>
                    <a:pt x="3810393" y="1246568"/>
                  </a:moveTo>
                  <a:lnTo>
                    <a:pt x="82892" y="1246568"/>
                  </a:lnTo>
                  <a:lnTo>
                    <a:pt x="82892" y="96850"/>
                  </a:lnTo>
                  <a:lnTo>
                    <a:pt x="3810393" y="96850"/>
                  </a:lnTo>
                  <a:lnTo>
                    <a:pt x="3810393" y="1246568"/>
                  </a:lnTo>
                  <a:close/>
                </a:path>
                <a:path w="3893820" h="2673985">
                  <a:moveTo>
                    <a:pt x="0" y="2673629"/>
                  </a:moveTo>
                  <a:lnTo>
                    <a:pt x="3893286" y="2673629"/>
                  </a:lnTo>
                  <a:lnTo>
                    <a:pt x="3893286" y="0"/>
                  </a:lnTo>
                  <a:lnTo>
                    <a:pt x="0" y="0"/>
                  </a:lnTo>
                  <a:lnTo>
                    <a:pt x="0" y="2673629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38861" y="1654764"/>
              <a:ext cx="2555240" cy="218440"/>
            </a:xfrm>
            <a:custGeom>
              <a:avLst/>
              <a:gdLst/>
              <a:ahLst/>
              <a:cxnLst/>
              <a:rect l="l" t="t" r="r" b="b"/>
              <a:pathLst>
                <a:path w="2555240" h="218439">
                  <a:moveTo>
                    <a:pt x="2462949" y="0"/>
                  </a:moveTo>
                  <a:lnTo>
                    <a:pt x="92849" y="0"/>
                  </a:lnTo>
                  <a:lnTo>
                    <a:pt x="0" y="217970"/>
                  </a:lnTo>
                  <a:lnTo>
                    <a:pt x="2554757" y="217970"/>
                  </a:lnTo>
                  <a:lnTo>
                    <a:pt x="2462949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680750" y="16539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680750" y="1653964"/>
              <a:ext cx="45085" cy="219075"/>
            </a:xfrm>
            <a:custGeom>
              <a:avLst/>
              <a:gdLst/>
              <a:ahLst/>
              <a:cxnLst/>
              <a:rect l="l" t="t" r="r" b="b"/>
              <a:pathLst>
                <a:path w="45085" h="219075">
                  <a:moveTo>
                    <a:pt x="44881" y="0"/>
                  </a:moveTo>
                  <a:lnTo>
                    <a:pt x="0" y="2187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909834" y="1658496"/>
              <a:ext cx="43180" cy="214629"/>
            </a:xfrm>
            <a:custGeom>
              <a:avLst/>
              <a:gdLst/>
              <a:ahLst/>
              <a:cxnLst/>
              <a:rect l="l" t="t" r="r" b="b"/>
              <a:pathLst>
                <a:path w="43179" h="214630">
                  <a:moveTo>
                    <a:pt x="0" y="0"/>
                  </a:moveTo>
                  <a:lnTo>
                    <a:pt x="42595" y="21423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317008" y="1654759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39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317014" y="1654764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39">
                  <a:moveTo>
                    <a:pt x="0" y="0"/>
                  </a:moveTo>
                  <a:lnTo>
                    <a:pt x="0" y="2179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70287" y="1393179"/>
              <a:ext cx="2292350" cy="195580"/>
            </a:xfrm>
            <a:custGeom>
              <a:avLst/>
              <a:gdLst/>
              <a:ahLst/>
              <a:cxnLst/>
              <a:rect l="l" t="t" r="r" b="b"/>
              <a:pathLst>
                <a:path w="2292350" h="195580">
                  <a:moveTo>
                    <a:pt x="2209533" y="0"/>
                  </a:moveTo>
                  <a:lnTo>
                    <a:pt x="83299" y="0"/>
                  </a:lnTo>
                  <a:lnTo>
                    <a:pt x="0" y="195541"/>
                  </a:lnTo>
                  <a:lnTo>
                    <a:pt x="2291905" y="195541"/>
                  </a:lnTo>
                  <a:lnTo>
                    <a:pt x="2209533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746139" y="1392461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746139" y="1392461"/>
              <a:ext cx="40640" cy="196850"/>
            </a:xfrm>
            <a:custGeom>
              <a:avLst/>
              <a:gdLst/>
              <a:ahLst/>
              <a:cxnLst/>
              <a:rect l="l" t="t" r="r" b="b"/>
              <a:pathLst>
                <a:path w="40639" h="196850">
                  <a:moveTo>
                    <a:pt x="40259" y="0"/>
                  </a:moveTo>
                  <a:lnTo>
                    <a:pt x="0" y="19626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848752" y="1396528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5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848752" y="1396528"/>
              <a:ext cx="38735" cy="192405"/>
            </a:xfrm>
            <a:custGeom>
              <a:avLst/>
              <a:gdLst/>
              <a:ahLst/>
              <a:cxnLst/>
              <a:rect l="l" t="t" r="r" b="b"/>
              <a:pathLst>
                <a:path w="38735" h="192405">
                  <a:moveTo>
                    <a:pt x="0" y="0"/>
                  </a:moveTo>
                  <a:lnTo>
                    <a:pt x="38227" y="1922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316928" y="1393186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554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316933" y="139317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554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295296" y="1154880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05"/>
                  </a:lnTo>
                  <a:lnTo>
                    <a:pt x="2041880" y="174205"/>
                  </a:lnTo>
                  <a:lnTo>
                    <a:pt x="1968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295296" y="1154880"/>
              <a:ext cx="2042160" cy="174625"/>
            </a:xfrm>
            <a:custGeom>
              <a:avLst/>
              <a:gdLst/>
              <a:ahLst/>
              <a:cxnLst/>
              <a:rect l="l" t="t" r="r" b="b"/>
              <a:pathLst>
                <a:path w="2042160" h="174625">
                  <a:moveTo>
                    <a:pt x="1968500" y="0"/>
                  </a:moveTo>
                  <a:lnTo>
                    <a:pt x="74218" y="0"/>
                  </a:lnTo>
                  <a:lnTo>
                    <a:pt x="0" y="174205"/>
                  </a:lnTo>
                  <a:lnTo>
                    <a:pt x="2041880" y="174205"/>
                  </a:lnTo>
                  <a:lnTo>
                    <a:pt x="1968500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808335" y="1154237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808335" y="1154237"/>
              <a:ext cx="36195" cy="175260"/>
            </a:xfrm>
            <a:custGeom>
              <a:avLst/>
              <a:gdLst/>
              <a:ahLst/>
              <a:cxnLst/>
              <a:rect l="l" t="t" r="r" b="b"/>
              <a:pathLst>
                <a:path w="36195" h="175259">
                  <a:moveTo>
                    <a:pt x="35864" y="0"/>
                  </a:moveTo>
                  <a:lnTo>
                    <a:pt x="0" y="174853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790659" y="1157864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790659" y="1157864"/>
              <a:ext cx="34290" cy="171450"/>
            </a:xfrm>
            <a:custGeom>
              <a:avLst/>
              <a:gdLst/>
              <a:ahLst/>
              <a:cxnLst/>
              <a:rect l="l" t="t" r="r" b="b"/>
              <a:pathLst>
                <a:path w="34289" h="171450">
                  <a:moveTo>
                    <a:pt x="0" y="0"/>
                  </a:moveTo>
                  <a:lnTo>
                    <a:pt x="34061" y="17122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316859" y="1154878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316859" y="1154880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0"/>
                  </a:moveTo>
                  <a:lnTo>
                    <a:pt x="0" y="17420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96178" y="3735802"/>
              <a:ext cx="828675" cy="0"/>
            </a:xfrm>
            <a:custGeom>
              <a:avLst/>
              <a:gdLst/>
              <a:ahLst/>
              <a:cxnLst/>
              <a:rect l="l" t="t" r="r" b="b"/>
              <a:pathLst>
                <a:path w="828675" h="0">
                  <a:moveTo>
                    <a:pt x="0" y="0"/>
                  </a:moveTo>
                  <a:lnTo>
                    <a:pt x="180355" y="0"/>
                  </a:lnTo>
                </a:path>
                <a:path w="828675" h="0">
                  <a:moveTo>
                    <a:pt x="369001" y="0"/>
                  </a:moveTo>
                  <a:lnTo>
                    <a:pt x="531192" y="0"/>
                  </a:lnTo>
                </a:path>
                <a:path w="828675" h="0">
                  <a:moveTo>
                    <a:pt x="689117" y="0"/>
                  </a:moveTo>
                  <a:lnTo>
                    <a:pt x="828636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758093" y="2420984"/>
              <a:ext cx="799465" cy="130810"/>
            </a:xfrm>
            <a:custGeom>
              <a:avLst/>
              <a:gdLst/>
              <a:ahLst/>
              <a:cxnLst/>
              <a:rect l="l" t="t" r="r" b="b"/>
              <a:pathLst>
                <a:path w="799464" h="130810">
                  <a:moveTo>
                    <a:pt x="799084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799084" y="0"/>
                  </a:lnTo>
                  <a:lnTo>
                    <a:pt x="799084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79481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79481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89063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89063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86458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986458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082265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06" y="50219"/>
                  </a:lnTo>
                  <a:lnTo>
                    <a:pt x="44615" y="44619"/>
                  </a:lnTo>
                  <a:lnTo>
                    <a:pt x="50218" y="36312"/>
                  </a:lnTo>
                  <a:lnTo>
                    <a:pt x="52273" y="26136"/>
                  </a:lnTo>
                  <a:lnTo>
                    <a:pt x="50218" y="15966"/>
                  </a:lnTo>
                  <a:lnTo>
                    <a:pt x="44615" y="7658"/>
                  </a:lnTo>
                  <a:lnTo>
                    <a:pt x="36306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082265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8" y="36312"/>
                  </a:lnTo>
                  <a:lnTo>
                    <a:pt x="44615" y="44619"/>
                  </a:lnTo>
                  <a:lnTo>
                    <a:pt x="36306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06" y="2055"/>
                  </a:lnTo>
                  <a:lnTo>
                    <a:pt x="44615" y="7658"/>
                  </a:lnTo>
                  <a:lnTo>
                    <a:pt x="50218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17808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178087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273894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273894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69714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69714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465536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465536" y="2460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713996" y="2826343"/>
              <a:ext cx="322580" cy="130810"/>
            </a:xfrm>
            <a:custGeom>
              <a:avLst/>
              <a:gdLst/>
              <a:ahLst/>
              <a:cxnLst/>
              <a:rect l="l" t="t" r="r" b="b"/>
              <a:pathLst>
                <a:path w="322579" h="130810">
                  <a:moveTo>
                    <a:pt x="3221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322160" y="0"/>
                  </a:lnTo>
                  <a:lnTo>
                    <a:pt x="32216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752873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752873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848694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6"/>
                  </a:lnTo>
                  <a:lnTo>
                    <a:pt x="50217" y="36314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848694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73" y="26136"/>
                  </a:moveTo>
                  <a:lnTo>
                    <a:pt x="50217" y="36314"/>
                  </a:lnTo>
                  <a:lnTo>
                    <a:pt x="44613" y="44626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944514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6"/>
                  </a:lnTo>
                  <a:lnTo>
                    <a:pt x="50207" y="36314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944514" y="2865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52260" y="26136"/>
                  </a:moveTo>
                  <a:lnTo>
                    <a:pt x="50207" y="36314"/>
                  </a:lnTo>
                  <a:lnTo>
                    <a:pt x="44607" y="44626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844391" y="3601348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20" h="269239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070294" y="3870269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984237" y="3924062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20" h="86360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54" y="6761"/>
                  </a:lnTo>
                  <a:lnTo>
                    <a:pt x="25201" y="25199"/>
                  </a:lnTo>
                  <a:lnTo>
                    <a:pt x="6761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421896" y="4273647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10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465437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465437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56124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9"/>
                  </a:lnTo>
                  <a:lnTo>
                    <a:pt x="2054" y="15971"/>
                  </a:lnTo>
                  <a:lnTo>
                    <a:pt x="0" y="26149"/>
                  </a:lnTo>
                  <a:lnTo>
                    <a:pt x="2054" y="36319"/>
                  </a:lnTo>
                  <a:lnTo>
                    <a:pt x="7656" y="44627"/>
                  </a:lnTo>
                  <a:lnTo>
                    <a:pt x="15960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56124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60" y="50230"/>
                  </a:lnTo>
                  <a:lnTo>
                    <a:pt x="7656" y="44627"/>
                  </a:lnTo>
                  <a:lnTo>
                    <a:pt x="2054" y="36319"/>
                  </a:lnTo>
                  <a:lnTo>
                    <a:pt x="0" y="26149"/>
                  </a:lnTo>
                  <a:lnTo>
                    <a:pt x="2054" y="15971"/>
                  </a:lnTo>
                  <a:lnTo>
                    <a:pt x="7656" y="7659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65706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65706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752873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752873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84869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84869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594451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94451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860052" y="4273647"/>
              <a:ext cx="422909" cy="130810"/>
            </a:xfrm>
            <a:custGeom>
              <a:avLst/>
              <a:gdLst/>
              <a:ahLst/>
              <a:cxnLst/>
              <a:rect l="l" t="t" r="r" b="b"/>
              <a:pathLst>
                <a:path w="422910" h="130810">
                  <a:moveTo>
                    <a:pt x="42263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422630" y="0"/>
                  </a:lnTo>
                  <a:lnTo>
                    <a:pt x="42263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903589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903589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99940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99940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09522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095224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191038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191038" y="431265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5489643" y="2247364"/>
              <a:ext cx="289560" cy="239395"/>
            </a:xfrm>
            <a:custGeom>
              <a:avLst/>
              <a:gdLst/>
              <a:ahLst/>
              <a:cxnLst/>
              <a:rect l="l" t="t" r="r" b="b"/>
              <a:pathLst>
                <a:path w="289560" h="239394">
                  <a:moveTo>
                    <a:pt x="0" y="238772"/>
                  </a:moveTo>
                  <a:lnTo>
                    <a:pt x="0" y="0"/>
                  </a:lnTo>
                  <a:lnTo>
                    <a:pt x="289369" y="0"/>
                  </a:lnTo>
                  <a:lnTo>
                    <a:pt x="289369" y="11405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698617" y="2361412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5">
                  <a:moveTo>
                    <a:pt x="157924" y="0"/>
                  </a:moveTo>
                  <a:lnTo>
                    <a:pt x="0" y="0"/>
                  </a:lnTo>
                  <a:lnTo>
                    <a:pt x="0" y="249440"/>
                  </a:lnTo>
                  <a:lnTo>
                    <a:pt x="157924" y="249440"/>
                  </a:lnTo>
                  <a:lnTo>
                    <a:pt x="157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698617" y="23614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5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731675" y="2403995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4">
                  <a:moveTo>
                    <a:pt x="91808" y="128270"/>
                  </a:moveTo>
                  <a:lnTo>
                    <a:pt x="81927" y="118402"/>
                  </a:lnTo>
                  <a:lnTo>
                    <a:pt x="52895" y="147421"/>
                  </a:lnTo>
                  <a:lnTo>
                    <a:pt x="52895" y="0"/>
                  </a:lnTo>
                  <a:lnTo>
                    <a:pt x="38912" y="0"/>
                  </a:lnTo>
                  <a:lnTo>
                    <a:pt x="38912" y="147447"/>
                  </a:lnTo>
                  <a:lnTo>
                    <a:pt x="9867" y="118402"/>
                  </a:lnTo>
                  <a:lnTo>
                    <a:pt x="0" y="128270"/>
                  </a:lnTo>
                  <a:lnTo>
                    <a:pt x="40957" y="169240"/>
                  </a:lnTo>
                  <a:lnTo>
                    <a:pt x="50838" y="169240"/>
                  </a:lnTo>
                  <a:lnTo>
                    <a:pt x="91808" y="128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1" name="object 8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95435" y="1270792"/>
            <a:ext cx="214930" cy="156941"/>
          </a:xfrm>
          <a:prstGeom prst="rect">
            <a:avLst/>
          </a:prstGeom>
        </p:spPr>
      </p:pic>
      <p:pic>
        <p:nvPicPr>
          <p:cNvPr id="82" name="object 8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22968" y="1540227"/>
            <a:ext cx="248751" cy="175037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16629" y="1270792"/>
            <a:ext cx="214950" cy="156941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955282" y="1540227"/>
            <a:ext cx="248757" cy="175037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5862739" y="2875331"/>
            <a:ext cx="27940" cy="236854"/>
            <a:chOff x="5862739" y="2875331"/>
            <a:chExt cx="27940" cy="236854"/>
          </a:xfrm>
        </p:grpSpPr>
        <p:sp>
          <p:nvSpPr>
            <p:cNvPr id="86" name="object 86"/>
            <p:cNvSpPr/>
            <p:nvPr/>
          </p:nvSpPr>
          <p:spPr>
            <a:xfrm>
              <a:off x="5862739" y="2875331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30">
                  <a:moveTo>
                    <a:pt x="21704" y="0"/>
                  </a:moveTo>
                  <a:lnTo>
                    <a:pt x="6248" y="0"/>
                  </a:lnTo>
                  <a:lnTo>
                    <a:pt x="0" y="6261"/>
                  </a:lnTo>
                  <a:lnTo>
                    <a:pt x="0" y="36423"/>
                  </a:lnTo>
                  <a:lnTo>
                    <a:pt x="27927" y="36423"/>
                  </a:lnTo>
                  <a:lnTo>
                    <a:pt x="27927" y="6261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862739" y="291176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862739" y="295183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862739" y="299190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862739" y="303197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862739" y="307204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5862739" y="3112109"/>
            <a:ext cx="123825" cy="1238885"/>
            <a:chOff x="5862739" y="3112109"/>
            <a:chExt cx="123825" cy="1238885"/>
          </a:xfrm>
        </p:grpSpPr>
        <p:sp>
          <p:nvSpPr>
            <p:cNvPr id="93" name="object 93"/>
            <p:cNvSpPr/>
            <p:nvPr/>
          </p:nvSpPr>
          <p:spPr>
            <a:xfrm>
              <a:off x="5958560" y="315217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958560" y="319223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958560" y="323231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958560" y="327238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958560" y="331243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958560" y="335252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958560" y="339258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950750" y="3119539"/>
              <a:ext cx="36195" cy="33020"/>
            </a:xfrm>
            <a:custGeom>
              <a:avLst/>
              <a:gdLst/>
              <a:ahLst/>
              <a:cxnLst/>
              <a:rect l="l" t="t" r="r" b="b"/>
              <a:pathLst>
                <a:path w="36195" h="33019">
                  <a:moveTo>
                    <a:pt x="29502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7810" y="27927"/>
                  </a:lnTo>
                  <a:lnTo>
                    <a:pt x="7810" y="32638"/>
                  </a:lnTo>
                  <a:lnTo>
                    <a:pt x="35763" y="32638"/>
                  </a:lnTo>
                  <a:lnTo>
                    <a:pt x="35763" y="6248"/>
                  </a:lnTo>
                  <a:lnTo>
                    <a:pt x="2950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958560" y="347271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958560" y="351279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958560" y="355286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958560" y="359291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958560" y="363300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958560" y="367306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958560" y="371312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958560" y="343265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958560" y="379327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958560" y="383334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958560" y="387339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958560" y="391347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958560" y="395354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958560" y="399360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958560" y="403367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958560" y="375319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958560" y="411380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958560" y="415387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958560" y="419394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958560" y="423402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958560" y="427408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958560" y="4073766"/>
              <a:ext cx="28575" cy="276860"/>
            </a:xfrm>
            <a:custGeom>
              <a:avLst/>
              <a:gdLst/>
              <a:ahLst/>
              <a:cxnLst/>
              <a:rect l="l" t="t" r="r" b="b"/>
              <a:pathLst>
                <a:path w="28575" h="276860">
                  <a:moveTo>
                    <a:pt x="27952" y="240385"/>
                  </a:moveTo>
                  <a:lnTo>
                    <a:pt x="0" y="240385"/>
                  </a:lnTo>
                  <a:lnTo>
                    <a:pt x="0" y="270573"/>
                  </a:lnTo>
                  <a:lnTo>
                    <a:pt x="6248" y="276809"/>
                  </a:lnTo>
                  <a:lnTo>
                    <a:pt x="21691" y="276809"/>
                  </a:lnTo>
                  <a:lnTo>
                    <a:pt x="27952" y="270573"/>
                  </a:lnTo>
                  <a:lnTo>
                    <a:pt x="27952" y="240385"/>
                  </a:lnTo>
                  <a:close/>
                </a:path>
                <a:path w="28575" h="276860">
                  <a:moveTo>
                    <a:pt x="27952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52" y="4005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898489" y="3119539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862739" y="3112109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60">
                  <a:moveTo>
                    <a:pt x="27927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6248" y="35356"/>
                  </a:lnTo>
                  <a:lnTo>
                    <a:pt x="35750" y="35356"/>
                  </a:lnTo>
                  <a:lnTo>
                    <a:pt x="35750" y="7429"/>
                  </a:lnTo>
                  <a:lnTo>
                    <a:pt x="27927" y="7429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5315923" y="1762558"/>
            <a:ext cx="668020" cy="1141730"/>
            <a:chOff x="5315923" y="1762558"/>
            <a:chExt cx="668020" cy="1141730"/>
          </a:xfrm>
        </p:grpSpPr>
        <p:sp>
          <p:nvSpPr>
            <p:cNvPr id="126" name="object 126"/>
            <p:cNvSpPr/>
            <p:nvPr/>
          </p:nvSpPr>
          <p:spPr>
            <a:xfrm>
              <a:off x="5344457" y="1814980"/>
              <a:ext cx="626745" cy="1076325"/>
            </a:xfrm>
            <a:custGeom>
              <a:avLst/>
              <a:gdLst/>
              <a:ahLst/>
              <a:cxnLst/>
              <a:rect l="l" t="t" r="r" b="b"/>
              <a:pathLst>
                <a:path w="626745" h="1076325">
                  <a:moveTo>
                    <a:pt x="626186" y="1076236"/>
                  </a:moveTo>
                  <a:lnTo>
                    <a:pt x="626186" y="329844"/>
                  </a:lnTo>
                  <a:lnTo>
                    <a:pt x="0" y="329844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315923" y="176255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" name="object 128"/>
          <p:cNvGrpSpPr/>
          <p:nvPr/>
        </p:nvGrpSpPr>
        <p:grpSpPr>
          <a:xfrm>
            <a:off x="4757085" y="1198417"/>
            <a:ext cx="267335" cy="1299845"/>
            <a:chOff x="4757085" y="1198417"/>
            <a:chExt cx="267335" cy="1299845"/>
          </a:xfrm>
        </p:grpSpPr>
        <p:sp>
          <p:nvSpPr>
            <p:cNvPr id="129" name="object 129"/>
            <p:cNvSpPr/>
            <p:nvPr/>
          </p:nvSpPr>
          <p:spPr>
            <a:xfrm>
              <a:off x="4870477" y="1246702"/>
              <a:ext cx="140970" cy="1238885"/>
            </a:xfrm>
            <a:custGeom>
              <a:avLst/>
              <a:gdLst/>
              <a:ahLst/>
              <a:cxnLst/>
              <a:rect l="l" t="t" r="r" b="b"/>
              <a:pathLst>
                <a:path w="140970" h="1238885">
                  <a:moveTo>
                    <a:pt x="140919" y="1238796"/>
                  </a:moveTo>
                  <a:lnTo>
                    <a:pt x="140919" y="70150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837949" y="119841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824152" y="1513021"/>
              <a:ext cx="93980" cy="972819"/>
            </a:xfrm>
            <a:custGeom>
              <a:avLst/>
              <a:gdLst/>
              <a:ahLst/>
              <a:cxnLst/>
              <a:rect l="l" t="t" r="r" b="b"/>
              <a:pathLst>
                <a:path w="93979" h="972819">
                  <a:moveTo>
                    <a:pt x="93395" y="972477"/>
                  </a:moveTo>
                  <a:lnTo>
                    <a:pt x="93395" y="43519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789332" y="145065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6" y="2332"/>
                  </a:lnTo>
                  <a:lnTo>
                    <a:pt x="8704" y="8693"/>
                  </a:lnTo>
                  <a:lnTo>
                    <a:pt x="2335" y="18130"/>
                  </a:lnTo>
                  <a:lnTo>
                    <a:pt x="0" y="29692"/>
                  </a:lnTo>
                  <a:lnTo>
                    <a:pt x="2335" y="41256"/>
                  </a:lnTo>
                  <a:lnTo>
                    <a:pt x="8704" y="50698"/>
                  </a:lnTo>
                  <a:lnTo>
                    <a:pt x="18146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789322" y="1789436"/>
              <a:ext cx="31750" cy="696595"/>
            </a:xfrm>
            <a:custGeom>
              <a:avLst/>
              <a:gdLst/>
              <a:ahLst/>
              <a:cxnLst/>
              <a:rect l="l" t="t" r="r" b="b"/>
              <a:pathLst>
                <a:path w="31750" h="696594">
                  <a:moveTo>
                    <a:pt x="31635" y="696061"/>
                  </a:moveTo>
                  <a:lnTo>
                    <a:pt x="31635" y="158775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757085" y="173476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" name="object 135"/>
          <p:cNvSpPr/>
          <p:nvPr/>
        </p:nvSpPr>
        <p:spPr>
          <a:xfrm>
            <a:off x="5395843" y="2486137"/>
            <a:ext cx="291465" cy="1166495"/>
          </a:xfrm>
          <a:custGeom>
            <a:avLst/>
            <a:gdLst/>
            <a:ahLst/>
            <a:cxnLst/>
            <a:rect l="l" t="t" r="r" b="b"/>
            <a:pathLst>
              <a:path w="291464" h="1166495">
                <a:moveTo>
                  <a:pt x="0" y="0"/>
                </a:moveTo>
                <a:lnTo>
                  <a:pt x="0" y="564578"/>
                </a:lnTo>
                <a:lnTo>
                  <a:pt x="290842" y="564578"/>
                </a:lnTo>
                <a:lnTo>
                  <a:pt x="290842" y="1166190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6" name="object 136"/>
          <p:cNvGrpSpPr/>
          <p:nvPr/>
        </p:nvGrpSpPr>
        <p:grpSpPr>
          <a:xfrm>
            <a:off x="5782830" y="3972687"/>
            <a:ext cx="106045" cy="276860"/>
            <a:chOff x="5782830" y="3972687"/>
            <a:chExt cx="106045" cy="276860"/>
          </a:xfrm>
        </p:grpSpPr>
        <p:sp>
          <p:nvSpPr>
            <p:cNvPr id="137" name="object 137"/>
            <p:cNvSpPr/>
            <p:nvPr/>
          </p:nvSpPr>
          <p:spPr>
            <a:xfrm>
              <a:off x="5835103" y="3972687"/>
              <a:ext cx="53975" cy="36195"/>
            </a:xfrm>
            <a:custGeom>
              <a:avLst/>
              <a:gdLst/>
              <a:ahLst/>
              <a:cxnLst/>
              <a:rect l="l" t="t" r="r" b="b"/>
              <a:pathLst>
                <a:path w="53975" h="36195">
                  <a:moveTo>
                    <a:pt x="47447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25755" y="27927"/>
                  </a:lnTo>
                  <a:lnTo>
                    <a:pt x="25755" y="35941"/>
                  </a:lnTo>
                  <a:lnTo>
                    <a:pt x="53695" y="35941"/>
                  </a:lnTo>
                  <a:lnTo>
                    <a:pt x="53695" y="6248"/>
                  </a:lnTo>
                  <a:lnTo>
                    <a:pt x="4744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860859" y="400864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860859" y="404869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860859" y="408876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860859" y="412884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860859" y="416890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860859" y="420897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782830" y="3972687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39">
                  <a:moveTo>
                    <a:pt x="53695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/>
          <p:cNvSpPr/>
          <p:nvPr/>
        </p:nvSpPr>
        <p:spPr>
          <a:xfrm>
            <a:off x="5675452" y="3968559"/>
            <a:ext cx="53975" cy="32384"/>
          </a:xfrm>
          <a:custGeom>
            <a:avLst/>
            <a:gdLst/>
            <a:ahLst/>
            <a:cxnLst/>
            <a:rect l="l" t="t" r="r" b="b"/>
            <a:pathLst>
              <a:path w="53975" h="32385">
                <a:moveTo>
                  <a:pt x="26758" y="0"/>
                </a:moveTo>
                <a:lnTo>
                  <a:pt x="0" y="0"/>
                </a:lnTo>
                <a:lnTo>
                  <a:pt x="0" y="27008"/>
                </a:lnTo>
                <a:lnTo>
                  <a:pt x="5067" y="32054"/>
                </a:lnTo>
                <a:lnTo>
                  <a:pt x="53695" y="32054"/>
                </a:lnTo>
                <a:lnTo>
                  <a:pt x="53695" y="4127"/>
                </a:lnTo>
                <a:lnTo>
                  <a:pt x="26758" y="4127"/>
                </a:lnTo>
                <a:lnTo>
                  <a:pt x="26758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6" name="object 146"/>
          <p:cNvGrpSpPr/>
          <p:nvPr/>
        </p:nvGrpSpPr>
        <p:grpSpPr>
          <a:xfrm>
            <a:off x="5860859" y="4289120"/>
            <a:ext cx="27940" cy="61594"/>
            <a:chOff x="5860859" y="4289120"/>
            <a:chExt cx="27940" cy="61594"/>
          </a:xfrm>
        </p:grpSpPr>
        <p:sp>
          <p:nvSpPr>
            <p:cNvPr id="147" name="object 147"/>
            <p:cNvSpPr/>
            <p:nvPr/>
          </p:nvSpPr>
          <p:spPr>
            <a:xfrm>
              <a:off x="5860859" y="428912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860859" y="4329176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89">
                  <a:moveTo>
                    <a:pt x="27939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6248" y="21120"/>
                  </a:lnTo>
                  <a:lnTo>
                    <a:pt x="21691" y="21120"/>
                  </a:lnTo>
                  <a:lnTo>
                    <a:pt x="27939" y="14871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/>
          <p:cNvSpPr/>
          <p:nvPr/>
        </p:nvSpPr>
        <p:spPr>
          <a:xfrm>
            <a:off x="5729135" y="3972687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39">
                <a:moveTo>
                  <a:pt x="53695" y="27927"/>
                </a:moveTo>
                <a:lnTo>
                  <a:pt x="0" y="27927"/>
                </a:lnTo>
                <a:lnTo>
                  <a:pt x="0" y="0"/>
                </a:lnTo>
                <a:lnTo>
                  <a:pt x="53695" y="0"/>
                </a:lnTo>
                <a:lnTo>
                  <a:pt x="53695" y="27927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5860859" y="4249039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1" name="object 151"/>
          <p:cNvGrpSpPr/>
          <p:nvPr/>
        </p:nvGrpSpPr>
        <p:grpSpPr>
          <a:xfrm>
            <a:off x="5674258" y="3904297"/>
            <a:ext cx="28575" cy="64769"/>
            <a:chOff x="5674258" y="3904297"/>
            <a:chExt cx="28575" cy="64769"/>
          </a:xfrm>
        </p:grpSpPr>
        <p:sp>
          <p:nvSpPr>
            <p:cNvPr id="152" name="object 152"/>
            <p:cNvSpPr/>
            <p:nvPr/>
          </p:nvSpPr>
          <p:spPr>
            <a:xfrm>
              <a:off x="5674258" y="392849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674258" y="3904297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0" y="24193"/>
                  </a:moveTo>
                  <a:lnTo>
                    <a:pt x="27952" y="2419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/>
          <p:nvPr/>
        </p:nvSpPr>
        <p:spPr>
          <a:xfrm>
            <a:off x="5430748" y="40425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5" name="object 155"/>
          <p:cNvGrpSpPr/>
          <p:nvPr/>
        </p:nvGrpSpPr>
        <p:grpSpPr>
          <a:xfrm>
            <a:off x="5752134" y="4042524"/>
            <a:ext cx="41910" cy="198755"/>
            <a:chOff x="5752134" y="4042524"/>
            <a:chExt cx="41910" cy="198755"/>
          </a:xfrm>
        </p:grpSpPr>
        <p:sp>
          <p:nvSpPr>
            <p:cNvPr id="156" name="object 156"/>
            <p:cNvSpPr/>
            <p:nvPr/>
          </p:nvSpPr>
          <p:spPr>
            <a:xfrm>
              <a:off x="5752134" y="4042524"/>
              <a:ext cx="41910" cy="38735"/>
            </a:xfrm>
            <a:custGeom>
              <a:avLst/>
              <a:gdLst/>
              <a:ahLst/>
              <a:cxnLst/>
              <a:rect l="l" t="t" r="r" b="b"/>
              <a:pathLst>
                <a:path w="41910" h="38735">
                  <a:moveTo>
                    <a:pt x="35572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3881" y="27952"/>
                  </a:lnTo>
                  <a:lnTo>
                    <a:pt x="13881" y="38112"/>
                  </a:lnTo>
                  <a:lnTo>
                    <a:pt x="41821" y="38112"/>
                  </a:lnTo>
                  <a:lnTo>
                    <a:pt x="41821" y="6261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766016" y="408064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766016" y="412070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766016" y="416077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766016" y="4200842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" name="object 161"/>
          <p:cNvSpPr/>
          <p:nvPr/>
        </p:nvSpPr>
        <p:spPr>
          <a:xfrm>
            <a:off x="5378475" y="40425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5275376" y="4037088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52" y="0"/>
                </a:moveTo>
                <a:lnTo>
                  <a:pt x="0" y="0"/>
                </a:lnTo>
                <a:lnTo>
                  <a:pt x="0" y="27139"/>
                </a:lnTo>
                <a:lnTo>
                  <a:pt x="6261" y="33388"/>
                </a:lnTo>
                <a:lnTo>
                  <a:pt x="49415" y="33388"/>
                </a:lnTo>
                <a:lnTo>
                  <a:pt x="49415" y="5435"/>
                </a:lnTo>
                <a:lnTo>
                  <a:pt x="27952" y="5435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3" name="object 163"/>
          <p:cNvGrpSpPr/>
          <p:nvPr/>
        </p:nvGrpSpPr>
        <p:grpSpPr>
          <a:xfrm>
            <a:off x="5766015" y="4280979"/>
            <a:ext cx="27940" cy="69850"/>
            <a:chOff x="5766015" y="4280979"/>
            <a:chExt cx="27940" cy="69850"/>
          </a:xfrm>
        </p:grpSpPr>
        <p:sp>
          <p:nvSpPr>
            <p:cNvPr id="164" name="object 164"/>
            <p:cNvSpPr/>
            <p:nvPr/>
          </p:nvSpPr>
          <p:spPr>
            <a:xfrm>
              <a:off x="5766015" y="428097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766015" y="4321048"/>
              <a:ext cx="27940" cy="29845"/>
            </a:xfrm>
            <a:custGeom>
              <a:avLst/>
              <a:gdLst/>
              <a:ahLst/>
              <a:cxnLst/>
              <a:rect l="l" t="t" r="r" b="b"/>
              <a:pathLst>
                <a:path w="27939" h="29845">
                  <a:moveTo>
                    <a:pt x="27939" y="0"/>
                  </a:moveTo>
                  <a:lnTo>
                    <a:pt x="0" y="0"/>
                  </a:lnTo>
                  <a:lnTo>
                    <a:pt x="0" y="22999"/>
                  </a:lnTo>
                  <a:lnTo>
                    <a:pt x="6248" y="29248"/>
                  </a:lnTo>
                  <a:lnTo>
                    <a:pt x="21691" y="29248"/>
                  </a:lnTo>
                  <a:lnTo>
                    <a:pt x="27939" y="22999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" name="object 166"/>
          <p:cNvSpPr/>
          <p:nvPr/>
        </p:nvSpPr>
        <p:spPr>
          <a:xfrm>
            <a:off x="5324779" y="40425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7" name="object 167"/>
          <p:cNvGrpSpPr/>
          <p:nvPr/>
        </p:nvGrpSpPr>
        <p:grpSpPr>
          <a:xfrm>
            <a:off x="5591822" y="4042524"/>
            <a:ext cx="160020" cy="28575"/>
            <a:chOff x="5591822" y="4042524"/>
            <a:chExt cx="160020" cy="28575"/>
          </a:xfrm>
        </p:grpSpPr>
        <p:sp>
          <p:nvSpPr>
            <p:cNvPr id="168" name="object 168"/>
            <p:cNvSpPr/>
            <p:nvPr/>
          </p:nvSpPr>
          <p:spPr>
            <a:xfrm>
              <a:off x="5644083" y="40425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591822" y="4042524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69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69" y="27952"/>
                  </a:lnTo>
                  <a:lnTo>
                    <a:pt x="15996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0" name="object 170"/>
          <p:cNvGrpSpPr/>
          <p:nvPr/>
        </p:nvGrpSpPr>
        <p:grpSpPr>
          <a:xfrm>
            <a:off x="5484444" y="4042524"/>
            <a:ext cx="107950" cy="28575"/>
            <a:chOff x="5484444" y="4042524"/>
            <a:chExt cx="107950" cy="28575"/>
          </a:xfrm>
        </p:grpSpPr>
        <p:sp>
          <p:nvSpPr>
            <p:cNvPr id="171" name="object 171"/>
            <p:cNvSpPr/>
            <p:nvPr/>
          </p:nvSpPr>
          <p:spPr>
            <a:xfrm>
              <a:off x="5484444" y="40425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5538127" y="40425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" name="object 173"/>
          <p:cNvSpPr/>
          <p:nvPr/>
        </p:nvSpPr>
        <p:spPr>
          <a:xfrm>
            <a:off x="5275376" y="3916883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39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5766015" y="4240911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5" name="object 175"/>
          <p:cNvGrpSpPr/>
          <p:nvPr/>
        </p:nvGrpSpPr>
        <p:grpSpPr>
          <a:xfrm>
            <a:off x="5275376" y="3956951"/>
            <a:ext cx="28575" cy="80645"/>
            <a:chOff x="5275376" y="3956951"/>
            <a:chExt cx="28575" cy="80645"/>
          </a:xfrm>
        </p:grpSpPr>
        <p:sp>
          <p:nvSpPr>
            <p:cNvPr id="176" name="object 176"/>
            <p:cNvSpPr/>
            <p:nvPr/>
          </p:nvSpPr>
          <p:spPr>
            <a:xfrm>
              <a:off x="5275376" y="399702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275376" y="395695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8" name="object 178"/>
          <p:cNvGrpSpPr/>
          <p:nvPr/>
        </p:nvGrpSpPr>
        <p:grpSpPr>
          <a:xfrm>
            <a:off x="5275376" y="3838295"/>
            <a:ext cx="28575" cy="78740"/>
            <a:chOff x="5275376" y="3838295"/>
            <a:chExt cx="28575" cy="78740"/>
          </a:xfrm>
        </p:grpSpPr>
        <p:sp>
          <p:nvSpPr>
            <p:cNvPr id="179" name="object 179"/>
            <p:cNvSpPr/>
            <p:nvPr/>
          </p:nvSpPr>
          <p:spPr>
            <a:xfrm>
              <a:off x="5275376" y="3838295"/>
              <a:ext cx="28575" cy="38735"/>
            </a:xfrm>
            <a:custGeom>
              <a:avLst/>
              <a:gdLst/>
              <a:ahLst/>
              <a:cxnLst/>
              <a:rect l="l" t="t" r="r" b="b"/>
              <a:pathLst>
                <a:path w="28575" h="38735">
                  <a:moveTo>
                    <a:pt x="0" y="38519"/>
                  </a:moveTo>
                  <a:lnTo>
                    <a:pt x="27952" y="38519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3851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275376" y="387681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/>
          <p:nvPr/>
        </p:nvSpPr>
        <p:spPr>
          <a:xfrm>
            <a:off x="4713338" y="41822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5034711" y="4182224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3" name="object 183"/>
          <p:cNvGrpSpPr/>
          <p:nvPr/>
        </p:nvGrpSpPr>
        <p:grpSpPr>
          <a:xfrm>
            <a:off x="5573407" y="4216781"/>
            <a:ext cx="27940" cy="80645"/>
            <a:chOff x="5573407" y="4216781"/>
            <a:chExt cx="27940" cy="80645"/>
          </a:xfrm>
        </p:grpSpPr>
        <p:sp>
          <p:nvSpPr>
            <p:cNvPr id="184" name="object 184"/>
            <p:cNvSpPr/>
            <p:nvPr/>
          </p:nvSpPr>
          <p:spPr>
            <a:xfrm>
              <a:off x="5573407" y="421678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573407" y="425684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" name="object 186"/>
          <p:cNvSpPr/>
          <p:nvPr/>
        </p:nvSpPr>
        <p:spPr>
          <a:xfrm>
            <a:off x="4661065" y="41822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4556899" y="4176712"/>
            <a:ext cx="50800" cy="33655"/>
          </a:xfrm>
          <a:custGeom>
            <a:avLst/>
            <a:gdLst/>
            <a:ahLst/>
            <a:cxnLst/>
            <a:rect l="l" t="t" r="r" b="b"/>
            <a:pathLst>
              <a:path w="50800" h="33654">
                <a:moveTo>
                  <a:pt x="27940" y="0"/>
                </a:moveTo>
                <a:lnTo>
                  <a:pt x="0" y="0"/>
                </a:lnTo>
                <a:lnTo>
                  <a:pt x="0" y="27203"/>
                </a:lnTo>
                <a:lnTo>
                  <a:pt x="6248" y="33464"/>
                </a:lnTo>
                <a:lnTo>
                  <a:pt x="50482" y="33464"/>
                </a:lnTo>
                <a:lnTo>
                  <a:pt x="50482" y="5511"/>
                </a:lnTo>
                <a:lnTo>
                  <a:pt x="27940" y="5511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5573407" y="4336986"/>
            <a:ext cx="27940" cy="13335"/>
          </a:xfrm>
          <a:custGeom>
            <a:avLst/>
            <a:gdLst/>
            <a:ahLst/>
            <a:cxnLst/>
            <a:rect l="l" t="t" r="r" b="b"/>
            <a:pathLst>
              <a:path w="27939" h="13335">
                <a:moveTo>
                  <a:pt x="27939" y="0"/>
                </a:moveTo>
                <a:lnTo>
                  <a:pt x="0" y="0"/>
                </a:lnTo>
                <a:lnTo>
                  <a:pt x="0" y="7061"/>
                </a:lnTo>
                <a:lnTo>
                  <a:pt x="6248" y="13309"/>
                </a:lnTo>
                <a:lnTo>
                  <a:pt x="21691" y="13309"/>
                </a:lnTo>
                <a:lnTo>
                  <a:pt x="27939" y="7061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5086984" y="4182224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4607369" y="418222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" name="object 191"/>
          <p:cNvGrpSpPr/>
          <p:nvPr/>
        </p:nvGrpSpPr>
        <p:grpSpPr>
          <a:xfrm>
            <a:off x="4874412" y="4182224"/>
            <a:ext cx="160020" cy="28575"/>
            <a:chOff x="4874412" y="4182224"/>
            <a:chExt cx="160020" cy="28575"/>
          </a:xfrm>
        </p:grpSpPr>
        <p:sp>
          <p:nvSpPr>
            <p:cNvPr id="192" name="object 192"/>
            <p:cNvSpPr/>
            <p:nvPr/>
          </p:nvSpPr>
          <p:spPr>
            <a:xfrm>
              <a:off x="4926673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874412" y="4182224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81" y="27952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" name="object 194"/>
          <p:cNvGrpSpPr/>
          <p:nvPr/>
        </p:nvGrpSpPr>
        <p:grpSpPr>
          <a:xfrm>
            <a:off x="4767021" y="4182224"/>
            <a:ext cx="107950" cy="28575"/>
            <a:chOff x="4767021" y="4182224"/>
            <a:chExt cx="107950" cy="28575"/>
          </a:xfrm>
        </p:grpSpPr>
        <p:sp>
          <p:nvSpPr>
            <p:cNvPr id="195" name="object 195"/>
            <p:cNvSpPr/>
            <p:nvPr/>
          </p:nvSpPr>
          <p:spPr>
            <a:xfrm>
              <a:off x="4767021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820716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" name="object 197"/>
          <p:cNvGrpSpPr/>
          <p:nvPr/>
        </p:nvGrpSpPr>
        <p:grpSpPr>
          <a:xfrm>
            <a:off x="5139232" y="4182224"/>
            <a:ext cx="160020" cy="28575"/>
            <a:chOff x="5139232" y="4182224"/>
            <a:chExt cx="160020" cy="28575"/>
          </a:xfrm>
        </p:grpSpPr>
        <p:sp>
          <p:nvSpPr>
            <p:cNvPr id="198" name="object 198"/>
            <p:cNvSpPr/>
            <p:nvPr/>
          </p:nvSpPr>
          <p:spPr>
            <a:xfrm>
              <a:off x="5245201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192928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139232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1" name="object 201"/>
          <p:cNvGrpSpPr/>
          <p:nvPr/>
        </p:nvGrpSpPr>
        <p:grpSpPr>
          <a:xfrm>
            <a:off x="5298884" y="4182224"/>
            <a:ext cx="158750" cy="28575"/>
            <a:chOff x="5298884" y="4182224"/>
            <a:chExt cx="158750" cy="28575"/>
          </a:xfrm>
        </p:grpSpPr>
        <p:sp>
          <p:nvSpPr>
            <p:cNvPr id="202" name="object 202"/>
            <p:cNvSpPr/>
            <p:nvPr/>
          </p:nvSpPr>
          <p:spPr>
            <a:xfrm>
              <a:off x="5352910" y="4182224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298884" y="4182224"/>
              <a:ext cx="158750" cy="28575"/>
            </a:xfrm>
            <a:custGeom>
              <a:avLst/>
              <a:gdLst/>
              <a:ahLst/>
              <a:cxnLst/>
              <a:rect l="l" t="t" r="r" b="b"/>
              <a:pathLst>
                <a:path w="15875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58750" h="28575">
                  <a:moveTo>
                    <a:pt x="158546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8546" y="27952"/>
                  </a:lnTo>
                  <a:lnTo>
                    <a:pt x="15854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4" name="object 204"/>
          <p:cNvGrpSpPr/>
          <p:nvPr/>
        </p:nvGrpSpPr>
        <p:grpSpPr>
          <a:xfrm>
            <a:off x="5457431" y="4182224"/>
            <a:ext cx="144145" cy="34925"/>
            <a:chOff x="5457431" y="4182224"/>
            <a:chExt cx="144145" cy="34925"/>
          </a:xfrm>
        </p:grpSpPr>
        <p:sp>
          <p:nvSpPr>
            <p:cNvPr id="205" name="object 205"/>
            <p:cNvSpPr/>
            <p:nvPr/>
          </p:nvSpPr>
          <p:spPr>
            <a:xfrm>
              <a:off x="5563387" y="4182224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1711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0020" y="27952"/>
                  </a:lnTo>
                  <a:lnTo>
                    <a:pt x="10020" y="34556"/>
                  </a:lnTo>
                  <a:lnTo>
                    <a:pt x="37960" y="34556"/>
                  </a:lnTo>
                  <a:lnTo>
                    <a:pt x="37960" y="6248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511114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457431" y="418222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8" name="object 208"/>
          <p:cNvSpPr/>
          <p:nvPr/>
        </p:nvSpPr>
        <p:spPr>
          <a:xfrm>
            <a:off x="4556899" y="4056507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5573407" y="4296918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39" y="0"/>
                </a:moveTo>
                <a:lnTo>
                  <a:pt x="27939" y="40068"/>
                </a:lnTo>
                <a:lnTo>
                  <a:pt x="0" y="40068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4556899" y="4136644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4556899" y="3976382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55"/>
                </a:lnTo>
                <a:lnTo>
                  <a:pt x="0" y="40055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2" name="object 212"/>
          <p:cNvGrpSpPr/>
          <p:nvPr/>
        </p:nvGrpSpPr>
        <p:grpSpPr>
          <a:xfrm>
            <a:off x="4556899" y="3908755"/>
            <a:ext cx="27940" cy="227965"/>
            <a:chOff x="4556899" y="3908755"/>
            <a:chExt cx="27940" cy="227965"/>
          </a:xfrm>
        </p:grpSpPr>
        <p:sp>
          <p:nvSpPr>
            <p:cNvPr id="213" name="object 213"/>
            <p:cNvSpPr/>
            <p:nvPr/>
          </p:nvSpPr>
          <p:spPr>
            <a:xfrm>
              <a:off x="4556899" y="3936313"/>
              <a:ext cx="27940" cy="200660"/>
            </a:xfrm>
            <a:custGeom>
              <a:avLst/>
              <a:gdLst/>
              <a:ahLst/>
              <a:cxnLst/>
              <a:rect l="l" t="t" r="r" b="b"/>
              <a:pathLst>
                <a:path w="27939" h="200660">
                  <a:moveTo>
                    <a:pt x="27940" y="160286"/>
                  </a:moveTo>
                  <a:lnTo>
                    <a:pt x="0" y="160286"/>
                  </a:lnTo>
                  <a:lnTo>
                    <a:pt x="0" y="200342"/>
                  </a:lnTo>
                  <a:lnTo>
                    <a:pt x="27940" y="200342"/>
                  </a:lnTo>
                  <a:lnTo>
                    <a:pt x="27940" y="160286"/>
                  </a:lnTo>
                  <a:close/>
                </a:path>
                <a:path w="27939" h="200660">
                  <a:moveTo>
                    <a:pt x="27940" y="80124"/>
                  </a:moveTo>
                  <a:lnTo>
                    <a:pt x="0" y="80124"/>
                  </a:lnTo>
                  <a:lnTo>
                    <a:pt x="0" y="120192"/>
                  </a:lnTo>
                  <a:lnTo>
                    <a:pt x="27940" y="120192"/>
                  </a:lnTo>
                  <a:lnTo>
                    <a:pt x="27940" y="80124"/>
                  </a:lnTo>
                  <a:close/>
                </a:path>
                <a:path w="27939" h="200660">
                  <a:moveTo>
                    <a:pt x="27940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40" y="40055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556899" y="390875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27546"/>
                  </a:moveTo>
                  <a:lnTo>
                    <a:pt x="27940" y="27546"/>
                  </a:lnTo>
                  <a:lnTo>
                    <a:pt x="27940" y="0"/>
                  </a:lnTo>
                  <a:lnTo>
                    <a:pt x="0" y="0"/>
                  </a:lnTo>
                  <a:lnTo>
                    <a:pt x="0" y="27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5" name="object 215"/>
          <p:cNvSpPr/>
          <p:nvPr/>
        </p:nvSpPr>
        <p:spPr>
          <a:xfrm>
            <a:off x="4892370" y="3946791"/>
            <a:ext cx="28575" cy="120650"/>
          </a:xfrm>
          <a:custGeom>
            <a:avLst/>
            <a:gdLst/>
            <a:ahLst/>
            <a:cxnLst/>
            <a:rect l="l" t="t" r="r" b="b"/>
            <a:pathLst>
              <a:path w="28575" h="120650">
                <a:moveTo>
                  <a:pt x="27952" y="80137"/>
                </a:moveTo>
                <a:lnTo>
                  <a:pt x="0" y="80137"/>
                </a:lnTo>
                <a:lnTo>
                  <a:pt x="0" y="120192"/>
                </a:lnTo>
                <a:lnTo>
                  <a:pt x="27952" y="120192"/>
                </a:lnTo>
                <a:lnTo>
                  <a:pt x="27952" y="80137"/>
                </a:lnTo>
                <a:close/>
              </a:path>
              <a:path w="28575" h="120650">
                <a:moveTo>
                  <a:pt x="27952" y="0"/>
                </a:moveTo>
                <a:lnTo>
                  <a:pt x="0" y="0"/>
                </a:lnTo>
                <a:lnTo>
                  <a:pt x="0" y="40068"/>
                </a:lnTo>
                <a:lnTo>
                  <a:pt x="27952" y="40068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5047475" y="411237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5368861" y="4112374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8" name="object 218"/>
          <p:cNvGrpSpPr/>
          <p:nvPr/>
        </p:nvGrpSpPr>
        <p:grpSpPr>
          <a:xfrm>
            <a:off x="5669216" y="4147134"/>
            <a:ext cx="27940" cy="120650"/>
            <a:chOff x="5669216" y="4147134"/>
            <a:chExt cx="27940" cy="120650"/>
          </a:xfrm>
        </p:grpSpPr>
        <p:sp>
          <p:nvSpPr>
            <p:cNvPr id="219" name="object 219"/>
            <p:cNvSpPr/>
            <p:nvPr/>
          </p:nvSpPr>
          <p:spPr>
            <a:xfrm>
              <a:off x="5669216" y="414713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40" y="0"/>
                  </a:moveTo>
                  <a:lnTo>
                    <a:pt x="27940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669216" y="418719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669216" y="422727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2" name="object 222"/>
          <p:cNvSpPr/>
          <p:nvPr/>
        </p:nvSpPr>
        <p:spPr>
          <a:xfrm>
            <a:off x="4995214" y="411237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4892370" y="4107065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52" y="0"/>
                </a:moveTo>
                <a:lnTo>
                  <a:pt x="0" y="0"/>
                </a:lnTo>
                <a:lnTo>
                  <a:pt x="0" y="27000"/>
                </a:lnTo>
                <a:lnTo>
                  <a:pt x="6261" y="33261"/>
                </a:lnTo>
                <a:lnTo>
                  <a:pt x="49161" y="33261"/>
                </a:lnTo>
                <a:lnTo>
                  <a:pt x="49161" y="5308"/>
                </a:lnTo>
                <a:lnTo>
                  <a:pt x="27952" y="5308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5669216" y="4307395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39" h="43179">
                <a:moveTo>
                  <a:pt x="27940" y="0"/>
                </a:moveTo>
                <a:lnTo>
                  <a:pt x="0" y="0"/>
                </a:lnTo>
                <a:lnTo>
                  <a:pt x="0" y="36652"/>
                </a:lnTo>
                <a:lnTo>
                  <a:pt x="6248" y="42900"/>
                </a:lnTo>
                <a:lnTo>
                  <a:pt x="21691" y="42900"/>
                </a:lnTo>
                <a:lnTo>
                  <a:pt x="27940" y="36652"/>
                </a:lnTo>
                <a:lnTo>
                  <a:pt x="2794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5421121" y="4112374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4941531" y="4112374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7" name="object 227"/>
          <p:cNvGrpSpPr/>
          <p:nvPr/>
        </p:nvGrpSpPr>
        <p:grpSpPr>
          <a:xfrm>
            <a:off x="5208549" y="4112374"/>
            <a:ext cx="160020" cy="28575"/>
            <a:chOff x="5208549" y="4112374"/>
            <a:chExt cx="160020" cy="28575"/>
          </a:xfrm>
        </p:grpSpPr>
        <p:sp>
          <p:nvSpPr>
            <p:cNvPr id="228" name="object 228"/>
            <p:cNvSpPr/>
            <p:nvPr/>
          </p:nvSpPr>
          <p:spPr>
            <a:xfrm>
              <a:off x="5260822" y="411237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208549" y="4112374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81" y="27952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0" name="object 230"/>
          <p:cNvGrpSpPr/>
          <p:nvPr/>
        </p:nvGrpSpPr>
        <p:grpSpPr>
          <a:xfrm>
            <a:off x="5101170" y="4112374"/>
            <a:ext cx="107950" cy="28575"/>
            <a:chOff x="5101170" y="4112374"/>
            <a:chExt cx="107950" cy="28575"/>
          </a:xfrm>
        </p:grpSpPr>
        <p:sp>
          <p:nvSpPr>
            <p:cNvPr id="231" name="object 231"/>
            <p:cNvSpPr/>
            <p:nvPr/>
          </p:nvSpPr>
          <p:spPr>
            <a:xfrm>
              <a:off x="5101170" y="411237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154866" y="411237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" name="object 233"/>
          <p:cNvGrpSpPr/>
          <p:nvPr/>
        </p:nvGrpSpPr>
        <p:grpSpPr>
          <a:xfrm>
            <a:off x="5473382" y="4112374"/>
            <a:ext cx="224154" cy="34925"/>
            <a:chOff x="5473382" y="4112374"/>
            <a:chExt cx="224154" cy="34925"/>
          </a:xfrm>
        </p:grpSpPr>
        <p:sp>
          <p:nvSpPr>
            <p:cNvPr id="234" name="object 234"/>
            <p:cNvSpPr/>
            <p:nvPr/>
          </p:nvSpPr>
          <p:spPr>
            <a:xfrm>
              <a:off x="5579338" y="411237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527065" y="4112374"/>
              <a:ext cx="170180" cy="34925"/>
            </a:xfrm>
            <a:custGeom>
              <a:avLst/>
              <a:gdLst/>
              <a:ahLst/>
              <a:cxnLst/>
              <a:rect l="l" t="t" r="r" b="b"/>
              <a:pathLst>
                <a:path w="170179" h="3492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70179" h="34925">
                  <a:moveTo>
                    <a:pt x="170091" y="6273"/>
                  </a:moveTo>
                  <a:lnTo>
                    <a:pt x="163842" y="0"/>
                  </a:lnTo>
                  <a:lnTo>
                    <a:pt x="106299" y="0"/>
                  </a:lnTo>
                  <a:lnTo>
                    <a:pt x="106299" y="27952"/>
                  </a:lnTo>
                  <a:lnTo>
                    <a:pt x="142151" y="27952"/>
                  </a:lnTo>
                  <a:lnTo>
                    <a:pt x="142151" y="34759"/>
                  </a:lnTo>
                  <a:lnTo>
                    <a:pt x="170091" y="34759"/>
                  </a:lnTo>
                  <a:lnTo>
                    <a:pt x="170091" y="627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473382" y="4112374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7" name="object 237"/>
          <p:cNvSpPr/>
          <p:nvPr/>
        </p:nvSpPr>
        <p:spPr>
          <a:xfrm>
            <a:off x="4892370" y="3986860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39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5669216" y="4267339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39">
                <a:moveTo>
                  <a:pt x="27940" y="0"/>
                </a:moveTo>
                <a:lnTo>
                  <a:pt x="27940" y="40055"/>
                </a:lnTo>
                <a:lnTo>
                  <a:pt x="0" y="40055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4892370" y="4066984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39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0" name="object 240"/>
          <p:cNvGrpSpPr/>
          <p:nvPr/>
        </p:nvGrpSpPr>
        <p:grpSpPr>
          <a:xfrm>
            <a:off x="4892370" y="3904297"/>
            <a:ext cx="28575" cy="42545"/>
            <a:chOff x="4892370" y="3904297"/>
            <a:chExt cx="28575" cy="42545"/>
          </a:xfrm>
        </p:grpSpPr>
        <p:sp>
          <p:nvSpPr>
            <p:cNvPr id="241" name="object 241"/>
            <p:cNvSpPr/>
            <p:nvPr/>
          </p:nvSpPr>
          <p:spPr>
            <a:xfrm>
              <a:off x="4892370" y="390671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39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892370" y="3904297"/>
              <a:ext cx="28575" cy="2540"/>
            </a:xfrm>
            <a:custGeom>
              <a:avLst/>
              <a:gdLst/>
              <a:ahLst/>
              <a:cxnLst/>
              <a:rect l="l" t="t" r="r" b="b"/>
              <a:pathLst>
                <a:path w="28575" h="2539">
                  <a:moveTo>
                    <a:pt x="0" y="2413"/>
                  </a:moveTo>
                  <a:lnTo>
                    <a:pt x="27952" y="241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" name="object 243"/>
          <p:cNvGrpSpPr/>
          <p:nvPr/>
        </p:nvGrpSpPr>
        <p:grpSpPr>
          <a:xfrm>
            <a:off x="5603049" y="3648503"/>
            <a:ext cx="170815" cy="262255"/>
            <a:chOff x="5603049" y="3648503"/>
            <a:chExt cx="170815" cy="262255"/>
          </a:xfrm>
        </p:grpSpPr>
        <p:sp>
          <p:nvSpPr>
            <p:cNvPr id="244" name="object 244"/>
            <p:cNvSpPr/>
            <p:nvPr/>
          </p:nvSpPr>
          <p:spPr>
            <a:xfrm>
              <a:off x="5609399" y="36548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642457" y="3697414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795" y="128295"/>
                  </a:moveTo>
                  <a:lnTo>
                    <a:pt x="81915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12" y="0"/>
                  </a:lnTo>
                  <a:lnTo>
                    <a:pt x="38912" y="147472"/>
                  </a:lnTo>
                  <a:lnTo>
                    <a:pt x="9867" y="118414"/>
                  </a:lnTo>
                  <a:lnTo>
                    <a:pt x="0" y="128295"/>
                  </a:lnTo>
                  <a:lnTo>
                    <a:pt x="40957" y="169252"/>
                  </a:lnTo>
                  <a:lnTo>
                    <a:pt x="50825" y="169252"/>
                  </a:lnTo>
                  <a:lnTo>
                    <a:pt x="91795" y="128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" name="object 246"/>
          <p:cNvGrpSpPr/>
          <p:nvPr/>
        </p:nvGrpSpPr>
        <p:grpSpPr>
          <a:xfrm>
            <a:off x="4470184" y="3591505"/>
            <a:ext cx="201930" cy="323850"/>
            <a:chOff x="4470184" y="3591505"/>
            <a:chExt cx="201930" cy="323850"/>
          </a:xfrm>
        </p:grpSpPr>
        <p:sp>
          <p:nvSpPr>
            <p:cNvPr id="247" name="object 247"/>
            <p:cNvSpPr/>
            <p:nvPr/>
          </p:nvSpPr>
          <p:spPr>
            <a:xfrm>
              <a:off x="4476534" y="3597855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6"/>
                  </a:moveTo>
                  <a:lnTo>
                    <a:pt x="0" y="310896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520492" y="3623432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12"/>
                  </a:lnTo>
                  <a:lnTo>
                    <a:pt x="33972" y="177812"/>
                  </a:lnTo>
                  <a:lnTo>
                    <a:pt x="23406" y="251777"/>
                  </a:lnTo>
                  <a:lnTo>
                    <a:pt x="30314" y="259753"/>
                  </a:lnTo>
                  <a:lnTo>
                    <a:pt x="47879" y="259753"/>
                  </a:lnTo>
                  <a:lnTo>
                    <a:pt x="54178" y="255752"/>
                  </a:lnTo>
                  <a:lnTo>
                    <a:pt x="58932" y="245770"/>
                  </a:lnTo>
                  <a:lnTo>
                    <a:pt x="38366" y="245770"/>
                  </a:lnTo>
                  <a:lnTo>
                    <a:pt x="48945" y="171818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07" y="13969"/>
                  </a:lnTo>
                  <a:lnTo>
                    <a:pt x="111397" y="13969"/>
                  </a:lnTo>
                  <a:lnTo>
                    <a:pt x="113004" y="9232"/>
                  </a:lnTo>
                  <a:lnTo>
                    <a:pt x="106387" y="0"/>
                  </a:lnTo>
                  <a:close/>
                </a:path>
                <a:path w="113029" h="260350">
                  <a:moveTo>
                    <a:pt x="111397" y="13969"/>
                  </a:moveTo>
                  <a:lnTo>
                    <a:pt x="96647" y="13969"/>
                  </a:lnTo>
                  <a:lnTo>
                    <a:pt x="58089" y="127609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70"/>
                  </a:lnTo>
                  <a:lnTo>
                    <a:pt x="58932" y="245770"/>
                  </a:lnTo>
                  <a:lnTo>
                    <a:pt x="112699" y="132867"/>
                  </a:lnTo>
                  <a:lnTo>
                    <a:pt x="106387" y="122872"/>
                  </a:lnTo>
                  <a:lnTo>
                    <a:pt x="74447" y="122872"/>
                  </a:lnTo>
                  <a:lnTo>
                    <a:pt x="111397" y="139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" name="object 249"/>
          <p:cNvGrpSpPr/>
          <p:nvPr/>
        </p:nvGrpSpPr>
        <p:grpSpPr>
          <a:xfrm>
            <a:off x="3203219" y="4324832"/>
            <a:ext cx="2302510" cy="27940"/>
            <a:chOff x="3203219" y="4324832"/>
            <a:chExt cx="2302510" cy="27940"/>
          </a:xfrm>
        </p:grpSpPr>
        <p:sp>
          <p:nvSpPr>
            <p:cNvPr id="250" name="object 250"/>
            <p:cNvSpPr/>
            <p:nvPr/>
          </p:nvSpPr>
          <p:spPr>
            <a:xfrm>
              <a:off x="3203219" y="4324832"/>
              <a:ext cx="52069" cy="27940"/>
            </a:xfrm>
            <a:custGeom>
              <a:avLst/>
              <a:gdLst/>
              <a:ahLst/>
              <a:cxnLst/>
              <a:rect l="l" t="t" r="r" b="b"/>
              <a:pathLst>
                <a:path w="52070" h="27939">
                  <a:moveTo>
                    <a:pt x="51930" y="0"/>
                  </a:moveTo>
                  <a:lnTo>
                    <a:pt x="6248" y="0"/>
                  </a:lnTo>
                  <a:lnTo>
                    <a:pt x="0" y="6248"/>
                  </a:lnTo>
                  <a:lnTo>
                    <a:pt x="0" y="21691"/>
                  </a:lnTo>
                  <a:lnTo>
                    <a:pt x="6248" y="27927"/>
                  </a:lnTo>
                  <a:lnTo>
                    <a:pt x="51930" y="27927"/>
                  </a:lnTo>
                  <a:lnTo>
                    <a:pt x="5193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25513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307410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359670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41193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346419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51645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568725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620985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67324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72550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777780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830040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388230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393456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398682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03908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091355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14361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19587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248137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300410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352658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404918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45719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50945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561713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613973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66624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718507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770767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823028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87530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92756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97982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03208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508435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136616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188877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241137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293398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34567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397931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52260" y="27927"/>
                  </a:moveTo>
                  <a:lnTo>
                    <a:pt x="0" y="27927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2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5450192" y="4324832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39">
                  <a:moveTo>
                    <a:pt x="49098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49098" y="27927"/>
                  </a:lnTo>
                  <a:lnTo>
                    <a:pt x="52260" y="24771"/>
                  </a:lnTo>
                  <a:lnTo>
                    <a:pt x="52260" y="3162"/>
                  </a:lnTo>
                  <a:lnTo>
                    <a:pt x="49098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5502452" y="4327995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0" y="0"/>
                  </a:moveTo>
                  <a:lnTo>
                    <a:pt x="0" y="21609"/>
                  </a:lnTo>
                  <a:lnTo>
                    <a:pt x="3086" y="18529"/>
                  </a:lnTo>
                  <a:lnTo>
                    <a:pt x="3086" y="3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5" name="object 29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634437" y="4048938"/>
            <a:ext cx="306666" cy="303822"/>
          </a:xfrm>
          <a:prstGeom prst="rect">
            <a:avLst/>
          </a:prstGeom>
        </p:spPr>
      </p:pic>
      <p:grpSp>
        <p:nvGrpSpPr>
          <p:cNvPr id="296" name="object 296"/>
          <p:cNvGrpSpPr/>
          <p:nvPr/>
        </p:nvGrpSpPr>
        <p:grpSpPr>
          <a:xfrm>
            <a:off x="3012338" y="3945725"/>
            <a:ext cx="27940" cy="407034"/>
            <a:chOff x="3012338" y="3945725"/>
            <a:chExt cx="27940" cy="407034"/>
          </a:xfrm>
        </p:grpSpPr>
        <p:sp>
          <p:nvSpPr>
            <p:cNvPr id="297" name="object 297"/>
            <p:cNvSpPr/>
            <p:nvPr/>
          </p:nvSpPr>
          <p:spPr>
            <a:xfrm>
              <a:off x="3012338" y="423257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3012338" y="427264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012338" y="415243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3012338" y="419249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3012338" y="407229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012338" y="411237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3012338" y="399216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012338" y="403222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012338" y="3945725"/>
              <a:ext cx="27940" cy="6985"/>
            </a:xfrm>
            <a:custGeom>
              <a:avLst/>
              <a:gdLst/>
              <a:ahLst/>
              <a:cxnLst/>
              <a:rect l="l" t="t" r="r" b="b"/>
              <a:pathLst>
                <a:path w="27939" h="6985">
                  <a:moveTo>
                    <a:pt x="21691" y="0"/>
                  </a:moveTo>
                  <a:lnTo>
                    <a:pt x="6261" y="0"/>
                  </a:lnTo>
                  <a:lnTo>
                    <a:pt x="0" y="6261"/>
                  </a:lnTo>
                  <a:lnTo>
                    <a:pt x="27939" y="6362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012338" y="395210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012338" y="431270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939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6261" y="40055"/>
                  </a:lnTo>
                  <a:lnTo>
                    <a:pt x="21691" y="40055"/>
                  </a:lnTo>
                  <a:lnTo>
                    <a:pt x="27939" y="3382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8" name="object 308"/>
          <p:cNvSpPr/>
          <p:nvPr/>
        </p:nvSpPr>
        <p:spPr>
          <a:xfrm>
            <a:off x="2467288" y="3931760"/>
            <a:ext cx="494030" cy="131445"/>
          </a:xfrm>
          <a:custGeom>
            <a:avLst/>
            <a:gdLst/>
            <a:ahLst/>
            <a:cxnLst/>
            <a:rect l="l" t="t" r="r" b="b"/>
            <a:pathLst>
              <a:path w="494030" h="131445">
                <a:moveTo>
                  <a:pt x="487756" y="0"/>
                </a:moveTo>
                <a:lnTo>
                  <a:pt x="480047" y="0"/>
                </a:lnTo>
                <a:lnTo>
                  <a:pt x="472338" y="0"/>
                </a:lnTo>
                <a:lnTo>
                  <a:pt x="466077" y="6248"/>
                </a:lnTo>
                <a:lnTo>
                  <a:pt x="466077" y="103200"/>
                </a:lnTo>
                <a:lnTo>
                  <a:pt x="0" y="103200"/>
                </a:lnTo>
                <a:lnTo>
                  <a:pt x="0" y="131140"/>
                </a:lnTo>
                <a:lnTo>
                  <a:pt x="487756" y="131140"/>
                </a:lnTo>
                <a:lnTo>
                  <a:pt x="494017" y="124891"/>
                </a:lnTo>
                <a:lnTo>
                  <a:pt x="494017" y="6248"/>
                </a:lnTo>
                <a:lnTo>
                  <a:pt x="48775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1913547" y="4034967"/>
            <a:ext cx="442595" cy="27940"/>
          </a:xfrm>
          <a:custGeom>
            <a:avLst/>
            <a:gdLst/>
            <a:ahLst/>
            <a:cxnLst/>
            <a:rect l="l" t="t" r="r" b="b"/>
            <a:pathLst>
              <a:path w="442594" h="27939">
                <a:moveTo>
                  <a:pt x="442252" y="0"/>
                </a:moveTo>
                <a:lnTo>
                  <a:pt x="3073" y="0"/>
                </a:lnTo>
                <a:lnTo>
                  <a:pt x="3073" y="6350"/>
                </a:lnTo>
                <a:lnTo>
                  <a:pt x="0" y="6350"/>
                </a:lnTo>
                <a:lnTo>
                  <a:pt x="0" y="21590"/>
                </a:lnTo>
                <a:lnTo>
                  <a:pt x="3073" y="21590"/>
                </a:lnTo>
                <a:lnTo>
                  <a:pt x="3073" y="27940"/>
                </a:lnTo>
                <a:lnTo>
                  <a:pt x="442252" y="27940"/>
                </a:lnTo>
                <a:lnTo>
                  <a:pt x="442252" y="21590"/>
                </a:lnTo>
                <a:lnTo>
                  <a:pt x="442252" y="6350"/>
                </a:lnTo>
                <a:lnTo>
                  <a:pt x="44225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0" name="object 310"/>
          <p:cNvGrpSpPr/>
          <p:nvPr/>
        </p:nvGrpSpPr>
        <p:grpSpPr>
          <a:xfrm>
            <a:off x="2533053" y="3925884"/>
            <a:ext cx="230504" cy="230504"/>
            <a:chOff x="2533053" y="3925884"/>
            <a:chExt cx="230504" cy="230504"/>
          </a:xfrm>
        </p:grpSpPr>
        <p:sp>
          <p:nvSpPr>
            <p:cNvPr id="311" name="object 311"/>
            <p:cNvSpPr/>
            <p:nvPr/>
          </p:nvSpPr>
          <p:spPr>
            <a:xfrm>
              <a:off x="2539403" y="3932237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0"/>
                  </a:moveTo>
                  <a:lnTo>
                    <a:pt x="0" y="0"/>
                  </a:lnTo>
                  <a:lnTo>
                    <a:pt x="0" y="217792"/>
                  </a:lnTo>
                  <a:lnTo>
                    <a:pt x="217805" y="217792"/>
                  </a:lnTo>
                  <a:lnTo>
                    <a:pt x="217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539403" y="3932234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217792"/>
                  </a:moveTo>
                  <a:lnTo>
                    <a:pt x="0" y="217792"/>
                  </a:lnTo>
                  <a:lnTo>
                    <a:pt x="0" y="0"/>
                  </a:lnTo>
                  <a:lnTo>
                    <a:pt x="217805" y="0"/>
                  </a:lnTo>
                  <a:lnTo>
                    <a:pt x="217805" y="21779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3" name="object 313"/>
          <p:cNvGrpSpPr/>
          <p:nvPr/>
        </p:nvGrpSpPr>
        <p:grpSpPr>
          <a:xfrm>
            <a:off x="2871901" y="3328357"/>
            <a:ext cx="2846705" cy="652780"/>
            <a:chOff x="2871901" y="3328357"/>
            <a:chExt cx="2846705" cy="652780"/>
          </a:xfrm>
        </p:grpSpPr>
        <p:sp>
          <p:nvSpPr>
            <p:cNvPr id="314" name="object 314"/>
            <p:cNvSpPr/>
            <p:nvPr/>
          </p:nvSpPr>
          <p:spPr>
            <a:xfrm>
              <a:off x="3256272" y="3341057"/>
              <a:ext cx="2425700" cy="207645"/>
            </a:xfrm>
            <a:custGeom>
              <a:avLst/>
              <a:gdLst/>
              <a:ahLst/>
              <a:cxnLst/>
              <a:rect l="l" t="t" r="r" b="b"/>
              <a:pathLst>
                <a:path w="2425700" h="207645">
                  <a:moveTo>
                    <a:pt x="0" y="82715"/>
                  </a:moveTo>
                  <a:lnTo>
                    <a:pt x="0" y="0"/>
                  </a:lnTo>
                  <a:lnTo>
                    <a:pt x="397192" y="0"/>
                  </a:lnTo>
                  <a:lnTo>
                    <a:pt x="397192" y="207441"/>
                  </a:lnTo>
                  <a:lnTo>
                    <a:pt x="2425103" y="20744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124818" y="3510457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0"/>
                  </a:moveTo>
                  <a:lnTo>
                    <a:pt x="0" y="0"/>
                  </a:lnTo>
                  <a:lnTo>
                    <a:pt x="0" y="327837"/>
                  </a:lnTo>
                  <a:lnTo>
                    <a:pt x="327837" y="327837"/>
                  </a:lnTo>
                  <a:lnTo>
                    <a:pt x="327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124818" y="35104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124818" y="35104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124822" y="3510457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32783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166146" y="37608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39">
                  <a:moveTo>
                    <a:pt x="109359" y="0"/>
                  </a:moveTo>
                  <a:lnTo>
                    <a:pt x="97586" y="0"/>
                  </a:lnTo>
                  <a:lnTo>
                    <a:pt x="97586" y="22974"/>
                  </a:lnTo>
                  <a:lnTo>
                    <a:pt x="92887" y="27749"/>
                  </a:lnTo>
                  <a:lnTo>
                    <a:pt x="81279" y="27749"/>
                  </a:lnTo>
                  <a:lnTo>
                    <a:pt x="79120" y="27393"/>
                  </a:lnTo>
                  <a:lnTo>
                    <a:pt x="48907" y="8940"/>
                  </a:lnTo>
                  <a:lnTo>
                    <a:pt x="42760" y="5181"/>
                  </a:lnTo>
                  <a:lnTo>
                    <a:pt x="34124" y="1422"/>
                  </a:lnTo>
                  <a:lnTo>
                    <a:pt x="29870" y="469"/>
                  </a:lnTo>
                  <a:lnTo>
                    <a:pt x="17957" y="469"/>
                  </a:lnTo>
                  <a:lnTo>
                    <a:pt x="11747" y="2857"/>
                  </a:lnTo>
                  <a:lnTo>
                    <a:pt x="2349" y="12420"/>
                  </a:lnTo>
                  <a:lnTo>
                    <a:pt x="0" y="18656"/>
                  </a:lnTo>
                  <a:lnTo>
                    <a:pt x="0" y="40436"/>
                  </a:lnTo>
                  <a:lnTo>
                    <a:pt x="11747" y="40436"/>
                  </a:lnTo>
                  <a:lnTo>
                    <a:pt x="11747" y="17487"/>
                  </a:lnTo>
                  <a:lnTo>
                    <a:pt x="16459" y="12700"/>
                  </a:lnTo>
                  <a:lnTo>
                    <a:pt x="28066" y="12700"/>
                  </a:lnTo>
                  <a:lnTo>
                    <a:pt x="30200" y="13055"/>
                  </a:lnTo>
                  <a:lnTo>
                    <a:pt x="34442" y="14465"/>
                  </a:lnTo>
                  <a:lnTo>
                    <a:pt x="36842" y="15595"/>
                  </a:lnTo>
                  <a:lnTo>
                    <a:pt x="42163" y="18732"/>
                  </a:lnTo>
                  <a:lnTo>
                    <a:pt x="60439" y="31521"/>
                  </a:lnTo>
                  <a:lnTo>
                    <a:pt x="66586" y="35280"/>
                  </a:lnTo>
                  <a:lnTo>
                    <a:pt x="75196" y="39039"/>
                  </a:lnTo>
                  <a:lnTo>
                    <a:pt x="79476" y="39979"/>
                  </a:lnTo>
                  <a:lnTo>
                    <a:pt x="91401" y="39979"/>
                  </a:lnTo>
                  <a:lnTo>
                    <a:pt x="97586" y="37592"/>
                  </a:lnTo>
                  <a:lnTo>
                    <a:pt x="106997" y="28028"/>
                  </a:lnTo>
                  <a:lnTo>
                    <a:pt x="109359" y="21793"/>
                  </a:lnTo>
                  <a:lnTo>
                    <a:pt x="10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166146" y="37608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39">
                  <a:moveTo>
                    <a:pt x="56908" y="14579"/>
                  </a:moveTo>
                  <a:lnTo>
                    <a:pt x="62864" y="18808"/>
                  </a:lnTo>
                  <a:lnTo>
                    <a:pt x="67170" y="21717"/>
                  </a:lnTo>
                  <a:lnTo>
                    <a:pt x="69849" y="23279"/>
                  </a:lnTo>
                  <a:lnTo>
                    <a:pt x="72516" y="24866"/>
                  </a:lnTo>
                  <a:lnTo>
                    <a:pt x="74891" y="25984"/>
                  </a:lnTo>
                  <a:lnTo>
                    <a:pt x="77012" y="26695"/>
                  </a:lnTo>
                  <a:lnTo>
                    <a:pt x="79120" y="27393"/>
                  </a:lnTo>
                  <a:lnTo>
                    <a:pt x="81279" y="27749"/>
                  </a:lnTo>
                  <a:lnTo>
                    <a:pt x="83477" y="27749"/>
                  </a:lnTo>
                  <a:lnTo>
                    <a:pt x="92887" y="27749"/>
                  </a:lnTo>
                  <a:lnTo>
                    <a:pt x="97586" y="22974"/>
                  </a:lnTo>
                  <a:lnTo>
                    <a:pt x="97586" y="13398"/>
                  </a:lnTo>
                  <a:lnTo>
                    <a:pt x="97586" y="0"/>
                  </a:lnTo>
                  <a:lnTo>
                    <a:pt x="109359" y="0"/>
                  </a:lnTo>
                  <a:lnTo>
                    <a:pt x="109359" y="14109"/>
                  </a:lnTo>
                  <a:lnTo>
                    <a:pt x="109359" y="21793"/>
                  </a:lnTo>
                  <a:lnTo>
                    <a:pt x="106997" y="28028"/>
                  </a:lnTo>
                  <a:lnTo>
                    <a:pt x="102285" y="32816"/>
                  </a:lnTo>
                  <a:lnTo>
                    <a:pt x="97586" y="37592"/>
                  </a:lnTo>
                  <a:lnTo>
                    <a:pt x="91401" y="39979"/>
                  </a:lnTo>
                  <a:lnTo>
                    <a:pt x="83718" y="39979"/>
                  </a:lnTo>
                  <a:lnTo>
                    <a:pt x="79476" y="39979"/>
                  </a:lnTo>
                  <a:lnTo>
                    <a:pt x="75196" y="39039"/>
                  </a:lnTo>
                  <a:lnTo>
                    <a:pt x="70904" y="37147"/>
                  </a:lnTo>
                  <a:lnTo>
                    <a:pt x="66586" y="35280"/>
                  </a:lnTo>
                  <a:lnTo>
                    <a:pt x="60439" y="31521"/>
                  </a:lnTo>
                  <a:lnTo>
                    <a:pt x="52438" y="25882"/>
                  </a:lnTo>
                  <a:lnTo>
                    <a:pt x="46494" y="21640"/>
                  </a:lnTo>
                  <a:lnTo>
                    <a:pt x="42163" y="18732"/>
                  </a:lnTo>
                  <a:lnTo>
                    <a:pt x="39509" y="17157"/>
                  </a:lnTo>
                  <a:lnTo>
                    <a:pt x="36842" y="15595"/>
                  </a:lnTo>
                  <a:lnTo>
                    <a:pt x="34442" y="14465"/>
                  </a:lnTo>
                  <a:lnTo>
                    <a:pt x="32334" y="13766"/>
                  </a:lnTo>
                  <a:lnTo>
                    <a:pt x="30200" y="13055"/>
                  </a:lnTo>
                  <a:lnTo>
                    <a:pt x="28066" y="12700"/>
                  </a:lnTo>
                  <a:lnTo>
                    <a:pt x="25869" y="12700"/>
                  </a:lnTo>
                  <a:lnTo>
                    <a:pt x="16459" y="12700"/>
                  </a:lnTo>
                  <a:lnTo>
                    <a:pt x="11747" y="17487"/>
                  </a:lnTo>
                  <a:lnTo>
                    <a:pt x="11747" y="27025"/>
                  </a:lnTo>
                  <a:lnTo>
                    <a:pt x="11747" y="40436"/>
                  </a:lnTo>
                  <a:lnTo>
                    <a:pt x="0" y="40436"/>
                  </a:lnTo>
                  <a:lnTo>
                    <a:pt x="0" y="26339"/>
                  </a:lnTo>
                  <a:lnTo>
                    <a:pt x="0" y="18656"/>
                  </a:lnTo>
                  <a:lnTo>
                    <a:pt x="2349" y="12420"/>
                  </a:lnTo>
                  <a:lnTo>
                    <a:pt x="7061" y="7645"/>
                  </a:lnTo>
                  <a:lnTo>
                    <a:pt x="11747" y="2857"/>
                  </a:lnTo>
                  <a:lnTo>
                    <a:pt x="17957" y="469"/>
                  </a:lnTo>
                  <a:lnTo>
                    <a:pt x="25628" y="469"/>
                  </a:lnTo>
                  <a:lnTo>
                    <a:pt x="29870" y="469"/>
                  </a:lnTo>
                  <a:lnTo>
                    <a:pt x="34124" y="1422"/>
                  </a:lnTo>
                  <a:lnTo>
                    <a:pt x="38455" y="3289"/>
                  </a:lnTo>
                  <a:lnTo>
                    <a:pt x="42760" y="5181"/>
                  </a:lnTo>
                  <a:lnTo>
                    <a:pt x="48907" y="8940"/>
                  </a:lnTo>
                  <a:lnTo>
                    <a:pt x="56908" y="14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658662" y="351881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906349" y="3548500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w="0" h="104139">
                  <a:moveTo>
                    <a:pt x="0" y="103822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827371" y="36548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860442" y="3518814"/>
              <a:ext cx="92075" cy="347980"/>
            </a:xfrm>
            <a:custGeom>
              <a:avLst/>
              <a:gdLst/>
              <a:ahLst/>
              <a:cxnLst/>
              <a:rect l="l" t="t" r="r" b="b"/>
              <a:pathLst>
                <a:path w="92075" h="347979">
                  <a:moveTo>
                    <a:pt x="75298" y="29692"/>
                  </a:moveTo>
                  <a:lnTo>
                    <a:pt x="72961" y="18135"/>
                  </a:lnTo>
                  <a:lnTo>
                    <a:pt x="66598" y="8699"/>
                  </a:lnTo>
                  <a:lnTo>
                    <a:pt x="57150" y="2336"/>
                  </a:lnTo>
                  <a:lnTo>
                    <a:pt x="45593" y="0"/>
                  </a:lnTo>
                  <a:lnTo>
                    <a:pt x="34023" y="2336"/>
                  </a:lnTo>
                  <a:lnTo>
                    <a:pt x="24587" y="8699"/>
                  </a:lnTo>
                  <a:lnTo>
                    <a:pt x="18224" y="18135"/>
                  </a:lnTo>
                  <a:lnTo>
                    <a:pt x="15887" y="29692"/>
                  </a:lnTo>
                  <a:lnTo>
                    <a:pt x="18224" y="41262"/>
                  </a:lnTo>
                  <a:lnTo>
                    <a:pt x="24587" y="50698"/>
                  </a:lnTo>
                  <a:lnTo>
                    <a:pt x="34023" y="57061"/>
                  </a:lnTo>
                  <a:lnTo>
                    <a:pt x="45593" y="59397"/>
                  </a:lnTo>
                  <a:lnTo>
                    <a:pt x="57150" y="57061"/>
                  </a:lnTo>
                  <a:lnTo>
                    <a:pt x="66598" y="50698"/>
                  </a:lnTo>
                  <a:lnTo>
                    <a:pt x="72961" y="41262"/>
                  </a:lnTo>
                  <a:lnTo>
                    <a:pt x="75298" y="29692"/>
                  </a:lnTo>
                  <a:close/>
                </a:path>
                <a:path w="92075" h="347979">
                  <a:moveTo>
                    <a:pt x="91808" y="306895"/>
                  </a:moveTo>
                  <a:lnTo>
                    <a:pt x="81927" y="297014"/>
                  </a:lnTo>
                  <a:lnTo>
                    <a:pt x="52882" y="326059"/>
                  </a:lnTo>
                  <a:lnTo>
                    <a:pt x="52882" y="178600"/>
                  </a:lnTo>
                  <a:lnTo>
                    <a:pt x="38900" y="178600"/>
                  </a:lnTo>
                  <a:lnTo>
                    <a:pt x="38900" y="326047"/>
                  </a:lnTo>
                  <a:lnTo>
                    <a:pt x="9880" y="297014"/>
                  </a:lnTo>
                  <a:lnTo>
                    <a:pt x="0" y="306895"/>
                  </a:lnTo>
                  <a:lnTo>
                    <a:pt x="40957" y="347853"/>
                  </a:lnTo>
                  <a:lnTo>
                    <a:pt x="50838" y="347853"/>
                  </a:lnTo>
                  <a:lnTo>
                    <a:pt x="91808" y="306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878251" y="3423767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0"/>
                  </a:moveTo>
                  <a:lnTo>
                    <a:pt x="0" y="0"/>
                  </a:lnTo>
                  <a:lnTo>
                    <a:pt x="0" y="550557"/>
                  </a:lnTo>
                  <a:lnTo>
                    <a:pt x="509371" y="550557"/>
                  </a:lnTo>
                  <a:lnTo>
                    <a:pt x="509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878251" y="3423763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4" h="551179">
                  <a:moveTo>
                    <a:pt x="509371" y="550557"/>
                  </a:moveTo>
                  <a:lnTo>
                    <a:pt x="0" y="550557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5505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878251" y="3467972"/>
              <a:ext cx="509905" cy="167005"/>
            </a:xfrm>
            <a:custGeom>
              <a:avLst/>
              <a:gdLst/>
              <a:ahLst/>
              <a:cxnLst/>
              <a:rect l="l" t="t" r="r" b="b"/>
              <a:pathLst>
                <a:path w="509904" h="167004">
                  <a:moveTo>
                    <a:pt x="509371" y="166420"/>
                  </a:moveTo>
                  <a:lnTo>
                    <a:pt x="0" y="166420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1664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3136447" y="3423772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w="0" h="551179">
                  <a:moveTo>
                    <a:pt x="0" y="0"/>
                  </a:moveTo>
                  <a:lnTo>
                    <a:pt x="0" y="55055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967616" y="384491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40970" y="40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3008585" y="3721571"/>
              <a:ext cx="0" cy="164465"/>
            </a:xfrm>
            <a:custGeom>
              <a:avLst/>
              <a:gdLst/>
              <a:ahLst/>
              <a:cxnLst/>
              <a:rect l="l" t="t" r="r" b="b"/>
              <a:pathLst>
                <a:path w="0" h="164464">
                  <a:moveTo>
                    <a:pt x="0" y="1643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929623" y="36790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3039110" y="3494315"/>
              <a:ext cx="300990" cy="96520"/>
            </a:xfrm>
            <a:custGeom>
              <a:avLst/>
              <a:gdLst/>
              <a:ahLst/>
              <a:cxnLst/>
              <a:rect l="l" t="t" r="r" b="b"/>
              <a:pathLst>
                <a:path w="300989" h="96520">
                  <a:moveTo>
                    <a:pt x="44780" y="44792"/>
                  </a:moveTo>
                  <a:lnTo>
                    <a:pt x="22402" y="0"/>
                  </a:lnTo>
                  <a:lnTo>
                    <a:pt x="0" y="44792"/>
                  </a:lnTo>
                  <a:lnTo>
                    <a:pt x="18554" y="44792"/>
                  </a:lnTo>
                  <a:lnTo>
                    <a:pt x="18554" y="96088"/>
                  </a:lnTo>
                  <a:lnTo>
                    <a:pt x="26238" y="96088"/>
                  </a:lnTo>
                  <a:lnTo>
                    <a:pt x="26238" y="44792"/>
                  </a:lnTo>
                  <a:lnTo>
                    <a:pt x="44780" y="44792"/>
                  </a:lnTo>
                  <a:close/>
                </a:path>
                <a:path w="300989" h="96520">
                  <a:moveTo>
                    <a:pt x="300482" y="51295"/>
                  </a:moveTo>
                  <a:lnTo>
                    <a:pt x="281914" y="51295"/>
                  </a:lnTo>
                  <a:lnTo>
                    <a:pt x="281914" y="0"/>
                  </a:lnTo>
                  <a:lnTo>
                    <a:pt x="274231" y="0"/>
                  </a:lnTo>
                  <a:lnTo>
                    <a:pt x="274231" y="51295"/>
                  </a:lnTo>
                  <a:lnTo>
                    <a:pt x="255689" y="51295"/>
                  </a:lnTo>
                  <a:lnTo>
                    <a:pt x="278079" y="96088"/>
                  </a:lnTo>
                  <a:lnTo>
                    <a:pt x="300482" y="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3" name="object 333"/>
          <p:cNvGrpSpPr/>
          <p:nvPr/>
        </p:nvGrpSpPr>
        <p:grpSpPr>
          <a:xfrm>
            <a:off x="3021881" y="4338809"/>
            <a:ext cx="199390" cy="507365"/>
            <a:chOff x="3021881" y="4338809"/>
            <a:chExt cx="199390" cy="507365"/>
          </a:xfrm>
        </p:grpSpPr>
        <p:sp>
          <p:nvSpPr>
            <p:cNvPr id="334" name="object 334"/>
            <p:cNvSpPr/>
            <p:nvPr/>
          </p:nvSpPr>
          <p:spPr>
            <a:xfrm>
              <a:off x="3021881" y="4733583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035852" y="478352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3077766" y="4833460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3121360" y="4338809"/>
              <a:ext cx="0" cy="386715"/>
            </a:xfrm>
            <a:custGeom>
              <a:avLst/>
              <a:gdLst/>
              <a:ahLst/>
              <a:cxnLst/>
              <a:rect l="l" t="t" r="r" b="b"/>
              <a:pathLst>
                <a:path w="0" h="386714">
                  <a:moveTo>
                    <a:pt x="0" y="3866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8" name="object 338"/>
          <p:cNvSpPr/>
          <p:nvPr/>
        </p:nvSpPr>
        <p:spPr>
          <a:xfrm>
            <a:off x="2370341" y="457330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9" name="object 339"/>
          <p:cNvGrpSpPr/>
          <p:nvPr/>
        </p:nvGrpSpPr>
        <p:grpSpPr>
          <a:xfrm>
            <a:off x="2480462" y="4560608"/>
            <a:ext cx="3783329" cy="25400"/>
            <a:chOff x="2480462" y="4560608"/>
            <a:chExt cx="3783329" cy="25400"/>
          </a:xfrm>
        </p:grpSpPr>
        <p:sp>
          <p:nvSpPr>
            <p:cNvPr id="340" name="object 340"/>
            <p:cNvSpPr/>
            <p:nvPr/>
          </p:nvSpPr>
          <p:spPr>
            <a:xfrm>
              <a:off x="2480462" y="457330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 h="0">
                  <a:moveTo>
                    <a:pt x="0" y="0"/>
                  </a:moveTo>
                  <a:lnTo>
                    <a:pt x="252069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768544" y="4573308"/>
              <a:ext cx="3421379" cy="0"/>
            </a:xfrm>
            <a:custGeom>
              <a:avLst/>
              <a:gdLst/>
              <a:ahLst/>
              <a:cxnLst/>
              <a:rect l="l" t="t" r="r" b="b"/>
              <a:pathLst>
                <a:path w="3421379" h="0">
                  <a:moveTo>
                    <a:pt x="0" y="0"/>
                  </a:moveTo>
                  <a:lnTo>
                    <a:pt x="3420973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225523" y="457330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3" name="object 343"/>
          <p:cNvSpPr/>
          <p:nvPr/>
        </p:nvSpPr>
        <p:spPr>
          <a:xfrm>
            <a:off x="3008585" y="2917644"/>
            <a:ext cx="0" cy="452120"/>
          </a:xfrm>
          <a:custGeom>
            <a:avLst/>
            <a:gdLst/>
            <a:ahLst/>
            <a:cxnLst/>
            <a:rect l="l" t="t" r="r" b="b"/>
            <a:pathLst>
              <a:path w="0" h="452120">
                <a:moveTo>
                  <a:pt x="0" y="4519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344" name="object 344"/>
          <p:cNvGrpSpPr/>
          <p:nvPr/>
        </p:nvGrpSpPr>
        <p:grpSpPr>
          <a:xfrm>
            <a:off x="3012343" y="2917644"/>
            <a:ext cx="1897380" cy="452120"/>
            <a:chOff x="3012343" y="2917644"/>
            <a:chExt cx="1897380" cy="452120"/>
          </a:xfrm>
        </p:grpSpPr>
        <p:sp>
          <p:nvSpPr>
            <p:cNvPr id="345" name="object 345"/>
            <p:cNvSpPr/>
            <p:nvPr/>
          </p:nvSpPr>
          <p:spPr>
            <a:xfrm>
              <a:off x="4906348" y="2917644"/>
              <a:ext cx="0" cy="452120"/>
            </a:xfrm>
            <a:custGeom>
              <a:avLst/>
              <a:gdLst/>
              <a:ahLst/>
              <a:cxnLst/>
              <a:rect l="l" t="t" r="r" b="b"/>
              <a:pathLst>
                <a:path w="0" h="452120">
                  <a:moveTo>
                    <a:pt x="0" y="4519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040471" y="2943429"/>
              <a:ext cx="1837689" cy="0"/>
            </a:xfrm>
            <a:custGeom>
              <a:avLst/>
              <a:gdLst/>
              <a:ahLst/>
              <a:cxnLst/>
              <a:rect l="l" t="t" r="r" b="b"/>
              <a:pathLst>
                <a:path w="1837689" h="0">
                  <a:moveTo>
                    <a:pt x="0" y="0"/>
                  </a:moveTo>
                  <a:lnTo>
                    <a:pt x="18374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012338" y="2934220"/>
              <a:ext cx="1894205" cy="19050"/>
            </a:xfrm>
            <a:custGeom>
              <a:avLst/>
              <a:gdLst/>
              <a:ahLst/>
              <a:cxnLst/>
              <a:rect l="l" t="t" r="r" b="b"/>
              <a:pathLst>
                <a:path w="1894204" h="19050">
                  <a:moveTo>
                    <a:pt x="34417" y="0"/>
                  </a:moveTo>
                  <a:lnTo>
                    <a:pt x="0" y="9207"/>
                  </a:lnTo>
                  <a:lnTo>
                    <a:pt x="34417" y="18440"/>
                  </a:lnTo>
                  <a:lnTo>
                    <a:pt x="34417" y="0"/>
                  </a:lnTo>
                  <a:close/>
                </a:path>
                <a:path w="1894204" h="19050">
                  <a:moveTo>
                    <a:pt x="1893697" y="9207"/>
                  </a:moveTo>
                  <a:lnTo>
                    <a:pt x="1859280" y="0"/>
                  </a:lnTo>
                  <a:lnTo>
                    <a:pt x="1859280" y="18440"/>
                  </a:lnTo>
                  <a:lnTo>
                    <a:pt x="1893697" y="92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/>
          <p:cNvGrpSpPr/>
          <p:nvPr/>
        </p:nvGrpSpPr>
        <p:grpSpPr>
          <a:xfrm>
            <a:off x="5984038" y="2484809"/>
            <a:ext cx="603250" cy="3175"/>
            <a:chOff x="5984038" y="2484809"/>
            <a:chExt cx="603250" cy="3175"/>
          </a:xfrm>
        </p:grpSpPr>
        <p:sp>
          <p:nvSpPr>
            <p:cNvPr id="349" name="object 349"/>
            <p:cNvSpPr/>
            <p:nvPr/>
          </p:nvSpPr>
          <p:spPr>
            <a:xfrm>
              <a:off x="5984038" y="24863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036326" y="2486397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357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169304" y="2486397"/>
              <a:ext cx="382905" cy="0"/>
            </a:xfrm>
            <a:custGeom>
              <a:avLst/>
              <a:gdLst/>
              <a:ahLst/>
              <a:cxnLst/>
              <a:rect l="l" t="t" r="r" b="b"/>
              <a:pathLst>
                <a:path w="382904" h="0">
                  <a:moveTo>
                    <a:pt x="0" y="0"/>
                  </a:moveTo>
                  <a:lnTo>
                    <a:pt x="382295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568212" y="24863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" name="object 353"/>
          <p:cNvGrpSpPr/>
          <p:nvPr/>
        </p:nvGrpSpPr>
        <p:grpSpPr>
          <a:xfrm>
            <a:off x="5984038" y="2486142"/>
            <a:ext cx="603250" cy="1295400"/>
            <a:chOff x="5984038" y="2486142"/>
            <a:chExt cx="603250" cy="1295400"/>
          </a:xfrm>
        </p:grpSpPr>
        <p:sp>
          <p:nvSpPr>
            <p:cNvPr id="354" name="object 354"/>
            <p:cNvSpPr/>
            <p:nvPr/>
          </p:nvSpPr>
          <p:spPr>
            <a:xfrm>
              <a:off x="5984038" y="3779571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036326" y="3779571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357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169304" y="3779571"/>
              <a:ext cx="382905" cy="0"/>
            </a:xfrm>
            <a:custGeom>
              <a:avLst/>
              <a:gdLst/>
              <a:ahLst/>
              <a:cxnLst/>
              <a:rect l="l" t="t" r="r" b="b"/>
              <a:pathLst>
                <a:path w="382904" h="0">
                  <a:moveTo>
                    <a:pt x="0" y="0"/>
                  </a:moveTo>
                  <a:lnTo>
                    <a:pt x="382295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568212" y="3779571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518926" y="2514264"/>
              <a:ext cx="0" cy="1238885"/>
            </a:xfrm>
            <a:custGeom>
              <a:avLst/>
              <a:gdLst/>
              <a:ahLst/>
              <a:cxnLst/>
              <a:rect l="l" t="t" r="r" b="b"/>
              <a:pathLst>
                <a:path w="0" h="1238885">
                  <a:moveTo>
                    <a:pt x="0" y="0"/>
                  </a:moveTo>
                  <a:lnTo>
                    <a:pt x="0" y="1238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509690" y="2486151"/>
              <a:ext cx="19050" cy="1295400"/>
            </a:xfrm>
            <a:custGeom>
              <a:avLst/>
              <a:gdLst/>
              <a:ahLst/>
              <a:cxnLst/>
              <a:rect l="l" t="t" r="r" b="b"/>
              <a:pathLst>
                <a:path w="19050" h="1295400">
                  <a:moveTo>
                    <a:pt x="18453" y="1260538"/>
                  </a:moveTo>
                  <a:lnTo>
                    <a:pt x="0" y="1260538"/>
                  </a:lnTo>
                  <a:lnTo>
                    <a:pt x="9232" y="1294968"/>
                  </a:lnTo>
                  <a:lnTo>
                    <a:pt x="18453" y="1260538"/>
                  </a:lnTo>
                  <a:close/>
                </a:path>
                <a:path w="19050" h="1295400">
                  <a:moveTo>
                    <a:pt x="18453" y="34417"/>
                  </a:moveTo>
                  <a:lnTo>
                    <a:pt x="9232" y="0"/>
                  </a:lnTo>
                  <a:lnTo>
                    <a:pt x="0" y="34417"/>
                  </a:lnTo>
                  <a:lnTo>
                    <a:pt x="18453" y="34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0" name="object 360"/>
          <p:cNvSpPr/>
          <p:nvPr/>
        </p:nvSpPr>
        <p:spPr>
          <a:xfrm>
            <a:off x="5408333" y="175284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5583301" y="243220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6031115" y="381535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4706785" y="392682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4347146" y="392682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2603728" y="381265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66" name="object 366"/>
          <p:cNvGrpSpPr/>
          <p:nvPr/>
        </p:nvGrpSpPr>
        <p:grpSpPr>
          <a:xfrm>
            <a:off x="2596727" y="1484598"/>
            <a:ext cx="93980" cy="431165"/>
            <a:chOff x="2596727" y="1484598"/>
            <a:chExt cx="93980" cy="431165"/>
          </a:xfrm>
        </p:grpSpPr>
        <p:sp>
          <p:nvSpPr>
            <p:cNvPr id="367" name="object 367"/>
            <p:cNvSpPr/>
            <p:nvPr/>
          </p:nvSpPr>
          <p:spPr>
            <a:xfrm>
              <a:off x="2627275" y="1490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5">
                  <a:moveTo>
                    <a:pt x="0" y="10807"/>
                  </a:moveTo>
                  <a:lnTo>
                    <a:pt x="0" y="4864"/>
                  </a:lnTo>
                  <a:lnTo>
                    <a:pt x="4851" y="0"/>
                  </a:lnTo>
                  <a:lnTo>
                    <a:pt x="10795" y="0"/>
                  </a:lnTo>
                  <a:lnTo>
                    <a:pt x="21577" y="0"/>
                  </a:lnTo>
                  <a:lnTo>
                    <a:pt x="27520" y="0"/>
                  </a:lnTo>
                  <a:lnTo>
                    <a:pt x="32372" y="4864"/>
                  </a:lnTo>
                  <a:lnTo>
                    <a:pt x="32372" y="10807"/>
                  </a:lnTo>
                  <a:lnTo>
                    <a:pt x="32372" y="397090"/>
                  </a:lnTo>
                  <a:lnTo>
                    <a:pt x="32372" y="403021"/>
                  </a:lnTo>
                  <a:lnTo>
                    <a:pt x="27520" y="407885"/>
                  </a:lnTo>
                  <a:lnTo>
                    <a:pt x="21577" y="407885"/>
                  </a:lnTo>
                  <a:lnTo>
                    <a:pt x="10795" y="407885"/>
                  </a:lnTo>
                  <a:lnTo>
                    <a:pt x="4851" y="407885"/>
                  </a:lnTo>
                  <a:lnTo>
                    <a:pt x="0" y="403021"/>
                  </a:lnTo>
                  <a:lnTo>
                    <a:pt x="0" y="397090"/>
                  </a:lnTo>
                  <a:lnTo>
                    <a:pt x="0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603077" y="18783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4">
                  <a:moveTo>
                    <a:pt x="75907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25768"/>
                  </a:lnTo>
                  <a:lnTo>
                    <a:pt x="4864" y="30632"/>
                  </a:lnTo>
                  <a:lnTo>
                    <a:pt x="75907" y="30632"/>
                  </a:lnTo>
                  <a:lnTo>
                    <a:pt x="80772" y="25768"/>
                  </a:lnTo>
                  <a:lnTo>
                    <a:pt x="80772" y="19824"/>
                  </a:lnTo>
                  <a:lnTo>
                    <a:pt x="80772" y="4864"/>
                  </a:lnTo>
                  <a:lnTo>
                    <a:pt x="75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603077" y="18783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4">
                  <a:moveTo>
                    <a:pt x="80772" y="19824"/>
                  </a:moveTo>
                  <a:lnTo>
                    <a:pt x="80772" y="25768"/>
                  </a:lnTo>
                  <a:lnTo>
                    <a:pt x="75907" y="30632"/>
                  </a:lnTo>
                  <a:lnTo>
                    <a:pt x="69964" y="30632"/>
                  </a:lnTo>
                  <a:lnTo>
                    <a:pt x="10807" y="30632"/>
                  </a:lnTo>
                  <a:lnTo>
                    <a:pt x="4864" y="30632"/>
                  </a:lnTo>
                  <a:lnTo>
                    <a:pt x="0" y="25768"/>
                  </a:lnTo>
                  <a:lnTo>
                    <a:pt x="0" y="19824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807" y="0"/>
                  </a:lnTo>
                  <a:lnTo>
                    <a:pt x="69964" y="0"/>
                  </a:lnTo>
                  <a:lnTo>
                    <a:pt x="75907" y="0"/>
                  </a:lnTo>
                  <a:lnTo>
                    <a:pt x="80772" y="4864"/>
                  </a:lnTo>
                  <a:lnTo>
                    <a:pt x="80772" y="10807"/>
                  </a:lnTo>
                  <a:lnTo>
                    <a:pt x="80772" y="1982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0" name="object 370"/>
          <p:cNvGrpSpPr/>
          <p:nvPr/>
        </p:nvGrpSpPr>
        <p:grpSpPr>
          <a:xfrm>
            <a:off x="3035691" y="1439292"/>
            <a:ext cx="6350" cy="433705"/>
            <a:chOff x="3035691" y="1439292"/>
            <a:chExt cx="6350" cy="433705"/>
          </a:xfrm>
        </p:grpSpPr>
        <p:sp>
          <p:nvSpPr>
            <p:cNvPr id="371" name="object 371"/>
            <p:cNvSpPr/>
            <p:nvPr/>
          </p:nvSpPr>
          <p:spPr>
            <a:xfrm>
              <a:off x="3038866" y="18536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5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038866" y="1691956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1257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038866" y="1476311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w="0" h="198119">
                  <a:moveTo>
                    <a:pt x="0" y="1976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3038866" y="143929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5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5" name="object 375"/>
          <p:cNvGrpSpPr/>
          <p:nvPr/>
        </p:nvGrpSpPr>
        <p:grpSpPr>
          <a:xfrm>
            <a:off x="2428143" y="1813345"/>
            <a:ext cx="245110" cy="59690"/>
            <a:chOff x="2428143" y="1813345"/>
            <a:chExt cx="245110" cy="59690"/>
          </a:xfrm>
        </p:grpSpPr>
        <p:sp>
          <p:nvSpPr>
            <p:cNvPr id="376" name="object 376"/>
            <p:cNvSpPr/>
            <p:nvPr/>
          </p:nvSpPr>
          <p:spPr>
            <a:xfrm>
              <a:off x="2463946" y="1843038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 h="0">
                  <a:moveTo>
                    <a:pt x="166814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428138" y="1813356"/>
              <a:ext cx="245110" cy="59690"/>
            </a:xfrm>
            <a:custGeom>
              <a:avLst/>
              <a:gdLst/>
              <a:ahLst/>
              <a:cxnLst/>
              <a:rect l="l" t="t" r="r" b="b"/>
              <a:pathLst>
                <a:path w="245110" h="59689">
                  <a:moveTo>
                    <a:pt x="59397" y="29692"/>
                  </a:moveTo>
                  <a:lnTo>
                    <a:pt x="57061" y="18122"/>
                  </a:lnTo>
                  <a:lnTo>
                    <a:pt x="50698" y="8686"/>
                  </a:lnTo>
                  <a:lnTo>
                    <a:pt x="41262" y="2324"/>
                  </a:lnTo>
                  <a:lnTo>
                    <a:pt x="29705" y="0"/>
                  </a:lnTo>
                  <a:lnTo>
                    <a:pt x="18135" y="2324"/>
                  </a:lnTo>
                  <a:lnTo>
                    <a:pt x="8699" y="8686"/>
                  </a:lnTo>
                  <a:lnTo>
                    <a:pt x="2336" y="18122"/>
                  </a:lnTo>
                  <a:lnTo>
                    <a:pt x="0" y="29692"/>
                  </a:lnTo>
                  <a:lnTo>
                    <a:pt x="2336" y="41249"/>
                  </a:lnTo>
                  <a:lnTo>
                    <a:pt x="8699" y="50685"/>
                  </a:lnTo>
                  <a:lnTo>
                    <a:pt x="18135" y="57048"/>
                  </a:lnTo>
                  <a:lnTo>
                    <a:pt x="29705" y="59385"/>
                  </a:lnTo>
                  <a:lnTo>
                    <a:pt x="41262" y="57048"/>
                  </a:lnTo>
                  <a:lnTo>
                    <a:pt x="50698" y="50685"/>
                  </a:lnTo>
                  <a:lnTo>
                    <a:pt x="57061" y="41249"/>
                  </a:lnTo>
                  <a:lnTo>
                    <a:pt x="59397" y="29692"/>
                  </a:lnTo>
                  <a:close/>
                </a:path>
                <a:path w="245110" h="59689">
                  <a:moveTo>
                    <a:pt x="245021" y="29692"/>
                  </a:moveTo>
                  <a:lnTo>
                    <a:pt x="242684" y="18122"/>
                  </a:lnTo>
                  <a:lnTo>
                    <a:pt x="236321" y="8686"/>
                  </a:lnTo>
                  <a:lnTo>
                    <a:pt x="226872" y="2324"/>
                  </a:lnTo>
                  <a:lnTo>
                    <a:pt x="215315" y="0"/>
                  </a:lnTo>
                  <a:lnTo>
                    <a:pt x="203758" y="2324"/>
                  </a:lnTo>
                  <a:lnTo>
                    <a:pt x="194310" y="8686"/>
                  </a:lnTo>
                  <a:lnTo>
                    <a:pt x="187947" y="18122"/>
                  </a:lnTo>
                  <a:lnTo>
                    <a:pt x="185623" y="29692"/>
                  </a:lnTo>
                  <a:lnTo>
                    <a:pt x="187947" y="41249"/>
                  </a:lnTo>
                  <a:lnTo>
                    <a:pt x="194310" y="50685"/>
                  </a:lnTo>
                  <a:lnTo>
                    <a:pt x="203758" y="57048"/>
                  </a:lnTo>
                  <a:lnTo>
                    <a:pt x="215315" y="59385"/>
                  </a:lnTo>
                  <a:lnTo>
                    <a:pt x="226872" y="57048"/>
                  </a:lnTo>
                  <a:lnTo>
                    <a:pt x="236321" y="50685"/>
                  </a:lnTo>
                  <a:lnTo>
                    <a:pt x="242684" y="41249"/>
                  </a:lnTo>
                  <a:lnTo>
                    <a:pt x="245021" y="29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8" name="object 378"/>
          <p:cNvGrpSpPr/>
          <p:nvPr/>
        </p:nvGrpSpPr>
        <p:grpSpPr>
          <a:xfrm>
            <a:off x="5942415" y="1484598"/>
            <a:ext cx="238760" cy="431165"/>
            <a:chOff x="5942415" y="1484598"/>
            <a:chExt cx="238760" cy="431165"/>
          </a:xfrm>
        </p:grpSpPr>
        <p:sp>
          <p:nvSpPr>
            <p:cNvPr id="379" name="object 379"/>
            <p:cNvSpPr/>
            <p:nvPr/>
          </p:nvSpPr>
          <p:spPr>
            <a:xfrm>
              <a:off x="5972961" y="1490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5">
                  <a:moveTo>
                    <a:pt x="27520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10807"/>
                  </a:lnTo>
                  <a:lnTo>
                    <a:pt x="32372" y="4864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5972961" y="1490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5">
                  <a:moveTo>
                    <a:pt x="32372" y="10807"/>
                  </a:moveTo>
                  <a:lnTo>
                    <a:pt x="32372" y="4864"/>
                  </a:lnTo>
                  <a:lnTo>
                    <a:pt x="27520" y="0"/>
                  </a:lnTo>
                  <a:lnTo>
                    <a:pt x="21577" y="0"/>
                  </a:lnTo>
                  <a:lnTo>
                    <a:pt x="10794" y="0"/>
                  </a:lnTo>
                  <a:lnTo>
                    <a:pt x="4864" y="0"/>
                  </a:lnTo>
                  <a:lnTo>
                    <a:pt x="0" y="4864"/>
                  </a:lnTo>
                  <a:lnTo>
                    <a:pt x="0" y="10807"/>
                  </a:lnTo>
                  <a:lnTo>
                    <a:pt x="0" y="397090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10794" y="407885"/>
                  </a:lnTo>
                  <a:lnTo>
                    <a:pt x="21577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397090"/>
                  </a:lnTo>
                  <a:lnTo>
                    <a:pt x="32372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1" name="object 3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42415" y="1796584"/>
              <a:ext cx="238324" cy="118727"/>
            </a:xfrm>
            <a:prstGeom prst="rect">
              <a:avLst/>
            </a:prstGeom>
          </p:spPr>
        </p:pic>
      </p:grpSp>
      <p:grpSp>
        <p:nvGrpSpPr>
          <p:cNvPr id="382" name="object 382"/>
          <p:cNvGrpSpPr/>
          <p:nvPr/>
        </p:nvGrpSpPr>
        <p:grpSpPr>
          <a:xfrm>
            <a:off x="2992958" y="946381"/>
            <a:ext cx="161290" cy="326390"/>
            <a:chOff x="2992958" y="946381"/>
            <a:chExt cx="161290" cy="326390"/>
          </a:xfrm>
        </p:grpSpPr>
        <p:sp>
          <p:nvSpPr>
            <p:cNvPr id="383" name="object 383"/>
            <p:cNvSpPr/>
            <p:nvPr/>
          </p:nvSpPr>
          <p:spPr>
            <a:xfrm>
              <a:off x="3105249" y="952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69">
                  <a:moveTo>
                    <a:pt x="20637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37" y="305917"/>
                  </a:lnTo>
                  <a:lnTo>
                    <a:pt x="24282" y="302272"/>
                  </a:lnTo>
                  <a:lnTo>
                    <a:pt x="24282" y="364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3105249" y="952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69">
                  <a:moveTo>
                    <a:pt x="0" y="8102"/>
                  </a:moveTo>
                  <a:lnTo>
                    <a:pt x="0" y="3644"/>
                  </a:lnTo>
                  <a:lnTo>
                    <a:pt x="3644" y="0"/>
                  </a:lnTo>
                  <a:lnTo>
                    <a:pt x="8102" y="0"/>
                  </a:lnTo>
                  <a:lnTo>
                    <a:pt x="16179" y="0"/>
                  </a:lnTo>
                  <a:lnTo>
                    <a:pt x="20637" y="0"/>
                  </a:lnTo>
                  <a:lnTo>
                    <a:pt x="24282" y="3644"/>
                  </a:lnTo>
                  <a:lnTo>
                    <a:pt x="24282" y="8102"/>
                  </a:lnTo>
                  <a:lnTo>
                    <a:pt x="24282" y="297815"/>
                  </a:lnTo>
                  <a:lnTo>
                    <a:pt x="24282" y="302272"/>
                  </a:lnTo>
                  <a:lnTo>
                    <a:pt x="20637" y="305917"/>
                  </a:lnTo>
                  <a:lnTo>
                    <a:pt x="16179" y="305917"/>
                  </a:lnTo>
                  <a:lnTo>
                    <a:pt x="8102" y="305917"/>
                  </a:lnTo>
                  <a:lnTo>
                    <a:pt x="3644" y="305917"/>
                  </a:lnTo>
                  <a:lnTo>
                    <a:pt x="0" y="302272"/>
                  </a:lnTo>
                  <a:lnTo>
                    <a:pt x="0" y="297815"/>
                  </a:lnTo>
                  <a:lnTo>
                    <a:pt x="0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5" name="object 3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92958" y="1179535"/>
              <a:ext cx="161069" cy="93054"/>
            </a:xfrm>
            <a:prstGeom prst="rect">
              <a:avLst/>
            </a:prstGeom>
          </p:spPr>
        </p:pic>
      </p:grpSp>
      <p:grpSp>
        <p:nvGrpSpPr>
          <p:cNvPr id="386" name="object 386"/>
          <p:cNvGrpSpPr/>
          <p:nvPr/>
        </p:nvGrpSpPr>
        <p:grpSpPr>
          <a:xfrm>
            <a:off x="5472131" y="946381"/>
            <a:ext cx="161290" cy="326390"/>
            <a:chOff x="5472131" y="946381"/>
            <a:chExt cx="161290" cy="326390"/>
          </a:xfrm>
        </p:grpSpPr>
        <p:sp>
          <p:nvSpPr>
            <p:cNvPr id="387" name="object 387"/>
            <p:cNvSpPr/>
            <p:nvPr/>
          </p:nvSpPr>
          <p:spPr>
            <a:xfrm>
              <a:off x="5496627" y="952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69">
                  <a:moveTo>
                    <a:pt x="20650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8102"/>
                  </a:lnTo>
                  <a:lnTo>
                    <a:pt x="24282" y="3644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496627" y="952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69">
                  <a:moveTo>
                    <a:pt x="24282" y="8102"/>
                  </a:moveTo>
                  <a:lnTo>
                    <a:pt x="24282" y="3644"/>
                  </a:lnTo>
                  <a:lnTo>
                    <a:pt x="20650" y="0"/>
                  </a:lnTo>
                  <a:lnTo>
                    <a:pt x="16179" y="0"/>
                  </a:lnTo>
                  <a:lnTo>
                    <a:pt x="8115" y="0"/>
                  </a:ln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297815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8115" y="305917"/>
                  </a:lnTo>
                  <a:lnTo>
                    <a:pt x="16179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297815"/>
                  </a:lnTo>
                  <a:lnTo>
                    <a:pt x="24282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9" name="object 38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72131" y="1179535"/>
              <a:ext cx="161069" cy="93054"/>
            </a:xfrm>
            <a:prstGeom prst="rect">
              <a:avLst/>
            </a:prstGeom>
          </p:spPr>
        </p:pic>
      </p:grpSp>
      <p:sp>
        <p:nvSpPr>
          <p:cNvPr id="390" name="object 390"/>
          <p:cNvSpPr/>
          <p:nvPr/>
        </p:nvSpPr>
        <p:spPr>
          <a:xfrm>
            <a:off x="2313012" y="19992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80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2313012" y="31838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4" h="1390014">
                <a:moveTo>
                  <a:pt x="0" y="0"/>
                </a:moveTo>
                <a:lnTo>
                  <a:pt x="0" y="1389418"/>
                </a:lnTo>
                <a:lnTo>
                  <a:pt x="124587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2283315" y="19695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692" y="0"/>
                </a:moveTo>
                <a:lnTo>
                  <a:pt x="18136" y="2332"/>
                </a:lnTo>
                <a:lnTo>
                  <a:pt x="8697" y="8693"/>
                </a:lnTo>
                <a:lnTo>
                  <a:pt x="2333" y="18130"/>
                </a:lnTo>
                <a:lnTo>
                  <a:pt x="0" y="29692"/>
                </a:lnTo>
                <a:lnTo>
                  <a:pt x="2333" y="41256"/>
                </a:lnTo>
                <a:lnTo>
                  <a:pt x="8697" y="50698"/>
                </a:lnTo>
                <a:lnTo>
                  <a:pt x="18136" y="57063"/>
                </a:lnTo>
                <a:lnTo>
                  <a:pt x="29692" y="59397"/>
                </a:lnTo>
                <a:lnTo>
                  <a:pt x="41256" y="57063"/>
                </a:lnTo>
                <a:lnTo>
                  <a:pt x="50698" y="50698"/>
                </a:lnTo>
                <a:lnTo>
                  <a:pt x="57063" y="41256"/>
                </a:lnTo>
                <a:lnTo>
                  <a:pt x="59397" y="29692"/>
                </a:lnTo>
                <a:lnTo>
                  <a:pt x="57063" y="18130"/>
                </a:lnTo>
                <a:lnTo>
                  <a:pt x="50698" y="8693"/>
                </a:lnTo>
                <a:lnTo>
                  <a:pt x="41256" y="2332"/>
                </a:lnTo>
                <a:lnTo>
                  <a:pt x="29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93" name="object 39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276965" y="3069647"/>
            <a:ext cx="72097" cy="131491"/>
          </a:xfrm>
          <a:prstGeom prst="rect">
            <a:avLst/>
          </a:prstGeom>
        </p:spPr>
      </p:pic>
      <p:sp>
        <p:nvSpPr>
          <p:cNvPr id="394" name="object 394"/>
          <p:cNvSpPr/>
          <p:nvPr/>
        </p:nvSpPr>
        <p:spPr>
          <a:xfrm>
            <a:off x="2407890" y="4543602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1" y="57076"/>
                </a:lnTo>
                <a:lnTo>
                  <a:pt x="50699" y="50711"/>
                </a:lnTo>
                <a:lnTo>
                  <a:pt x="57064" y="41269"/>
                </a:lnTo>
                <a:lnTo>
                  <a:pt x="59397" y="29705"/>
                </a:lnTo>
                <a:lnTo>
                  <a:pt x="57064" y="18141"/>
                </a:lnTo>
                <a:lnTo>
                  <a:pt x="50699" y="8699"/>
                </a:lnTo>
                <a:lnTo>
                  <a:pt x="41261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6325920" y="19992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80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6201333" y="31838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5" h="1390014">
                <a:moveTo>
                  <a:pt x="124587" y="0"/>
                </a:moveTo>
                <a:lnTo>
                  <a:pt x="124587" y="1389418"/>
                </a:lnTo>
                <a:lnTo>
                  <a:pt x="0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6296214" y="19695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705" y="0"/>
                </a:moveTo>
                <a:lnTo>
                  <a:pt x="18141" y="2332"/>
                </a:lnTo>
                <a:lnTo>
                  <a:pt x="8699" y="8693"/>
                </a:lnTo>
                <a:lnTo>
                  <a:pt x="2334" y="18130"/>
                </a:lnTo>
                <a:lnTo>
                  <a:pt x="0" y="29692"/>
                </a:lnTo>
                <a:lnTo>
                  <a:pt x="2334" y="41256"/>
                </a:lnTo>
                <a:lnTo>
                  <a:pt x="8699" y="50698"/>
                </a:lnTo>
                <a:lnTo>
                  <a:pt x="18141" y="57063"/>
                </a:lnTo>
                <a:lnTo>
                  <a:pt x="29705" y="59397"/>
                </a:lnTo>
                <a:lnTo>
                  <a:pt x="41261" y="57063"/>
                </a:lnTo>
                <a:lnTo>
                  <a:pt x="50699" y="50698"/>
                </a:lnTo>
                <a:lnTo>
                  <a:pt x="57064" y="41256"/>
                </a:lnTo>
                <a:lnTo>
                  <a:pt x="59397" y="29692"/>
                </a:lnTo>
                <a:lnTo>
                  <a:pt x="57064" y="18130"/>
                </a:lnTo>
                <a:lnTo>
                  <a:pt x="50699" y="8693"/>
                </a:lnTo>
                <a:lnTo>
                  <a:pt x="41261" y="2332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98" name="object 39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289864" y="3069647"/>
            <a:ext cx="72097" cy="131491"/>
          </a:xfrm>
          <a:prstGeom prst="rect">
            <a:avLst/>
          </a:prstGeom>
        </p:spPr>
      </p:pic>
      <p:sp>
        <p:nvSpPr>
          <p:cNvPr id="399" name="object 399"/>
          <p:cNvSpPr/>
          <p:nvPr/>
        </p:nvSpPr>
        <p:spPr>
          <a:xfrm>
            <a:off x="6171632" y="4543602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9" y="57076"/>
                </a:lnTo>
                <a:lnTo>
                  <a:pt x="50711" y="50711"/>
                </a:lnTo>
                <a:lnTo>
                  <a:pt x="57076" y="41269"/>
                </a:lnTo>
                <a:lnTo>
                  <a:pt x="59410" y="29705"/>
                </a:lnTo>
                <a:lnTo>
                  <a:pt x="57076" y="18141"/>
                </a:lnTo>
                <a:lnTo>
                  <a:pt x="50711" y="8699"/>
                </a:lnTo>
                <a:lnTo>
                  <a:pt x="41269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5583301" y="95347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1" name="object 401"/>
          <p:cNvGrpSpPr/>
          <p:nvPr/>
        </p:nvGrpSpPr>
        <p:grpSpPr>
          <a:xfrm>
            <a:off x="5316220" y="3544223"/>
            <a:ext cx="107314" cy="38735"/>
            <a:chOff x="5316220" y="3544223"/>
            <a:chExt cx="107314" cy="38735"/>
          </a:xfrm>
        </p:grpSpPr>
        <p:sp>
          <p:nvSpPr>
            <p:cNvPr id="402" name="object 402"/>
            <p:cNvSpPr/>
            <p:nvPr/>
          </p:nvSpPr>
          <p:spPr>
            <a:xfrm>
              <a:off x="5317807" y="3545814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60">
                  <a:moveTo>
                    <a:pt x="10406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104063" y="9817"/>
                  </a:lnTo>
                  <a:lnTo>
                    <a:pt x="10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5317807" y="3545811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60">
                  <a:moveTo>
                    <a:pt x="104063" y="9817"/>
                  </a:moveTo>
                  <a:lnTo>
                    <a:pt x="0" y="9817"/>
                  </a:lnTo>
                  <a:lnTo>
                    <a:pt x="0" y="0"/>
                  </a:lnTo>
                  <a:lnTo>
                    <a:pt x="104063" y="0"/>
                  </a:lnTo>
                  <a:lnTo>
                    <a:pt x="104063" y="98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5381688" y="3570998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5381688" y="35709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5318023" y="3570998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5318023" y="35709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60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8" name="object 408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6855763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540000" y="856765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540000" y="946935"/>
            <a:ext cx="706755" cy="53213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Edificio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5">
                <a:latin typeface="Microsoft Sans Serif"/>
                <a:cs typeface="Microsoft Sans Serif"/>
              </a:rPr>
              <a:t>exterior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rayos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15">
                <a:latin typeface="Microsoft Sans Serif"/>
                <a:cs typeface="Microsoft Sans Serif"/>
              </a:rPr>
              <a:t>suficiente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distancia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separación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5589191" y="91734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2162392" y="1188315"/>
            <a:ext cx="451484" cy="346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034" marR="5080" indent="-13970">
              <a:lnSpc>
                <a:spcPct val="110800"/>
              </a:lnSpc>
              <a:spcBef>
                <a:spcPts val="100"/>
              </a:spcBef>
            </a:pP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separación  </a:t>
            </a: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distancia</a:t>
            </a:r>
            <a:r>
              <a:rPr dirty="0" sz="6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650" spc="-15">
                <a:solidFill>
                  <a:srgbClr val="E30014"/>
                </a:solidFill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  <a:p>
            <a:pPr marL="179705">
              <a:lnSpc>
                <a:spcPct val="100000"/>
              </a:lnSpc>
              <a:spcBef>
                <a:spcPts val="430"/>
              </a:spcBef>
            </a:pPr>
            <a:r>
              <a:rPr dirty="0" sz="300" spc="-2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-15">
                <a:solidFill>
                  <a:srgbClr val="E30014"/>
                </a:solidFill>
                <a:latin typeface="Microsoft Sans Serif"/>
                <a:cs typeface="Microsoft Sans Serif"/>
              </a:rPr>
              <a:t>ACUERDO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2646951" y="1367604"/>
            <a:ext cx="4051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2410" algn="l"/>
              </a:tabLst>
            </a:pPr>
            <a:r>
              <a:rPr dirty="0" u="sng" sz="7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700" spc="-9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≥s</a:t>
            </a:r>
            <a:r>
              <a:rPr dirty="0" u="sng" sz="700" spc="7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5410492" y="17167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5592011" y="2396080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5205907" y="2782690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3856713" y="2795251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6552077" y="306778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4313727" y="3356088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2916925" y="3522388"/>
            <a:ext cx="4546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0">
                <a:latin typeface="Microsoft Sans Serif"/>
                <a:cs typeface="Microsoft Sans Serif"/>
              </a:rPr>
              <a:t>METRO</a:t>
            </a:r>
            <a:r>
              <a:rPr dirty="0" sz="400" spc="-20">
                <a:latin typeface="Microsoft Sans Serif"/>
                <a:cs typeface="Microsoft Sans Serif"/>
              </a:rPr>
              <a:t>      </a:t>
            </a:r>
            <a:r>
              <a:rPr dirty="0" sz="400" spc="-2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3992420" y="3710444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2605341" y="377653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6036152" y="3779240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2087904" y="3862025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4350438" y="38906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4711272" y="38906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540000" y="5131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540000" y="5215482"/>
            <a:ext cx="405765" cy="3371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36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5">
                <a:latin typeface="Microsoft Sans Serif"/>
                <a:cs typeface="Microsoft Sans Serif"/>
              </a:rPr>
              <a:t>Referencia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62305-4.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1611900" y="5156514"/>
            <a:ext cx="5137150" cy="120396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CA</a:t>
            </a:r>
            <a:endParaRPr sz="550">
              <a:latin typeface="Arial"/>
              <a:cs typeface="Arial"/>
            </a:endParaRPr>
          </a:p>
          <a:p>
            <a:pPr marL="38100" marR="30480">
              <a:lnSpc>
                <a:spcPct val="125000"/>
              </a:lnSpc>
              <a:spcBef>
                <a:spcPts val="50"/>
              </a:spcBef>
            </a:pPr>
            <a:r>
              <a:rPr dirty="0" sz="800" spc="-55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línea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entrante.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61643-32,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colocarán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77).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77)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probado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Clase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61643-11.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0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77)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probado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Clase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II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61643-11;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casos:</a:t>
            </a:r>
            <a:endParaRPr sz="650">
              <a:latin typeface="Microsoft Sans Serif"/>
              <a:cs typeface="Microsoft Sans Serif"/>
            </a:endParaRPr>
          </a:p>
          <a:p>
            <a:pPr marL="102870" marR="126364" indent="-102870">
              <a:lnSpc>
                <a:spcPct val="124900"/>
              </a:lnSpc>
              <a:spcBef>
                <a:spcPts val="30"/>
              </a:spcBef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distancia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cuadro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distribución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principal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&lt;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10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80">
                <a:latin typeface="Microsoft Sans Serif"/>
                <a:cs typeface="Microsoft Sans Serif"/>
              </a:rPr>
              <a:t>m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(r</a:t>
            </a:r>
            <a:r>
              <a:rPr dirty="0" baseline="-33333" sz="750" spc="-52">
                <a:latin typeface="Microsoft Sans Serif"/>
                <a:cs typeface="Microsoft Sans Serif"/>
              </a:rPr>
              <a:t>2</a:t>
            </a:r>
            <a:r>
              <a:rPr dirty="0" sz="800" spc="-35">
                <a:latin typeface="Microsoft Sans Serif"/>
                <a:cs typeface="Microsoft Sans Serif"/>
              </a:rPr>
              <a:t>ef.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Figura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77)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inducida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rayo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fluye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conductor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bajada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ignorarse</a:t>
            </a:r>
            <a:r>
              <a:rPr dirty="0" sz="500" spc="20">
                <a:latin typeface="Microsoft Sans Serif"/>
                <a:cs typeface="Microsoft Sans Serif"/>
              </a:rPr>
              <a:t>36</a:t>
            </a:r>
            <a:r>
              <a:rPr dirty="0" sz="800" spc="20">
                <a:latin typeface="Microsoft Sans Serif"/>
                <a:cs typeface="Microsoft Sans Serif"/>
              </a:rPr>
              <a:t>;</a:t>
            </a:r>
            <a:endParaRPr sz="800">
              <a:latin typeface="Microsoft Sans Serif"/>
              <a:cs typeface="Microsoft Sans Serif"/>
            </a:endParaRPr>
          </a:p>
          <a:p>
            <a:pPr marL="90170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90805" algn="l"/>
              </a:tabLst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cuadro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distribución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principal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misma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barra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longitud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45">
                <a:latin typeface="Lucida Sans Unicode"/>
                <a:cs typeface="Lucida Sans Unicode"/>
              </a:rPr>
              <a:t>≤</a:t>
            </a:r>
            <a:r>
              <a:rPr dirty="0" sz="650" spc="-85">
                <a:latin typeface="Lucida Sans Unicode"/>
                <a:cs typeface="Lucida Sans Unicode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0,5 </a:t>
            </a:r>
            <a:r>
              <a:rPr dirty="0" sz="650" spc="30">
                <a:latin typeface="Microsoft Sans Serif"/>
                <a:cs typeface="Microsoft Sans Serif"/>
              </a:rPr>
              <a:t>m.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1637299" y="6515820"/>
            <a:ext cx="4902200" cy="454659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500" b="1">
                <a:latin typeface="Arial"/>
                <a:cs typeface="Arial"/>
              </a:rPr>
              <a:t>Líneas</a:t>
            </a:r>
            <a:r>
              <a:rPr dirty="0" sz="500" spc="-3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</a:t>
            </a:r>
            <a:r>
              <a:rPr dirty="0" sz="500" spc="-25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datos</a:t>
            </a:r>
            <a:endParaRPr sz="500">
              <a:latin typeface="Arial"/>
              <a:cs typeface="Arial"/>
            </a:endParaRPr>
          </a:p>
          <a:p>
            <a:pPr marL="12700" marR="5080">
              <a:lnSpc>
                <a:spcPct val="153900"/>
              </a:lnSpc>
              <a:spcBef>
                <a:spcPts val="3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unidades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conversión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conectadas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y sensores, </a:t>
            </a:r>
            <a:r>
              <a:rPr dirty="0" sz="650" spc="30">
                <a:latin typeface="Microsoft Sans Serif"/>
                <a:cs typeface="Microsoft Sans Serif"/>
              </a:rPr>
              <a:t>también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categoría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línea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señal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61643-21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 spc="-5">
                <a:latin typeface="Microsoft Sans Serif"/>
                <a:cs typeface="Microsoft Sans Serif"/>
              </a:rPr>
              <a:t> 77).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2054632" y="6598570"/>
            <a:ext cx="3919220" cy="3499485"/>
            <a:chOff x="2054632" y="6598570"/>
            <a:chExt cx="3919220" cy="3499485"/>
          </a:xfrm>
        </p:grpSpPr>
        <p:sp>
          <p:nvSpPr>
            <p:cNvPr id="4" name="object 4"/>
            <p:cNvSpPr/>
            <p:nvPr/>
          </p:nvSpPr>
          <p:spPr>
            <a:xfrm>
              <a:off x="2715340" y="6856862"/>
              <a:ext cx="2595880" cy="194945"/>
            </a:xfrm>
            <a:custGeom>
              <a:avLst/>
              <a:gdLst/>
              <a:ahLst/>
              <a:cxnLst/>
              <a:rect l="l" t="t" r="r" b="b"/>
              <a:pathLst>
                <a:path w="2595879" h="194945">
                  <a:moveTo>
                    <a:pt x="2513901" y="0"/>
                  </a:moveTo>
                  <a:lnTo>
                    <a:pt x="82829" y="0"/>
                  </a:lnTo>
                  <a:lnTo>
                    <a:pt x="0" y="194411"/>
                  </a:lnTo>
                  <a:lnTo>
                    <a:pt x="2595791" y="194411"/>
                  </a:lnTo>
                  <a:lnTo>
                    <a:pt x="2513901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013233" y="6856862"/>
              <a:ext cx="635" cy="194945"/>
            </a:xfrm>
            <a:custGeom>
              <a:avLst/>
              <a:gdLst/>
              <a:ahLst/>
              <a:cxnLst/>
              <a:rect l="l" t="t" r="r" b="b"/>
              <a:pathLst>
                <a:path w="635" h="194945">
                  <a:moveTo>
                    <a:pt x="273" y="-12700"/>
                  </a:moveTo>
                  <a:lnTo>
                    <a:pt x="273" y="207111"/>
                  </a:lnTo>
                </a:path>
              </a:pathLst>
            </a:custGeom>
            <a:ln w="25946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581008" y="6857903"/>
              <a:ext cx="26670" cy="193675"/>
            </a:xfrm>
            <a:custGeom>
              <a:avLst/>
              <a:gdLst/>
              <a:ahLst/>
              <a:cxnLst/>
              <a:rect l="l" t="t" r="r" b="b"/>
              <a:pathLst>
                <a:path w="26670" h="193675">
                  <a:moveTo>
                    <a:pt x="26060" y="0"/>
                  </a:moveTo>
                  <a:lnTo>
                    <a:pt x="0" y="1933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147561" y="6857903"/>
              <a:ext cx="53975" cy="193675"/>
            </a:xfrm>
            <a:custGeom>
              <a:avLst/>
              <a:gdLst/>
              <a:ahLst/>
              <a:cxnLst/>
              <a:rect l="l" t="t" r="r" b="b"/>
              <a:pathLst>
                <a:path w="53975" h="193675">
                  <a:moveTo>
                    <a:pt x="53720" y="0"/>
                  </a:moveTo>
                  <a:lnTo>
                    <a:pt x="0" y="1933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418065" y="6857903"/>
              <a:ext cx="26670" cy="193675"/>
            </a:xfrm>
            <a:custGeom>
              <a:avLst/>
              <a:gdLst/>
              <a:ahLst/>
              <a:cxnLst/>
              <a:rect l="l" t="t" r="r" b="b"/>
              <a:pathLst>
                <a:path w="26670" h="193675">
                  <a:moveTo>
                    <a:pt x="0" y="0"/>
                  </a:moveTo>
                  <a:lnTo>
                    <a:pt x="26060" y="1933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823608" y="6857903"/>
              <a:ext cx="53975" cy="193675"/>
            </a:xfrm>
            <a:custGeom>
              <a:avLst/>
              <a:gdLst/>
              <a:ahLst/>
              <a:cxnLst/>
              <a:rect l="l" t="t" r="r" b="b"/>
              <a:pathLst>
                <a:path w="53975" h="193675">
                  <a:moveTo>
                    <a:pt x="0" y="0"/>
                  </a:moveTo>
                  <a:lnTo>
                    <a:pt x="53721" y="19337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764193" y="6948386"/>
              <a:ext cx="2499995" cy="0"/>
            </a:xfrm>
            <a:custGeom>
              <a:avLst/>
              <a:gdLst/>
              <a:ahLst/>
              <a:cxnLst/>
              <a:rect l="l" t="t" r="r" b="b"/>
              <a:pathLst>
                <a:path w="2499995" h="0">
                  <a:moveTo>
                    <a:pt x="0" y="0"/>
                  </a:moveTo>
                  <a:lnTo>
                    <a:pt x="2499893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861821" y="6855082"/>
              <a:ext cx="71755" cy="193675"/>
            </a:xfrm>
            <a:custGeom>
              <a:avLst/>
              <a:gdLst/>
              <a:ahLst/>
              <a:cxnLst/>
              <a:rect l="l" t="t" r="r" b="b"/>
              <a:pathLst>
                <a:path w="71755" h="193675">
                  <a:moveTo>
                    <a:pt x="71564" y="0"/>
                  </a:moveTo>
                  <a:lnTo>
                    <a:pt x="0" y="19305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004014" y="6855082"/>
              <a:ext cx="63500" cy="196850"/>
            </a:xfrm>
            <a:custGeom>
              <a:avLst/>
              <a:gdLst/>
              <a:ahLst/>
              <a:cxnLst/>
              <a:rect l="l" t="t" r="r" b="b"/>
              <a:pathLst>
                <a:path w="63500" h="196850">
                  <a:moveTo>
                    <a:pt x="63093" y="0"/>
                  </a:moveTo>
                  <a:lnTo>
                    <a:pt x="0" y="19681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291233" y="6854140"/>
              <a:ext cx="45720" cy="200660"/>
            </a:xfrm>
            <a:custGeom>
              <a:avLst/>
              <a:gdLst/>
              <a:ahLst/>
              <a:cxnLst/>
              <a:rect l="l" t="t" r="r" b="b"/>
              <a:pathLst>
                <a:path w="45720" h="200659">
                  <a:moveTo>
                    <a:pt x="45199" y="0"/>
                  </a:moveTo>
                  <a:lnTo>
                    <a:pt x="0" y="2005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37201" y="6853196"/>
              <a:ext cx="34290" cy="204470"/>
            </a:xfrm>
            <a:custGeom>
              <a:avLst/>
              <a:gdLst/>
              <a:ahLst/>
              <a:cxnLst/>
              <a:rect l="l" t="t" r="r" b="b"/>
              <a:pathLst>
                <a:path w="34289" h="204470">
                  <a:moveTo>
                    <a:pt x="33896" y="0"/>
                  </a:moveTo>
                  <a:lnTo>
                    <a:pt x="0" y="20434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726288" y="6848490"/>
              <a:ext cx="15240" cy="207645"/>
            </a:xfrm>
            <a:custGeom>
              <a:avLst/>
              <a:gdLst/>
              <a:ahLst/>
              <a:cxnLst/>
              <a:rect l="l" t="t" r="r" b="b"/>
              <a:pathLst>
                <a:path w="15239" h="207645">
                  <a:moveTo>
                    <a:pt x="7537" y="-6350"/>
                  </a:moveTo>
                  <a:lnTo>
                    <a:pt x="7537" y="213525"/>
                  </a:lnTo>
                </a:path>
              </a:pathLst>
            </a:custGeom>
            <a:ln w="277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871316" y="6852254"/>
              <a:ext cx="5715" cy="201930"/>
            </a:xfrm>
            <a:custGeom>
              <a:avLst/>
              <a:gdLst/>
              <a:ahLst/>
              <a:cxnLst/>
              <a:rect l="l" t="t" r="r" b="b"/>
              <a:pathLst>
                <a:path w="5714" h="201929">
                  <a:moveTo>
                    <a:pt x="5651" y="0"/>
                  </a:moveTo>
                  <a:lnTo>
                    <a:pt x="0" y="201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099611" y="6855082"/>
              <a:ext cx="71755" cy="193675"/>
            </a:xfrm>
            <a:custGeom>
              <a:avLst/>
              <a:gdLst/>
              <a:ahLst/>
              <a:cxnLst/>
              <a:rect l="l" t="t" r="r" b="b"/>
              <a:pathLst>
                <a:path w="71754" h="193675">
                  <a:moveTo>
                    <a:pt x="0" y="0"/>
                  </a:moveTo>
                  <a:lnTo>
                    <a:pt x="71564" y="19305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965887" y="6855082"/>
              <a:ext cx="63500" cy="196850"/>
            </a:xfrm>
            <a:custGeom>
              <a:avLst/>
              <a:gdLst/>
              <a:ahLst/>
              <a:cxnLst/>
              <a:rect l="l" t="t" r="r" b="b"/>
              <a:pathLst>
                <a:path w="63500" h="196850">
                  <a:moveTo>
                    <a:pt x="0" y="0"/>
                  </a:moveTo>
                  <a:lnTo>
                    <a:pt x="63093" y="19681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696559" y="6854140"/>
              <a:ext cx="45720" cy="200660"/>
            </a:xfrm>
            <a:custGeom>
              <a:avLst/>
              <a:gdLst/>
              <a:ahLst/>
              <a:cxnLst/>
              <a:rect l="l" t="t" r="r" b="b"/>
              <a:pathLst>
                <a:path w="45720" h="200659">
                  <a:moveTo>
                    <a:pt x="0" y="0"/>
                  </a:moveTo>
                  <a:lnTo>
                    <a:pt x="45199" y="20058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561894" y="6853196"/>
              <a:ext cx="34290" cy="204470"/>
            </a:xfrm>
            <a:custGeom>
              <a:avLst/>
              <a:gdLst/>
              <a:ahLst/>
              <a:cxnLst/>
              <a:rect l="l" t="t" r="r" b="b"/>
              <a:pathLst>
                <a:path w="34289" h="204470">
                  <a:moveTo>
                    <a:pt x="0" y="0"/>
                  </a:moveTo>
                  <a:lnTo>
                    <a:pt x="33896" y="20434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291622" y="6848490"/>
              <a:ext cx="15240" cy="207645"/>
            </a:xfrm>
            <a:custGeom>
              <a:avLst/>
              <a:gdLst/>
              <a:ahLst/>
              <a:cxnLst/>
              <a:rect l="l" t="t" r="r" b="b"/>
              <a:pathLst>
                <a:path w="15239" h="207645">
                  <a:moveTo>
                    <a:pt x="7537" y="-6350"/>
                  </a:moveTo>
                  <a:lnTo>
                    <a:pt x="7537" y="213525"/>
                  </a:lnTo>
                </a:path>
              </a:pathLst>
            </a:custGeom>
            <a:ln w="27774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156028" y="6852254"/>
              <a:ext cx="5715" cy="201930"/>
            </a:xfrm>
            <a:custGeom>
              <a:avLst/>
              <a:gdLst/>
              <a:ahLst/>
              <a:cxnLst/>
              <a:rect l="l" t="t" r="r" b="b"/>
              <a:pathLst>
                <a:path w="5714" h="201929">
                  <a:moveTo>
                    <a:pt x="0" y="0"/>
                  </a:moveTo>
                  <a:lnTo>
                    <a:pt x="5638" y="201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067332" y="6641754"/>
              <a:ext cx="3893820" cy="3443604"/>
            </a:xfrm>
            <a:custGeom>
              <a:avLst/>
              <a:gdLst/>
              <a:ahLst/>
              <a:cxnLst/>
              <a:rect l="l" t="t" r="r" b="b"/>
              <a:pathLst>
                <a:path w="3893820" h="3443604">
                  <a:moveTo>
                    <a:pt x="3893286" y="3443084"/>
                  </a:moveTo>
                  <a:lnTo>
                    <a:pt x="3893286" y="764832"/>
                  </a:lnTo>
                  <a:lnTo>
                    <a:pt x="3206584" y="0"/>
                  </a:lnTo>
                  <a:lnTo>
                    <a:pt x="686714" y="0"/>
                  </a:lnTo>
                  <a:lnTo>
                    <a:pt x="0" y="764832"/>
                  </a:lnTo>
                  <a:lnTo>
                    <a:pt x="0" y="3443084"/>
                  </a:lnTo>
                  <a:lnTo>
                    <a:pt x="3893286" y="3443084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067335" y="7411214"/>
              <a:ext cx="3893820" cy="2673985"/>
            </a:xfrm>
            <a:custGeom>
              <a:avLst/>
              <a:gdLst/>
              <a:ahLst/>
              <a:cxnLst/>
              <a:rect l="l" t="t" r="r" b="b"/>
              <a:pathLst>
                <a:path w="3893820" h="2673984">
                  <a:moveTo>
                    <a:pt x="82892" y="1329474"/>
                  </a:moveTo>
                  <a:lnTo>
                    <a:pt x="3810393" y="1329474"/>
                  </a:lnTo>
                  <a:lnTo>
                    <a:pt x="3810393" y="2576766"/>
                  </a:lnTo>
                  <a:lnTo>
                    <a:pt x="82892" y="2576766"/>
                  </a:lnTo>
                  <a:lnTo>
                    <a:pt x="82892" y="1329474"/>
                  </a:lnTo>
                  <a:close/>
                </a:path>
                <a:path w="3893820" h="2673984">
                  <a:moveTo>
                    <a:pt x="3810393" y="1246568"/>
                  </a:moveTo>
                  <a:lnTo>
                    <a:pt x="82892" y="1246568"/>
                  </a:lnTo>
                  <a:lnTo>
                    <a:pt x="82892" y="96850"/>
                  </a:lnTo>
                  <a:lnTo>
                    <a:pt x="3810393" y="96850"/>
                  </a:lnTo>
                  <a:lnTo>
                    <a:pt x="3810393" y="1246568"/>
                  </a:lnTo>
                  <a:close/>
                </a:path>
                <a:path w="3893820" h="2673984">
                  <a:moveTo>
                    <a:pt x="0" y="2673629"/>
                  </a:moveTo>
                  <a:lnTo>
                    <a:pt x="3893286" y="2673629"/>
                  </a:lnTo>
                  <a:lnTo>
                    <a:pt x="3893286" y="0"/>
                  </a:lnTo>
                  <a:lnTo>
                    <a:pt x="0" y="0"/>
                  </a:lnTo>
                  <a:lnTo>
                    <a:pt x="0" y="2673629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558055" y="7117764"/>
              <a:ext cx="2910840" cy="218440"/>
            </a:xfrm>
            <a:custGeom>
              <a:avLst/>
              <a:gdLst/>
              <a:ahLst/>
              <a:cxnLst/>
              <a:rect l="l" t="t" r="r" b="b"/>
              <a:pathLst>
                <a:path w="2910840" h="218440">
                  <a:moveTo>
                    <a:pt x="2818549" y="0"/>
                  </a:moveTo>
                  <a:lnTo>
                    <a:pt x="92849" y="0"/>
                  </a:lnTo>
                  <a:lnTo>
                    <a:pt x="0" y="217970"/>
                  </a:lnTo>
                  <a:lnTo>
                    <a:pt x="2910357" y="217970"/>
                  </a:lnTo>
                  <a:lnTo>
                    <a:pt x="2818549" y="0"/>
                  </a:lnTo>
                  <a:close/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13233" y="7117764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40">
                  <a:moveTo>
                    <a:pt x="311" y="-12700"/>
                  </a:moveTo>
                  <a:lnTo>
                    <a:pt x="311" y="230670"/>
                  </a:lnTo>
                </a:path>
              </a:pathLst>
            </a:custGeom>
            <a:ln w="26022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528628" y="7118936"/>
              <a:ext cx="29845" cy="217170"/>
            </a:xfrm>
            <a:custGeom>
              <a:avLst/>
              <a:gdLst/>
              <a:ahLst/>
              <a:cxnLst/>
              <a:rect l="l" t="t" r="r" b="b"/>
              <a:pathLst>
                <a:path w="29845" h="217170">
                  <a:moveTo>
                    <a:pt x="29222" y="0"/>
                  </a:moveTo>
                  <a:lnTo>
                    <a:pt x="0" y="2168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042654" y="7118936"/>
              <a:ext cx="60325" cy="217170"/>
            </a:xfrm>
            <a:custGeom>
              <a:avLst/>
              <a:gdLst/>
              <a:ahLst/>
              <a:cxnLst/>
              <a:rect l="l" t="t" r="r" b="b"/>
              <a:pathLst>
                <a:path w="60325" h="217170">
                  <a:moveTo>
                    <a:pt x="60236" y="0"/>
                  </a:moveTo>
                  <a:lnTo>
                    <a:pt x="0" y="216801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467128" y="7118936"/>
              <a:ext cx="29845" cy="217170"/>
            </a:xfrm>
            <a:custGeom>
              <a:avLst/>
              <a:gdLst/>
              <a:ahLst/>
              <a:cxnLst/>
              <a:rect l="l" t="t" r="r" b="b"/>
              <a:pathLst>
                <a:path w="29845" h="217170">
                  <a:moveTo>
                    <a:pt x="0" y="0"/>
                  </a:moveTo>
                  <a:lnTo>
                    <a:pt x="29222" y="21680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21811" y="7118936"/>
              <a:ext cx="60325" cy="217170"/>
            </a:xfrm>
            <a:custGeom>
              <a:avLst/>
              <a:gdLst/>
              <a:ahLst/>
              <a:cxnLst/>
              <a:rect l="l" t="t" r="r" b="b"/>
              <a:pathLst>
                <a:path w="60325" h="217170">
                  <a:moveTo>
                    <a:pt x="0" y="0"/>
                  </a:moveTo>
                  <a:lnTo>
                    <a:pt x="60236" y="216801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612821" y="7209497"/>
              <a:ext cx="2802890" cy="17780"/>
            </a:xfrm>
            <a:custGeom>
              <a:avLst/>
              <a:gdLst/>
              <a:ahLst/>
              <a:cxnLst/>
              <a:rect l="l" t="t" r="r" b="b"/>
              <a:pathLst>
                <a:path w="2802890" h="17779">
                  <a:moveTo>
                    <a:pt x="2802839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0883"/>
                  </a:lnTo>
                  <a:lnTo>
                    <a:pt x="0" y="17233"/>
                  </a:lnTo>
                  <a:lnTo>
                    <a:pt x="2802839" y="17233"/>
                  </a:lnTo>
                  <a:lnTo>
                    <a:pt x="2802839" y="10883"/>
                  </a:lnTo>
                  <a:lnTo>
                    <a:pt x="2802839" y="6350"/>
                  </a:lnTo>
                  <a:lnTo>
                    <a:pt x="280283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722284" y="7115766"/>
              <a:ext cx="80645" cy="216535"/>
            </a:xfrm>
            <a:custGeom>
              <a:avLst/>
              <a:gdLst/>
              <a:ahLst/>
              <a:cxnLst/>
              <a:rect l="l" t="t" r="r" b="b"/>
              <a:pathLst>
                <a:path w="80644" h="216534">
                  <a:moveTo>
                    <a:pt x="80238" y="0"/>
                  </a:moveTo>
                  <a:lnTo>
                    <a:pt x="0" y="21644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881710" y="7115766"/>
              <a:ext cx="71120" cy="220979"/>
            </a:xfrm>
            <a:custGeom>
              <a:avLst/>
              <a:gdLst/>
              <a:ahLst/>
              <a:cxnLst/>
              <a:rect l="l" t="t" r="r" b="b"/>
              <a:pathLst>
                <a:path w="71119" h="220979">
                  <a:moveTo>
                    <a:pt x="70738" y="0"/>
                  </a:moveTo>
                  <a:lnTo>
                    <a:pt x="0" y="22066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203728" y="7114711"/>
              <a:ext cx="50800" cy="225425"/>
            </a:xfrm>
            <a:custGeom>
              <a:avLst/>
              <a:gdLst/>
              <a:ahLst/>
              <a:cxnLst/>
              <a:rect l="l" t="t" r="r" b="b"/>
              <a:pathLst>
                <a:path w="50800" h="225425">
                  <a:moveTo>
                    <a:pt x="50685" y="0"/>
                  </a:moveTo>
                  <a:lnTo>
                    <a:pt x="0" y="22489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367384" y="7113658"/>
              <a:ext cx="38100" cy="229235"/>
            </a:xfrm>
            <a:custGeom>
              <a:avLst/>
              <a:gdLst/>
              <a:ahLst/>
              <a:cxnLst/>
              <a:rect l="l" t="t" r="r" b="b"/>
              <a:pathLst>
                <a:path w="38100" h="229234">
                  <a:moveTo>
                    <a:pt x="38011" y="0"/>
                  </a:moveTo>
                  <a:lnTo>
                    <a:pt x="0" y="22912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691525" y="7108381"/>
              <a:ext cx="17145" cy="232410"/>
            </a:xfrm>
            <a:custGeom>
              <a:avLst/>
              <a:gdLst/>
              <a:ahLst/>
              <a:cxnLst/>
              <a:rect l="l" t="t" r="r" b="b"/>
              <a:pathLst>
                <a:path w="17145" h="232409">
                  <a:moveTo>
                    <a:pt x="8445" y="-6350"/>
                  </a:moveTo>
                  <a:lnTo>
                    <a:pt x="8445" y="238632"/>
                  </a:lnTo>
                </a:path>
              </a:pathLst>
            </a:custGeom>
            <a:ln w="2959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854119" y="7112604"/>
              <a:ext cx="6350" cy="226060"/>
            </a:xfrm>
            <a:custGeom>
              <a:avLst/>
              <a:gdLst/>
              <a:ahLst/>
              <a:cxnLst/>
              <a:rect l="l" t="t" r="r" b="b"/>
              <a:pathLst>
                <a:path w="6350" h="226059">
                  <a:moveTo>
                    <a:pt x="6337" y="0"/>
                  </a:moveTo>
                  <a:lnTo>
                    <a:pt x="0" y="225945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231262" y="7115766"/>
              <a:ext cx="80645" cy="216535"/>
            </a:xfrm>
            <a:custGeom>
              <a:avLst/>
              <a:gdLst/>
              <a:ahLst/>
              <a:cxnLst/>
              <a:rect l="l" t="t" r="r" b="b"/>
              <a:pathLst>
                <a:path w="80645" h="216534">
                  <a:moveTo>
                    <a:pt x="0" y="0"/>
                  </a:moveTo>
                  <a:lnTo>
                    <a:pt x="80238" y="21644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081329" y="7115766"/>
              <a:ext cx="71120" cy="220979"/>
            </a:xfrm>
            <a:custGeom>
              <a:avLst/>
              <a:gdLst/>
              <a:ahLst/>
              <a:cxnLst/>
              <a:rect l="l" t="t" r="r" b="b"/>
              <a:pathLst>
                <a:path w="71120" h="220979">
                  <a:moveTo>
                    <a:pt x="0" y="0"/>
                  </a:moveTo>
                  <a:lnTo>
                    <a:pt x="70739" y="220662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779369" y="7114711"/>
              <a:ext cx="50800" cy="225425"/>
            </a:xfrm>
            <a:custGeom>
              <a:avLst/>
              <a:gdLst/>
              <a:ahLst/>
              <a:cxnLst/>
              <a:rect l="l" t="t" r="r" b="b"/>
              <a:pathLst>
                <a:path w="50800" h="225425">
                  <a:moveTo>
                    <a:pt x="0" y="0"/>
                  </a:moveTo>
                  <a:lnTo>
                    <a:pt x="50673" y="22489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628385" y="7113658"/>
              <a:ext cx="38100" cy="229235"/>
            </a:xfrm>
            <a:custGeom>
              <a:avLst/>
              <a:gdLst/>
              <a:ahLst/>
              <a:cxnLst/>
              <a:rect l="l" t="t" r="r" b="b"/>
              <a:pathLst>
                <a:path w="38100" h="229234">
                  <a:moveTo>
                    <a:pt x="0" y="0"/>
                  </a:moveTo>
                  <a:lnTo>
                    <a:pt x="38011" y="22912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325371" y="7108381"/>
              <a:ext cx="17145" cy="232410"/>
            </a:xfrm>
            <a:custGeom>
              <a:avLst/>
              <a:gdLst/>
              <a:ahLst/>
              <a:cxnLst/>
              <a:rect l="l" t="t" r="r" b="b"/>
              <a:pathLst>
                <a:path w="17145" h="232409">
                  <a:moveTo>
                    <a:pt x="8445" y="-6350"/>
                  </a:moveTo>
                  <a:lnTo>
                    <a:pt x="8445" y="238632"/>
                  </a:lnTo>
                </a:path>
              </a:pathLst>
            </a:custGeom>
            <a:ln w="2959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173329" y="7112604"/>
              <a:ext cx="6350" cy="226060"/>
            </a:xfrm>
            <a:custGeom>
              <a:avLst/>
              <a:gdLst/>
              <a:ahLst/>
              <a:cxnLst/>
              <a:rect l="l" t="t" r="r" b="b"/>
              <a:pathLst>
                <a:path w="6350" h="226059">
                  <a:moveTo>
                    <a:pt x="0" y="0"/>
                  </a:moveTo>
                  <a:lnTo>
                    <a:pt x="6337" y="225945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832671" y="6612623"/>
              <a:ext cx="2388235" cy="179070"/>
            </a:xfrm>
            <a:custGeom>
              <a:avLst/>
              <a:gdLst/>
              <a:ahLst/>
              <a:cxnLst/>
              <a:rect l="l" t="t" r="r" b="b"/>
              <a:pathLst>
                <a:path w="2388235" h="179070">
                  <a:moveTo>
                    <a:pt x="2312543" y="0"/>
                  </a:moveTo>
                  <a:lnTo>
                    <a:pt x="76187" y="0"/>
                  </a:lnTo>
                  <a:lnTo>
                    <a:pt x="0" y="178841"/>
                  </a:lnTo>
                  <a:lnTo>
                    <a:pt x="2387879" y="178841"/>
                  </a:lnTo>
                  <a:lnTo>
                    <a:pt x="23125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832671" y="6612623"/>
              <a:ext cx="2388235" cy="179070"/>
            </a:xfrm>
            <a:custGeom>
              <a:avLst/>
              <a:gdLst/>
              <a:ahLst/>
              <a:cxnLst/>
              <a:rect l="l" t="t" r="r" b="b"/>
              <a:pathLst>
                <a:path w="2388235" h="179070">
                  <a:moveTo>
                    <a:pt x="2312543" y="0"/>
                  </a:moveTo>
                  <a:lnTo>
                    <a:pt x="76187" y="0"/>
                  </a:lnTo>
                  <a:lnTo>
                    <a:pt x="0" y="178841"/>
                  </a:lnTo>
                  <a:lnTo>
                    <a:pt x="2387879" y="178841"/>
                  </a:lnTo>
                  <a:lnTo>
                    <a:pt x="2312543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026610" y="6612623"/>
              <a:ext cx="635" cy="179070"/>
            </a:xfrm>
            <a:custGeom>
              <a:avLst/>
              <a:gdLst/>
              <a:ahLst/>
              <a:cxnLst/>
              <a:rect l="l" t="t" r="r" b="b"/>
              <a:pathLst>
                <a:path w="635" h="179070">
                  <a:moveTo>
                    <a:pt x="254" y="-12700"/>
                  </a:moveTo>
                  <a:lnTo>
                    <a:pt x="254" y="191541"/>
                  </a:lnTo>
                </a:path>
              </a:pathLst>
            </a:custGeom>
            <a:ln w="25908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628998" y="6613584"/>
              <a:ext cx="24130" cy="178435"/>
            </a:xfrm>
            <a:custGeom>
              <a:avLst/>
              <a:gdLst/>
              <a:ahLst/>
              <a:cxnLst/>
              <a:rect l="l" t="t" r="r" b="b"/>
              <a:pathLst>
                <a:path w="24129" h="178434">
                  <a:moveTo>
                    <a:pt x="23977" y="0"/>
                  </a:moveTo>
                  <a:lnTo>
                    <a:pt x="0" y="17787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230262" y="6613584"/>
              <a:ext cx="49530" cy="178435"/>
            </a:xfrm>
            <a:custGeom>
              <a:avLst/>
              <a:gdLst/>
              <a:ahLst/>
              <a:cxnLst/>
              <a:rect l="l" t="t" r="r" b="b"/>
              <a:pathLst>
                <a:path w="49529" h="178434">
                  <a:moveTo>
                    <a:pt x="49428" y="0"/>
                  </a:moveTo>
                  <a:lnTo>
                    <a:pt x="0" y="177876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399015" y="6613584"/>
              <a:ext cx="24130" cy="178435"/>
            </a:xfrm>
            <a:custGeom>
              <a:avLst/>
              <a:gdLst/>
              <a:ahLst/>
              <a:cxnLst/>
              <a:rect l="l" t="t" r="r" b="b"/>
              <a:pathLst>
                <a:path w="24129" h="178434">
                  <a:moveTo>
                    <a:pt x="0" y="0"/>
                  </a:moveTo>
                  <a:lnTo>
                    <a:pt x="23977" y="177876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772078" y="6613584"/>
              <a:ext cx="49530" cy="178435"/>
            </a:xfrm>
            <a:custGeom>
              <a:avLst/>
              <a:gdLst/>
              <a:ahLst/>
              <a:cxnLst/>
              <a:rect l="l" t="t" r="r" b="b"/>
              <a:pathLst>
                <a:path w="49529" h="178434">
                  <a:moveTo>
                    <a:pt x="0" y="0"/>
                  </a:moveTo>
                  <a:lnTo>
                    <a:pt x="49428" y="177876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877613" y="6696823"/>
              <a:ext cx="2299970" cy="0"/>
            </a:xfrm>
            <a:custGeom>
              <a:avLst/>
              <a:gdLst/>
              <a:ahLst/>
              <a:cxnLst/>
              <a:rect l="l" t="t" r="r" b="b"/>
              <a:pathLst>
                <a:path w="2299970" h="0">
                  <a:moveTo>
                    <a:pt x="0" y="0"/>
                  </a:moveTo>
                  <a:lnTo>
                    <a:pt x="2299665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967414" y="6610986"/>
              <a:ext cx="66040" cy="177800"/>
            </a:xfrm>
            <a:custGeom>
              <a:avLst/>
              <a:gdLst/>
              <a:ahLst/>
              <a:cxnLst/>
              <a:rect l="l" t="t" r="r" b="b"/>
              <a:pathLst>
                <a:path w="66039" h="177800">
                  <a:moveTo>
                    <a:pt x="65836" y="0"/>
                  </a:moveTo>
                  <a:lnTo>
                    <a:pt x="0" y="177584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098223" y="6610986"/>
              <a:ext cx="58419" cy="181610"/>
            </a:xfrm>
            <a:custGeom>
              <a:avLst/>
              <a:gdLst/>
              <a:ahLst/>
              <a:cxnLst/>
              <a:rect l="l" t="t" r="r" b="b"/>
              <a:pathLst>
                <a:path w="58419" h="181609">
                  <a:moveTo>
                    <a:pt x="58038" y="0"/>
                  </a:moveTo>
                  <a:lnTo>
                    <a:pt x="0" y="181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362431" y="6610124"/>
              <a:ext cx="41910" cy="184785"/>
            </a:xfrm>
            <a:custGeom>
              <a:avLst/>
              <a:gdLst/>
              <a:ahLst/>
              <a:cxnLst/>
              <a:rect l="l" t="t" r="r" b="b"/>
              <a:pathLst>
                <a:path w="41910" h="184784">
                  <a:moveTo>
                    <a:pt x="41579" y="0"/>
                  </a:moveTo>
                  <a:lnTo>
                    <a:pt x="0" y="18451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496702" y="6609255"/>
              <a:ext cx="31750" cy="188595"/>
            </a:xfrm>
            <a:custGeom>
              <a:avLst/>
              <a:gdLst/>
              <a:ahLst/>
              <a:cxnLst/>
              <a:rect l="l" t="t" r="r" b="b"/>
              <a:pathLst>
                <a:path w="31750" h="188595">
                  <a:moveTo>
                    <a:pt x="31191" y="0"/>
                  </a:moveTo>
                  <a:lnTo>
                    <a:pt x="0" y="187985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762654" y="6604920"/>
              <a:ext cx="13970" cy="191135"/>
            </a:xfrm>
            <a:custGeom>
              <a:avLst/>
              <a:gdLst/>
              <a:ahLst/>
              <a:cxnLst/>
              <a:rect l="l" t="t" r="r" b="b"/>
              <a:pathLst>
                <a:path w="13970" h="191134">
                  <a:moveTo>
                    <a:pt x="6927" y="-6350"/>
                  </a:moveTo>
                  <a:lnTo>
                    <a:pt x="6927" y="196926"/>
                  </a:lnTo>
                </a:path>
              </a:pathLst>
            </a:custGeom>
            <a:ln w="2655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896060" y="6608387"/>
              <a:ext cx="5715" cy="185420"/>
            </a:xfrm>
            <a:custGeom>
              <a:avLst/>
              <a:gdLst/>
              <a:ahLst/>
              <a:cxnLst/>
              <a:rect l="l" t="t" r="r" b="b"/>
              <a:pathLst>
                <a:path w="5714" h="185420">
                  <a:moveTo>
                    <a:pt x="5194" y="0"/>
                  </a:moveTo>
                  <a:lnTo>
                    <a:pt x="0" y="185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025965" y="6610986"/>
              <a:ext cx="66040" cy="177800"/>
            </a:xfrm>
            <a:custGeom>
              <a:avLst/>
              <a:gdLst/>
              <a:ahLst/>
              <a:cxnLst/>
              <a:rect l="l" t="t" r="r" b="b"/>
              <a:pathLst>
                <a:path w="66039" h="177800">
                  <a:moveTo>
                    <a:pt x="0" y="0"/>
                  </a:moveTo>
                  <a:lnTo>
                    <a:pt x="65836" y="177584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902959" y="6610986"/>
              <a:ext cx="58419" cy="181610"/>
            </a:xfrm>
            <a:custGeom>
              <a:avLst/>
              <a:gdLst/>
              <a:ahLst/>
              <a:cxnLst/>
              <a:rect l="l" t="t" r="r" b="b"/>
              <a:pathLst>
                <a:path w="58420" h="181609">
                  <a:moveTo>
                    <a:pt x="0" y="0"/>
                  </a:moveTo>
                  <a:lnTo>
                    <a:pt x="58026" y="18105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655197" y="6610124"/>
              <a:ext cx="41910" cy="184785"/>
            </a:xfrm>
            <a:custGeom>
              <a:avLst/>
              <a:gdLst/>
              <a:ahLst/>
              <a:cxnLst/>
              <a:rect l="l" t="t" r="r" b="b"/>
              <a:pathLst>
                <a:path w="41910" h="184784">
                  <a:moveTo>
                    <a:pt x="0" y="0"/>
                  </a:moveTo>
                  <a:lnTo>
                    <a:pt x="41579" y="18451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531323" y="6609255"/>
              <a:ext cx="31750" cy="188595"/>
            </a:xfrm>
            <a:custGeom>
              <a:avLst/>
              <a:gdLst/>
              <a:ahLst/>
              <a:cxnLst/>
              <a:rect l="l" t="t" r="r" b="b"/>
              <a:pathLst>
                <a:path w="31750" h="188595">
                  <a:moveTo>
                    <a:pt x="0" y="0"/>
                  </a:moveTo>
                  <a:lnTo>
                    <a:pt x="31191" y="187985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282705" y="6604920"/>
              <a:ext cx="13970" cy="191135"/>
            </a:xfrm>
            <a:custGeom>
              <a:avLst/>
              <a:gdLst/>
              <a:ahLst/>
              <a:cxnLst/>
              <a:rect l="l" t="t" r="r" b="b"/>
              <a:pathLst>
                <a:path w="13970" h="191134">
                  <a:moveTo>
                    <a:pt x="6927" y="-6350"/>
                  </a:moveTo>
                  <a:lnTo>
                    <a:pt x="6927" y="196926"/>
                  </a:lnTo>
                </a:path>
              </a:pathLst>
            </a:custGeom>
            <a:ln w="2655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157963" y="6608387"/>
              <a:ext cx="5715" cy="185420"/>
            </a:xfrm>
            <a:custGeom>
              <a:avLst/>
              <a:gdLst/>
              <a:ahLst/>
              <a:cxnLst/>
              <a:rect l="l" t="t" r="r" b="b"/>
              <a:pathLst>
                <a:path w="5714" h="185420">
                  <a:moveTo>
                    <a:pt x="0" y="0"/>
                  </a:moveTo>
                  <a:lnTo>
                    <a:pt x="5194" y="1853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993173" y="9198803"/>
              <a:ext cx="828675" cy="0"/>
            </a:xfrm>
            <a:custGeom>
              <a:avLst/>
              <a:gdLst/>
              <a:ahLst/>
              <a:cxnLst/>
              <a:rect l="l" t="t" r="r" b="b"/>
              <a:pathLst>
                <a:path w="828675" h="0">
                  <a:moveTo>
                    <a:pt x="0" y="0"/>
                  </a:moveTo>
                  <a:lnTo>
                    <a:pt x="180351" y="0"/>
                  </a:lnTo>
                </a:path>
                <a:path w="828675" h="0">
                  <a:moveTo>
                    <a:pt x="368997" y="0"/>
                  </a:moveTo>
                  <a:lnTo>
                    <a:pt x="531188" y="0"/>
                  </a:lnTo>
                </a:path>
                <a:path w="828675" h="0">
                  <a:moveTo>
                    <a:pt x="689113" y="0"/>
                  </a:moveTo>
                  <a:lnTo>
                    <a:pt x="828636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455088" y="7883984"/>
              <a:ext cx="799465" cy="130810"/>
            </a:xfrm>
            <a:custGeom>
              <a:avLst/>
              <a:gdLst/>
              <a:ahLst/>
              <a:cxnLst/>
              <a:rect l="l" t="t" r="r" b="b"/>
              <a:pathLst>
                <a:path w="799464" h="130809">
                  <a:moveTo>
                    <a:pt x="799084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799084" y="0"/>
                  </a:lnTo>
                  <a:lnTo>
                    <a:pt x="799084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491813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491813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58763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58763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68345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68345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779261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06" y="50219"/>
                  </a:lnTo>
                  <a:lnTo>
                    <a:pt x="44615" y="44619"/>
                  </a:lnTo>
                  <a:lnTo>
                    <a:pt x="50218" y="36312"/>
                  </a:lnTo>
                  <a:lnTo>
                    <a:pt x="52273" y="26136"/>
                  </a:lnTo>
                  <a:lnTo>
                    <a:pt x="50218" y="15966"/>
                  </a:lnTo>
                  <a:lnTo>
                    <a:pt x="44615" y="7658"/>
                  </a:lnTo>
                  <a:lnTo>
                    <a:pt x="36306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779261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8" y="36312"/>
                  </a:lnTo>
                  <a:lnTo>
                    <a:pt x="44615" y="44619"/>
                  </a:lnTo>
                  <a:lnTo>
                    <a:pt x="36306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06" y="2055"/>
                  </a:lnTo>
                  <a:lnTo>
                    <a:pt x="44615" y="7658"/>
                  </a:lnTo>
                  <a:lnTo>
                    <a:pt x="50218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875081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875081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970890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2"/>
                  </a:lnTo>
                  <a:lnTo>
                    <a:pt x="7658" y="44619"/>
                  </a:lnTo>
                  <a:lnTo>
                    <a:pt x="15966" y="50219"/>
                  </a:lnTo>
                  <a:lnTo>
                    <a:pt x="26136" y="52273"/>
                  </a:lnTo>
                  <a:lnTo>
                    <a:pt x="36312" y="50219"/>
                  </a:lnTo>
                  <a:lnTo>
                    <a:pt x="44619" y="44619"/>
                  </a:lnTo>
                  <a:lnTo>
                    <a:pt x="50219" y="36312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970890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2"/>
                  </a:lnTo>
                  <a:lnTo>
                    <a:pt x="44619" y="44619"/>
                  </a:lnTo>
                  <a:lnTo>
                    <a:pt x="36312" y="50219"/>
                  </a:lnTo>
                  <a:lnTo>
                    <a:pt x="26136" y="52273"/>
                  </a:lnTo>
                  <a:lnTo>
                    <a:pt x="15966" y="50219"/>
                  </a:lnTo>
                  <a:lnTo>
                    <a:pt x="7658" y="44619"/>
                  </a:lnTo>
                  <a:lnTo>
                    <a:pt x="2055" y="36312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066709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8"/>
                  </a:lnTo>
                  <a:lnTo>
                    <a:pt x="2054" y="15966"/>
                  </a:lnTo>
                  <a:lnTo>
                    <a:pt x="0" y="26136"/>
                  </a:lnTo>
                  <a:lnTo>
                    <a:pt x="2054" y="36312"/>
                  </a:lnTo>
                  <a:lnTo>
                    <a:pt x="7656" y="44619"/>
                  </a:lnTo>
                  <a:lnTo>
                    <a:pt x="15960" y="50219"/>
                  </a:lnTo>
                  <a:lnTo>
                    <a:pt x="26123" y="52273"/>
                  </a:lnTo>
                  <a:lnTo>
                    <a:pt x="36301" y="50219"/>
                  </a:lnTo>
                  <a:lnTo>
                    <a:pt x="44613" y="44619"/>
                  </a:lnTo>
                  <a:lnTo>
                    <a:pt x="50217" y="36312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066709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2"/>
                  </a:lnTo>
                  <a:lnTo>
                    <a:pt x="44613" y="44619"/>
                  </a:lnTo>
                  <a:lnTo>
                    <a:pt x="36301" y="50219"/>
                  </a:lnTo>
                  <a:lnTo>
                    <a:pt x="26123" y="52273"/>
                  </a:lnTo>
                  <a:lnTo>
                    <a:pt x="15960" y="50219"/>
                  </a:lnTo>
                  <a:lnTo>
                    <a:pt x="7656" y="44619"/>
                  </a:lnTo>
                  <a:lnTo>
                    <a:pt x="2054" y="36312"/>
                  </a:lnTo>
                  <a:lnTo>
                    <a:pt x="0" y="26136"/>
                  </a:lnTo>
                  <a:lnTo>
                    <a:pt x="2054" y="15966"/>
                  </a:lnTo>
                  <a:lnTo>
                    <a:pt x="7656" y="7658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516253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2"/>
                  </a:lnTo>
                  <a:lnTo>
                    <a:pt x="7651" y="44619"/>
                  </a:lnTo>
                  <a:lnTo>
                    <a:pt x="15955" y="50219"/>
                  </a:lnTo>
                  <a:lnTo>
                    <a:pt x="26123" y="52273"/>
                  </a:lnTo>
                  <a:lnTo>
                    <a:pt x="36299" y="50219"/>
                  </a:lnTo>
                  <a:lnTo>
                    <a:pt x="44607" y="44619"/>
                  </a:lnTo>
                  <a:lnTo>
                    <a:pt x="50207" y="36312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162532" y="792300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2"/>
                  </a:lnTo>
                  <a:lnTo>
                    <a:pt x="44607" y="44619"/>
                  </a:lnTo>
                  <a:lnTo>
                    <a:pt x="36299" y="50219"/>
                  </a:lnTo>
                  <a:lnTo>
                    <a:pt x="26123" y="52273"/>
                  </a:lnTo>
                  <a:lnTo>
                    <a:pt x="15955" y="50219"/>
                  </a:lnTo>
                  <a:lnTo>
                    <a:pt x="7651" y="44619"/>
                  </a:lnTo>
                  <a:lnTo>
                    <a:pt x="2053" y="36312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410992" y="8289343"/>
              <a:ext cx="322580" cy="130810"/>
            </a:xfrm>
            <a:custGeom>
              <a:avLst/>
              <a:gdLst/>
              <a:ahLst/>
              <a:cxnLst/>
              <a:rect l="l" t="t" r="r" b="b"/>
              <a:pathLst>
                <a:path w="322579" h="130809">
                  <a:moveTo>
                    <a:pt x="3221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322160" y="0"/>
                  </a:lnTo>
                  <a:lnTo>
                    <a:pt x="32216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449868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5449868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5545690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6"/>
                  </a:lnTo>
                  <a:lnTo>
                    <a:pt x="50217" y="36314"/>
                  </a:lnTo>
                  <a:lnTo>
                    <a:pt x="52273" y="26136"/>
                  </a:lnTo>
                  <a:lnTo>
                    <a:pt x="50217" y="15966"/>
                  </a:lnTo>
                  <a:lnTo>
                    <a:pt x="44613" y="7658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545690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7" y="36314"/>
                  </a:lnTo>
                  <a:lnTo>
                    <a:pt x="44613" y="44626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8"/>
                  </a:lnTo>
                  <a:lnTo>
                    <a:pt x="50217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641509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1" y="44626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6"/>
                  </a:lnTo>
                  <a:lnTo>
                    <a:pt x="50207" y="36314"/>
                  </a:lnTo>
                  <a:lnTo>
                    <a:pt x="52260" y="26136"/>
                  </a:lnTo>
                  <a:lnTo>
                    <a:pt x="50207" y="15966"/>
                  </a:lnTo>
                  <a:lnTo>
                    <a:pt x="44607" y="7658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641509" y="832836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36"/>
                  </a:moveTo>
                  <a:lnTo>
                    <a:pt x="50207" y="36314"/>
                  </a:lnTo>
                  <a:lnTo>
                    <a:pt x="44607" y="44626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1" y="7658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8"/>
                  </a:lnTo>
                  <a:lnTo>
                    <a:pt x="50207" y="15966"/>
                  </a:lnTo>
                  <a:lnTo>
                    <a:pt x="52260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541386" y="9064348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20" h="269240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767290" y="9333269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681232" y="9387062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20" h="86359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54" y="6761"/>
                  </a:lnTo>
                  <a:lnTo>
                    <a:pt x="25201" y="25199"/>
                  </a:lnTo>
                  <a:lnTo>
                    <a:pt x="6761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118892" y="9736648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162431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162431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25823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60" y="2055"/>
                  </a:lnTo>
                  <a:lnTo>
                    <a:pt x="7656" y="7659"/>
                  </a:lnTo>
                  <a:lnTo>
                    <a:pt x="2054" y="15971"/>
                  </a:lnTo>
                  <a:lnTo>
                    <a:pt x="0" y="26149"/>
                  </a:lnTo>
                  <a:lnTo>
                    <a:pt x="2054" y="36319"/>
                  </a:lnTo>
                  <a:lnTo>
                    <a:pt x="7656" y="44627"/>
                  </a:lnTo>
                  <a:lnTo>
                    <a:pt x="15960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25823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60" y="50230"/>
                  </a:lnTo>
                  <a:lnTo>
                    <a:pt x="7656" y="44627"/>
                  </a:lnTo>
                  <a:lnTo>
                    <a:pt x="2054" y="36319"/>
                  </a:lnTo>
                  <a:lnTo>
                    <a:pt x="0" y="26149"/>
                  </a:lnTo>
                  <a:lnTo>
                    <a:pt x="2054" y="15971"/>
                  </a:lnTo>
                  <a:lnTo>
                    <a:pt x="7656" y="7659"/>
                  </a:lnTo>
                  <a:lnTo>
                    <a:pt x="15960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35405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35405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449868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449868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545690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301" y="50230"/>
                  </a:lnTo>
                  <a:lnTo>
                    <a:pt x="44613" y="44627"/>
                  </a:lnTo>
                  <a:lnTo>
                    <a:pt x="50217" y="36319"/>
                  </a:lnTo>
                  <a:lnTo>
                    <a:pt x="52273" y="26149"/>
                  </a:lnTo>
                  <a:lnTo>
                    <a:pt x="50217" y="15971"/>
                  </a:lnTo>
                  <a:lnTo>
                    <a:pt x="44613" y="7659"/>
                  </a:lnTo>
                  <a:lnTo>
                    <a:pt x="36301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545690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49"/>
                  </a:moveTo>
                  <a:lnTo>
                    <a:pt x="50217" y="36319"/>
                  </a:lnTo>
                  <a:lnTo>
                    <a:pt x="44613" y="44627"/>
                  </a:lnTo>
                  <a:lnTo>
                    <a:pt x="36301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301" y="2055"/>
                  </a:lnTo>
                  <a:lnTo>
                    <a:pt x="44613" y="7659"/>
                  </a:lnTo>
                  <a:lnTo>
                    <a:pt x="50217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64150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23" y="0"/>
                  </a:moveTo>
                  <a:lnTo>
                    <a:pt x="15955" y="2055"/>
                  </a:lnTo>
                  <a:lnTo>
                    <a:pt x="7651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1" y="44627"/>
                  </a:lnTo>
                  <a:lnTo>
                    <a:pt x="15955" y="50230"/>
                  </a:lnTo>
                  <a:lnTo>
                    <a:pt x="26123" y="52285"/>
                  </a:lnTo>
                  <a:lnTo>
                    <a:pt x="36299" y="50230"/>
                  </a:lnTo>
                  <a:lnTo>
                    <a:pt x="44607" y="44627"/>
                  </a:lnTo>
                  <a:lnTo>
                    <a:pt x="50207" y="36319"/>
                  </a:lnTo>
                  <a:lnTo>
                    <a:pt x="52260" y="26149"/>
                  </a:lnTo>
                  <a:lnTo>
                    <a:pt x="50207" y="15971"/>
                  </a:lnTo>
                  <a:lnTo>
                    <a:pt x="44607" y="7659"/>
                  </a:lnTo>
                  <a:lnTo>
                    <a:pt x="36299" y="2055"/>
                  </a:lnTo>
                  <a:lnTo>
                    <a:pt x="261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64150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60" y="26149"/>
                  </a:moveTo>
                  <a:lnTo>
                    <a:pt x="50207" y="36319"/>
                  </a:lnTo>
                  <a:lnTo>
                    <a:pt x="44607" y="44627"/>
                  </a:lnTo>
                  <a:lnTo>
                    <a:pt x="36299" y="50230"/>
                  </a:lnTo>
                  <a:lnTo>
                    <a:pt x="26123" y="52285"/>
                  </a:lnTo>
                  <a:lnTo>
                    <a:pt x="15955" y="50230"/>
                  </a:lnTo>
                  <a:lnTo>
                    <a:pt x="7651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1" y="7659"/>
                  </a:lnTo>
                  <a:lnTo>
                    <a:pt x="15955" y="2055"/>
                  </a:lnTo>
                  <a:lnTo>
                    <a:pt x="26123" y="0"/>
                  </a:lnTo>
                  <a:lnTo>
                    <a:pt x="36299" y="2055"/>
                  </a:lnTo>
                  <a:lnTo>
                    <a:pt x="44607" y="7659"/>
                  </a:lnTo>
                  <a:lnTo>
                    <a:pt x="50207" y="15971"/>
                  </a:lnTo>
                  <a:lnTo>
                    <a:pt x="52260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557047" y="9736648"/>
              <a:ext cx="422909" cy="130810"/>
            </a:xfrm>
            <a:custGeom>
              <a:avLst/>
              <a:gdLst/>
              <a:ahLst/>
              <a:cxnLst/>
              <a:rect l="l" t="t" r="r" b="b"/>
              <a:pathLst>
                <a:path w="422910" h="130809">
                  <a:moveTo>
                    <a:pt x="42263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422630" y="0"/>
                  </a:lnTo>
                  <a:lnTo>
                    <a:pt x="422630" y="13030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600584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600584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69639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9"/>
                  </a:lnTo>
                  <a:lnTo>
                    <a:pt x="2055" y="15971"/>
                  </a:lnTo>
                  <a:lnTo>
                    <a:pt x="0" y="26149"/>
                  </a:lnTo>
                  <a:lnTo>
                    <a:pt x="2055" y="36319"/>
                  </a:lnTo>
                  <a:lnTo>
                    <a:pt x="7658" y="44627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69639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7"/>
                  </a:lnTo>
                  <a:lnTo>
                    <a:pt x="2055" y="36319"/>
                  </a:lnTo>
                  <a:lnTo>
                    <a:pt x="0" y="26149"/>
                  </a:lnTo>
                  <a:lnTo>
                    <a:pt x="2055" y="15971"/>
                  </a:lnTo>
                  <a:lnTo>
                    <a:pt x="7658" y="7659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79221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792219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888033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9"/>
                  </a:lnTo>
                  <a:lnTo>
                    <a:pt x="2053" y="15971"/>
                  </a:lnTo>
                  <a:lnTo>
                    <a:pt x="0" y="26149"/>
                  </a:lnTo>
                  <a:lnTo>
                    <a:pt x="2053" y="36319"/>
                  </a:lnTo>
                  <a:lnTo>
                    <a:pt x="7653" y="44627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7"/>
                  </a:lnTo>
                  <a:lnTo>
                    <a:pt x="50219" y="36319"/>
                  </a:lnTo>
                  <a:lnTo>
                    <a:pt x="52273" y="26149"/>
                  </a:lnTo>
                  <a:lnTo>
                    <a:pt x="50219" y="15971"/>
                  </a:lnTo>
                  <a:lnTo>
                    <a:pt x="44619" y="7659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888033" y="977565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49"/>
                  </a:moveTo>
                  <a:lnTo>
                    <a:pt x="50219" y="36319"/>
                  </a:lnTo>
                  <a:lnTo>
                    <a:pt x="44619" y="44627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7"/>
                  </a:lnTo>
                  <a:lnTo>
                    <a:pt x="2053" y="36319"/>
                  </a:lnTo>
                  <a:lnTo>
                    <a:pt x="0" y="26149"/>
                  </a:lnTo>
                  <a:lnTo>
                    <a:pt x="2053" y="15971"/>
                  </a:lnTo>
                  <a:lnTo>
                    <a:pt x="7653" y="7659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9"/>
                  </a:lnTo>
                  <a:lnTo>
                    <a:pt x="50219" y="15971"/>
                  </a:lnTo>
                  <a:lnTo>
                    <a:pt x="52273" y="2614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186639" y="7710364"/>
              <a:ext cx="289560" cy="239395"/>
            </a:xfrm>
            <a:custGeom>
              <a:avLst/>
              <a:gdLst/>
              <a:ahLst/>
              <a:cxnLst/>
              <a:rect l="l" t="t" r="r" b="b"/>
              <a:pathLst>
                <a:path w="289560" h="239395">
                  <a:moveTo>
                    <a:pt x="0" y="238772"/>
                  </a:moveTo>
                  <a:lnTo>
                    <a:pt x="0" y="0"/>
                  </a:lnTo>
                  <a:lnTo>
                    <a:pt x="289369" y="0"/>
                  </a:lnTo>
                  <a:lnTo>
                    <a:pt x="289369" y="11405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395607" y="7824406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0"/>
                  </a:moveTo>
                  <a:lnTo>
                    <a:pt x="0" y="0"/>
                  </a:lnTo>
                  <a:lnTo>
                    <a:pt x="0" y="249440"/>
                  </a:lnTo>
                  <a:lnTo>
                    <a:pt x="157924" y="249440"/>
                  </a:lnTo>
                  <a:lnTo>
                    <a:pt x="1579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395611" y="7824409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428678" y="7866989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808" y="128282"/>
                  </a:moveTo>
                  <a:lnTo>
                    <a:pt x="81927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00" y="0"/>
                  </a:lnTo>
                  <a:lnTo>
                    <a:pt x="38900" y="147447"/>
                  </a:lnTo>
                  <a:lnTo>
                    <a:pt x="9867" y="118414"/>
                  </a:lnTo>
                  <a:lnTo>
                    <a:pt x="0" y="128282"/>
                  </a:lnTo>
                  <a:lnTo>
                    <a:pt x="40957" y="169252"/>
                  </a:lnTo>
                  <a:lnTo>
                    <a:pt x="50838" y="169252"/>
                  </a:lnTo>
                  <a:lnTo>
                    <a:pt x="91808" y="1282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8" name="object 1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49517" y="6733792"/>
            <a:ext cx="214943" cy="156941"/>
          </a:xfrm>
          <a:prstGeom prst="rect">
            <a:avLst/>
          </a:prstGeom>
        </p:spPr>
      </p:pic>
      <p:pic>
        <p:nvPicPr>
          <p:cNvPr id="119" name="object 11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277063" y="7003227"/>
            <a:ext cx="248753" cy="175036"/>
          </a:xfrm>
          <a:prstGeom prst="rect">
            <a:avLst/>
          </a:prstGeom>
        </p:spPr>
      </p:pic>
      <p:pic>
        <p:nvPicPr>
          <p:cNvPr id="120" name="object 1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56803" y="6733792"/>
            <a:ext cx="214950" cy="156941"/>
          </a:xfrm>
          <a:prstGeom prst="rect">
            <a:avLst/>
          </a:prstGeom>
        </p:spPr>
      </p:pic>
      <p:pic>
        <p:nvPicPr>
          <p:cNvPr id="121" name="object 12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495454" y="7003227"/>
            <a:ext cx="248758" cy="175036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5559729" y="8338337"/>
            <a:ext cx="27940" cy="236854"/>
            <a:chOff x="5559729" y="8338337"/>
            <a:chExt cx="27940" cy="236854"/>
          </a:xfrm>
        </p:grpSpPr>
        <p:sp>
          <p:nvSpPr>
            <p:cNvPr id="123" name="object 123"/>
            <p:cNvSpPr/>
            <p:nvPr/>
          </p:nvSpPr>
          <p:spPr>
            <a:xfrm>
              <a:off x="5559729" y="8338337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21704" y="0"/>
                  </a:moveTo>
                  <a:lnTo>
                    <a:pt x="6261" y="0"/>
                  </a:lnTo>
                  <a:lnTo>
                    <a:pt x="0" y="6248"/>
                  </a:lnTo>
                  <a:lnTo>
                    <a:pt x="0" y="36410"/>
                  </a:lnTo>
                  <a:lnTo>
                    <a:pt x="27927" y="36410"/>
                  </a:lnTo>
                  <a:lnTo>
                    <a:pt x="27927" y="6248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559729" y="8374761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559729" y="841482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559729" y="845489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559729" y="849496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559729" y="853503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" name="object 129"/>
          <p:cNvGrpSpPr/>
          <p:nvPr/>
        </p:nvGrpSpPr>
        <p:grpSpPr>
          <a:xfrm>
            <a:off x="5559729" y="8575103"/>
            <a:ext cx="123825" cy="1238885"/>
            <a:chOff x="5559729" y="8575103"/>
            <a:chExt cx="123825" cy="1238885"/>
          </a:xfrm>
        </p:grpSpPr>
        <p:sp>
          <p:nvSpPr>
            <p:cNvPr id="130" name="object 130"/>
            <p:cNvSpPr/>
            <p:nvPr/>
          </p:nvSpPr>
          <p:spPr>
            <a:xfrm>
              <a:off x="5655551" y="861517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655551" y="865522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655551" y="8695309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5655551" y="873537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655551" y="877543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655551" y="881551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655551" y="885558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647740" y="8582533"/>
              <a:ext cx="36195" cy="33020"/>
            </a:xfrm>
            <a:custGeom>
              <a:avLst/>
              <a:gdLst/>
              <a:ahLst/>
              <a:cxnLst/>
              <a:rect l="l" t="t" r="r" b="b"/>
              <a:pathLst>
                <a:path w="36195" h="33020">
                  <a:moveTo>
                    <a:pt x="29502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7810" y="27940"/>
                  </a:lnTo>
                  <a:lnTo>
                    <a:pt x="7810" y="32639"/>
                  </a:lnTo>
                  <a:lnTo>
                    <a:pt x="35775" y="32639"/>
                  </a:lnTo>
                  <a:lnTo>
                    <a:pt x="35775" y="6248"/>
                  </a:lnTo>
                  <a:lnTo>
                    <a:pt x="2950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655551" y="893570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655551" y="897578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655551" y="901585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655551" y="905591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655551" y="909599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655551" y="913606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655551" y="917611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655551" y="889565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655551" y="925626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655551" y="929633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655551" y="933639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655551" y="937647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655551" y="941654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655551" y="94565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655551" y="949666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655551" y="921618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655551" y="957680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655551" y="961687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655551" y="9656940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655551" y="9697021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655551" y="973707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655551" y="9536747"/>
              <a:ext cx="28575" cy="276860"/>
            </a:xfrm>
            <a:custGeom>
              <a:avLst/>
              <a:gdLst/>
              <a:ahLst/>
              <a:cxnLst/>
              <a:rect l="l" t="t" r="r" b="b"/>
              <a:pathLst>
                <a:path w="28575" h="276859">
                  <a:moveTo>
                    <a:pt x="27965" y="240398"/>
                  </a:moveTo>
                  <a:lnTo>
                    <a:pt x="0" y="240398"/>
                  </a:lnTo>
                  <a:lnTo>
                    <a:pt x="0" y="270586"/>
                  </a:lnTo>
                  <a:lnTo>
                    <a:pt x="6248" y="276821"/>
                  </a:lnTo>
                  <a:lnTo>
                    <a:pt x="21691" y="276821"/>
                  </a:lnTo>
                  <a:lnTo>
                    <a:pt x="27965" y="270586"/>
                  </a:lnTo>
                  <a:lnTo>
                    <a:pt x="27965" y="240398"/>
                  </a:lnTo>
                  <a:close/>
                </a:path>
                <a:path w="28575" h="276859">
                  <a:moveTo>
                    <a:pt x="27965" y="0"/>
                  </a:moveTo>
                  <a:lnTo>
                    <a:pt x="0" y="0"/>
                  </a:lnTo>
                  <a:lnTo>
                    <a:pt x="0" y="40055"/>
                  </a:lnTo>
                  <a:lnTo>
                    <a:pt x="27965" y="40055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595480" y="8582533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4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559729" y="8575103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59">
                  <a:moveTo>
                    <a:pt x="27927" y="0"/>
                  </a:moveTo>
                  <a:lnTo>
                    <a:pt x="0" y="0"/>
                  </a:lnTo>
                  <a:lnTo>
                    <a:pt x="0" y="29121"/>
                  </a:lnTo>
                  <a:lnTo>
                    <a:pt x="6261" y="35369"/>
                  </a:lnTo>
                  <a:lnTo>
                    <a:pt x="35750" y="35369"/>
                  </a:lnTo>
                  <a:lnTo>
                    <a:pt x="35750" y="7429"/>
                  </a:lnTo>
                  <a:lnTo>
                    <a:pt x="27927" y="7429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2" name="object 162"/>
          <p:cNvGrpSpPr/>
          <p:nvPr/>
        </p:nvGrpSpPr>
        <p:grpSpPr>
          <a:xfrm>
            <a:off x="5012918" y="7225558"/>
            <a:ext cx="668020" cy="1141730"/>
            <a:chOff x="5012918" y="7225558"/>
            <a:chExt cx="668020" cy="1141730"/>
          </a:xfrm>
        </p:grpSpPr>
        <p:sp>
          <p:nvSpPr>
            <p:cNvPr id="163" name="object 163"/>
            <p:cNvSpPr/>
            <p:nvPr/>
          </p:nvSpPr>
          <p:spPr>
            <a:xfrm>
              <a:off x="5041452" y="7277979"/>
              <a:ext cx="626745" cy="1076325"/>
            </a:xfrm>
            <a:custGeom>
              <a:avLst/>
              <a:gdLst/>
              <a:ahLst/>
              <a:cxnLst/>
              <a:rect l="l" t="t" r="r" b="b"/>
              <a:pathLst>
                <a:path w="626745" h="1076325">
                  <a:moveTo>
                    <a:pt x="626186" y="1076236"/>
                  </a:moveTo>
                  <a:lnTo>
                    <a:pt x="626186" y="329844"/>
                  </a:lnTo>
                  <a:lnTo>
                    <a:pt x="0" y="329844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5012918" y="722555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" name="object 165"/>
          <p:cNvGrpSpPr/>
          <p:nvPr/>
        </p:nvGrpSpPr>
        <p:grpSpPr>
          <a:xfrm>
            <a:off x="4454080" y="6661418"/>
            <a:ext cx="267335" cy="1299845"/>
            <a:chOff x="4454080" y="6661418"/>
            <a:chExt cx="267335" cy="1299845"/>
          </a:xfrm>
        </p:grpSpPr>
        <p:sp>
          <p:nvSpPr>
            <p:cNvPr id="166" name="object 166"/>
            <p:cNvSpPr/>
            <p:nvPr/>
          </p:nvSpPr>
          <p:spPr>
            <a:xfrm>
              <a:off x="4567472" y="6709702"/>
              <a:ext cx="140970" cy="1238885"/>
            </a:xfrm>
            <a:custGeom>
              <a:avLst/>
              <a:gdLst/>
              <a:ahLst/>
              <a:cxnLst/>
              <a:rect l="l" t="t" r="r" b="b"/>
              <a:pathLst>
                <a:path w="140970" h="1238884">
                  <a:moveTo>
                    <a:pt x="140919" y="1238796"/>
                  </a:moveTo>
                  <a:lnTo>
                    <a:pt x="140919" y="70150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534943" y="666141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6262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521147" y="6976021"/>
              <a:ext cx="93980" cy="972819"/>
            </a:xfrm>
            <a:custGeom>
              <a:avLst/>
              <a:gdLst/>
              <a:ahLst/>
              <a:cxnLst/>
              <a:rect l="l" t="t" r="r" b="b"/>
              <a:pathLst>
                <a:path w="93979" h="972820">
                  <a:moveTo>
                    <a:pt x="93395" y="972477"/>
                  </a:moveTo>
                  <a:lnTo>
                    <a:pt x="93395" y="43519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486328" y="691365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6" y="2332"/>
                  </a:lnTo>
                  <a:lnTo>
                    <a:pt x="8704" y="8693"/>
                  </a:lnTo>
                  <a:lnTo>
                    <a:pt x="2335" y="18130"/>
                  </a:lnTo>
                  <a:lnTo>
                    <a:pt x="0" y="29692"/>
                  </a:lnTo>
                  <a:lnTo>
                    <a:pt x="2335" y="41256"/>
                  </a:lnTo>
                  <a:lnTo>
                    <a:pt x="8704" y="50698"/>
                  </a:lnTo>
                  <a:lnTo>
                    <a:pt x="18146" y="57063"/>
                  </a:lnTo>
                  <a:lnTo>
                    <a:pt x="29705" y="59397"/>
                  </a:lnTo>
                  <a:lnTo>
                    <a:pt x="41269" y="57063"/>
                  </a:lnTo>
                  <a:lnTo>
                    <a:pt x="50711" y="50698"/>
                  </a:lnTo>
                  <a:lnTo>
                    <a:pt x="57076" y="41256"/>
                  </a:lnTo>
                  <a:lnTo>
                    <a:pt x="59410" y="29692"/>
                  </a:lnTo>
                  <a:lnTo>
                    <a:pt x="57076" y="18130"/>
                  </a:lnTo>
                  <a:lnTo>
                    <a:pt x="50711" y="8693"/>
                  </a:lnTo>
                  <a:lnTo>
                    <a:pt x="41269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6262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486316" y="7252436"/>
              <a:ext cx="31750" cy="696595"/>
            </a:xfrm>
            <a:custGeom>
              <a:avLst/>
              <a:gdLst/>
              <a:ahLst/>
              <a:cxnLst/>
              <a:rect l="l" t="t" r="r" b="b"/>
              <a:pathLst>
                <a:path w="31750" h="696595">
                  <a:moveTo>
                    <a:pt x="31635" y="696061"/>
                  </a:moveTo>
                  <a:lnTo>
                    <a:pt x="31635" y="158775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454080" y="719776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626261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" name="object 172"/>
          <p:cNvSpPr/>
          <p:nvPr/>
        </p:nvSpPr>
        <p:spPr>
          <a:xfrm>
            <a:off x="5092839" y="7949137"/>
            <a:ext cx="291465" cy="1166495"/>
          </a:xfrm>
          <a:custGeom>
            <a:avLst/>
            <a:gdLst/>
            <a:ahLst/>
            <a:cxnLst/>
            <a:rect l="l" t="t" r="r" b="b"/>
            <a:pathLst>
              <a:path w="291464" h="1166495">
                <a:moveTo>
                  <a:pt x="0" y="0"/>
                </a:moveTo>
                <a:lnTo>
                  <a:pt x="0" y="564578"/>
                </a:lnTo>
                <a:lnTo>
                  <a:pt x="290842" y="564578"/>
                </a:lnTo>
                <a:lnTo>
                  <a:pt x="290842" y="1166190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3" name="object 173"/>
          <p:cNvGrpSpPr/>
          <p:nvPr/>
        </p:nvGrpSpPr>
        <p:grpSpPr>
          <a:xfrm>
            <a:off x="5479821" y="9435681"/>
            <a:ext cx="106045" cy="276860"/>
            <a:chOff x="5479821" y="9435681"/>
            <a:chExt cx="106045" cy="276860"/>
          </a:xfrm>
        </p:grpSpPr>
        <p:sp>
          <p:nvSpPr>
            <p:cNvPr id="174" name="object 174"/>
            <p:cNvSpPr/>
            <p:nvPr/>
          </p:nvSpPr>
          <p:spPr>
            <a:xfrm>
              <a:off x="5532094" y="9435681"/>
              <a:ext cx="53975" cy="36195"/>
            </a:xfrm>
            <a:custGeom>
              <a:avLst/>
              <a:gdLst/>
              <a:ahLst/>
              <a:cxnLst/>
              <a:rect l="l" t="t" r="r" b="b"/>
              <a:pathLst>
                <a:path w="53975" h="36195">
                  <a:moveTo>
                    <a:pt x="47447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25755" y="27940"/>
                  </a:lnTo>
                  <a:lnTo>
                    <a:pt x="25755" y="35940"/>
                  </a:lnTo>
                  <a:lnTo>
                    <a:pt x="53695" y="35940"/>
                  </a:lnTo>
                  <a:lnTo>
                    <a:pt x="53695" y="6248"/>
                  </a:lnTo>
                  <a:lnTo>
                    <a:pt x="4744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557850" y="947163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5557850" y="951169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557850" y="955175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5557850" y="959184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5557850" y="963189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557850" y="967196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5479821" y="9435681"/>
              <a:ext cx="53975" cy="27940"/>
            </a:xfrm>
            <a:custGeom>
              <a:avLst/>
              <a:gdLst/>
              <a:ahLst/>
              <a:cxnLst/>
              <a:rect l="l" t="t" r="r" b="b"/>
              <a:pathLst>
                <a:path w="53975" h="27940">
                  <a:moveTo>
                    <a:pt x="53695" y="27940"/>
                  </a:moveTo>
                  <a:lnTo>
                    <a:pt x="0" y="27940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4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2" name="object 182"/>
          <p:cNvSpPr/>
          <p:nvPr/>
        </p:nvSpPr>
        <p:spPr>
          <a:xfrm>
            <a:off x="5372443" y="9431553"/>
            <a:ext cx="53975" cy="32384"/>
          </a:xfrm>
          <a:custGeom>
            <a:avLst/>
            <a:gdLst/>
            <a:ahLst/>
            <a:cxnLst/>
            <a:rect l="l" t="t" r="r" b="b"/>
            <a:pathLst>
              <a:path w="53975" h="32384">
                <a:moveTo>
                  <a:pt x="26758" y="0"/>
                </a:moveTo>
                <a:lnTo>
                  <a:pt x="0" y="0"/>
                </a:lnTo>
                <a:lnTo>
                  <a:pt x="0" y="27018"/>
                </a:lnTo>
                <a:lnTo>
                  <a:pt x="5080" y="32067"/>
                </a:lnTo>
                <a:lnTo>
                  <a:pt x="53695" y="32067"/>
                </a:lnTo>
                <a:lnTo>
                  <a:pt x="53695" y="4127"/>
                </a:lnTo>
                <a:lnTo>
                  <a:pt x="26758" y="4127"/>
                </a:lnTo>
                <a:lnTo>
                  <a:pt x="26758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3" name="object 183"/>
          <p:cNvGrpSpPr/>
          <p:nvPr/>
        </p:nvGrpSpPr>
        <p:grpSpPr>
          <a:xfrm>
            <a:off x="5557850" y="9752114"/>
            <a:ext cx="27940" cy="61594"/>
            <a:chOff x="5557850" y="9752114"/>
            <a:chExt cx="27940" cy="61594"/>
          </a:xfrm>
        </p:grpSpPr>
        <p:sp>
          <p:nvSpPr>
            <p:cNvPr id="184" name="object 184"/>
            <p:cNvSpPr/>
            <p:nvPr/>
          </p:nvSpPr>
          <p:spPr>
            <a:xfrm>
              <a:off x="5557850" y="9752114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40" y="0"/>
                  </a:moveTo>
                  <a:lnTo>
                    <a:pt x="27940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557850" y="9792169"/>
              <a:ext cx="27940" cy="21590"/>
            </a:xfrm>
            <a:custGeom>
              <a:avLst/>
              <a:gdLst/>
              <a:ahLst/>
              <a:cxnLst/>
              <a:rect l="l" t="t" r="r" b="b"/>
              <a:pathLst>
                <a:path w="27939" h="21590">
                  <a:moveTo>
                    <a:pt x="27940" y="0"/>
                  </a:moveTo>
                  <a:lnTo>
                    <a:pt x="0" y="0"/>
                  </a:lnTo>
                  <a:lnTo>
                    <a:pt x="0" y="14871"/>
                  </a:lnTo>
                  <a:lnTo>
                    <a:pt x="6248" y="21120"/>
                  </a:lnTo>
                  <a:lnTo>
                    <a:pt x="21691" y="21120"/>
                  </a:lnTo>
                  <a:lnTo>
                    <a:pt x="27940" y="14871"/>
                  </a:lnTo>
                  <a:lnTo>
                    <a:pt x="2794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" name="object 186"/>
          <p:cNvSpPr/>
          <p:nvPr/>
        </p:nvSpPr>
        <p:spPr>
          <a:xfrm>
            <a:off x="5426125" y="9435681"/>
            <a:ext cx="53975" cy="27940"/>
          </a:xfrm>
          <a:custGeom>
            <a:avLst/>
            <a:gdLst/>
            <a:ahLst/>
            <a:cxnLst/>
            <a:rect l="l" t="t" r="r" b="b"/>
            <a:pathLst>
              <a:path w="53975" h="27940">
                <a:moveTo>
                  <a:pt x="53695" y="27940"/>
                </a:moveTo>
                <a:lnTo>
                  <a:pt x="0" y="27940"/>
                </a:lnTo>
                <a:lnTo>
                  <a:pt x="0" y="0"/>
                </a:lnTo>
                <a:lnTo>
                  <a:pt x="53695" y="0"/>
                </a:lnTo>
                <a:lnTo>
                  <a:pt x="53695" y="2794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5557850" y="9712032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40" y="0"/>
                </a:moveTo>
                <a:lnTo>
                  <a:pt x="27940" y="40068"/>
                </a:lnTo>
                <a:lnTo>
                  <a:pt x="0" y="40068"/>
                </a:lnTo>
                <a:lnTo>
                  <a:pt x="0" y="0"/>
                </a:lnTo>
                <a:lnTo>
                  <a:pt x="2794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8" name="object 188"/>
          <p:cNvGrpSpPr/>
          <p:nvPr/>
        </p:nvGrpSpPr>
        <p:grpSpPr>
          <a:xfrm>
            <a:off x="5371249" y="9367291"/>
            <a:ext cx="28575" cy="64769"/>
            <a:chOff x="5371249" y="9367291"/>
            <a:chExt cx="28575" cy="64769"/>
          </a:xfrm>
        </p:grpSpPr>
        <p:sp>
          <p:nvSpPr>
            <p:cNvPr id="189" name="object 189"/>
            <p:cNvSpPr/>
            <p:nvPr/>
          </p:nvSpPr>
          <p:spPr>
            <a:xfrm>
              <a:off x="5371249" y="939148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371249" y="9367291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5">
                  <a:moveTo>
                    <a:pt x="0" y="24193"/>
                  </a:moveTo>
                  <a:lnTo>
                    <a:pt x="27952" y="24193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9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1" name="object 191"/>
          <p:cNvSpPr/>
          <p:nvPr/>
        </p:nvSpPr>
        <p:spPr>
          <a:xfrm>
            <a:off x="5127739" y="95055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2" name="object 192"/>
          <p:cNvGrpSpPr/>
          <p:nvPr/>
        </p:nvGrpSpPr>
        <p:grpSpPr>
          <a:xfrm>
            <a:off x="5449125" y="9505518"/>
            <a:ext cx="41910" cy="198755"/>
            <a:chOff x="5449125" y="9505518"/>
            <a:chExt cx="41910" cy="198755"/>
          </a:xfrm>
        </p:grpSpPr>
        <p:sp>
          <p:nvSpPr>
            <p:cNvPr id="193" name="object 193"/>
            <p:cNvSpPr/>
            <p:nvPr/>
          </p:nvSpPr>
          <p:spPr>
            <a:xfrm>
              <a:off x="5449125" y="9505518"/>
              <a:ext cx="41910" cy="38735"/>
            </a:xfrm>
            <a:custGeom>
              <a:avLst/>
              <a:gdLst/>
              <a:ahLst/>
              <a:cxnLst/>
              <a:rect l="l" t="t" r="r" b="b"/>
              <a:pathLst>
                <a:path w="41910" h="38734">
                  <a:moveTo>
                    <a:pt x="35572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13893" y="27952"/>
                  </a:lnTo>
                  <a:lnTo>
                    <a:pt x="13893" y="38112"/>
                  </a:lnTo>
                  <a:lnTo>
                    <a:pt x="41821" y="38112"/>
                  </a:lnTo>
                  <a:lnTo>
                    <a:pt x="41821" y="6273"/>
                  </a:lnTo>
                  <a:lnTo>
                    <a:pt x="3557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463019" y="954364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463019" y="9583699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463019" y="9623767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5463019" y="9663836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8" name="object 198"/>
          <p:cNvSpPr/>
          <p:nvPr/>
        </p:nvSpPr>
        <p:spPr>
          <a:xfrm>
            <a:off x="5075466" y="95055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4972367" y="9500082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65" y="0"/>
                </a:moveTo>
                <a:lnTo>
                  <a:pt x="0" y="0"/>
                </a:lnTo>
                <a:lnTo>
                  <a:pt x="0" y="27139"/>
                </a:lnTo>
                <a:lnTo>
                  <a:pt x="6261" y="33388"/>
                </a:lnTo>
                <a:lnTo>
                  <a:pt x="49415" y="33388"/>
                </a:lnTo>
                <a:lnTo>
                  <a:pt x="49415" y="5435"/>
                </a:lnTo>
                <a:lnTo>
                  <a:pt x="27965" y="5435"/>
                </a:lnTo>
                <a:lnTo>
                  <a:pt x="27965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0" name="object 200"/>
          <p:cNvGrpSpPr/>
          <p:nvPr/>
        </p:nvGrpSpPr>
        <p:grpSpPr>
          <a:xfrm>
            <a:off x="5463019" y="9743973"/>
            <a:ext cx="27940" cy="69850"/>
            <a:chOff x="5463019" y="9743973"/>
            <a:chExt cx="27940" cy="69850"/>
          </a:xfrm>
        </p:grpSpPr>
        <p:sp>
          <p:nvSpPr>
            <p:cNvPr id="201" name="object 201"/>
            <p:cNvSpPr/>
            <p:nvPr/>
          </p:nvSpPr>
          <p:spPr>
            <a:xfrm>
              <a:off x="5463019" y="974397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5463019" y="9784041"/>
              <a:ext cx="27940" cy="29845"/>
            </a:xfrm>
            <a:custGeom>
              <a:avLst/>
              <a:gdLst/>
              <a:ahLst/>
              <a:cxnLst/>
              <a:rect l="l" t="t" r="r" b="b"/>
              <a:pathLst>
                <a:path w="27939" h="29845">
                  <a:moveTo>
                    <a:pt x="27927" y="0"/>
                  </a:moveTo>
                  <a:lnTo>
                    <a:pt x="0" y="0"/>
                  </a:lnTo>
                  <a:lnTo>
                    <a:pt x="0" y="22999"/>
                  </a:lnTo>
                  <a:lnTo>
                    <a:pt x="6235" y="29248"/>
                  </a:lnTo>
                  <a:lnTo>
                    <a:pt x="21678" y="29248"/>
                  </a:lnTo>
                  <a:lnTo>
                    <a:pt x="27927" y="22999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3" name="object 203"/>
          <p:cNvSpPr/>
          <p:nvPr/>
        </p:nvSpPr>
        <p:spPr>
          <a:xfrm>
            <a:off x="5021770" y="95055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4" name="object 204"/>
          <p:cNvGrpSpPr/>
          <p:nvPr/>
        </p:nvGrpSpPr>
        <p:grpSpPr>
          <a:xfrm>
            <a:off x="5288813" y="9505518"/>
            <a:ext cx="160020" cy="28575"/>
            <a:chOff x="5288813" y="9505518"/>
            <a:chExt cx="160020" cy="28575"/>
          </a:xfrm>
        </p:grpSpPr>
        <p:sp>
          <p:nvSpPr>
            <p:cNvPr id="205" name="object 205"/>
            <p:cNvSpPr/>
            <p:nvPr/>
          </p:nvSpPr>
          <p:spPr>
            <a:xfrm>
              <a:off x="5341073" y="95055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288813" y="9505518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69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69" y="27952"/>
                  </a:lnTo>
                  <a:lnTo>
                    <a:pt x="15996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7" name="object 207"/>
          <p:cNvGrpSpPr/>
          <p:nvPr/>
        </p:nvGrpSpPr>
        <p:grpSpPr>
          <a:xfrm>
            <a:off x="5181434" y="9505518"/>
            <a:ext cx="107950" cy="28575"/>
            <a:chOff x="5181434" y="9505518"/>
            <a:chExt cx="107950" cy="28575"/>
          </a:xfrm>
        </p:grpSpPr>
        <p:sp>
          <p:nvSpPr>
            <p:cNvPr id="208" name="object 208"/>
            <p:cNvSpPr/>
            <p:nvPr/>
          </p:nvSpPr>
          <p:spPr>
            <a:xfrm>
              <a:off x="5181434" y="95055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235117" y="95055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0" name="object 210"/>
          <p:cNvSpPr/>
          <p:nvPr/>
        </p:nvSpPr>
        <p:spPr>
          <a:xfrm>
            <a:off x="4972367" y="9379877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65" y="0"/>
                </a:moveTo>
                <a:lnTo>
                  <a:pt x="27965" y="40068"/>
                </a:lnTo>
                <a:lnTo>
                  <a:pt x="0" y="40068"/>
                </a:lnTo>
                <a:lnTo>
                  <a:pt x="0" y="0"/>
                </a:lnTo>
                <a:lnTo>
                  <a:pt x="27965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5463019" y="9703905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27" y="0"/>
                </a:moveTo>
                <a:lnTo>
                  <a:pt x="27927" y="40068"/>
                </a:lnTo>
                <a:lnTo>
                  <a:pt x="0" y="40068"/>
                </a:lnTo>
                <a:lnTo>
                  <a:pt x="0" y="0"/>
                </a:lnTo>
                <a:lnTo>
                  <a:pt x="27927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2" name="object 212"/>
          <p:cNvGrpSpPr/>
          <p:nvPr/>
        </p:nvGrpSpPr>
        <p:grpSpPr>
          <a:xfrm>
            <a:off x="4972367" y="9419945"/>
            <a:ext cx="28575" cy="80645"/>
            <a:chOff x="4972367" y="9419945"/>
            <a:chExt cx="28575" cy="80645"/>
          </a:xfrm>
        </p:grpSpPr>
        <p:sp>
          <p:nvSpPr>
            <p:cNvPr id="213" name="object 213"/>
            <p:cNvSpPr/>
            <p:nvPr/>
          </p:nvSpPr>
          <p:spPr>
            <a:xfrm>
              <a:off x="4972367" y="946001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972367" y="9419945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" name="object 215"/>
          <p:cNvGrpSpPr/>
          <p:nvPr/>
        </p:nvGrpSpPr>
        <p:grpSpPr>
          <a:xfrm>
            <a:off x="4972367" y="9301289"/>
            <a:ext cx="28575" cy="78740"/>
            <a:chOff x="4972367" y="9301289"/>
            <a:chExt cx="28575" cy="78740"/>
          </a:xfrm>
        </p:grpSpPr>
        <p:sp>
          <p:nvSpPr>
            <p:cNvPr id="216" name="object 216"/>
            <p:cNvSpPr/>
            <p:nvPr/>
          </p:nvSpPr>
          <p:spPr>
            <a:xfrm>
              <a:off x="4972367" y="9301289"/>
              <a:ext cx="28575" cy="38735"/>
            </a:xfrm>
            <a:custGeom>
              <a:avLst/>
              <a:gdLst/>
              <a:ahLst/>
              <a:cxnLst/>
              <a:rect l="l" t="t" r="r" b="b"/>
              <a:pathLst>
                <a:path w="28575" h="38734">
                  <a:moveTo>
                    <a:pt x="0" y="38519"/>
                  </a:moveTo>
                  <a:lnTo>
                    <a:pt x="27965" y="38519"/>
                  </a:lnTo>
                  <a:lnTo>
                    <a:pt x="27965" y="0"/>
                  </a:lnTo>
                  <a:lnTo>
                    <a:pt x="0" y="0"/>
                  </a:lnTo>
                  <a:lnTo>
                    <a:pt x="0" y="3851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972367" y="933980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65" y="0"/>
                  </a:moveTo>
                  <a:lnTo>
                    <a:pt x="27965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8" name="object 218"/>
          <p:cNvSpPr/>
          <p:nvPr/>
        </p:nvSpPr>
        <p:spPr>
          <a:xfrm>
            <a:off x="4410328" y="96452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65"/>
                </a:moveTo>
                <a:lnTo>
                  <a:pt x="0" y="27965"/>
                </a:lnTo>
                <a:lnTo>
                  <a:pt x="0" y="0"/>
                </a:lnTo>
                <a:lnTo>
                  <a:pt x="53695" y="0"/>
                </a:lnTo>
                <a:lnTo>
                  <a:pt x="53695" y="27965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4731702" y="9645218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65"/>
                </a:moveTo>
                <a:lnTo>
                  <a:pt x="0" y="27965"/>
                </a:lnTo>
                <a:lnTo>
                  <a:pt x="0" y="0"/>
                </a:lnTo>
                <a:lnTo>
                  <a:pt x="52260" y="0"/>
                </a:lnTo>
                <a:lnTo>
                  <a:pt x="52260" y="27965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0" name="object 220"/>
          <p:cNvGrpSpPr/>
          <p:nvPr/>
        </p:nvGrpSpPr>
        <p:grpSpPr>
          <a:xfrm>
            <a:off x="5270411" y="9679775"/>
            <a:ext cx="27940" cy="80645"/>
            <a:chOff x="5270411" y="9679775"/>
            <a:chExt cx="27940" cy="80645"/>
          </a:xfrm>
        </p:grpSpPr>
        <p:sp>
          <p:nvSpPr>
            <p:cNvPr id="221" name="object 221"/>
            <p:cNvSpPr/>
            <p:nvPr/>
          </p:nvSpPr>
          <p:spPr>
            <a:xfrm>
              <a:off x="5270411" y="967977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270411" y="971984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27" y="0"/>
                  </a:moveTo>
                  <a:lnTo>
                    <a:pt x="27927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3" name="object 223"/>
          <p:cNvSpPr/>
          <p:nvPr/>
        </p:nvSpPr>
        <p:spPr>
          <a:xfrm>
            <a:off x="4358055" y="96452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65"/>
                </a:moveTo>
                <a:lnTo>
                  <a:pt x="0" y="27965"/>
                </a:lnTo>
                <a:lnTo>
                  <a:pt x="0" y="0"/>
                </a:lnTo>
                <a:lnTo>
                  <a:pt x="53695" y="0"/>
                </a:lnTo>
                <a:lnTo>
                  <a:pt x="53695" y="27965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4253890" y="9639706"/>
            <a:ext cx="50800" cy="33655"/>
          </a:xfrm>
          <a:custGeom>
            <a:avLst/>
            <a:gdLst/>
            <a:ahLst/>
            <a:cxnLst/>
            <a:rect l="l" t="t" r="r" b="b"/>
            <a:pathLst>
              <a:path w="50800" h="33654">
                <a:moveTo>
                  <a:pt x="27952" y="0"/>
                </a:moveTo>
                <a:lnTo>
                  <a:pt x="0" y="0"/>
                </a:lnTo>
                <a:lnTo>
                  <a:pt x="0" y="27203"/>
                </a:lnTo>
                <a:lnTo>
                  <a:pt x="6248" y="33477"/>
                </a:lnTo>
                <a:lnTo>
                  <a:pt x="50482" y="33477"/>
                </a:lnTo>
                <a:lnTo>
                  <a:pt x="50482" y="5511"/>
                </a:lnTo>
                <a:lnTo>
                  <a:pt x="27952" y="5511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5270411" y="9799980"/>
            <a:ext cx="27940" cy="13335"/>
          </a:xfrm>
          <a:custGeom>
            <a:avLst/>
            <a:gdLst/>
            <a:ahLst/>
            <a:cxnLst/>
            <a:rect l="l" t="t" r="r" b="b"/>
            <a:pathLst>
              <a:path w="27939" h="13334">
                <a:moveTo>
                  <a:pt x="27927" y="0"/>
                </a:moveTo>
                <a:lnTo>
                  <a:pt x="0" y="0"/>
                </a:lnTo>
                <a:lnTo>
                  <a:pt x="0" y="7061"/>
                </a:lnTo>
                <a:lnTo>
                  <a:pt x="6235" y="13309"/>
                </a:lnTo>
                <a:lnTo>
                  <a:pt x="21678" y="13309"/>
                </a:lnTo>
                <a:lnTo>
                  <a:pt x="27927" y="7061"/>
                </a:lnTo>
                <a:lnTo>
                  <a:pt x="27927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4783975" y="9645218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65"/>
                </a:moveTo>
                <a:lnTo>
                  <a:pt x="0" y="27965"/>
                </a:lnTo>
                <a:lnTo>
                  <a:pt x="0" y="0"/>
                </a:lnTo>
                <a:lnTo>
                  <a:pt x="52260" y="0"/>
                </a:lnTo>
                <a:lnTo>
                  <a:pt x="52260" y="27965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4304360" y="964521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65"/>
                </a:moveTo>
                <a:lnTo>
                  <a:pt x="0" y="27965"/>
                </a:lnTo>
                <a:lnTo>
                  <a:pt x="0" y="0"/>
                </a:lnTo>
                <a:lnTo>
                  <a:pt x="53695" y="0"/>
                </a:lnTo>
                <a:lnTo>
                  <a:pt x="53695" y="27965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8" name="object 228"/>
          <p:cNvGrpSpPr/>
          <p:nvPr/>
        </p:nvGrpSpPr>
        <p:grpSpPr>
          <a:xfrm>
            <a:off x="4571403" y="9645218"/>
            <a:ext cx="160020" cy="28575"/>
            <a:chOff x="4571403" y="9645218"/>
            <a:chExt cx="160020" cy="28575"/>
          </a:xfrm>
        </p:grpSpPr>
        <p:sp>
          <p:nvSpPr>
            <p:cNvPr id="229" name="object 229"/>
            <p:cNvSpPr/>
            <p:nvPr/>
          </p:nvSpPr>
          <p:spPr>
            <a:xfrm>
              <a:off x="4623663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571403" y="9645218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65"/>
                  </a:lnTo>
                  <a:lnTo>
                    <a:pt x="53695" y="27965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65"/>
                  </a:lnTo>
                  <a:lnTo>
                    <a:pt x="159981" y="27965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" name="object 231"/>
          <p:cNvGrpSpPr/>
          <p:nvPr/>
        </p:nvGrpSpPr>
        <p:grpSpPr>
          <a:xfrm>
            <a:off x="4464012" y="9645218"/>
            <a:ext cx="107950" cy="28575"/>
            <a:chOff x="4464012" y="9645218"/>
            <a:chExt cx="107950" cy="28575"/>
          </a:xfrm>
        </p:grpSpPr>
        <p:sp>
          <p:nvSpPr>
            <p:cNvPr id="232" name="object 232"/>
            <p:cNvSpPr/>
            <p:nvPr/>
          </p:nvSpPr>
          <p:spPr>
            <a:xfrm>
              <a:off x="4464012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517707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" name="object 234"/>
          <p:cNvGrpSpPr/>
          <p:nvPr/>
        </p:nvGrpSpPr>
        <p:grpSpPr>
          <a:xfrm>
            <a:off x="4836223" y="9645218"/>
            <a:ext cx="160020" cy="28575"/>
            <a:chOff x="4836223" y="9645218"/>
            <a:chExt cx="160020" cy="28575"/>
          </a:xfrm>
        </p:grpSpPr>
        <p:sp>
          <p:nvSpPr>
            <p:cNvPr id="235" name="object 235"/>
            <p:cNvSpPr/>
            <p:nvPr/>
          </p:nvSpPr>
          <p:spPr>
            <a:xfrm>
              <a:off x="4942192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889919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836223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" name="object 238"/>
          <p:cNvGrpSpPr/>
          <p:nvPr/>
        </p:nvGrpSpPr>
        <p:grpSpPr>
          <a:xfrm>
            <a:off x="4995875" y="9645218"/>
            <a:ext cx="158750" cy="28575"/>
            <a:chOff x="4995875" y="9645218"/>
            <a:chExt cx="158750" cy="28575"/>
          </a:xfrm>
        </p:grpSpPr>
        <p:sp>
          <p:nvSpPr>
            <p:cNvPr id="239" name="object 239"/>
            <p:cNvSpPr/>
            <p:nvPr/>
          </p:nvSpPr>
          <p:spPr>
            <a:xfrm>
              <a:off x="5049901" y="9645218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52260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995875" y="9645218"/>
              <a:ext cx="158750" cy="28575"/>
            </a:xfrm>
            <a:custGeom>
              <a:avLst/>
              <a:gdLst/>
              <a:ahLst/>
              <a:cxnLst/>
              <a:rect l="l" t="t" r="r" b="b"/>
              <a:pathLst>
                <a:path w="158750" h="28575">
                  <a:moveTo>
                    <a:pt x="53695" y="0"/>
                  </a:moveTo>
                  <a:lnTo>
                    <a:pt x="0" y="0"/>
                  </a:lnTo>
                  <a:lnTo>
                    <a:pt x="0" y="27965"/>
                  </a:lnTo>
                  <a:lnTo>
                    <a:pt x="53695" y="27965"/>
                  </a:lnTo>
                  <a:lnTo>
                    <a:pt x="53695" y="0"/>
                  </a:lnTo>
                  <a:close/>
                </a:path>
                <a:path w="158750" h="28575">
                  <a:moveTo>
                    <a:pt x="158546" y="0"/>
                  </a:moveTo>
                  <a:lnTo>
                    <a:pt x="106286" y="0"/>
                  </a:lnTo>
                  <a:lnTo>
                    <a:pt x="106286" y="27965"/>
                  </a:lnTo>
                  <a:lnTo>
                    <a:pt x="158546" y="27965"/>
                  </a:lnTo>
                  <a:lnTo>
                    <a:pt x="15854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" name="object 241"/>
          <p:cNvGrpSpPr/>
          <p:nvPr/>
        </p:nvGrpSpPr>
        <p:grpSpPr>
          <a:xfrm>
            <a:off x="5154421" y="9645218"/>
            <a:ext cx="144145" cy="34925"/>
            <a:chOff x="5154421" y="9645218"/>
            <a:chExt cx="144145" cy="34925"/>
          </a:xfrm>
        </p:grpSpPr>
        <p:sp>
          <p:nvSpPr>
            <p:cNvPr id="242" name="object 242"/>
            <p:cNvSpPr/>
            <p:nvPr/>
          </p:nvSpPr>
          <p:spPr>
            <a:xfrm>
              <a:off x="5260377" y="9645218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1711" y="0"/>
                  </a:moveTo>
                  <a:lnTo>
                    <a:pt x="0" y="0"/>
                  </a:lnTo>
                  <a:lnTo>
                    <a:pt x="0" y="27965"/>
                  </a:lnTo>
                  <a:lnTo>
                    <a:pt x="10033" y="27965"/>
                  </a:lnTo>
                  <a:lnTo>
                    <a:pt x="10033" y="34556"/>
                  </a:lnTo>
                  <a:lnTo>
                    <a:pt x="37960" y="34556"/>
                  </a:lnTo>
                  <a:lnTo>
                    <a:pt x="37960" y="6248"/>
                  </a:lnTo>
                  <a:lnTo>
                    <a:pt x="31711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208104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154421" y="964521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65"/>
                  </a:moveTo>
                  <a:lnTo>
                    <a:pt x="0" y="27965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65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5" name="object 245"/>
          <p:cNvSpPr/>
          <p:nvPr/>
        </p:nvSpPr>
        <p:spPr>
          <a:xfrm>
            <a:off x="4253890" y="9519501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5270411" y="9759912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27" y="0"/>
                </a:moveTo>
                <a:lnTo>
                  <a:pt x="27927" y="40068"/>
                </a:lnTo>
                <a:lnTo>
                  <a:pt x="0" y="40068"/>
                </a:lnTo>
                <a:lnTo>
                  <a:pt x="0" y="0"/>
                </a:lnTo>
                <a:lnTo>
                  <a:pt x="27927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4253890" y="9599638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4253890" y="9439376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55"/>
                </a:lnTo>
                <a:lnTo>
                  <a:pt x="0" y="40055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9" name="object 249"/>
          <p:cNvGrpSpPr/>
          <p:nvPr/>
        </p:nvGrpSpPr>
        <p:grpSpPr>
          <a:xfrm>
            <a:off x="4253890" y="9371749"/>
            <a:ext cx="28575" cy="227965"/>
            <a:chOff x="4253890" y="9371749"/>
            <a:chExt cx="28575" cy="227965"/>
          </a:xfrm>
        </p:grpSpPr>
        <p:sp>
          <p:nvSpPr>
            <p:cNvPr id="250" name="object 250"/>
            <p:cNvSpPr/>
            <p:nvPr/>
          </p:nvSpPr>
          <p:spPr>
            <a:xfrm>
              <a:off x="4253890" y="9399295"/>
              <a:ext cx="28575" cy="200660"/>
            </a:xfrm>
            <a:custGeom>
              <a:avLst/>
              <a:gdLst/>
              <a:ahLst/>
              <a:cxnLst/>
              <a:rect l="l" t="t" r="r" b="b"/>
              <a:pathLst>
                <a:path w="28575" h="200659">
                  <a:moveTo>
                    <a:pt x="27952" y="160286"/>
                  </a:moveTo>
                  <a:lnTo>
                    <a:pt x="0" y="160286"/>
                  </a:lnTo>
                  <a:lnTo>
                    <a:pt x="0" y="200342"/>
                  </a:lnTo>
                  <a:lnTo>
                    <a:pt x="27952" y="200342"/>
                  </a:lnTo>
                  <a:lnTo>
                    <a:pt x="27952" y="160286"/>
                  </a:lnTo>
                  <a:close/>
                </a:path>
                <a:path w="28575" h="200659">
                  <a:moveTo>
                    <a:pt x="27952" y="80137"/>
                  </a:moveTo>
                  <a:lnTo>
                    <a:pt x="0" y="80137"/>
                  </a:lnTo>
                  <a:lnTo>
                    <a:pt x="0" y="120205"/>
                  </a:lnTo>
                  <a:lnTo>
                    <a:pt x="27952" y="120205"/>
                  </a:lnTo>
                  <a:lnTo>
                    <a:pt x="27952" y="80137"/>
                  </a:lnTo>
                  <a:close/>
                </a:path>
                <a:path w="28575" h="200659">
                  <a:moveTo>
                    <a:pt x="27952" y="0"/>
                  </a:moveTo>
                  <a:lnTo>
                    <a:pt x="0" y="0"/>
                  </a:lnTo>
                  <a:lnTo>
                    <a:pt x="0" y="40068"/>
                  </a:lnTo>
                  <a:lnTo>
                    <a:pt x="27952" y="40068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253890" y="9371749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40">
                  <a:moveTo>
                    <a:pt x="0" y="27546"/>
                  </a:moveTo>
                  <a:lnTo>
                    <a:pt x="27952" y="27546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7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2" name="object 252"/>
          <p:cNvSpPr/>
          <p:nvPr/>
        </p:nvSpPr>
        <p:spPr>
          <a:xfrm>
            <a:off x="4589360" y="9409786"/>
            <a:ext cx="28575" cy="120650"/>
          </a:xfrm>
          <a:custGeom>
            <a:avLst/>
            <a:gdLst/>
            <a:ahLst/>
            <a:cxnLst/>
            <a:rect l="l" t="t" r="r" b="b"/>
            <a:pathLst>
              <a:path w="28575" h="120650">
                <a:moveTo>
                  <a:pt x="27952" y="80137"/>
                </a:moveTo>
                <a:lnTo>
                  <a:pt x="0" y="80137"/>
                </a:lnTo>
                <a:lnTo>
                  <a:pt x="0" y="120192"/>
                </a:lnTo>
                <a:lnTo>
                  <a:pt x="27952" y="120192"/>
                </a:lnTo>
                <a:lnTo>
                  <a:pt x="27952" y="80137"/>
                </a:lnTo>
                <a:close/>
              </a:path>
              <a:path w="28575" h="120650">
                <a:moveTo>
                  <a:pt x="27952" y="0"/>
                </a:moveTo>
                <a:lnTo>
                  <a:pt x="0" y="0"/>
                </a:lnTo>
                <a:lnTo>
                  <a:pt x="0" y="40068"/>
                </a:lnTo>
                <a:lnTo>
                  <a:pt x="27952" y="40068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4744465" y="957536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5065852" y="9575368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5" name="object 255"/>
          <p:cNvGrpSpPr/>
          <p:nvPr/>
        </p:nvGrpSpPr>
        <p:grpSpPr>
          <a:xfrm>
            <a:off x="5366207" y="9610128"/>
            <a:ext cx="27940" cy="120650"/>
            <a:chOff x="5366207" y="9610128"/>
            <a:chExt cx="27940" cy="120650"/>
          </a:xfrm>
        </p:grpSpPr>
        <p:sp>
          <p:nvSpPr>
            <p:cNvPr id="256" name="object 256"/>
            <p:cNvSpPr/>
            <p:nvPr/>
          </p:nvSpPr>
          <p:spPr>
            <a:xfrm>
              <a:off x="5366207" y="9610128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366207" y="9650183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366207" y="9690265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40">
                  <a:moveTo>
                    <a:pt x="27939" y="0"/>
                  </a:moveTo>
                  <a:lnTo>
                    <a:pt x="27939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39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9" name="object 259"/>
          <p:cNvSpPr/>
          <p:nvPr/>
        </p:nvSpPr>
        <p:spPr>
          <a:xfrm>
            <a:off x="4692205" y="957536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4589360" y="9570060"/>
            <a:ext cx="49530" cy="33655"/>
          </a:xfrm>
          <a:custGeom>
            <a:avLst/>
            <a:gdLst/>
            <a:ahLst/>
            <a:cxnLst/>
            <a:rect l="l" t="t" r="r" b="b"/>
            <a:pathLst>
              <a:path w="49529" h="33654">
                <a:moveTo>
                  <a:pt x="27952" y="0"/>
                </a:moveTo>
                <a:lnTo>
                  <a:pt x="0" y="0"/>
                </a:lnTo>
                <a:lnTo>
                  <a:pt x="0" y="27012"/>
                </a:lnTo>
                <a:lnTo>
                  <a:pt x="6261" y="33261"/>
                </a:lnTo>
                <a:lnTo>
                  <a:pt x="49161" y="33261"/>
                </a:lnTo>
                <a:lnTo>
                  <a:pt x="49161" y="5308"/>
                </a:lnTo>
                <a:lnTo>
                  <a:pt x="27952" y="5308"/>
                </a:lnTo>
                <a:lnTo>
                  <a:pt x="27952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5366207" y="9770389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39" h="43179">
                <a:moveTo>
                  <a:pt x="27939" y="0"/>
                </a:moveTo>
                <a:lnTo>
                  <a:pt x="0" y="0"/>
                </a:lnTo>
                <a:lnTo>
                  <a:pt x="0" y="36652"/>
                </a:lnTo>
                <a:lnTo>
                  <a:pt x="6248" y="42900"/>
                </a:lnTo>
                <a:lnTo>
                  <a:pt x="21704" y="42900"/>
                </a:lnTo>
                <a:lnTo>
                  <a:pt x="27939" y="36652"/>
                </a:lnTo>
                <a:lnTo>
                  <a:pt x="27939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5118112" y="9575368"/>
            <a:ext cx="52705" cy="28575"/>
          </a:xfrm>
          <a:custGeom>
            <a:avLst/>
            <a:gdLst/>
            <a:ahLst/>
            <a:cxnLst/>
            <a:rect l="l" t="t" r="r" b="b"/>
            <a:pathLst>
              <a:path w="52704" h="28575">
                <a:moveTo>
                  <a:pt x="52260" y="27952"/>
                </a:moveTo>
                <a:lnTo>
                  <a:pt x="0" y="27952"/>
                </a:lnTo>
                <a:lnTo>
                  <a:pt x="0" y="0"/>
                </a:lnTo>
                <a:lnTo>
                  <a:pt x="52260" y="0"/>
                </a:lnTo>
                <a:lnTo>
                  <a:pt x="52260" y="27952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4638522" y="9575368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53695" y="27952"/>
                </a:moveTo>
                <a:lnTo>
                  <a:pt x="0" y="27952"/>
                </a:lnTo>
                <a:lnTo>
                  <a:pt x="0" y="0"/>
                </a:lnTo>
                <a:lnTo>
                  <a:pt x="53695" y="0"/>
                </a:lnTo>
                <a:lnTo>
                  <a:pt x="53695" y="2795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4" name="object 264"/>
          <p:cNvGrpSpPr/>
          <p:nvPr/>
        </p:nvGrpSpPr>
        <p:grpSpPr>
          <a:xfrm>
            <a:off x="4905540" y="9575368"/>
            <a:ext cx="160020" cy="28575"/>
            <a:chOff x="4905540" y="9575368"/>
            <a:chExt cx="160020" cy="28575"/>
          </a:xfrm>
        </p:grpSpPr>
        <p:sp>
          <p:nvSpPr>
            <p:cNvPr id="265" name="object 265"/>
            <p:cNvSpPr/>
            <p:nvPr/>
          </p:nvSpPr>
          <p:spPr>
            <a:xfrm>
              <a:off x="4957813" y="957536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905540" y="9575368"/>
              <a:ext cx="160020" cy="28575"/>
            </a:xfrm>
            <a:custGeom>
              <a:avLst/>
              <a:gdLst/>
              <a:ahLst/>
              <a:cxnLst/>
              <a:rect l="l" t="t" r="r" b="b"/>
              <a:pathLst>
                <a:path w="160020" h="2857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60020" h="28575">
                  <a:moveTo>
                    <a:pt x="159981" y="0"/>
                  </a:moveTo>
                  <a:lnTo>
                    <a:pt x="106286" y="0"/>
                  </a:lnTo>
                  <a:lnTo>
                    <a:pt x="106286" y="27952"/>
                  </a:lnTo>
                  <a:lnTo>
                    <a:pt x="159981" y="27952"/>
                  </a:lnTo>
                  <a:lnTo>
                    <a:pt x="159981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7" name="object 267"/>
          <p:cNvGrpSpPr/>
          <p:nvPr/>
        </p:nvGrpSpPr>
        <p:grpSpPr>
          <a:xfrm>
            <a:off x="4798161" y="9575368"/>
            <a:ext cx="107950" cy="28575"/>
            <a:chOff x="4798161" y="9575368"/>
            <a:chExt cx="107950" cy="28575"/>
          </a:xfrm>
        </p:grpSpPr>
        <p:sp>
          <p:nvSpPr>
            <p:cNvPr id="268" name="object 268"/>
            <p:cNvSpPr/>
            <p:nvPr/>
          </p:nvSpPr>
          <p:spPr>
            <a:xfrm>
              <a:off x="4798161" y="957536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851857" y="957536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0" name="object 270"/>
          <p:cNvGrpSpPr/>
          <p:nvPr/>
        </p:nvGrpSpPr>
        <p:grpSpPr>
          <a:xfrm>
            <a:off x="5170373" y="9575368"/>
            <a:ext cx="224154" cy="34925"/>
            <a:chOff x="5170373" y="9575368"/>
            <a:chExt cx="224154" cy="34925"/>
          </a:xfrm>
        </p:grpSpPr>
        <p:sp>
          <p:nvSpPr>
            <p:cNvPr id="271" name="object 271"/>
            <p:cNvSpPr/>
            <p:nvPr/>
          </p:nvSpPr>
          <p:spPr>
            <a:xfrm>
              <a:off x="5276329" y="957536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5224056" y="9575368"/>
              <a:ext cx="170180" cy="34925"/>
            </a:xfrm>
            <a:custGeom>
              <a:avLst/>
              <a:gdLst/>
              <a:ahLst/>
              <a:cxnLst/>
              <a:rect l="l" t="t" r="r" b="b"/>
              <a:pathLst>
                <a:path w="170179" h="34925">
                  <a:moveTo>
                    <a:pt x="53695" y="0"/>
                  </a:moveTo>
                  <a:lnTo>
                    <a:pt x="0" y="0"/>
                  </a:lnTo>
                  <a:lnTo>
                    <a:pt x="0" y="27952"/>
                  </a:lnTo>
                  <a:lnTo>
                    <a:pt x="53695" y="27952"/>
                  </a:lnTo>
                  <a:lnTo>
                    <a:pt x="53695" y="0"/>
                  </a:lnTo>
                  <a:close/>
                </a:path>
                <a:path w="170179" h="34925">
                  <a:moveTo>
                    <a:pt x="170091" y="6273"/>
                  </a:moveTo>
                  <a:lnTo>
                    <a:pt x="163855" y="0"/>
                  </a:lnTo>
                  <a:lnTo>
                    <a:pt x="106299" y="0"/>
                  </a:lnTo>
                  <a:lnTo>
                    <a:pt x="106299" y="27952"/>
                  </a:lnTo>
                  <a:lnTo>
                    <a:pt x="142151" y="27952"/>
                  </a:lnTo>
                  <a:lnTo>
                    <a:pt x="142151" y="34759"/>
                  </a:lnTo>
                  <a:lnTo>
                    <a:pt x="170091" y="34759"/>
                  </a:lnTo>
                  <a:lnTo>
                    <a:pt x="170091" y="6273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5170373" y="9575368"/>
              <a:ext cx="53975" cy="28575"/>
            </a:xfrm>
            <a:custGeom>
              <a:avLst/>
              <a:gdLst/>
              <a:ahLst/>
              <a:cxnLst/>
              <a:rect l="l" t="t" r="r" b="b"/>
              <a:pathLst>
                <a:path w="53975" h="28575">
                  <a:moveTo>
                    <a:pt x="53695" y="27952"/>
                  </a:moveTo>
                  <a:lnTo>
                    <a:pt x="0" y="27952"/>
                  </a:lnTo>
                  <a:lnTo>
                    <a:pt x="0" y="0"/>
                  </a:lnTo>
                  <a:lnTo>
                    <a:pt x="53695" y="0"/>
                  </a:lnTo>
                  <a:lnTo>
                    <a:pt x="53695" y="2795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4" name="object 274"/>
          <p:cNvSpPr/>
          <p:nvPr/>
        </p:nvSpPr>
        <p:spPr>
          <a:xfrm>
            <a:off x="4589360" y="9449854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5366207" y="9730333"/>
            <a:ext cx="27940" cy="40640"/>
          </a:xfrm>
          <a:custGeom>
            <a:avLst/>
            <a:gdLst/>
            <a:ahLst/>
            <a:cxnLst/>
            <a:rect l="l" t="t" r="r" b="b"/>
            <a:pathLst>
              <a:path w="27939" h="40640">
                <a:moveTo>
                  <a:pt x="27939" y="0"/>
                </a:moveTo>
                <a:lnTo>
                  <a:pt x="27939" y="40055"/>
                </a:lnTo>
                <a:lnTo>
                  <a:pt x="0" y="40055"/>
                </a:lnTo>
                <a:lnTo>
                  <a:pt x="0" y="0"/>
                </a:lnTo>
                <a:lnTo>
                  <a:pt x="27939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4589360" y="9529978"/>
            <a:ext cx="28575" cy="40640"/>
          </a:xfrm>
          <a:custGeom>
            <a:avLst/>
            <a:gdLst/>
            <a:ahLst/>
            <a:cxnLst/>
            <a:rect l="l" t="t" r="r" b="b"/>
            <a:pathLst>
              <a:path w="28575" h="40640">
                <a:moveTo>
                  <a:pt x="27952" y="0"/>
                </a:moveTo>
                <a:lnTo>
                  <a:pt x="27952" y="40068"/>
                </a:lnTo>
                <a:lnTo>
                  <a:pt x="0" y="40068"/>
                </a:lnTo>
                <a:lnTo>
                  <a:pt x="0" y="0"/>
                </a:lnTo>
                <a:lnTo>
                  <a:pt x="27952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7" name="object 277"/>
          <p:cNvGrpSpPr/>
          <p:nvPr/>
        </p:nvGrpSpPr>
        <p:grpSpPr>
          <a:xfrm>
            <a:off x="4589360" y="9367291"/>
            <a:ext cx="28575" cy="42545"/>
            <a:chOff x="4589360" y="9367291"/>
            <a:chExt cx="28575" cy="42545"/>
          </a:xfrm>
        </p:grpSpPr>
        <p:sp>
          <p:nvSpPr>
            <p:cNvPr id="278" name="object 278"/>
            <p:cNvSpPr/>
            <p:nvPr/>
          </p:nvSpPr>
          <p:spPr>
            <a:xfrm>
              <a:off x="4589360" y="936970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589360" y="9367291"/>
              <a:ext cx="28575" cy="2540"/>
            </a:xfrm>
            <a:custGeom>
              <a:avLst/>
              <a:gdLst/>
              <a:ahLst/>
              <a:cxnLst/>
              <a:rect l="l" t="t" r="r" b="b"/>
              <a:pathLst>
                <a:path w="28575" h="2540">
                  <a:moveTo>
                    <a:pt x="0" y="2412"/>
                  </a:moveTo>
                  <a:lnTo>
                    <a:pt x="27952" y="2412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0" name="object 280"/>
          <p:cNvGrpSpPr/>
          <p:nvPr/>
        </p:nvGrpSpPr>
        <p:grpSpPr>
          <a:xfrm>
            <a:off x="5300045" y="9111503"/>
            <a:ext cx="170815" cy="262255"/>
            <a:chOff x="5300045" y="9111503"/>
            <a:chExt cx="170815" cy="262255"/>
          </a:xfrm>
        </p:grpSpPr>
        <p:sp>
          <p:nvSpPr>
            <p:cNvPr id="281" name="object 281"/>
            <p:cNvSpPr/>
            <p:nvPr/>
          </p:nvSpPr>
          <p:spPr>
            <a:xfrm>
              <a:off x="5306395" y="91178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5339448" y="9160408"/>
              <a:ext cx="92075" cy="169545"/>
            </a:xfrm>
            <a:custGeom>
              <a:avLst/>
              <a:gdLst/>
              <a:ahLst/>
              <a:cxnLst/>
              <a:rect l="l" t="t" r="r" b="b"/>
              <a:pathLst>
                <a:path w="92075" h="169545">
                  <a:moveTo>
                    <a:pt x="91795" y="128295"/>
                  </a:moveTo>
                  <a:lnTo>
                    <a:pt x="81915" y="118414"/>
                  </a:lnTo>
                  <a:lnTo>
                    <a:pt x="52882" y="147447"/>
                  </a:lnTo>
                  <a:lnTo>
                    <a:pt x="52882" y="0"/>
                  </a:lnTo>
                  <a:lnTo>
                    <a:pt x="38912" y="0"/>
                  </a:lnTo>
                  <a:lnTo>
                    <a:pt x="38912" y="147472"/>
                  </a:lnTo>
                  <a:lnTo>
                    <a:pt x="9867" y="118414"/>
                  </a:lnTo>
                  <a:lnTo>
                    <a:pt x="0" y="128295"/>
                  </a:lnTo>
                  <a:lnTo>
                    <a:pt x="40957" y="169252"/>
                  </a:lnTo>
                  <a:lnTo>
                    <a:pt x="50825" y="169252"/>
                  </a:lnTo>
                  <a:lnTo>
                    <a:pt x="91795" y="128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3" name="object 283"/>
          <p:cNvGrpSpPr/>
          <p:nvPr/>
        </p:nvGrpSpPr>
        <p:grpSpPr>
          <a:xfrm>
            <a:off x="4167178" y="9054505"/>
            <a:ext cx="201930" cy="323850"/>
            <a:chOff x="4167178" y="9054505"/>
            <a:chExt cx="201930" cy="323850"/>
          </a:xfrm>
        </p:grpSpPr>
        <p:sp>
          <p:nvSpPr>
            <p:cNvPr id="284" name="object 284"/>
            <p:cNvSpPr/>
            <p:nvPr/>
          </p:nvSpPr>
          <p:spPr>
            <a:xfrm>
              <a:off x="4173528" y="9060855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5"/>
                  </a:moveTo>
                  <a:lnTo>
                    <a:pt x="0" y="310895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217487" y="9086431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12"/>
                  </a:lnTo>
                  <a:lnTo>
                    <a:pt x="33972" y="177812"/>
                  </a:lnTo>
                  <a:lnTo>
                    <a:pt x="23406" y="251777"/>
                  </a:lnTo>
                  <a:lnTo>
                    <a:pt x="30314" y="259753"/>
                  </a:lnTo>
                  <a:lnTo>
                    <a:pt x="47879" y="259753"/>
                  </a:lnTo>
                  <a:lnTo>
                    <a:pt x="54178" y="255752"/>
                  </a:lnTo>
                  <a:lnTo>
                    <a:pt x="58932" y="245770"/>
                  </a:lnTo>
                  <a:lnTo>
                    <a:pt x="38366" y="245770"/>
                  </a:lnTo>
                  <a:lnTo>
                    <a:pt x="48945" y="171818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07" y="13970"/>
                  </a:lnTo>
                  <a:lnTo>
                    <a:pt x="111397" y="13970"/>
                  </a:lnTo>
                  <a:lnTo>
                    <a:pt x="113004" y="9232"/>
                  </a:lnTo>
                  <a:lnTo>
                    <a:pt x="106387" y="0"/>
                  </a:lnTo>
                  <a:close/>
                </a:path>
                <a:path w="113029" h="260350">
                  <a:moveTo>
                    <a:pt x="111397" y="13970"/>
                  </a:moveTo>
                  <a:lnTo>
                    <a:pt x="96647" y="13970"/>
                  </a:lnTo>
                  <a:lnTo>
                    <a:pt x="58089" y="127609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70"/>
                  </a:lnTo>
                  <a:lnTo>
                    <a:pt x="58932" y="245770"/>
                  </a:lnTo>
                  <a:lnTo>
                    <a:pt x="112699" y="132867"/>
                  </a:lnTo>
                  <a:lnTo>
                    <a:pt x="106387" y="122872"/>
                  </a:lnTo>
                  <a:lnTo>
                    <a:pt x="74447" y="122872"/>
                  </a:lnTo>
                  <a:lnTo>
                    <a:pt x="111397" y="13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6" name="object 286"/>
          <p:cNvGrpSpPr/>
          <p:nvPr/>
        </p:nvGrpSpPr>
        <p:grpSpPr>
          <a:xfrm>
            <a:off x="2900210" y="9787826"/>
            <a:ext cx="2302510" cy="27940"/>
            <a:chOff x="2900210" y="9787826"/>
            <a:chExt cx="2302510" cy="27940"/>
          </a:xfrm>
        </p:grpSpPr>
        <p:sp>
          <p:nvSpPr>
            <p:cNvPr id="287" name="object 287"/>
            <p:cNvSpPr/>
            <p:nvPr/>
          </p:nvSpPr>
          <p:spPr>
            <a:xfrm>
              <a:off x="2900210" y="9787826"/>
              <a:ext cx="52069" cy="27940"/>
            </a:xfrm>
            <a:custGeom>
              <a:avLst/>
              <a:gdLst/>
              <a:ahLst/>
              <a:cxnLst/>
              <a:rect l="l" t="t" r="r" b="b"/>
              <a:pathLst>
                <a:path w="52069" h="27940">
                  <a:moveTo>
                    <a:pt x="51930" y="0"/>
                  </a:moveTo>
                  <a:lnTo>
                    <a:pt x="6261" y="0"/>
                  </a:lnTo>
                  <a:lnTo>
                    <a:pt x="0" y="6248"/>
                  </a:lnTo>
                  <a:lnTo>
                    <a:pt x="0" y="21691"/>
                  </a:lnTo>
                  <a:lnTo>
                    <a:pt x="6261" y="27939"/>
                  </a:lnTo>
                  <a:lnTo>
                    <a:pt x="51930" y="27939"/>
                  </a:lnTo>
                  <a:lnTo>
                    <a:pt x="5193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295212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004400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056661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108921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16118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5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21344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3265716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3317976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37023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42249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3474770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527031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3579291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363155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68381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373607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788346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84060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89286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94512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3997401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049649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101909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15418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20644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25870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310964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36323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41549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46775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52001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57229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62455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67681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72907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781346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83360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885867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93812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990388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504266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094922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52260" y="27939"/>
                  </a:moveTo>
                  <a:lnTo>
                    <a:pt x="0" y="27939"/>
                  </a:lnTo>
                  <a:lnTo>
                    <a:pt x="0" y="0"/>
                  </a:lnTo>
                  <a:lnTo>
                    <a:pt x="52260" y="0"/>
                  </a:lnTo>
                  <a:lnTo>
                    <a:pt x="52260" y="2793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5147183" y="9787826"/>
              <a:ext cx="52705" cy="27940"/>
            </a:xfrm>
            <a:custGeom>
              <a:avLst/>
              <a:gdLst/>
              <a:ahLst/>
              <a:cxnLst/>
              <a:rect l="l" t="t" r="r" b="b"/>
              <a:pathLst>
                <a:path w="52704" h="27940">
                  <a:moveTo>
                    <a:pt x="49098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49098" y="27939"/>
                  </a:lnTo>
                  <a:lnTo>
                    <a:pt x="52260" y="24777"/>
                  </a:lnTo>
                  <a:lnTo>
                    <a:pt x="52260" y="3162"/>
                  </a:lnTo>
                  <a:lnTo>
                    <a:pt x="49098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199443" y="9790988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0" y="0"/>
                  </a:moveTo>
                  <a:lnTo>
                    <a:pt x="0" y="21615"/>
                  </a:lnTo>
                  <a:lnTo>
                    <a:pt x="3086" y="18529"/>
                  </a:lnTo>
                  <a:lnTo>
                    <a:pt x="3086" y="3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32" name="object 33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331427" y="9511931"/>
            <a:ext cx="306679" cy="303834"/>
          </a:xfrm>
          <a:prstGeom prst="rect">
            <a:avLst/>
          </a:prstGeom>
        </p:spPr>
      </p:pic>
      <p:grpSp>
        <p:nvGrpSpPr>
          <p:cNvPr id="333" name="object 333"/>
          <p:cNvGrpSpPr/>
          <p:nvPr/>
        </p:nvGrpSpPr>
        <p:grpSpPr>
          <a:xfrm>
            <a:off x="2709329" y="9408718"/>
            <a:ext cx="28575" cy="407670"/>
            <a:chOff x="2709329" y="9408718"/>
            <a:chExt cx="28575" cy="407670"/>
          </a:xfrm>
        </p:grpSpPr>
        <p:sp>
          <p:nvSpPr>
            <p:cNvPr id="334" name="object 334"/>
            <p:cNvSpPr/>
            <p:nvPr/>
          </p:nvSpPr>
          <p:spPr>
            <a:xfrm>
              <a:off x="2709329" y="969557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2709329" y="973564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2709329" y="9615423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2709329" y="965549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2709329" y="9535286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709329" y="957536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2709329" y="9455162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55"/>
                  </a:lnTo>
                  <a:lnTo>
                    <a:pt x="0" y="40055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709329" y="9495218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2709329" y="9408718"/>
              <a:ext cx="28575" cy="6985"/>
            </a:xfrm>
            <a:custGeom>
              <a:avLst/>
              <a:gdLst/>
              <a:ahLst/>
              <a:cxnLst/>
              <a:rect l="l" t="t" r="r" b="b"/>
              <a:pathLst>
                <a:path w="28575" h="6984">
                  <a:moveTo>
                    <a:pt x="21704" y="0"/>
                  </a:moveTo>
                  <a:lnTo>
                    <a:pt x="6261" y="0"/>
                  </a:lnTo>
                  <a:lnTo>
                    <a:pt x="0" y="6261"/>
                  </a:lnTo>
                  <a:lnTo>
                    <a:pt x="27952" y="6362"/>
                  </a:lnTo>
                  <a:lnTo>
                    <a:pt x="21704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2709329" y="9415094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27952" y="40068"/>
                  </a:lnTo>
                  <a:lnTo>
                    <a:pt x="0" y="40068"/>
                  </a:lnTo>
                  <a:lnTo>
                    <a:pt x="0" y="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2709329" y="9775697"/>
              <a:ext cx="28575" cy="40640"/>
            </a:xfrm>
            <a:custGeom>
              <a:avLst/>
              <a:gdLst/>
              <a:ahLst/>
              <a:cxnLst/>
              <a:rect l="l" t="t" r="r" b="b"/>
              <a:pathLst>
                <a:path w="28575" h="40640">
                  <a:moveTo>
                    <a:pt x="2795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6261" y="40068"/>
                  </a:lnTo>
                  <a:lnTo>
                    <a:pt x="21704" y="40068"/>
                  </a:lnTo>
                  <a:lnTo>
                    <a:pt x="27952" y="33820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5" name="object 345"/>
          <p:cNvSpPr/>
          <p:nvPr/>
        </p:nvSpPr>
        <p:spPr>
          <a:xfrm>
            <a:off x="2164283" y="9394760"/>
            <a:ext cx="494030" cy="131445"/>
          </a:xfrm>
          <a:custGeom>
            <a:avLst/>
            <a:gdLst/>
            <a:ahLst/>
            <a:cxnLst/>
            <a:rect l="l" t="t" r="r" b="b"/>
            <a:pathLst>
              <a:path w="494030" h="131445">
                <a:moveTo>
                  <a:pt x="487756" y="0"/>
                </a:moveTo>
                <a:lnTo>
                  <a:pt x="480047" y="0"/>
                </a:lnTo>
                <a:lnTo>
                  <a:pt x="472338" y="0"/>
                </a:lnTo>
                <a:lnTo>
                  <a:pt x="466077" y="6248"/>
                </a:lnTo>
                <a:lnTo>
                  <a:pt x="466077" y="103200"/>
                </a:lnTo>
                <a:lnTo>
                  <a:pt x="0" y="103200"/>
                </a:lnTo>
                <a:lnTo>
                  <a:pt x="0" y="131140"/>
                </a:lnTo>
                <a:lnTo>
                  <a:pt x="487756" y="131140"/>
                </a:lnTo>
                <a:lnTo>
                  <a:pt x="494017" y="124891"/>
                </a:lnTo>
                <a:lnTo>
                  <a:pt x="494017" y="6248"/>
                </a:lnTo>
                <a:lnTo>
                  <a:pt x="48775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1610537" y="9497962"/>
            <a:ext cx="442595" cy="27940"/>
          </a:xfrm>
          <a:custGeom>
            <a:avLst/>
            <a:gdLst/>
            <a:ahLst/>
            <a:cxnLst/>
            <a:rect l="l" t="t" r="r" b="b"/>
            <a:pathLst>
              <a:path w="442594" h="27940">
                <a:moveTo>
                  <a:pt x="442252" y="0"/>
                </a:moveTo>
                <a:lnTo>
                  <a:pt x="3073" y="0"/>
                </a:lnTo>
                <a:lnTo>
                  <a:pt x="3073" y="6350"/>
                </a:lnTo>
                <a:lnTo>
                  <a:pt x="0" y="6350"/>
                </a:lnTo>
                <a:lnTo>
                  <a:pt x="0" y="21590"/>
                </a:lnTo>
                <a:lnTo>
                  <a:pt x="3073" y="21590"/>
                </a:lnTo>
                <a:lnTo>
                  <a:pt x="3073" y="27940"/>
                </a:lnTo>
                <a:lnTo>
                  <a:pt x="442252" y="27940"/>
                </a:lnTo>
                <a:lnTo>
                  <a:pt x="442252" y="21590"/>
                </a:lnTo>
                <a:lnTo>
                  <a:pt x="442252" y="6350"/>
                </a:lnTo>
                <a:lnTo>
                  <a:pt x="442252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7" name="object 347"/>
          <p:cNvGrpSpPr/>
          <p:nvPr/>
        </p:nvGrpSpPr>
        <p:grpSpPr>
          <a:xfrm>
            <a:off x="2230048" y="9388884"/>
            <a:ext cx="230504" cy="230504"/>
            <a:chOff x="2230048" y="9388884"/>
            <a:chExt cx="230504" cy="230504"/>
          </a:xfrm>
        </p:grpSpPr>
        <p:sp>
          <p:nvSpPr>
            <p:cNvPr id="348" name="object 348"/>
            <p:cNvSpPr/>
            <p:nvPr/>
          </p:nvSpPr>
          <p:spPr>
            <a:xfrm>
              <a:off x="2236393" y="9395231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0"/>
                  </a:moveTo>
                  <a:lnTo>
                    <a:pt x="0" y="0"/>
                  </a:lnTo>
                  <a:lnTo>
                    <a:pt x="0" y="217792"/>
                  </a:lnTo>
                  <a:lnTo>
                    <a:pt x="217805" y="217792"/>
                  </a:lnTo>
                  <a:lnTo>
                    <a:pt x="217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2236398" y="9395234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217805" y="217792"/>
                  </a:moveTo>
                  <a:lnTo>
                    <a:pt x="0" y="217792"/>
                  </a:lnTo>
                  <a:lnTo>
                    <a:pt x="0" y="0"/>
                  </a:lnTo>
                  <a:lnTo>
                    <a:pt x="217805" y="0"/>
                  </a:lnTo>
                  <a:lnTo>
                    <a:pt x="217805" y="21779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0" name="object 350"/>
          <p:cNvGrpSpPr/>
          <p:nvPr/>
        </p:nvGrpSpPr>
        <p:grpSpPr>
          <a:xfrm>
            <a:off x="2568896" y="8791357"/>
            <a:ext cx="2846705" cy="652780"/>
            <a:chOff x="2568896" y="8791357"/>
            <a:chExt cx="2846705" cy="652780"/>
          </a:xfrm>
        </p:grpSpPr>
        <p:sp>
          <p:nvSpPr>
            <p:cNvPr id="351" name="object 351"/>
            <p:cNvSpPr/>
            <p:nvPr/>
          </p:nvSpPr>
          <p:spPr>
            <a:xfrm>
              <a:off x="2953266" y="8804057"/>
              <a:ext cx="2425700" cy="207645"/>
            </a:xfrm>
            <a:custGeom>
              <a:avLst/>
              <a:gdLst/>
              <a:ahLst/>
              <a:cxnLst/>
              <a:rect l="l" t="t" r="r" b="b"/>
              <a:pathLst>
                <a:path w="2425700" h="207645">
                  <a:moveTo>
                    <a:pt x="0" y="82715"/>
                  </a:moveTo>
                  <a:lnTo>
                    <a:pt x="0" y="0"/>
                  </a:lnTo>
                  <a:lnTo>
                    <a:pt x="397192" y="0"/>
                  </a:lnTo>
                  <a:lnTo>
                    <a:pt x="397192" y="207441"/>
                  </a:lnTo>
                  <a:lnTo>
                    <a:pt x="2425103" y="207441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821808" y="8973451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0"/>
                  </a:moveTo>
                  <a:lnTo>
                    <a:pt x="0" y="0"/>
                  </a:lnTo>
                  <a:lnTo>
                    <a:pt x="0" y="327837"/>
                  </a:lnTo>
                  <a:lnTo>
                    <a:pt x="327837" y="327837"/>
                  </a:lnTo>
                  <a:lnTo>
                    <a:pt x="327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821812" y="89734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821812" y="8973454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0" y="327837"/>
                  </a:moveTo>
                  <a:lnTo>
                    <a:pt x="327837" y="327837"/>
                  </a:lnTo>
                  <a:lnTo>
                    <a:pt x="327837" y="0"/>
                  </a:lnTo>
                  <a:lnTo>
                    <a:pt x="0" y="0"/>
                  </a:lnTo>
                  <a:lnTo>
                    <a:pt x="0" y="3278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821816" y="8973458"/>
              <a:ext cx="328295" cy="328295"/>
            </a:xfrm>
            <a:custGeom>
              <a:avLst/>
              <a:gdLst/>
              <a:ahLst/>
              <a:cxnLst/>
              <a:rect l="l" t="t" r="r" b="b"/>
              <a:pathLst>
                <a:path w="328295" h="328295">
                  <a:moveTo>
                    <a:pt x="327837" y="32783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863141" y="92238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109359" y="0"/>
                  </a:moveTo>
                  <a:lnTo>
                    <a:pt x="97586" y="0"/>
                  </a:lnTo>
                  <a:lnTo>
                    <a:pt x="97586" y="22974"/>
                  </a:lnTo>
                  <a:lnTo>
                    <a:pt x="92887" y="27749"/>
                  </a:lnTo>
                  <a:lnTo>
                    <a:pt x="81279" y="27749"/>
                  </a:lnTo>
                  <a:lnTo>
                    <a:pt x="79120" y="27393"/>
                  </a:lnTo>
                  <a:lnTo>
                    <a:pt x="48907" y="8940"/>
                  </a:lnTo>
                  <a:lnTo>
                    <a:pt x="42760" y="5181"/>
                  </a:lnTo>
                  <a:lnTo>
                    <a:pt x="34124" y="1422"/>
                  </a:lnTo>
                  <a:lnTo>
                    <a:pt x="29870" y="469"/>
                  </a:lnTo>
                  <a:lnTo>
                    <a:pt x="17957" y="469"/>
                  </a:lnTo>
                  <a:lnTo>
                    <a:pt x="11747" y="2857"/>
                  </a:lnTo>
                  <a:lnTo>
                    <a:pt x="2349" y="12420"/>
                  </a:lnTo>
                  <a:lnTo>
                    <a:pt x="0" y="18656"/>
                  </a:lnTo>
                  <a:lnTo>
                    <a:pt x="0" y="40436"/>
                  </a:lnTo>
                  <a:lnTo>
                    <a:pt x="11747" y="40436"/>
                  </a:lnTo>
                  <a:lnTo>
                    <a:pt x="11747" y="17487"/>
                  </a:lnTo>
                  <a:lnTo>
                    <a:pt x="16459" y="12699"/>
                  </a:lnTo>
                  <a:lnTo>
                    <a:pt x="28066" y="12699"/>
                  </a:lnTo>
                  <a:lnTo>
                    <a:pt x="30200" y="13055"/>
                  </a:lnTo>
                  <a:lnTo>
                    <a:pt x="34442" y="14465"/>
                  </a:lnTo>
                  <a:lnTo>
                    <a:pt x="36842" y="15595"/>
                  </a:lnTo>
                  <a:lnTo>
                    <a:pt x="42163" y="18732"/>
                  </a:lnTo>
                  <a:lnTo>
                    <a:pt x="60439" y="31521"/>
                  </a:lnTo>
                  <a:lnTo>
                    <a:pt x="66586" y="35280"/>
                  </a:lnTo>
                  <a:lnTo>
                    <a:pt x="75196" y="39039"/>
                  </a:lnTo>
                  <a:lnTo>
                    <a:pt x="79476" y="39979"/>
                  </a:lnTo>
                  <a:lnTo>
                    <a:pt x="91401" y="39979"/>
                  </a:lnTo>
                  <a:lnTo>
                    <a:pt x="97586" y="37591"/>
                  </a:lnTo>
                  <a:lnTo>
                    <a:pt x="106997" y="28028"/>
                  </a:lnTo>
                  <a:lnTo>
                    <a:pt x="109359" y="21793"/>
                  </a:lnTo>
                  <a:lnTo>
                    <a:pt x="10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863141" y="9223885"/>
              <a:ext cx="109855" cy="40640"/>
            </a:xfrm>
            <a:custGeom>
              <a:avLst/>
              <a:gdLst/>
              <a:ahLst/>
              <a:cxnLst/>
              <a:rect l="l" t="t" r="r" b="b"/>
              <a:pathLst>
                <a:path w="109854" h="40640">
                  <a:moveTo>
                    <a:pt x="56908" y="14579"/>
                  </a:moveTo>
                  <a:lnTo>
                    <a:pt x="62864" y="18808"/>
                  </a:lnTo>
                  <a:lnTo>
                    <a:pt x="67170" y="21716"/>
                  </a:lnTo>
                  <a:lnTo>
                    <a:pt x="69849" y="23279"/>
                  </a:lnTo>
                  <a:lnTo>
                    <a:pt x="72516" y="24866"/>
                  </a:lnTo>
                  <a:lnTo>
                    <a:pt x="74891" y="25984"/>
                  </a:lnTo>
                  <a:lnTo>
                    <a:pt x="77012" y="26695"/>
                  </a:lnTo>
                  <a:lnTo>
                    <a:pt x="79120" y="27393"/>
                  </a:lnTo>
                  <a:lnTo>
                    <a:pt x="81279" y="27749"/>
                  </a:lnTo>
                  <a:lnTo>
                    <a:pt x="83477" y="27749"/>
                  </a:lnTo>
                  <a:lnTo>
                    <a:pt x="92887" y="27749"/>
                  </a:lnTo>
                  <a:lnTo>
                    <a:pt x="97586" y="22974"/>
                  </a:lnTo>
                  <a:lnTo>
                    <a:pt x="97586" y="13398"/>
                  </a:lnTo>
                  <a:lnTo>
                    <a:pt x="97586" y="0"/>
                  </a:lnTo>
                  <a:lnTo>
                    <a:pt x="109359" y="0"/>
                  </a:lnTo>
                  <a:lnTo>
                    <a:pt x="109359" y="14109"/>
                  </a:lnTo>
                  <a:lnTo>
                    <a:pt x="109359" y="21793"/>
                  </a:lnTo>
                  <a:lnTo>
                    <a:pt x="106997" y="28028"/>
                  </a:lnTo>
                  <a:lnTo>
                    <a:pt x="102285" y="32816"/>
                  </a:lnTo>
                  <a:lnTo>
                    <a:pt x="97586" y="37591"/>
                  </a:lnTo>
                  <a:lnTo>
                    <a:pt x="91401" y="39979"/>
                  </a:lnTo>
                  <a:lnTo>
                    <a:pt x="83718" y="39979"/>
                  </a:lnTo>
                  <a:lnTo>
                    <a:pt x="79476" y="39979"/>
                  </a:lnTo>
                  <a:lnTo>
                    <a:pt x="75196" y="39039"/>
                  </a:lnTo>
                  <a:lnTo>
                    <a:pt x="70904" y="37147"/>
                  </a:lnTo>
                  <a:lnTo>
                    <a:pt x="66586" y="35280"/>
                  </a:lnTo>
                  <a:lnTo>
                    <a:pt x="60439" y="31521"/>
                  </a:lnTo>
                  <a:lnTo>
                    <a:pt x="52438" y="25882"/>
                  </a:lnTo>
                  <a:lnTo>
                    <a:pt x="46494" y="21640"/>
                  </a:lnTo>
                  <a:lnTo>
                    <a:pt x="42163" y="18732"/>
                  </a:lnTo>
                  <a:lnTo>
                    <a:pt x="39509" y="17157"/>
                  </a:lnTo>
                  <a:lnTo>
                    <a:pt x="36842" y="15595"/>
                  </a:lnTo>
                  <a:lnTo>
                    <a:pt x="34442" y="14465"/>
                  </a:lnTo>
                  <a:lnTo>
                    <a:pt x="32334" y="13766"/>
                  </a:lnTo>
                  <a:lnTo>
                    <a:pt x="30200" y="13055"/>
                  </a:lnTo>
                  <a:lnTo>
                    <a:pt x="28066" y="12699"/>
                  </a:lnTo>
                  <a:lnTo>
                    <a:pt x="25869" y="12699"/>
                  </a:lnTo>
                  <a:lnTo>
                    <a:pt x="16459" y="12699"/>
                  </a:lnTo>
                  <a:lnTo>
                    <a:pt x="11747" y="17487"/>
                  </a:lnTo>
                  <a:lnTo>
                    <a:pt x="11747" y="27025"/>
                  </a:lnTo>
                  <a:lnTo>
                    <a:pt x="11747" y="40436"/>
                  </a:lnTo>
                  <a:lnTo>
                    <a:pt x="0" y="40436"/>
                  </a:lnTo>
                  <a:lnTo>
                    <a:pt x="0" y="26339"/>
                  </a:lnTo>
                  <a:lnTo>
                    <a:pt x="0" y="18656"/>
                  </a:lnTo>
                  <a:lnTo>
                    <a:pt x="2349" y="12420"/>
                  </a:lnTo>
                  <a:lnTo>
                    <a:pt x="7061" y="7645"/>
                  </a:lnTo>
                  <a:lnTo>
                    <a:pt x="11747" y="2857"/>
                  </a:lnTo>
                  <a:lnTo>
                    <a:pt x="17957" y="469"/>
                  </a:lnTo>
                  <a:lnTo>
                    <a:pt x="25628" y="469"/>
                  </a:lnTo>
                  <a:lnTo>
                    <a:pt x="29870" y="469"/>
                  </a:lnTo>
                  <a:lnTo>
                    <a:pt x="34124" y="1422"/>
                  </a:lnTo>
                  <a:lnTo>
                    <a:pt x="38455" y="3289"/>
                  </a:lnTo>
                  <a:lnTo>
                    <a:pt x="42760" y="5181"/>
                  </a:lnTo>
                  <a:lnTo>
                    <a:pt x="48907" y="8940"/>
                  </a:lnTo>
                  <a:lnTo>
                    <a:pt x="56908" y="14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5014798" y="9008808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104063" y="9817"/>
                  </a:lnTo>
                  <a:lnTo>
                    <a:pt x="10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5014802" y="9008811"/>
              <a:ext cx="104139" cy="10160"/>
            </a:xfrm>
            <a:custGeom>
              <a:avLst/>
              <a:gdLst/>
              <a:ahLst/>
              <a:cxnLst/>
              <a:rect l="l" t="t" r="r" b="b"/>
              <a:pathLst>
                <a:path w="104139" h="10159">
                  <a:moveTo>
                    <a:pt x="104063" y="9817"/>
                  </a:moveTo>
                  <a:lnTo>
                    <a:pt x="0" y="9817"/>
                  </a:lnTo>
                  <a:lnTo>
                    <a:pt x="0" y="0"/>
                  </a:lnTo>
                  <a:lnTo>
                    <a:pt x="104063" y="0"/>
                  </a:lnTo>
                  <a:lnTo>
                    <a:pt x="104063" y="98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5078679" y="9033992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5078684" y="90339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5015014" y="9033992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0"/>
                  </a:moveTo>
                  <a:lnTo>
                    <a:pt x="0" y="0"/>
                  </a:lnTo>
                  <a:lnTo>
                    <a:pt x="0" y="9829"/>
                  </a:lnTo>
                  <a:lnTo>
                    <a:pt x="39954" y="9829"/>
                  </a:lnTo>
                  <a:lnTo>
                    <a:pt x="399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5015019" y="9033995"/>
              <a:ext cx="40005" cy="10160"/>
            </a:xfrm>
            <a:custGeom>
              <a:avLst/>
              <a:gdLst/>
              <a:ahLst/>
              <a:cxnLst/>
              <a:rect l="l" t="t" r="r" b="b"/>
              <a:pathLst>
                <a:path w="40004" h="10159">
                  <a:moveTo>
                    <a:pt x="39954" y="9829"/>
                  </a:moveTo>
                  <a:lnTo>
                    <a:pt x="0" y="9829"/>
                  </a:lnTo>
                  <a:lnTo>
                    <a:pt x="0" y="0"/>
                  </a:lnTo>
                  <a:lnTo>
                    <a:pt x="39954" y="0"/>
                  </a:lnTo>
                  <a:lnTo>
                    <a:pt x="39954" y="98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5355658" y="8981810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603343" y="9011501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w="0" h="104140">
                  <a:moveTo>
                    <a:pt x="0" y="103822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524367" y="9117853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557433" y="8981821"/>
              <a:ext cx="92075" cy="347980"/>
            </a:xfrm>
            <a:custGeom>
              <a:avLst/>
              <a:gdLst/>
              <a:ahLst/>
              <a:cxnLst/>
              <a:rect l="l" t="t" r="r" b="b"/>
              <a:pathLst>
                <a:path w="92075" h="347979">
                  <a:moveTo>
                    <a:pt x="75298" y="29692"/>
                  </a:moveTo>
                  <a:lnTo>
                    <a:pt x="72961" y="18135"/>
                  </a:lnTo>
                  <a:lnTo>
                    <a:pt x="66598" y="8699"/>
                  </a:lnTo>
                  <a:lnTo>
                    <a:pt x="57162" y="2324"/>
                  </a:lnTo>
                  <a:lnTo>
                    <a:pt x="45593" y="0"/>
                  </a:lnTo>
                  <a:lnTo>
                    <a:pt x="34036" y="2324"/>
                  </a:lnTo>
                  <a:lnTo>
                    <a:pt x="24587" y="8699"/>
                  </a:lnTo>
                  <a:lnTo>
                    <a:pt x="18224" y="18135"/>
                  </a:lnTo>
                  <a:lnTo>
                    <a:pt x="15887" y="29692"/>
                  </a:lnTo>
                  <a:lnTo>
                    <a:pt x="18224" y="41249"/>
                  </a:lnTo>
                  <a:lnTo>
                    <a:pt x="24587" y="50698"/>
                  </a:lnTo>
                  <a:lnTo>
                    <a:pt x="34036" y="57061"/>
                  </a:lnTo>
                  <a:lnTo>
                    <a:pt x="45593" y="59397"/>
                  </a:lnTo>
                  <a:lnTo>
                    <a:pt x="57162" y="57061"/>
                  </a:lnTo>
                  <a:lnTo>
                    <a:pt x="66598" y="50698"/>
                  </a:lnTo>
                  <a:lnTo>
                    <a:pt x="72961" y="41249"/>
                  </a:lnTo>
                  <a:lnTo>
                    <a:pt x="75298" y="29692"/>
                  </a:lnTo>
                  <a:close/>
                </a:path>
                <a:path w="92075" h="347979">
                  <a:moveTo>
                    <a:pt x="91808" y="306882"/>
                  </a:moveTo>
                  <a:lnTo>
                    <a:pt x="81927" y="297002"/>
                  </a:lnTo>
                  <a:lnTo>
                    <a:pt x="52882" y="326047"/>
                  </a:lnTo>
                  <a:lnTo>
                    <a:pt x="52882" y="178587"/>
                  </a:lnTo>
                  <a:lnTo>
                    <a:pt x="38900" y="178587"/>
                  </a:lnTo>
                  <a:lnTo>
                    <a:pt x="38900" y="326034"/>
                  </a:lnTo>
                  <a:lnTo>
                    <a:pt x="9880" y="297002"/>
                  </a:lnTo>
                  <a:lnTo>
                    <a:pt x="0" y="306882"/>
                  </a:lnTo>
                  <a:lnTo>
                    <a:pt x="40957" y="347840"/>
                  </a:lnTo>
                  <a:lnTo>
                    <a:pt x="50838" y="347840"/>
                  </a:lnTo>
                  <a:lnTo>
                    <a:pt x="91808" y="3068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575242" y="8886761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5" h="551179">
                  <a:moveTo>
                    <a:pt x="509371" y="0"/>
                  </a:moveTo>
                  <a:lnTo>
                    <a:pt x="0" y="0"/>
                  </a:lnTo>
                  <a:lnTo>
                    <a:pt x="0" y="550557"/>
                  </a:lnTo>
                  <a:lnTo>
                    <a:pt x="509371" y="550557"/>
                  </a:lnTo>
                  <a:lnTo>
                    <a:pt x="509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575246" y="8886764"/>
              <a:ext cx="509905" cy="551180"/>
            </a:xfrm>
            <a:custGeom>
              <a:avLst/>
              <a:gdLst/>
              <a:ahLst/>
              <a:cxnLst/>
              <a:rect l="l" t="t" r="r" b="b"/>
              <a:pathLst>
                <a:path w="509905" h="551179">
                  <a:moveTo>
                    <a:pt x="509371" y="550557"/>
                  </a:moveTo>
                  <a:lnTo>
                    <a:pt x="0" y="550557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5505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575246" y="8930972"/>
              <a:ext cx="509905" cy="167005"/>
            </a:xfrm>
            <a:custGeom>
              <a:avLst/>
              <a:gdLst/>
              <a:ahLst/>
              <a:cxnLst/>
              <a:rect l="l" t="t" r="r" b="b"/>
              <a:pathLst>
                <a:path w="509905" h="167004">
                  <a:moveTo>
                    <a:pt x="509371" y="166420"/>
                  </a:moveTo>
                  <a:lnTo>
                    <a:pt x="0" y="166420"/>
                  </a:lnTo>
                  <a:lnTo>
                    <a:pt x="0" y="0"/>
                  </a:lnTo>
                  <a:lnTo>
                    <a:pt x="509371" y="0"/>
                  </a:lnTo>
                  <a:lnTo>
                    <a:pt x="509371" y="1664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833442" y="888677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w="0" h="551179">
                  <a:moveTo>
                    <a:pt x="0" y="0"/>
                  </a:moveTo>
                  <a:lnTo>
                    <a:pt x="0" y="55055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664611" y="93079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1927" y="0"/>
                  </a:moveTo>
                  <a:lnTo>
                    <a:pt x="40970" y="40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705580" y="9184571"/>
              <a:ext cx="0" cy="164465"/>
            </a:xfrm>
            <a:custGeom>
              <a:avLst/>
              <a:gdLst/>
              <a:ahLst/>
              <a:cxnLst/>
              <a:rect l="l" t="t" r="r" b="b"/>
              <a:pathLst>
                <a:path w="0" h="164465">
                  <a:moveTo>
                    <a:pt x="0" y="16431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626617" y="9142008"/>
              <a:ext cx="158115" cy="249554"/>
            </a:xfrm>
            <a:custGeom>
              <a:avLst/>
              <a:gdLst/>
              <a:ahLst/>
              <a:cxnLst/>
              <a:rect l="l" t="t" r="r" b="b"/>
              <a:pathLst>
                <a:path w="158114" h="249554">
                  <a:moveTo>
                    <a:pt x="157924" y="249440"/>
                  </a:moveTo>
                  <a:lnTo>
                    <a:pt x="0" y="249440"/>
                  </a:lnTo>
                  <a:lnTo>
                    <a:pt x="0" y="0"/>
                  </a:lnTo>
                  <a:lnTo>
                    <a:pt x="157924" y="0"/>
                  </a:lnTo>
                  <a:lnTo>
                    <a:pt x="157924" y="24944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2736100" y="8957310"/>
              <a:ext cx="300990" cy="96520"/>
            </a:xfrm>
            <a:custGeom>
              <a:avLst/>
              <a:gdLst/>
              <a:ahLst/>
              <a:cxnLst/>
              <a:rect l="l" t="t" r="r" b="b"/>
              <a:pathLst>
                <a:path w="300989" h="96520">
                  <a:moveTo>
                    <a:pt x="44780" y="44792"/>
                  </a:moveTo>
                  <a:lnTo>
                    <a:pt x="22402" y="0"/>
                  </a:lnTo>
                  <a:lnTo>
                    <a:pt x="0" y="44792"/>
                  </a:lnTo>
                  <a:lnTo>
                    <a:pt x="18554" y="44792"/>
                  </a:lnTo>
                  <a:lnTo>
                    <a:pt x="18554" y="96088"/>
                  </a:lnTo>
                  <a:lnTo>
                    <a:pt x="26238" y="96088"/>
                  </a:lnTo>
                  <a:lnTo>
                    <a:pt x="26238" y="44792"/>
                  </a:lnTo>
                  <a:lnTo>
                    <a:pt x="44780" y="44792"/>
                  </a:lnTo>
                  <a:close/>
                </a:path>
                <a:path w="300989" h="96520">
                  <a:moveTo>
                    <a:pt x="300482" y="51295"/>
                  </a:moveTo>
                  <a:lnTo>
                    <a:pt x="281914" y="51295"/>
                  </a:lnTo>
                  <a:lnTo>
                    <a:pt x="281914" y="0"/>
                  </a:lnTo>
                  <a:lnTo>
                    <a:pt x="274231" y="0"/>
                  </a:lnTo>
                  <a:lnTo>
                    <a:pt x="274231" y="51295"/>
                  </a:lnTo>
                  <a:lnTo>
                    <a:pt x="255689" y="51295"/>
                  </a:lnTo>
                  <a:lnTo>
                    <a:pt x="278079" y="96088"/>
                  </a:lnTo>
                  <a:lnTo>
                    <a:pt x="300482" y="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6" name="object 376"/>
          <p:cNvGrpSpPr/>
          <p:nvPr/>
        </p:nvGrpSpPr>
        <p:grpSpPr>
          <a:xfrm>
            <a:off x="2718875" y="9801809"/>
            <a:ext cx="199390" cy="507365"/>
            <a:chOff x="2718875" y="9801809"/>
            <a:chExt cx="199390" cy="507365"/>
          </a:xfrm>
        </p:grpSpPr>
        <p:sp>
          <p:nvSpPr>
            <p:cNvPr id="377" name="object 377"/>
            <p:cNvSpPr/>
            <p:nvPr/>
          </p:nvSpPr>
          <p:spPr>
            <a:xfrm>
              <a:off x="2718875" y="10196583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732846" y="1024652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774760" y="10296460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818356" y="9801809"/>
              <a:ext cx="0" cy="386715"/>
            </a:xfrm>
            <a:custGeom>
              <a:avLst/>
              <a:gdLst/>
              <a:ahLst/>
              <a:cxnLst/>
              <a:rect l="l" t="t" r="r" b="b"/>
              <a:pathLst>
                <a:path w="0" h="386715">
                  <a:moveTo>
                    <a:pt x="0" y="3866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1" name="object 381"/>
          <p:cNvSpPr/>
          <p:nvPr/>
        </p:nvSpPr>
        <p:spPr>
          <a:xfrm>
            <a:off x="2067336" y="1003630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2" name="object 382"/>
          <p:cNvGrpSpPr/>
          <p:nvPr/>
        </p:nvGrpSpPr>
        <p:grpSpPr>
          <a:xfrm>
            <a:off x="2177456" y="10023608"/>
            <a:ext cx="3783329" cy="25400"/>
            <a:chOff x="2177456" y="10023608"/>
            <a:chExt cx="3783329" cy="25400"/>
          </a:xfrm>
        </p:grpSpPr>
        <p:sp>
          <p:nvSpPr>
            <p:cNvPr id="383" name="object 383"/>
            <p:cNvSpPr/>
            <p:nvPr/>
          </p:nvSpPr>
          <p:spPr>
            <a:xfrm>
              <a:off x="2177456" y="10036308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4" h="0">
                  <a:moveTo>
                    <a:pt x="0" y="0"/>
                  </a:moveTo>
                  <a:lnTo>
                    <a:pt x="252069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465538" y="10036308"/>
              <a:ext cx="3421379" cy="0"/>
            </a:xfrm>
            <a:custGeom>
              <a:avLst/>
              <a:gdLst/>
              <a:ahLst/>
              <a:cxnLst/>
              <a:rect l="l" t="t" r="r" b="b"/>
              <a:pathLst>
                <a:path w="3421379" h="0">
                  <a:moveTo>
                    <a:pt x="0" y="0"/>
                  </a:moveTo>
                  <a:lnTo>
                    <a:pt x="3420973" y="0"/>
                  </a:lnTo>
                </a:path>
              </a:pathLst>
            </a:custGeom>
            <a:ln w="254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922519" y="10036308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 h="0">
                  <a:moveTo>
                    <a:pt x="0" y="0"/>
                  </a:moveTo>
                  <a:lnTo>
                    <a:pt x="381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6" name="object 386"/>
          <p:cNvSpPr/>
          <p:nvPr/>
        </p:nvSpPr>
        <p:spPr>
          <a:xfrm>
            <a:off x="2705580" y="8380645"/>
            <a:ext cx="0" cy="452120"/>
          </a:xfrm>
          <a:custGeom>
            <a:avLst/>
            <a:gdLst/>
            <a:ahLst/>
            <a:cxnLst/>
            <a:rect l="l" t="t" r="r" b="b"/>
            <a:pathLst>
              <a:path w="0" h="452120">
                <a:moveTo>
                  <a:pt x="0" y="4519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387" name="object 387"/>
          <p:cNvGrpSpPr/>
          <p:nvPr/>
        </p:nvGrpSpPr>
        <p:grpSpPr>
          <a:xfrm>
            <a:off x="2709337" y="8380645"/>
            <a:ext cx="1897380" cy="452120"/>
            <a:chOff x="2709337" y="8380645"/>
            <a:chExt cx="1897380" cy="452120"/>
          </a:xfrm>
        </p:grpSpPr>
        <p:sp>
          <p:nvSpPr>
            <p:cNvPr id="388" name="object 388"/>
            <p:cNvSpPr/>
            <p:nvPr/>
          </p:nvSpPr>
          <p:spPr>
            <a:xfrm>
              <a:off x="4603343" y="8380645"/>
              <a:ext cx="0" cy="452120"/>
            </a:xfrm>
            <a:custGeom>
              <a:avLst/>
              <a:gdLst/>
              <a:ahLst/>
              <a:cxnLst/>
              <a:rect l="l" t="t" r="r" b="b"/>
              <a:pathLst>
                <a:path w="0" h="452120">
                  <a:moveTo>
                    <a:pt x="0" y="4519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2737467" y="8406429"/>
              <a:ext cx="1837689" cy="0"/>
            </a:xfrm>
            <a:custGeom>
              <a:avLst/>
              <a:gdLst/>
              <a:ahLst/>
              <a:cxnLst/>
              <a:rect l="l" t="t" r="r" b="b"/>
              <a:pathLst>
                <a:path w="1837689" h="0">
                  <a:moveTo>
                    <a:pt x="0" y="0"/>
                  </a:moveTo>
                  <a:lnTo>
                    <a:pt x="18374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2709329" y="8397227"/>
              <a:ext cx="1894205" cy="19050"/>
            </a:xfrm>
            <a:custGeom>
              <a:avLst/>
              <a:gdLst/>
              <a:ahLst/>
              <a:cxnLst/>
              <a:rect l="l" t="t" r="r" b="b"/>
              <a:pathLst>
                <a:path w="1894204" h="19050">
                  <a:moveTo>
                    <a:pt x="34417" y="0"/>
                  </a:moveTo>
                  <a:lnTo>
                    <a:pt x="0" y="9207"/>
                  </a:lnTo>
                  <a:lnTo>
                    <a:pt x="34417" y="18440"/>
                  </a:lnTo>
                  <a:lnTo>
                    <a:pt x="34417" y="0"/>
                  </a:lnTo>
                  <a:close/>
                </a:path>
                <a:path w="1894204" h="19050">
                  <a:moveTo>
                    <a:pt x="1893697" y="9207"/>
                  </a:moveTo>
                  <a:lnTo>
                    <a:pt x="1859280" y="0"/>
                  </a:lnTo>
                  <a:lnTo>
                    <a:pt x="1859280" y="18440"/>
                  </a:lnTo>
                  <a:lnTo>
                    <a:pt x="1893697" y="92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1" name="object 391"/>
          <p:cNvGrpSpPr/>
          <p:nvPr/>
        </p:nvGrpSpPr>
        <p:grpSpPr>
          <a:xfrm>
            <a:off x="5681032" y="7947810"/>
            <a:ext cx="496570" cy="3175"/>
            <a:chOff x="5681032" y="7947810"/>
            <a:chExt cx="496570" cy="3175"/>
          </a:xfrm>
        </p:grpSpPr>
        <p:sp>
          <p:nvSpPr>
            <p:cNvPr id="392" name="object 392"/>
            <p:cNvSpPr/>
            <p:nvPr/>
          </p:nvSpPr>
          <p:spPr>
            <a:xfrm>
              <a:off x="5681032" y="79493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5741718" y="7949397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5908256" y="7949397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158063" y="7949397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6" name="object 396"/>
          <p:cNvGrpSpPr/>
          <p:nvPr/>
        </p:nvGrpSpPr>
        <p:grpSpPr>
          <a:xfrm>
            <a:off x="5681032" y="7949141"/>
            <a:ext cx="496570" cy="1295400"/>
            <a:chOff x="5681032" y="7949141"/>
            <a:chExt cx="496570" cy="1295400"/>
          </a:xfrm>
        </p:grpSpPr>
        <p:sp>
          <p:nvSpPr>
            <p:cNvPr id="397" name="object 397"/>
            <p:cNvSpPr/>
            <p:nvPr/>
          </p:nvSpPr>
          <p:spPr>
            <a:xfrm>
              <a:off x="5681032" y="92425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5741718" y="9242570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19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5908256" y="9242570"/>
              <a:ext cx="229235" cy="0"/>
            </a:xfrm>
            <a:custGeom>
              <a:avLst/>
              <a:gdLst/>
              <a:ahLst/>
              <a:cxnLst/>
              <a:rect l="l" t="t" r="r" b="b"/>
              <a:pathLst>
                <a:path w="229235" h="0">
                  <a:moveTo>
                    <a:pt x="0" y="0"/>
                  </a:moveTo>
                  <a:lnTo>
                    <a:pt x="228993" y="0"/>
                  </a:lnTo>
                </a:path>
              </a:pathLst>
            </a:custGeom>
            <a:ln w="317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158063" y="924257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 h="0">
                  <a:moveTo>
                    <a:pt x="0" y="0"/>
                  </a:moveTo>
                  <a:lnTo>
                    <a:pt x="190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140217" y="7977264"/>
              <a:ext cx="0" cy="1238885"/>
            </a:xfrm>
            <a:custGeom>
              <a:avLst/>
              <a:gdLst/>
              <a:ahLst/>
              <a:cxnLst/>
              <a:rect l="l" t="t" r="r" b="b"/>
              <a:pathLst>
                <a:path w="0" h="1238884">
                  <a:moveTo>
                    <a:pt x="0" y="0"/>
                  </a:moveTo>
                  <a:lnTo>
                    <a:pt x="0" y="12387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130988" y="7949145"/>
              <a:ext cx="19050" cy="1295400"/>
            </a:xfrm>
            <a:custGeom>
              <a:avLst/>
              <a:gdLst/>
              <a:ahLst/>
              <a:cxnLst/>
              <a:rect l="l" t="t" r="r" b="b"/>
              <a:pathLst>
                <a:path w="19050" h="1295400">
                  <a:moveTo>
                    <a:pt x="18453" y="1260538"/>
                  </a:moveTo>
                  <a:lnTo>
                    <a:pt x="0" y="1260538"/>
                  </a:lnTo>
                  <a:lnTo>
                    <a:pt x="9232" y="1294968"/>
                  </a:lnTo>
                  <a:lnTo>
                    <a:pt x="18453" y="1260538"/>
                  </a:lnTo>
                  <a:close/>
                </a:path>
                <a:path w="19050" h="1295400">
                  <a:moveTo>
                    <a:pt x="18453" y="34417"/>
                  </a:moveTo>
                  <a:lnTo>
                    <a:pt x="9232" y="0"/>
                  </a:lnTo>
                  <a:lnTo>
                    <a:pt x="0" y="34417"/>
                  </a:lnTo>
                  <a:lnTo>
                    <a:pt x="18453" y="34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3" name="object 403"/>
          <p:cNvSpPr/>
          <p:nvPr/>
        </p:nvSpPr>
        <p:spPr>
          <a:xfrm>
            <a:off x="5105323" y="721583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5280291" y="789519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5728106" y="927835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4403775" y="938982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4044137" y="938982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2300719" y="927564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9" name="object 409"/>
          <p:cNvGrpSpPr/>
          <p:nvPr/>
        </p:nvGrpSpPr>
        <p:grpSpPr>
          <a:xfrm>
            <a:off x="2293721" y="6947598"/>
            <a:ext cx="93980" cy="431165"/>
            <a:chOff x="2293721" y="6947598"/>
            <a:chExt cx="93980" cy="431165"/>
          </a:xfrm>
        </p:grpSpPr>
        <p:sp>
          <p:nvSpPr>
            <p:cNvPr id="410" name="object 410"/>
            <p:cNvSpPr/>
            <p:nvPr/>
          </p:nvSpPr>
          <p:spPr>
            <a:xfrm>
              <a:off x="2324270" y="6953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0" y="10807"/>
                  </a:moveTo>
                  <a:lnTo>
                    <a:pt x="0" y="4864"/>
                  </a:lnTo>
                  <a:lnTo>
                    <a:pt x="4851" y="0"/>
                  </a:lnTo>
                  <a:lnTo>
                    <a:pt x="10795" y="0"/>
                  </a:lnTo>
                  <a:lnTo>
                    <a:pt x="21577" y="0"/>
                  </a:lnTo>
                  <a:lnTo>
                    <a:pt x="27520" y="0"/>
                  </a:lnTo>
                  <a:lnTo>
                    <a:pt x="32372" y="4864"/>
                  </a:lnTo>
                  <a:lnTo>
                    <a:pt x="32372" y="10807"/>
                  </a:lnTo>
                  <a:lnTo>
                    <a:pt x="32372" y="397090"/>
                  </a:lnTo>
                  <a:lnTo>
                    <a:pt x="32372" y="403021"/>
                  </a:lnTo>
                  <a:lnTo>
                    <a:pt x="27520" y="407885"/>
                  </a:lnTo>
                  <a:lnTo>
                    <a:pt x="21577" y="407885"/>
                  </a:lnTo>
                  <a:lnTo>
                    <a:pt x="10795" y="407885"/>
                  </a:lnTo>
                  <a:lnTo>
                    <a:pt x="4851" y="407885"/>
                  </a:lnTo>
                  <a:lnTo>
                    <a:pt x="0" y="403021"/>
                  </a:lnTo>
                  <a:lnTo>
                    <a:pt x="0" y="397090"/>
                  </a:lnTo>
                  <a:lnTo>
                    <a:pt x="0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300071" y="73413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5">
                  <a:moveTo>
                    <a:pt x="75907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25768"/>
                  </a:lnTo>
                  <a:lnTo>
                    <a:pt x="4864" y="30632"/>
                  </a:lnTo>
                  <a:lnTo>
                    <a:pt x="75907" y="30632"/>
                  </a:lnTo>
                  <a:lnTo>
                    <a:pt x="80772" y="25768"/>
                  </a:lnTo>
                  <a:lnTo>
                    <a:pt x="80772" y="19824"/>
                  </a:lnTo>
                  <a:lnTo>
                    <a:pt x="80772" y="4864"/>
                  </a:lnTo>
                  <a:lnTo>
                    <a:pt x="75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300071" y="7341328"/>
              <a:ext cx="81280" cy="31115"/>
            </a:xfrm>
            <a:custGeom>
              <a:avLst/>
              <a:gdLst/>
              <a:ahLst/>
              <a:cxnLst/>
              <a:rect l="l" t="t" r="r" b="b"/>
              <a:pathLst>
                <a:path w="81280" h="31115">
                  <a:moveTo>
                    <a:pt x="80772" y="19824"/>
                  </a:moveTo>
                  <a:lnTo>
                    <a:pt x="80772" y="25768"/>
                  </a:lnTo>
                  <a:lnTo>
                    <a:pt x="75907" y="30632"/>
                  </a:lnTo>
                  <a:lnTo>
                    <a:pt x="69964" y="30632"/>
                  </a:lnTo>
                  <a:lnTo>
                    <a:pt x="10807" y="30632"/>
                  </a:lnTo>
                  <a:lnTo>
                    <a:pt x="4864" y="30632"/>
                  </a:lnTo>
                  <a:lnTo>
                    <a:pt x="0" y="25768"/>
                  </a:lnTo>
                  <a:lnTo>
                    <a:pt x="0" y="19824"/>
                  </a:lnTo>
                  <a:lnTo>
                    <a:pt x="0" y="10807"/>
                  </a:lnTo>
                  <a:lnTo>
                    <a:pt x="0" y="4864"/>
                  </a:lnTo>
                  <a:lnTo>
                    <a:pt x="4864" y="0"/>
                  </a:lnTo>
                  <a:lnTo>
                    <a:pt x="10807" y="0"/>
                  </a:lnTo>
                  <a:lnTo>
                    <a:pt x="69964" y="0"/>
                  </a:lnTo>
                  <a:lnTo>
                    <a:pt x="75907" y="0"/>
                  </a:lnTo>
                  <a:lnTo>
                    <a:pt x="80772" y="4864"/>
                  </a:lnTo>
                  <a:lnTo>
                    <a:pt x="80772" y="10807"/>
                  </a:lnTo>
                  <a:lnTo>
                    <a:pt x="80772" y="1982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3" name="object 413"/>
          <p:cNvGrpSpPr/>
          <p:nvPr/>
        </p:nvGrpSpPr>
        <p:grpSpPr>
          <a:xfrm>
            <a:off x="2539389" y="6902292"/>
            <a:ext cx="6350" cy="433705"/>
            <a:chOff x="2539389" y="6902292"/>
            <a:chExt cx="6350" cy="433705"/>
          </a:xfrm>
        </p:grpSpPr>
        <p:sp>
          <p:nvSpPr>
            <p:cNvPr id="414" name="object 414"/>
            <p:cNvSpPr/>
            <p:nvPr/>
          </p:nvSpPr>
          <p:spPr>
            <a:xfrm>
              <a:off x="2542564" y="73166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5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2542564" y="7154956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12579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2542564" y="6939311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w="0" h="198120">
                  <a:moveTo>
                    <a:pt x="0" y="19767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2542564" y="690229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w="0" h="19050">
                  <a:moveTo>
                    <a:pt x="0" y="1904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8" name="object 418"/>
          <p:cNvGrpSpPr/>
          <p:nvPr/>
        </p:nvGrpSpPr>
        <p:grpSpPr>
          <a:xfrm>
            <a:off x="2125137" y="7276344"/>
            <a:ext cx="245110" cy="59690"/>
            <a:chOff x="2125137" y="7276344"/>
            <a:chExt cx="245110" cy="59690"/>
          </a:xfrm>
        </p:grpSpPr>
        <p:sp>
          <p:nvSpPr>
            <p:cNvPr id="419" name="object 419"/>
            <p:cNvSpPr/>
            <p:nvPr/>
          </p:nvSpPr>
          <p:spPr>
            <a:xfrm>
              <a:off x="2160940" y="7306036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 h="0">
                  <a:moveTo>
                    <a:pt x="166814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2125129" y="7276350"/>
              <a:ext cx="245110" cy="59690"/>
            </a:xfrm>
            <a:custGeom>
              <a:avLst/>
              <a:gdLst/>
              <a:ahLst/>
              <a:cxnLst/>
              <a:rect l="l" t="t" r="r" b="b"/>
              <a:pathLst>
                <a:path w="245110" h="59690">
                  <a:moveTo>
                    <a:pt x="59397" y="29692"/>
                  </a:moveTo>
                  <a:lnTo>
                    <a:pt x="57061" y="18135"/>
                  </a:lnTo>
                  <a:lnTo>
                    <a:pt x="50698" y="8686"/>
                  </a:lnTo>
                  <a:lnTo>
                    <a:pt x="41262" y="2336"/>
                  </a:lnTo>
                  <a:lnTo>
                    <a:pt x="29705" y="0"/>
                  </a:lnTo>
                  <a:lnTo>
                    <a:pt x="18148" y="2336"/>
                  </a:lnTo>
                  <a:lnTo>
                    <a:pt x="8699" y="8686"/>
                  </a:lnTo>
                  <a:lnTo>
                    <a:pt x="2336" y="18135"/>
                  </a:lnTo>
                  <a:lnTo>
                    <a:pt x="0" y="29692"/>
                  </a:lnTo>
                  <a:lnTo>
                    <a:pt x="2336" y="41249"/>
                  </a:lnTo>
                  <a:lnTo>
                    <a:pt x="8699" y="50685"/>
                  </a:lnTo>
                  <a:lnTo>
                    <a:pt x="18148" y="57048"/>
                  </a:lnTo>
                  <a:lnTo>
                    <a:pt x="29705" y="59385"/>
                  </a:lnTo>
                  <a:lnTo>
                    <a:pt x="41262" y="57048"/>
                  </a:lnTo>
                  <a:lnTo>
                    <a:pt x="50698" y="50685"/>
                  </a:lnTo>
                  <a:lnTo>
                    <a:pt x="57061" y="41249"/>
                  </a:lnTo>
                  <a:lnTo>
                    <a:pt x="59397" y="29692"/>
                  </a:lnTo>
                  <a:close/>
                </a:path>
                <a:path w="245110" h="59690">
                  <a:moveTo>
                    <a:pt x="245021" y="29692"/>
                  </a:moveTo>
                  <a:lnTo>
                    <a:pt x="242684" y="18135"/>
                  </a:lnTo>
                  <a:lnTo>
                    <a:pt x="236321" y="8686"/>
                  </a:lnTo>
                  <a:lnTo>
                    <a:pt x="226872" y="2336"/>
                  </a:lnTo>
                  <a:lnTo>
                    <a:pt x="215315" y="0"/>
                  </a:lnTo>
                  <a:lnTo>
                    <a:pt x="203758" y="2336"/>
                  </a:lnTo>
                  <a:lnTo>
                    <a:pt x="194322" y="8686"/>
                  </a:lnTo>
                  <a:lnTo>
                    <a:pt x="187960" y="18135"/>
                  </a:lnTo>
                  <a:lnTo>
                    <a:pt x="185623" y="29692"/>
                  </a:lnTo>
                  <a:lnTo>
                    <a:pt x="187960" y="41249"/>
                  </a:lnTo>
                  <a:lnTo>
                    <a:pt x="194322" y="50685"/>
                  </a:lnTo>
                  <a:lnTo>
                    <a:pt x="203758" y="57048"/>
                  </a:lnTo>
                  <a:lnTo>
                    <a:pt x="215315" y="59385"/>
                  </a:lnTo>
                  <a:lnTo>
                    <a:pt x="226872" y="57048"/>
                  </a:lnTo>
                  <a:lnTo>
                    <a:pt x="236321" y="50685"/>
                  </a:lnTo>
                  <a:lnTo>
                    <a:pt x="242684" y="41249"/>
                  </a:lnTo>
                  <a:lnTo>
                    <a:pt x="245021" y="29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1" name="object 421"/>
          <p:cNvGrpSpPr/>
          <p:nvPr/>
        </p:nvGrpSpPr>
        <p:grpSpPr>
          <a:xfrm>
            <a:off x="5639409" y="6947598"/>
            <a:ext cx="238760" cy="431165"/>
            <a:chOff x="5639409" y="6947598"/>
            <a:chExt cx="238760" cy="431165"/>
          </a:xfrm>
        </p:grpSpPr>
        <p:sp>
          <p:nvSpPr>
            <p:cNvPr id="422" name="object 422"/>
            <p:cNvSpPr/>
            <p:nvPr/>
          </p:nvSpPr>
          <p:spPr>
            <a:xfrm>
              <a:off x="5669956" y="6953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27520" y="0"/>
                  </a:moveTo>
                  <a:lnTo>
                    <a:pt x="4864" y="0"/>
                  </a:lnTo>
                  <a:lnTo>
                    <a:pt x="0" y="4864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10807"/>
                  </a:lnTo>
                  <a:lnTo>
                    <a:pt x="32372" y="4864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5669956" y="6953948"/>
              <a:ext cx="32384" cy="408305"/>
            </a:xfrm>
            <a:custGeom>
              <a:avLst/>
              <a:gdLst/>
              <a:ahLst/>
              <a:cxnLst/>
              <a:rect l="l" t="t" r="r" b="b"/>
              <a:pathLst>
                <a:path w="32385" h="408304">
                  <a:moveTo>
                    <a:pt x="32372" y="10807"/>
                  </a:moveTo>
                  <a:lnTo>
                    <a:pt x="32372" y="4864"/>
                  </a:lnTo>
                  <a:lnTo>
                    <a:pt x="27520" y="0"/>
                  </a:lnTo>
                  <a:lnTo>
                    <a:pt x="21577" y="0"/>
                  </a:lnTo>
                  <a:lnTo>
                    <a:pt x="10794" y="0"/>
                  </a:lnTo>
                  <a:lnTo>
                    <a:pt x="4864" y="0"/>
                  </a:lnTo>
                  <a:lnTo>
                    <a:pt x="0" y="4864"/>
                  </a:lnTo>
                  <a:lnTo>
                    <a:pt x="0" y="10807"/>
                  </a:lnTo>
                  <a:lnTo>
                    <a:pt x="0" y="397090"/>
                  </a:lnTo>
                  <a:lnTo>
                    <a:pt x="0" y="403021"/>
                  </a:lnTo>
                  <a:lnTo>
                    <a:pt x="4864" y="407885"/>
                  </a:lnTo>
                  <a:lnTo>
                    <a:pt x="10794" y="407885"/>
                  </a:lnTo>
                  <a:lnTo>
                    <a:pt x="21577" y="407885"/>
                  </a:lnTo>
                  <a:lnTo>
                    <a:pt x="27520" y="407885"/>
                  </a:lnTo>
                  <a:lnTo>
                    <a:pt x="32372" y="403021"/>
                  </a:lnTo>
                  <a:lnTo>
                    <a:pt x="32372" y="397090"/>
                  </a:lnTo>
                  <a:lnTo>
                    <a:pt x="32372" y="10807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4" name="object 4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39409" y="7259584"/>
              <a:ext cx="238325" cy="118727"/>
            </a:xfrm>
            <a:prstGeom prst="rect">
              <a:avLst/>
            </a:prstGeom>
          </p:spPr>
        </p:pic>
      </p:grpSp>
      <p:grpSp>
        <p:nvGrpSpPr>
          <p:cNvPr id="425" name="object 425"/>
          <p:cNvGrpSpPr/>
          <p:nvPr/>
        </p:nvGrpSpPr>
        <p:grpSpPr>
          <a:xfrm>
            <a:off x="2689952" y="6409381"/>
            <a:ext cx="161290" cy="326390"/>
            <a:chOff x="2689952" y="6409381"/>
            <a:chExt cx="161290" cy="326390"/>
          </a:xfrm>
        </p:grpSpPr>
        <p:sp>
          <p:nvSpPr>
            <p:cNvPr id="426" name="object 426"/>
            <p:cNvSpPr/>
            <p:nvPr/>
          </p:nvSpPr>
          <p:spPr>
            <a:xfrm>
              <a:off x="2802243" y="6415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0637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37" y="305917"/>
                  </a:lnTo>
                  <a:lnTo>
                    <a:pt x="24282" y="302272"/>
                  </a:lnTo>
                  <a:lnTo>
                    <a:pt x="24282" y="364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2802243" y="6415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0" y="8102"/>
                  </a:moveTo>
                  <a:lnTo>
                    <a:pt x="0" y="3644"/>
                  </a:lnTo>
                  <a:lnTo>
                    <a:pt x="3644" y="0"/>
                  </a:lnTo>
                  <a:lnTo>
                    <a:pt x="8102" y="0"/>
                  </a:lnTo>
                  <a:lnTo>
                    <a:pt x="16179" y="0"/>
                  </a:lnTo>
                  <a:lnTo>
                    <a:pt x="20637" y="0"/>
                  </a:lnTo>
                  <a:lnTo>
                    <a:pt x="24282" y="3644"/>
                  </a:lnTo>
                  <a:lnTo>
                    <a:pt x="24282" y="8102"/>
                  </a:lnTo>
                  <a:lnTo>
                    <a:pt x="24282" y="297814"/>
                  </a:lnTo>
                  <a:lnTo>
                    <a:pt x="24282" y="302272"/>
                  </a:lnTo>
                  <a:lnTo>
                    <a:pt x="20637" y="305917"/>
                  </a:lnTo>
                  <a:lnTo>
                    <a:pt x="16179" y="305917"/>
                  </a:lnTo>
                  <a:lnTo>
                    <a:pt x="8102" y="305917"/>
                  </a:lnTo>
                  <a:lnTo>
                    <a:pt x="3644" y="305917"/>
                  </a:lnTo>
                  <a:lnTo>
                    <a:pt x="0" y="302272"/>
                  </a:lnTo>
                  <a:lnTo>
                    <a:pt x="0" y="297814"/>
                  </a:lnTo>
                  <a:lnTo>
                    <a:pt x="0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8" name="object 4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89952" y="6642535"/>
              <a:ext cx="161069" cy="93054"/>
            </a:xfrm>
            <a:prstGeom prst="rect">
              <a:avLst/>
            </a:prstGeom>
          </p:spPr>
        </p:pic>
      </p:grpSp>
      <p:grpSp>
        <p:nvGrpSpPr>
          <p:cNvPr id="429" name="object 429"/>
          <p:cNvGrpSpPr/>
          <p:nvPr/>
        </p:nvGrpSpPr>
        <p:grpSpPr>
          <a:xfrm>
            <a:off x="5169127" y="6409381"/>
            <a:ext cx="161290" cy="326390"/>
            <a:chOff x="5169127" y="6409381"/>
            <a:chExt cx="161290" cy="326390"/>
          </a:xfrm>
        </p:grpSpPr>
        <p:sp>
          <p:nvSpPr>
            <p:cNvPr id="430" name="object 430"/>
            <p:cNvSpPr/>
            <p:nvPr/>
          </p:nvSpPr>
          <p:spPr>
            <a:xfrm>
              <a:off x="5193621" y="6415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0650" y="0"/>
                  </a:moveTo>
                  <a:lnTo>
                    <a:pt x="3644" y="0"/>
                  </a:lnTo>
                  <a:lnTo>
                    <a:pt x="0" y="3644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8102"/>
                  </a:lnTo>
                  <a:lnTo>
                    <a:pt x="24282" y="3644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5193621" y="6415731"/>
              <a:ext cx="24765" cy="306070"/>
            </a:xfrm>
            <a:custGeom>
              <a:avLst/>
              <a:gdLst/>
              <a:ahLst/>
              <a:cxnLst/>
              <a:rect l="l" t="t" r="r" b="b"/>
              <a:pathLst>
                <a:path w="24764" h="306070">
                  <a:moveTo>
                    <a:pt x="24282" y="8102"/>
                  </a:moveTo>
                  <a:lnTo>
                    <a:pt x="24282" y="3644"/>
                  </a:lnTo>
                  <a:lnTo>
                    <a:pt x="20650" y="0"/>
                  </a:lnTo>
                  <a:lnTo>
                    <a:pt x="16179" y="0"/>
                  </a:lnTo>
                  <a:lnTo>
                    <a:pt x="8115" y="0"/>
                  </a:lnTo>
                  <a:lnTo>
                    <a:pt x="3644" y="0"/>
                  </a:lnTo>
                  <a:lnTo>
                    <a:pt x="0" y="3644"/>
                  </a:lnTo>
                  <a:lnTo>
                    <a:pt x="0" y="8102"/>
                  </a:lnTo>
                  <a:lnTo>
                    <a:pt x="0" y="297814"/>
                  </a:lnTo>
                  <a:lnTo>
                    <a:pt x="0" y="302272"/>
                  </a:lnTo>
                  <a:lnTo>
                    <a:pt x="3644" y="305917"/>
                  </a:lnTo>
                  <a:lnTo>
                    <a:pt x="8115" y="305917"/>
                  </a:lnTo>
                  <a:lnTo>
                    <a:pt x="16179" y="305917"/>
                  </a:lnTo>
                  <a:lnTo>
                    <a:pt x="20650" y="305917"/>
                  </a:lnTo>
                  <a:lnTo>
                    <a:pt x="24282" y="302272"/>
                  </a:lnTo>
                  <a:lnTo>
                    <a:pt x="24282" y="297814"/>
                  </a:lnTo>
                  <a:lnTo>
                    <a:pt x="24282" y="81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2" name="object 4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69127" y="6642535"/>
              <a:ext cx="161067" cy="93054"/>
            </a:xfrm>
            <a:prstGeom prst="rect">
              <a:avLst/>
            </a:prstGeom>
          </p:spPr>
        </p:pic>
      </p:grpSp>
      <p:sp>
        <p:nvSpPr>
          <p:cNvPr id="433" name="object 433"/>
          <p:cNvSpPr/>
          <p:nvPr/>
        </p:nvSpPr>
        <p:spPr>
          <a:xfrm>
            <a:off x="2010007" y="74622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2010007" y="86468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4" h="1390015">
                <a:moveTo>
                  <a:pt x="0" y="0"/>
                </a:moveTo>
                <a:lnTo>
                  <a:pt x="0" y="1389418"/>
                </a:lnTo>
                <a:lnTo>
                  <a:pt x="124587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1980309" y="74325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692" y="0"/>
                </a:moveTo>
                <a:lnTo>
                  <a:pt x="18136" y="2332"/>
                </a:lnTo>
                <a:lnTo>
                  <a:pt x="8697" y="8693"/>
                </a:lnTo>
                <a:lnTo>
                  <a:pt x="2333" y="18130"/>
                </a:lnTo>
                <a:lnTo>
                  <a:pt x="0" y="29692"/>
                </a:lnTo>
                <a:lnTo>
                  <a:pt x="2333" y="41256"/>
                </a:lnTo>
                <a:lnTo>
                  <a:pt x="8697" y="50698"/>
                </a:lnTo>
                <a:lnTo>
                  <a:pt x="18136" y="57063"/>
                </a:lnTo>
                <a:lnTo>
                  <a:pt x="29692" y="59397"/>
                </a:lnTo>
                <a:lnTo>
                  <a:pt x="41256" y="57063"/>
                </a:lnTo>
                <a:lnTo>
                  <a:pt x="50698" y="50698"/>
                </a:lnTo>
                <a:lnTo>
                  <a:pt x="57063" y="41256"/>
                </a:lnTo>
                <a:lnTo>
                  <a:pt x="59397" y="29692"/>
                </a:lnTo>
                <a:lnTo>
                  <a:pt x="57063" y="18130"/>
                </a:lnTo>
                <a:lnTo>
                  <a:pt x="50698" y="8693"/>
                </a:lnTo>
                <a:lnTo>
                  <a:pt x="41256" y="2332"/>
                </a:lnTo>
                <a:lnTo>
                  <a:pt x="29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36" name="object 43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73959" y="8532647"/>
            <a:ext cx="72097" cy="131491"/>
          </a:xfrm>
          <a:prstGeom prst="rect">
            <a:avLst/>
          </a:prstGeom>
        </p:spPr>
      </p:pic>
      <p:sp>
        <p:nvSpPr>
          <p:cNvPr id="437" name="object 437"/>
          <p:cNvSpPr/>
          <p:nvPr/>
        </p:nvSpPr>
        <p:spPr>
          <a:xfrm>
            <a:off x="2104885" y="1000660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1" y="57076"/>
                </a:lnTo>
                <a:lnTo>
                  <a:pt x="50699" y="50711"/>
                </a:lnTo>
                <a:lnTo>
                  <a:pt x="57064" y="41269"/>
                </a:lnTo>
                <a:lnTo>
                  <a:pt x="59397" y="29705"/>
                </a:lnTo>
                <a:lnTo>
                  <a:pt x="57064" y="18141"/>
                </a:lnTo>
                <a:lnTo>
                  <a:pt x="50699" y="8699"/>
                </a:lnTo>
                <a:lnTo>
                  <a:pt x="41261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6022915" y="7462258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1096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5898328" y="8646886"/>
            <a:ext cx="125095" cy="1390015"/>
          </a:xfrm>
          <a:custGeom>
            <a:avLst/>
            <a:gdLst/>
            <a:ahLst/>
            <a:cxnLst/>
            <a:rect l="l" t="t" r="r" b="b"/>
            <a:pathLst>
              <a:path w="125095" h="1390015">
                <a:moveTo>
                  <a:pt x="124587" y="0"/>
                </a:moveTo>
                <a:lnTo>
                  <a:pt x="124587" y="1389418"/>
                </a:lnTo>
                <a:lnTo>
                  <a:pt x="0" y="1389418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5993210" y="743256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2"/>
                </a:lnTo>
                <a:lnTo>
                  <a:pt x="8699" y="8693"/>
                </a:lnTo>
                <a:lnTo>
                  <a:pt x="2334" y="18130"/>
                </a:lnTo>
                <a:lnTo>
                  <a:pt x="0" y="29692"/>
                </a:lnTo>
                <a:lnTo>
                  <a:pt x="2334" y="41256"/>
                </a:lnTo>
                <a:lnTo>
                  <a:pt x="8699" y="50698"/>
                </a:lnTo>
                <a:lnTo>
                  <a:pt x="18141" y="57063"/>
                </a:lnTo>
                <a:lnTo>
                  <a:pt x="29705" y="59397"/>
                </a:lnTo>
                <a:lnTo>
                  <a:pt x="41261" y="57063"/>
                </a:lnTo>
                <a:lnTo>
                  <a:pt x="50699" y="50698"/>
                </a:lnTo>
                <a:lnTo>
                  <a:pt x="57064" y="41256"/>
                </a:lnTo>
                <a:lnTo>
                  <a:pt x="59397" y="29692"/>
                </a:lnTo>
                <a:lnTo>
                  <a:pt x="57064" y="18130"/>
                </a:lnTo>
                <a:lnTo>
                  <a:pt x="50699" y="8693"/>
                </a:lnTo>
                <a:lnTo>
                  <a:pt x="41261" y="2332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41" name="object 44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86860" y="8532647"/>
            <a:ext cx="72097" cy="131491"/>
          </a:xfrm>
          <a:prstGeom prst="rect">
            <a:avLst/>
          </a:prstGeom>
        </p:spPr>
      </p:pic>
      <p:sp>
        <p:nvSpPr>
          <p:cNvPr id="442" name="object 442"/>
          <p:cNvSpPr/>
          <p:nvPr/>
        </p:nvSpPr>
        <p:spPr>
          <a:xfrm>
            <a:off x="5868628" y="1000660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705" y="0"/>
                </a:moveTo>
                <a:lnTo>
                  <a:pt x="18141" y="2334"/>
                </a:lnTo>
                <a:lnTo>
                  <a:pt x="8699" y="8699"/>
                </a:lnTo>
                <a:lnTo>
                  <a:pt x="2334" y="18141"/>
                </a:lnTo>
                <a:lnTo>
                  <a:pt x="0" y="29705"/>
                </a:lnTo>
                <a:lnTo>
                  <a:pt x="2334" y="41269"/>
                </a:lnTo>
                <a:lnTo>
                  <a:pt x="8699" y="50711"/>
                </a:lnTo>
                <a:lnTo>
                  <a:pt x="18141" y="57076"/>
                </a:lnTo>
                <a:lnTo>
                  <a:pt x="29705" y="59410"/>
                </a:lnTo>
                <a:lnTo>
                  <a:pt x="41269" y="57076"/>
                </a:lnTo>
                <a:lnTo>
                  <a:pt x="50711" y="50711"/>
                </a:lnTo>
                <a:lnTo>
                  <a:pt x="57076" y="41269"/>
                </a:lnTo>
                <a:lnTo>
                  <a:pt x="59410" y="29705"/>
                </a:lnTo>
                <a:lnTo>
                  <a:pt x="57076" y="18141"/>
                </a:lnTo>
                <a:lnTo>
                  <a:pt x="50711" y="8699"/>
                </a:lnTo>
                <a:lnTo>
                  <a:pt x="41269" y="2334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5280291" y="641647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1637299" y="895602"/>
            <a:ext cx="4577715" cy="1047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7.1.1.3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Instalaciones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fotovoltaicas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en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edificios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sistemas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fotovoltaicos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50" b="1">
                <a:latin typeface="Arial"/>
                <a:cs typeface="Arial"/>
              </a:rPr>
              <a:t>LPS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externo,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dirty="0" sz="900" spc="-15" b="1">
                <a:latin typeface="Arial"/>
                <a:cs typeface="Arial"/>
              </a:rPr>
              <a:t>Sin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suficiente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distancia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separación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42900"/>
              </a:lnSpc>
              <a:spcBef>
                <a:spcPts val="5"/>
              </a:spcBef>
            </a:pPr>
            <a:r>
              <a:rPr dirty="0" sz="700" spc="-35">
                <a:latin typeface="Microsoft Sans Serif"/>
                <a:cs typeface="Microsoft Sans Serif"/>
              </a:rPr>
              <a:t>Si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mantener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10">
                <a:latin typeface="Microsoft Sans Serif"/>
                <a:cs typeface="Microsoft Sans Serif"/>
              </a:rPr>
              <a:t>distancias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separación,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ejemplo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caso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techo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metal,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implementar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conexión </a:t>
            </a:r>
            <a:r>
              <a:rPr dirty="0" sz="700" spc="25">
                <a:latin typeface="Microsoft Sans Serif"/>
                <a:cs typeface="Microsoft Sans Serif"/>
              </a:rPr>
              <a:t>equipotencial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15">
                <a:latin typeface="Microsoft Sans Serif"/>
                <a:cs typeface="Microsoft Sans Serif"/>
              </a:rPr>
              <a:t>rayos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deben </a:t>
            </a:r>
            <a:r>
              <a:rPr dirty="0" sz="700" spc="20">
                <a:latin typeface="Microsoft Sans Serif"/>
                <a:cs typeface="Microsoft Sans Serif"/>
              </a:rPr>
              <a:t>instalar </a:t>
            </a:r>
            <a:r>
              <a:rPr dirty="0" sz="700" spc="15">
                <a:latin typeface="Microsoft Sans Serif"/>
                <a:cs typeface="Microsoft Sans Serif"/>
              </a:rPr>
              <a:t>dispositivos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sobretensiones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61643-32.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1637265" y="2060902"/>
            <a:ext cx="5204460" cy="110236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750" spc="10" b="1">
                <a:latin typeface="Arial"/>
                <a:cs typeface="Arial"/>
              </a:rPr>
              <a:t>Conexión</a:t>
            </a:r>
            <a:r>
              <a:rPr dirty="0" sz="750" spc="-45" b="1">
                <a:latin typeface="Arial"/>
                <a:cs typeface="Arial"/>
              </a:rPr>
              <a:t> </a:t>
            </a:r>
            <a:r>
              <a:rPr dirty="0" sz="750" spc="20" b="1">
                <a:latin typeface="Arial"/>
                <a:cs typeface="Arial"/>
              </a:rPr>
              <a:t>equipotencial</a:t>
            </a:r>
            <a:endParaRPr sz="75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700" spc="10">
                <a:latin typeface="Microsoft Sans Serif"/>
                <a:cs typeface="Microsoft Sans Serif"/>
              </a:rPr>
              <a:t>Área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5">
                <a:latin typeface="Microsoft Sans Serif"/>
                <a:cs typeface="Microsoft Sans Serif"/>
              </a:rPr>
              <a:t>sección </a:t>
            </a:r>
            <a:r>
              <a:rPr dirty="0" sz="700" spc="20">
                <a:latin typeface="Microsoft Sans Serif"/>
                <a:cs typeface="Microsoft Sans Serif"/>
              </a:rPr>
              <a:t>transversal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unión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equipotencial</a:t>
            </a:r>
            <a:r>
              <a:rPr dirty="0" sz="400" spc="20">
                <a:latin typeface="Microsoft Sans Serif"/>
                <a:cs typeface="Microsoft Sans Serif"/>
              </a:rPr>
              <a:t>37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38</a:t>
            </a:r>
            <a:r>
              <a:rPr dirty="0" sz="700" spc="-5">
                <a:latin typeface="Microsoft Sans Serif"/>
                <a:cs typeface="Microsoft Sans Serif"/>
              </a:rPr>
              <a:t>La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distancia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distintas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barras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conductores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conectan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barras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16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mm.</a:t>
            </a:r>
            <a:r>
              <a:rPr dirty="0" sz="400" spc="35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  <a:p>
            <a:pPr marL="12700" marR="51435">
              <a:lnSpc>
                <a:spcPts val="1200"/>
              </a:lnSpc>
            </a:pPr>
            <a:r>
              <a:rPr dirty="0" sz="750" spc="15">
                <a:latin typeface="Microsoft Sans Serif"/>
                <a:cs typeface="Microsoft Sans Serif"/>
              </a:rPr>
              <a:t>(conexión</a:t>
            </a:r>
            <a:r>
              <a:rPr dirty="0" sz="750">
                <a:latin typeface="Microsoft Sans Serif"/>
                <a:cs typeface="Microsoft Sans Serif"/>
              </a:rPr>
              <a:t> capaz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soportar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parciales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rayo).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necesaria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llega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de </a:t>
            </a:r>
            <a:r>
              <a:rPr dirty="0" sz="750" spc="35">
                <a:latin typeface="Microsoft Sans Serif"/>
                <a:cs typeface="Microsoft Sans Serif"/>
              </a:rPr>
              <a:t>unión 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soporte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barra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unión </a:t>
            </a:r>
            <a:r>
              <a:rPr dirty="0" sz="750" spc="20">
                <a:latin typeface="Microsoft Sans Serif"/>
                <a:cs typeface="Microsoft Sans Serif"/>
              </a:rPr>
              <a:t>ubicada </a:t>
            </a:r>
            <a:r>
              <a:rPr dirty="0" sz="750" spc="5">
                <a:latin typeface="Microsoft Sans Serif"/>
                <a:cs typeface="Microsoft Sans Serif"/>
              </a:rPr>
              <a:t>cerca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inversor 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5">
                <a:latin typeface="Microsoft Sans Serif"/>
                <a:cs typeface="Microsoft Sans Serif"/>
              </a:rPr>
              <a:t>punto </a:t>
            </a:r>
            <a:r>
              <a:rPr dirty="0" sz="750" spc="10">
                <a:latin typeface="Microsoft Sans Serif"/>
                <a:cs typeface="Microsoft Sans Serif"/>
              </a:rPr>
              <a:t>6 (Figura </a:t>
            </a:r>
            <a:r>
              <a:rPr dirty="0" sz="750" spc="-5">
                <a:latin typeface="Microsoft Sans Serif"/>
                <a:cs typeface="Microsoft Sans Serif"/>
              </a:rPr>
              <a:t>78); </a:t>
            </a:r>
            <a:r>
              <a:rPr dirty="0" sz="750" spc="10">
                <a:latin typeface="Microsoft Sans Serif"/>
                <a:cs typeface="Microsoft Sans Serif"/>
              </a:rPr>
              <a:t>esta </a:t>
            </a:r>
            <a:r>
              <a:rPr dirty="0" sz="750" spc="25">
                <a:latin typeface="Microsoft Sans Serif"/>
                <a:cs typeface="Microsoft Sans Serif"/>
              </a:rPr>
              <a:t>conexión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colocar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5">
                <a:latin typeface="Microsoft Sans Serif"/>
                <a:cs typeface="Microsoft Sans Serif"/>
              </a:rPr>
              <a:t>cerca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limitar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bucle.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540000" y="225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540000" y="2335481"/>
            <a:ext cx="773430" cy="8451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37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10">
                <a:latin typeface="Microsoft Sans Serif"/>
                <a:cs typeface="Microsoft Sans Serif"/>
              </a:rPr>
              <a:t>Conexión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equipotencial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Los </a:t>
            </a:r>
            <a:r>
              <a:rPr dirty="0" sz="500" spc="15">
                <a:latin typeface="Microsoft Sans Serif"/>
                <a:cs typeface="Microsoft Sans Serif"/>
              </a:rPr>
              <a:t>conductores deben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cumplir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Requisitos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60364-5-54,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61643-12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62305-3.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540000" y="316606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40000" y="3249651"/>
            <a:ext cx="343535" cy="5403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38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País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local  </a:t>
            </a:r>
            <a:r>
              <a:rPr dirty="0" sz="550" spc="5">
                <a:latin typeface="Microsoft Sans Serif"/>
                <a:cs typeface="Microsoft Sans Serif"/>
              </a:rPr>
              <a:t>Requisitos 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tomará 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cuenta.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1637276" y="3327867"/>
            <a:ext cx="5259705" cy="105473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-50" b="1">
                <a:latin typeface="Arial"/>
                <a:cs typeface="Arial"/>
              </a:rPr>
              <a:t>CC</a:t>
            </a:r>
            <a:endParaRPr sz="550">
              <a:latin typeface="Arial"/>
              <a:cs typeface="Arial"/>
            </a:endParaRPr>
          </a:p>
          <a:p>
            <a:pPr marL="12700" marR="165100">
              <a:lnSpc>
                <a:spcPct val="125000"/>
              </a:lnSpc>
              <a:spcBef>
                <a:spcPts val="50"/>
              </a:spcBef>
            </a:pPr>
            <a:r>
              <a:rPr dirty="0" sz="800" spc="25">
                <a:latin typeface="Microsoft Sans Serif"/>
                <a:cs typeface="Microsoft Sans Serif"/>
              </a:rPr>
              <a:t>Generalmente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CC;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61643-32,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colocarán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78).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78)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clase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probado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61643-31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instalarse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más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cerca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posible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inversor.</a:t>
            </a:r>
            <a:endParaRPr sz="800">
              <a:latin typeface="Microsoft Sans Serif"/>
              <a:cs typeface="Microsoft Sans Serif"/>
            </a:endParaRPr>
          </a:p>
          <a:p>
            <a:pPr marL="12700" marR="118745">
              <a:lnSpc>
                <a:spcPts val="1200"/>
              </a:lnSpc>
              <a:spcBef>
                <a:spcPts val="8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78)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clase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probado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61643-31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cerca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1637276" y="4547272"/>
            <a:ext cx="5253990" cy="166179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550" b="1">
                <a:latin typeface="Arial"/>
                <a:cs typeface="Arial"/>
              </a:rPr>
              <a:t>Lado</a:t>
            </a:r>
            <a:r>
              <a:rPr dirty="0" sz="550" spc="-3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35" b="1">
                <a:latin typeface="Arial"/>
                <a:cs typeface="Arial"/>
              </a:rPr>
              <a:t> CA</a:t>
            </a:r>
            <a:endParaRPr sz="550">
              <a:latin typeface="Arial"/>
              <a:cs typeface="Arial"/>
            </a:endParaRPr>
          </a:p>
          <a:p>
            <a:pPr marL="12700" marR="26670">
              <a:lnSpc>
                <a:spcPct val="125000"/>
              </a:lnSpc>
              <a:spcBef>
                <a:spcPts val="50"/>
              </a:spcBef>
            </a:pPr>
            <a:r>
              <a:rPr dirty="0" sz="800" spc="-55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línea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eléctrica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entrante.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instalarán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61643-32,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colocarán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punto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(Figura</a:t>
            </a:r>
            <a:r>
              <a:rPr dirty="0" sz="800" spc="-5">
                <a:latin typeface="Microsoft Sans Serif"/>
                <a:cs typeface="Microsoft Sans Serif"/>
              </a:rPr>
              <a:t> 78).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78)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probado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Clase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61643-11.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 </a:t>
            </a:r>
            <a:r>
              <a:rPr dirty="0" sz="600" spc="30">
                <a:latin typeface="Microsoft Sans Serif"/>
                <a:cs typeface="Microsoft Sans Serif"/>
              </a:rPr>
              <a:t>protector </a:t>
            </a:r>
            <a:r>
              <a:rPr dirty="0" sz="600" spc="25">
                <a:latin typeface="Microsoft Sans Serif"/>
                <a:cs typeface="Microsoft Sans Serif"/>
              </a:rPr>
              <a:t>contra </a:t>
            </a:r>
            <a:r>
              <a:rPr dirty="0" sz="600" spc="15">
                <a:latin typeface="Microsoft Sans Serif"/>
                <a:cs typeface="Microsoft Sans Serif"/>
              </a:rPr>
              <a:t>sobretensiones del </a:t>
            </a:r>
            <a:r>
              <a:rPr dirty="0" sz="600" spc="35">
                <a:latin typeface="Microsoft Sans Serif"/>
                <a:cs typeface="Microsoft Sans Serif"/>
              </a:rPr>
              <a:t>punto </a:t>
            </a:r>
            <a:r>
              <a:rPr dirty="0" sz="600" spc="5">
                <a:latin typeface="Microsoft Sans Serif"/>
                <a:cs typeface="Microsoft Sans Serif"/>
              </a:rPr>
              <a:t>3 </a:t>
            </a:r>
            <a:r>
              <a:rPr dirty="0" sz="600" spc="20">
                <a:latin typeface="Microsoft Sans Serif"/>
                <a:cs typeface="Microsoft Sans Serif"/>
              </a:rPr>
              <a:t>(figura </a:t>
            </a:r>
            <a:r>
              <a:rPr dirty="0" sz="600" spc="-5">
                <a:latin typeface="Microsoft Sans Serif"/>
                <a:cs typeface="Microsoft Sans Serif"/>
              </a:rPr>
              <a:t>78) </a:t>
            </a:r>
            <a:r>
              <a:rPr dirty="0" sz="600" spc="20">
                <a:latin typeface="Microsoft Sans Serif"/>
                <a:cs typeface="Microsoft Sans Serif"/>
              </a:rPr>
              <a:t>debe </a:t>
            </a:r>
            <a:r>
              <a:rPr dirty="0" sz="600" spc="10">
                <a:latin typeface="Microsoft Sans Serif"/>
                <a:cs typeface="Microsoft Sans Serif"/>
              </a:rPr>
              <a:t>ser </a:t>
            </a:r>
            <a:r>
              <a:rPr dirty="0" sz="600" spc="35">
                <a:latin typeface="Microsoft Sans Serif"/>
                <a:cs typeface="Microsoft Sans Serif"/>
              </a:rPr>
              <a:t>un </a:t>
            </a:r>
            <a:r>
              <a:rPr dirty="0" sz="600" spc="30">
                <a:latin typeface="Microsoft Sans Serif"/>
                <a:cs typeface="Microsoft Sans Serif"/>
              </a:rPr>
              <a:t>protector </a:t>
            </a:r>
            <a:r>
              <a:rPr dirty="0" sz="600" spc="25">
                <a:latin typeface="Microsoft Sans Serif"/>
                <a:cs typeface="Microsoft Sans Serif"/>
              </a:rPr>
              <a:t>contra </a:t>
            </a:r>
            <a:r>
              <a:rPr dirty="0" sz="600" spc="15">
                <a:latin typeface="Microsoft Sans Serif"/>
                <a:cs typeface="Microsoft Sans Serif"/>
              </a:rPr>
              <a:t>sobretensiones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>
                <a:latin typeface="Microsoft Sans Serif"/>
                <a:cs typeface="Microsoft Sans Serif"/>
              </a:rPr>
              <a:t>clase </a:t>
            </a:r>
            <a:r>
              <a:rPr dirty="0" sz="600" spc="35">
                <a:latin typeface="Microsoft Sans Serif"/>
                <a:cs typeface="Microsoft Sans Serif"/>
              </a:rPr>
              <a:t>I </a:t>
            </a:r>
            <a:r>
              <a:rPr dirty="0" sz="600" spc="30">
                <a:latin typeface="Microsoft Sans Serif"/>
                <a:cs typeface="Microsoft Sans Serif"/>
              </a:rPr>
              <a:t>probado </a:t>
            </a:r>
            <a:r>
              <a:rPr dirty="0" sz="600" spc="20">
                <a:latin typeface="Microsoft Sans Serif"/>
                <a:cs typeface="Microsoft Sans Serif"/>
              </a:rPr>
              <a:t>según </a:t>
            </a:r>
            <a:r>
              <a:rPr dirty="0" sz="600" spc="10">
                <a:latin typeface="Microsoft Sans Serif"/>
                <a:cs typeface="Microsoft Sans Serif"/>
              </a:rPr>
              <a:t>la </a:t>
            </a:r>
            <a:r>
              <a:rPr dirty="0" sz="600" spc="35">
                <a:latin typeface="Microsoft Sans Serif"/>
                <a:cs typeface="Microsoft Sans Serif"/>
              </a:rPr>
              <a:t>norma </a:t>
            </a:r>
            <a:r>
              <a:rPr dirty="0" sz="600" spc="-30">
                <a:latin typeface="Microsoft Sans Serif"/>
                <a:cs typeface="Microsoft Sans Serif"/>
              </a:rPr>
              <a:t>IEC 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61643-11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instalarse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más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cerca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posible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inversor.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necesario</a:t>
            </a:r>
            <a:r>
              <a:rPr dirty="0" sz="600">
                <a:latin typeface="Microsoft Sans Serif"/>
                <a:cs typeface="Microsoft Sans Serif"/>
              </a:rPr>
              <a:t> si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cuadro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distribución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principal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están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conectados</a:t>
            </a:r>
            <a:r>
              <a:rPr dirty="0" sz="600">
                <a:latin typeface="Microsoft Sans Serif"/>
                <a:cs typeface="Microsoft Sans Serif"/>
              </a:rPr>
              <a:t> a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misma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barra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puesta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tierra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longitud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cable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35">
                <a:latin typeface="Lucida Sans Unicode"/>
                <a:cs typeface="Lucida Sans Unicode"/>
              </a:rPr>
              <a:t>≤</a:t>
            </a:r>
            <a:r>
              <a:rPr dirty="0" sz="600" spc="-85">
                <a:latin typeface="Lucida Sans Unicode"/>
                <a:cs typeface="Lucida Sans Unicode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0,5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500" b="1">
                <a:latin typeface="Arial"/>
                <a:cs typeface="Arial"/>
              </a:rPr>
              <a:t>Líneas</a:t>
            </a:r>
            <a:r>
              <a:rPr dirty="0" sz="500" spc="-3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</a:t>
            </a:r>
            <a:r>
              <a:rPr dirty="0" sz="500" spc="-25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datos</a:t>
            </a:r>
            <a:endParaRPr sz="500">
              <a:latin typeface="Arial"/>
              <a:cs typeface="Arial"/>
            </a:endParaRPr>
          </a:p>
          <a:p>
            <a:pPr marL="12700" marR="318135">
              <a:lnSpc>
                <a:spcPct val="153900"/>
              </a:lnSpc>
              <a:spcBef>
                <a:spcPts val="30"/>
              </a:spcBef>
            </a:pPr>
            <a:r>
              <a:rPr dirty="0" sz="650" spc="-30">
                <a:latin typeface="Microsoft Sans Serif"/>
                <a:cs typeface="Microsoft Sans Serif"/>
              </a:rPr>
              <a:t>Si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unidades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conversión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conectadas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y sensores, </a:t>
            </a:r>
            <a:r>
              <a:rPr dirty="0" sz="650" spc="30">
                <a:latin typeface="Microsoft Sans Serif"/>
                <a:cs typeface="Microsoft Sans Serif"/>
              </a:rPr>
              <a:t>también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SPD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categoría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línea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señal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61643-21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(Figura</a:t>
            </a:r>
            <a:r>
              <a:rPr dirty="0" sz="650" spc="-5">
                <a:latin typeface="Microsoft Sans Serif"/>
                <a:cs typeface="Microsoft Sans Serif"/>
              </a:rPr>
              <a:t> 78).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286185" y="638034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40000" y="6463538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40000" y="6553707"/>
            <a:ext cx="761365" cy="53213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Edificio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5">
                <a:latin typeface="Microsoft Sans Serif"/>
                <a:cs typeface="Microsoft Sans Serif"/>
              </a:rPr>
              <a:t>exterior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 </a:t>
            </a:r>
            <a:r>
              <a:rPr dirty="0" sz="500" spc="20">
                <a:latin typeface="Microsoft Sans Serif"/>
                <a:cs typeface="Microsoft Sans Serif"/>
              </a:rPr>
              <a:t>contra </a:t>
            </a:r>
            <a:r>
              <a:rPr dirty="0" sz="500" spc="10">
                <a:latin typeface="Microsoft Sans Serif"/>
                <a:cs typeface="Microsoft Sans Serif"/>
              </a:rPr>
              <a:t>rayos </a:t>
            </a:r>
            <a:r>
              <a:rPr dirty="0" sz="500" spc="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sistema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pero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distancia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separación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insuficiente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1794207" y="6651314"/>
            <a:ext cx="451484" cy="348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034" marR="5080" indent="-13970">
              <a:lnSpc>
                <a:spcPct val="110800"/>
              </a:lnSpc>
              <a:spcBef>
                <a:spcPts val="100"/>
              </a:spcBef>
            </a:pP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separación  </a:t>
            </a:r>
            <a:r>
              <a:rPr dirty="0" sz="650" spc="15">
                <a:solidFill>
                  <a:srgbClr val="E30014"/>
                </a:solidFill>
                <a:latin typeface="Microsoft Sans Serif"/>
                <a:cs typeface="Microsoft Sans Serif"/>
              </a:rPr>
              <a:t>distancia</a:t>
            </a:r>
            <a:r>
              <a:rPr dirty="0" sz="6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650" spc="-15">
                <a:solidFill>
                  <a:srgbClr val="E30014"/>
                </a:solidFill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  <a:p>
            <a:pPr marL="73660">
              <a:lnSpc>
                <a:spcPct val="100000"/>
              </a:lnSpc>
              <a:spcBef>
                <a:spcPts val="330"/>
              </a:spcBef>
            </a:pPr>
            <a:r>
              <a:rPr dirty="0" sz="400" spc="5">
                <a:solidFill>
                  <a:srgbClr val="E30014"/>
                </a:solidFill>
                <a:latin typeface="Microsoft Sans Serif"/>
                <a:cs typeface="Microsoft Sans Serif"/>
              </a:rPr>
              <a:t>NO</a:t>
            </a:r>
            <a:r>
              <a:rPr dirty="0" sz="4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400" spc="-35">
                <a:solidFill>
                  <a:srgbClr val="E30014"/>
                </a:solidFill>
                <a:latin typeface="Microsoft Sans Serif"/>
                <a:cs typeface="Microsoft Sans Serif"/>
              </a:rPr>
              <a:t>ESTÁ</a:t>
            </a:r>
            <a:r>
              <a:rPr dirty="0" sz="4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400" spc="-5">
                <a:solidFill>
                  <a:srgbClr val="E30014"/>
                </a:solidFill>
                <a:latin typeface="Microsoft Sans Serif"/>
                <a:cs typeface="Microsoft Sans Serif"/>
              </a:rPr>
              <a:t>BIEN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2341689" y="6830604"/>
            <a:ext cx="21780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700" spc="-9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≥s</a:t>
            </a:r>
            <a:r>
              <a:rPr dirty="0" u="sng" sz="700" spc="11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 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5107486" y="71797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5289006" y="785908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4902901" y="8245690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3553707" y="825825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6173368" y="8530780"/>
            <a:ext cx="1073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4010721" y="8819088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2613921" y="8985388"/>
            <a:ext cx="4546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0">
                <a:latin typeface="Microsoft Sans Serif"/>
                <a:cs typeface="Microsoft Sans Serif"/>
              </a:rPr>
              <a:t>METRO</a:t>
            </a:r>
            <a:r>
              <a:rPr dirty="0" sz="400" spc="-20">
                <a:latin typeface="Microsoft Sans Serif"/>
                <a:cs typeface="Microsoft Sans Serif"/>
              </a:rPr>
              <a:t>      </a:t>
            </a:r>
            <a:r>
              <a:rPr dirty="0" sz="400" spc="-2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3689414" y="9173444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2302336" y="923953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5733148" y="924224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1784898" y="9325026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4047433" y="93536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4408267" y="935368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37296" y="6692547"/>
            <a:ext cx="2616835" cy="2427605"/>
            <a:chOff x="1637296" y="6692547"/>
            <a:chExt cx="2616835" cy="2427605"/>
          </a:xfrm>
        </p:grpSpPr>
        <p:sp>
          <p:nvSpPr>
            <p:cNvPr id="4" name="object 4"/>
            <p:cNvSpPr/>
            <p:nvPr/>
          </p:nvSpPr>
          <p:spPr>
            <a:xfrm>
              <a:off x="1649996" y="6705247"/>
              <a:ext cx="2233930" cy="2402205"/>
            </a:xfrm>
            <a:custGeom>
              <a:avLst/>
              <a:gdLst/>
              <a:ahLst/>
              <a:cxnLst/>
              <a:rect l="l" t="t" r="r" b="b"/>
              <a:pathLst>
                <a:path w="2233929" h="2402204">
                  <a:moveTo>
                    <a:pt x="2233386" y="2401684"/>
                  </a:moveTo>
                  <a:lnTo>
                    <a:pt x="2233386" y="764844"/>
                  </a:lnTo>
                  <a:lnTo>
                    <a:pt x="1546672" y="0"/>
                  </a:lnTo>
                  <a:lnTo>
                    <a:pt x="0" y="0"/>
                  </a:lnTo>
                </a:path>
                <a:path w="2233929" h="2402204">
                  <a:moveTo>
                    <a:pt x="0" y="2401684"/>
                  </a:moveTo>
                  <a:lnTo>
                    <a:pt x="2233386" y="2401684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649996" y="7474698"/>
              <a:ext cx="2233930" cy="1632585"/>
            </a:xfrm>
            <a:custGeom>
              <a:avLst/>
              <a:gdLst/>
              <a:ahLst/>
              <a:cxnLst/>
              <a:rect l="l" t="t" r="r" b="b"/>
              <a:pathLst>
                <a:path w="2233929" h="1632584">
                  <a:moveTo>
                    <a:pt x="0" y="1632229"/>
                  </a:moveTo>
                  <a:lnTo>
                    <a:pt x="2233387" y="1632229"/>
                  </a:lnTo>
                  <a:lnTo>
                    <a:pt x="2233387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649996" y="7571561"/>
              <a:ext cx="2150745" cy="1353185"/>
            </a:xfrm>
            <a:custGeom>
              <a:avLst/>
              <a:gdLst/>
              <a:ahLst/>
              <a:cxnLst/>
              <a:rect l="l" t="t" r="r" b="b"/>
              <a:pathLst>
                <a:path w="2150745" h="1353184">
                  <a:moveTo>
                    <a:pt x="2150507" y="1352931"/>
                  </a:moveTo>
                  <a:lnTo>
                    <a:pt x="0" y="1352931"/>
                  </a:lnTo>
                </a:path>
                <a:path w="2150745" h="1353184">
                  <a:moveTo>
                    <a:pt x="0" y="0"/>
                  </a:moveTo>
                  <a:lnTo>
                    <a:pt x="2150507" y="0"/>
                  </a:lnTo>
                  <a:lnTo>
                    <a:pt x="2150507" y="1352931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2514765" y="7631506"/>
              <a:ext cx="1233170" cy="1233170"/>
            </a:xfrm>
            <a:custGeom>
              <a:avLst/>
              <a:gdLst/>
              <a:ahLst/>
              <a:cxnLst/>
              <a:rect l="l" t="t" r="r" b="b"/>
              <a:pathLst>
                <a:path w="1233170" h="1233170">
                  <a:moveTo>
                    <a:pt x="1233043" y="0"/>
                  </a:moveTo>
                  <a:lnTo>
                    <a:pt x="0" y="0"/>
                  </a:lnTo>
                  <a:lnTo>
                    <a:pt x="0" y="1233043"/>
                  </a:lnTo>
                  <a:lnTo>
                    <a:pt x="1233043" y="1233043"/>
                  </a:lnTo>
                  <a:lnTo>
                    <a:pt x="1233043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514768" y="7631505"/>
              <a:ext cx="1233170" cy="1233170"/>
            </a:xfrm>
            <a:custGeom>
              <a:avLst/>
              <a:gdLst/>
              <a:ahLst/>
              <a:cxnLst/>
              <a:rect l="l" t="t" r="r" b="b"/>
              <a:pathLst>
                <a:path w="1233170" h="1233170">
                  <a:moveTo>
                    <a:pt x="0" y="1233043"/>
                  </a:moveTo>
                  <a:lnTo>
                    <a:pt x="1233043" y="1233043"/>
                  </a:lnTo>
                  <a:lnTo>
                    <a:pt x="1233043" y="0"/>
                  </a:lnTo>
                  <a:lnTo>
                    <a:pt x="0" y="0"/>
                  </a:lnTo>
                  <a:lnTo>
                    <a:pt x="0" y="123304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514762" y="7631509"/>
              <a:ext cx="1233170" cy="1233170"/>
            </a:xfrm>
            <a:custGeom>
              <a:avLst/>
              <a:gdLst/>
              <a:ahLst/>
              <a:cxnLst/>
              <a:rect l="l" t="t" r="r" b="b"/>
              <a:pathLst>
                <a:path w="1233170" h="1233170">
                  <a:moveTo>
                    <a:pt x="1233043" y="1233042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80575" y="8731694"/>
              <a:ext cx="198793" cy="7553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841002" y="8702205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0"/>
                  </a:moveTo>
                  <a:lnTo>
                    <a:pt x="0" y="0"/>
                  </a:lnTo>
                  <a:lnTo>
                    <a:pt x="0" y="130302"/>
                  </a:lnTo>
                  <a:lnTo>
                    <a:pt x="614260" y="130302"/>
                  </a:lnTo>
                  <a:lnTo>
                    <a:pt x="614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41006" y="8702204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884557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3" y="44626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884557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3" y="7658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980371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3" y="44626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980371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3" y="7658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076186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076186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172000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172000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267814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267814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363629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363629" y="874121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280613" y="8485683"/>
              <a:ext cx="25400" cy="52705"/>
            </a:xfrm>
            <a:custGeom>
              <a:avLst/>
              <a:gdLst/>
              <a:ahLst/>
              <a:cxnLst/>
              <a:rect l="l" t="t" r="r" b="b"/>
              <a:pathLst>
                <a:path w="25400" h="52704">
                  <a:moveTo>
                    <a:pt x="0" y="0"/>
                  </a:move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235325" y="7961350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0" y="25399"/>
                  </a:moveTo>
                  <a:lnTo>
                    <a:pt x="40068" y="25399"/>
                  </a:lnTo>
                  <a:lnTo>
                    <a:pt x="40068" y="0"/>
                  </a:lnTo>
                  <a:lnTo>
                    <a:pt x="0" y="0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217062" y="7961350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0" y="25399"/>
                  </a:moveTo>
                  <a:lnTo>
                    <a:pt x="18262" y="25399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25399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280613" y="8433410"/>
              <a:ext cx="25400" cy="52705"/>
            </a:xfrm>
            <a:custGeom>
              <a:avLst/>
              <a:gdLst/>
              <a:ahLst/>
              <a:cxnLst/>
              <a:rect l="l" t="t" r="r" b="b"/>
              <a:pathLst>
                <a:path w="25400" h="52704">
                  <a:moveTo>
                    <a:pt x="0" y="0"/>
                  </a:move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280613" y="8592274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280600" y="8538248"/>
              <a:ext cx="25400" cy="231775"/>
            </a:xfrm>
            <a:custGeom>
              <a:avLst/>
              <a:gdLst/>
              <a:ahLst/>
              <a:cxnLst/>
              <a:rect l="l" t="t" r="r" b="b"/>
              <a:pathLst>
                <a:path w="25400" h="231775">
                  <a:moveTo>
                    <a:pt x="25400" y="213677"/>
                  </a:moveTo>
                  <a:lnTo>
                    <a:pt x="0" y="213677"/>
                  </a:lnTo>
                  <a:lnTo>
                    <a:pt x="0" y="225539"/>
                  </a:lnTo>
                  <a:lnTo>
                    <a:pt x="5676" y="231216"/>
                  </a:lnTo>
                  <a:lnTo>
                    <a:pt x="19735" y="231216"/>
                  </a:lnTo>
                  <a:lnTo>
                    <a:pt x="25400" y="225539"/>
                  </a:lnTo>
                  <a:lnTo>
                    <a:pt x="25400" y="213677"/>
                  </a:lnTo>
                  <a:close/>
                </a:path>
                <a:path w="25400" h="231775">
                  <a:moveTo>
                    <a:pt x="25400" y="106299"/>
                  </a:moveTo>
                  <a:lnTo>
                    <a:pt x="0" y="106299"/>
                  </a:lnTo>
                  <a:lnTo>
                    <a:pt x="0" y="159994"/>
                  </a:lnTo>
                  <a:lnTo>
                    <a:pt x="25400" y="159994"/>
                  </a:lnTo>
                  <a:lnTo>
                    <a:pt x="25400" y="106299"/>
                  </a:lnTo>
                  <a:close/>
                </a:path>
                <a:path w="25400" h="231775">
                  <a:moveTo>
                    <a:pt x="25400" y="0"/>
                  </a:moveTo>
                  <a:lnTo>
                    <a:pt x="0" y="0"/>
                  </a:ln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280600" y="8273758"/>
              <a:ext cx="25400" cy="478790"/>
            </a:xfrm>
            <a:custGeom>
              <a:avLst/>
              <a:gdLst/>
              <a:ahLst/>
              <a:cxnLst/>
              <a:rect l="l" t="t" r="r" b="b"/>
              <a:pathLst>
                <a:path w="25400" h="478790">
                  <a:moveTo>
                    <a:pt x="25400" y="424472"/>
                  </a:moveTo>
                  <a:lnTo>
                    <a:pt x="0" y="424472"/>
                  </a:lnTo>
                  <a:lnTo>
                    <a:pt x="0" y="478167"/>
                  </a:lnTo>
                  <a:lnTo>
                    <a:pt x="25400" y="478167"/>
                  </a:lnTo>
                  <a:lnTo>
                    <a:pt x="25400" y="424472"/>
                  </a:lnTo>
                  <a:close/>
                </a:path>
                <a:path w="25400" h="478790">
                  <a:moveTo>
                    <a:pt x="25400" y="0"/>
                  </a:moveTo>
                  <a:lnTo>
                    <a:pt x="0" y="0"/>
                  </a:ln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280613" y="8326031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280600" y="8167484"/>
              <a:ext cx="25400" cy="266065"/>
            </a:xfrm>
            <a:custGeom>
              <a:avLst/>
              <a:gdLst/>
              <a:ahLst/>
              <a:cxnLst/>
              <a:rect l="l" t="t" r="r" b="b"/>
              <a:pathLst>
                <a:path w="25400" h="266065">
                  <a:moveTo>
                    <a:pt x="25400" y="212229"/>
                  </a:moveTo>
                  <a:lnTo>
                    <a:pt x="0" y="212229"/>
                  </a:lnTo>
                  <a:lnTo>
                    <a:pt x="0" y="265925"/>
                  </a:lnTo>
                  <a:lnTo>
                    <a:pt x="25400" y="265925"/>
                  </a:lnTo>
                  <a:lnTo>
                    <a:pt x="25400" y="212229"/>
                  </a:lnTo>
                  <a:close/>
                </a:path>
                <a:path w="25400" h="266065">
                  <a:moveTo>
                    <a:pt x="2540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280600" y="8115224"/>
              <a:ext cx="25400" cy="158750"/>
            </a:xfrm>
            <a:custGeom>
              <a:avLst/>
              <a:gdLst/>
              <a:ahLst/>
              <a:cxnLst/>
              <a:rect l="l" t="t" r="r" b="b"/>
              <a:pathLst>
                <a:path w="25400" h="158750">
                  <a:moveTo>
                    <a:pt x="25400" y="104851"/>
                  </a:moveTo>
                  <a:lnTo>
                    <a:pt x="0" y="104851"/>
                  </a:lnTo>
                  <a:lnTo>
                    <a:pt x="0" y="158546"/>
                  </a:lnTo>
                  <a:lnTo>
                    <a:pt x="25400" y="158546"/>
                  </a:lnTo>
                  <a:lnTo>
                    <a:pt x="25400" y="104851"/>
                  </a:lnTo>
                  <a:close/>
                </a:path>
                <a:path w="25400" h="158750">
                  <a:moveTo>
                    <a:pt x="2540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275393" y="7961350"/>
              <a:ext cx="31115" cy="48260"/>
            </a:xfrm>
            <a:custGeom>
              <a:avLst/>
              <a:gdLst/>
              <a:ahLst/>
              <a:cxnLst/>
              <a:rect l="l" t="t" r="r" b="b"/>
              <a:pathLst>
                <a:path w="31114" h="48259">
                  <a:moveTo>
                    <a:pt x="24942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5219" y="25399"/>
                  </a:lnTo>
                  <a:lnTo>
                    <a:pt x="5219" y="47917"/>
                  </a:lnTo>
                  <a:lnTo>
                    <a:pt x="30619" y="47917"/>
                  </a:lnTo>
                  <a:lnTo>
                    <a:pt x="30619" y="567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280613" y="8007833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383320" y="8060969"/>
              <a:ext cx="923290" cy="54610"/>
            </a:xfrm>
            <a:custGeom>
              <a:avLst/>
              <a:gdLst/>
              <a:ahLst/>
              <a:cxnLst/>
              <a:rect l="l" t="t" r="r" b="b"/>
              <a:pathLst>
                <a:path w="923289" h="54609">
                  <a:moveTo>
                    <a:pt x="36068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36068" y="25387"/>
                  </a:lnTo>
                  <a:lnTo>
                    <a:pt x="36068" y="0"/>
                  </a:lnTo>
                  <a:close/>
                </a:path>
                <a:path w="923289" h="54609">
                  <a:moveTo>
                    <a:pt x="922680" y="546"/>
                  </a:moveTo>
                  <a:lnTo>
                    <a:pt x="897280" y="546"/>
                  </a:lnTo>
                  <a:lnTo>
                    <a:pt x="897280" y="54241"/>
                  </a:lnTo>
                  <a:lnTo>
                    <a:pt x="922680" y="54241"/>
                  </a:lnTo>
                  <a:lnTo>
                    <a:pt x="922680" y="546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419388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466898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514409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61920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609430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656941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704465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751963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799473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846997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894507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942018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989529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037040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084550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132061" y="8060969"/>
              <a:ext cx="47625" cy="25400"/>
            </a:xfrm>
            <a:custGeom>
              <a:avLst/>
              <a:gdLst/>
              <a:ahLst/>
              <a:cxnLst/>
              <a:rect l="l" t="t" r="r" b="b"/>
              <a:pathLst>
                <a:path w="47625" h="25400">
                  <a:moveTo>
                    <a:pt x="47510" y="25387"/>
                  </a:moveTo>
                  <a:lnTo>
                    <a:pt x="0" y="25387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179572" y="8060969"/>
              <a:ext cx="34925" cy="32384"/>
            </a:xfrm>
            <a:custGeom>
              <a:avLst/>
              <a:gdLst/>
              <a:ahLst/>
              <a:cxnLst/>
              <a:rect l="l" t="t" r="r" b="b"/>
              <a:pathLst>
                <a:path w="34925" h="32384">
                  <a:moveTo>
                    <a:pt x="29006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9296" y="25387"/>
                  </a:lnTo>
                  <a:lnTo>
                    <a:pt x="9296" y="31991"/>
                  </a:lnTo>
                  <a:lnTo>
                    <a:pt x="34696" y="31991"/>
                  </a:lnTo>
                  <a:lnTo>
                    <a:pt x="34696" y="5676"/>
                  </a:lnTo>
                  <a:lnTo>
                    <a:pt x="29006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188868" y="8092973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188868" y="8129397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188868" y="8165820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188868" y="8202244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188868" y="8238668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188868" y="8275091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188868" y="8311528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188868" y="8347951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188868" y="8384375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188868" y="8420798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188868" y="8457222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188868" y="8493646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188868" y="8530082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188868" y="8566505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188868" y="8602929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188868" y="8639353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188868" y="8675776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188868" y="8712200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188868" y="8748636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400" y="0"/>
                  </a:moveTo>
                  <a:lnTo>
                    <a:pt x="0" y="0"/>
                  </a:lnTo>
                  <a:lnTo>
                    <a:pt x="0" y="14109"/>
                  </a:lnTo>
                  <a:lnTo>
                    <a:pt x="5676" y="19786"/>
                  </a:lnTo>
                  <a:lnTo>
                    <a:pt x="19710" y="19786"/>
                  </a:lnTo>
                  <a:lnTo>
                    <a:pt x="25400" y="1410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931534" y="7879155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19" h="269240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157430" y="8148081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071373" y="8201875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19" h="86359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60" y="6761"/>
                  </a:lnTo>
                  <a:lnTo>
                    <a:pt x="25206" y="25199"/>
                  </a:lnTo>
                  <a:lnTo>
                    <a:pt x="6763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649996" y="8328052"/>
              <a:ext cx="922655" cy="25400"/>
            </a:xfrm>
            <a:custGeom>
              <a:avLst/>
              <a:gdLst/>
              <a:ahLst/>
              <a:cxnLst/>
              <a:rect l="l" t="t" r="r" b="b"/>
              <a:pathLst>
                <a:path w="922655" h="25400">
                  <a:moveTo>
                    <a:pt x="922354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922354" y="25399"/>
                  </a:lnTo>
                  <a:lnTo>
                    <a:pt x="922354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572346" y="8123174"/>
              <a:ext cx="290195" cy="456565"/>
            </a:xfrm>
            <a:custGeom>
              <a:avLst/>
              <a:gdLst/>
              <a:ahLst/>
              <a:cxnLst/>
              <a:rect l="l" t="t" r="r" b="b"/>
              <a:pathLst>
                <a:path w="290194" h="456565">
                  <a:moveTo>
                    <a:pt x="290131" y="0"/>
                  </a:moveTo>
                  <a:lnTo>
                    <a:pt x="0" y="0"/>
                  </a:lnTo>
                  <a:lnTo>
                    <a:pt x="0" y="456234"/>
                  </a:lnTo>
                  <a:lnTo>
                    <a:pt x="290131" y="456234"/>
                  </a:lnTo>
                  <a:lnTo>
                    <a:pt x="2901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572350" y="8123173"/>
              <a:ext cx="290195" cy="456565"/>
            </a:xfrm>
            <a:custGeom>
              <a:avLst/>
              <a:gdLst/>
              <a:ahLst/>
              <a:cxnLst/>
              <a:rect l="l" t="t" r="r" b="b"/>
              <a:pathLst>
                <a:path w="290194" h="456565">
                  <a:moveTo>
                    <a:pt x="290131" y="456234"/>
                  </a:moveTo>
                  <a:lnTo>
                    <a:pt x="0" y="456234"/>
                  </a:lnTo>
                  <a:lnTo>
                    <a:pt x="0" y="0"/>
                  </a:lnTo>
                  <a:lnTo>
                    <a:pt x="290131" y="0"/>
                  </a:lnTo>
                  <a:lnTo>
                    <a:pt x="290131" y="45623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621068" y="8243823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310895"/>
                  </a:moveTo>
                  <a:lnTo>
                    <a:pt x="0" y="310895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665007" y="8269383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30" h="260350">
                  <a:moveTo>
                    <a:pt x="106400" y="0"/>
                  </a:moveTo>
                  <a:lnTo>
                    <a:pt x="30149" y="0"/>
                  </a:lnTo>
                  <a:lnTo>
                    <a:pt x="23240" y="6007"/>
                  </a:lnTo>
                  <a:lnTo>
                    <a:pt x="0" y="169849"/>
                  </a:lnTo>
                  <a:lnTo>
                    <a:pt x="6908" y="177825"/>
                  </a:lnTo>
                  <a:lnTo>
                    <a:pt x="33985" y="177825"/>
                  </a:lnTo>
                  <a:lnTo>
                    <a:pt x="23406" y="251790"/>
                  </a:lnTo>
                  <a:lnTo>
                    <a:pt x="30327" y="259753"/>
                  </a:lnTo>
                  <a:lnTo>
                    <a:pt x="47891" y="259753"/>
                  </a:lnTo>
                  <a:lnTo>
                    <a:pt x="54190" y="255765"/>
                  </a:lnTo>
                  <a:lnTo>
                    <a:pt x="58943" y="245783"/>
                  </a:lnTo>
                  <a:lnTo>
                    <a:pt x="38379" y="245783"/>
                  </a:lnTo>
                  <a:lnTo>
                    <a:pt x="48958" y="171831"/>
                  </a:lnTo>
                  <a:lnTo>
                    <a:pt x="42036" y="163855"/>
                  </a:lnTo>
                  <a:lnTo>
                    <a:pt x="14960" y="163855"/>
                  </a:lnTo>
                  <a:lnTo>
                    <a:pt x="36220" y="13982"/>
                  </a:lnTo>
                  <a:lnTo>
                    <a:pt x="111409" y="13982"/>
                  </a:lnTo>
                  <a:lnTo>
                    <a:pt x="113017" y="9245"/>
                  </a:lnTo>
                  <a:lnTo>
                    <a:pt x="106400" y="0"/>
                  </a:lnTo>
                  <a:close/>
                </a:path>
                <a:path w="113030" h="260350">
                  <a:moveTo>
                    <a:pt x="111409" y="13982"/>
                  </a:moveTo>
                  <a:lnTo>
                    <a:pt x="96659" y="13982"/>
                  </a:lnTo>
                  <a:lnTo>
                    <a:pt x="58089" y="127622"/>
                  </a:lnTo>
                  <a:lnTo>
                    <a:pt x="64706" y="136855"/>
                  </a:lnTo>
                  <a:lnTo>
                    <a:pt x="95338" y="136855"/>
                  </a:lnTo>
                  <a:lnTo>
                    <a:pt x="43472" y="245783"/>
                  </a:lnTo>
                  <a:lnTo>
                    <a:pt x="58943" y="245783"/>
                  </a:lnTo>
                  <a:lnTo>
                    <a:pt x="112699" y="132867"/>
                  </a:lnTo>
                  <a:lnTo>
                    <a:pt x="106400" y="122885"/>
                  </a:lnTo>
                  <a:lnTo>
                    <a:pt x="74447" y="122885"/>
                  </a:lnTo>
                  <a:lnTo>
                    <a:pt x="111409" y="139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812236" y="895218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750" y="0"/>
                  </a:moveTo>
                  <a:lnTo>
                    <a:pt x="31750" y="31750"/>
                  </a:lnTo>
                  <a:lnTo>
                    <a:pt x="0" y="31750"/>
                  </a:lnTo>
                </a:path>
              </a:pathLst>
            </a:custGeom>
            <a:ln w="190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530895" y="8983937"/>
              <a:ext cx="219075" cy="0"/>
            </a:xfrm>
            <a:custGeom>
              <a:avLst/>
              <a:gdLst/>
              <a:ahLst/>
              <a:cxnLst/>
              <a:rect l="l" t="t" r="r" b="b"/>
              <a:pathLst>
                <a:path w="219075" h="0">
                  <a:moveTo>
                    <a:pt x="218821" y="0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649984" y="7510386"/>
              <a:ext cx="2131060" cy="1483360"/>
            </a:xfrm>
            <a:custGeom>
              <a:avLst/>
              <a:gdLst/>
              <a:ahLst/>
              <a:cxnLst/>
              <a:rect l="l" t="t" r="r" b="b"/>
              <a:pathLst>
                <a:path w="2131060" h="1483359">
                  <a:moveTo>
                    <a:pt x="1849640" y="1464030"/>
                  </a:moveTo>
                  <a:lnTo>
                    <a:pt x="0" y="1464030"/>
                  </a:lnTo>
                  <a:lnTo>
                    <a:pt x="0" y="1483080"/>
                  </a:lnTo>
                  <a:lnTo>
                    <a:pt x="1849640" y="1483080"/>
                  </a:lnTo>
                  <a:lnTo>
                    <a:pt x="1849640" y="1464030"/>
                  </a:lnTo>
                  <a:close/>
                </a:path>
                <a:path w="2131060" h="1483359">
                  <a:moveTo>
                    <a:pt x="2130983" y="0"/>
                  </a:moveTo>
                  <a:lnTo>
                    <a:pt x="12" y="0"/>
                  </a:lnTo>
                  <a:lnTo>
                    <a:pt x="12" y="19050"/>
                  </a:lnTo>
                  <a:lnTo>
                    <a:pt x="2130983" y="19050"/>
                  </a:lnTo>
                  <a:lnTo>
                    <a:pt x="2130983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812236" y="751990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750" y="0"/>
                  </a:lnTo>
                  <a:lnTo>
                    <a:pt x="31750" y="31750"/>
                  </a:lnTo>
                </a:path>
              </a:pathLst>
            </a:custGeom>
            <a:ln w="190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843986" y="7612548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w="0" h="213359">
                  <a:moveTo>
                    <a:pt x="0" y="0"/>
                  </a:moveTo>
                  <a:lnTo>
                    <a:pt x="0" y="213118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843986" y="7856117"/>
              <a:ext cx="0" cy="1066165"/>
            </a:xfrm>
            <a:custGeom>
              <a:avLst/>
              <a:gdLst/>
              <a:ahLst/>
              <a:cxnLst/>
              <a:rect l="l" t="t" r="r" b="b"/>
              <a:pathLst>
                <a:path w="0" h="1066165">
                  <a:moveTo>
                    <a:pt x="0" y="0"/>
                  </a:moveTo>
                  <a:lnTo>
                    <a:pt x="0" y="1065618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649996" y="9040095"/>
              <a:ext cx="2194560" cy="19050"/>
            </a:xfrm>
            <a:custGeom>
              <a:avLst/>
              <a:gdLst/>
              <a:ahLst/>
              <a:cxnLst/>
              <a:rect l="l" t="t" r="r" b="b"/>
              <a:pathLst>
                <a:path w="2194560" h="19050">
                  <a:moveTo>
                    <a:pt x="2193989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2193989" y="19050"/>
                  </a:lnTo>
                  <a:lnTo>
                    <a:pt x="21939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843986" y="8612384"/>
              <a:ext cx="403860" cy="437515"/>
            </a:xfrm>
            <a:custGeom>
              <a:avLst/>
              <a:gdLst/>
              <a:ahLst/>
              <a:cxnLst/>
              <a:rect l="l" t="t" r="r" b="b"/>
              <a:pathLst>
                <a:path w="403860" h="437515">
                  <a:moveTo>
                    <a:pt x="0" y="437235"/>
                  </a:moveTo>
                  <a:lnTo>
                    <a:pt x="149161" y="437235"/>
                  </a:lnTo>
                  <a:lnTo>
                    <a:pt x="149161" y="0"/>
                  </a:lnTo>
                  <a:lnTo>
                    <a:pt x="403428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" name="object 90"/>
          <p:cNvGrpSpPr/>
          <p:nvPr/>
        </p:nvGrpSpPr>
        <p:grpSpPr>
          <a:xfrm>
            <a:off x="4217713" y="6539694"/>
            <a:ext cx="339090" cy="59690"/>
            <a:chOff x="4217713" y="6539694"/>
            <a:chExt cx="339090" cy="59690"/>
          </a:xfrm>
        </p:grpSpPr>
        <p:sp>
          <p:nvSpPr>
            <p:cNvPr id="91" name="object 91"/>
            <p:cNvSpPr/>
            <p:nvPr/>
          </p:nvSpPr>
          <p:spPr>
            <a:xfrm>
              <a:off x="4247410" y="6569387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217713" y="653969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0"/>
                  </a:lnTo>
                  <a:lnTo>
                    <a:pt x="8697" y="50693"/>
                  </a:lnTo>
                  <a:lnTo>
                    <a:pt x="18136" y="57062"/>
                  </a:lnTo>
                  <a:lnTo>
                    <a:pt x="29692" y="59397"/>
                  </a:lnTo>
                  <a:lnTo>
                    <a:pt x="41256" y="57062"/>
                  </a:lnTo>
                  <a:lnTo>
                    <a:pt x="50698" y="50693"/>
                  </a:lnTo>
                  <a:lnTo>
                    <a:pt x="57063" y="41250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/>
          <p:cNvGrpSpPr/>
          <p:nvPr/>
        </p:nvGrpSpPr>
        <p:grpSpPr>
          <a:xfrm>
            <a:off x="4217713" y="7177875"/>
            <a:ext cx="339090" cy="59690"/>
            <a:chOff x="4217713" y="7177875"/>
            <a:chExt cx="339090" cy="59690"/>
          </a:xfrm>
        </p:grpSpPr>
        <p:sp>
          <p:nvSpPr>
            <p:cNvPr id="94" name="object 94"/>
            <p:cNvSpPr/>
            <p:nvPr/>
          </p:nvSpPr>
          <p:spPr>
            <a:xfrm>
              <a:off x="4247410" y="7207567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217713" y="717787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" name="object 96"/>
          <p:cNvGrpSpPr/>
          <p:nvPr/>
        </p:nvGrpSpPr>
        <p:grpSpPr>
          <a:xfrm>
            <a:off x="4217713" y="6298829"/>
            <a:ext cx="339090" cy="59690"/>
            <a:chOff x="4217713" y="6298829"/>
            <a:chExt cx="339090" cy="59690"/>
          </a:xfrm>
        </p:grpSpPr>
        <p:sp>
          <p:nvSpPr>
            <p:cNvPr id="97" name="object 97"/>
            <p:cNvSpPr/>
            <p:nvPr/>
          </p:nvSpPr>
          <p:spPr>
            <a:xfrm>
              <a:off x="4247410" y="6328522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217713" y="629882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4"/>
                  </a:lnTo>
                  <a:lnTo>
                    <a:pt x="8697" y="50692"/>
                  </a:lnTo>
                  <a:lnTo>
                    <a:pt x="18136" y="57053"/>
                  </a:lnTo>
                  <a:lnTo>
                    <a:pt x="29692" y="59385"/>
                  </a:lnTo>
                  <a:lnTo>
                    <a:pt x="41256" y="57053"/>
                  </a:lnTo>
                  <a:lnTo>
                    <a:pt x="50698" y="50692"/>
                  </a:lnTo>
                  <a:lnTo>
                    <a:pt x="57063" y="41254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" name="object 99"/>
          <p:cNvGrpSpPr/>
          <p:nvPr/>
        </p:nvGrpSpPr>
        <p:grpSpPr>
          <a:xfrm>
            <a:off x="4217713" y="7431769"/>
            <a:ext cx="339090" cy="59690"/>
            <a:chOff x="4217713" y="7431769"/>
            <a:chExt cx="339090" cy="59690"/>
          </a:xfrm>
        </p:grpSpPr>
        <p:sp>
          <p:nvSpPr>
            <p:cNvPr id="100" name="object 100"/>
            <p:cNvSpPr/>
            <p:nvPr/>
          </p:nvSpPr>
          <p:spPr>
            <a:xfrm>
              <a:off x="4247410" y="7461474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217713" y="743176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4"/>
                  </a:lnTo>
                  <a:lnTo>
                    <a:pt x="8697" y="8699"/>
                  </a:lnTo>
                  <a:lnTo>
                    <a:pt x="2333" y="18141"/>
                  </a:lnTo>
                  <a:lnTo>
                    <a:pt x="0" y="29705"/>
                  </a:lnTo>
                  <a:lnTo>
                    <a:pt x="2333" y="41267"/>
                  </a:lnTo>
                  <a:lnTo>
                    <a:pt x="8697" y="50704"/>
                  </a:lnTo>
                  <a:lnTo>
                    <a:pt x="18136" y="57065"/>
                  </a:lnTo>
                  <a:lnTo>
                    <a:pt x="29692" y="59397"/>
                  </a:lnTo>
                  <a:lnTo>
                    <a:pt x="41256" y="57065"/>
                  </a:lnTo>
                  <a:lnTo>
                    <a:pt x="50698" y="50704"/>
                  </a:lnTo>
                  <a:lnTo>
                    <a:pt x="57063" y="41267"/>
                  </a:lnTo>
                  <a:lnTo>
                    <a:pt x="59397" y="29705"/>
                  </a:lnTo>
                  <a:lnTo>
                    <a:pt x="57063" y="18141"/>
                  </a:lnTo>
                  <a:lnTo>
                    <a:pt x="50698" y="8699"/>
                  </a:lnTo>
                  <a:lnTo>
                    <a:pt x="41256" y="2334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/>
          <p:cNvGrpSpPr/>
          <p:nvPr/>
        </p:nvGrpSpPr>
        <p:grpSpPr>
          <a:xfrm>
            <a:off x="4217713" y="8069821"/>
            <a:ext cx="339090" cy="59690"/>
            <a:chOff x="4217713" y="8069821"/>
            <a:chExt cx="339090" cy="59690"/>
          </a:xfrm>
        </p:grpSpPr>
        <p:sp>
          <p:nvSpPr>
            <p:cNvPr id="103" name="object 103"/>
            <p:cNvSpPr/>
            <p:nvPr/>
          </p:nvSpPr>
          <p:spPr>
            <a:xfrm>
              <a:off x="4247410" y="8099526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217713" y="806982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4"/>
                  </a:lnTo>
                  <a:lnTo>
                    <a:pt x="8697" y="8699"/>
                  </a:lnTo>
                  <a:lnTo>
                    <a:pt x="2333" y="18141"/>
                  </a:lnTo>
                  <a:lnTo>
                    <a:pt x="0" y="29705"/>
                  </a:lnTo>
                  <a:lnTo>
                    <a:pt x="2333" y="41261"/>
                  </a:lnTo>
                  <a:lnTo>
                    <a:pt x="8697" y="50699"/>
                  </a:lnTo>
                  <a:lnTo>
                    <a:pt x="18136" y="57064"/>
                  </a:lnTo>
                  <a:lnTo>
                    <a:pt x="29692" y="59397"/>
                  </a:lnTo>
                  <a:lnTo>
                    <a:pt x="41256" y="57064"/>
                  </a:lnTo>
                  <a:lnTo>
                    <a:pt x="50698" y="50699"/>
                  </a:lnTo>
                  <a:lnTo>
                    <a:pt x="57063" y="41261"/>
                  </a:lnTo>
                  <a:lnTo>
                    <a:pt x="59397" y="29705"/>
                  </a:lnTo>
                  <a:lnTo>
                    <a:pt x="57063" y="18141"/>
                  </a:lnTo>
                  <a:lnTo>
                    <a:pt x="50698" y="8699"/>
                  </a:lnTo>
                  <a:lnTo>
                    <a:pt x="41256" y="2334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4217713" y="8323721"/>
            <a:ext cx="339090" cy="59690"/>
            <a:chOff x="4217713" y="8323721"/>
            <a:chExt cx="339090" cy="59690"/>
          </a:xfrm>
        </p:grpSpPr>
        <p:sp>
          <p:nvSpPr>
            <p:cNvPr id="106" name="object 106"/>
            <p:cNvSpPr/>
            <p:nvPr/>
          </p:nvSpPr>
          <p:spPr>
            <a:xfrm>
              <a:off x="4247410" y="8353426"/>
              <a:ext cx="309245" cy="0"/>
            </a:xfrm>
            <a:custGeom>
              <a:avLst/>
              <a:gdLst/>
              <a:ahLst/>
              <a:cxnLst/>
              <a:rect l="l" t="t" r="r" b="b"/>
              <a:pathLst>
                <a:path w="309245" h="0">
                  <a:moveTo>
                    <a:pt x="3090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217713" y="832372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4"/>
                  </a:lnTo>
                  <a:lnTo>
                    <a:pt x="8697" y="8699"/>
                  </a:lnTo>
                  <a:lnTo>
                    <a:pt x="2333" y="18141"/>
                  </a:lnTo>
                  <a:lnTo>
                    <a:pt x="0" y="29705"/>
                  </a:lnTo>
                  <a:lnTo>
                    <a:pt x="2333" y="41261"/>
                  </a:lnTo>
                  <a:lnTo>
                    <a:pt x="8697" y="50699"/>
                  </a:lnTo>
                  <a:lnTo>
                    <a:pt x="18136" y="57064"/>
                  </a:lnTo>
                  <a:lnTo>
                    <a:pt x="29692" y="59397"/>
                  </a:lnTo>
                  <a:lnTo>
                    <a:pt x="41256" y="57064"/>
                  </a:lnTo>
                  <a:lnTo>
                    <a:pt x="50698" y="50699"/>
                  </a:lnTo>
                  <a:lnTo>
                    <a:pt x="57063" y="41261"/>
                  </a:lnTo>
                  <a:lnTo>
                    <a:pt x="59397" y="29705"/>
                  </a:lnTo>
                  <a:lnTo>
                    <a:pt x="57063" y="18141"/>
                  </a:lnTo>
                  <a:lnTo>
                    <a:pt x="50698" y="8699"/>
                  </a:lnTo>
                  <a:lnTo>
                    <a:pt x="41256" y="2334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/>
          <p:nvPr/>
        </p:nvSpPr>
        <p:spPr>
          <a:xfrm>
            <a:off x="4217713" y="858268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692" y="0"/>
                </a:moveTo>
                <a:lnTo>
                  <a:pt x="18136" y="2334"/>
                </a:lnTo>
                <a:lnTo>
                  <a:pt x="8697" y="8699"/>
                </a:lnTo>
                <a:lnTo>
                  <a:pt x="2333" y="18141"/>
                </a:lnTo>
                <a:lnTo>
                  <a:pt x="0" y="29705"/>
                </a:lnTo>
                <a:lnTo>
                  <a:pt x="2333" y="41261"/>
                </a:lnTo>
                <a:lnTo>
                  <a:pt x="8697" y="50699"/>
                </a:lnTo>
                <a:lnTo>
                  <a:pt x="18136" y="57064"/>
                </a:lnTo>
                <a:lnTo>
                  <a:pt x="29692" y="59397"/>
                </a:lnTo>
                <a:lnTo>
                  <a:pt x="41256" y="57064"/>
                </a:lnTo>
                <a:lnTo>
                  <a:pt x="50698" y="50699"/>
                </a:lnTo>
                <a:lnTo>
                  <a:pt x="57063" y="41261"/>
                </a:lnTo>
                <a:lnTo>
                  <a:pt x="59397" y="29705"/>
                </a:lnTo>
                <a:lnTo>
                  <a:pt x="57063" y="18141"/>
                </a:lnTo>
                <a:lnTo>
                  <a:pt x="50698" y="8699"/>
                </a:lnTo>
                <a:lnTo>
                  <a:pt x="41256" y="2334"/>
                </a:lnTo>
                <a:lnTo>
                  <a:pt x="29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3963906" y="858268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90">
                <a:moveTo>
                  <a:pt x="29692" y="0"/>
                </a:moveTo>
                <a:lnTo>
                  <a:pt x="18136" y="2334"/>
                </a:lnTo>
                <a:lnTo>
                  <a:pt x="8697" y="8699"/>
                </a:lnTo>
                <a:lnTo>
                  <a:pt x="2333" y="18141"/>
                </a:lnTo>
                <a:lnTo>
                  <a:pt x="0" y="29705"/>
                </a:lnTo>
                <a:lnTo>
                  <a:pt x="2333" y="41261"/>
                </a:lnTo>
                <a:lnTo>
                  <a:pt x="8697" y="50699"/>
                </a:lnTo>
                <a:lnTo>
                  <a:pt x="18136" y="57064"/>
                </a:lnTo>
                <a:lnTo>
                  <a:pt x="29692" y="59397"/>
                </a:lnTo>
                <a:lnTo>
                  <a:pt x="41256" y="57064"/>
                </a:lnTo>
                <a:lnTo>
                  <a:pt x="50698" y="50699"/>
                </a:lnTo>
                <a:lnTo>
                  <a:pt x="57063" y="41261"/>
                </a:lnTo>
                <a:lnTo>
                  <a:pt x="59397" y="29705"/>
                </a:lnTo>
                <a:lnTo>
                  <a:pt x="57063" y="18141"/>
                </a:lnTo>
                <a:lnTo>
                  <a:pt x="50698" y="8699"/>
                </a:lnTo>
                <a:lnTo>
                  <a:pt x="41256" y="2334"/>
                </a:lnTo>
                <a:lnTo>
                  <a:pt x="29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0" name="object 110"/>
          <p:cNvGrpSpPr/>
          <p:nvPr/>
        </p:nvGrpSpPr>
        <p:grpSpPr>
          <a:xfrm>
            <a:off x="4217713" y="5970140"/>
            <a:ext cx="2155190" cy="3264535"/>
            <a:chOff x="4217713" y="5970140"/>
            <a:chExt cx="2155190" cy="3264535"/>
          </a:xfrm>
        </p:grpSpPr>
        <p:sp>
          <p:nvSpPr>
            <p:cNvPr id="111" name="object 111"/>
            <p:cNvSpPr/>
            <p:nvPr/>
          </p:nvSpPr>
          <p:spPr>
            <a:xfrm>
              <a:off x="4217713" y="882093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5"/>
                  </a:lnTo>
                  <a:lnTo>
                    <a:pt x="8697" y="8704"/>
                  </a:lnTo>
                  <a:lnTo>
                    <a:pt x="2333" y="18146"/>
                  </a:lnTo>
                  <a:lnTo>
                    <a:pt x="0" y="29705"/>
                  </a:lnTo>
                  <a:lnTo>
                    <a:pt x="2333" y="41269"/>
                  </a:lnTo>
                  <a:lnTo>
                    <a:pt x="8697" y="50711"/>
                  </a:lnTo>
                  <a:lnTo>
                    <a:pt x="18136" y="57076"/>
                  </a:lnTo>
                  <a:lnTo>
                    <a:pt x="29692" y="59410"/>
                  </a:lnTo>
                  <a:lnTo>
                    <a:pt x="41256" y="57076"/>
                  </a:lnTo>
                  <a:lnTo>
                    <a:pt x="50698" y="50711"/>
                  </a:lnTo>
                  <a:lnTo>
                    <a:pt x="57063" y="41269"/>
                  </a:lnTo>
                  <a:lnTo>
                    <a:pt x="59397" y="29705"/>
                  </a:lnTo>
                  <a:lnTo>
                    <a:pt x="57063" y="18146"/>
                  </a:lnTo>
                  <a:lnTo>
                    <a:pt x="50698" y="8704"/>
                  </a:lnTo>
                  <a:lnTo>
                    <a:pt x="41256" y="2335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247412" y="5976490"/>
              <a:ext cx="2095500" cy="3251835"/>
            </a:xfrm>
            <a:custGeom>
              <a:avLst/>
              <a:gdLst/>
              <a:ahLst/>
              <a:cxnLst/>
              <a:rect l="l" t="t" r="r" b="b"/>
              <a:pathLst>
                <a:path w="2095500" h="3251834">
                  <a:moveTo>
                    <a:pt x="1722907" y="3251835"/>
                  </a:moveTo>
                  <a:lnTo>
                    <a:pt x="2095436" y="3251835"/>
                  </a:lnTo>
                  <a:lnTo>
                    <a:pt x="2095436" y="0"/>
                  </a:lnTo>
                  <a:lnTo>
                    <a:pt x="1722907" y="0"/>
                  </a:lnTo>
                  <a:lnTo>
                    <a:pt x="309029" y="0"/>
                  </a:lnTo>
                  <a:lnTo>
                    <a:pt x="0" y="0"/>
                  </a:lnTo>
                  <a:lnTo>
                    <a:pt x="0" y="3251835"/>
                  </a:lnTo>
                  <a:lnTo>
                    <a:pt x="309029" y="3251835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970319" y="6569387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313140" y="653969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0"/>
                  </a:lnTo>
                  <a:lnTo>
                    <a:pt x="8699" y="50693"/>
                  </a:lnTo>
                  <a:lnTo>
                    <a:pt x="18141" y="57062"/>
                  </a:lnTo>
                  <a:lnTo>
                    <a:pt x="29705" y="59397"/>
                  </a:lnTo>
                  <a:lnTo>
                    <a:pt x="41261" y="57062"/>
                  </a:lnTo>
                  <a:lnTo>
                    <a:pt x="50699" y="50693"/>
                  </a:lnTo>
                  <a:lnTo>
                    <a:pt x="57064" y="41250"/>
                  </a:lnTo>
                  <a:lnTo>
                    <a:pt x="59397" y="29692"/>
                  </a:lnTo>
                  <a:lnTo>
                    <a:pt x="57064" y="18130"/>
                  </a:lnTo>
                  <a:lnTo>
                    <a:pt x="50699" y="8693"/>
                  </a:lnTo>
                  <a:lnTo>
                    <a:pt x="41261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970319" y="7207567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6313140" y="717787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1" y="57063"/>
                  </a:lnTo>
                  <a:lnTo>
                    <a:pt x="50699" y="50698"/>
                  </a:lnTo>
                  <a:lnTo>
                    <a:pt x="57064" y="41256"/>
                  </a:lnTo>
                  <a:lnTo>
                    <a:pt x="59397" y="29692"/>
                  </a:lnTo>
                  <a:lnTo>
                    <a:pt x="57064" y="18130"/>
                  </a:lnTo>
                  <a:lnTo>
                    <a:pt x="50699" y="8693"/>
                  </a:lnTo>
                  <a:lnTo>
                    <a:pt x="41261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970319" y="6328521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6313140" y="629882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4"/>
                  </a:lnTo>
                  <a:lnTo>
                    <a:pt x="8699" y="50692"/>
                  </a:lnTo>
                  <a:lnTo>
                    <a:pt x="18141" y="57053"/>
                  </a:lnTo>
                  <a:lnTo>
                    <a:pt x="29705" y="59385"/>
                  </a:lnTo>
                  <a:lnTo>
                    <a:pt x="41261" y="57053"/>
                  </a:lnTo>
                  <a:lnTo>
                    <a:pt x="50699" y="50692"/>
                  </a:lnTo>
                  <a:lnTo>
                    <a:pt x="57064" y="41254"/>
                  </a:lnTo>
                  <a:lnTo>
                    <a:pt x="59397" y="29692"/>
                  </a:lnTo>
                  <a:lnTo>
                    <a:pt x="57064" y="18130"/>
                  </a:lnTo>
                  <a:lnTo>
                    <a:pt x="50699" y="8693"/>
                  </a:lnTo>
                  <a:lnTo>
                    <a:pt x="41261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970319" y="7461474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6313140" y="743176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970319" y="8099526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6313140" y="806982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1"/>
                  </a:lnTo>
                  <a:lnTo>
                    <a:pt x="8699" y="50699"/>
                  </a:lnTo>
                  <a:lnTo>
                    <a:pt x="18141" y="57064"/>
                  </a:lnTo>
                  <a:lnTo>
                    <a:pt x="29705" y="59397"/>
                  </a:lnTo>
                  <a:lnTo>
                    <a:pt x="41261" y="57064"/>
                  </a:lnTo>
                  <a:lnTo>
                    <a:pt x="50699" y="50699"/>
                  </a:lnTo>
                  <a:lnTo>
                    <a:pt x="57064" y="41261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970319" y="8353426"/>
              <a:ext cx="372745" cy="0"/>
            </a:xfrm>
            <a:custGeom>
              <a:avLst/>
              <a:gdLst/>
              <a:ahLst/>
              <a:cxnLst/>
              <a:rect l="l" t="t" r="r" b="b"/>
              <a:pathLst>
                <a:path w="372745" h="0">
                  <a:moveTo>
                    <a:pt x="0" y="0"/>
                  </a:moveTo>
                  <a:lnTo>
                    <a:pt x="3725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313132" y="8323732"/>
              <a:ext cx="59690" cy="556895"/>
            </a:xfrm>
            <a:custGeom>
              <a:avLst/>
              <a:gdLst/>
              <a:ahLst/>
              <a:cxnLst/>
              <a:rect l="l" t="t" r="r" b="b"/>
              <a:pathLst>
                <a:path w="59689" h="556895">
                  <a:moveTo>
                    <a:pt x="59397" y="526910"/>
                  </a:moveTo>
                  <a:lnTo>
                    <a:pt x="57061" y="515353"/>
                  </a:lnTo>
                  <a:lnTo>
                    <a:pt x="50698" y="505904"/>
                  </a:lnTo>
                  <a:lnTo>
                    <a:pt x="41262" y="499541"/>
                  </a:lnTo>
                  <a:lnTo>
                    <a:pt x="29705" y="497205"/>
                  </a:lnTo>
                  <a:lnTo>
                    <a:pt x="18148" y="499541"/>
                  </a:lnTo>
                  <a:lnTo>
                    <a:pt x="8699" y="505904"/>
                  </a:lnTo>
                  <a:lnTo>
                    <a:pt x="2336" y="515353"/>
                  </a:lnTo>
                  <a:lnTo>
                    <a:pt x="0" y="526910"/>
                  </a:lnTo>
                  <a:lnTo>
                    <a:pt x="2336" y="538480"/>
                  </a:lnTo>
                  <a:lnTo>
                    <a:pt x="8699" y="547916"/>
                  </a:lnTo>
                  <a:lnTo>
                    <a:pt x="18148" y="554278"/>
                  </a:lnTo>
                  <a:lnTo>
                    <a:pt x="29705" y="556615"/>
                  </a:lnTo>
                  <a:lnTo>
                    <a:pt x="41262" y="554278"/>
                  </a:lnTo>
                  <a:lnTo>
                    <a:pt x="50698" y="547916"/>
                  </a:lnTo>
                  <a:lnTo>
                    <a:pt x="57061" y="538480"/>
                  </a:lnTo>
                  <a:lnTo>
                    <a:pt x="59397" y="526910"/>
                  </a:lnTo>
                  <a:close/>
                </a:path>
                <a:path w="59689" h="556895">
                  <a:moveTo>
                    <a:pt x="59397" y="29705"/>
                  </a:moveTo>
                  <a:lnTo>
                    <a:pt x="57061" y="18135"/>
                  </a:lnTo>
                  <a:lnTo>
                    <a:pt x="50698" y="8699"/>
                  </a:lnTo>
                  <a:lnTo>
                    <a:pt x="41262" y="2324"/>
                  </a:lnTo>
                  <a:lnTo>
                    <a:pt x="29705" y="0"/>
                  </a:lnTo>
                  <a:lnTo>
                    <a:pt x="18148" y="2324"/>
                  </a:lnTo>
                  <a:lnTo>
                    <a:pt x="8699" y="8699"/>
                  </a:lnTo>
                  <a:lnTo>
                    <a:pt x="2336" y="18135"/>
                  </a:lnTo>
                  <a:lnTo>
                    <a:pt x="0" y="29705"/>
                  </a:lnTo>
                  <a:lnTo>
                    <a:pt x="2336" y="41262"/>
                  </a:lnTo>
                  <a:lnTo>
                    <a:pt x="8699" y="50698"/>
                  </a:lnTo>
                  <a:lnTo>
                    <a:pt x="18148" y="57061"/>
                  </a:lnTo>
                  <a:lnTo>
                    <a:pt x="29705" y="59397"/>
                  </a:lnTo>
                  <a:lnTo>
                    <a:pt x="41262" y="57061"/>
                  </a:lnTo>
                  <a:lnTo>
                    <a:pt x="50698" y="50698"/>
                  </a:lnTo>
                  <a:lnTo>
                    <a:pt x="57061" y="41262"/>
                  </a:lnTo>
                  <a:lnTo>
                    <a:pt x="59397" y="297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" name="object 125"/>
          <p:cNvGrpSpPr/>
          <p:nvPr/>
        </p:nvGrpSpPr>
        <p:grpSpPr>
          <a:xfrm>
            <a:off x="3798421" y="7230648"/>
            <a:ext cx="59690" cy="220979"/>
            <a:chOff x="3798421" y="7230648"/>
            <a:chExt cx="59690" cy="220979"/>
          </a:xfrm>
        </p:grpSpPr>
        <p:sp>
          <p:nvSpPr>
            <p:cNvPr id="126" name="object 126"/>
            <p:cNvSpPr/>
            <p:nvPr/>
          </p:nvSpPr>
          <p:spPr>
            <a:xfrm>
              <a:off x="3828118" y="7230648"/>
              <a:ext cx="0" cy="186690"/>
            </a:xfrm>
            <a:custGeom>
              <a:avLst/>
              <a:gdLst/>
              <a:ahLst/>
              <a:cxnLst/>
              <a:rect l="l" t="t" r="r" b="b"/>
              <a:pathLst>
                <a:path w="0" h="186690">
                  <a:moveTo>
                    <a:pt x="0" y="0"/>
                  </a:moveTo>
                  <a:lnTo>
                    <a:pt x="0" y="186131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798421" y="7392082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" name="object 128"/>
          <p:cNvGrpSpPr/>
          <p:nvPr/>
        </p:nvGrpSpPr>
        <p:grpSpPr>
          <a:xfrm>
            <a:off x="3158652" y="6537594"/>
            <a:ext cx="53975" cy="198755"/>
            <a:chOff x="3158652" y="6537594"/>
            <a:chExt cx="53975" cy="198755"/>
          </a:xfrm>
        </p:grpSpPr>
        <p:sp>
          <p:nvSpPr>
            <p:cNvPr id="129" name="object 129"/>
            <p:cNvSpPr/>
            <p:nvPr/>
          </p:nvSpPr>
          <p:spPr>
            <a:xfrm>
              <a:off x="3185386" y="653759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2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3158652" y="6682875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100"/>
                  </a:lnTo>
                  <a:lnTo>
                    <a:pt x="7827" y="7827"/>
                  </a:lnTo>
                  <a:lnTo>
                    <a:pt x="2100" y="16325"/>
                  </a:lnTo>
                  <a:lnTo>
                    <a:pt x="0" y="26733"/>
                  </a:lnTo>
                  <a:lnTo>
                    <a:pt x="2100" y="37134"/>
                  </a:lnTo>
                  <a:lnTo>
                    <a:pt x="7827" y="45627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34" y="51354"/>
                  </a:lnTo>
                  <a:lnTo>
                    <a:pt x="45627" y="45627"/>
                  </a:lnTo>
                  <a:lnTo>
                    <a:pt x="51354" y="37134"/>
                  </a:lnTo>
                  <a:lnTo>
                    <a:pt x="53454" y="26733"/>
                  </a:lnTo>
                  <a:lnTo>
                    <a:pt x="51354" y="16325"/>
                  </a:lnTo>
                  <a:lnTo>
                    <a:pt x="45627" y="7827"/>
                  </a:lnTo>
                  <a:lnTo>
                    <a:pt x="37134" y="2100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/>
          <p:nvPr/>
        </p:nvSpPr>
        <p:spPr>
          <a:xfrm>
            <a:off x="2338730" y="860653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2912795" y="778038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3531336" y="839925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4406950" y="643843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4511852" y="607715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4279938" y="7317688"/>
            <a:ext cx="216535" cy="89535"/>
          </a:xfrm>
          <a:custGeom>
            <a:avLst/>
            <a:gdLst/>
            <a:ahLst/>
            <a:cxnLst/>
            <a:rect l="l" t="t" r="r" b="b"/>
            <a:pathLst>
              <a:path w="216535" h="89534">
                <a:moveTo>
                  <a:pt x="89179" y="0"/>
                </a:moveTo>
                <a:lnTo>
                  <a:pt x="0" y="0"/>
                </a:lnTo>
                <a:lnTo>
                  <a:pt x="0" y="89166"/>
                </a:lnTo>
                <a:lnTo>
                  <a:pt x="89179" y="89166"/>
                </a:lnTo>
                <a:lnTo>
                  <a:pt x="89179" y="0"/>
                </a:lnTo>
                <a:close/>
              </a:path>
              <a:path w="216535" h="89534">
                <a:moveTo>
                  <a:pt x="216179" y="0"/>
                </a:moveTo>
                <a:lnTo>
                  <a:pt x="127000" y="0"/>
                </a:lnTo>
                <a:lnTo>
                  <a:pt x="127000" y="89166"/>
                </a:lnTo>
                <a:lnTo>
                  <a:pt x="216179" y="89166"/>
                </a:lnTo>
                <a:lnTo>
                  <a:pt x="216179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4511852" y="695641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4406950" y="820963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4511852" y="784837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4406950" y="907795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4511852" y="871668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5990056" y="871668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5990056" y="784837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54"/>
                </a:lnTo>
                <a:lnTo>
                  <a:pt x="89166" y="89154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5990056" y="695641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5990056" y="607715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4274210" y="813912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4992509" y="601729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5522112" y="601729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4992509" y="690276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5522112" y="690276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4992509" y="778576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5522112" y="778576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4992509" y="866738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5522112" y="866738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5" name="object 155"/>
          <p:cNvGrpSpPr/>
          <p:nvPr/>
        </p:nvGrpSpPr>
        <p:grpSpPr>
          <a:xfrm>
            <a:off x="3022070" y="7727961"/>
            <a:ext cx="201930" cy="323850"/>
            <a:chOff x="3022070" y="7727961"/>
            <a:chExt cx="201930" cy="323850"/>
          </a:xfrm>
        </p:grpSpPr>
        <p:sp>
          <p:nvSpPr>
            <p:cNvPr id="156" name="object 156"/>
            <p:cNvSpPr/>
            <p:nvPr/>
          </p:nvSpPr>
          <p:spPr>
            <a:xfrm>
              <a:off x="3028416" y="7734312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0"/>
                  </a:moveTo>
                  <a:lnTo>
                    <a:pt x="0" y="0"/>
                  </a:lnTo>
                  <a:lnTo>
                    <a:pt x="0" y="310908"/>
                  </a:lnTo>
                  <a:lnTo>
                    <a:pt x="188645" y="310908"/>
                  </a:lnTo>
                  <a:lnTo>
                    <a:pt x="1886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3028420" y="7734311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310908"/>
                  </a:moveTo>
                  <a:lnTo>
                    <a:pt x="0" y="310908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90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3072375" y="7759881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30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25"/>
                  </a:lnTo>
                  <a:lnTo>
                    <a:pt x="33972" y="177825"/>
                  </a:lnTo>
                  <a:lnTo>
                    <a:pt x="23406" y="251790"/>
                  </a:lnTo>
                  <a:lnTo>
                    <a:pt x="30314" y="259753"/>
                  </a:lnTo>
                  <a:lnTo>
                    <a:pt x="47878" y="259753"/>
                  </a:lnTo>
                  <a:lnTo>
                    <a:pt x="54178" y="255765"/>
                  </a:lnTo>
                  <a:lnTo>
                    <a:pt x="58931" y="245783"/>
                  </a:lnTo>
                  <a:lnTo>
                    <a:pt x="38366" y="245783"/>
                  </a:lnTo>
                  <a:lnTo>
                    <a:pt x="48945" y="171831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20" y="13982"/>
                  </a:lnTo>
                  <a:lnTo>
                    <a:pt x="111396" y="13982"/>
                  </a:lnTo>
                  <a:lnTo>
                    <a:pt x="113004" y="9245"/>
                  </a:lnTo>
                  <a:lnTo>
                    <a:pt x="106387" y="0"/>
                  </a:lnTo>
                  <a:close/>
                </a:path>
                <a:path w="113030" h="260350">
                  <a:moveTo>
                    <a:pt x="111396" y="13982"/>
                  </a:moveTo>
                  <a:lnTo>
                    <a:pt x="96646" y="13982"/>
                  </a:lnTo>
                  <a:lnTo>
                    <a:pt x="58077" y="127622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83"/>
                  </a:lnTo>
                  <a:lnTo>
                    <a:pt x="58931" y="245783"/>
                  </a:lnTo>
                  <a:lnTo>
                    <a:pt x="112699" y="132867"/>
                  </a:lnTo>
                  <a:lnTo>
                    <a:pt x="106387" y="122885"/>
                  </a:lnTo>
                  <a:lnTo>
                    <a:pt x="74434" y="122885"/>
                  </a:lnTo>
                  <a:lnTo>
                    <a:pt x="111396" y="139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" name="object 159"/>
          <p:cNvGrpSpPr/>
          <p:nvPr/>
        </p:nvGrpSpPr>
        <p:grpSpPr>
          <a:xfrm>
            <a:off x="2908597" y="8770891"/>
            <a:ext cx="199390" cy="568960"/>
            <a:chOff x="2908597" y="8770891"/>
            <a:chExt cx="199390" cy="568960"/>
          </a:xfrm>
        </p:grpSpPr>
        <p:sp>
          <p:nvSpPr>
            <p:cNvPr id="160" name="object 160"/>
            <p:cNvSpPr/>
            <p:nvPr/>
          </p:nvSpPr>
          <p:spPr>
            <a:xfrm>
              <a:off x="2908597" y="9227122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922567" y="9277054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964481" y="9326998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2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008076" y="8770891"/>
              <a:ext cx="0" cy="448309"/>
            </a:xfrm>
            <a:custGeom>
              <a:avLst/>
              <a:gdLst/>
              <a:ahLst/>
              <a:cxnLst/>
              <a:rect l="l" t="t" r="r" b="b"/>
              <a:pathLst>
                <a:path w="0" h="448309">
                  <a:moveTo>
                    <a:pt x="0" y="44809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" name="object 164"/>
          <p:cNvGrpSpPr/>
          <p:nvPr/>
        </p:nvGrpSpPr>
        <p:grpSpPr>
          <a:xfrm>
            <a:off x="4445761" y="8725212"/>
            <a:ext cx="1705610" cy="765810"/>
            <a:chOff x="4445761" y="8725212"/>
            <a:chExt cx="1705610" cy="765810"/>
          </a:xfrm>
        </p:grpSpPr>
        <p:sp>
          <p:nvSpPr>
            <p:cNvPr id="165" name="object 165"/>
            <p:cNvSpPr/>
            <p:nvPr/>
          </p:nvSpPr>
          <p:spPr>
            <a:xfrm>
              <a:off x="4485792" y="8978479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73431" y="0"/>
                  </a:lnTo>
                  <a:lnTo>
                    <a:pt x="0" y="499694"/>
                  </a:lnTo>
                  <a:lnTo>
                    <a:pt x="1601774" y="499694"/>
                  </a:lnTo>
                  <a:lnTo>
                    <a:pt x="15739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485792" y="8978479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1372463" y="0"/>
                  </a:lnTo>
                  <a:lnTo>
                    <a:pt x="658088" y="0"/>
                  </a:lnTo>
                  <a:lnTo>
                    <a:pt x="73431" y="0"/>
                  </a:lnTo>
                  <a:lnTo>
                    <a:pt x="0" y="499694"/>
                  </a:lnTo>
                  <a:lnTo>
                    <a:pt x="528967" y="499694"/>
                  </a:lnTo>
                  <a:lnTo>
                    <a:pt x="1448473" y="499694"/>
                  </a:lnTo>
                  <a:lnTo>
                    <a:pt x="1601774" y="499694"/>
                  </a:lnTo>
                  <a:lnTo>
                    <a:pt x="1573911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286496" y="8986777"/>
              <a:ext cx="24130" cy="491490"/>
            </a:xfrm>
            <a:custGeom>
              <a:avLst/>
              <a:gdLst/>
              <a:ahLst/>
              <a:cxnLst/>
              <a:rect l="l" t="t" r="r" b="b"/>
              <a:pathLst>
                <a:path w="24129" h="491490">
                  <a:moveTo>
                    <a:pt x="23609" y="0"/>
                  </a:moveTo>
                  <a:lnTo>
                    <a:pt x="0" y="491388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6060161" y="8986789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90">
                  <a:moveTo>
                    <a:pt x="13512" y="-12699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754545" y="8976607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4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5023134" y="8977885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4">
                  <a:moveTo>
                    <a:pt x="36753" y="0"/>
                  </a:moveTo>
                  <a:lnTo>
                    <a:pt x="0" y="489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5552746" y="8977885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5">
                  <a:moveTo>
                    <a:pt x="6337" y="0"/>
                  </a:moveTo>
                  <a:lnTo>
                    <a:pt x="0" y="50044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5807402" y="8976607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36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523375" y="9227469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155030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458461" y="8737912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0" y="0"/>
                  </a:moveTo>
                  <a:lnTo>
                    <a:pt x="0" y="240652"/>
                  </a:lnTo>
                  <a:lnTo>
                    <a:pt x="90309" y="240652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522048" y="895184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20" y="0"/>
                  </a:moveTo>
                  <a:lnTo>
                    <a:pt x="16319" y="2099"/>
                  </a:lnTo>
                  <a:lnTo>
                    <a:pt x="7826" y="7826"/>
                  </a:lnTo>
                  <a:lnTo>
                    <a:pt x="2099" y="16319"/>
                  </a:lnTo>
                  <a:lnTo>
                    <a:pt x="0" y="26720"/>
                  </a:lnTo>
                  <a:lnTo>
                    <a:pt x="2099" y="37127"/>
                  </a:lnTo>
                  <a:lnTo>
                    <a:pt x="7826" y="45619"/>
                  </a:lnTo>
                  <a:lnTo>
                    <a:pt x="16319" y="51343"/>
                  </a:lnTo>
                  <a:lnTo>
                    <a:pt x="26720" y="53441"/>
                  </a:lnTo>
                  <a:lnTo>
                    <a:pt x="37129" y="51343"/>
                  </a:lnTo>
                  <a:lnTo>
                    <a:pt x="45626" y="45619"/>
                  </a:lnTo>
                  <a:lnTo>
                    <a:pt x="51354" y="37127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6" y="7826"/>
                  </a:lnTo>
                  <a:lnTo>
                    <a:pt x="37129" y="2099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6048284" y="8737912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90309" y="0"/>
                  </a:moveTo>
                  <a:lnTo>
                    <a:pt x="90309" y="240652"/>
                  </a:lnTo>
                  <a:lnTo>
                    <a:pt x="0" y="240652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6021553" y="895184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7"/>
                  </a:lnTo>
                  <a:lnTo>
                    <a:pt x="7827" y="45619"/>
                  </a:lnTo>
                  <a:lnTo>
                    <a:pt x="16325" y="51343"/>
                  </a:lnTo>
                  <a:lnTo>
                    <a:pt x="26733" y="53441"/>
                  </a:lnTo>
                  <a:lnTo>
                    <a:pt x="37134" y="51343"/>
                  </a:lnTo>
                  <a:lnTo>
                    <a:pt x="45627" y="45619"/>
                  </a:lnTo>
                  <a:lnTo>
                    <a:pt x="51354" y="37127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7" y="7826"/>
                  </a:lnTo>
                  <a:lnTo>
                    <a:pt x="37134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8" name="object 178"/>
          <p:cNvGrpSpPr/>
          <p:nvPr/>
        </p:nvGrpSpPr>
        <p:grpSpPr>
          <a:xfrm>
            <a:off x="4445761" y="7843188"/>
            <a:ext cx="1705610" cy="765810"/>
            <a:chOff x="4445761" y="7843188"/>
            <a:chExt cx="1705610" cy="765810"/>
          </a:xfrm>
        </p:grpSpPr>
        <p:sp>
          <p:nvSpPr>
            <p:cNvPr id="179" name="object 179"/>
            <p:cNvSpPr/>
            <p:nvPr/>
          </p:nvSpPr>
          <p:spPr>
            <a:xfrm>
              <a:off x="4485792" y="8096462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73431" y="0"/>
                  </a:lnTo>
                  <a:lnTo>
                    <a:pt x="0" y="499681"/>
                  </a:lnTo>
                  <a:lnTo>
                    <a:pt x="1601774" y="499681"/>
                  </a:lnTo>
                  <a:lnTo>
                    <a:pt x="15739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485792" y="8096462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1372463" y="0"/>
                  </a:lnTo>
                  <a:lnTo>
                    <a:pt x="658088" y="0"/>
                  </a:lnTo>
                  <a:lnTo>
                    <a:pt x="73431" y="0"/>
                  </a:lnTo>
                  <a:lnTo>
                    <a:pt x="0" y="499681"/>
                  </a:lnTo>
                  <a:lnTo>
                    <a:pt x="528967" y="499681"/>
                  </a:lnTo>
                  <a:lnTo>
                    <a:pt x="1448473" y="499681"/>
                  </a:lnTo>
                  <a:lnTo>
                    <a:pt x="1601774" y="499681"/>
                  </a:lnTo>
                  <a:lnTo>
                    <a:pt x="1573911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5286496" y="8104760"/>
              <a:ext cx="24130" cy="491490"/>
            </a:xfrm>
            <a:custGeom>
              <a:avLst/>
              <a:gdLst/>
              <a:ahLst/>
              <a:cxnLst/>
              <a:rect l="l" t="t" r="r" b="b"/>
              <a:pathLst>
                <a:path w="24129" h="491490">
                  <a:moveTo>
                    <a:pt x="23609" y="0"/>
                  </a:moveTo>
                  <a:lnTo>
                    <a:pt x="0" y="491375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6060161" y="8104760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90">
                  <a:moveTo>
                    <a:pt x="13512" y="-12699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754545" y="8094590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4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023134" y="8095855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4">
                  <a:moveTo>
                    <a:pt x="36753" y="0"/>
                  </a:moveTo>
                  <a:lnTo>
                    <a:pt x="0" y="489064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552746" y="8095855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5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807402" y="8094590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36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523375" y="8345452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155030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458461" y="7855888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0" y="0"/>
                  </a:moveTo>
                  <a:lnTo>
                    <a:pt x="0" y="240665"/>
                  </a:lnTo>
                  <a:lnTo>
                    <a:pt x="90309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522048" y="8069829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20" y="0"/>
                  </a:moveTo>
                  <a:lnTo>
                    <a:pt x="16319" y="2099"/>
                  </a:lnTo>
                  <a:lnTo>
                    <a:pt x="7826" y="7826"/>
                  </a:lnTo>
                  <a:lnTo>
                    <a:pt x="2099" y="16319"/>
                  </a:lnTo>
                  <a:lnTo>
                    <a:pt x="0" y="26720"/>
                  </a:lnTo>
                  <a:lnTo>
                    <a:pt x="2099" y="37121"/>
                  </a:lnTo>
                  <a:lnTo>
                    <a:pt x="7826" y="45615"/>
                  </a:lnTo>
                  <a:lnTo>
                    <a:pt x="16319" y="51341"/>
                  </a:lnTo>
                  <a:lnTo>
                    <a:pt x="26720" y="53441"/>
                  </a:lnTo>
                  <a:lnTo>
                    <a:pt x="37129" y="51341"/>
                  </a:lnTo>
                  <a:lnTo>
                    <a:pt x="45626" y="45615"/>
                  </a:lnTo>
                  <a:lnTo>
                    <a:pt x="51354" y="37121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6" y="7826"/>
                  </a:lnTo>
                  <a:lnTo>
                    <a:pt x="37129" y="2099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048284" y="7855888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90309" y="0"/>
                  </a:moveTo>
                  <a:lnTo>
                    <a:pt x="90309" y="240665"/>
                  </a:lnTo>
                  <a:lnTo>
                    <a:pt x="0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021553" y="8069829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1"/>
                  </a:lnTo>
                  <a:lnTo>
                    <a:pt x="7827" y="45615"/>
                  </a:lnTo>
                  <a:lnTo>
                    <a:pt x="16325" y="51341"/>
                  </a:lnTo>
                  <a:lnTo>
                    <a:pt x="26733" y="53441"/>
                  </a:lnTo>
                  <a:lnTo>
                    <a:pt x="37134" y="51341"/>
                  </a:lnTo>
                  <a:lnTo>
                    <a:pt x="45627" y="45615"/>
                  </a:lnTo>
                  <a:lnTo>
                    <a:pt x="51354" y="37121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7" y="7826"/>
                  </a:lnTo>
                  <a:lnTo>
                    <a:pt x="37134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2" name="object 192"/>
          <p:cNvGrpSpPr/>
          <p:nvPr/>
        </p:nvGrpSpPr>
        <p:grpSpPr>
          <a:xfrm>
            <a:off x="4445761" y="6954206"/>
            <a:ext cx="1705610" cy="765810"/>
            <a:chOff x="4445761" y="6954206"/>
            <a:chExt cx="1705610" cy="765810"/>
          </a:xfrm>
        </p:grpSpPr>
        <p:sp>
          <p:nvSpPr>
            <p:cNvPr id="193" name="object 193"/>
            <p:cNvSpPr/>
            <p:nvPr/>
          </p:nvSpPr>
          <p:spPr>
            <a:xfrm>
              <a:off x="4485792" y="7207481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73431" y="0"/>
                  </a:lnTo>
                  <a:lnTo>
                    <a:pt x="0" y="499681"/>
                  </a:lnTo>
                  <a:lnTo>
                    <a:pt x="1601774" y="499681"/>
                  </a:lnTo>
                  <a:lnTo>
                    <a:pt x="15739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485792" y="7207481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1372463" y="0"/>
                  </a:lnTo>
                  <a:lnTo>
                    <a:pt x="658088" y="0"/>
                  </a:lnTo>
                  <a:lnTo>
                    <a:pt x="73431" y="0"/>
                  </a:lnTo>
                  <a:lnTo>
                    <a:pt x="0" y="499681"/>
                  </a:lnTo>
                  <a:lnTo>
                    <a:pt x="528967" y="499681"/>
                  </a:lnTo>
                  <a:lnTo>
                    <a:pt x="1448473" y="499681"/>
                  </a:lnTo>
                  <a:lnTo>
                    <a:pt x="1601774" y="499681"/>
                  </a:lnTo>
                  <a:lnTo>
                    <a:pt x="1573911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286496" y="7215778"/>
              <a:ext cx="24130" cy="491490"/>
            </a:xfrm>
            <a:custGeom>
              <a:avLst/>
              <a:gdLst/>
              <a:ahLst/>
              <a:cxnLst/>
              <a:rect l="l" t="t" r="r" b="b"/>
              <a:pathLst>
                <a:path w="24129" h="491490">
                  <a:moveTo>
                    <a:pt x="23609" y="0"/>
                  </a:moveTo>
                  <a:lnTo>
                    <a:pt x="0" y="491388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6060161" y="7215784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90">
                  <a:moveTo>
                    <a:pt x="13512" y="-12699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754545" y="7205614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4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5023134" y="7206880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4">
                  <a:moveTo>
                    <a:pt x="36753" y="0"/>
                  </a:moveTo>
                  <a:lnTo>
                    <a:pt x="0" y="489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552746" y="7206880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5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807402" y="7205614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523375" y="7456477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155030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458461" y="6966906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0" y="0"/>
                  </a:moveTo>
                  <a:lnTo>
                    <a:pt x="0" y="240665"/>
                  </a:lnTo>
                  <a:lnTo>
                    <a:pt x="90309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522048" y="718084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20" y="0"/>
                  </a:moveTo>
                  <a:lnTo>
                    <a:pt x="16319" y="2099"/>
                  </a:lnTo>
                  <a:lnTo>
                    <a:pt x="7826" y="7826"/>
                  </a:lnTo>
                  <a:lnTo>
                    <a:pt x="2099" y="16319"/>
                  </a:lnTo>
                  <a:lnTo>
                    <a:pt x="0" y="26720"/>
                  </a:lnTo>
                  <a:lnTo>
                    <a:pt x="2099" y="37129"/>
                  </a:lnTo>
                  <a:lnTo>
                    <a:pt x="7826" y="45626"/>
                  </a:lnTo>
                  <a:lnTo>
                    <a:pt x="16319" y="51354"/>
                  </a:lnTo>
                  <a:lnTo>
                    <a:pt x="26720" y="53454"/>
                  </a:lnTo>
                  <a:lnTo>
                    <a:pt x="37129" y="51354"/>
                  </a:lnTo>
                  <a:lnTo>
                    <a:pt x="45626" y="45626"/>
                  </a:lnTo>
                  <a:lnTo>
                    <a:pt x="51354" y="37129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6" y="7826"/>
                  </a:lnTo>
                  <a:lnTo>
                    <a:pt x="37129" y="2099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6048284" y="6966906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90309" y="0"/>
                  </a:moveTo>
                  <a:lnTo>
                    <a:pt x="90309" y="240665"/>
                  </a:lnTo>
                  <a:lnTo>
                    <a:pt x="0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6021553" y="718084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9"/>
                  </a:lnTo>
                  <a:lnTo>
                    <a:pt x="7827" y="45626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34" y="51354"/>
                  </a:lnTo>
                  <a:lnTo>
                    <a:pt x="45627" y="45626"/>
                  </a:lnTo>
                  <a:lnTo>
                    <a:pt x="51354" y="37129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7" y="7826"/>
                  </a:lnTo>
                  <a:lnTo>
                    <a:pt x="37134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6" name="object 206"/>
          <p:cNvGrpSpPr/>
          <p:nvPr/>
        </p:nvGrpSpPr>
        <p:grpSpPr>
          <a:xfrm>
            <a:off x="4445761" y="6072190"/>
            <a:ext cx="1705610" cy="765810"/>
            <a:chOff x="4445761" y="6072190"/>
            <a:chExt cx="1705610" cy="765810"/>
          </a:xfrm>
        </p:grpSpPr>
        <p:sp>
          <p:nvSpPr>
            <p:cNvPr id="207" name="object 207"/>
            <p:cNvSpPr/>
            <p:nvPr/>
          </p:nvSpPr>
          <p:spPr>
            <a:xfrm>
              <a:off x="4485792" y="6325457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73431" y="0"/>
                  </a:lnTo>
                  <a:lnTo>
                    <a:pt x="0" y="499694"/>
                  </a:lnTo>
                  <a:lnTo>
                    <a:pt x="1601774" y="499694"/>
                  </a:lnTo>
                  <a:lnTo>
                    <a:pt x="15739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485792" y="6325457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911" y="0"/>
                  </a:moveTo>
                  <a:lnTo>
                    <a:pt x="1372463" y="0"/>
                  </a:lnTo>
                  <a:lnTo>
                    <a:pt x="658088" y="0"/>
                  </a:lnTo>
                  <a:lnTo>
                    <a:pt x="73431" y="0"/>
                  </a:lnTo>
                  <a:lnTo>
                    <a:pt x="0" y="499694"/>
                  </a:lnTo>
                  <a:lnTo>
                    <a:pt x="528967" y="499694"/>
                  </a:lnTo>
                  <a:lnTo>
                    <a:pt x="1448473" y="499694"/>
                  </a:lnTo>
                  <a:lnTo>
                    <a:pt x="1601774" y="499694"/>
                  </a:lnTo>
                  <a:lnTo>
                    <a:pt x="1573911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286496" y="6333761"/>
              <a:ext cx="24130" cy="491490"/>
            </a:xfrm>
            <a:custGeom>
              <a:avLst/>
              <a:gdLst/>
              <a:ahLst/>
              <a:cxnLst/>
              <a:rect l="l" t="t" r="r" b="b"/>
              <a:pathLst>
                <a:path w="24129" h="491490">
                  <a:moveTo>
                    <a:pt x="23609" y="0"/>
                  </a:moveTo>
                  <a:lnTo>
                    <a:pt x="0" y="491388"/>
                  </a:lnTo>
                </a:path>
              </a:pathLst>
            </a:custGeom>
            <a:ln w="253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6060161" y="6333767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90">
                  <a:moveTo>
                    <a:pt x="13512" y="-12700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754545" y="6323591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4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023134" y="6324863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4">
                  <a:moveTo>
                    <a:pt x="36753" y="0"/>
                  </a:moveTo>
                  <a:lnTo>
                    <a:pt x="0" y="489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552746" y="6324863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5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5807402" y="6323591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523375" y="6574453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1550301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458461" y="6084890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0" y="0"/>
                  </a:moveTo>
                  <a:lnTo>
                    <a:pt x="0" y="240665"/>
                  </a:lnTo>
                  <a:lnTo>
                    <a:pt x="90309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522048" y="6298830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20" y="0"/>
                  </a:moveTo>
                  <a:lnTo>
                    <a:pt x="16319" y="2098"/>
                  </a:lnTo>
                  <a:lnTo>
                    <a:pt x="7826" y="7821"/>
                  </a:lnTo>
                  <a:lnTo>
                    <a:pt x="2099" y="16314"/>
                  </a:lnTo>
                  <a:lnTo>
                    <a:pt x="0" y="26720"/>
                  </a:lnTo>
                  <a:lnTo>
                    <a:pt x="2099" y="37127"/>
                  </a:lnTo>
                  <a:lnTo>
                    <a:pt x="7826" y="45619"/>
                  </a:lnTo>
                  <a:lnTo>
                    <a:pt x="16319" y="51343"/>
                  </a:lnTo>
                  <a:lnTo>
                    <a:pt x="26720" y="53441"/>
                  </a:lnTo>
                  <a:lnTo>
                    <a:pt x="37129" y="51343"/>
                  </a:lnTo>
                  <a:lnTo>
                    <a:pt x="45626" y="45619"/>
                  </a:lnTo>
                  <a:lnTo>
                    <a:pt x="51354" y="37127"/>
                  </a:lnTo>
                  <a:lnTo>
                    <a:pt x="53454" y="26720"/>
                  </a:lnTo>
                  <a:lnTo>
                    <a:pt x="51354" y="16314"/>
                  </a:lnTo>
                  <a:lnTo>
                    <a:pt x="45626" y="7821"/>
                  </a:lnTo>
                  <a:lnTo>
                    <a:pt x="37129" y="2098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6048284" y="6084890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90309" y="0"/>
                  </a:moveTo>
                  <a:lnTo>
                    <a:pt x="90309" y="240665"/>
                  </a:lnTo>
                  <a:lnTo>
                    <a:pt x="0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6021553" y="6298830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8"/>
                  </a:lnTo>
                  <a:lnTo>
                    <a:pt x="7827" y="7821"/>
                  </a:lnTo>
                  <a:lnTo>
                    <a:pt x="2100" y="16314"/>
                  </a:lnTo>
                  <a:lnTo>
                    <a:pt x="0" y="26720"/>
                  </a:lnTo>
                  <a:lnTo>
                    <a:pt x="2100" y="37127"/>
                  </a:lnTo>
                  <a:lnTo>
                    <a:pt x="7827" y="45619"/>
                  </a:lnTo>
                  <a:lnTo>
                    <a:pt x="16325" y="51343"/>
                  </a:lnTo>
                  <a:lnTo>
                    <a:pt x="26733" y="53441"/>
                  </a:lnTo>
                  <a:lnTo>
                    <a:pt x="37134" y="51343"/>
                  </a:lnTo>
                  <a:lnTo>
                    <a:pt x="45627" y="45619"/>
                  </a:lnTo>
                  <a:lnTo>
                    <a:pt x="51354" y="37127"/>
                  </a:lnTo>
                  <a:lnTo>
                    <a:pt x="53454" y="26720"/>
                  </a:lnTo>
                  <a:lnTo>
                    <a:pt x="51354" y="16314"/>
                  </a:lnTo>
                  <a:lnTo>
                    <a:pt x="45627" y="7821"/>
                  </a:lnTo>
                  <a:lnTo>
                    <a:pt x="37134" y="209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" name="object 220"/>
          <p:cNvGrpSpPr/>
          <p:nvPr/>
        </p:nvGrpSpPr>
        <p:grpSpPr>
          <a:xfrm>
            <a:off x="3179748" y="5877914"/>
            <a:ext cx="3465195" cy="3841115"/>
            <a:chOff x="3179748" y="5877914"/>
            <a:chExt cx="3465195" cy="3841115"/>
          </a:xfrm>
        </p:grpSpPr>
        <p:sp>
          <p:nvSpPr>
            <p:cNvPr id="221" name="object 221"/>
            <p:cNvSpPr/>
            <p:nvPr/>
          </p:nvSpPr>
          <p:spPr>
            <a:xfrm>
              <a:off x="3828120" y="7421776"/>
              <a:ext cx="165735" cy="1190625"/>
            </a:xfrm>
            <a:custGeom>
              <a:avLst/>
              <a:gdLst/>
              <a:ahLst/>
              <a:cxnLst/>
              <a:rect l="l" t="t" r="r" b="b"/>
              <a:pathLst>
                <a:path w="165735" h="1190625">
                  <a:moveTo>
                    <a:pt x="165480" y="1190612"/>
                  </a:moveTo>
                  <a:lnTo>
                    <a:pt x="165480" y="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3192448" y="5890614"/>
              <a:ext cx="2008505" cy="3432175"/>
            </a:xfrm>
            <a:custGeom>
              <a:avLst/>
              <a:gdLst/>
              <a:ahLst/>
              <a:cxnLst/>
              <a:rect l="l" t="t" r="r" b="b"/>
              <a:pathLst>
                <a:path w="2008504" h="3432175">
                  <a:moveTo>
                    <a:pt x="0" y="1935645"/>
                  </a:moveTo>
                  <a:lnTo>
                    <a:pt x="522986" y="1935645"/>
                  </a:lnTo>
                  <a:lnTo>
                    <a:pt x="522986" y="3432124"/>
                  </a:lnTo>
                  <a:lnTo>
                    <a:pt x="938606" y="3432124"/>
                  </a:lnTo>
                  <a:lnTo>
                    <a:pt x="938606" y="0"/>
                  </a:lnTo>
                  <a:lnTo>
                    <a:pt x="2008009" y="0"/>
                  </a:lnTo>
                  <a:lnTo>
                    <a:pt x="2008009" y="3093326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3660023" y="8832504"/>
              <a:ext cx="1746885" cy="695960"/>
            </a:xfrm>
            <a:custGeom>
              <a:avLst/>
              <a:gdLst/>
              <a:ahLst/>
              <a:cxnLst/>
              <a:rect l="l" t="t" r="r" b="b"/>
              <a:pathLst>
                <a:path w="1746885" h="695959">
                  <a:moveTo>
                    <a:pt x="0" y="0"/>
                  </a:moveTo>
                  <a:lnTo>
                    <a:pt x="0" y="695693"/>
                  </a:lnTo>
                  <a:lnTo>
                    <a:pt x="1746478" y="695693"/>
                  </a:lnTo>
                  <a:lnTo>
                    <a:pt x="1746478" y="106959"/>
                  </a:lnTo>
                </a:path>
              </a:pathLst>
            </a:custGeom>
            <a:ln w="253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3609465" y="8017774"/>
              <a:ext cx="2925445" cy="1574165"/>
            </a:xfrm>
            <a:custGeom>
              <a:avLst/>
              <a:gdLst/>
              <a:ahLst/>
              <a:cxnLst/>
              <a:rect l="l" t="t" r="r" b="b"/>
              <a:pathLst>
                <a:path w="2925445" h="1574165">
                  <a:moveTo>
                    <a:pt x="0" y="814730"/>
                  </a:moveTo>
                  <a:lnTo>
                    <a:pt x="0" y="1573923"/>
                  </a:lnTo>
                  <a:lnTo>
                    <a:pt x="2925140" y="1573923"/>
                  </a:lnTo>
                  <a:lnTo>
                    <a:pt x="2925140" y="226034"/>
                  </a:lnTo>
                  <a:lnTo>
                    <a:pt x="1797037" y="226034"/>
                  </a:lnTo>
                  <a:lnTo>
                    <a:pt x="1797037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114556" y="8667775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114560" y="8667774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7" name="object 2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52137" y="8689653"/>
              <a:ext cx="96621" cy="222072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5321185" y="8667775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321189" y="8667774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0" name="object 2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58772" y="8689653"/>
              <a:ext cx="96621" cy="222072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5114556" y="7785760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114560" y="7785759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3" name="object 2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52137" y="7807636"/>
              <a:ext cx="96621" cy="222072"/>
            </a:xfrm>
            <a:prstGeom prst="rect">
              <a:avLst/>
            </a:prstGeom>
          </p:spPr>
        </p:pic>
        <p:sp>
          <p:nvSpPr>
            <p:cNvPr id="234" name="object 234"/>
            <p:cNvSpPr/>
            <p:nvPr/>
          </p:nvSpPr>
          <p:spPr>
            <a:xfrm>
              <a:off x="5321185" y="7785760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321189" y="7785759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6" name="object 2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8772" y="7807636"/>
              <a:ext cx="96621" cy="222072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3547987" y="7121506"/>
              <a:ext cx="3036570" cy="2526665"/>
            </a:xfrm>
            <a:custGeom>
              <a:avLst/>
              <a:gdLst/>
              <a:ahLst/>
              <a:cxnLst/>
              <a:rect l="l" t="t" r="r" b="b"/>
              <a:pathLst>
                <a:path w="3036570" h="2526665">
                  <a:moveTo>
                    <a:pt x="0" y="1703730"/>
                  </a:moveTo>
                  <a:lnTo>
                    <a:pt x="0" y="2526410"/>
                  </a:lnTo>
                  <a:lnTo>
                    <a:pt x="3036125" y="2526410"/>
                  </a:lnTo>
                  <a:lnTo>
                    <a:pt x="3036125" y="211797"/>
                  </a:lnTo>
                  <a:lnTo>
                    <a:pt x="1859102" y="211797"/>
                  </a:lnTo>
                  <a:lnTo>
                    <a:pt x="1859102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114556" y="6896773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114560" y="6896771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0" name="object 2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52137" y="6918647"/>
              <a:ext cx="96621" cy="222084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5321185" y="6896773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321189" y="6896771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3" name="object 2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358772" y="6918647"/>
              <a:ext cx="96621" cy="222084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3497428" y="6246759"/>
              <a:ext cx="3134995" cy="3459479"/>
            </a:xfrm>
            <a:custGeom>
              <a:avLst/>
              <a:gdLst/>
              <a:ahLst/>
              <a:cxnLst/>
              <a:rect l="l" t="t" r="r" b="b"/>
              <a:pathLst>
                <a:path w="3134995" h="3459479">
                  <a:moveTo>
                    <a:pt x="0" y="2585745"/>
                  </a:moveTo>
                  <a:lnTo>
                    <a:pt x="0" y="3459238"/>
                  </a:lnTo>
                  <a:lnTo>
                    <a:pt x="3134436" y="3459238"/>
                  </a:lnTo>
                  <a:lnTo>
                    <a:pt x="3134436" y="214630"/>
                  </a:lnTo>
                  <a:lnTo>
                    <a:pt x="1909660" y="214630"/>
                  </a:lnTo>
                  <a:lnTo>
                    <a:pt x="190966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114556" y="6014758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5114560" y="6014756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7" name="object 2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52137" y="6036631"/>
              <a:ext cx="96621" cy="222072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5321185" y="6014758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321189" y="6014756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0" name="object 2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58772" y="6036631"/>
              <a:ext cx="96621" cy="222072"/>
            </a:xfrm>
            <a:prstGeom prst="rect">
              <a:avLst/>
            </a:prstGeom>
          </p:spPr>
        </p:pic>
        <p:sp>
          <p:nvSpPr>
            <p:cNvPr id="251" name="object 251"/>
            <p:cNvSpPr/>
            <p:nvPr/>
          </p:nvSpPr>
          <p:spPr>
            <a:xfrm>
              <a:off x="3484101" y="8521608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0"/>
                  </a:moveTo>
                  <a:lnTo>
                    <a:pt x="0" y="0"/>
                  </a:lnTo>
                  <a:lnTo>
                    <a:pt x="0" y="310895"/>
                  </a:lnTo>
                  <a:lnTo>
                    <a:pt x="188645" y="310895"/>
                  </a:lnTo>
                  <a:lnTo>
                    <a:pt x="1886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484101" y="8521608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5"/>
                  </a:moveTo>
                  <a:lnTo>
                    <a:pt x="94322" y="310895"/>
                  </a:lnTo>
                  <a:lnTo>
                    <a:pt x="0" y="310895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498431" y="7680299"/>
              <a:ext cx="208279" cy="1127125"/>
            </a:xfrm>
            <a:custGeom>
              <a:avLst/>
              <a:gdLst/>
              <a:ahLst/>
              <a:cxnLst/>
              <a:rect l="l" t="t" r="r" b="b"/>
              <a:pathLst>
                <a:path w="208279" h="1127125">
                  <a:moveTo>
                    <a:pt x="142621" y="876134"/>
                  </a:moveTo>
                  <a:lnTo>
                    <a:pt x="136004" y="866889"/>
                  </a:lnTo>
                  <a:lnTo>
                    <a:pt x="126263" y="866889"/>
                  </a:lnTo>
                  <a:lnTo>
                    <a:pt x="126263" y="880859"/>
                  </a:lnTo>
                  <a:lnTo>
                    <a:pt x="87693" y="994498"/>
                  </a:lnTo>
                  <a:lnTo>
                    <a:pt x="94310" y="1003744"/>
                  </a:lnTo>
                  <a:lnTo>
                    <a:pt x="124942" y="1003744"/>
                  </a:lnTo>
                  <a:lnTo>
                    <a:pt x="73088" y="1112659"/>
                  </a:lnTo>
                  <a:lnTo>
                    <a:pt x="67983" y="1112659"/>
                  </a:lnTo>
                  <a:lnTo>
                    <a:pt x="78562" y="1038707"/>
                  </a:lnTo>
                  <a:lnTo>
                    <a:pt x="71640" y="1030744"/>
                  </a:lnTo>
                  <a:lnTo>
                    <a:pt x="44577" y="1030744"/>
                  </a:lnTo>
                  <a:lnTo>
                    <a:pt x="65824" y="880859"/>
                  </a:lnTo>
                  <a:lnTo>
                    <a:pt x="126263" y="880859"/>
                  </a:lnTo>
                  <a:lnTo>
                    <a:pt x="126263" y="866889"/>
                  </a:lnTo>
                  <a:lnTo>
                    <a:pt x="59753" y="866889"/>
                  </a:lnTo>
                  <a:lnTo>
                    <a:pt x="52844" y="872896"/>
                  </a:lnTo>
                  <a:lnTo>
                    <a:pt x="29603" y="1036739"/>
                  </a:lnTo>
                  <a:lnTo>
                    <a:pt x="36525" y="1044702"/>
                  </a:lnTo>
                  <a:lnTo>
                    <a:pt x="63588" y="1044702"/>
                  </a:lnTo>
                  <a:lnTo>
                    <a:pt x="53009" y="1118666"/>
                  </a:lnTo>
                  <a:lnTo>
                    <a:pt x="59931" y="1126642"/>
                  </a:lnTo>
                  <a:lnTo>
                    <a:pt x="77495" y="1126642"/>
                  </a:lnTo>
                  <a:lnTo>
                    <a:pt x="83794" y="1122654"/>
                  </a:lnTo>
                  <a:lnTo>
                    <a:pt x="88557" y="1112659"/>
                  </a:lnTo>
                  <a:lnTo>
                    <a:pt x="142303" y="999756"/>
                  </a:lnTo>
                  <a:lnTo>
                    <a:pt x="136004" y="989774"/>
                  </a:lnTo>
                  <a:lnTo>
                    <a:pt x="104051" y="989774"/>
                  </a:lnTo>
                  <a:lnTo>
                    <a:pt x="141020" y="880859"/>
                  </a:lnTo>
                  <a:lnTo>
                    <a:pt x="142621" y="876134"/>
                  </a:lnTo>
                  <a:close/>
                </a:path>
                <a:path w="208279" h="1127125">
                  <a:moveTo>
                    <a:pt x="207683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207683" y="19596"/>
                  </a:lnTo>
                  <a:lnTo>
                    <a:pt x="2076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498434" y="7680298"/>
              <a:ext cx="208279" cy="19685"/>
            </a:xfrm>
            <a:custGeom>
              <a:avLst/>
              <a:gdLst/>
              <a:ahLst/>
              <a:cxnLst/>
              <a:rect l="l" t="t" r="r" b="b"/>
              <a:pathLst>
                <a:path w="208279" h="19684">
                  <a:moveTo>
                    <a:pt x="207683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207683" y="0"/>
                  </a:lnTo>
                  <a:lnTo>
                    <a:pt x="207683" y="195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3625926" y="7730566"/>
              <a:ext cx="80010" cy="19685"/>
            </a:xfrm>
            <a:custGeom>
              <a:avLst/>
              <a:gdLst/>
              <a:ahLst/>
              <a:cxnLst/>
              <a:rect l="l" t="t" r="r" b="b"/>
              <a:pathLst>
                <a:path w="80010" h="19684">
                  <a:moveTo>
                    <a:pt x="79730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79730" y="19608"/>
                  </a:lnTo>
                  <a:lnTo>
                    <a:pt x="797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625930" y="7730565"/>
              <a:ext cx="80010" cy="19685"/>
            </a:xfrm>
            <a:custGeom>
              <a:avLst/>
              <a:gdLst/>
              <a:ahLst/>
              <a:cxnLst/>
              <a:rect l="l" t="t" r="r" b="b"/>
              <a:pathLst>
                <a:path w="80010" h="19684">
                  <a:moveTo>
                    <a:pt x="79730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79730" y="0"/>
                  </a:lnTo>
                  <a:lnTo>
                    <a:pt x="79730" y="196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498888" y="7730566"/>
              <a:ext cx="80010" cy="19685"/>
            </a:xfrm>
            <a:custGeom>
              <a:avLst/>
              <a:gdLst/>
              <a:ahLst/>
              <a:cxnLst/>
              <a:rect l="l" t="t" r="r" b="b"/>
              <a:pathLst>
                <a:path w="80010" h="19684">
                  <a:moveTo>
                    <a:pt x="79730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79730" y="19608"/>
                  </a:lnTo>
                  <a:lnTo>
                    <a:pt x="797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498890" y="7730565"/>
              <a:ext cx="80010" cy="19685"/>
            </a:xfrm>
            <a:custGeom>
              <a:avLst/>
              <a:gdLst/>
              <a:ahLst/>
              <a:cxnLst/>
              <a:rect l="l" t="t" r="r" b="b"/>
              <a:pathLst>
                <a:path w="80010" h="19684">
                  <a:moveTo>
                    <a:pt x="79730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79730" y="0"/>
                  </a:lnTo>
                  <a:lnTo>
                    <a:pt x="79730" y="196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9" name="object 259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6853097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637300" y="889252"/>
            <a:ext cx="5265420" cy="1278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latin typeface="Microsoft Sans Serif"/>
                <a:cs typeface="Microsoft Sans Serif"/>
              </a:rPr>
              <a:t>7.1.2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Sistemas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libre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655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5">
                <a:latin typeface="Microsoft Sans Serif"/>
                <a:cs typeface="Microsoft Sans Serif"/>
              </a:rPr>
              <a:t> 61643-32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describe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medidas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10">
                <a:latin typeface="Microsoft Sans Serif"/>
                <a:cs typeface="Microsoft Sans Serif"/>
              </a:rPr>
              <a:t> 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libre.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puesta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tierra </a:t>
            </a:r>
            <a:r>
              <a:rPr dirty="0" sz="700" spc="20">
                <a:latin typeface="Microsoft Sans Serif"/>
                <a:cs typeface="Microsoft Sans Serif"/>
              </a:rPr>
              <a:t>en malla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5">
                <a:latin typeface="Microsoft Sans Serif"/>
                <a:cs typeface="Microsoft Sans Serif"/>
              </a:rPr>
              <a:t>base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5">
                <a:latin typeface="Microsoft Sans Serif"/>
                <a:cs typeface="Microsoft Sans Serif"/>
              </a:rPr>
              <a:t>eficaz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15">
                <a:latin typeface="Microsoft Sans Serif"/>
                <a:cs typeface="Microsoft Sans Serif"/>
              </a:rPr>
              <a:t>rayos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sobretensiones: </a:t>
            </a:r>
            <a:r>
              <a:rPr dirty="0" sz="700" spc="25">
                <a:latin typeface="Microsoft Sans Serif"/>
                <a:cs typeface="Microsoft Sans Serif"/>
              </a:rPr>
              <a:t>genera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35">
                <a:latin typeface="Microsoft Sans Serif"/>
                <a:cs typeface="Microsoft Sans Serif"/>
              </a:rPr>
              <a:t>gran </a:t>
            </a:r>
            <a:r>
              <a:rPr dirty="0" sz="700" spc="20">
                <a:latin typeface="Microsoft Sans Serif"/>
                <a:cs typeface="Microsoft Sans Serif"/>
              </a:rPr>
              <a:t>superficie </a:t>
            </a:r>
            <a:r>
              <a:rPr dirty="0" sz="700" spc="25">
                <a:latin typeface="Microsoft Sans Serif"/>
                <a:cs typeface="Microsoft Sans Serif"/>
              </a:rPr>
              <a:t> equipotencial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interferencias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10">
                <a:latin typeface="Microsoft Sans Serif"/>
                <a:cs typeface="Microsoft Sans Serif"/>
              </a:rPr>
              <a:t>rayos, </a:t>
            </a:r>
            <a:r>
              <a:rPr dirty="0" sz="700" spc="20">
                <a:latin typeface="Microsoft Sans Serif"/>
                <a:cs typeface="Microsoft Sans Serif"/>
              </a:rPr>
              <a:t>reduce significativamente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interferencias de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selección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DPS,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considerar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configuraciones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diferentes:</a:t>
            </a:r>
            <a:endParaRPr sz="7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9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sistemas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libre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central;</a:t>
            </a:r>
            <a:endParaRPr sz="6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30"/>
              </a:spcBef>
              <a:buChar char="•"/>
              <a:tabLst>
                <a:tab pos="57150" algn="l"/>
              </a:tabLst>
            </a:pPr>
            <a:r>
              <a:rPr dirty="0" sz="550">
                <a:latin typeface="Microsoft Sans Serif"/>
                <a:cs typeface="Microsoft Sans Serif"/>
              </a:rPr>
              <a:t>Sistemas </a:t>
            </a:r>
            <a:r>
              <a:rPr dirty="0" sz="550" spc="15">
                <a:latin typeface="Microsoft Sans Serif"/>
                <a:cs typeface="Microsoft Sans Serif"/>
              </a:rPr>
              <a:t>fotovoltaicos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campo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libre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inversores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637297" y="2419602"/>
            <a:ext cx="5363845" cy="2953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7.1.2.1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Sistemas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fotovoltaicos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campo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libre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inversor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central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 marR="241935">
              <a:lnSpc>
                <a:spcPct val="133400"/>
              </a:lnSpc>
              <a:spcBef>
                <a:spcPts val="775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40">
                <a:latin typeface="Microsoft Sans Serif"/>
                <a:cs typeface="Microsoft Sans Serif"/>
              </a:rPr>
              <a:t>primer </a:t>
            </a:r>
            <a:r>
              <a:rPr dirty="0" sz="750" spc="25">
                <a:latin typeface="Microsoft Sans Serif"/>
                <a:cs typeface="Microsoft Sans Serif"/>
              </a:rPr>
              <a:t>lugar,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analizar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zona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captación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5">
                <a:latin typeface="Microsoft Sans Serif"/>
                <a:cs typeface="Microsoft Sans Serif"/>
              </a:rPr>
              <a:t>determinar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expuesta. Cuando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necesario </a:t>
            </a:r>
            <a:r>
              <a:rPr dirty="0" sz="750" spc="35">
                <a:latin typeface="Microsoft Sans Serif"/>
                <a:cs typeface="Microsoft Sans Serif"/>
              </a:rPr>
              <a:t>proteger </a:t>
            </a:r>
            <a:r>
              <a:rPr dirty="0" sz="750" spc="10">
                <a:latin typeface="Microsoft Sans Serif"/>
                <a:cs typeface="Microsoft Sans Serif"/>
              </a:rPr>
              <a:t>el 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soporte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79).</a:t>
            </a:r>
            <a:endParaRPr sz="750">
              <a:latin typeface="Microsoft Sans Serif"/>
              <a:cs typeface="Microsoft Sans Serif"/>
            </a:endParaRPr>
          </a:p>
          <a:p>
            <a:pPr marL="12700" marR="81280">
              <a:lnSpc>
                <a:spcPct val="133400"/>
              </a:lnSpc>
            </a:pPr>
            <a:r>
              <a:rPr dirty="0" sz="750" spc="-35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instalar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15">
                <a:latin typeface="Microsoft Sans Serif"/>
                <a:cs typeface="Microsoft Sans Serif"/>
              </a:rPr>
              <a:t>rayos </a:t>
            </a:r>
            <a:r>
              <a:rPr dirty="0" sz="750" spc="-45">
                <a:latin typeface="Microsoft Sans Serif"/>
                <a:cs typeface="Microsoft Sans Serif"/>
              </a:rPr>
              <a:t>(SPR). </a:t>
            </a:r>
            <a:r>
              <a:rPr dirty="0" sz="750" spc="20">
                <a:latin typeface="Microsoft Sans Serif"/>
                <a:cs typeface="Microsoft Sans Serif"/>
              </a:rPr>
              <a:t>También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necesaria 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de </a:t>
            </a:r>
            <a:r>
              <a:rPr dirty="0" sz="750" spc="35">
                <a:latin typeface="Microsoft Sans Serif"/>
                <a:cs typeface="Microsoft Sans Serif"/>
              </a:rPr>
              <a:t>unión 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soporte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SPR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puntos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79)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0">
                <a:latin typeface="Microsoft Sans Serif"/>
                <a:cs typeface="Microsoft Sans Serif"/>
              </a:rPr>
              <a:t>través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transversal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menos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16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mm.</a:t>
            </a:r>
            <a:r>
              <a:rPr dirty="0" sz="450" spc="25">
                <a:latin typeface="Microsoft Sans Serif"/>
                <a:cs typeface="Microsoft Sans Serif"/>
              </a:rPr>
              <a:t>2</a:t>
            </a:r>
            <a:r>
              <a:rPr dirty="0" sz="750" spc="25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  <a:p>
            <a:pPr marL="12700" marR="151765">
              <a:lnSpc>
                <a:spcPts val="1200"/>
              </a:lnSpc>
              <a:spcBef>
                <a:spcPts val="85"/>
              </a:spcBef>
            </a:pPr>
            <a:r>
              <a:rPr dirty="0" sz="700" spc="-35">
                <a:latin typeface="Microsoft Sans Serif"/>
                <a:cs typeface="Microsoft Sans Serif"/>
              </a:rPr>
              <a:t>Si </a:t>
            </a:r>
            <a:r>
              <a:rPr dirty="0" sz="700" spc="-5">
                <a:latin typeface="Microsoft Sans Serif"/>
                <a:cs typeface="Microsoft Sans Serif"/>
              </a:rPr>
              <a:t>cae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rayo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zona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fotovoltaica,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5">
                <a:latin typeface="Microsoft Sans Serif"/>
                <a:cs typeface="Microsoft Sans Serif"/>
              </a:rPr>
              <a:t>corrientes </a:t>
            </a:r>
            <a:r>
              <a:rPr dirty="0" sz="700" spc="10">
                <a:latin typeface="Microsoft Sans Serif"/>
                <a:cs typeface="Microsoft Sans Serif"/>
              </a:rPr>
              <a:t>parciales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rayo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5">
                <a:latin typeface="Microsoft Sans Serif"/>
                <a:cs typeface="Microsoft Sans Serif"/>
              </a:rPr>
              <a:t>acoplan </a:t>
            </a:r>
            <a:r>
              <a:rPr dirty="0" sz="700" spc="10">
                <a:latin typeface="Microsoft Sans Serif"/>
                <a:cs typeface="Microsoft Sans Serif"/>
              </a:rPr>
              <a:t>al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de conexión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equipotencial.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instalaciones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libre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central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protegerán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DPS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(figura</a:t>
            </a:r>
            <a:r>
              <a:rPr dirty="0" sz="700" spc="-5">
                <a:latin typeface="Microsoft Sans Serif"/>
                <a:cs typeface="Microsoft Sans Serif"/>
              </a:rPr>
              <a:t> 79).</a:t>
            </a:r>
            <a:endParaRPr sz="700">
              <a:latin typeface="Microsoft Sans Serif"/>
              <a:cs typeface="Microsoft Sans Serif"/>
            </a:endParaRPr>
          </a:p>
          <a:p>
            <a:pPr algn="just" marL="12700" marR="45085">
              <a:lnSpc>
                <a:spcPts val="1200"/>
              </a:lnSpc>
            </a:pPr>
            <a:r>
              <a:rPr dirty="0" sz="600" spc="-5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sistemas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campo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abierto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central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suelen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bastante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grandes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ubican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zonas </a:t>
            </a:r>
            <a:r>
              <a:rPr dirty="0" sz="600" spc="20">
                <a:latin typeface="Microsoft Sans Serif"/>
                <a:cs typeface="Microsoft Sans Serif"/>
              </a:rPr>
              <a:t>rurales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20">
                <a:latin typeface="Microsoft Sans Serif"/>
                <a:cs typeface="Microsoft Sans Serif"/>
              </a:rPr>
              <a:t>remotas.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Normalmente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alimentan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mediante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línea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trifásica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tensión,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no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está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protegida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20">
                <a:latin typeface="Microsoft Sans Serif"/>
                <a:cs typeface="Microsoft Sans Serif"/>
              </a:rPr>
              <a:t>puede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tener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muchos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kilómetros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longitud.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Dicha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línea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llega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transformador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tensión/baja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tensión,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cuyo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carga</a:t>
            </a:r>
            <a:r>
              <a:rPr dirty="0" sz="600" spc="-5">
                <a:latin typeface="Microsoft Sans Serif"/>
                <a:cs typeface="Microsoft Sans Serif"/>
              </a:rPr>
              <a:t> se </a:t>
            </a:r>
            <a:r>
              <a:rPr dirty="0" sz="600" spc="20">
                <a:latin typeface="Microsoft Sans Serif"/>
                <a:cs typeface="Microsoft Sans Serif"/>
              </a:rPr>
              <a:t>encuentra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inversor.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podría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instalarse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MT.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50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necesaria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Clase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79).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40000" y="5833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540000" y="5941814"/>
            <a:ext cx="781050" cy="30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>
                <a:latin typeface="Microsoft Sans Serif"/>
                <a:cs typeface="Microsoft Sans Serif"/>
              </a:rPr>
              <a:t>Sistemas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fotovoltaicos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campo 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libre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inversor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central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4998410" y="598116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5526595" y="598116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4516893" y="604101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995093" y="604101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4415661" y="6402297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4998410" y="686664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526595" y="686664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4516893" y="692028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995093" y="6920281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288661" y="7281561"/>
            <a:ext cx="1682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dirty="0" sz="800" spc="-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2628074" y="7619723"/>
            <a:ext cx="54102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central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2918692" y="774425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998410" y="77496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5526595" y="7749625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4516893" y="781223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5995093" y="781223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6658928" y="7900252"/>
            <a:ext cx="35560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corriente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2079561" y="7988247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2602407" y="8095614"/>
            <a:ext cx="2374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kWh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777800" y="8164769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4253853" y="8102993"/>
            <a:ext cx="2711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 </a:t>
            </a:r>
            <a:r>
              <a:rPr dirty="0" sz="800" spc="11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baseline="-38194" sz="1200" spc="15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baseline="-38194" sz="1200">
              <a:latin typeface="Microsoft Sans Serif"/>
              <a:cs typeface="Microsoft Sans Serif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858911" y="8384030"/>
            <a:ext cx="479425" cy="2025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00" spc="30">
                <a:latin typeface="Microsoft Sans Serif"/>
                <a:cs typeface="Microsoft Sans Serif"/>
              </a:rPr>
              <a:t>punto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20">
                <a:latin typeface="Microsoft Sans Serif"/>
                <a:cs typeface="Microsoft Sans Serif"/>
              </a:rPr>
              <a:t>interconexión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3535832" y="836313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2342026" y="8570412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516893" y="868055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998410" y="8631259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526595" y="8631259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995093" y="868055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415661" y="9041826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37296" y="4784928"/>
            <a:ext cx="2233930" cy="2427605"/>
            <a:chOff x="1637296" y="4784928"/>
            <a:chExt cx="2233930" cy="2427605"/>
          </a:xfrm>
        </p:grpSpPr>
        <p:sp>
          <p:nvSpPr>
            <p:cNvPr id="4" name="object 4"/>
            <p:cNvSpPr/>
            <p:nvPr/>
          </p:nvSpPr>
          <p:spPr>
            <a:xfrm>
              <a:off x="1649996" y="4797628"/>
              <a:ext cx="2208530" cy="2402205"/>
            </a:xfrm>
            <a:custGeom>
              <a:avLst/>
              <a:gdLst/>
              <a:ahLst/>
              <a:cxnLst/>
              <a:rect l="l" t="t" r="r" b="b"/>
              <a:pathLst>
                <a:path w="2208529" h="2402204">
                  <a:moveTo>
                    <a:pt x="2207985" y="2401684"/>
                  </a:moveTo>
                  <a:lnTo>
                    <a:pt x="2207985" y="764844"/>
                  </a:lnTo>
                  <a:lnTo>
                    <a:pt x="1521270" y="0"/>
                  </a:lnTo>
                  <a:lnTo>
                    <a:pt x="0" y="0"/>
                  </a:lnTo>
                </a:path>
                <a:path w="2208529" h="2402204">
                  <a:moveTo>
                    <a:pt x="0" y="2401684"/>
                  </a:moveTo>
                  <a:lnTo>
                    <a:pt x="2207985" y="2401684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649996" y="5567089"/>
              <a:ext cx="2208530" cy="1632585"/>
            </a:xfrm>
            <a:custGeom>
              <a:avLst/>
              <a:gdLst/>
              <a:ahLst/>
              <a:cxnLst/>
              <a:rect l="l" t="t" r="r" b="b"/>
              <a:pathLst>
                <a:path w="2208529" h="1632584">
                  <a:moveTo>
                    <a:pt x="0" y="1632229"/>
                  </a:moveTo>
                  <a:lnTo>
                    <a:pt x="2207986" y="1632229"/>
                  </a:lnTo>
                  <a:lnTo>
                    <a:pt x="2207986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649996" y="5663939"/>
              <a:ext cx="2125345" cy="1353185"/>
            </a:xfrm>
            <a:custGeom>
              <a:avLst/>
              <a:gdLst/>
              <a:ahLst/>
              <a:cxnLst/>
              <a:rect l="l" t="t" r="r" b="b"/>
              <a:pathLst>
                <a:path w="2125345" h="1353184">
                  <a:moveTo>
                    <a:pt x="2125106" y="1352930"/>
                  </a:moveTo>
                  <a:lnTo>
                    <a:pt x="0" y="1352930"/>
                  </a:lnTo>
                </a:path>
                <a:path w="2125345" h="1353184">
                  <a:moveTo>
                    <a:pt x="0" y="0"/>
                  </a:moveTo>
                  <a:lnTo>
                    <a:pt x="2125106" y="0"/>
                  </a:lnTo>
                  <a:lnTo>
                    <a:pt x="2125106" y="1352930"/>
                  </a:lnTo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/>
          <p:nvPr/>
        </p:nvSpPr>
        <p:spPr>
          <a:xfrm>
            <a:off x="4077972" y="7358801"/>
            <a:ext cx="1345565" cy="294005"/>
          </a:xfrm>
          <a:custGeom>
            <a:avLst/>
            <a:gdLst/>
            <a:ahLst/>
            <a:cxnLst/>
            <a:rect l="l" t="t" r="r" b="b"/>
            <a:pathLst>
              <a:path w="1345564" h="294004">
                <a:moveTo>
                  <a:pt x="1344968" y="56311"/>
                </a:moveTo>
                <a:lnTo>
                  <a:pt x="1344968" y="293522"/>
                </a:lnTo>
                <a:lnTo>
                  <a:pt x="0" y="293522"/>
                </a:lnTo>
                <a:lnTo>
                  <a:pt x="0" y="0"/>
                </a:lnTo>
              </a:path>
            </a:pathLst>
          </a:custGeom>
          <a:ln w="25400">
            <a:solidFill>
              <a:srgbClr val="FFD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077976" y="6267090"/>
            <a:ext cx="1347470" cy="188595"/>
          </a:xfrm>
          <a:custGeom>
            <a:avLst/>
            <a:gdLst/>
            <a:ahLst/>
            <a:cxnLst/>
            <a:rect l="l" t="t" r="r" b="b"/>
            <a:pathLst>
              <a:path w="1347470" h="188595">
                <a:moveTo>
                  <a:pt x="1347457" y="0"/>
                </a:moveTo>
                <a:lnTo>
                  <a:pt x="1347457" y="188023"/>
                </a:lnTo>
                <a:lnTo>
                  <a:pt x="0" y="188023"/>
                </a:lnTo>
              </a:path>
            </a:pathLst>
          </a:custGeom>
          <a:ln w="25400">
            <a:solidFill>
              <a:srgbClr val="FFD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" name="object 9"/>
          <p:cNvGrpSpPr/>
          <p:nvPr/>
        </p:nvGrpSpPr>
        <p:grpSpPr>
          <a:xfrm>
            <a:off x="2483017" y="5717546"/>
            <a:ext cx="1245870" cy="1245870"/>
            <a:chOff x="2483017" y="5717546"/>
            <a:chExt cx="1245870" cy="1245870"/>
          </a:xfrm>
        </p:grpSpPr>
        <p:sp>
          <p:nvSpPr>
            <p:cNvPr id="10" name="object 10"/>
            <p:cNvSpPr/>
            <p:nvPr/>
          </p:nvSpPr>
          <p:spPr>
            <a:xfrm>
              <a:off x="2489365" y="5723902"/>
              <a:ext cx="1233170" cy="1233170"/>
            </a:xfrm>
            <a:custGeom>
              <a:avLst/>
              <a:gdLst/>
              <a:ahLst/>
              <a:cxnLst/>
              <a:rect l="l" t="t" r="r" b="b"/>
              <a:pathLst>
                <a:path w="1233170" h="1233170">
                  <a:moveTo>
                    <a:pt x="1233043" y="0"/>
                  </a:moveTo>
                  <a:lnTo>
                    <a:pt x="0" y="0"/>
                  </a:lnTo>
                  <a:lnTo>
                    <a:pt x="0" y="1233042"/>
                  </a:lnTo>
                  <a:lnTo>
                    <a:pt x="1233043" y="1233042"/>
                  </a:lnTo>
                  <a:lnTo>
                    <a:pt x="1233043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489367" y="5723896"/>
              <a:ext cx="1233170" cy="1233170"/>
            </a:xfrm>
            <a:custGeom>
              <a:avLst/>
              <a:gdLst/>
              <a:ahLst/>
              <a:cxnLst/>
              <a:rect l="l" t="t" r="r" b="b"/>
              <a:pathLst>
                <a:path w="1233170" h="1233170">
                  <a:moveTo>
                    <a:pt x="0" y="1233042"/>
                  </a:moveTo>
                  <a:lnTo>
                    <a:pt x="1233043" y="1233042"/>
                  </a:lnTo>
                  <a:lnTo>
                    <a:pt x="1233043" y="0"/>
                  </a:lnTo>
                  <a:lnTo>
                    <a:pt x="0" y="0"/>
                  </a:lnTo>
                  <a:lnTo>
                    <a:pt x="0" y="1233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815602" y="6794588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0"/>
                  </a:moveTo>
                  <a:lnTo>
                    <a:pt x="0" y="0"/>
                  </a:lnTo>
                  <a:lnTo>
                    <a:pt x="0" y="130302"/>
                  </a:lnTo>
                  <a:lnTo>
                    <a:pt x="614260" y="130302"/>
                  </a:lnTo>
                  <a:lnTo>
                    <a:pt x="614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815605" y="6794582"/>
              <a:ext cx="614680" cy="130810"/>
            </a:xfrm>
            <a:custGeom>
              <a:avLst/>
              <a:gdLst/>
              <a:ahLst/>
              <a:cxnLst/>
              <a:rect l="l" t="t" r="r" b="b"/>
              <a:pathLst>
                <a:path w="614679" h="130809">
                  <a:moveTo>
                    <a:pt x="614260" y="130301"/>
                  </a:moveTo>
                  <a:lnTo>
                    <a:pt x="0" y="130301"/>
                  </a:lnTo>
                  <a:lnTo>
                    <a:pt x="0" y="0"/>
                  </a:lnTo>
                  <a:lnTo>
                    <a:pt x="614260" y="0"/>
                  </a:lnTo>
                  <a:lnTo>
                    <a:pt x="614260" y="130301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859156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3" y="44626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859156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3" y="7658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954969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0" y="2055"/>
                  </a:lnTo>
                  <a:lnTo>
                    <a:pt x="7653" y="7658"/>
                  </a:lnTo>
                  <a:lnTo>
                    <a:pt x="2053" y="15966"/>
                  </a:lnTo>
                  <a:lnTo>
                    <a:pt x="0" y="26136"/>
                  </a:lnTo>
                  <a:lnTo>
                    <a:pt x="2053" y="36314"/>
                  </a:lnTo>
                  <a:lnTo>
                    <a:pt x="7653" y="44626"/>
                  </a:lnTo>
                  <a:lnTo>
                    <a:pt x="15960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954969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0" y="50230"/>
                  </a:lnTo>
                  <a:lnTo>
                    <a:pt x="7653" y="44626"/>
                  </a:lnTo>
                  <a:lnTo>
                    <a:pt x="2053" y="36314"/>
                  </a:lnTo>
                  <a:lnTo>
                    <a:pt x="0" y="26136"/>
                  </a:lnTo>
                  <a:lnTo>
                    <a:pt x="2053" y="15966"/>
                  </a:lnTo>
                  <a:lnTo>
                    <a:pt x="7653" y="7658"/>
                  </a:lnTo>
                  <a:lnTo>
                    <a:pt x="15960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050785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050785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146598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146598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242412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242412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338228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136" y="0"/>
                  </a:moveTo>
                  <a:lnTo>
                    <a:pt x="15966" y="2055"/>
                  </a:lnTo>
                  <a:lnTo>
                    <a:pt x="7658" y="7658"/>
                  </a:lnTo>
                  <a:lnTo>
                    <a:pt x="2055" y="15966"/>
                  </a:lnTo>
                  <a:lnTo>
                    <a:pt x="0" y="26136"/>
                  </a:lnTo>
                  <a:lnTo>
                    <a:pt x="2055" y="36314"/>
                  </a:lnTo>
                  <a:lnTo>
                    <a:pt x="7658" y="44626"/>
                  </a:lnTo>
                  <a:lnTo>
                    <a:pt x="15966" y="50230"/>
                  </a:lnTo>
                  <a:lnTo>
                    <a:pt x="26136" y="52285"/>
                  </a:lnTo>
                  <a:lnTo>
                    <a:pt x="36312" y="50230"/>
                  </a:lnTo>
                  <a:lnTo>
                    <a:pt x="44619" y="44626"/>
                  </a:lnTo>
                  <a:lnTo>
                    <a:pt x="50219" y="36314"/>
                  </a:lnTo>
                  <a:lnTo>
                    <a:pt x="52273" y="26136"/>
                  </a:lnTo>
                  <a:lnTo>
                    <a:pt x="50219" y="15966"/>
                  </a:lnTo>
                  <a:lnTo>
                    <a:pt x="44619" y="7658"/>
                  </a:lnTo>
                  <a:lnTo>
                    <a:pt x="36312" y="2055"/>
                  </a:lnTo>
                  <a:lnTo>
                    <a:pt x="26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338228" y="6833599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52273" y="26136"/>
                  </a:moveTo>
                  <a:lnTo>
                    <a:pt x="50219" y="36314"/>
                  </a:lnTo>
                  <a:lnTo>
                    <a:pt x="44619" y="44626"/>
                  </a:lnTo>
                  <a:lnTo>
                    <a:pt x="36312" y="50230"/>
                  </a:lnTo>
                  <a:lnTo>
                    <a:pt x="26136" y="52285"/>
                  </a:lnTo>
                  <a:lnTo>
                    <a:pt x="15966" y="50230"/>
                  </a:lnTo>
                  <a:lnTo>
                    <a:pt x="7658" y="44626"/>
                  </a:lnTo>
                  <a:lnTo>
                    <a:pt x="2055" y="36314"/>
                  </a:lnTo>
                  <a:lnTo>
                    <a:pt x="0" y="26136"/>
                  </a:lnTo>
                  <a:lnTo>
                    <a:pt x="2055" y="15966"/>
                  </a:lnTo>
                  <a:lnTo>
                    <a:pt x="7658" y="7658"/>
                  </a:lnTo>
                  <a:lnTo>
                    <a:pt x="15966" y="2055"/>
                  </a:lnTo>
                  <a:lnTo>
                    <a:pt x="26136" y="0"/>
                  </a:lnTo>
                  <a:lnTo>
                    <a:pt x="36312" y="2055"/>
                  </a:lnTo>
                  <a:lnTo>
                    <a:pt x="44619" y="7658"/>
                  </a:lnTo>
                  <a:lnTo>
                    <a:pt x="50219" y="15966"/>
                  </a:lnTo>
                  <a:lnTo>
                    <a:pt x="52273" y="2613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/>
          <p:nvPr/>
        </p:nvSpPr>
        <p:spPr>
          <a:xfrm>
            <a:off x="3923894" y="5612284"/>
            <a:ext cx="0" cy="1351280"/>
          </a:xfrm>
          <a:custGeom>
            <a:avLst/>
            <a:gdLst/>
            <a:ahLst/>
            <a:cxnLst/>
            <a:rect l="l" t="t" r="r" b="b"/>
            <a:pathLst>
              <a:path w="0" h="1351279">
                <a:moveTo>
                  <a:pt x="0" y="0"/>
                </a:moveTo>
                <a:lnTo>
                  <a:pt x="0" y="1350962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923894" y="7050918"/>
            <a:ext cx="0" cy="91440"/>
          </a:xfrm>
          <a:custGeom>
            <a:avLst/>
            <a:gdLst/>
            <a:ahLst/>
            <a:cxnLst/>
            <a:rect l="l" t="t" r="r" b="b"/>
            <a:pathLst>
              <a:path w="0" h="91440">
                <a:moveTo>
                  <a:pt x="0" y="0"/>
                </a:moveTo>
                <a:lnTo>
                  <a:pt x="0" y="91084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894190" y="5582592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705" y="0"/>
                </a:moveTo>
                <a:lnTo>
                  <a:pt x="18141" y="2332"/>
                </a:lnTo>
                <a:lnTo>
                  <a:pt x="8699" y="8693"/>
                </a:lnTo>
                <a:lnTo>
                  <a:pt x="2334" y="18130"/>
                </a:lnTo>
                <a:lnTo>
                  <a:pt x="0" y="29692"/>
                </a:lnTo>
                <a:lnTo>
                  <a:pt x="2334" y="41256"/>
                </a:lnTo>
                <a:lnTo>
                  <a:pt x="8699" y="50698"/>
                </a:lnTo>
                <a:lnTo>
                  <a:pt x="18141" y="57063"/>
                </a:lnTo>
                <a:lnTo>
                  <a:pt x="29705" y="59397"/>
                </a:lnTo>
                <a:lnTo>
                  <a:pt x="41261" y="57063"/>
                </a:lnTo>
                <a:lnTo>
                  <a:pt x="50699" y="50698"/>
                </a:lnTo>
                <a:lnTo>
                  <a:pt x="57064" y="41256"/>
                </a:lnTo>
                <a:lnTo>
                  <a:pt x="59397" y="29692"/>
                </a:lnTo>
                <a:lnTo>
                  <a:pt x="57064" y="18130"/>
                </a:lnTo>
                <a:lnTo>
                  <a:pt x="50699" y="8693"/>
                </a:lnTo>
                <a:lnTo>
                  <a:pt x="41261" y="2332"/>
                </a:lnTo>
                <a:lnTo>
                  <a:pt x="29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3887840" y="6936666"/>
            <a:ext cx="72390" cy="132080"/>
            <a:chOff x="3887840" y="6936666"/>
            <a:chExt cx="72390" cy="132080"/>
          </a:xfrm>
        </p:grpSpPr>
        <p:sp>
          <p:nvSpPr>
            <p:cNvPr id="30" name="object 30"/>
            <p:cNvSpPr/>
            <p:nvPr/>
          </p:nvSpPr>
          <p:spPr>
            <a:xfrm>
              <a:off x="3894190" y="694301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1"/>
                  </a:lnTo>
                  <a:lnTo>
                    <a:pt x="8699" y="50699"/>
                  </a:lnTo>
                  <a:lnTo>
                    <a:pt x="18141" y="57064"/>
                  </a:lnTo>
                  <a:lnTo>
                    <a:pt x="29705" y="59397"/>
                  </a:lnTo>
                  <a:lnTo>
                    <a:pt x="41261" y="57064"/>
                  </a:lnTo>
                  <a:lnTo>
                    <a:pt x="50699" y="50699"/>
                  </a:lnTo>
                  <a:lnTo>
                    <a:pt x="57064" y="41261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894190" y="694301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0" y="29705"/>
                  </a:moveTo>
                  <a:lnTo>
                    <a:pt x="2334" y="18141"/>
                  </a:lnTo>
                  <a:lnTo>
                    <a:pt x="8699" y="8699"/>
                  </a:lnTo>
                  <a:lnTo>
                    <a:pt x="18141" y="2334"/>
                  </a:lnTo>
                  <a:lnTo>
                    <a:pt x="29705" y="0"/>
                  </a:lnTo>
                  <a:lnTo>
                    <a:pt x="41261" y="2334"/>
                  </a:lnTo>
                  <a:lnTo>
                    <a:pt x="50699" y="8699"/>
                  </a:lnTo>
                  <a:lnTo>
                    <a:pt x="57064" y="18141"/>
                  </a:lnTo>
                  <a:lnTo>
                    <a:pt x="59397" y="29705"/>
                  </a:lnTo>
                  <a:lnTo>
                    <a:pt x="57064" y="41261"/>
                  </a:lnTo>
                  <a:lnTo>
                    <a:pt x="50699" y="50699"/>
                  </a:lnTo>
                  <a:lnTo>
                    <a:pt x="41261" y="57064"/>
                  </a:lnTo>
                  <a:lnTo>
                    <a:pt x="29705" y="59397"/>
                  </a:lnTo>
                  <a:lnTo>
                    <a:pt x="18141" y="57064"/>
                  </a:lnTo>
                  <a:lnTo>
                    <a:pt x="8699" y="50699"/>
                  </a:lnTo>
                  <a:lnTo>
                    <a:pt x="2334" y="41261"/>
                  </a:lnTo>
                  <a:lnTo>
                    <a:pt x="0" y="2970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894190" y="700241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0" y="29705"/>
                  </a:moveTo>
                  <a:lnTo>
                    <a:pt x="2334" y="18146"/>
                  </a:lnTo>
                  <a:lnTo>
                    <a:pt x="8699" y="8704"/>
                  </a:lnTo>
                  <a:lnTo>
                    <a:pt x="18141" y="2335"/>
                  </a:lnTo>
                  <a:lnTo>
                    <a:pt x="29705" y="0"/>
                  </a:lnTo>
                  <a:lnTo>
                    <a:pt x="41261" y="2335"/>
                  </a:lnTo>
                  <a:lnTo>
                    <a:pt x="50699" y="8704"/>
                  </a:lnTo>
                  <a:lnTo>
                    <a:pt x="57064" y="18146"/>
                  </a:lnTo>
                  <a:lnTo>
                    <a:pt x="59397" y="29705"/>
                  </a:lnTo>
                  <a:lnTo>
                    <a:pt x="57064" y="41269"/>
                  </a:lnTo>
                  <a:lnTo>
                    <a:pt x="50699" y="50711"/>
                  </a:lnTo>
                  <a:lnTo>
                    <a:pt x="41261" y="57076"/>
                  </a:lnTo>
                  <a:lnTo>
                    <a:pt x="29705" y="59410"/>
                  </a:lnTo>
                  <a:lnTo>
                    <a:pt x="18141" y="57076"/>
                  </a:lnTo>
                  <a:lnTo>
                    <a:pt x="8699" y="50711"/>
                  </a:lnTo>
                  <a:lnTo>
                    <a:pt x="2334" y="41269"/>
                  </a:lnTo>
                  <a:lnTo>
                    <a:pt x="0" y="2970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/>
          <p:cNvSpPr/>
          <p:nvPr/>
        </p:nvSpPr>
        <p:spPr>
          <a:xfrm>
            <a:off x="3255213" y="6578066"/>
            <a:ext cx="25400" cy="52705"/>
          </a:xfrm>
          <a:custGeom>
            <a:avLst/>
            <a:gdLst/>
            <a:ahLst/>
            <a:cxnLst/>
            <a:rect l="l" t="t" r="r" b="b"/>
            <a:pathLst>
              <a:path w="25400" h="52704">
                <a:moveTo>
                  <a:pt x="0" y="0"/>
                </a:moveTo>
                <a:lnTo>
                  <a:pt x="0" y="52260"/>
                </a:lnTo>
                <a:lnTo>
                  <a:pt x="25400" y="52260"/>
                </a:lnTo>
                <a:lnTo>
                  <a:pt x="2540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" name="object 34"/>
          <p:cNvGrpSpPr/>
          <p:nvPr/>
        </p:nvGrpSpPr>
        <p:grpSpPr>
          <a:xfrm>
            <a:off x="3191662" y="6053747"/>
            <a:ext cx="58419" cy="25400"/>
            <a:chOff x="3191662" y="6053747"/>
            <a:chExt cx="58419" cy="25400"/>
          </a:xfrm>
        </p:grpSpPr>
        <p:sp>
          <p:nvSpPr>
            <p:cNvPr id="35" name="object 35"/>
            <p:cNvSpPr/>
            <p:nvPr/>
          </p:nvSpPr>
          <p:spPr>
            <a:xfrm>
              <a:off x="3209924" y="6053747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0" y="25387"/>
                  </a:moveTo>
                  <a:lnTo>
                    <a:pt x="40068" y="25387"/>
                  </a:lnTo>
                  <a:lnTo>
                    <a:pt x="40068" y="0"/>
                  </a:lnTo>
                  <a:lnTo>
                    <a:pt x="0" y="0"/>
                  </a:lnTo>
                  <a:lnTo>
                    <a:pt x="0" y="25387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91662" y="6053747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0" y="25387"/>
                  </a:moveTo>
                  <a:lnTo>
                    <a:pt x="18262" y="25387"/>
                  </a:lnTo>
                  <a:lnTo>
                    <a:pt x="18262" y="0"/>
                  </a:lnTo>
                  <a:lnTo>
                    <a:pt x="0" y="0"/>
                  </a:lnTo>
                  <a:lnTo>
                    <a:pt x="0" y="25387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/>
          <p:nvPr/>
        </p:nvSpPr>
        <p:spPr>
          <a:xfrm>
            <a:off x="3255213" y="6525806"/>
            <a:ext cx="25400" cy="52705"/>
          </a:xfrm>
          <a:custGeom>
            <a:avLst/>
            <a:gdLst/>
            <a:ahLst/>
            <a:cxnLst/>
            <a:rect l="l" t="t" r="r" b="b"/>
            <a:pathLst>
              <a:path w="25400" h="52704">
                <a:moveTo>
                  <a:pt x="0" y="0"/>
                </a:moveTo>
                <a:lnTo>
                  <a:pt x="0" y="52260"/>
                </a:lnTo>
                <a:lnTo>
                  <a:pt x="25400" y="52260"/>
                </a:lnTo>
                <a:lnTo>
                  <a:pt x="2540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7E2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" name="object 38"/>
          <p:cNvGrpSpPr/>
          <p:nvPr/>
        </p:nvGrpSpPr>
        <p:grpSpPr>
          <a:xfrm>
            <a:off x="3255213" y="6630644"/>
            <a:ext cx="25400" cy="160020"/>
            <a:chOff x="3255213" y="6630644"/>
            <a:chExt cx="25400" cy="160020"/>
          </a:xfrm>
        </p:grpSpPr>
        <p:sp>
          <p:nvSpPr>
            <p:cNvPr id="39" name="object 39"/>
            <p:cNvSpPr/>
            <p:nvPr/>
          </p:nvSpPr>
          <p:spPr>
            <a:xfrm>
              <a:off x="3255213" y="6684670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255200" y="6630644"/>
              <a:ext cx="25400" cy="160020"/>
            </a:xfrm>
            <a:custGeom>
              <a:avLst/>
              <a:gdLst/>
              <a:ahLst/>
              <a:cxnLst/>
              <a:rect l="l" t="t" r="r" b="b"/>
              <a:pathLst>
                <a:path w="25400" h="160020">
                  <a:moveTo>
                    <a:pt x="25400" y="106286"/>
                  </a:moveTo>
                  <a:lnTo>
                    <a:pt x="0" y="106286"/>
                  </a:lnTo>
                  <a:lnTo>
                    <a:pt x="0" y="159981"/>
                  </a:lnTo>
                  <a:lnTo>
                    <a:pt x="25400" y="159981"/>
                  </a:lnTo>
                  <a:lnTo>
                    <a:pt x="25400" y="106286"/>
                  </a:lnTo>
                  <a:close/>
                </a:path>
                <a:path w="25400" h="160020">
                  <a:moveTo>
                    <a:pt x="25400" y="0"/>
                  </a:moveTo>
                  <a:lnTo>
                    <a:pt x="0" y="0"/>
                  </a:ln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" name="object 41"/>
          <p:cNvGrpSpPr/>
          <p:nvPr/>
        </p:nvGrpSpPr>
        <p:grpSpPr>
          <a:xfrm>
            <a:off x="3255213" y="6790614"/>
            <a:ext cx="25400" cy="71755"/>
            <a:chOff x="3255213" y="6790614"/>
            <a:chExt cx="25400" cy="71755"/>
          </a:xfrm>
        </p:grpSpPr>
        <p:sp>
          <p:nvSpPr>
            <p:cNvPr id="42" name="object 42"/>
            <p:cNvSpPr/>
            <p:nvPr/>
          </p:nvSpPr>
          <p:spPr>
            <a:xfrm>
              <a:off x="3255213" y="6844309"/>
              <a:ext cx="25400" cy="17780"/>
            </a:xfrm>
            <a:custGeom>
              <a:avLst/>
              <a:gdLst/>
              <a:ahLst/>
              <a:cxnLst/>
              <a:rect l="l" t="t" r="r" b="b"/>
              <a:pathLst>
                <a:path w="25400" h="17779">
                  <a:moveTo>
                    <a:pt x="2540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5676" y="17551"/>
                  </a:lnTo>
                  <a:lnTo>
                    <a:pt x="19723" y="17551"/>
                  </a:lnTo>
                  <a:lnTo>
                    <a:pt x="25400" y="1184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255213" y="6790614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3255213" y="6366154"/>
            <a:ext cx="25400" cy="160020"/>
            <a:chOff x="3255213" y="6366154"/>
            <a:chExt cx="25400" cy="160020"/>
          </a:xfrm>
        </p:grpSpPr>
        <p:sp>
          <p:nvSpPr>
            <p:cNvPr id="45" name="object 45"/>
            <p:cNvSpPr/>
            <p:nvPr/>
          </p:nvSpPr>
          <p:spPr>
            <a:xfrm>
              <a:off x="3255213" y="6366154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255213" y="6418414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255213" y="6472097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3255213" y="6207607"/>
            <a:ext cx="25400" cy="158750"/>
            <a:chOff x="3255213" y="6207607"/>
            <a:chExt cx="25400" cy="158750"/>
          </a:xfrm>
        </p:grpSpPr>
        <p:sp>
          <p:nvSpPr>
            <p:cNvPr id="49" name="object 49"/>
            <p:cNvSpPr/>
            <p:nvPr/>
          </p:nvSpPr>
          <p:spPr>
            <a:xfrm>
              <a:off x="3255213" y="6259868"/>
              <a:ext cx="25400" cy="52705"/>
            </a:xfrm>
            <a:custGeom>
              <a:avLst/>
              <a:gdLst/>
              <a:ahLst/>
              <a:cxnLst/>
              <a:rect l="l" t="t" r="r" b="b"/>
              <a:pathLst>
                <a:path w="25400" h="52704">
                  <a:moveTo>
                    <a:pt x="0" y="0"/>
                  </a:move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255200" y="6207607"/>
              <a:ext cx="25400" cy="158750"/>
            </a:xfrm>
            <a:custGeom>
              <a:avLst/>
              <a:gdLst/>
              <a:ahLst/>
              <a:cxnLst/>
              <a:rect l="l" t="t" r="r" b="b"/>
              <a:pathLst>
                <a:path w="25400" h="158750">
                  <a:moveTo>
                    <a:pt x="25400" y="104851"/>
                  </a:moveTo>
                  <a:lnTo>
                    <a:pt x="0" y="104851"/>
                  </a:lnTo>
                  <a:lnTo>
                    <a:pt x="0" y="158546"/>
                  </a:lnTo>
                  <a:lnTo>
                    <a:pt x="25400" y="158546"/>
                  </a:lnTo>
                  <a:lnTo>
                    <a:pt x="25400" y="104851"/>
                  </a:lnTo>
                  <a:close/>
                </a:path>
                <a:path w="25400" h="158750">
                  <a:moveTo>
                    <a:pt x="2540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5400" y="5226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/>
          <p:cNvGrpSpPr/>
          <p:nvPr/>
        </p:nvGrpSpPr>
        <p:grpSpPr>
          <a:xfrm>
            <a:off x="3249993" y="6053747"/>
            <a:ext cx="31115" cy="154305"/>
            <a:chOff x="3249993" y="6053747"/>
            <a:chExt cx="31115" cy="154305"/>
          </a:xfrm>
        </p:grpSpPr>
        <p:sp>
          <p:nvSpPr>
            <p:cNvPr id="52" name="object 52"/>
            <p:cNvSpPr/>
            <p:nvPr/>
          </p:nvSpPr>
          <p:spPr>
            <a:xfrm>
              <a:off x="3249993" y="6053747"/>
              <a:ext cx="31115" cy="48260"/>
            </a:xfrm>
            <a:custGeom>
              <a:avLst/>
              <a:gdLst/>
              <a:ahLst/>
              <a:cxnLst/>
              <a:rect l="l" t="t" r="r" b="b"/>
              <a:pathLst>
                <a:path w="31114" h="48260">
                  <a:moveTo>
                    <a:pt x="24942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5219" y="25387"/>
                  </a:lnTo>
                  <a:lnTo>
                    <a:pt x="5219" y="47904"/>
                  </a:lnTo>
                  <a:lnTo>
                    <a:pt x="30619" y="47904"/>
                  </a:lnTo>
                  <a:lnTo>
                    <a:pt x="30619" y="567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255213" y="6100216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255213" y="6153912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0" y="0"/>
                  </a:moveTo>
                  <a:lnTo>
                    <a:pt x="0" y="53695"/>
                  </a:lnTo>
                  <a:lnTo>
                    <a:pt x="25400" y="53695"/>
                  </a:lnTo>
                  <a:lnTo>
                    <a:pt x="25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1649996" y="5965196"/>
            <a:ext cx="1539240" cy="895985"/>
            <a:chOff x="1649996" y="5965196"/>
            <a:chExt cx="1539240" cy="895985"/>
          </a:xfrm>
        </p:grpSpPr>
        <p:sp>
          <p:nvSpPr>
            <p:cNvPr id="56" name="object 56"/>
            <p:cNvSpPr/>
            <p:nvPr/>
          </p:nvSpPr>
          <p:spPr>
            <a:xfrm>
              <a:off x="2357920" y="6153340"/>
              <a:ext cx="36195" cy="26034"/>
            </a:xfrm>
            <a:custGeom>
              <a:avLst/>
              <a:gdLst/>
              <a:ahLst/>
              <a:cxnLst/>
              <a:rect l="l" t="t" r="r" b="b"/>
              <a:pathLst>
                <a:path w="36194" h="26035">
                  <a:moveTo>
                    <a:pt x="0" y="25412"/>
                  </a:moveTo>
                  <a:lnTo>
                    <a:pt x="36067" y="25412"/>
                  </a:lnTo>
                  <a:lnTo>
                    <a:pt x="36067" y="0"/>
                  </a:lnTo>
                  <a:lnTo>
                    <a:pt x="0" y="0"/>
                  </a:lnTo>
                  <a:lnTo>
                    <a:pt x="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393988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441498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489009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536520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584030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631541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679064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726563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774073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821597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869107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916618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964129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011639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059150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106661" y="6153340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5">
                  <a:moveTo>
                    <a:pt x="47510" y="25412"/>
                  </a:moveTo>
                  <a:lnTo>
                    <a:pt x="0" y="25412"/>
                  </a:lnTo>
                  <a:lnTo>
                    <a:pt x="0" y="0"/>
                  </a:lnTo>
                  <a:lnTo>
                    <a:pt x="47510" y="0"/>
                  </a:lnTo>
                  <a:lnTo>
                    <a:pt x="47510" y="25412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154172" y="6153340"/>
              <a:ext cx="34925" cy="32384"/>
            </a:xfrm>
            <a:custGeom>
              <a:avLst/>
              <a:gdLst/>
              <a:ahLst/>
              <a:cxnLst/>
              <a:rect l="l" t="t" r="r" b="b"/>
              <a:pathLst>
                <a:path w="34925" h="32385">
                  <a:moveTo>
                    <a:pt x="29019" y="0"/>
                  </a:moveTo>
                  <a:lnTo>
                    <a:pt x="0" y="0"/>
                  </a:lnTo>
                  <a:lnTo>
                    <a:pt x="0" y="25412"/>
                  </a:lnTo>
                  <a:lnTo>
                    <a:pt x="9296" y="25412"/>
                  </a:lnTo>
                  <a:lnTo>
                    <a:pt x="9296" y="32016"/>
                  </a:lnTo>
                  <a:lnTo>
                    <a:pt x="34696" y="32016"/>
                  </a:lnTo>
                  <a:lnTo>
                    <a:pt x="34696" y="5689"/>
                  </a:lnTo>
                  <a:lnTo>
                    <a:pt x="29019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163468" y="6185357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163468" y="6221780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163468" y="6258204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163468" y="6294628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163468" y="6331051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163468" y="6367487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163468" y="6403911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163468" y="6440335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163468" y="6476758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163468" y="6513182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163468" y="6549605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163468" y="6586042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163468" y="6622465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163468" y="6658889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163468" y="6695312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163468" y="6731736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163468" y="6768160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163468" y="6804596"/>
              <a:ext cx="25400" cy="36830"/>
            </a:xfrm>
            <a:custGeom>
              <a:avLst/>
              <a:gdLst/>
              <a:ahLst/>
              <a:cxnLst/>
              <a:rect l="l" t="t" r="r" b="b"/>
              <a:pathLst>
                <a:path w="25400" h="36829">
                  <a:moveTo>
                    <a:pt x="25400" y="0"/>
                  </a:moveTo>
                  <a:lnTo>
                    <a:pt x="25400" y="36423"/>
                  </a:lnTo>
                  <a:lnTo>
                    <a:pt x="0" y="36423"/>
                  </a:lnTo>
                  <a:lnTo>
                    <a:pt x="0" y="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163468" y="6841020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400" y="0"/>
                  </a:moveTo>
                  <a:lnTo>
                    <a:pt x="0" y="0"/>
                  </a:lnTo>
                  <a:lnTo>
                    <a:pt x="0" y="14109"/>
                  </a:lnTo>
                  <a:lnTo>
                    <a:pt x="5676" y="19799"/>
                  </a:lnTo>
                  <a:lnTo>
                    <a:pt x="19723" y="19799"/>
                  </a:lnTo>
                  <a:lnTo>
                    <a:pt x="25400" y="1410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906132" y="5971546"/>
              <a:ext cx="452120" cy="269240"/>
            </a:xfrm>
            <a:custGeom>
              <a:avLst/>
              <a:gdLst/>
              <a:ahLst/>
              <a:cxnLst/>
              <a:rect l="l" t="t" r="r" b="b"/>
              <a:pathLst>
                <a:path w="452119" h="269239">
                  <a:moveTo>
                    <a:pt x="451789" y="268922"/>
                  </a:moveTo>
                  <a:lnTo>
                    <a:pt x="0" y="268922"/>
                  </a:lnTo>
                  <a:lnTo>
                    <a:pt x="0" y="0"/>
                  </a:lnTo>
                  <a:lnTo>
                    <a:pt x="451789" y="0"/>
                  </a:lnTo>
                  <a:lnTo>
                    <a:pt x="451789" y="268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132029" y="6240462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w="0" h="53975">
                  <a:moveTo>
                    <a:pt x="0" y="0"/>
                  </a:moveTo>
                  <a:lnTo>
                    <a:pt x="0" y="537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045972" y="6294257"/>
              <a:ext cx="172720" cy="86360"/>
            </a:xfrm>
            <a:custGeom>
              <a:avLst/>
              <a:gdLst/>
              <a:ahLst/>
              <a:cxnLst/>
              <a:rect l="l" t="t" r="r" b="b"/>
              <a:pathLst>
                <a:path w="172719" h="86360">
                  <a:moveTo>
                    <a:pt x="172110" y="86042"/>
                  </a:moveTo>
                  <a:lnTo>
                    <a:pt x="165347" y="52549"/>
                  </a:lnTo>
                  <a:lnTo>
                    <a:pt x="146904" y="25199"/>
                  </a:lnTo>
                  <a:lnTo>
                    <a:pt x="119550" y="6761"/>
                  </a:lnTo>
                  <a:lnTo>
                    <a:pt x="86055" y="0"/>
                  </a:lnTo>
                  <a:lnTo>
                    <a:pt x="52560" y="6761"/>
                  </a:lnTo>
                  <a:lnTo>
                    <a:pt x="25206" y="25199"/>
                  </a:lnTo>
                  <a:lnTo>
                    <a:pt x="6763" y="52549"/>
                  </a:lnTo>
                  <a:lnTo>
                    <a:pt x="0" y="86042"/>
                  </a:lnTo>
                  <a:lnTo>
                    <a:pt x="172110" y="860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649996" y="6420432"/>
              <a:ext cx="897255" cy="25400"/>
            </a:xfrm>
            <a:custGeom>
              <a:avLst/>
              <a:gdLst/>
              <a:ahLst/>
              <a:cxnLst/>
              <a:rect l="l" t="t" r="r" b="b"/>
              <a:pathLst>
                <a:path w="897255" h="25400">
                  <a:moveTo>
                    <a:pt x="896952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896952" y="25400"/>
                  </a:lnTo>
                  <a:lnTo>
                    <a:pt x="896952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546946" y="6215557"/>
              <a:ext cx="290195" cy="456565"/>
            </a:xfrm>
            <a:custGeom>
              <a:avLst/>
              <a:gdLst/>
              <a:ahLst/>
              <a:cxnLst/>
              <a:rect l="l" t="t" r="r" b="b"/>
              <a:pathLst>
                <a:path w="290194" h="456565">
                  <a:moveTo>
                    <a:pt x="290131" y="0"/>
                  </a:moveTo>
                  <a:lnTo>
                    <a:pt x="0" y="0"/>
                  </a:lnTo>
                  <a:lnTo>
                    <a:pt x="0" y="456234"/>
                  </a:lnTo>
                  <a:lnTo>
                    <a:pt x="290131" y="456234"/>
                  </a:lnTo>
                  <a:lnTo>
                    <a:pt x="2901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546949" y="6215551"/>
              <a:ext cx="290195" cy="456565"/>
            </a:xfrm>
            <a:custGeom>
              <a:avLst/>
              <a:gdLst/>
              <a:ahLst/>
              <a:cxnLst/>
              <a:rect l="l" t="t" r="r" b="b"/>
              <a:pathLst>
                <a:path w="290194" h="456565">
                  <a:moveTo>
                    <a:pt x="290131" y="456234"/>
                  </a:moveTo>
                  <a:lnTo>
                    <a:pt x="0" y="456234"/>
                  </a:lnTo>
                  <a:lnTo>
                    <a:pt x="0" y="0"/>
                  </a:lnTo>
                  <a:lnTo>
                    <a:pt x="290131" y="0"/>
                  </a:lnTo>
                  <a:lnTo>
                    <a:pt x="290131" y="45623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595666" y="6336201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310896"/>
                  </a:moveTo>
                  <a:lnTo>
                    <a:pt x="0" y="310896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639606" y="6361764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30" h="260350">
                  <a:moveTo>
                    <a:pt x="106400" y="0"/>
                  </a:moveTo>
                  <a:lnTo>
                    <a:pt x="30149" y="0"/>
                  </a:lnTo>
                  <a:lnTo>
                    <a:pt x="23240" y="6007"/>
                  </a:lnTo>
                  <a:lnTo>
                    <a:pt x="0" y="169849"/>
                  </a:lnTo>
                  <a:lnTo>
                    <a:pt x="6908" y="177825"/>
                  </a:lnTo>
                  <a:lnTo>
                    <a:pt x="33985" y="177825"/>
                  </a:lnTo>
                  <a:lnTo>
                    <a:pt x="23406" y="251790"/>
                  </a:lnTo>
                  <a:lnTo>
                    <a:pt x="30327" y="259753"/>
                  </a:lnTo>
                  <a:lnTo>
                    <a:pt x="47891" y="259753"/>
                  </a:lnTo>
                  <a:lnTo>
                    <a:pt x="54190" y="255765"/>
                  </a:lnTo>
                  <a:lnTo>
                    <a:pt x="58943" y="245783"/>
                  </a:lnTo>
                  <a:lnTo>
                    <a:pt x="38379" y="245783"/>
                  </a:lnTo>
                  <a:lnTo>
                    <a:pt x="48958" y="171831"/>
                  </a:lnTo>
                  <a:lnTo>
                    <a:pt x="42036" y="163855"/>
                  </a:lnTo>
                  <a:lnTo>
                    <a:pt x="14960" y="163855"/>
                  </a:lnTo>
                  <a:lnTo>
                    <a:pt x="36220" y="13982"/>
                  </a:lnTo>
                  <a:lnTo>
                    <a:pt x="111409" y="13982"/>
                  </a:lnTo>
                  <a:lnTo>
                    <a:pt x="113017" y="9245"/>
                  </a:lnTo>
                  <a:lnTo>
                    <a:pt x="106400" y="0"/>
                  </a:lnTo>
                  <a:close/>
                </a:path>
                <a:path w="113030" h="260350">
                  <a:moveTo>
                    <a:pt x="111409" y="13982"/>
                  </a:moveTo>
                  <a:lnTo>
                    <a:pt x="96659" y="13982"/>
                  </a:lnTo>
                  <a:lnTo>
                    <a:pt x="58089" y="127622"/>
                  </a:lnTo>
                  <a:lnTo>
                    <a:pt x="64706" y="136855"/>
                  </a:lnTo>
                  <a:lnTo>
                    <a:pt x="95338" y="136855"/>
                  </a:lnTo>
                  <a:lnTo>
                    <a:pt x="43472" y="245783"/>
                  </a:lnTo>
                  <a:lnTo>
                    <a:pt x="58943" y="245783"/>
                  </a:lnTo>
                  <a:lnTo>
                    <a:pt x="112699" y="132867"/>
                  </a:lnTo>
                  <a:lnTo>
                    <a:pt x="106400" y="122885"/>
                  </a:lnTo>
                  <a:lnTo>
                    <a:pt x="74447" y="122885"/>
                  </a:lnTo>
                  <a:lnTo>
                    <a:pt x="111409" y="139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/>
          <p:cNvSpPr/>
          <p:nvPr/>
        </p:nvSpPr>
        <p:spPr>
          <a:xfrm>
            <a:off x="3786836" y="7044568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750" y="0"/>
                </a:moveTo>
                <a:lnTo>
                  <a:pt x="31750" y="31749"/>
                </a:lnTo>
                <a:lnTo>
                  <a:pt x="0" y="31749"/>
                </a:lnTo>
              </a:path>
            </a:pathLst>
          </a:custGeom>
          <a:ln w="19050">
            <a:solidFill>
              <a:srgbClr val="00589A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" name="object 102"/>
          <p:cNvGrpSpPr/>
          <p:nvPr/>
        </p:nvGrpSpPr>
        <p:grpSpPr>
          <a:xfrm>
            <a:off x="1649996" y="7066793"/>
            <a:ext cx="2074545" cy="19050"/>
            <a:chOff x="1649996" y="7066793"/>
            <a:chExt cx="2074545" cy="19050"/>
          </a:xfrm>
        </p:grpSpPr>
        <p:sp>
          <p:nvSpPr>
            <p:cNvPr id="103" name="object 103"/>
            <p:cNvSpPr/>
            <p:nvPr/>
          </p:nvSpPr>
          <p:spPr>
            <a:xfrm>
              <a:off x="3505494" y="7076318"/>
              <a:ext cx="219075" cy="0"/>
            </a:xfrm>
            <a:custGeom>
              <a:avLst/>
              <a:gdLst/>
              <a:ahLst/>
              <a:cxnLst/>
              <a:rect l="l" t="t" r="r" b="b"/>
              <a:pathLst>
                <a:path w="219075" h="0">
                  <a:moveTo>
                    <a:pt x="218821" y="0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649996" y="7066793"/>
              <a:ext cx="1824355" cy="19050"/>
            </a:xfrm>
            <a:custGeom>
              <a:avLst/>
              <a:gdLst/>
              <a:ahLst/>
              <a:cxnLst/>
              <a:rect l="l" t="t" r="r" b="b"/>
              <a:pathLst>
                <a:path w="1824354" h="19050">
                  <a:moveTo>
                    <a:pt x="1824231" y="0"/>
                  </a:moveTo>
                  <a:lnTo>
                    <a:pt x="0" y="0"/>
                  </a:lnTo>
                  <a:lnTo>
                    <a:pt x="0" y="19049"/>
                  </a:lnTo>
                  <a:lnTo>
                    <a:pt x="1824231" y="19049"/>
                  </a:lnTo>
                  <a:lnTo>
                    <a:pt x="1824231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1649996" y="5602759"/>
            <a:ext cx="2178685" cy="50800"/>
            <a:chOff x="1649996" y="5602759"/>
            <a:chExt cx="2178685" cy="50800"/>
          </a:xfrm>
        </p:grpSpPr>
        <p:sp>
          <p:nvSpPr>
            <p:cNvPr id="106" name="object 106"/>
            <p:cNvSpPr/>
            <p:nvPr/>
          </p:nvSpPr>
          <p:spPr>
            <a:xfrm>
              <a:off x="1649996" y="5602759"/>
              <a:ext cx="2105660" cy="19050"/>
            </a:xfrm>
            <a:custGeom>
              <a:avLst/>
              <a:gdLst/>
              <a:ahLst/>
              <a:cxnLst/>
              <a:rect l="l" t="t" r="r" b="b"/>
              <a:pathLst>
                <a:path w="2105660" h="19050">
                  <a:moveTo>
                    <a:pt x="2105577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2105577" y="19050"/>
                  </a:lnTo>
                  <a:lnTo>
                    <a:pt x="2105577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786836" y="561228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0"/>
                  </a:moveTo>
                  <a:lnTo>
                    <a:pt x="31750" y="0"/>
                  </a:lnTo>
                  <a:lnTo>
                    <a:pt x="31750" y="31750"/>
                  </a:lnTo>
                </a:path>
              </a:pathLst>
            </a:custGeom>
            <a:ln w="19050">
              <a:solidFill>
                <a:srgbClr val="00589A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" name="object 108"/>
          <p:cNvGrpSpPr/>
          <p:nvPr/>
        </p:nvGrpSpPr>
        <p:grpSpPr>
          <a:xfrm>
            <a:off x="3809061" y="5704928"/>
            <a:ext cx="19050" cy="1309370"/>
            <a:chOff x="3809061" y="5704928"/>
            <a:chExt cx="19050" cy="1309370"/>
          </a:xfrm>
        </p:grpSpPr>
        <p:sp>
          <p:nvSpPr>
            <p:cNvPr id="109" name="object 109"/>
            <p:cNvSpPr/>
            <p:nvPr/>
          </p:nvSpPr>
          <p:spPr>
            <a:xfrm>
              <a:off x="3818586" y="5704928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w="0" h="213360">
                  <a:moveTo>
                    <a:pt x="0" y="0"/>
                  </a:moveTo>
                  <a:lnTo>
                    <a:pt x="0" y="213118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818586" y="5948499"/>
              <a:ext cx="0" cy="1066165"/>
            </a:xfrm>
            <a:custGeom>
              <a:avLst/>
              <a:gdLst/>
              <a:ahLst/>
              <a:cxnLst/>
              <a:rect l="l" t="t" r="r" b="b"/>
              <a:pathLst>
                <a:path w="0" h="1066165">
                  <a:moveTo>
                    <a:pt x="0" y="0"/>
                  </a:moveTo>
                  <a:lnTo>
                    <a:pt x="0" y="1065618"/>
                  </a:lnTo>
                </a:path>
              </a:pathLst>
            </a:custGeom>
            <a:ln w="19050">
              <a:solidFill>
                <a:srgbClr val="00589A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" name="object 111"/>
          <p:cNvGrpSpPr/>
          <p:nvPr/>
        </p:nvGrpSpPr>
        <p:grpSpPr>
          <a:xfrm>
            <a:off x="1649996" y="6244493"/>
            <a:ext cx="2781935" cy="907415"/>
            <a:chOff x="1649996" y="6244493"/>
            <a:chExt cx="2781935" cy="907415"/>
          </a:xfrm>
        </p:grpSpPr>
        <p:sp>
          <p:nvSpPr>
            <p:cNvPr id="112" name="object 112"/>
            <p:cNvSpPr/>
            <p:nvPr/>
          </p:nvSpPr>
          <p:spPr>
            <a:xfrm>
              <a:off x="1649996" y="7132477"/>
              <a:ext cx="2169160" cy="19050"/>
            </a:xfrm>
            <a:custGeom>
              <a:avLst/>
              <a:gdLst/>
              <a:ahLst/>
              <a:cxnLst/>
              <a:rect l="l" t="t" r="r" b="b"/>
              <a:pathLst>
                <a:path w="2169160" h="19050">
                  <a:moveTo>
                    <a:pt x="2168588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2168588" y="19050"/>
                  </a:lnTo>
                  <a:lnTo>
                    <a:pt x="21685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818586" y="6250843"/>
              <a:ext cx="607060" cy="891540"/>
            </a:xfrm>
            <a:custGeom>
              <a:avLst/>
              <a:gdLst/>
              <a:ahLst/>
              <a:cxnLst/>
              <a:rect l="l" t="t" r="r" b="b"/>
              <a:pathLst>
                <a:path w="607060" h="891540">
                  <a:moveTo>
                    <a:pt x="0" y="891159"/>
                  </a:moveTo>
                  <a:lnTo>
                    <a:pt x="174561" y="891159"/>
                  </a:lnTo>
                  <a:lnTo>
                    <a:pt x="174561" y="0"/>
                  </a:lnTo>
                  <a:lnTo>
                    <a:pt x="606628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" name="object 114"/>
          <p:cNvGrpSpPr/>
          <p:nvPr/>
        </p:nvGrpSpPr>
        <p:grpSpPr>
          <a:xfrm>
            <a:off x="4395518" y="4610817"/>
            <a:ext cx="427990" cy="59690"/>
            <a:chOff x="4395518" y="4610817"/>
            <a:chExt cx="427990" cy="59690"/>
          </a:xfrm>
        </p:grpSpPr>
        <p:sp>
          <p:nvSpPr>
            <p:cNvPr id="115" name="object 115"/>
            <p:cNvSpPr/>
            <p:nvPr/>
          </p:nvSpPr>
          <p:spPr>
            <a:xfrm>
              <a:off x="4425209" y="4642048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3979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395518" y="461081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/>
          <p:cNvGrpSpPr/>
          <p:nvPr/>
        </p:nvGrpSpPr>
        <p:grpSpPr>
          <a:xfrm>
            <a:off x="4395518" y="4859528"/>
            <a:ext cx="427990" cy="59690"/>
            <a:chOff x="4395518" y="4859528"/>
            <a:chExt cx="427990" cy="59690"/>
          </a:xfrm>
        </p:grpSpPr>
        <p:sp>
          <p:nvSpPr>
            <p:cNvPr id="118" name="object 118"/>
            <p:cNvSpPr/>
            <p:nvPr/>
          </p:nvSpPr>
          <p:spPr>
            <a:xfrm>
              <a:off x="4425209" y="4890758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3979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395518" y="485952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/>
          <p:cNvGrpSpPr/>
          <p:nvPr/>
        </p:nvGrpSpPr>
        <p:grpSpPr>
          <a:xfrm>
            <a:off x="4395518" y="5768229"/>
            <a:ext cx="427990" cy="59690"/>
            <a:chOff x="4395518" y="5768229"/>
            <a:chExt cx="427990" cy="59690"/>
          </a:xfrm>
        </p:grpSpPr>
        <p:sp>
          <p:nvSpPr>
            <p:cNvPr id="121" name="object 121"/>
            <p:cNvSpPr/>
            <p:nvPr/>
          </p:nvSpPr>
          <p:spPr>
            <a:xfrm>
              <a:off x="4425209" y="5799472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3979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395518" y="576822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4"/>
                  </a:lnTo>
                  <a:lnTo>
                    <a:pt x="8697" y="8699"/>
                  </a:lnTo>
                  <a:lnTo>
                    <a:pt x="2333" y="18141"/>
                  </a:lnTo>
                  <a:lnTo>
                    <a:pt x="0" y="29705"/>
                  </a:lnTo>
                  <a:lnTo>
                    <a:pt x="2333" y="41267"/>
                  </a:lnTo>
                  <a:lnTo>
                    <a:pt x="8697" y="50704"/>
                  </a:lnTo>
                  <a:lnTo>
                    <a:pt x="18136" y="57065"/>
                  </a:lnTo>
                  <a:lnTo>
                    <a:pt x="29692" y="59397"/>
                  </a:lnTo>
                  <a:lnTo>
                    <a:pt x="41256" y="57065"/>
                  </a:lnTo>
                  <a:lnTo>
                    <a:pt x="50698" y="50704"/>
                  </a:lnTo>
                  <a:lnTo>
                    <a:pt x="57063" y="41267"/>
                  </a:lnTo>
                  <a:lnTo>
                    <a:pt x="59397" y="29705"/>
                  </a:lnTo>
                  <a:lnTo>
                    <a:pt x="57063" y="18141"/>
                  </a:lnTo>
                  <a:lnTo>
                    <a:pt x="50698" y="8699"/>
                  </a:lnTo>
                  <a:lnTo>
                    <a:pt x="41256" y="2334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" name="object 123"/>
          <p:cNvGrpSpPr/>
          <p:nvPr/>
        </p:nvGrpSpPr>
        <p:grpSpPr>
          <a:xfrm>
            <a:off x="4395518" y="6016946"/>
            <a:ext cx="427990" cy="59690"/>
            <a:chOff x="4395518" y="6016946"/>
            <a:chExt cx="427990" cy="59690"/>
          </a:xfrm>
        </p:grpSpPr>
        <p:sp>
          <p:nvSpPr>
            <p:cNvPr id="124" name="object 124"/>
            <p:cNvSpPr/>
            <p:nvPr/>
          </p:nvSpPr>
          <p:spPr>
            <a:xfrm>
              <a:off x="4425209" y="6048177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3979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395518" y="601694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3"/>
                  </a:lnTo>
                  <a:lnTo>
                    <a:pt x="8697" y="8697"/>
                  </a:lnTo>
                  <a:lnTo>
                    <a:pt x="2333" y="18136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6"/>
                  </a:lnTo>
                  <a:lnTo>
                    <a:pt x="50698" y="8697"/>
                  </a:lnTo>
                  <a:lnTo>
                    <a:pt x="41256" y="2333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" name="object 126"/>
          <p:cNvGrpSpPr/>
          <p:nvPr/>
        </p:nvGrpSpPr>
        <p:grpSpPr>
          <a:xfrm>
            <a:off x="4395518" y="4215964"/>
            <a:ext cx="2229485" cy="3007995"/>
            <a:chOff x="4395518" y="4215964"/>
            <a:chExt cx="2229485" cy="3007995"/>
          </a:xfrm>
        </p:grpSpPr>
        <p:sp>
          <p:nvSpPr>
            <p:cNvPr id="127" name="object 127"/>
            <p:cNvSpPr/>
            <p:nvPr/>
          </p:nvSpPr>
          <p:spPr>
            <a:xfrm>
              <a:off x="4425209" y="6951899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39792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395518" y="692065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90">
                  <a:moveTo>
                    <a:pt x="29692" y="0"/>
                  </a:moveTo>
                  <a:lnTo>
                    <a:pt x="18136" y="2335"/>
                  </a:lnTo>
                  <a:lnTo>
                    <a:pt x="8697" y="8704"/>
                  </a:lnTo>
                  <a:lnTo>
                    <a:pt x="2333" y="18146"/>
                  </a:lnTo>
                  <a:lnTo>
                    <a:pt x="0" y="29705"/>
                  </a:lnTo>
                  <a:lnTo>
                    <a:pt x="2333" y="41269"/>
                  </a:lnTo>
                  <a:lnTo>
                    <a:pt x="8697" y="50711"/>
                  </a:lnTo>
                  <a:lnTo>
                    <a:pt x="18136" y="57076"/>
                  </a:lnTo>
                  <a:lnTo>
                    <a:pt x="29692" y="59410"/>
                  </a:lnTo>
                  <a:lnTo>
                    <a:pt x="41256" y="57076"/>
                  </a:lnTo>
                  <a:lnTo>
                    <a:pt x="50698" y="50711"/>
                  </a:lnTo>
                  <a:lnTo>
                    <a:pt x="57063" y="41269"/>
                  </a:lnTo>
                  <a:lnTo>
                    <a:pt x="59397" y="29705"/>
                  </a:lnTo>
                  <a:lnTo>
                    <a:pt x="57063" y="18146"/>
                  </a:lnTo>
                  <a:lnTo>
                    <a:pt x="50698" y="8704"/>
                  </a:lnTo>
                  <a:lnTo>
                    <a:pt x="41256" y="2335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425210" y="4222314"/>
              <a:ext cx="2170430" cy="2972435"/>
            </a:xfrm>
            <a:custGeom>
              <a:avLst/>
              <a:gdLst/>
              <a:ahLst/>
              <a:cxnLst/>
              <a:rect l="l" t="t" r="r" b="b"/>
              <a:pathLst>
                <a:path w="2170429" h="2972434">
                  <a:moveTo>
                    <a:pt x="1772119" y="2971888"/>
                  </a:moveTo>
                  <a:lnTo>
                    <a:pt x="2170049" y="2971888"/>
                  </a:lnTo>
                  <a:lnTo>
                    <a:pt x="2170049" y="0"/>
                  </a:lnTo>
                  <a:lnTo>
                    <a:pt x="0" y="0"/>
                  </a:lnTo>
                  <a:lnTo>
                    <a:pt x="0" y="2971888"/>
                  </a:lnTo>
                  <a:lnTo>
                    <a:pt x="397929" y="2971888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6197330" y="4642048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0" y="0"/>
                  </a:moveTo>
                  <a:lnTo>
                    <a:pt x="3979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565553" y="4610817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1" y="57063"/>
                  </a:lnTo>
                  <a:lnTo>
                    <a:pt x="50699" y="50698"/>
                  </a:lnTo>
                  <a:lnTo>
                    <a:pt x="57064" y="41256"/>
                  </a:lnTo>
                  <a:lnTo>
                    <a:pt x="59397" y="29692"/>
                  </a:lnTo>
                  <a:lnTo>
                    <a:pt x="57064" y="18130"/>
                  </a:lnTo>
                  <a:lnTo>
                    <a:pt x="50699" y="8693"/>
                  </a:lnTo>
                  <a:lnTo>
                    <a:pt x="41261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197330" y="4890758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0" y="0"/>
                  </a:moveTo>
                  <a:lnTo>
                    <a:pt x="3979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565553" y="4859528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05" y="0"/>
                  </a:moveTo>
                  <a:lnTo>
                    <a:pt x="18141" y="2332"/>
                  </a:lnTo>
                  <a:lnTo>
                    <a:pt x="8699" y="8693"/>
                  </a:lnTo>
                  <a:lnTo>
                    <a:pt x="2334" y="18130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1" y="57063"/>
                  </a:lnTo>
                  <a:lnTo>
                    <a:pt x="50699" y="50698"/>
                  </a:lnTo>
                  <a:lnTo>
                    <a:pt x="57064" y="41256"/>
                  </a:lnTo>
                  <a:lnTo>
                    <a:pt x="59397" y="29692"/>
                  </a:lnTo>
                  <a:lnTo>
                    <a:pt x="57064" y="18130"/>
                  </a:lnTo>
                  <a:lnTo>
                    <a:pt x="50699" y="8693"/>
                  </a:lnTo>
                  <a:lnTo>
                    <a:pt x="41261" y="2332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197330" y="5799473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0" y="0"/>
                  </a:moveTo>
                  <a:lnTo>
                    <a:pt x="3979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6565553" y="5768229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05" y="0"/>
                  </a:moveTo>
                  <a:lnTo>
                    <a:pt x="18141" y="2334"/>
                  </a:lnTo>
                  <a:lnTo>
                    <a:pt x="8699" y="8699"/>
                  </a:lnTo>
                  <a:lnTo>
                    <a:pt x="2334" y="18141"/>
                  </a:lnTo>
                  <a:lnTo>
                    <a:pt x="0" y="29705"/>
                  </a:lnTo>
                  <a:lnTo>
                    <a:pt x="2334" y="41267"/>
                  </a:lnTo>
                  <a:lnTo>
                    <a:pt x="8699" y="50704"/>
                  </a:lnTo>
                  <a:lnTo>
                    <a:pt x="18141" y="57065"/>
                  </a:lnTo>
                  <a:lnTo>
                    <a:pt x="29705" y="59397"/>
                  </a:lnTo>
                  <a:lnTo>
                    <a:pt x="41261" y="57065"/>
                  </a:lnTo>
                  <a:lnTo>
                    <a:pt x="50699" y="50704"/>
                  </a:lnTo>
                  <a:lnTo>
                    <a:pt x="57064" y="41267"/>
                  </a:lnTo>
                  <a:lnTo>
                    <a:pt x="59397" y="29705"/>
                  </a:lnTo>
                  <a:lnTo>
                    <a:pt x="57064" y="18141"/>
                  </a:lnTo>
                  <a:lnTo>
                    <a:pt x="50699" y="8699"/>
                  </a:lnTo>
                  <a:lnTo>
                    <a:pt x="41261" y="2334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197330" y="6048177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0" y="0"/>
                  </a:moveTo>
                  <a:lnTo>
                    <a:pt x="3979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565553" y="601694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05" y="0"/>
                  </a:moveTo>
                  <a:lnTo>
                    <a:pt x="18141" y="2333"/>
                  </a:lnTo>
                  <a:lnTo>
                    <a:pt x="8699" y="8697"/>
                  </a:lnTo>
                  <a:lnTo>
                    <a:pt x="2334" y="18136"/>
                  </a:lnTo>
                  <a:lnTo>
                    <a:pt x="0" y="29692"/>
                  </a:lnTo>
                  <a:lnTo>
                    <a:pt x="2334" y="41256"/>
                  </a:lnTo>
                  <a:lnTo>
                    <a:pt x="8699" y="50698"/>
                  </a:lnTo>
                  <a:lnTo>
                    <a:pt x="18141" y="57063"/>
                  </a:lnTo>
                  <a:lnTo>
                    <a:pt x="29705" y="59397"/>
                  </a:lnTo>
                  <a:lnTo>
                    <a:pt x="41261" y="57063"/>
                  </a:lnTo>
                  <a:lnTo>
                    <a:pt x="50699" y="50698"/>
                  </a:lnTo>
                  <a:lnTo>
                    <a:pt x="57064" y="41256"/>
                  </a:lnTo>
                  <a:lnTo>
                    <a:pt x="59397" y="29692"/>
                  </a:lnTo>
                  <a:lnTo>
                    <a:pt x="57064" y="18136"/>
                  </a:lnTo>
                  <a:lnTo>
                    <a:pt x="50699" y="8697"/>
                  </a:lnTo>
                  <a:lnTo>
                    <a:pt x="41261" y="2333"/>
                  </a:lnTo>
                  <a:lnTo>
                    <a:pt x="297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197330" y="6951899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5" h="0">
                  <a:moveTo>
                    <a:pt x="0" y="0"/>
                  </a:moveTo>
                  <a:lnTo>
                    <a:pt x="39792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395508" y="6221146"/>
              <a:ext cx="2229485" cy="1003300"/>
            </a:xfrm>
            <a:custGeom>
              <a:avLst/>
              <a:gdLst/>
              <a:ahLst/>
              <a:cxnLst/>
              <a:rect l="l" t="t" r="r" b="b"/>
              <a:pathLst>
                <a:path w="2229484" h="1003300">
                  <a:moveTo>
                    <a:pt x="59397" y="973061"/>
                  </a:moveTo>
                  <a:lnTo>
                    <a:pt x="57073" y="961504"/>
                  </a:lnTo>
                  <a:lnTo>
                    <a:pt x="50698" y="952055"/>
                  </a:lnTo>
                  <a:lnTo>
                    <a:pt x="41262" y="945692"/>
                  </a:lnTo>
                  <a:lnTo>
                    <a:pt x="29692" y="943356"/>
                  </a:lnTo>
                  <a:lnTo>
                    <a:pt x="18135" y="945692"/>
                  </a:lnTo>
                  <a:lnTo>
                    <a:pt x="8699" y="952055"/>
                  </a:lnTo>
                  <a:lnTo>
                    <a:pt x="2336" y="961504"/>
                  </a:lnTo>
                  <a:lnTo>
                    <a:pt x="0" y="973061"/>
                  </a:lnTo>
                  <a:lnTo>
                    <a:pt x="2336" y="984618"/>
                  </a:lnTo>
                  <a:lnTo>
                    <a:pt x="8699" y="994054"/>
                  </a:lnTo>
                  <a:lnTo>
                    <a:pt x="18135" y="1000417"/>
                  </a:lnTo>
                  <a:lnTo>
                    <a:pt x="29692" y="1002753"/>
                  </a:lnTo>
                  <a:lnTo>
                    <a:pt x="41262" y="1000417"/>
                  </a:lnTo>
                  <a:lnTo>
                    <a:pt x="50698" y="994054"/>
                  </a:lnTo>
                  <a:lnTo>
                    <a:pt x="57073" y="984618"/>
                  </a:lnTo>
                  <a:lnTo>
                    <a:pt x="59397" y="973061"/>
                  </a:lnTo>
                  <a:close/>
                </a:path>
                <a:path w="2229484" h="1003300">
                  <a:moveTo>
                    <a:pt x="59397" y="29705"/>
                  </a:moveTo>
                  <a:lnTo>
                    <a:pt x="57073" y="18135"/>
                  </a:lnTo>
                  <a:lnTo>
                    <a:pt x="50698" y="8699"/>
                  </a:lnTo>
                  <a:lnTo>
                    <a:pt x="41262" y="2336"/>
                  </a:lnTo>
                  <a:lnTo>
                    <a:pt x="29692" y="0"/>
                  </a:lnTo>
                  <a:lnTo>
                    <a:pt x="18135" y="2336"/>
                  </a:lnTo>
                  <a:lnTo>
                    <a:pt x="8699" y="8699"/>
                  </a:lnTo>
                  <a:lnTo>
                    <a:pt x="2336" y="18135"/>
                  </a:lnTo>
                  <a:lnTo>
                    <a:pt x="0" y="29705"/>
                  </a:lnTo>
                  <a:lnTo>
                    <a:pt x="2336" y="41262"/>
                  </a:lnTo>
                  <a:lnTo>
                    <a:pt x="8699" y="50711"/>
                  </a:lnTo>
                  <a:lnTo>
                    <a:pt x="18135" y="57073"/>
                  </a:lnTo>
                  <a:lnTo>
                    <a:pt x="29692" y="59410"/>
                  </a:lnTo>
                  <a:lnTo>
                    <a:pt x="41262" y="57073"/>
                  </a:lnTo>
                  <a:lnTo>
                    <a:pt x="50698" y="50711"/>
                  </a:lnTo>
                  <a:lnTo>
                    <a:pt x="57073" y="41262"/>
                  </a:lnTo>
                  <a:lnTo>
                    <a:pt x="59397" y="29705"/>
                  </a:lnTo>
                  <a:close/>
                </a:path>
                <a:path w="2229484" h="1003300">
                  <a:moveTo>
                    <a:pt x="2229434" y="973061"/>
                  </a:moveTo>
                  <a:lnTo>
                    <a:pt x="2227110" y="961504"/>
                  </a:lnTo>
                  <a:lnTo>
                    <a:pt x="2220747" y="952055"/>
                  </a:lnTo>
                  <a:lnTo>
                    <a:pt x="2211298" y="945692"/>
                  </a:lnTo>
                  <a:lnTo>
                    <a:pt x="2199741" y="943356"/>
                  </a:lnTo>
                  <a:lnTo>
                    <a:pt x="2188184" y="945692"/>
                  </a:lnTo>
                  <a:lnTo>
                    <a:pt x="2178735" y="952055"/>
                  </a:lnTo>
                  <a:lnTo>
                    <a:pt x="2172373" y="961504"/>
                  </a:lnTo>
                  <a:lnTo>
                    <a:pt x="2170036" y="973061"/>
                  </a:lnTo>
                  <a:lnTo>
                    <a:pt x="2172373" y="984618"/>
                  </a:lnTo>
                  <a:lnTo>
                    <a:pt x="2178735" y="994054"/>
                  </a:lnTo>
                  <a:lnTo>
                    <a:pt x="2188184" y="1000417"/>
                  </a:lnTo>
                  <a:lnTo>
                    <a:pt x="2199741" y="1002753"/>
                  </a:lnTo>
                  <a:lnTo>
                    <a:pt x="2211298" y="1000417"/>
                  </a:lnTo>
                  <a:lnTo>
                    <a:pt x="2220747" y="994054"/>
                  </a:lnTo>
                  <a:lnTo>
                    <a:pt x="2227110" y="984618"/>
                  </a:lnTo>
                  <a:lnTo>
                    <a:pt x="2229434" y="973061"/>
                  </a:lnTo>
                  <a:close/>
                </a:path>
                <a:path w="2229484" h="1003300">
                  <a:moveTo>
                    <a:pt x="2229434" y="729221"/>
                  </a:moveTo>
                  <a:lnTo>
                    <a:pt x="2227097" y="717664"/>
                  </a:lnTo>
                  <a:lnTo>
                    <a:pt x="2220734" y="708215"/>
                  </a:lnTo>
                  <a:lnTo>
                    <a:pt x="2211298" y="701852"/>
                  </a:lnTo>
                  <a:lnTo>
                    <a:pt x="2199741" y="699516"/>
                  </a:lnTo>
                  <a:lnTo>
                    <a:pt x="2188184" y="701852"/>
                  </a:lnTo>
                  <a:lnTo>
                    <a:pt x="2178735" y="708215"/>
                  </a:lnTo>
                  <a:lnTo>
                    <a:pt x="2172373" y="717664"/>
                  </a:lnTo>
                  <a:lnTo>
                    <a:pt x="2170036" y="729221"/>
                  </a:lnTo>
                  <a:lnTo>
                    <a:pt x="2172373" y="740791"/>
                  </a:lnTo>
                  <a:lnTo>
                    <a:pt x="2178735" y="750227"/>
                  </a:lnTo>
                  <a:lnTo>
                    <a:pt x="2188184" y="756589"/>
                  </a:lnTo>
                  <a:lnTo>
                    <a:pt x="2199741" y="758926"/>
                  </a:lnTo>
                  <a:lnTo>
                    <a:pt x="2211298" y="756589"/>
                  </a:lnTo>
                  <a:lnTo>
                    <a:pt x="2220734" y="750227"/>
                  </a:lnTo>
                  <a:lnTo>
                    <a:pt x="2227097" y="740791"/>
                  </a:lnTo>
                  <a:lnTo>
                    <a:pt x="2229434" y="7292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0" name="object 140"/>
          <p:cNvGrpSpPr/>
          <p:nvPr/>
        </p:nvGrpSpPr>
        <p:grpSpPr>
          <a:xfrm>
            <a:off x="3773021" y="5323029"/>
            <a:ext cx="59690" cy="220979"/>
            <a:chOff x="3773021" y="5323029"/>
            <a:chExt cx="59690" cy="220979"/>
          </a:xfrm>
        </p:grpSpPr>
        <p:sp>
          <p:nvSpPr>
            <p:cNvPr id="141" name="object 141"/>
            <p:cNvSpPr/>
            <p:nvPr/>
          </p:nvSpPr>
          <p:spPr>
            <a:xfrm>
              <a:off x="3802717" y="5323029"/>
              <a:ext cx="0" cy="186690"/>
            </a:xfrm>
            <a:custGeom>
              <a:avLst/>
              <a:gdLst/>
              <a:ahLst/>
              <a:cxnLst/>
              <a:rect l="l" t="t" r="r" b="b"/>
              <a:pathLst>
                <a:path w="0" h="186689">
                  <a:moveTo>
                    <a:pt x="0" y="0"/>
                  </a:moveTo>
                  <a:lnTo>
                    <a:pt x="0" y="186131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3773021" y="548446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89" h="59689">
                  <a:moveTo>
                    <a:pt x="29692" y="0"/>
                  </a:moveTo>
                  <a:lnTo>
                    <a:pt x="18136" y="2332"/>
                  </a:lnTo>
                  <a:lnTo>
                    <a:pt x="8697" y="8693"/>
                  </a:lnTo>
                  <a:lnTo>
                    <a:pt x="2333" y="18130"/>
                  </a:lnTo>
                  <a:lnTo>
                    <a:pt x="0" y="29692"/>
                  </a:lnTo>
                  <a:lnTo>
                    <a:pt x="2333" y="41256"/>
                  </a:lnTo>
                  <a:lnTo>
                    <a:pt x="8697" y="50698"/>
                  </a:lnTo>
                  <a:lnTo>
                    <a:pt x="18136" y="57063"/>
                  </a:lnTo>
                  <a:lnTo>
                    <a:pt x="29692" y="59397"/>
                  </a:lnTo>
                  <a:lnTo>
                    <a:pt x="41256" y="57063"/>
                  </a:lnTo>
                  <a:lnTo>
                    <a:pt x="50698" y="50698"/>
                  </a:lnTo>
                  <a:lnTo>
                    <a:pt x="57063" y="41256"/>
                  </a:lnTo>
                  <a:lnTo>
                    <a:pt x="59397" y="29692"/>
                  </a:lnTo>
                  <a:lnTo>
                    <a:pt x="57063" y="18130"/>
                  </a:lnTo>
                  <a:lnTo>
                    <a:pt x="50698" y="8693"/>
                  </a:lnTo>
                  <a:lnTo>
                    <a:pt x="41256" y="2332"/>
                  </a:lnTo>
                  <a:lnTo>
                    <a:pt x="29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" name="object 143"/>
          <p:cNvGrpSpPr/>
          <p:nvPr/>
        </p:nvGrpSpPr>
        <p:grpSpPr>
          <a:xfrm>
            <a:off x="3133251" y="4629975"/>
            <a:ext cx="53975" cy="198755"/>
            <a:chOff x="3133251" y="4629975"/>
            <a:chExt cx="53975" cy="198755"/>
          </a:xfrm>
        </p:grpSpPr>
        <p:sp>
          <p:nvSpPr>
            <p:cNvPr id="144" name="object 144"/>
            <p:cNvSpPr/>
            <p:nvPr/>
          </p:nvSpPr>
          <p:spPr>
            <a:xfrm>
              <a:off x="3159984" y="462997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3133251" y="4775255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100"/>
                  </a:lnTo>
                  <a:lnTo>
                    <a:pt x="7827" y="7827"/>
                  </a:lnTo>
                  <a:lnTo>
                    <a:pt x="2100" y="16325"/>
                  </a:lnTo>
                  <a:lnTo>
                    <a:pt x="0" y="26733"/>
                  </a:lnTo>
                  <a:lnTo>
                    <a:pt x="2100" y="37134"/>
                  </a:lnTo>
                  <a:lnTo>
                    <a:pt x="7827" y="45627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34" y="51354"/>
                  </a:lnTo>
                  <a:lnTo>
                    <a:pt x="45627" y="45627"/>
                  </a:lnTo>
                  <a:lnTo>
                    <a:pt x="51354" y="37134"/>
                  </a:lnTo>
                  <a:lnTo>
                    <a:pt x="53454" y="26733"/>
                  </a:lnTo>
                  <a:lnTo>
                    <a:pt x="51354" y="16325"/>
                  </a:lnTo>
                  <a:lnTo>
                    <a:pt x="45627" y="7827"/>
                  </a:lnTo>
                  <a:lnTo>
                    <a:pt x="37134" y="2100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6" name="object 146"/>
          <p:cNvGrpSpPr/>
          <p:nvPr/>
        </p:nvGrpSpPr>
        <p:grpSpPr>
          <a:xfrm>
            <a:off x="3154347" y="5136192"/>
            <a:ext cx="2491105" cy="2623185"/>
            <a:chOff x="3154347" y="5136192"/>
            <a:chExt cx="2491105" cy="2623185"/>
          </a:xfrm>
        </p:grpSpPr>
        <p:sp>
          <p:nvSpPr>
            <p:cNvPr id="147" name="object 147"/>
            <p:cNvSpPr/>
            <p:nvPr/>
          </p:nvSpPr>
          <p:spPr>
            <a:xfrm>
              <a:off x="3167047" y="5148893"/>
              <a:ext cx="2258695" cy="2266315"/>
            </a:xfrm>
            <a:custGeom>
              <a:avLst/>
              <a:gdLst/>
              <a:ahLst/>
              <a:cxnLst/>
              <a:rect l="l" t="t" r="r" b="b"/>
              <a:pathLst>
                <a:path w="2258695" h="2266315">
                  <a:moveTo>
                    <a:pt x="0" y="769747"/>
                  </a:moveTo>
                  <a:lnTo>
                    <a:pt x="522986" y="769747"/>
                  </a:lnTo>
                  <a:lnTo>
                    <a:pt x="522986" y="2266226"/>
                  </a:lnTo>
                  <a:lnTo>
                    <a:pt x="910932" y="2266226"/>
                  </a:lnTo>
                  <a:lnTo>
                    <a:pt x="910932" y="149974"/>
                  </a:lnTo>
                  <a:lnTo>
                    <a:pt x="2258390" y="149974"/>
                  </a:lnTo>
                  <a:lnTo>
                    <a:pt x="2258390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3599300" y="5148892"/>
              <a:ext cx="2030730" cy="2357120"/>
            </a:xfrm>
            <a:custGeom>
              <a:avLst/>
              <a:gdLst/>
              <a:ahLst/>
              <a:cxnLst/>
              <a:rect l="l" t="t" r="r" b="b"/>
              <a:pathLst>
                <a:path w="2030729" h="2357120">
                  <a:moveTo>
                    <a:pt x="0" y="1775993"/>
                  </a:moveTo>
                  <a:lnTo>
                    <a:pt x="0" y="2356942"/>
                  </a:lnTo>
                  <a:lnTo>
                    <a:pt x="595579" y="2356942"/>
                  </a:lnTo>
                  <a:lnTo>
                    <a:pt x="595579" y="240931"/>
                  </a:lnTo>
                  <a:lnTo>
                    <a:pt x="2030171" y="240931"/>
                  </a:lnTo>
                  <a:lnTo>
                    <a:pt x="2030171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3550528" y="6214883"/>
              <a:ext cx="2082164" cy="1381760"/>
            </a:xfrm>
            <a:custGeom>
              <a:avLst/>
              <a:gdLst/>
              <a:ahLst/>
              <a:cxnLst/>
              <a:rect l="l" t="t" r="r" b="b"/>
              <a:pathLst>
                <a:path w="2082164" h="1381759">
                  <a:moveTo>
                    <a:pt x="0" y="684428"/>
                  </a:moveTo>
                  <a:lnTo>
                    <a:pt x="0" y="1381671"/>
                  </a:lnTo>
                  <a:lnTo>
                    <a:pt x="764082" y="1381671"/>
                  </a:lnTo>
                  <a:lnTo>
                    <a:pt x="764082" y="336295"/>
                  </a:lnTo>
                  <a:lnTo>
                    <a:pt x="2081657" y="336295"/>
                  </a:lnTo>
                  <a:lnTo>
                    <a:pt x="2081657" y="0"/>
                  </a:lnTo>
                </a:path>
              </a:pathLst>
            </a:custGeom>
            <a:ln w="253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502645" y="6924889"/>
              <a:ext cx="2127250" cy="821690"/>
            </a:xfrm>
            <a:custGeom>
              <a:avLst/>
              <a:gdLst/>
              <a:ahLst/>
              <a:cxnLst/>
              <a:rect l="l" t="t" r="r" b="b"/>
              <a:pathLst>
                <a:path w="2127250" h="821690">
                  <a:moveTo>
                    <a:pt x="2126830" y="510489"/>
                  </a:moveTo>
                  <a:lnTo>
                    <a:pt x="2126830" y="821372"/>
                  </a:lnTo>
                  <a:lnTo>
                    <a:pt x="0" y="821372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3458701" y="6613990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0"/>
                  </a:moveTo>
                  <a:lnTo>
                    <a:pt x="0" y="0"/>
                  </a:lnTo>
                  <a:lnTo>
                    <a:pt x="0" y="310895"/>
                  </a:lnTo>
                  <a:lnTo>
                    <a:pt x="188645" y="310895"/>
                  </a:lnTo>
                  <a:lnTo>
                    <a:pt x="1886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3458701" y="6613990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29" h="311150">
                  <a:moveTo>
                    <a:pt x="188645" y="310895"/>
                  </a:moveTo>
                  <a:lnTo>
                    <a:pt x="94322" y="310895"/>
                  </a:lnTo>
                  <a:lnTo>
                    <a:pt x="0" y="310895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89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3502642" y="6639566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29" h="260350">
                  <a:moveTo>
                    <a:pt x="106400" y="0"/>
                  </a:moveTo>
                  <a:lnTo>
                    <a:pt x="30149" y="0"/>
                  </a:lnTo>
                  <a:lnTo>
                    <a:pt x="23240" y="6007"/>
                  </a:lnTo>
                  <a:lnTo>
                    <a:pt x="0" y="169849"/>
                  </a:lnTo>
                  <a:lnTo>
                    <a:pt x="6921" y="177812"/>
                  </a:lnTo>
                  <a:lnTo>
                    <a:pt x="33985" y="177812"/>
                  </a:lnTo>
                  <a:lnTo>
                    <a:pt x="23406" y="251777"/>
                  </a:lnTo>
                  <a:lnTo>
                    <a:pt x="30327" y="259753"/>
                  </a:lnTo>
                  <a:lnTo>
                    <a:pt x="47891" y="259753"/>
                  </a:lnTo>
                  <a:lnTo>
                    <a:pt x="54190" y="255765"/>
                  </a:lnTo>
                  <a:lnTo>
                    <a:pt x="58949" y="245770"/>
                  </a:lnTo>
                  <a:lnTo>
                    <a:pt x="38379" y="245770"/>
                  </a:lnTo>
                  <a:lnTo>
                    <a:pt x="48958" y="171818"/>
                  </a:lnTo>
                  <a:lnTo>
                    <a:pt x="42036" y="163855"/>
                  </a:lnTo>
                  <a:lnTo>
                    <a:pt x="14973" y="163855"/>
                  </a:lnTo>
                  <a:lnTo>
                    <a:pt x="36220" y="13970"/>
                  </a:lnTo>
                  <a:lnTo>
                    <a:pt x="111413" y="13970"/>
                  </a:lnTo>
                  <a:lnTo>
                    <a:pt x="113017" y="9245"/>
                  </a:lnTo>
                  <a:lnTo>
                    <a:pt x="106400" y="0"/>
                  </a:lnTo>
                  <a:close/>
                </a:path>
                <a:path w="113029" h="260350">
                  <a:moveTo>
                    <a:pt x="111413" y="13970"/>
                  </a:moveTo>
                  <a:lnTo>
                    <a:pt x="96659" y="13970"/>
                  </a:lnTo>
                  <a:lnTo>
                    <a:pt x="58089" y="127609"/>
                  </a:lnTo>
                  <a:lnTo>
                    <a:pt x="64706" y="136855"/>
                  </a:lnTo>
                  <a:lnTo>
                    <a:pt x="95338" y="136855"/>
                  </a:lnTo>
                  <a:lnTo>
                    <a:pt x="43484" y="245770"/>
                  </a:lnTo>
                  <a:lnTo>
                    <a:pt x="58949" y="245770"/>
                  </a:lnTo>
                  <a:lnTo>
                    <a:pt x="112699" y="132867"/>
                  </a:lnTo>
                  <a:lnTo>
                    <a:pt x="106400" y="122885"/>
                  </a:lnTo>
                  <a:lnTo>
                    <a:pt x="74447" y="122885"/>
                  </a:lnTo>
                  <a:lnTo>
                    <a:pt x="111413" y="139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/>
          <p:nvPr/>
        </p:nvSpPr>
        <p:spPr>
          <a:xfrm>
            <a:off x="6466801" y="466881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4468850" y="466881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4615865" y="477235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6343764" y="477235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6466801" y="582857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4468850" y="582857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4615865" y="593213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6343764" y="593213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6466801" y="698005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4468850" y="698005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4615865" y="708361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6343764" y="708361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00589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6" name="object 166"/>
          <p:cNvGrpSpPr/>
          <p:nvPr/>
        </p:nvGrpSpPr>
        <p:grpSpPr>
          <a:xfrm>
            <a:off x="2883195" y="6863274"/>
            <a:ext cx="199390" cy="568960"/>
            <a:chOff x="2883195" y="6863274"/>
            <a:chExt cx="199390" cy="568960"/>
          </a:xfrm>
        </p:grpSpPr>
        <p:sp>
          <p:nvSpPr>
            <p:cNvPr id="167" name="object 167"/>
            <p:cNvSpPr/>
            <p:nvPr/>
          </p:nvSpPr>
          <p:spPr>
            <a:xfrm>
              <a:off x="2883195" y="7319504"/>
              <a:ext cx="199390" cy="0"/>
            </a:xfrm>
            <a:custGeom>
              <a:avLst/>
              <a:gdLst/>
              <a:ahLst/>
              <a:cxnLst/>
              <a:rect l="l" t="t" r="r" b="b"/>
              <a:pathLst>
                <a:path w="199389" h="0">
                  <a:moveTo>
                    <a:pt x="0" y="0"/>
                  </a:moveTo>
                  <a:lnTo>
                    <a:pt x="19895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897165" y="7369437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939079" y="7419379"/>
              <a:ext cx="73660" cy="0"/>
            </a:xfrm>
            <a:custGeom>
              <a:avLst/>
              <a:gdLst/>
              <a:ahLst/>
              <a:cxnLst/>
              <a:rect l="l" t="t" r="r" b="b"/>
              <a:pathLst>
                <a:path w="73660" h="0">
                  <a:moveTo>
                    <a:pt x="0" y="0"/>
                  </a:moveTo>
                  <a:lnTo>
                    <a:pt x="7322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982675" y="6863274"/>
              <a:ext cx="0" cy="448309"/>
            </a:xfrm>
            <a:custGeom>
              <a:avLst/>
              <a:gdLst/>
              <a:ahLst/>
              <a:cxnLst/>
              <a:rect l="l" t="t" r="r" b="b"/>
              <a:pathLst>
                <a:path w="0" h="448309">
                  <a:moveTo>
                    <a:pt x="0" y="44809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" name="object 171"/>
          <p:cNvGrpSpPr/>
          <p:nvPr/>
        </p:nvGrpSpPr>
        <p:grpSpPr>
          <a:xfrm>
            <a:off x="2996669" y="5820341"/>
            <a:ext cx="201930" cy="323850"/>
            <a:chOff x="2996669" y="5820341"/>
            <a:chExt cx="201930" cy="323850"/>
          </a:xfrm>
        </p:grpSpPr>
        <p:sp>
          <p:nvSpPr>
            <p:cNvPr id="172" name="object 172"/>
            <p:cNvSpPr/>
            <p:nvPr/>
          </p:nvSpPr>
          <p:spPr>
            <a:xfrm>
              <a:off x="3003016" y="5826696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0"/>
                  </a:moveTo>
                  <a:lnTo>
                    <a:pt x="0" y="0"/>
                  </a:lnTo>
                  <a:lnTo>
                    <a:pt x="0" y="310908"/>
                  </a:lnTo>
                  <a:lnTo>
                    <a:pt x="188645" y="310908"/>
                  </a:lnTo>
                  <a:lnTo>
                    <a:pt x="1886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003019" y="5826691"/>
              <a:ext cx="189230" cy="311150"/>
            </a:xfrm>
            <a:custGeom>
              <a:avLst/>
              <a:gdLst/>
              <a:ahLst/>
              <a:cxnLst/>
              <a:rect l="l" t="t" r="r" b="b"/>
              <a:pathLst>
                <a:path w="189230" h="311150">
                  <a:moveTo>
                    <a:pt x="188645" y="310908"/>
                  </a:moveTo>
                  <a:lnTo>
                    <a:pt x="0" y="310908"/>
                  </a:lnTo>
                  <a:lnTo>
                    <a:pt x="0" y="0"/>
                  </a:lnTo>
                  <a:lnTo>
                    <a:pt x="188645" y="0"/>
                  </a:lnTo>
                  <a:lnTo>
                    <a:pt x="188645" y="31090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046973" y="5852263"/>
              <a:ext cx="113030" cy="260350"/>
            </a:xfrm>
            <a:custGeom>
              <a:avLst/>
              <a:gdLst/>
              <a:ahLst/>
              <a:cxnLst/>
              <a:rect l="l" t="t" r="r" b="b"/>
              <a:pathLst>
                <a:path w="113030" h="260350">
                  <a:moveTo>
                    <a:pt x="106387" y="0"/>
                  </a:moveTo>
                  <a:lnTo>
                    <a:pt x="30149" y="0"/>
                  </a:lnTo>
                  <a:lnTo>
                    <a:pt x="23228" y="6007"/>
                  </a:lnTo>
                  <a:lnTo>
                    <a:pt x="0" y="169849"/>
                  </a:lnTo>
                  <a:lnTo>
                    <a:pt x="6908" y="177825"/>
                  </a:lnTo>
                  <a:lnTo>
                    <a:pt x="33972" y="177825"/>
                  </a:lnTo>
                  <a:lnTo>
                    <a:pt x="23406" y="251790"/>
                  </a:lnTo>
                  <a:lnTo>
                    <a:pt x="30314" y="259753"/>
                  </a:lnTo>
                  <a:lnTo>
                    <a:pt x="47878" y="259753"/>
                  </a:lnTo>
                  <a:lnTo>
                    <a:pt x="54178" y="255765"/>
                  </a:lnTo>
                  <a:lnTo>
                    <a:pt x="58931" y="245783"/>
                  </a:lnTo>
                  <a:lnTo>
                    <a:pt x="38366" y="245783"/>
                  </a:lnTo>
                  <a:lnTo>
                    <a:pt x="48945" y="171831"/>
                  </a:lnTo>
                  <a:lnTo>
                    <a:pt x="42024" y="163855"/>
                  </a:lnTo>
                  <a:lnTo>
                    <a:pt x="14960" y="163855"/>
                  </a:lnTo>
                  <a:lnTo>
                    <a:pt x="36220" y="13982"/>
                  </a:lnTo>
                  <a:lnTo>
                    <a:pt x="111396" y="13982"/>
                  </a:lnTo>
                  <a:lnTo>
                    <a:pt x="113004" y="9245"/>
                  </a:lnTo>
                  <a:lnTo>
                    <a:pt x="106387" y="0"/>
                  </a:lnTo>
                  <a:close/>
                </a:path>
                <a:path w="113030" h="260350">
                  <a:moveTo>
                    <a:pt x="111396" y="13982"/>
                  </a:moveTo>
                  <a:lnTo>
                    <a:pt x="96646" y="13982"/>
                  </a:lnTo>
                  <a:lnTo>
                    <a:pt x="58077" y="127622"/>
                  </a:lnTo>
                  <a:lnTo>
                    <a:pt x="64693" y="136855"/>
                  </a:lnTo>
                  <a:lnTo>
                    <a:pt x="95326" y="136855"/>
                  </a:lnTo>
                  <a:lnTo>
                    <a:pt x="43472" y="245783"/>
                  </a:lnTo>
                  <a:lnTo>
                    <a:pt x="58931" y="245783"/>
                  </a:lnTo>
                  <a:lnTo>
                    <a:pt x="112699" y="132867"/>
                  </a:lnTo>
                  <a:lnTo>
                    <a:pt x="106387" y="122885"/>
                  </a:lnTo>
                  <a:lnTo>
                    <a:pt x="74434" y="122885"/>
                  </a:lnTo>
                  <a:lnTo>
                    <a:pt x="111396" y="139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5" name="object 175"/>
          <p:cNvGrpSpPr/>
          <p:nvPr/>
        </p:nvGrpSpPr>
        <p:grpSpPr>
          <a:xfrm>
            <a:off x="4669486" y="6697005"/>
            <a:ext cx="1705610" cy="765810"/>
            <a:chOff x="4669486" y="6697005"/>
            <a:chExt cx="1705610" cy="765810"/>
          </a:xfrm>
        </p:grpSpPr>
        <p:sp>
          <p:nvSpPr>
            <p:cNvPr id="176" name="object 176"/>
            <p:cNvSpPr/>
            <p:nvPr/>
          </p:nvSpPr>
          <p:spPr>
            <a:xfrm>
              <a:off x="4709529" y="6950273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73431" y="0"/>
                  </a:lnTo>
                  <a:lnTo>
                    <a:pt x="0" y="499681"/>
                  </a:lnTo>
                  <a:lnTo>
                    <a:pt x="1601774" y="499681"/>
                  </a:lnTo>
                  <a:lnTo>
                    <a:pt x="1573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709529" y="6950273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1372450" y="0"/>
                  </a:lnTo>
                  <a:lnTo>
                    <a:pt x="658075" y="0"/>
                  </a:lnTo>
                  <a:lnTo>
                    <a:pt x="73431" y="0"/>
                  </a:lnTo>
                  <a:lnTo>
                    <a:pt x="0" y="499681"/>
                  </a:lnTo>
                  <a:lnTo>
                    <a:pt x="528967" y="499681"/>
                  </a:lnTo>
                  <a:lnTo>
                    <a:pt x="1448473" y="499681"/>
                  </a:lnTo>
                  <a:lnTo>
                    <a:pt x="1601774" y="499681"/>
                  </a:lnTo>
                  <a:lnTo>
                    <a:pt x="1573898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5522038" y="6945872"/>
              <a:ext cx="0" cy="516890"/>
            </a:xfrm>
            <a:custGeom>
              <a:avLst/>
              <a:gdLst/>
              <a:ahLst/>
              <a:cxnLst/>
              <a:rect l="l" t="t" r="r" b="b"/>
              <a:pathLst>
                <a:path w="0" h="516890">
                  <a:moveTo>
                    <a:pt x="0" y="413447"/>
                  </a:moveTo>
                  <a:lnTo>
                    <a:pt x="0" y="516775"/>
                  </a:lnTo>
                </a:path>
                <a:path w="0" h="516890">
                  <a:moveTo>
                    <a:pt x="0" y="0"/>
                  </a:moveTo>
                  <a:lnTo>
                    <a:pt x="0" y="90371"/>
                  </a:lnTo>
                </a:path>
              </a:pathLst>
            </a:custGeom>
            <a:ln w="4900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283898" y="6958572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90">
                  <a:moveTo>
                    <a:pt x="13512" y="-12699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978282" y="6948401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4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5246871" y="6949666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4">
                  <a:moveTo>
                    <a:pt x="36753" y="0"/>
                  </a:moveTo>
                  <a:lnTo>
                    <a:pt x="0" y="489064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5776470" y="6949666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5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6031139" y="6948401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36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747113" y="7199262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613378" y="0"/>
                  </a:lnTo>
                </a:path>
                <a:path w="1550670" h="0">
                  <a:moveTo>
                    <a:pt x="936453" y="0"/>
                  </a:moveTo>
                  <a:lnTo>
                    <a:pt x="1550289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682186" y="6709705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0" y="0"/>
                  </a:moveTo>
                  <a:lnTo>
                    <a:pt x="0" y="240652"/>
                  </a:lnTo>
                  <a:lnTo>
                    <a:pt x="90322" y="240652"/>
                  </a:lnTo>
                </a:path>
              </a:pathLst>
            </a:custGeom>
            <a:ln w="25399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745772" y="6923639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1"/>
                  </a:lnTo>
                  <a:lnTo>
                    <a:pt x="7827" y="45615"/>
                  </a:lnTo>
                  <a:lnTo>
                    <a:pt x="16325" y="51341"/>
                  </a:lnTo>
                  <a:lnTo>
                    <a:pt x="26733" y="53441"/>
                  </a:lnTo>
                  <a:lnTo>
                    <a:pt x="37141" y="51341"/>
                  </a:lnTo>
                  <a:lnTo>
                    <a:pt x="45639" y="45615"/>
                  </a:lnTo>
                  <a:lnTo>
                    <a:pt x="51366" y="37121"/>
                  </a:lnTo>
                  <a:lnTo>
                    <a:pt x="53467" y="26720"/>
                  </a:lnTo>
                  <a:lnTo>
                    <a:pt x="51366" y="16319"/>
                  </a:lnTo>
                  <a:lnTo>
                    <a:pt x="45639" y="7826"/>
                  </a:lnTo>
                  <a:lnTo>
                    <a:pt x="37141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272021" y="6709705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5">
                  <a:moveTo>
                    <a:pt x="90309" y="0"/>
                  </a:moveTo>
                  <a:lnTo>
                    <a:pt x="90309" y="240652"/>
                  </a:lnTo>
                  <a:lnTo>
                    <a:pt x="0" y="240652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6245290" y="6923639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1"/>
                  </a:lnTo>
                  <a:lnTo>
                    <a:pt x="7827" y="45615"/>
                  </a:lnTo>
                  <a:lnTo>
                    <a:pt x="16325" y="51341"/>
                  </a:lnTo>
                  <a:lnTo>
                    <a:pt x="26733" y="53441"/>
                  </a:lnTo>
                  <a:lnTo>
                    <a:pt x="37134" y="51341"/>
                  </a:lnTo>
                  <a:lnTo>
                    <a:pt x="45627" y="45615"/>
                  </a:lnTo>
                  <a:lnTo>
                    <a:pt x="51354" y="37121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7" y="7826"/>
                  </a:lnTo>
                  <a:lnTo>
                    <a:pt x="37134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9" name="object 189"/>
          <p:cNvGrpSpPr/>
          <p:nvPr/>
        </p:nvGrpSpPr>
        <p:grpSpPr>
          <a:xfrm>
            <a:off x="4669486" y="5548474"/>
            <a:ext cx="1705610" cy="765810"/>
            <a:chOff x="4669486" y="5548474"/>
            <a:chExt cx="1705610" cy="765810"/>
          </a:xfrm>
        </p:grpSpPr>
        <p:sp>
          <p:nvSpPr>
            <p:cNvPr id="190" name="object 190"/>
            <p:cNvSpPr/>
            <p:nvPr/>
          </p:nvSpPr>
          <p:spPr>
            <a:xfrm>
              <a:off x="4709529" y="5801742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73431" y="0"/>
                  </a:lnTo>
                  <a:lnTo>
                    <a:pt x="0" y="499694"/>
                  </a:lnTo>
                  <a:lnTo>
                    <a:pt x="1601774" y="499694"/>
                  </a:lnTo>
                  <a:lnTo>
                    <a:pt x="1573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709529" y="5801742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1372450" y="0"/>
                  </a:lnTo>
                  <a:lnTo>
                    <a:pt x="658075" y="0"/>
                  </a:lnTo>
                  <a:lnTo>
                    <a:pt x="73431" y="0"/>
                  </a:lnTo>
                  <a:lnTo>
                    <a:pt x="0" y="499694"/>
                  </a:lnTo>
                  <a:lnTo>
                    <a:pt x="528967" y="499694"/>
                  </a:lnTo>
                  <a:lnTo>
                    <a:pt x="1448473" y="499694"/>
                  </a:lnTo>
                  <a:lnTo>
                    <a:pt x="1601774" y="499694"/>
                  </a:lnTo>
                  <a:lnTo>
                    <a:pt x="1573898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522038" y="5797345"/>
              <a:ext cx="0" cy="516890"/>
            </a:xfrm>
            <a:custGeom>
              <a:avLst/>
              <a:gdLst/>
              <a:ahLst/>
              <a:cxnLst/>
              <a:rect l="l" t="t" r="r" b="b"/>
              <a:pathLst>
                <a:path w="0" h="516889">
                  <a:moveTo>
                    <a:pt x="0" y="409868"/>
                  </a:moveTo>
                  <a:lnTo>
                    <a:pt x="0" y="516788"/>
                  </a:lnTo>
                </a:path>
                <a:path w="0" h="516889">
                  <a:moveTo>
                    <a:pt x="0" y="0"/>
                  </a:moveTo>
                  <a:lnTo>
                    <a:pt x="0" y="86793"/>
                  </a:lnTo>
                </a:path>
              </a:pathLst>
            </a:custGeom>
            <a:ln w="4900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283898" y="5810052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89">
                  <a:moveTo>
                    <a:pt x="13512" y="-12700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978282" y="5799882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5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246871" y="5801146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5">
                  <a:moveTo>
                    <a:pt x="36753" y="0"/>
                  </a:moveTo>
                  <a:lnTo>
                    <a:pt x="0" y="489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776470" y="5801146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4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6031139" y="5799882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747113" y="6050743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613378" y="0"/>
                  </a:lnTo>
                </a:path>
                <a:path w="1550670" h="0">
                  <a:moveTo>
                    <a:pt x="936453" y="0"/>
                  </a:moveTo>
                  <a:lnTo>
                    <a:pt x="1550289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682186" y="5561174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0" y="0"/>
                  </a:moveTo>
                  <a:lnTo>
                    <a:pt x="0" y="240665"/>
                  </a:lnTo>
                  <a:lnTo>
                    <a:pt x="90322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745772" y="577511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8"/>
                  </a:lnTo>
                  <a:lnTo>
                    <a:pt x="7827" y="7821"/>
                  </a:lnTo>
                  <a:lnTo>
                    <a:pt x="2100" y="16314"/>
                  </a:lnTo>
                  <a:lnTo>
                    <a:pt x="0" y="26720"/>
                  </a:lnTo>
                  <a:lnTo>
                    <a:pt x="2100" y="37129"/>
                  </a:lnTo>
                  <a:lnTo>
                    <a:pt x="7827" y="45626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41" y="51354"/>
                  </a:lnTo>
                  <a:lnTo>
                    <a:pt x="45639" y="45626"/>
                  </a:lnTo>
                  <a:lnTo>
                    <a:pt x="51366" y="37129"/>
                  </a:lnTo>
                  <a:lnTo>
                    <a:pt x="53467" y="26720"/>
                  </a:lnTo>
                  <a:lnTo>
                    <a:pt x="51366" y="16314"/>
                  </a:lnTo>
                  <a:lnTo>
                    <a:pt x="45639" y="7821"/>
                  </a:lnTo>
                  <a:lnTo>
                    <a:pt x="37141" y="209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6272021" y="5561174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90309" y="0"/>
                  </a:moveTo>
                  <a:lnTo>
                    <a:pt x="90309" y="240665"/>
                  </a:lnTo>
                  <a:lnTo>
                    <a:pt x="0" y="240665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6245290" y="577511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8"/>
                  </a:lnTo>
                  <a:lnTo>
                    <a:pt x="7827" y="7821"/>
                  </a:lnTo>
                  <a:lnTo>
                    <a:pt x="2100" y="16314"/>
                  </a:lnTo>
                  <a:lnTo>
                    <a:pt x="0" y="26720"/>
                  </a:lnTo>
                  <a:lnTo>
                    <a:pt x="2100" y="37129"/>
                  </a:lnTo>
                  <a:lnTo>
                    <a:pt x="7827" y="45626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34" y="51354"/>
                  </a:lnTo>
                  <a:lnTo>
                    <a:pt x="45627" y="45626"/>
                  </a:lnTo>
                  <a:lnTo>
                    <a:pt x="51354" y="37129"/>
                  </a:lnTo>
                  <a:lnTo>
                    <a:pt x="53454" y="26720"/>
                  </a:lnTo>
                  <a:lnTo>
                    <a:pt x="51354" y="16314"/>
                  </a:lnTo>
                  <a:lnTo>
                    <a:pt x="45627" y="7821"/>
                  </a:lnTo>
                  <a:lnTo>
                    <a:pt x="37134" y="209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3" name="object 203"/>
          <p:cNvGrpSpPr/>
          <p:nvPr/>
        </p:nvGrpSpPr>
        <p:grpSpPr>
          <a:xfrm>
            <a:off x="4669486" y="4385061"/>
            <a:ext cx="1705610" cy="765810"/>
            <a:chOff x="4669486" y="4385061"/>
            <a:chExt cx="1705610" cy="765810"/>
          </a:xfrm>
        </p:grpSpPr>
        <p:sp>
          <p:nvSpPr>
            <p:cNvPr id="204" name="object 204"/>
            <p:cNvSpPr/>
            <p:nvPr/>
          </p:nvSpPr>
          <p:spPr>
            <a:xfrm>
              <a:off x="4709529" y="4638328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73431" y="0"/>
                  </a:lnTo>
                  <a:lnTo>
                    <a:pt x="0" y="499681"/>
                  </a:lnTo>
                  <a:lnTo>
                    <a:pt x="1601774" y="499681"/>
                  </a:lnTo>
                  <a:lnTo>
                    <a:pt x="1573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709529" y="4638328"/>
              <a:ext cx="1602105" cy="499745"/>
            </a:xfrm>
            <a:custGeom>
              <a:avLst/>
              <a:gdLst/>
              <a:ahLst/>
              <a:cxnLst/>
              <a:rect l="l" t="t" r="r" b="b"/>
              <a:pathLst>
                <a:path w="1602104" h="499745">
                  <a:moveTo>
                    <a:pt x="1573898" y="0"/>
                  </a:moveTo>
                  <a:lnTo>
                    <a:pt x="1372450" y="0"/>
                  </a:lnTo>
                  <a:lnTo>
                    <a:pt x="658075" y="0"/>
                  </a:lnTo>
                  <a:lnTo>
                    <a:pt x="73431" y="0"/>
                  </a:lnTo>
                  <a:lnTo>
                    <a:pt x="0" y="499681"/>
                  </a:lnTo>
                  <a:lnTo>
                    <a:pt x="528967" y="499681"/>
                  </a:lnTo>
                  <a:lnTo>
                    <a:pt x="1448473" y="499681"/>
                  </a:lnTo>
                  <a:lnTo>
                    <a:pt x="1601774" y="499681"/>
                  </a:lnTo>
                  <a:lnTo>
                    <a:pt x="1573898" y="0"/>
                  </a:lnTo>
                  <a:close/>
                </a:path>
              </a:pathLst>
            </a:custGeom>
            <a:ln w="254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522038" y="4633925"/>
              <a:ext cx="0" cy="516890"/>
            </a:xfrm>
            <a:custGeom>
              <a:avLst/>
              <a:gdLst/>
              <a:ahLst/>
              <a:cxnLst/>
              <a:rect l="l" t="t" r="r" b="b"/>
              <a:pathLst>
                <a:path w="0" h="516889">
                  <a:moveTo>
                    <a:pt x="0" y="409867"/>
                  </a:moveTo>
                  <a:lnTo>
                    <a:pt x="0" y="516788"/>
                  </a:lnTo>
                </a:path>
                <a:path w="0" h="516889">
                  <a:moveTo>
                    <a:pt x="0" y="0"/>
                  </a:moveTo>
                  <a:lnTo>
                    <a:pt x="0" y="86791"/>
                  </a:lnTo>
                </a:path>
              </a:pathLst>
            </a:custGeom>
            <a:ln w="4900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6283898" y="4646631"/>
              <a:ext cx="27305" cy="491490"/>
            </a:xfrm>
            <a:custGeom>
              <a:avLst/>
              <a:gdLst/>
              <a:ahLst/>
              <a:cxnLst/>
              <a:rect l="l" t="t" r="r" b="b"/>
              <a:pathLst>
                <a:path w="27304" h="491489">
                  <a:moveTo>
                    <a:pt x="13512" y="-12700"/>
                  </a:moveTo>
                  <a:lnTo>
                    <a:pt x="13512" y="504075"/>
                  </a:lnTo>
                </a:path>
              </a:pathLst>
            </a:custGeom>
            <a:ln w="52425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978282" y="4636461"/>
              <a:ext cx="57150" cy="502284"/>
            </a:xfrm>
            <a:custGeom>
              <a:avLst/>
              <a:gdLst/>
              <a:ahLst/>
              <a:cxnLst/>
              <a:rect l="l" t="t" r="r" b="b"/>
              <a:pathLst>
                <a:path w="57150" h="502285">
                  <a:moveTo>
                    <a:pt x="57010" y="0"/>
                  </a:moveTo>
                  <a:lnTo>
                    <a:pt x="0" y="50172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246871" y="4637726"/>
              <a:ext cx="36830" cy="489584"/>
            </a:xfrm>
            <a:custGeom>
              <a:avLst/>
              <a:gdLst/>
              <a:ahLst/>
              <a:cxnLst/>
              <a:rect l="l" t="t" r="r" b="b"/>
              <a:pathLst>
                <a:path w="36829" h="489585">
                  <a:moveTo>
                    <a:pt x="36753" y="0"/>
                  </a:moveTo>
                  <a:lnTo>
                    <a:pt x="0" y="489051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776470" y="4637726"/>
              <a:ext cx="6350" cy="501015"/>
            </a:xfrm>
            <a:custGeom>
              <a:avLst/>
              <a:gdLst/>
              <a:ahLst/>
              <a:cxnLst/>
              <a:rect l="l" t="t" r="r" b="b"/>
              <a:pathLst>
                <a:path w="6350" h="501014">
                  <a:moveTo>
                    <a:pt x="6337" y="0"/>
                  </a:moveTo>
                  <a:lnTo>
                    <a:pt x="0" y="50045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6031139" y="4636461"/>
              <a:ext cx="12700" cy="506095"/>
            </a:xfrm>
            <a:custGeom>
              <a:avLst/>
              <a:gdLst/>
              <a:ahLst/>
              <a:cxnLst/>
              <a:rect l="l" t="t" r="r" b="b"/>
              <a:pathLst>
                <a:path w="12700" h="506095">
                  <a:moveTo>
                    <a:pt x="0" y="0"/>
                  </a:moveTo>
                  <a:lnTo>
                    <a:pt x="12674" y="50552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747113" y="4887324"/>
              <a:ext cx="1550670" cy="0"/>
            </a:xfrm>
            <a:custGeom>
              <a:avLst/>
              <a:gdLst/>
              <a:ahLst/>
              <a:cxnLst/>
              <a:rect l="l" t="t" r="r" b="b"/>
              <a:pathLst>
                <a:path w="1550670" h="0">
                  <a:moveTo>
                    <a:pt x="0" y="0"/>
                  </a:moveTo>
                  <a:lnTo>
                    <a:pt x="613378" y="0"/>
                  </a:lnTo>
                </a:path>
                <a:path w="1550670" h="0">
                  <a:moveTo>
                    <a:pt x="936453" y="0"/>
                  </a:moveTo>
                  <a:lnTo>
                    <a:pt x="1550289" y="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682186" y="4397761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0" y="0"/>
                  </a:moveTo>
                  <a:lnTo>
                    <a:pt x="0" y="240652"/>
                  </a:lnTo>
                  <a:lnTo>
                    <a:pt x="90322" y="240652"/>
                  </a:lnTo>
                </a:path>
              </a:pathLst>
            </a:custGeom>
            <a:ln w="25399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745772" y="461169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9"/>
                  </a:lnTo>
                  <a:lnTo>
                    <a:pt x="7827" y="45626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41" y="51354"/>
                  </a:lnTo>
                  <a:lnTo>
                    <a:pt x="45639" y="45626"/>
                  </a:lnTo>
                  <a:lnTo>
                    <a:pt x="51366" y="37129"/>
                  </a:lnTo>
                  <a:lnTo>
                    <a:pt x="53467" y="26720"/>
                  </a:lnTo>
                  <a:lnTo>
                    <a:pt x="51366" y="16319"/>
                  </a:lnTo>
                  <a:lnTo>
                    <a:pt x="45639" y="7826"/>
                  </a:lnTo>
                  <a:lnTo>
                    <a:pt x="37141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6272021" y="4397761"/>
              <a:ext cx="90805" cy="240665"/>
            </a:xfrm>
            <a:custGeom>
              <a:avLst/>
              <a:gdLst/>
              <a:ahLst/>
              <a:cxnLst/>
              <a:rect l="l" t="t" r="r" b="b"/>
              <a:pathLst>
                <a:path w="90804" h="240664">
                  <a:moveTo>
                    <a:pt x="90309" y="0"/>
                  </a:moveTo>
                  <a:lnTo>
                    <a:pt x="90309" y="240652"/>
                  </a:lnTo>
                  <a:lnTo>
                    <a:pt x="0" y="240652"/>
                  </a:lnTo>
                </a:path>
              </a:pathLst>
            </a:custGeom>
            <a:ln w="25400">
              <a:solidFill>
                <a:srgbClr val="62626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6245290" y="4611694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733" y="0"/>
                  </a:moveTo>
                  <a:lnTo>
                    <a:pt x="16325" y="2099"/>
                  </a:lnTo>
                  <a:lnTo>
                    <a:pt x="7827" y="7826"/>
                  </a:lnTo>
                  <a:lnTo>
                    <a:pt x="2100" y="16319"/>
                  </a:lnTo>
                  <a:lnTo>
                    <a:pt x="0" y="26720"/>
                  </a:lnTo>
                  <a:lnTo>
                    <a:pt x="2100" y="37129"/>
                  </a:lnTo>
                  <a:lnTo>
                    <a:pt x="7827" y="45626"/>
                  </a:lnTo>
                  <a:lnTo>
                    <a:pt x="16325" y="51354"/>
                  </a:lnTo>
                  <a:lnTo>
                    <a:pt x="26733" y="53454"/>
                  </a:lnTo>
                  <a:lnTo>
                    <a:pt x="37134" y="51354"/>
                  </a:lnTo>
                  <a:lnTo>
                    <a:pt x="45627" y="45626"/>
                  </a:lnTo>
                  <a:lnTo>
                    <a:pt x="51354" y="37129"/>
                  </a:lnTo>
                  <a:lnTo>
                    <a:pt x="53454" y="26720"/>
                  </a:lnTo>
                  <a:lnTo>
                    <a:pt x="51354" y="16319"/>
                  </a:lnTo>
                  <a:lnTo>
                    <a:pt x="45627" y="7826"/>
                  </a:lnTo>
                  <a:lnTo>
                    <a:pt x="37134" y="2099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5424181" y="4593450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w="0" h="127635">
                  <a:moveTo>
                    <a:pt x="0" y="0"/>
                  </a:moveTo>
                  <a:lnTo>
                    <a:pt x="0" y="127266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5625582" y="4593450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w="0" h="127635">
                  <a:moveTo>
                    <a:pt x="0" y="0"/>
                  </a:moveTo>
                  <a:lnTo>
                    <a:pt x="0" y="127266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360492" y="4720717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0"/>
                  </a:lnTo>
                  <a:lnTo>
                    <a:pt x="0" y="323075"/>
                  </a:lnTo>
                  <a:lnTo>
                    <a:pt x="323075" y="323075"/>
                  </a:lnTo>
                  <a:lnTo>
                    <a:pt x="3230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360494" y="4720710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556409" y="4966240"/>
              <a:ext cx="89535" cy="35560"/>
            </a:xfrm>
            <a:custGeom>
              <a:avLst/>
              <a:gdLst/>
              <a:ahLst/>
              <a:cxnLst/>
              <a:rect l="l" t="t" r="r" b="b"/>
              <a:pathLst>
                <a:path w="89535" h="35560">
                  <a:moveTo>
                    <a:pt x="89065" y="0"/>
                  </a:moveTo>
                  <a:lnTo>
                    <a:pt x="73888" y="0"/>
                  </a:lnTo>
                  <a:lnTo>
                    <a:pt x="73888" y="16154"/>
                  </a:lnTo>
                  <a:lnTo>
                    <a:pt x="70789" y="19392"/>
                  </a:lnTo>
                  <a:lnTo>
                    <a:pt x="62725" y="19392"/>
                  </a:lnTo>
                  <a:lnTo>
                    <a:pt x="60667" y="18808"/>
                  </a:lnTo>
                  <a:lnTo>
                    <a:pt x="56032" y="16497"/>
                  </a:lnTo>
                  <a:lnTo>
                    <a:pt x="51993" y="13969"/>
                  </a:lnTo>
                  <a:lnTo>
                    <a:pt x="46278" y="10058"/>
                  </a:lnTo>
                  <a:lnTo>
                    <a:pt x="40424" y="6045"/>
                  </a:lnTo>
                  <a:lnTo>
                    <a:pt x="35890" y="3365"/>
                  </a:lnTo>
                  <a:lnTo>
                    <a:pt x="29413" y="673"/>
                  </a:lnTo>
                  <a:lnTo>
                    <a:pt x="25971" y="0"/>
                  </a:lnTo>
                  <a:lnTo>
                    <a:pt x="15735" y="0"/>
                  </a:lnTo>
                  <a:lnTo>
                    <a:pt x="10363" y="2082"/>
                  </a:lnTo>
                  <a:lnTo>
                    <a:pt x="2082" y="10363"/>
                  </a:lnTo>
                  <a:lnTo>
                    <a:pt x="0" y="15798"/>
                  </a:lnTo>
                  <a:lnTo>
                    <a:pt x="0" y="34937"/>
                  </a:lnTo>
                  <a:lnTo>
                    <a:pt x="15189" y="34937"/>
                  </a:lnTo>
                  <a:lnTo>
                    <a:pt x="15189" y="18783"/>
                  </a:lnTo>
                  <a:lnTo>
                    <a:pt x="18288" y="15557"/>
                  </a:lnTo>
                  <a:lnTo>
                    <a:pt x="26339" y="15557"/>
                  </a:lnTo>
                  <a:lnTo>
                    <a:pt x="28409" y="16128"/>
                  </a:lnTo>
                  <a:lnTo>
                    <a:pt x="33045" y="18440"/>
                  </a:lnTo>
                  <a:lnTo>
                    <a:pt x="37058" y="20967"/>
                  </a:lnTo>
                  <a:lnTo>
                    <a:pt x="48653" y="28892"/>
                  </a:lnTo>
                  <a:lnTo>
                    <a:pt x="53187" y="31572"/>
                  </a:lnTo>
                  <a:lnTo>
                    <a:pt x="59651" y="34264"/>
                  </a:lnTo>
                  <a:lnTo>
                    <a:pt x="63093" y="34937"/>
                  </a:lnTo>
                  <a:lnTo>
                    <a:pt x="73342" y="34937"/>
                  </a:lnTo>
                  <a:lnTo>
                    <a:pt x="78714" y="32854"/>
                  </a:lnTo>
                  <a:lnTo>
                    <a:pt x="86995" y="24574"/>
                  </a:lnTo>
                  <a:lnTo>
                    <a:pt x="89065" y="19202"/>
                  </a:lnTo>
                  <a:lnTo>
                    <a:pt x="89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360500" y="4720717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3" name="object 223"/>
          <p:cNvSpPr/>
          <p:nvPr/>
        </p:nvSpPr>
        <p:spPr>
          <a:xfrm>
            <a:off x="5424181" y="5756872"/>
            <a:ext cx="0" cy="127635"/>
          </a:xfrm>
          <a:custGeom>
            <a:avLst/>
            <a:gdLst/>
            <a:ahLst/>
            <a:cxnLst/>
            <a:rect l="l" t="t" r="r" b="b"/>
            <a:pathLst>
              <a:path w="0" h="127635">
                <a:moveTo>
                  <a:pt x="0" y="0"/>
                </a:moveTo>
                <a:lnTo>
                  <a:pt x="0" y="127266"/>
                </a:lnTo>
              </a:path>
            </a:pathLst>
          </a:custGeom>
          <a:ln w="25400">
            <a:solidFill>
              <a:srgbClr val="FFD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4" name="object 224"/>
          <p:cNvGrpSpPr/>
          <p:nvPr/>
        </p:nvGrpSpPr>
        <p:grpSpPr>
          <a:xfrm>
            <a:off x="5357319" y="5756872"/>
            <a:ext cx="329565" cy="454025"/>
            <a:chOff x="5357319" y="5756872"/>
            <a:chExt cx="329565" cy="454025"/>
          </a:xfrm>
        </p:grpSpPr>
        <p:sp>
          <p:nvSpPr>
            <p:cNvPr id="225" name="object 225"/>
            <p:cNvSpPr/>
            <p:nvPr/>
          </p:nvSpPr>
          <p:spPr>
            <a:xfrm>
              <a:off x="5625583" y="5756872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w="0" h="127635">
                  <a:moveTo>
                    <a:pt x="0" y="0"/>
                  </a:moveTo>
                  <a:lnTo>
                    <a:pt x="0" y="127266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360492" y="5884138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0"/>
                  </a:lnTo>
                  <a:lnTo>
                    <a:pt x="0" y="323075"/>
                  </a:lnTo>
                  <a:lnTo>
                    <a:pt x="323075" y="323075"/>
                  </a:lnTo>
                  <a:lnTo>
                    <a:pt x="3230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360494" y="5884132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5556410" y="6129660"/>
              <a:ext cx="89535" cy="35560"/>
            </a:xfrm>
            <a:custGeom>
              <a:avLst/>
              <a:gdLst/>
              <a:ahLst/>
              <a:cxnLst/>
              <a:rect l="l" t="t" r="r" b="b"/>
              <a:pathLst>
                <a:path w="89535" h="35560">
                  <a:moveTo>
                    <a:pt x="89065" y="0"/>
                  </a:moveTo>
                  <a:lnTo>
                    <a:pt x="73888" y="0"/>
                  </a:lnTo>
                  <a:lnTo>
                    <a:pt x="73888" y="16154"/>
                  </a:lnTo>
                  <a:lnTo>
                    <a:pt x="70789" y="19380"/>
                  </a:lnTo>
                  <a:lnTo>
                    <a:pt x="62725" y="19380"/>
                  </a:lnTo>
                  <a:lnTo>
                    <a:pt x="60667" y="18795"/>
                  </a:lnTo>
                  <a:lnTo>
                    <a:pt x="56032" y="16497"/>
                  </a:lnTo>
                  <a:lnTo>
                    <a:pt x="51993" y="13969"/>
                  </a:lnTo>
                  <a:lnTo>
                    <a:pt x="46278" y="10058"/>
                  </a:lnTo>
                  <a:lnTo>
                    <a:pt x="40424" y="6045"/>
                  </a:lnTo>
                  <a:lnTo>
                    <a:pt x="35890" y="3365"/>
                  </a:lnTo>
                  <a:lnTo>
                    <a:pt x="29413" y="673"/>
                  </a:lnTo>
                  <a:lnTo>
                    <a:pt x="25971" y="0"/>
                  </a:lnTo>
                  <a:lnTo>
                    <a:pt x="15735" y="0"/>
                  </a:lnTo>
                  <a:lnTo>
                    <a:pt x="10363" y="2082"/>
                  </a:lnTo>
                  <a:lnTo>
                    <a:pt x="2082" y="10363"/>
                  </a:lnTo>
                  <a:lnTo>
                    <a:pt x="0" y="15786"/>
                  </a:lnTo>
                  <a:lnTo>
                    <a:pt x="0" y="34937"/>
                  </a:lnTo>
                  <a:lnTo>
                    <a:pt x="15189" y="34937"/>
                  </a:lnTo>
                  <a:lnTo>
                    <a:pt x="15189" y="18783"/>
                  </a:lnTo>
                  <a:lnTo>
                    <a:pt x="18288" y="15557"/>
                  </a:lnTo>
                  <a:lnTo>
                    <a:pt x="26339" y="15557"/>
                  </a:lnTo>
                  <a:lnTo>
                    <a:pt x="28409" y="16128"/>
                  </a:lnTo>
                  <a:lnTo>
                    <a:pt x="33045" y="18440"/>
                  </a:lnTo>
                  <a:lnTo>
                    <a:pt x="37058" y="20967"/>
                  </a:lnTo>
                  <a:lnTo>
                    <a:pt x="48653" y="28892"/>
                  </a:lnTo>
                  <a:lnTo>
                    <a:pt x="53187" y="31572"/>
                  </a:lnTo>
                  <a:lnTo>
                    <a:pt x="59651" y="34264"/>
                  </a:lnTo>
                  <a:lnTo>
                    <a:pt x="63093" y="34937"/>
                  </a:lnTo>
                  <a:lnTo>
                    <a:pt x="73342" y="34937"/>
                  </a:lnTo>
                  <a:lnTo>
                    <a:pt x="78714" y="32854"/>
                  </a:lnTo>
                  <a:lnTo>
                    <a:pt x="86995" y="24574"/>
                  </a:lnTo>
                  <a:lnTo>
                    <a:pt x="89065" y="19202"/>
                  </a:lnTo>
                  <a:lnTo>
                    <a:pt x="89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360501" y="5884131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0" name="object 230"/>
          <p:cNvSpPr/>
          <p:nvPr/>
        </p:nvSpPr>
        <p:spPr>
          <a:xfrm>
            <a:off x="5424181" y="6905396"/>
            <a:ext cx="0" cy="131445"/>
          </a:xfrm>
          <a:custGeom>
            <a:avLst/>
            <a:gdLst/>
            <a:ahLst/>
            <a:cxnLst/>
            <a:rect l="l" t="t" r="r" b="b"/>
            <a:pathLst>
              <a:path w="0" h="131445">
                <a:moveTo>
                  <a:pt x="0" y="0"/>
                </a:moveTo>
                <a:lnTo>
                  <a:pt x="0" y="130848"/>
                </a:lnTo>
              </a:path>
            </a:pathLst>
          </a:custGeom>
          <a:ln w="25400">
            <a:solidFill>
              <a:srgbClr val="FFDF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1" name="object 231"/>
          <p:cNvGrpSpPr/>
          <p:nvPr/>
        </p:nvGrpSpPr>
        <p:grpSpPr>
          <a:xfrm>
            <a:off x="5357319" y="6905396"/>
            <a:ext cx="329565" cy="457200"/>
            <a:chOff x="5357319" y="6905396"/>
            <a:chExt cx="329565" cy="457200"/>
          </a:xfrm>
        </p:grpSpPr>
        <p:sp>
          <p:nvSpPr>
            <p:cNvPr id="232" name="object 232"/>
            <p:cNvSpPr/>
            <p:nvPr/>
          </p:nvSpPr>
          <p:spPr>
            <a:xfrm>
              <a:off x="5625583" y="6905396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w="0" h="131445">
                  <a:moveTo>
                    <a:pt x="0" y="0"/>
                  </a:moveTo>
                  <a:lnTo>
                    <a:pt x="0" y="130848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360492" y="7036244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5">
                  <a:moveTo>
                    <a:pt x="323075" y="0"/>
                  </a:moveTo>
                  <a:lnTo>
                    <a:pt x="0" y="0"/>
                  </a:lnTo>
                  <a:lnTo>
                    <a:pt x="0" y="323075"/>
                  </a:lnTo>
                  <a:lnTo>
                    <a:pt x="323075" y="323075"/>
                  </a:lnTo>
                  <a:lnTo>
                    <a:pt x="3230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360494" y="7036238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5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556410" y="7281763"/>
              <a:ext cx="89535" cy="35560"/>
            </a:xfrm>
            <a:custGeom>
              <a:avLst/>
              <a:gdLst/>
              <a:ahLst/>
              <a:cxnLst/>
              <a:rect l="l" t="t" r="r" b="b"/>
              <a:pathLst>
                <a:path w="89535" h="35559">
                  <a:moveTo>
                    <a:pt x="89065" y="0"/>
                  </a:moveTo>
                  <a:lnTo>
                    <a:pt x="73888" y="0"/>
                  </a:lnTo>
                  <a:lnTo>
                    <a:pt x="73888" y="16154"/>
                  </a:lnTo>
                  <a:lnTo>
                    <a:pt x="70789" y="19380"/>
                  </a:lnTo>
                  <a:lnTo>
                    <a:pt x="62725" y="19380"/>
                  </a:lnTo>
                  <a:lnTo>
                    <a:pt x="60667" y="18795"/>
                  </a:lnTo>
                  <a:lnTo>
                    <a:pt x="56032" y="16497"/>
                  </a:lnTo>
                  <a:lnTo>
                    <a:pt x="51993" y="13969"/>
                  </a:lnTo>
                  <a:lnTo>
                    <a:pt x="46278" y="10058"/>
                  </a:lnTo>
                  <a:lnTo>
                    <a:pt x="40424" y="6045"/>
                  </a:lnTo>
                  <a:lnTo>
                    <a:pt x="35890" y="3365"/>
                  </a:lnTo>
                  <a:lnTo>
                    <a:pt x="29413" y="673"/>
                  </a:lnTo>
                  <a:lnTo>
                    <a:pt x="25971" y="0"/>
                  </a:lnTo>
                  <a:lnTo>
                    <a:pt x="15735" y="0"/>
                  </a:lnTo>
                  <a:lnTo>
                    <a:pt x="10363" y="2082"/>
                  </a:lnTo>
                  <a:lnTo>
                    <a:pt x="2082" y="10363"/>
                  </a:lnTo>
                  <a:lnTo>
                    <a:pt x="0" y="15786"/>
                  </a:lnTo>
                  <a:lnTo>
                    <a:pt x="0" y="34937"/>
                  </a:lnTo>
                  <a:lnTo>
                    <a:pt x="15189" y="34937"/>
                  </a:lnTo>
                  <a:lnTo>
                    <a:pt x="15189" y="18783"/>
                  </a:lnTo>
                  <a:lnTo>
                    <a:pt x="18288" y="15557"/>
                  </a:lnTo>
                  <a:lnTo>
                    <a:pt x="26339" y="15557"/>
                  </a:lnTo>
                  <a:lnTo>
                    <a:pt x="28409" y="16128"/>
                  </a:lnTo>
                  <a:lnTo>
                    <a:pt x="33045" y="18440"/>
                  </a:lnTo>
                  <a:lnTo>
                    <a:pt x="37058" y="20967"/>
                  </a:lnTo>
                  <a:lnTo>
                    <a:pt x="48653" y="28892"/>
                  </a:lnTo>
                  <a:lnTo>
                    <a:pt x="53187" y="31572"/>
                  </a:lnTo>
                  <a:lnTo>
                    <a:pt x="59651" y="34264"/>
                  </a:lnTo>
                  <a:lnTo>
                    <a:pt x="63093" y="34937"/>
                  </a:lnTo>
                  <a:lnTo>
                    <a:pt x="73342" y="34937"/>
                  </a:lnTo>
                  <a:lnTo>
                    <a:pt x="78714" y="32854"/>
                  </a:lnTo>
                  <a:lnTo>
                    <a:pt x="86995" y="24574"/>
                  </a:lnTo>
                  <a:lnTo>
                    <a:pt x="89065" y="19202"/>
                  </a:lnTo>
                  <a:lnTo>
                    <a:pt x="89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360501" y="7036234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5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" name="object 237"/>
          <p:cNvGrpSpPr/>
          <p:nvPr/>
        </p:nvGrpSpPr>
        <p:grpSpPr>
          <a:xfrm>
            <a:off x="5331945" y="4321270"/>
            <a:ext cx="381000" cy="278765"/>
            <a:chOff x="5331945" y="4321270"/>
            <a:chExt cx="381000" cy="278765"/>
          </a:xfrm>
        </p:grpSpPr>
        <p:sp>
          <p:nvSpPr>
            <p:cNvPr id="238" name="object 238"/>
            <p:cNvSpPr/>
            <p:nvPr/>
          </p:nvSpPr>
          <p:spPr>
            <a:xfrm>
              <a:off x="5338295" y="4327620"/>
              <a:ext cx="161290" cy="266065"/>
            </a:xfrm>
            <a:custGeom>
              <a:avLst/>
              <a:gdLst/>
              <a:ahLst/>
              <a:cxnLst/>
              <a:rect l="l" t="t" r="r" b="b"/>
              <a:pathLst>
                <a:path w="161289" h="266064">
                  <a:moveTo>
                    <a:pt x="161289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289" y="0"/>
                  </a:lnTo>
                  <a:lnTo>
                    <a:pt x="161289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9" name="object 2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75874" y="4349494"/>
              <a:ext cx="96621" cy="222084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5544936" y="4327620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1" name="object 2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82509" y="4349494"/>
              <a:ext cx="96621" cy="222084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5331945" y="5484693"/>
            <a:ext cx="381000" cy="278765"/>
            <a:chOff x="5331945" y="5484693"/>
            <a:chExt cx="381000" cy="278765"/>
          </a:xfrm>
        </p:grpSpPr>
        <p:sp>
          <p:nvSpPr>
            <p:cNvPr id="243" name="object 243"/>
            <p:cNvSpPr/>
            <p:nvPr/>
          </p:nvSpPr>
          <p:spPr>
            <a:xfrm>
              <a:off x="5338292" y="5491048"/>
              <a:ext cx="161290" cy="266065"/>
            </a:xfrm>
            <a:custGeom>
              <a:avLst/>
              <a:gdLst/>
              <a:ahLst/>
              <a:cxnLst/>
              <a:rect l="l" t="t" r="r" b="b"/>
              <a:pathLst>
                <a:path w="161289" h="266064">
                  <a:moveTo>
                    <a:pt x="161289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289" y="265823"/>
                  </a:lnTo>
                  <a:lnTo>
                    <a:pt x="161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338295" y="5491043"/>
              <a:ext cx="161290" cy="266065"/>
            </a:xfrm>
            <a:custGeom>
              <a:avLst/>
              <a:gdLst/>
              <a:ahLst/>
              <a:cxnLst/>
              <a:rect l="l" t="t" r="r" b="b"/>
              <a:pathLst>
                <a:path w="161289" h="266064">
                  <a:moveTo>
                    <a:pt x="161289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289" y="0"/>
                  </a:lnTo>
                  <a:lnTo>
                    <a:pt x="161289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5" name="object 2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75874" y="5512915"/>
              <a:ext cx="96621" cy="222072"/>
            </a:xfrm>
            <a:prstGeom prst="rect">
              <a:avLst/>
            </a:prstGeom>
          </p:spPr>
        </p:pic>
        <p:sp>
          <p:nvSpPr>
            <p:cNvPr id="246" name="object 246"/>
            <p:cNvSpPr/>
            <p:nvPr/>
          </p:nvSpPr>
          <p:spPr>
            <a:xfrm>
              <a:off x="5544934" y="5491048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544936" y="5491043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4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8" name="object 2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82509" y="5512915"/>
              <a:ext cx="96621" cy="222072"/>
            </a:xfrm>
            <a:prstGeom prst="rect">
              <a:avLst/>
            </a:prstGeom>
          </p:spPr>
        </p:pic>
      </p:grpSp>
      <p:grpSp>
        <p:nvGrpSpPr>
          <p:cNvPr id="249" name="object 249"/>
          <p:cNvGrpSpPr/>
          <p:nvPr/>
        </p:nvGrpSpPr>
        <p:grpSpPr>
          <a:xfrm>
            <a:off x="5331945" y="6633217"/>
            <a:ext cx="381000" cy="278765"/>
            <a:chOff x="5331945" y="6633217"/>
            <a:chExt cx="381000" cy="278765"/>
          </a:xfrm>
        </p:grpSpPr>
        <p:sp>
          <p:nvSpPr>
            <p:cNvPr id="250" name="object 250"/>
            <p:cNvSpPr/>
            <p:nvPr/>
          </p:nvSpPr>
          <p:spPr>
            <a:xfrm>
              <a:off x="5338292" y="6639572"/>
              <a:ext cx="161290" cy="266065"/>
            </a:xfrm>
            <a:custGeom>
              <a:avLst/>
              <a:gdLst/>
              <a:ahLst/>
              <a:cxnLst/>
              <a:rect l="l" t="t" r="r" b="b"/>
              <a:pathLst>
                <a:path w="161289" h="266065">
                  <a:moveTo>
                    <a:pt x="161289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289" y="265823"/>
                  </a:lnTo>
                  <a:lnTo>
                    <a:pt x="161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338295" y="6639567"/>
              <a:ext cx="161290" cy="266065"/>
            </a:xfrm>
            <a:custGeom>
              <a:avLst/>
              <a:gdLst/>
              <a:ahLst/>
              <a:cxnLst/>
              <a:rect l="l" t="t" r="r" b="b"/>
              <a:pathLst>
                <a:path w="161289" h="266065">
                  <a:moveTo>
                    <a:pt x="161289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289" y="0"/>
                  </a:lnTo>
                  <a:lnTo>
                    <a:pt x="161289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2" name="object 2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75874" y="6661445"/>
              <a:ext cx="96621" cy="222072"/>
            </a:xfrm>
            <a:prstGeom prst="rect">
              <a:avLst/>
            </a:prstGeom>
          </p:spPr>
        </p:pic>
        <p:sp>
          <p:nvSpPr>
            <p:cNvPr id="253" name="object 253"/>
            <p:cNvSpPr/>
            <p:nvPr/>
          </p:nvSpPr>
          <p:spPr>
            <a:xfrm>
              <a:off x="5544934" y="6639572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0"/>
                  </a:moveTo>
                  <a:lnTo>
                    <a:pt x="0" y="0"/>
                  </a:lnTo>
                  <a:lnTo>
                    <a:pt x="0" y="265823"/>
                  </a:lnTo>
                  <a:lnTo>
                    <a:pt x="161302" y="265823"/>
                  </a:lnTo>
                  <a:lnTo>
                    <a:pt x="161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544936" y="6639567"/>
              <a:ext cx="161925" cy="266065"/>
            </a:xfrm>
            <a:custGeom>
              <a:avLst/>
              <a:gdLst/>
              <a:ahLst/>
              <a:cxnLst/>
              <a:rect l="l" t="t" r="r" b="b"/>
              <a:pathLst>
                <a:path w="161925" h="266065">
                  <a:moveTo>
                    <a:pt x="161302" y="265823"/>
                  </a:moveTo>
                  <a:lnTo>
                    <a:pt x="0" y="265823"/>
                  </a:lnTo>
                  <a:lnTo>
                    <a:pt x="0" y="0"/>
                  </a:lnTo>
                  <a:lnTo>
                    <a:pt x="161302" y="0"/>
                  </a:lnTo>
                  <a:lnTo>
                    <a:pt x="161302" y="2658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82509" y="6661445"/>
              <a:ext cx="96621" cy="222072"/>
            </a:xfrm>
            <a:prstGeom prst="rect">
              <a:avLst/>
            </a:prstGeom>
          </p:spPr>
        </p:pic>
      </p:grpSp>
      <p:sp>
        <p:nvSpPr>
          <p:cNvPr id="256" name="object 256"/>
          <p:cNvSpPr/>
          <p:nvPr/>
        </p:nvSpPr>
        <p:spPr>
          <a:xfrm>
            <a:off x="3171271" y="4797623"/>
            <a:ext cx="1254125" cy="0"/>
          </a:xfrm>
          <a:custGeom>
            <a:avLst/>
            <a:gdLst/>
            <a:ahLst/>
            <a:cxnLst/>
            <a:rect l="l" t="t" r="r" b="b"/>
            <a:pathLst>
              <a:path w="1254125" h="0">
                <a:moveTo>
                  <a:pt x="0" y="0"/>
                </a:moveTo>
                <a:lnTo>
                  <a:pt x="1253934" y="0"/>
                </a:lnTo>
              </a:path>
            </a:pathLst>
          </a:custGeom>
          <a:ln w="1270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5395569" y="4767846"/>
            <a:ext cx="116839" cy="43180"/>
          </a:xfrm>
          <a:custGeom>
            <a:avLst/>
            <a:gdLst/>
            <a:ahLst/>
            <a:cxnLst/>
            <a:rect l="l" t="t" r="r" b="b"/>
            <a:pathLst>
              <a:path w="116839" h="43179">
                <a:moveTo>
                  <a:pt x="44894" y="30886"/>
                </a:moveTo>
                <a:lnTo>
                  <a:pt x="228" y="30886"/>
                </a:lnTo>
                <a:lnTo>
                  <a:pt x="228" y="42926"/>
                </a:lnTo>
                <a:lnTo>
                  <a:pt x="44894" y="42926"/>
                </a:lnTo>
                <a:lnTo>
                  <a:pt x="44894" y="30886"/>
                </a:lnTo>
                <a:close/>
              </a:path>
              <a:path w="116839" h="43179">
                <a:moveTo>
                  <a:pt x="116039" y="30886"/>
                </a:moveTo>
                <a:lnTo>
                  <a:pt x="71386" y="30886"/>
                </a:lnTo>
                <a:lnTo>
                  <a:pt x="71386" y="42926"/>
                </a:lnTo>
                <a:lnTo>
                  <a:pt x="116039" y="42926"/>
                </a:lnTo>
                <a:lnTo>
                  <a:pt x="116039" y="30886"/>
                </a:lnTo>
                <a:close/>
              </a:path>
              <a:path w="116839" h="43179">
                <a:moveTo>
                  <a:pt x="116293" y="0"/>
                </a:moveTo>
                <a:lnTo>
                  <a:pt x="0" y="0"/>
                </a:lnTo>
                <a:lnTo>
                  <a:pt x="0" y="12039"/>
                </a:lnTo>
                <a:lnTo>
                  <a:pt x="116293" y="12039"/>
                </a:lnTo>
                <a:lnTo>
                  <a:pt x="1162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5395569" y="5927140"/>
            <a:ext cx="116839" cy="43180"/>
          </a:xfrm>
          <a:custGeom>
            <a:avLst/>
            <a:gdLst/>
            <a:ahLst/>
            <a:cxnLst/>
            <a:rect l="l" t="t" r="r" b="b"/>
            <a:pathLst>
              <a:path w="116839" h="43179">
                <a:moveTo>
                  <a:pt x="44894" y="30873"/>
                </a:moveTo>
                <a:lnTo>
                  <a:pt x="228" y="30873"/>
                </a:lnTo>
                <a:lnTo>
                  <a:pt x="228" y="42913"/>
                </a:lnTo>
                <a:lnTo>
                  <a:pt x="44894" y="42913"/>
                </a:lnTo>
                <a:lnTo>
                  <a:pt x="44894" y="30873"/>
                </a:lnTo>
                <a:close/>
              </a:path>
              <a:path w="116839" h="43179">
                <a:moveTo>
                  <a:pt x="116039" y="30873"/>
                </a:moveTo>
                <a:lnTo>
                  <a:pt x="71386" y="30873"/>
                </a:lnTo>
                <a:lnTo>
                  <a:pt x="71386" y="42913"/>
                </a:lnTo>
                <a:lnTo>
                  <a:pt x="116039" y="42913"/>
                </a:lnTo>
                <a:lnTo>
                  <a:pt x="116039" y="30873"/>
                </a:lnTo>
                <a:close/>
              </a:path>
              <a:path w="116839" h="43179">
                <a:moveTo>
                  <a:pt x="116293" y="0"/>
                </a:moveTo>
                <a:lnTo>
                  <a:pt x="0" y="0"/>
                </a:lnTo>
                <a:lnTo>
                  <a:pt x="0" y="12039"/>
                </a:lnTo>
                <a:lnTo>
                  <a:pt x="116293" y="12039"/>
                </a:lnTo>
                <a:lnTo>
                  <a:pt x="1162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5395569" y="7082205"/>
            <a:ext cx="116839" cy="43180"/>
          </a:xfrm>
          <a:custGeom>
            <a:avLst/>
            <a:gdLst/>
            <a:ahLst/>
            <a:cxnLst/>
            <a:rect l="l" t="t" r="r" b="b"/>
            <a:pathLst>
              <a:path w="116839" h="43179">
                <a:moveTo>
                  <a:pt x="44894" y="30873"/>
                </a:moveTo>
                <a:lnTo>
                  <a:pt x="228" y="30873"/>
                </a:lnTo>
                <a:lnTo>
                  <a:pt x="228" y="42913"/>
                </a:lnTo>
                <a:lnTo>
                  <a:pt x="44894" y="42913"/>
                </a:lnTo>
                <a:lnTo>
                  <a:pt x="44894" y="30873"/>
                </a:lnTo>
                <a:close/>
              </a:path>
              <a:path w="116839" h="43179">
                <a:moveTo>
                  <a:pt x="116039" y="30873"/>
                </a:moveTo>
                <a:lnTo>
                  <a:pt x="71386" y="30873"/>
                </a:lnTo>
                <a:lnTo>
                  <a:pt x="71386" y="42913"/>
                </a:lnTo>
                <a:lnTo>
                  <a:pt x="116039" y="42913"/>
                </a:lnTo>
                <a:lnTo>
                  <a:pt x="116039" y="30873"/>
                </a:lnTo>
                <a:close/>
              </a:path>
              <a:path w="116839" h="43179">
                <a:moveTo>
                  <a:pt x="116293" y="0"/>
                </a:moveTo>
                <a:lnTo>
                  <a:pt x="0" y="0"/>
                </a:lnTo>
                <a:lnTo>
                  <a:pt x="0" y="12039"/>
                </a:lnTo>
                <a:lnTo>
                  <a:pt x="116293" y="12039"/>
                </a:lnTo>
                <a:lnTo>
                  <a:pt x="1162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637297" y="978152"/>
            <a:ext cx="5384800" cy="2789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5" b="1">
                <a:latin typeface="Arial"/>
                <a:cs typeface="Arial"/>
              </a:rPr>
              <a:t>7.1.2.2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Sistemas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fotovoltaicos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campo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libre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b="1">
                <a:latin typeface="Arial"/>
                <a:cs typeface="Arial"/>
              </a:rPr>
              <a:t>con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inversores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 marR="263525">
              <a:lnSpc>
                <a:spcPct val="133400"/>
              </a:lnSpc>
              <a:spcBef>
                <a:spcPts val="785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40">
                <a:latin typeface="Microsoft Sans Serif"/>
                <a:cs typeface="Microsoft Sans Serif"/>
              </a:rPr>
              <a:t>primer </a:t>
            </a:r>
            <a:r>
              <a:rPr dirty="0" sz="750" spc="25">
                <a:latin typeface="Microsoft Sans Serif"/>
                <a:cs typeface="Microsoft Sans Serif"/>
              </a:rPr>
              <a:t>lugar,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analizar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zona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captación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5">
                <a:latin typeface="Microsoft Sans Serif"/>
                <a:cs typeface="Microsoft Sans Serif"/>
              </a:rPr>
              <a:t>determinar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expuesta. Cuando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expuesta,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necesario </a:t>
            </a:r>
            <a:r>
              <a:rPr dirty="0" sz="750" spc="35">
                <a:latin typeface="Microsoft Sans Serif"/>
                <a:cs typeface="Microsoft Sans Serif"/>
              </a:rPr>
              <a:t>proteger </a:t>
            </a:r>
            <a:r>
              <a:rPr dirty="0" sz="750" spc="10">
                <a:latin typeface="Microsoft Sans Serif"/>
                <a:cs typeface="Microsoft Sans Serif"/>
              </a:rPr>
              <a:t>el 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unión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soporte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puesta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35">
                <a:latin typeface="Microsoft Sans Serif"/>
                <a:cs typeface="Microsoft Sans Serif"/>
              </a:rPr>
              <a:t>tierra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 spc="-5">
                <a:latin typeface="Microsoft Sans Serif"/>
                <a:cs typeface="Microsoft Sans Serif"/>
              </a:rPr>
              <a:t> 80).</a:t>
            </a:r>
            <a:endParaRPr sz="750">
              <a:latin typeface="Microsoft Sans Serif"/>
              <a:cs typeface="Microsoft Sans Serif"/>
            </a:endParaRPr>
          </a:p>
          <a:p>
            <a:pPr marL="12700" marR="102870">
              <a:lnSpc>
                <a:spcPct val="133400"/>
              </a:lnSpc>
            </a:pPr>
            <a:r>
              <a:rPr dirty="0" sz="750" spc="-35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10">
                <a:latin typeface="Microsoft Sans Serif"/>
                <a:cs typeface="Microsoft Sans Serif"/>
              </a:rPr>
              <a:t>está </a:t>
            </a:r>
            <a:r>
              <a:rPr dirty="0" sz="750" spc="15">
                <a:latin typeface="Microsoft Sans Serif"/>
                <a:cs typeface="Microsoft Sans Serif"/>
              </a:rPr>
              <a:t>expuesta,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instalar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5">
                <a:latin typeface="Microsoft Sans Serif"/>
                <a:cs typeface="Microsoft Sans Serif"/>
              </a:rPr>
              <a:t>sistema </a:t>
            </a:r>
            <a:r>
              <a:rPr dirty="0" sz="750" spc="25">
                <a:latin typeface="Microsoft Sans Serif"/>
                <a:cs typeface="Microsoft Sans Serif"/>
              </a:rPr>
              <a:t>de protección </a:t>
            </a:r>
            <a:r>
              <a:rPr dirty="0" sz="750" spc="30">
                <a:latin typeface="Microsoft Sans Serif"/>
                <a:cs typeface="Microsoft Sans Serif"/>
              </a:rPr>
              <a:t>contra </a:t>
            </a:r>
            <a:r>
              <a:rPr dirty="0" sz="750" spc="15">
                <a:latin typeface="Microsoft Sans Serif"/>
                <a:cs typeface="Microsoft Sans Serif"/>
              </a:rPr>
              <a:t>rayos </a:t>
            </a:r>
            <a:r>
              <a:rPr dirty="0" sz="750" spc="-45">
                <a:latin typeface="Microsoft Sans Serif"/>
                <a:cs typeface="Microsoft Sans Serif"/>
              </a:rPr>
              <a:t>(SPR). </a:t>
            </a:r>
            <a:r>
              <a:rPr dirty="0" sz="750" spc="20">
                <a:latin typeface="Microsoft Sans Serif"/>
                <a:cs typeface="Microsoft Sans Serif"/>
              </a:rPr>
              <a:t>También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0">
                <a:latin typeface="Microsoft Sans Serif"/>
                <a:cs typeface="Microsoft Sans Serif"/>
              </a:rPr>
              <a:t>necesaria 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70">
                <a:latin typeface="Microsoft Sans Serif"/>
                <a:cs typeface="Microsoft Sans Serif"/>
              </a:rPr>
              <a:t>CC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5">
                <a:latin typeface="Microsoft Sans Serif"/>
                <a:cs typeface="Microsoft Sans Serif"/>
              </a:rPr>
              <a:t>llega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30">
                <a:latin typeface="Microsoft Sans Serif"/>
                <a:cs typeface="Microsoft Sans Serif"/>
              </a:rPr>
              <a:t>módulos: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realizar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conexión de </a:t>
            </a:r>
            <a:r>
              <a:rPr dirty="0" sz="750" spc="35">
                <a:latin typeface="Microsoft Sans Serif"/>
                <a:cs typeface="Microsoft Sans Serif"/>
              </a:rPr>
              <a:t>unión entre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estructura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soporte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SPR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puntos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80)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20">
                <a:latin typeface="Microsoft Sans Serif"/>
                <a:cs typeface="Microsoft Sans Serif"/>
              </a:rPr>
              <a:t>través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conductor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sección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transversal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menos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16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mm.</a:t>
            </a:r>
            <a:r>
              <a:rPr dirty="0" sz="450" spc="25">
                <a:latin typeface="Microsoft Sans Serif"/>
                <a:cs typeface="Microsoft Sans Serif"/>
              </a:rPr>
              <a:t>2</a:t>
            </a:r>
            <a:r>
              <a:rPr dirty="0" sz="750" spc="25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  <a:p>
            <a:pPr marL="12700" marR="62230">
              <a:lnSpc>
                <a:spcPts val="1200"/>
              </a:lnSpc>
              <a:spcBef>
                <a:spcPts val="85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libre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cadena, estos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cerca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paneles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suficiente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DPS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descarga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menos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</a:t>
            </a:r>
            <a:r>
              <a:rPr dirty="0" sz="700">
                <a:latin typeface="Microsoft Sans Serif"/>
                <a:cs typeface="Microsoft Sans Serif"/>
              </a:rPr>
              <a:t> kA </a:t>
            </a:r>
            <a:r>
              <a:rPr dirty="0" sz="700" spc="15">
                <a:latin typeface="Microsoft Sans Serif"/>
                <a:cs typeface="Microsoft Sans Serif"/>
              </a:rPr>
              <a:t>(8/20</a:t>
            </a:r>
            <a:r>
              <a:rPr dirty="0" sz="700">
                <a:latin typeface="Microsoft Sans Serif"/>
                <a:cs typeface="Microsoft Sans Serif"/>
              </a:rPr>
              <a:t> μs)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5">
                <a:latin typeface="Microsoft Sans Serif"/>
                <a:cs typeface="Microsoft Sans Serif"/>
              </a:rPr>
              <a:t>modo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  <a:p>
            <a:pPr marL="12700" marR="26034">
              <a:lnSpc>
                <a:spcPts val="1200"/>
              </a:lnSpc>
            </a:pPr>
            <a:r>
              <a:rPr dirty="0" sz="750" spc="-50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necesaria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eléctrica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Clase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550" spc="-5">
                <a:latin typeface="Microsoft Sans Serif"/>
                <a:cs typeface="Microsoft Sans Serif"/>
              </a:rPr>
              <a:t>Los </a:t>
            </a:r>
            <a:r>
              <a:rPr dirty="0" sz="550" spc="10">
                <a:latin typeface="Microsoft Sans Serif"/>
                <a:cs typeface="Microsoft Sans Serif"/>
              </a:rPr>
              <a:t>sistemas </a:t>
            </a:r>
            <a:r>
              <a:rPr dirty="0" sz="550" spc="15">
                <a:latin typeface="Microsoft Sans Serif"/>
                <a:cs typeface="Microsoft Sans Serif"/>
              </a:rPr>
              <a:t>fotovoltaicos de </a:t>
            </a:r>
            <a:r>
              <a:rPr dirty="0" sz="550" spc="20">
                <a:latin typeface="Microsoft Sans Serif"/>
                <a:cs typeface="Microsoft Sans Serif"/>
              </a:rPr>
              <a:t>campo </a:t>
            </a:r>
            <a:r>
              <a:rPr dirty="0" sz="550" spc="15">
                <a:latin typeface="Microsoft Sans Serif"/>
                <a:cs typeface="Microsoft Sans Serif"/>
              </a:rPr>
              <a:t>libre, con inversores de </a:t>
            </a:r>
            <a:r>
              <a:rPr dirty="0" sz="550" spc="5">
                <a:latin typeface="Microsoft Sans Serif"/>
                <a:cs typeface="Microsoft Sans Serif"/>
              </a:rPr>
              <a:t>cadena, </a:t>
            </a:r>
            <a:r>
              <a:rPr dirty="0" sz="550" spc="10">
                <a:latin typeface="Microsoft Sans Serif"/>
                <a:cs typeface="Microsoft Sans Serif"/>
              </a:rPr>
              <a:t>suelen ser </a:t>
            </a:r>
            <a:r>
              <a:rPr dirty="0" sz="550" spc="15">
                <a:latin typeface="Microsoft Sans Serif"/>
                <a:cs typeface="Microsoft Sans Serif"/>
              </a:rPr>
              <a:t>bastante grandes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20">
                <a:latin typeface="Microsoft Sans Serif"/>
                <a:cs typeface="Microsoft Sans Serif"/>
              </a:rPr>
              <a:t>encuentran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5">
                <a:latin typeface="Microsoft Sans Serif"/>
                <a:cs typeface="Microsoft Sans Serif"/>
              </a:rPr>
              <a:t>zonas </a:t>
            </a:r>
            <a:r>
              <a:rPr dirty="0" sz="550" spc="15">
                <a:latin typeface="Microsoft Sans Serif"/>
                <a:cs typeface="Microsoft Sans Serif"/>
              </a:rPr>
              <a:t>rurales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20">
                <a:latin typeface="Microsoft Sans Serif"/>
                <a:cs typeface="Microsoft Sans Serif"/>
              </a:rPr>
              <a:t>remotas. </a:t>
            </a:r>
            <a:r>
              <a:rPr dirty="0" sz="550" spc="25">
                <a:latin typeface="Microsoft Sans Serif"/>
                <a:cs typeface="Microsoft Sans Serif"/>
              </a:rPr>
              <a:t>Normalmente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alimentan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mediante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 spc="10">
                <a:latin typeface="Microsoft Sans Serif"/>
                <a:cs typeface="Microsoft Sans Serif"/>
              </a:rPr>
              <a:t> línea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trifásica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media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tensión,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</a:t>
            </a:r>
            <a:r>
              <a:rPr dirty="0" sz="550" spc="10">
                <a:latin typeface="Microsoft Sans Serif"/>
                <a:cs typeface="Microsoft Sans Serif"/>
              </a:rPr>
              <a:t> está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protegida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20">
                <a:latin typeface="Microsoft Sans Serif"/>
                <a:cs typeface="Microsoft Sans Serif"/>
              </a:rPr>
              <a:t>puede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tener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muchos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kilómetros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longitud.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Dicha </a:t>
            </a:r>
            <a:r>
              <a:rPr dirty="0" sz="550" spc="10">
                <a:latin typeface="Microsoft Sans Serif"/>
                <a:cs typeface="Microsoft Sans Serif"/>
              </a:rPr>
              <a:t>línea llega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tensión/baja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tensión,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cuyo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lado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carga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encuentra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inversor.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puede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instalar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un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protector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sobretensiones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línea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media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tensión.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40000" y="4132908"/>
            <a:ext cx="781050" cy="4349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00">
                <a:latin typeface="Microsoft Sans Serif"/>
                <a:cs typeface="Microsoft Sans Serif"/>
              </a:rPr>
              <a:t>Sistemas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fotovoltaicos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campo 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libre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inversores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string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4473882" y="463266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4624571" y="4736223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6352477" y="4632664"/>
            <a:ext cx="203200" cy="251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1445">
              <a:lnSpc>
                <a:spcPts val="89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890"/>
              </a:lnSpc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2602673" y="5731164"/>
            <a:ext cx="61023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5">
                <a:latin typeface="Microsoft Sans Serif"/>
                <a:cs typeface="Microsoft Sans Serif"/>
              </a:rPr>
              <a:t>Caja</a:t>
            </a:r>
            <a:r>
              <a:rPr dirty="0" sz="400" spc="-2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combinadora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20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CA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4473882" y="579243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6471850" y="579243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4624571" y="589599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6352477" y="5895994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2054160" y="6080639"/>
            <a:ext cx="38290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5">
                <a:latin typeface="Microsoft Sans Serif"/>
                <a:cs typeface="Microsoft Sans Serif"/>
              </a:rPr>
              <a:t>ordenador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personal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2577006" y="6188006"/>
            <a:ext cx="2374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kWh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1701599" y="6257160"/>
            <a:ext cx="209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C.A.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1833510" y="6476421"/>
            <a:ext cx="479425" cy="20256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500" spc="30">
                <a:latin typeface="Microsoft Sans Serif"/>
                <a:cs typeface="Microsoft Sans Serif"/>
              </a:rPr>
              <a:t>punto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550" spc="20">
                <a:latin typeface="Microsoft Sans Serif"/>
                <a:cs typeface="Microsoft Sans Serif"/>
              </a:rPr>
              <a:t>interconexión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4473882" y="6943928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624571" y="7047487"/>
            <a:ext cx="83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6352477" y="6943928"/>
            <a:ext cx="203200" cy="251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1445">
              <a:lnSpc>
                <a:spcPts val="89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890"/>
              </a:lnSpc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1637299" y="8287002"/>
            <a:ext cx="101726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7.1.2.3</a:t>
            </a:r>
            <a:r>
              <a:rPr dirty="0" sz="700" spc="-3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Líneas</a:t>
            </a:r>
            <a:r>
              <a:rPr dirty="0" sz="700" spc="-3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3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datos</a:t>
            </a:r>
            <a:endParaRPr sz="7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1637299" y="8680702"/>
            <a:ext cx="5321935" cy="422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3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prestar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atención,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ya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30">
                <a:latin typeface="Microsoft Sans Serif"/>
                <a:cs typeface="Microsoft Sans Serif"/>
              </a:rPr>
              <a:t>menudo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línea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telecomunicaciones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ingresa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control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 </a:t>
            </a:r>
            <a:r>
              <a:rPr dirty="0" sz="600" spc="30">
                <a:latin typeface="Microsoft Sans Serif"/>
                <a:cs typeface="Microsoft Sans Serif"/>
              </a:rPr>
              <a:t>monitoreo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endParaRPr sz="600">
              <a:latin typeface="Microsoft Sans Serif"/>
              <a:cs typeface="Microsoft Sans Serif"/>
            </a:endParaRPr>
          </a:p>
          <a:p>
            <a:pPr marL="12700" marR="400050">
              <a:lnSpc>
                <a:spcPct val="166700"/>
              </a:lnSpc>
            </a:pPr>
            <a:r>
              <a:rPr dirty="0" sz="600" spc="20">
                <a:latin typeface="Microsoft Sans Serif"/>
                <a:cs typeface="Microsoft Sans Serif"/>
              </a:rPr>
              <a:t>misma.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Si</a:t>
            </a:r>
            <a:r>
              <a:rPr dirty="0" sz="600">
                <a:latin typeface="Microsoft Sans Serif"/>
                <a:cs typeface="Microsoft Sans Serif"/>
              </a:rPr>
              <a:t> las </a:t>
            </a:r>
            <a:r>
              <a:rPr dirty="0" sz="600" spc="15">
                <a:latin typeface="Microsoft Sans Serif"/>
                <a:cs typeface="Microsoft Sans Serif"/>
              </a:rPr>
              <a:t>unidades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conversión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energía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están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>
                <a:latin typeface="Microsoft Sans Serif"/>
                <a:cs typeface="Microsoft Sans Serif"/>
              </a:rPr>
              <a:t> 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líneas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datos</a:t>
            </a:r>
            <a:r>
              <a:rPr dirty="0" sz="600" spc="5">
                <a:latin typeface="Microsoft Sans Serif"/>
                <a:cs typeface="Microsoft Sans Serif"/>
              </a:rPr>
              <a:t> y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sensores,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también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instalar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protector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sobretensiones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categoría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líneas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señal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según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61643-21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punto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7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(Figura</a:t>
            </a:r>
            <a:r>
              <a:rPr dirty="0" sz="600" spc="-5">
                <a:latin typeface="Microsoft Sans Serif"/>
                <a:cs typeface="Microsoft Sans Serif"/>
              </a:rPr>
              <a:t> 79).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9" y="7164003"/>
            <a:ext cx="5372100" cy="25400"/>
            <a:chOff x="1649999" y="7164003"/>
            <a:chExt cx="5372100" cy="25400"/>
          </a:xfrm>
        </p:grpSpPr>
        <p:sp>
          <p:nvSpPr>
            <p:cNvPr id="4" name="object 4"/>
            <p:cNvSpPr/>
            <p:nvPr/>
          </p:nvSpPr>
          <p:spPr>
            <a:xfrm>
              <a:off x="3073499" y="7176703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 h="0">
                  <a:moveTo>
                    <a:pt x="0" y="0"/>
                  </a:moveTo>
                  <a:lnTo>
                    <a:pt x="50419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577689" y="7176703"/>
              <a:ext cx="575945" cy="0"/>
            </a:xfrm>
            <a:custGeom>
              <a:avLst/>
              <a:gdLst/>
              <a:ahLst/>
              <a:cxnLst/>
              <a:rect l="l" t="t" r="r" b="b"/>
              <a:pathLst>
                <a:path w="575945" h="0">
                  <a:moveTo>
                    <a:pt x="0" y="0"/>
                  </a:moveTo>
                  <a:lnTo>
                    <a:pt x="5758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153499" y="7176703"/>
              <a:ext cx="499745" cy="0"/>
            </a:xfrm>
            <a:custGeom>
              <a:avLst/>
              <a:gdLst/>
              <a:ahLst/>
              <a:cxnLst/>
              <a:rect l="l" t="t" r="r" b="b"/>
              <a:pathLst>
                <a:path w="499745" h="0">
                  <a:moveTo>
                    <a:pt x="0" y="0"/>
                  </a:moveTo>
                  <a:lnTo>
                    <a:pt x="4995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652999" y="7176703"/>
              <a:ext cx="351155" cy="0"/>
            </a:xfrm>
            <a:custGeom>
              <a:avLst/>
              <a:gdLst/>
              <a:ahLst/>
              <a:cxnLst/>
              <a:rect l="l" t="t" r="r" b="b"/>
              <a:pathLst>
                <a:path w="351154" h="0">
                  <a:moveTo>
                    <a:pt x="0" y="0"/>
                  </a:moveTo>
                  <a:lnTo>
                    <a:pt x="35081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003810" y="7176703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 h="0">
                  <a:moveTo>
                    <a:pt x="0" y="0"/>
                  </a:moveTo>
                  <a:lnTo>
                    <a:pt x="50419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508000" y="7176703"/>
              <a:ext cx="630555" cy="0"/>
            </a:xfrm>
            <a:custGeom>
              <a:avLst/>
              <a:gdLst/>
              <a:ahLst/>
              <a:cxnLst/>
              <a:rect l="l" t="t" r="r" b="b"/>
              <a:pathLst>
                <a:path w="630554" h="0">
                  <a:moveTo>
                    <a:pt x="0" y="0"/>
                  </a:moveTo>
                  <a:lnTo>
                    <a:pt x="6299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138000" y="7176703"/>
              <a:ext cx="445770" cy="0"/>
            </a:xfrm>
            <a:custGeom>
              <a:avLst/>
              <a:gdLst/>
              <a:ahLst/>
              <a:cxnLst/>
              <a:rect l="l" t="t" r="r" b="b"/>
              <a:pathLst>
                <a:path w="445770" h="0">
                  <a:moveTo>
                    <a:pt x="0" y="0"/>
                  </a:moveTo>
                  <a:lnTo>
                    <a:pt x="44550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583499" y="7176703"/>
              <a:ext cx="438784" cy="0"/>
            </a:xfrm>
            <a:custGeom>
              <a:avLst/>
              <a:gdLst/>
              <a:ahLst/>
              <a:cxnLst/>
              <a:rect l="l" t="t" r="r" b="b"/>
              <a:pathLst>
                <a:path w="438784" h="0">
                  <a:moveTo>
                    <a:pt x="0" y="0"/>
                  </a:moveTo>
                  <a:lnTo>
                    <a:pt x="43832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44500" y="7176703"/>
              <a:ext cx="729615" cy="0"/>
            </a:xfrm>
            <a:custGeom>
              <a:avLst/>
              <a:gdLst/>
              <a:ahLst/>
              <a:cxnLst/>
              <a:rect l="l" t="t" r="r" b="b"/>
              <a:pathLst>
                <a:path w="729614" h="0">
                  <a:moveTo>
                    <a:pt x="0" y="0"/>
                  </a:moveTo>
                  <a:lnTo>
                    <a:pt x="7290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649999" y="7176703"/>
              <a:ext cx="694690" cy="0"/>
            </a:xfrm>
            <a:custGeom>
              <a:avLst/>
              <a:gdLst/>
              <a:ahLst/>
              <a:cxnLst/>
              <a:rect l="l" t="t" r="r" b="b"/>
              <a:pathLst>
                <a:path w="694689" h="0">
                  <a:moveTo>
                    <a:pt x="0" y="0"/>
                  </a:moveTo>
                  <a:lnTo>
                    <a:pt x="69449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1649999" y="9559902"/>
            <a:ext cx="694690" cy="0"/>
          </a:xfrm>
          <a:custGeom>
            <a:avLst/>
            <a:gdLst/>
            <a:ahLst/>
            <a:cxnLst/>
            <a:rect l="l" t="t" r="r" b="b"/>
            <a:pathLst>
              <a:path w="694689" h="0">
                <a:moveTo>
                  <a:pt x="0" y="0"/>
                </a:moveTo>
                <a:lnTo>
                  <a:pt x="694499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1649999" y="8654402"/>
            <a:ext cx="5358765" cy="25400"/>
            <a:chOff x="1649999" y="8654402"/>
            <a:chExt cx="5358765" cy="25400"/>
          </a:xfrm>
        </p:grpSpPr>
        <p:sp>
          <p:nvSpPr>
            <p:cNvPr id="16" name="object 16"/>
            <p:cNvSpPr/>
            <p:nvPr/>
          </p:nvSpPr>
          <p:spPr>
            <a:xfrm>
              <a:off x="3031199" y="8667102"/>
              <a:ext cx="1109345" cy="0"/>
            </a:xfrm>
            <a:custGeom>
              <a:avLst/>
              <a:gdLst/>
              <a:ahLst/>
              <a:cxnLst/>
              <a:rect l="l" t="t" r="r" b="b"/>
              <a:pathLst>
                <a:path w="1109345" h="0">
                  <a:moveTo>
                    <a:pt x="0" y="0"/>
                  </a:moveTo>
                  <a:lnTo>
                    <a:pt x="110879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139999" y="8667102"/>
              <a:ext cx="850900" cy="0"/>
            </a:xfrm>
            <a:custGeom>
              <a:avLst/>
              <a:gdLst/>
              <a:ahLst/>
              <a:cxnLst/>
              <a:rect l="l" t="t" r="r" b="b"/>
              <a:pathLst>
                <a:path w="850900" h="0">
                  <a:moveTo>
                    <a:pt x="0" y="0"/>
                  </a:moveTo>
                  <a:lnTo>
                    <a:pt x="8503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990310" y="8667102"/>
              <a:ext cx="1134745" cy="0"/>
            </a:xfrm>
            <a:custGeom>
              <a:avLst/>
              <a:gdLst/>
              <a:ahLst/>
              <a:cxnLst/>
              <a:rect l="l" t="t" r="r" b="b"/>
              <a:pathLst>
                <a:path w="1134745" h="0">
                  <a:moveTo>
                    <a:pt x="0" y="0"/>
                  </a:moveTo>
                  <a:lnTo>
                    <a:pt x="113418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124500" y="8667102"/>
              <a:ext cx="883919" cy="0"/>
            </a:xfrm>
            <a:custGeom>
              <a:avLst/>
              <a:gdLst/>
              <a:ahLst/>
              <a:cxnLst/>
              <a:rect l="l" t="t" r="r" b="b"/>
              <a:pathLst>
                <a:path w="883920" h="0">
                  <a:moveTo>
                    <a:pt x="0" y="0"/>
                  </a:moveTo>
                  <a:lnTo>
                    <a:pt x="883831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344500" y="8667102"/>
              <a:ext cx="687070" cy="0"/>
            </a:xfrm>
            <a:custGeom>
              <a:avLst/>
              <a:gdLst/>
              <a:ahLst/>
              <a:cxnLst/>
              <a:rect l="l" t="t" r="r" b="b"/>
              <a:pathLst>
                <a:path w="687069" h="0">
                  <a:moveTo>
                    <a:pt x="0" y="0"/>
                  </a:moveTo>
                  <a:lnTo>
                    <a:pt x="686701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649999" y="8667102"/>
              <a:ext cx="694690" cy="0"/>
            </a:xfrm>
            <a:custGeom>
              <a:avLst/>
              <a:gdLst/>
              <a:ahLst/>
              <a:cxnLst/>
              <a:rect l="l" t="t" r="r" b="b"/>
              <a:pathLst>
                <a:path w="694689" h="0">
                  <a:moveTo>
                    <a:pt x="0" y="0"/>
                  </a:moveTo>
                  <a:lnTo>
                    <a:pt x="69449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2344499" y="9556727"/>
            <a:ext cx="4664075" cy="6350"/>
            <a:chOff x="2344499" y="9556727"/>
            <a:chExt cx="4664075" cy="6350"/>
          </a:xfrm>
        </p:grpSpPr>
        <p:sp>
          <p:nvSpPr>
            <p:cNvPr id="23" name="object 23"/>
            <p:cNvSpPr/>
            <p:nvPr/>
          </p:nvSpPr>
          <p:spPr>
            <a:xfrm>
              <a:off x="6124499" y="9559902"/>
              <a:ext cx="883919" cy="0"/>
            </a:xfrm>
            <a:custGeom>
              <a:avLst/>
              <a:gdLst/>
              <a:ahLst/>
              <a:cxnLst/>
              <a:rect l="l" t="t" r="r" b="b"/>
              <a:pathLst>
                <a:path w="883920" h="0">
                  <a:moveTo>
                    <a:pt x="0" y="0"/>
                  </a:moveTo>
                  <a:lnTo>
                    <a:pt x="883831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90309" y="9559902"/>
              <a:ext cx="1134745" cy="0"/>
            </a:xfrm>
            <a:custGeom>
              <a:avLst/>
              <a:gdLst/>
              <a:ahLst/>
              <a:cxnLst/>
              <a:rect l="l" t="t" r="r" b="b"/>
              <a:pathLst>
                <a:path w="1134745" h="0">
                  <a:moveTo>
                    <a:pt x="0" y="0"/>
                  </a:moveTo>
                  <a:lnTo>
                    <a:pt x="1134186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139999" y="9559902"/>
              <a:ext cx="850900" cy="0"/>
            </a:xfrm>
            <a:custGeom>
              <a:avLst/>
              <a:gdLst/>
              <a:ahLst/>
              <a:cxnLst/>
              <a:rect l="l" t="t" r="r" b="b"/>
              <a:pathLst>
                <a:path w="850900" h="0">
                  <a:moveTo>
                    <a:pt x="0" y="0"/>
                  </a:moveTo>
                  <a:lnTo>
                    <a:pt x="850315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031199" y="9559902"/>
              <a:ext cx="1109345" cy="0"/>
            </a:xfrm>
            <a:custGeom>
              <a:avLst/>
              <a:gdLst/>
              <a:ahLst/>
              <a:cxnLst/>
              <a:rect l="l" t="t" r="r" b="b"/>
              <a:pathLst>
                <a:path w="1109345" h="0">
                  <a:moveTo>
                    <a:pt x="0" y="0"/>
                  </a:moveTo>
                  <a:lnTo>
                    <a:pt x="1108798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344499" y="9559902"/>
              <a:ext cx="687070" cy="0"/>
            </a:xfrm>
            <a:custGeom>
              <a:avLst/>
              <a:gdLst/>
              <a:ahLst/>
              <a:cxnLst/>
              <a:rect l="l" t="t" r="r" b="b"/>
              <a:pathLst>
                <a:path w="687069" h="0">
                  <a:moveTo>
                    <a:pt x="0" y="0"/>
                  </a:moveTo>
                  <a:lnTo>
                    <a:pt x="686701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/>
          <p:nvPr/>
        </p:nvSpPr>
        <p:spPr>
          <a:xfrm>
            <a:off x="5017550" y="7394406"/>
            <a:ext cx="0" cy="993775"/>
          </a:xfrm>
          <a:custGeom>
            <a:avLst/>
            <a:gdLst/>
            <a:ahLst/>
            <a:cxnLst/>
            <a:rect l="l" t="t" r="r" b="b"/>
            <a:pathLst>
              <a:path w="0" h="993775">
                <a:moveTo>
                  <a:pt x="0" y="0"/>
                </a:moveTo>
                <a:lnTo>
                  <a:pt x="0" y="993597"/>
                </a:lnTo>
              </a:path>
            </a:pathLst>
          </a:custGeom>
          <a:ln w="254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4477549" y="8870408"/>
            <a:ext cx="0" cy="993775"/>
          </a:xfrm>
          <a:custGeom>
            <a:avLst/>
            <a:gdLst/>
            <a:ahLst/>
            <a:cxnLst/>
            <a:rect l="l" t="t" r="r" b="b"/>
            <a:pathLst>
              <a:path w="0" h="993775">
                <a:moveTo>
                  <a:pt x="0" y="0"/>
                </a:moveTo>
                <a:lnTo>
                  <a:pt x="0" y="993597"/>
                </a:lnTo>
              </a:path>
            </a:pathLst>
          </a:custGeom>
          <a:ln w="254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0" name="object 3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3220" y="4131071"/>
            <a:ext cx="862392" cy="228600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85923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300" y="832102"/>
            <a:ext cx="5316220" cy="1644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2" marL="394970" indent="-382905">
              <a:lnSpc>
                <a:spcPct val="100000"/>
              </a:lnSpc>
              <a:spcBef>
                <a:spcPts val="100"/>
              </a:spcBef>
              <a:buAutoNum type="arabicPeriod" startAt="3"/>
              <a:tabLst>
                <a:tab pos="395605" algn="l"/>
              </a:tabLst>
            </a:pPr>
            <a:r>
              <a:rPr dirty="0" sz="1200">
                <a:latin typeface="Microsoft Sans Serif"/>
                <a:cs typeface="Microsoft Sans Serif"/>
              </a:rPr>
              <a:t>Selección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40">
                <a:latin typeface="Microsoft Sans Serif"/>
                <a:cs typeface="Microsoft Sans Serif"/>
              </a:rPr>
              <a:t>de</a:t>
            </a:r>
            <a:r>
              <a:rPr dirty="0" sz="1200" spc="-30">
                <a:latin typeface="Microsoft Sans Serif"/>
                <a:cs typeface="Microsoft Sans Serif"/>
              </a:rPr>
              <a:t> </a:t>
            </a:r>
            <a:r>
              <a:rPr dirty="0" sz="1200" spc="-70">
                <a:latin typeface="Microsoft Sans Serif"/>
                <a:cs typeface="Microsoft Sans Serif"/>
              </a:rPr>
              <a:t>SPD</a:t>
            </a:r>
            <a:endParaRPr sz="1200">
              <a:latin typeface="Microsoft Sans Serif"/>
              <a:cs typeface="Microsoft Sans Serif"/>
            </a:endParaRPr>
          </a:p>
          <a:p>
            <a:pPr lvl="2">
              <a:lnSpc>
                <a:spcPct val="100000"/>
              </a:lnSpc>
              <a:spcBef>
                <a:spcPts val="25"/>
              </a:spcBef>
              <a:buFont typeface="Microsoft Sans Serif"/>
              <a:buAutoNum type="arabicPeriod" startAt="3"/>
            </a:pPr>
            <a:endParaRPr sz="2150">
              <a:latin typeface="Microsoft Sans Serif"/>
              <a:cs typeface="Microsoft Sans Serif"/>
            </a:endParaRPr>
          </a:p>
          <a:p>
            <a:pPr lvl="3" marL="401320" indent="-389255">
              <a:lnSpc>
                <a:spcPct val="100000"/>
              </a:lnSpc>
              <a:buAutoNum type="arabicPeriod"/>
              <a:tabLst>
                <a:tab pos="401955" algn="l"/>
              </a:tabLst>
            </a:pPr>
            <a:r>
              <a:rPr dirty="0" sz="900" spc="-5" b="1">
                <a:latin typeface="Arial"/>
                <a:cs typeface="Arial"/>
              </a:rPr>
              <a:t>Selección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45" b="1">
                <a:latin typeface="Arial"/>
                <a:cs typeface="Arial"/>
              </a:rPr>
              <a:t>SPD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35" b="1">
                <a:latin typeface="Arial"/>
                <a:cs typeface="Arial"/>
              </a:rPr>
              <a:t>en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el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lado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55" b="1">
                <a:latin typeface="Arial"/>
                <a:cs typeface="Arial"/>
              </a:rPr>
              <a:t>CA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requisitos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generales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SPD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60364-5-53:2015, Cláusula 534,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5">
                <a:latin typeface="Microsoft Sans Serif"/>
                <a:cs typeface="Microsoft Sans Serif"/>
              </a:rPr>
              <a:t> 61643-12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62305-4.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ts val="810"/>
              </a:lnSpc>
              <a:spcBef>
                <a:spcPts val="540"/>
              </a:spcBef>
            </a:pPr>
            <a:r>
              <a:rPr dirty="0" sz="700" spc="20" b="1">
                <a:latin typeface="Arial"/>
                <a:cs typeface="Arial"/>
              </a:rPr>
              <a:t>Corriente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descarga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nominal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75" b="1">
                <a:latin typeface="Arial"/>
                <a:cs typeface="Arial"/>
              </a:rPr>
              <a:t>I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y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corriente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impulso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75" b="1">
                <a:latin typeface="Arial"/>
                <a:cs typeface="Arial"/>
              </a:rPr>
              <a:t>I</a:t>
            </a:r>
            <a:endParaRPr sz="700">
              <a:latin typeface="Arial"/>
              <a:cs typeface="Arial"/>
            </a:endParaRPr>
          </a:p>
          <a:p>
            <a:pPr marL="1487170">
              <a:lnSpc>
                <a:spcPts val="210"/>
              </a:lnSpc>
              <a:tabLst>
                <a:tab pos="2672715" algn="l"/>
              </a:tabLst>
            </a:pPr>
            <a:r>
              <a:rPr dirty="0" sz="200" spc="10" b="1">
                <a:latin typeface="Arial"/>
                <a:cs typeface="Arial"/>
              </a:rPr>
              <a:t>norte	</a:t>
            </a:r>
            <a:r>
              <a:rPr dirty="0" sz="200" spc="5" b="1">
                <a:latin typeface="Arial"/>
                <a:cs typeface="Arial"/>
              </a:rPr>
              <a:t>diablillo</a:t>
            </a:r>
            <a:endParaRPr sz="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705225" algn="l"/>
              </a:tabLst>
            </a:pP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SPD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clase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prueba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II,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descarga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	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modo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267316" y="2442850"/>
            <a:ext cx="908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37339" y="2508528"/>
            <a:ext cx="49631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impulso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mínima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</a:t>
            </a:r>
            <a:r>
              <a:rPr dirty="0" sz="600">
                <a:latin typeface="Microsoft Sans Serif"/>
                <a:cs typeface="Microsoft Sans Serif"/>
              </a:rPr>
              <a:t> kA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(8/20</a:t>
            </a:r>
            <a:r>
              <a:rPr dirty="0" sz="600">
                <a:latin typeface="Microsoft Sans Serif"/>
                <a:cs typeface="Microsoft Sans Serif"/>
              </a:rPr>
              <a:t> μs).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uso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DPS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clase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más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alta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permite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obtener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vida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útil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más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287" y="2660928"/>
            <a:ext cx="49479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larga.</a:t>
            </a:r>
            <a:r>
              <a:rPr dirty="0" sz="600">
                <a:latin typeface="Microsoft Sans Serif"/>
                <a:cs typeface="Microsoft Sans Serif"/>
              </a:rPr>
              <a:t> Para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DPS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clase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prueba,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DPS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proporcionar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una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impulso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mínima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según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requerido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637346" y="2786677"/>
            <a:ext cx="4881245" cy="300990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9"/>
              </a:spcBef>
            </a:pPr>
            <a:r>
              <a:rPr dirty="0" sz="600" spc="5">
                <a:latin typeface="Microsoft Sans Serif"/>
                <a:cs typeface="Microsoft Sans Serif"/>
              </a:rPr>
              <a:t>60364-5-53:2015,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Cláusula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534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61634-12.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depende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riesgo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rayos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(LPL).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norma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61643-12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ofrece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37352" y="3092702"/>
            <a:ext cx="169798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5">
                <a:latin typeface="Microsoft Sans Serif"/>
                <a:cs typeface="Microsoft Sans Serif"/>
              </a:rPr>
              <a:t>enfoque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simplificado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definir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795413" y="2595250"/>
            <a:ext cx="908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56600" y="2741300"/>
            <a:ext cx="14287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diablillo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69079" y="3046100"/>
            <a:ext cx="14287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diablillo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027933" y="3198500"/>
            <a:ext cx="14287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diablillo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11847" y="3388784"/>
            <a:ext cx="5212715" cy="61468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650" spc="25" b="1">
                <a:latin typeface="Arial"/>
                <a:cs typeface="Arial"/>
              </a:rPr>
              <a:t>Nivel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voltaje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U   </a:t>
            </a:r>
            <a:r>
              <a:rPr dirty="0" baseline="-33333" sz="750" spc="-37" b="1">
                <a:latin typeface="Arial"/>
                <a:cs typeface="Arial"/>
              </a:rPr>
              <a:t>PAG</a:t>
            </a:r>
            <a:endParaRPr baseline="-33333" sz="750">
              <a:latin typeface="Arial"/>
              <a:cs typeface="Arial"/>
            </a:endParaRPr>
          </a:p>
          <a:p>
            <a:pPr marL="38100" marR="30480">
              <a:lnSpc>
                <a:spcPct val="125000"/>
              </a:lnSpc>
              <a:spcBef>
                <a:spcPts val="25"/>
              </a:spcBef>
            </a:pP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definir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correctamente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adecuad</a:t>
            </a:r>
            <a:r>
              <a:rPr dirty="0" baseline="-33333" sz="750" spc="-75">
                <a:latin typeface="Microsoft Sans Serif"/>
                <a:cs typeface="Microsoft Sans Serif"/>
              </a:rPr>
              <a:t>P</a:t>
            </a:r>
            <a:r>
              <a:rPr dirty="0" sz="800" spc="-50">
                <a:latin typeface="Microsoft Sans Serif"/>
                <a:cs typeface="Microsoft Sans Serif"/>
              </a:rPr>
              <a:t>o</a:t>
            </a:r>
            <a:r>
              <a:rPr dirty="0" baseline="-33333" sz="750" spc="-75">
                <a:latin typeface="Microsoft Sans Serif"/>
                <a:cs typeface="Microsoft Sans Serif"/>
              </a:rPr>
              <a:t>AG</a:t>
            </a:r>
            <a:r>
              <a:rPr dirty="0" sz="800" spc="-50">
                <a:latin typeface="Microsoft Sans Serif"/>
                <a:cs typeface="Microsoft Sans Serif"/>
              </a:rPr>
              <a:t>(U),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conocer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45">
                <a:latin typeface="Microsoft Sans Serif"/>
                <a:cs typeface="Microsoft Sans Serif"/>
              </a:rPr>
              <a:t>d</a:t>
            </a:r>
            <a:r>
              <a:rPr dirty="0" baseline="-33333" sz="750" spc="-217">
                <a:latin typeface="Microsoft Sans Serif"/>
                <a:cs typeface="Microsoft Sans Serif"/>
              </a:rPr>
              <a:t>el</a:t>
            </a:r>
            <a:r>
              <a:rPr dirty="0" baseline="-33333" sz="750" spc="-82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impulso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nominal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U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equipo.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90"/>
              </a:spcBef>
            </a:pPr>
            <a:r>
              <a:rPr dirty="0" sz="850" spc="-45">
                <a:latin typeface="Microsoft Sans Serif"/>
                <a:cs typeface="Microsoft Sans Serif"/>
              </a:rPr>
              <a:t>tú</a:t>
            </a:r>
            <a:r>
              <a:rPr dirty="0" baseline="-33333" sz="750" spc="-67">
                <a:latin typeface="Microsoft Sans Serif"/>
                <a:cs typeface="Microsoft Sans Serif"/>
              </a:rPr>
              <a:t>pa</a:t>
            </a:r>
            <a:r>
              <a:rPr dirty="0" sz="500" spc="-45">
                <a:latin typeface="Microsoft Sans Serif"/>
                <a:cs typeface="Microsoft Sans Serif"/>
              </a:rPr>
              <a:t>D</a:t>
            </a:r>
            <a:r>
              <a:rPr dirty="0" baseline="-33333" sz="750" spc="-67">
                <a:latin typeface="Microsoft Sans Serif"/>
                <a:cs typeface="Microsoft Sans Serif"/>
              </a:rPr>
              <a:t>g</a:t>
            </a:r>
            <a:r>
              <a:rPr dirty="0" sz="500" spc="-45">
                <a:latin typeface="Microsoft Sans Serif"/>
                <a:cs typeface="Microsoft Sans Serif"/>
              </a:rPr>
              <a:t>ebe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aproximadamente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r>
              <a:rPr dirty="0" sz="500" spc="-5">
                <a:latin typeface="Microsoft Sans Serif"/>
                <a:cs typeface="Microsoft Sans Serif"/>
              </a:rPr>
              <a:t> 20%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más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bajo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que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el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40">
                <a:latin typeface="Microsoft Sans Serif"/>
                <a:cs typeface="Microsoft Sans Serif"/>
              </a:rPr>
              <a:t>EE.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UU.  </a:t>
            </a:r>
            <a:r>
              <a:rPr dirty="0" sz="500" spc="40">
                <a:latin typeface="Microsoft Sans Serif"/>
                <a:cs typeface="Microsoft Sans Serif"/>
              </a:rPr>
              <a:t> </a:t>
            </a:r>
            <a:r>
              <a:rPr dirty="0" baseline="-33333" sz="750" spc="7">
                <a:latin typeface="Microsoft Sans Serif"/>
                <a:cs typeface="Microsoft Sans Serif"/>
              </a:rPr>
              <a:t>el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40000" y="4060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37300" y="4527803"/>
            <a:ext cx="22904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latin typeface="Arial"/>
                <a:cs typeface="Arial"/>
              </a:rPr>
              <a:t>7.1.3.2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5" b="1">
                <a:latin typeface="Arial"/>
                <a:cs typeface="Arial"/>
              </a:rPr>
              <a:t>Selección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45" b="1">
                <a:latin typeface="Arial"/>
                <a:cs typeface="Arial"/>
              </a:rPr>
              <a:t>SPD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35" b="1">
                <a:latin typeface="Arial"/>
                <a:cs typeface="Arial"/>
              </a:rPr>
              <a:t>en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el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0" b="1">
                <a:latin typeface="Arial"/>
                <a:cs typeface="Arial"/>
              </a:rPr>
              <a:t>lado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de</a:t>
            </a:r>
            <a:r>
              <a:rPr dirty="0" sz="900" spc="-20" b="1">
                <a:latin typeface="Arial"/>
                <a:cs typeface="Arial"/>
              </a:rPr>
              <a:t> </a:t>
            </a:r>
            <a:r>
              <a:rPr dirty="0" sz="900" spc="-80" b="1">
                <a:latin typeface="Arial"/>
                <a:cs typeface="Arial"/>
              </a:rPr>
              <a:t>CC</a:t>
            </a:r>
            <a:endParaRPr sz="9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37300" y="4946903"/>
            <a:ext cx="5095875" cy="1034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Los </a:t>
            </a:r>
            <a:r>
              <a:rPr dirty="0" sz="600" spc="20">
                <a:latin typeface="Microsoft Sans Serif"/>
                <a:cs typeface="Microsoft Sans Serif"/>
              </a:rPr>
              <a:t>requisitos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generales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proporcionan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60364-7-712.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requisitos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detallados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proporcionan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norma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IEC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61643-32.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810"/>
              </a:lnSpc>
              <a:spcBef>
                <a:spcPts val="675"/>
              </a:spcBef>
            </a:pPr>
            <a:r>
              <a:rPr dirty="0" sz="700" spc="20" b="1">
                <a:latin typeface="Arial"/>
                <a:cs typeface="Arial"/>
              </a:rPr>
              <a:t>Corriente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descarga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nominal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75" b="1">
                <a:latin typeface="Arial"/>
                <a:cs typeface="Arial"/>
              </a:rPr>
              <a:t>I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y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corriente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impulso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75" b="1">
                <a:latin typeface="Arial"/>
                <a:cs typeface="Arial"/>
              </a:rPr>
              <a:t>I</a:t>
            </a:r>
            <a:endParaRPr sz="700">
              <a:latin typeface="Arial"/>
              <a:cs typeface="Arial"/>
            </a:endParaRPr>
          </a:p>
          <a:p>
            <a:pPr marL="1487170">
              <a:lnSpc>
                <a:spcPts val="210"/>
              </a:lnSpc>
              <a:tabLst>
                <a:tab pos="2672715" algn="l"/>
              </a:tabLst>
            </a:pPr>
            <a:r>
              <a:rPr dirty="0" sz="200" spc="10" b="1">
                <a:latin typeface="Arial"/>
                <a:cs typeface="Arial"/>
              </a:rPr>
              <a:t>norte	</a:t>
            </a:r>
            <a:r>
              <a:rPr dirty="0" sz="200" spc="5" b="1">
                <a:latin typeface="Arial"/>
                <a:cs typeface="Arial"/>
              </a:rPr>
              <a:t>diablillo</a:t>
            </a:r>
            <a:endParaRPr sz="200">
              <a:latin typeface="Arial"/>
              <a:cs typeface="Arial"/>
            </a:endParaRPr>
          </a:p>
          <a:p>
            <a:pPr marL="12700">
              <a:lnSpc>
                <a:spcPts val="865"/>
              </a:lnSpc>
              <a:spcBef>
                <a:spcPts val="125"/>
              </a:spcBef>
              <a:tabLst>
                <a:tab pos="3716020" algn="l"/>
              </a:tabLst>
            </a:pPr>
            <a:r>
              <a:rPr dirty="0" sz="700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SPD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clase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prueba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II,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descarga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	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modo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endParaRPr sz="750">
              <a:latin typeface="Microsoft Sans Serif"/>
              <a:cs typeface="Microsoft Sans Serif"/>
            </a:endParaRPr>
          </a:p>
          <a:p>
            <a:pPr algn="r" marR="1369060">
              <a:lnSpc>
                <a:spcPts val="204"/>
              </a:lnSpc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700" spc="10">
                <a:latin typeface="Microsoft Sans Serif"/>
                <a:cs typeface="Microsoft Sans Serif"/>
              </a:rPr>
              <a:t>será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</a:t>
            </a:r>
            <a:r>
              <a:rPr dirty="0" sz="700">
                <a:latin typeface="Microsoft Sans Serif"/>
                <a:cs typeface="Microsoft Sans Serif"/>
              </a:rPr>
              <a:t> kA </a:t>
            </a:r>
            <a:r>
              <a:rPr dirty="0" sz="700" spc="15">
                <a:latin typeface="Microsoft Sans Serif"/>
                <a:cs typeface="Microsoft Sans Serif"/>
              </a:rPr>
              <a:t>(8/20</a:t>
            </a:r>
            <a:r>
              <a:rPr dirty="0" sz="700">
                <a:latin typeface="Microsoft Sans Serif"/>
                <a:cs typeface="Microsoft Sans Serif"/>
              </a:rPr>
              <a:t> μs).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DPS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clase </a:t>
            </a:r>
            <a:r>
              <a:rPr dirty="0" sz="700" spc="40">
                <a:latin typeface="Microsoft Sans Serif"/>
                <a:cs typeface="Microsoft Sans Serif"/>
              </a:rPr>
              <a:t>II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alto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permite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obtener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vida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útil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larga.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9"/>
              </a:spcBef>
            </a:pPr>
            <a:r>
              <a:rPr dirty="0" sz="700" spc="-45">
                <a:latin typeface="Microsoft Sans Serif"/>
                <a:cs typeface="Microsoft Sans Serif"/>
              </a:rPr>
              <a:t>DPS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65">
                <a:latin typeface="Microsoft Sans Serif"/>
                <a:cs typeface="Microsoft Sans Serif"/>
              </a:rPr>
              <a:t>CC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clase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prueba,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DPS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proporcionar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impulso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767265" y="5941700"/>
            <a:ext cx="142875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diablillo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637339" y="5994653"/>
            <a:ext cx="5125720" cy="597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84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Depende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rayos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(LPL)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tecnología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utilizada</a:t>
            </a:r>
            <a:r>
              <a:rPr dirty="0" sz="750">
                <a:latin typeface="Microsoft Sans Serif"/>
                <a:cs typeface="Microsoft Sans Serif"/>
              </a:rPr>
              <a:t> (la </a:t>
            </a:r>
            <a:r>
              <a:rPr dirty="0" sz="750" spc="25">
                <a:latin typeface="Microsoft Sans Serif"/>
                <a:cs typeface="Microsoft Sans Serif"/>
              </a:rPr>
              <a:t>tecnología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influye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endParaRPr sz="750">
              <a:latin typeface="Microsoft Sans Serif"/>
              <a:cs typeface="Microsoft Sans Serif"/>
            </a:endParaRPr>
          </a:p>
          <a:p>
            <a:pPr marL="43815">
              <a:lnSpc>
                <a:spcPts val="240"/>
              </a:lnSpc>
            </a:pPr>
            <a:r>
              <a:rPr dirty="0" sz="250" spc="5">
                <a:latin typeface="Microsoft Sans Serif"/>
                <a:cs typeface="Microsoft Sans Serif"/>
              </a:rPr>
              <a:t>diablillo</a:t>
            </a:r>
            <a:endParaRPr sz="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750" spc="30">
                <a:latin typeface="Microsoft Sans Serif"/>
                <a:cs typeface="Microsoft Sans Serif"/>
              </a:rPr>
              <a:t>distribución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rayo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descargar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diferentes</a:t>
            </a:r>
            <a:endParaRPr sz="750">
              <a:latin typeface="Microsoft Sans Serif"/>
              <a:cs typeface="Microsoft Sans Serif"/>
            </a:endParaRPr>
          </a:p>
          <a:p>
            <a:pPr marL="12700" marR="73660">
              <a:lnSpc>
                <a:spcPct val="133400"/>
              </a:lnSpc>
            </a:pPr>
            <a:r>
              <a:rPr dirty="0" sz="750" spc="30">
                <a:latin typeface="Microsoft Sans Serif"/>
                <a:cs typeface="Microsoft Sans Serif"/>
              </a:rPr>
              <a:t>magnitudes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tecnología):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según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LPL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tecnología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(SPD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limitadores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conmutación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tensión),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5">
                <a:latin typeface="Microsoft Sans Serif"/>
                <a:cs typeface="Microsoft Sans Serif"/>
              </a:rPr>
              <a:t> 61643-32 </a:t>
            </a:r>
            <a:r>
              <a:rPr dirty="0" sz="750" spc="25">
                <a:latin typeface="Microsoft Sans Serif"/>
                <a:cs typeface="Microsoft Sans Serif"/>
              </a:rPr>
              <a:t>define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descarga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necesaria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utilizarán.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40000" y="712986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40000" y="7220032"/>
            <a:ext cx="749935" cy="12446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4</a:t>
            </a:r>
            <a:endParaRPr sz="550">
              <a:latin typeface="Microsoft Sans Serif"/>
              <a:cs typeface="Microsoft Sans Serif"/>
            </a:endParaRPr>
          </a:p>
          <a:p>
            <a:pPr marR="40005"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Valores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61643-32 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limitar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SPD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MOV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(Metal  </a:t>
            </a:r>
            <a:r>
              <a:rPr dirty="0" sz="500" spc="10">
                <a:latin typeface="Microsoft Sans Serif"/>
                <a:cs typeface="Microsoft Sans Serif"/>
              </a:rPr>
              <a:t>Varistores </a:t>
            </a:r>
            <a:r>
              <a:rPr dirty="0" sz="500" spc="15">
                <a:latin typeface="Microsoft Sans Serif"/>
                <a:cs typeface="Microsoft Sans Serif"/>
              </a:rPr>
              <a:t>de óxido) </a:t>
            </a:r>
            <a:r>
              <a:rPr dirty="0" sz="500" spc="20">
                <a:latin typeface="Microsoft Sans Serif"/>
                <a:cs typeface="Microsoft Sans Serif"/>
              </a:rPr>
              <a:t>o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MOV </a:t>
            </a:r>
            <a:r>
              <a:rPr dirty="0" sz="550" spc="10">
                <a:latin typeface="Microsoft Sans Serif"/>
                <a:cs typeface="Microsoft Sans Serif"/>
              </a:rPr>
              <a:t>conectados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serie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GDT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(tubos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  </a:t>
            </a:r>
            <a:r>
              <a:rPr dirty="0" sz="550" spc="10">
                <a:latin typeface="Microsoft Sans Serif"/>
                <a:cs typeface="Microsoft Sans Serif"/>
              </a:rPr>
              <a:t>descarga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gas)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500" spc="-10">
                <a:latin typeface="Microsoft Sans Serif"/>
                <a:cs typeface="Microsoft Sans Serif"/>
              </a:rPr>
              <a:t>La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aplicación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</a:t>
            </a:r>
            <a:endParaRPr sz="500">
              <a:latin typeface="Microsoft Sans Serif"/>
              <a:cs typeface="Microsoft Sans Serif"/>
            </a:endParaRPr>
          </a:p>
          <a:p>
            <a:pPr marR="40640">
              <a:lnSpc>
                <a:spcPct val="129099"/>
              </a:lnSpc>
              <a:spcBef>
                <a:spcPts val="25"/>
              </a:spcBef>
            </a:pP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 spc="30">
                <a:latin typeface="Microsoft Sans Serif"/>
                <a:cs typeface="Microsoft Sans Serif"/>
              </a:rPr>
              <a:t>un </a:t>
            </a:r>
            <a:r>
              <a:rPr dirty="0" sz="500" spc="15">
                <a:latin typeface="Microsoft Sans Serif"/>
                <a:cs typeface="Microsoft Sans Serif"/>
              </a:rPr>
              <a:t>edificio </a:t>
            </a:r>
            <a:r>
              <a:rPr dirty="0" sz="500" spc="20">
                <a:latin typeface="Microsoft Sans Serif"/>
                <a:cs typeface="Microsoft Sans Serif"/>
              </a:rPr>
              <a:t>donde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distancia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separación </a:t>
            </a:r>
            <a:r>
              <a:rPr dirty="0" sz="500" spc="-1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mantiene.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637299" y="7183863"/>
            <a:ext cx="466725" cy="355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8300"/>
              </a:lnSpc>
              <a:spcBef>
                <a:spcPts val="95"/>
              </a:spcBef>
            </a:pPr>
            <a:r>
              <a:rPr dirty="0" sz="550" spc="20" b="1">
                <a:latin typeface="Arial"/>
                <a:cs typeface="Arial"/>
              </a:rPr>
              <a:t>Iluminación </a:t>
            </a:r>
            <a:r>
              <a:rPr dirty="0" sz="550" spc="-14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  </a:t>
            </a:r>
            <a:r>
              <a:rPr dirty="0" sz="650" spc="-5" b="1">
                <a:latin typeface="Arial"/>
                <a:cs typeface="Arial"/>
              </a:rPr>
              <a:t>Clase</a:t>
            </a:r>
            <a:r>
              <a:rPr dirty="0" sz="650" spc="-40" b="1">
                <a:latin typeface="Arial"/>
                <a:cs typeface="Arial"/>
              </a:rPr>
              <a:t> </a:t>
            </a:r>
            <a:r>
              <a:rPr dirty="0" sz="650" spc="-30" b="1">
                <a:latin typeface="Arial"/>
                <a:cs typeface="Arial"/>
              </a:rPr>
              <a:t>LPL</a:t>
            </a:r>
            <a:endParaRPr sz="6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417218" y="7186321"/>
            <a:ext cx="610235" cy="353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29209">
              <a:lnSpc>
                <a:spcPct val="100000"/>
              </a:lnSpc>
              <a:spcBef>
                <a:spcPts val="100"/>
              </a:spcBef>
            </a:pPr>
            <a:r>
              <a:rPr dirty="0" sz="650" b="1">
                <a:latin typeface="Arial"/>
                <a:cs typeface="Arial"/>
              </a:rPr>
              <a:t>Rayo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máximo</a:t>
            </a:r>
            <a:endParaRPr sz="650">
              <a:latin typeface="Arial"/>
              <a:cs typeface="Arial"/>
            </a:endParaRPr>
          </a:p>
          <a:p>
            <a:pPr marL="22860">
              <a:lnSpc>
                <a:spcPct val="100000"/>
              </a:lnSpc>
              <a:spcBef>
                <a:spcPts val="420"/>
              </a:spcBef>
            </a:pPr>
            <a:r>
              <a:rPr dirty="0" sz="350" spc="10" b="1">
                <a:latin typeface="Arial"/>
                <a:cs typeface="Arial"/>
              </a:rPr>
              <a:t>corriente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sobretensión</a:t>
            </a:r>
            <a:endParaRPr sz="350">
              <a:latin typeface="Arial"/>
              <a:cs typeface="Arial"/>
            </a:endParaRPr>
          </a:p>
          <a:p>
            <a:pPr algn="r" marR="49530">
              <a:lnSpc>
                <a:spcPct val="100000"/>
              </a:lnSpc>
              <a:spcBef>
                <a:spcPts val="180"/>
              </a:spcBef>
            </a:pPr>
            <a:r>
              <a:rPr dirty="0" sz="650" spc="20" b="1">
                <a:latin typeface="Arial"/>
                <a:cs typeface="Arial"/>
              </a:rPr>
              <a:t>(10/350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5" b="1">
                <a:latin typeface="Arial"/>
                <a:cs typeface="Arial"/>
              </a:rPr>
              <a:t>μs)</a:t>
            </a:r>
            <a:endParaRPr sz="65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183750" y="7199109"/>
            <a:ext cx="167005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30" b="1">
                <a:latin typeface="Arial"/>
                <a:cs typeface="Arial"/>
              </a:rPr>
              <a:t>Número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b="1">
                <a:latin typeface="Arial"/>
                <a:cs typeface="Arial"/>
              </a:rPr>
              <a:t>dispositivos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protección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externos</a:t>
            </a:r>
            <a:endParaRPr sz="55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086191" y="7275921"/>
            <a:ext cx="1013460" cy="35179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90"/>
              </a:spcBef>
            </a:pPr>
            <a:r>
              <a:rPr dirty="0" sz="700" b="1">
                <a:latin typeface="Arial"/>
                <a:cs typeface="Arial"/>
              </a:rPr>
              <a:t>&lt;4</a:t>
            </a:r>
            <a:endParaRPr sz="70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459"/>
              </a:spcBef>
            </a:pPr>
            <a:r>
              <a:rPr dirty="0" sz="650" spc="5" b="1">
                <a:latin typeface="Arial"/>
                <a:cs typeface="Arial"/>
              </a:rPr>
              <a:t>Por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modo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043613" y="7276154"/>
            <a:ext cx="1029969" cy="35179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90"/>
              </a:spcBef>
            </a:pPr>
            <a:r>
              <a:rPr dirty="0" sz="700" spc="-100">
                <a:latin typeface="Lucida Sans Unicode"/>
                <a:cs typeface="Lucida Sans Unicode"/>
              </a:rPr>
              <a:t>≥4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650" spc="5" b="1">
                <a:latin typeface="Arial"/>
                <a:cs typeface="Arial"/>
              </a:rPr>
              <a:t>Por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modo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462744" y="7526285"/>
            <a:ext cx="22732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841" sz="1050" spc="30" b="1">
                <a:latin typeface="Arial"/>
                <a:cs typeface="Arial"/>
              </a:rPr>
              <a:t>I</a:t>
            </a:r>
            <a:r>
              <a:rPr dirty="0" sz="400" spc="20" b="1">
                <a:latin typeface="Arial"/>
                <a:cs typeface="Arial"/>
              </a:rPr>
              <a:t>total</a:t>
            </a:r>
            <a:endParaRPr sz="4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463993" y="7526285"/>
            <a:ext cx="22732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841" sz="1050" spc="30" b="1">
                <a:latin typeface="Arial"/>
                <a:cs typeface="Arial"/>
              </a:rPr>
              <a:t>I</a:t>
            </a:r>
            <a:r>
              <a:rPr dirty="0" sz="400" spc="20" b="1">
                <a:latin typeface="Arial"/>
                <a:cs typeface="Arial"/>
              </a:rPr>
              <a:t>total</a:t>
            </a:r>
            <a:endParaRPr sz="400">
              <a:latin typeface="Arial"/>
              <a:cs typeface="Arial"/>
            </a:endParaRPr>
          </a:p>
        </p:txBody>
      </p:sp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1649999" y="7641421"/>
          <a:ext cx="5372100" cy="614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6450"/>
                <a:gridCol w="657860"/>
                <a:gridCol w="579120"/>
                <a:gridCol w="550544"/>
                <a:gridCol w="420369"/>
                <a:gridCol w="352425"/>
                <a:gridCol w="610235"/>
                <a:gridCol w="572135"/>
                <a:gridCol w="427989"/>
                <a:gridCol w="391160"/>
              </a:tblGrid>
              <a:tr h="168881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8/20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9065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1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10/350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5244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8/20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1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10/350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64465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8/20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760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1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10/350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0805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8/20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5090">
                        <a:lnSpc>
                          <a:spcPts val="790"/>
                        </a:lnSpc>
                        <a:spcBef>
                          <a:spcPts val="440"/>
                        </a:spcBef>
                      </a:pPr>
                      <a:r>
                        <a:rPr dirty="0" baseline="19841" sz="1050" spc="1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10" b="1">
                          <a:latin typeface="Arial"/>
                          <a:cs typeface="Arial"/>
                        </a:rPr>
                        <a:t>10/350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500">
                          <a:latin typeface="Microsoft Sans Serif"/>
                          <a:cs typeface="Microsoft Sans Serif"/>
                        </a:rPr>
                        <a:t>Yo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desconocido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8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541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631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17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22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34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72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842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dirty="0" sz="700" spc="-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8419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40">
                          <a:latin typeface="Microsoft Sans Serif"/>
                          <a:cs typeface="Microsoft Sans Serif"/>
                        </a:rPr>
                        <a:t>II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22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150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84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12,5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097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7,5</a:t>
                      </a:r>
                      <a:r>
                        <a:rPr dirty="0" sz="65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0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081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7,5</a:t>
                      </a:r>
                      <a:r>
                        <a:rPr dirty="0" sz="65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06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3,75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3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937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7,5</a:t>
                      </a:r>
                      <a:r>
                        <a:rPr dirty="0" sz="650" spc="-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35">
                          <a:latin typeface="Microsoft Sans Serif"/>
                          <a:cs typeface="Microsoft Sans Serif"/>
                        </a:rPr>
                        <a:t>III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IV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35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8,5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38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04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17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43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0014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2,5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96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422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9" name="object 59"/>
          <p:cNvSpPr txBox="1"/>
          <p:nvPr/>
        </p:nvSpPr>
        <p:spPr>
          <a:xfrm>
            <a:off x="540000" y="858307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40000" y="8673241"/>
            <a:ext cx="763905" cy="6350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50" spc="5">
                <a:latin typeface="Microsoft Sans Serif"/>
                <a:cs typeface="Microsoft Sans Serif"/>
              </a:rPr>
              <a:t>Valores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61643-32 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conmutación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voltaje 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SPD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GDT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(gas)</a:t>
            </a:r>
            <a:endParaRPr sz="550">
              <a:latin typeface="Microsoft Sans Serif"/>
              <a:cs typeface="Microsoft Sans Serif"/>
            </a:endParaRPr>
          </a:p>
          <a:p>
            <a:pPr marR="55244">
              <a:lnSpc>
                <a:spcPts val="800"/>
              </a:lnSpc>
            </a:pPr>
            <a:r>
              <a:rPr dirty="0" sz="550" spc="10">
                <a:latin typeface="Microsoft Sans Serif"/>
                <a:cs typeface="Microsoft Sans Serif"/>
              </a:rPr>
              <a:t>Tubos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descarga)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GDT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conectados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endParaRPr sz="550">
              <a:latin typeface="Microsoft Sans Serif"/>
              <a:cs typeface="Microsoft Sans Serif"/>
            </a:endParaRPr>
          </a:p>
        </p:txBody>
      </p:sp>
      <p:graphicFrame>
        <p:nvGraphicFramePr>
          <p:cNvPr id="61" name="object 61"/>
          <p:cNvGraphicFramePr>
            <a:graphicFrameLocks noGrp="1"/>
          </p:cNvGraphicFramePr>
          <p:nvPr/>
        </p:nvGraphicFramePr>
        <p:xfrm>
          <a:off x="519774" y="9271903"/>
          <a:ext cx="6502400" cy="6597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0300"/>
                <a:gridCol w="786130"/>
                <a:gridCol w="937259"/>
                <a:gridCol w="1103630"/>
                <a:gridCol w="882014"/>
                <a:gridCol w="1006475"/>
                <a:gridCol w="654050"/>
              </a:tblGrid>
              <a:tr h="144000"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paralelo</a:t>
                      </a:r>
                      <a:r>
                        <a:rPr dirty="0" sz="4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5">
                          <a:latin typeface="Microsoft Sans Serif"/>
                          <a:cs typeface="Microsoft Sans Serif"/>
                        </a:rPr>
                        <a:t>los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MOV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(varistores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397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500">
                          <a:latin typeface="Microsoft Sans Serif"/>
                          <a:cs typeface="Microsoft Sans Serif"/>
                        </a:rPr>
                        <a:t>Yo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dirty="0" sz="5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>
                          <a:latin typeface="Microsoft Sans Serif"/>
                          <a:cs typeface="Microsoft Sans Serif"/>
                        </a:rPr>
                        <a:t>desconocido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8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162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924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6084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0607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12,5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14612"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4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óxido</a:t>
                      </a:r>
                      <a:r>
                        <a:rPr dirty="0" sz="4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metálico)</a:t>
                      </a:r>
                      <a:r>
                        <a:rPr dirty="0" sz="4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en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>
                        <a:lnSpc>
                          <a:spcPts val="710"/>
                        </a:lnSpc>
                        <a:spcBef>
                          <a:spcPts val="90"/>
                        </a:spcBef>
                      </a:pPr>
                      <a:r>
                        <a:rPr dirty="0" sz="700" spc="40">
                          <a:latin typeface="Microsoft Sans Serif"/>
                          <a:cs typeface="Microsoft Sans Serif"/>
                        </a:rPr>
                        <a:t>II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64795">
                        <a:lnSpc>
                          <a:spcPts val="66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150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401320">
                        <a:lnSpc>
                          <a:spcPts val="66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18,5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426084">
                        <a:lnSpc>
                          <a:spcPts val="66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37,5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300990">
                        <a:lnSpc>
                          <a:spcPts val="710"/>
                        </a:lnSpc>
                        <a:spcBef>
                          <a:spcPts val="90"/>
                        </a:spcBef>
                      </a:pPr>
                      <a:r>
                        <a:rPr dirty="0" sz="700" spc="5">
                          <a:latin typeface="Microsoft Sans Serif"/>
                          <a:cs typeface="Microsoft Sans Serif"/>
                        </a:rPr>
                        <a:t>9kA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67310">
                        <a:lnSpc>
                          <a:spcPts val="66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18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</a:tr>
              <a:tr h="175808">
                <a:tc>
                  <a:txBody>
                    <a:bodyPr/>
                    <a:lstStyle/>
                    <a:p>
                      <a:pPr marL="19685">
                        <a:lnSpc>
                          <a:spcPts val="540"/>
                        </a:lnSpc>
                      </a:pPr>
                      <a:r>
                        <a:rPr dirty="0" sz="500" spc="-1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5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0">
                          <a:latin typeface="Microsoft Sans Serif"/>
                          <a:cs typeface="Microsoft Sans Serif"/>
                        </a:rPr>
                        <a:t>aplicación</a:t>
                      </a:r>
                      <a:r>
                        <a:rPr dirty="0" sz="5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fotovoltaica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19685">
                        <a:lnSpc>
                          <a:spcPts val="545"/>
                        </a:lnSpc>
                        <a:spcBef>
                          <a:spcPts val="200"/>
                        </a:spcBef>
                      </a:pP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5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30"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dirty="0" sz="5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edificio</a:t>
                      </a:r>
                      <a:r>
                        <a:rPr dirty="0" sz="5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20">
                          <a:latin typeface="Microsoft Sans Serif"/>
                          <a:cs typeface="Microsoft Sans Serif"/>
                        </a:rPr>
                        <a:t>donde</a:t>
                      </a:r>
                      <a:r>
                        <a:rPr dirty="0" sz="5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5">
                          <a:latin typeface="Microsoft Sans Serif"/>
                          <a:cs typeface="Microsoft Sans Serif"/>
                        </a:rPr>
                        <a:t>la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650" spc="35">
                          <a:latin typeface="Microsoft Sans Serif"/>
                          <a:cs typeface="Microsoft Sans Serif"/>
                        </a:rPr>
                        <a:t>III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IV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762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762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195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12,5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397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41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25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397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0670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6,25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397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810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12,5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3975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5724">
                <a:tc>
                  <a:txBody>
                    <a:bodyPr/>
                    <a:lstStyle/>
                    <a:p>
                      <a:pPr marL="19685">
                        <a:lnSpc>
                          <a:spcPts val="580"/>
                        </a:lnSpc>
                        <a:spcBef>
                          <a:spcPts val="150"/>
                        </a:spcBef>
                      </a:pPr>
                      <a:r>
                        <a:rPr dirty="0" sz="500" spc="10"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dirty="0" sz="5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5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0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00" spc="10">
                          <a:latin typeface="Microsoft Sans Serif"/>
                          <a:cs typeface="Microsoft Sans Serif"/>
                        </a:rPr>
                        <a:t>separación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905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19510"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550" spc="20"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dirty="0" sz="5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se</a:t>
                      </a:r>
                      <a:r>
                        <a:rPr dirty="0" sz="5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20">
                          <a:latin typeface="Microsoft Sans Serif"/>
                          <a:cs typeface="Microsoft Sans Serif"/>
                        </a:rPr>
                        <a:t>mantiene.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2" name="object 62"/>
          <p:cNvSpPr txBox="1"/>
          <p:nvPr/>
        </p:nvSpPr>
        <p:spPr>
          <a:xfrm>
            <a:off x="1637299" y="8674265"/>
            <a:ext cx="466725" cy="355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8300"/>
              </a:lnSpc>
              <a:spcBef>
                <a:spcPts val="95"/>
              </a:spcBef>
            </a:pPr>
            <a:r>
              <a:rPr dirty="0" sz="550" spc="20" b="1">
                <a:latin typeface="Arial"/>
                <a:cs typeface="Arial"/>
              </a:rPr>
              <a:t>Iluminación </a:t>
            </a:r>
            <a:r>
              <a:rPr dirty="0" sz="550" spc="-14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  </a:t>
            </a:r>
            <a:r>
              <a:rPr dirty="0" sz="650" spc="-5" b="1">
                <a:latin typeface="Arial"/>
                <a:cs typeface="Arial"/>
              </a:rPr>
              <a:t>Clase</a:t>
            </a:r>
            <a:r>
              <a:rPr dirty="0" sz="650" spc="-40" b="1">
                <a:latin typeface="Arial"/>
                <a:cs typeface="Arial"/>
              </a:rPr>
              <a:t> </a:t>
            </a:r>
            <a:r>
              <a:rPr dirty="0" sz="650" spc="-30" b="1">
                <a:latin typeface="Arial"/>
                <a:cs typeface="Arial"/>
              </a:rPr>
              <a:t>LPL</a:t>
            </a:r>
            <a:endParaRPr sz="6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374902" y="8676721"/>
            <a:ext cx="610235" cy="353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29209">
              <a:lnSpc>
                <a:spcPct val="100000"/>
              </a:lnSpc>
              <a:spcBef>
                <a:spcPts val="100"/>
              </a:spcBef>
            </a:pPr>
            <a:r>
              <a:rPr dirty="0" sz="650" b="1">
                <a:latin typeface="Arial"/>
                <a:cs typeface="Arial"/>
              </a:rPr>
              <a:t>Rayo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máximo</a:t>
            </a:r>
            <a:endParaRPr sz="650">
              <a:latin typeface="Arial"/>
              <a:cs typeface="Arial"/>
            </a:endParaRPr>
          </a:p>
          <a:p>
            <a:pPr marL="22860">
              <a:lnSpc>
                <a:spcPct val="100000"/>
              </a:lnSpc>
              <a:spcBef>
                <a:spcPts val="420"/>
              </a:spcBef>
            </a:pPr>
            <a:r>
              <a:rPr dirty="0" sz="350" spc="10" b="1">
                <a:latin typeface="Arial"/>
                <a:cs typeface="Arial"/>
              </a:rPr>
              <a:t>corriente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sobretensión</a:t>
            </a:r>
            <a:endParaRPr sz="350">
              <a:latin typeface="Arial"/>
              <a:cs typeface="Arial"/>
            </a:endParaRPr>
          </a:p>
          <a:p>
            <a:pPr algn="r" marR="49530">
              <a:lnSpc>
                <a:spcPct val="100000"/>
              </a:lnSpc>
              <a:spcBef>
                <a:spcPts val="180"/>
              </a:spcBef>
            </a:pPr>
            <a:r>
              <a:rPr dirty="0" sz="650" spc="20" b="1">
                <a:latin typeface="Arial"/>
                <a:cs typeface="Arial"/>
              </a:rPr>
              <a:t>(10/350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5" b="1">
                <a:latin typeface="Arial"/>
                <a:cs typeface="Arial"/>
              </a:rPr>
              <a:t>μs)</a:t>
            </a:r>
            <a:endParaRPr sz="6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55836" y="8689509"/>
            <a:ext cx="167005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30" b="1">
                <a:latin typeface="Arial"/>
                <a:cs typeface="Arial"/>
              </a:rPr>
              <a:t>Número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b="1">
                <a:latin typeface="Arial"/>
                <a:cs typeface="Arial"/>
              </a:rPr>
              <a:t>dispositivos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protección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externos</a:t>
            </a:r>
            <a:endParaRPr sz="5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014830" y="8766321"/>
            <a:ext cx="1106805" cy="49720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algn="r" marR="55244">
              <a:lnSpc>
                <a:spcPct val="100000"/>
              </a:lnSpc>
              <a:spcBef>
                <a:spcPts val="590"/>
              </a:spcBef>
            </a:pPr>
            <a:r>
              <a:rPr dirty="0" sz="700" b="1">
                <a:latin typeface="Arial"/>
                <a:cs typeface="Arial"/>
              </a:rPr>
              <a:t>&lt;4</a:t>
            </a:r>
            <a:endParaRPr sz="700">
              <a:latin typeface="Arial"/>
              <a:cs typeface="Arial"/>
            </a:endParaRPr>
          </a:p>
          <a:p>
            <a:pPr algn="r" marR="79375">
              <a:lnSpc>
                <a:spcPct val="100000"/>
              </a:lnSpc>
              <a:spcBef>
                <a:spcPts val="459"/>
              </a:spcBef>
            </a:pPr>
            <a:r>
              <a:rPr dirty="0" sz="650" spc="5" b="1">
                <a:latin typeface="Arial"/>
                <a:cs typeface="Arial"/>
              </a:rPr>
              <a:t>Por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modo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endParaRPr sz="650">
              <a:latin typeface="Arial"/>
              <a:cs typeface="Arial"/>
            </a:endParaRPr>
          </a:p>
          <a:p>
            <a:pPr algn="r" marR="30480">
              <a:lnSpc>
                <a:spcPct val="100000"/>
              </a:lnSpc>
              <a:spcBef>
                <a:spcPts val="300"/>
              </a:spcBef>
            </a:pPr>
            <a:r>
              <a:rPr dirty="0" baseline="19841" sz="1050" spc="15" b="1">
                <a:latin typeface="Arial"/>
                <a:cs typeface="Arial"/>
              </a:rPr>
              <a:t>I</a:t>
            </a:r>
            <a:r>
              <a:rPr dirty="0" sz="400" spc="10" b="1">
                <a:latin typeface="Arial"/>
                <a:cs typeface="Arial"/>
              </a:rPr>
              <a:t>10/350</a:t>
            </a:r>
            <a:endParaRPr sz="4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760555" y="9130985"/>
            <a:ext cx="22732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841" sz="1050" spc="30" b="1">
                <a:latin typeface="Arial"/>
                <a:cs typeface="Arial"/>
              </a:rPr>
              <a:t>I</a:t>
            </a:r>
            <a:r>
              <a:rPr dirty="0" sz="400" spc="20" b="1">
                <a:latin typeface="Arial"/>
                <a:cs typeface="Arial"/>
              </a:rPr>
              <a:t>total</a:t>
            </a:r>
            <a:endParaRPr sz="4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986713" y="8766556"/>
            <a:ext cx="1119505" cy="49657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algn="ctr" marL="899160">
              <a:lnSpc>
                <a:spcPct val="100000"/>
              </a:lnSpc>
              <a:spcBef>
                <a:spcPts val="590"/>
              </a:spcBef>
            </a:pPr>
            <a:r>
              <a:rPr dirty="0" sz="700" spc="-100">
                <a:latin typeface="Lucida Sans Unicode"/>
                <a:cs typeface="Lucida Sans Unicode"/>
              </a:rPr>
              <a:t>≥4</a:t>
            </a:r>
            <a:endParaRPr sz="700">
              <a:latin typeface="Lucida Sans Unicode"/>
              <a:cs typeface="Lucida Sans Unicode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650" spc="5" b="1">
                <a:latin typeface="Arial"/>
                <a:cs typeface="Arial"/>
              </a:rPr>
              <a:t>Por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modo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endParaRPr sz="650">
              <a:latin typeface="Arial"/>
              <a:cs typeface="Arial"/>
            </a:endParaRPr>
          </a:p>
          <a:p>
            <a:pPr algn="ctr" marL="849630">
              <a:lnSpc>
                <a:spcPct val="100000"/>
              </a:lnSpc>
              <a:spcBef>
                <a:spcPts val="305"/>
              </a:spcBef>
            </a:pPr>
            <a:r>
              <a:rPr dirty="0" baseline="19841" sz="1050" spc="15" b="1">
                <a:latin typeface="Arial"/>
                <a:cs typeface="Arial"/>
              </a:rPr>
              <a:t>I</a:t>
            </a:r>
            <a:r>
              <a:rPr dirty="0" sz="400" spc="10" b="1">
                <a:latin typeface="Arial"/>
                <a:cs typeface="Arial"/>
              </a:rPr>
              <a:t>10/350</a:t>
            </a:r>
            <a:endParaRPr sz="4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78570" y="9130985"/>
            <a:ext cx="227329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9841" sz="1050" spc="30" b="1">
                <a:latin typeface="Arial"/>
                <a:cs typeface="Arial"/>
              </a:rPr>
              <a:t>I</a:t>
            </a:r>
            <a:r>
              <a:rPr dirty="0" sz="400" spc="20" b="1">
                <a:latin typeface="Arial"/>
                <a:cs typeface="Arial"/>
              </a:rPr>
              <a:t>total</a:t>
            </a:r>
            <a:endParaRPr sz="4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648174" y="1578734"/>
          <a:ext cx="5375275" cy="4546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8640"/>
                <a:gridCol w="648335"/>
                <a:gridCol w="777239"/>
                <a:gridCol w="436244"/>
                <a:gridCol w="813434"/>
                <a:gridCol w="545464"/>
                <a:gridCol w="993775"/>
                <a:gridCol w="610235"/>
              </a:tblGrid>
              <a:tr h="29776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68910" marR="154940" indent="-75565">
                        <a:lnSpc>
                          <a:spcPct val="115399"/>
                        </a:lnSpc>
                        <a:spcBef>
                          <a:spcPts val="130"/>
                        </a:spcBef>
                      </a:pPr>
                      <a:r>
                        <a:rPr dirty="0" sz="650" b="1"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modo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de 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protección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651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429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total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 marR="203835" indent="-75565">
                        <a:lnSpc>
                          <a:spcPct val="115399"/>
                        </a:lnSpc>
                        <a:spcBef>
                          <a:spcPts val="130"/>
                        </a:spcBef>
                      </a:pPr>
                      <a:r>
                        <a:rPr dirty="0" sz="650" b="1"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modo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de 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protección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651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430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total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 marR="343535" indent="-75565">
                        <a:lnSpc>
                          <a:spcPct val="115399"/>
                        </a:lnSpc>
                        <a:spcBef>
                          <a:spcPts val="130"/>
                        </a:spcBef>
                      </a:pPr>
                      <a:r>
                        <a:rPr dirty="0" sz="650" b="1"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modo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de 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protección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651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02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baseline="19841" sz="1050" spc="3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400" spc="20" b="1">
                          <a:latin typeface="Arial"/>
                          <a:cs typeface="Arial"/>
                        </a:rPr>
                        <a:t>total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35">
                          <a:latin typeface="Microsoft Sans Serif"/>
                          <a:cs typeface="Microsoft Sans Serif"/>
                        </a:rPr>
                        <a:t>III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IV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43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525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589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30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365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61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20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kA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822187" y="888003"/>
            <a:ext cx="4201160" cy="25400"/>
            <a:chOff x="2822187" y="888003"/>
            <a:chExt cx="4201160" cy="25400"/>
          </a:xfrm>
        </p:grpSpPr>
        <p:sp>
          <p:nvSpPr>
            <p:cNvPr id="5" name="object 5"/>
            <p:cNvSpPr/>
            <p:nvPr/>
          </p:nvSpPr>
          <p:spPr>
            <a:xfrm>
              <a:off x="2822187" y="900703"/>
              <a:ext cx="706120" cy="0"/>
            </a:xfrm>
            <a:custGeom>
              <a:avLst/>
              <a:gdLst/>
              <a:ahLst/>
              <a:cxnLst/>
              <a:rect l="l" t="t" r="r" b="b"/>
              <a:pathLst>
                <a:path w="706120" h="0">
                  <a:moveTo>
                    <a:pt x="0" y="0"/>
                  </a:moveTo>
                  <a:lnTo>
                    <a:pt x="70581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527998" y="900703"/>
              <a:ext cx="490855" cy="0"/>
            </a:xfrm>
            <a:custGeom>
              <a:avLst/>
              <a:gdLst/>
              <a:ahLst/>
              <a:cxnLst/>
              <a:rect l="l" t="t" r="r" b="b"/>
              <a:pathLst>
                <a:path w="490854" h="0">
                  <a:moveTo>
                    <a:pt x="0" y="0"/>
                  </a:moveTo>
                  <a:lnTo>
                    <a:pt x="49049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018499" y="900703"/>
              <a:ext cx="711200" cy="0"/>
            </a:xfrm>
            <a:custGeom>
              <a:avLst/>
              <a:gdLst/>
              <a:ahLst/>
              <a:cxnLst/>
              <a:rect l="l" t="t" r="r" b="b"/>
              <a:pathLst>
                <a:path w="711200" h="0">
                  <a:moveTo>
                    <a:pt x="0" y="0"/>
                  </a:moveTo>
                  <a:lnTo>
                    <a:pt x="7109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729500" y="900703"/>
              <a:ext cx="607695" cy="0"/>
            </a:xfrm>
            <a:custGeom>
              <a:avLst/>
              <a:gdLst/>
              <a:ahLst/>
              <a:cxnLst/>
              <a:rect l="l" t="t" r="r" b="b"/>
              <a:pathLst>
                <a:path w="607695" h="0">
                  <a:moveTo>
                    <a:pt x="0" y="0"/>
                  </a:moveTo>
                  <a:lnTo>
                    <a:pt x="60750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336999" y="900703"/>
              <a:ext cx="756285" cy="0"/>
            </a:xfrm>
            <a:custGeom>
              <a:avLst/>
              <a:gdLst/>
              <a:ahLst/>
              <a:cxnLst/>
              <a:rect l="l" t="t" r="r" b="b"/>
              <a:pathLst>
                <a:path w="756285" h="0">
                  <a:moveTo>
                    <a:pt x="0" y="0"/>
                  </a:moveTo>
                  <a:lnTo>
                    <a:pt x="7560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092998" y="900703"/>
              <a:ext cx="930275" cy="0"/>
            </a:xfrm>
            <a:custGeom>
              <a:avLst/>
              <a:gdLst/>
              <a:ahLst/>
              <a:cxnLst/>
              <a:rect l="l" t="t" r="r" b="b"/>
              <a:pathLst>
                <a:path w="930275" h="0">
                  <a:moveTo>
                    <a:pt x="0" y="0"/>
                  </a:moveTo>
                  <a:lnTo>
                    <a:pt x="92999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1648174" y="888003"/>
            <a:ext cx="1174115" cy="25400"/>
            <a:chOff x="1648174" y="888003"/>
            <a:chExt cx="1174115" cy="25400"/>
          </a:xfrm>
        </p:grpSpPr>
        <p:sp>
          <p:nvSpPr>
            <p:cNvPr id="12" name="object 12"/>
            <p:cNvSpPr/>
            <p:nvPr/>
          </p:nvSpPr>
          <p:spPr>
            <a:xfrm>
              <a:off x="1648174" y="900703"/>
              <a:ext cx="733425" cy="0"/>
            </a:xfrm>
            <a:custGeom>
              <a:avLst/>
              <a:gdLst/>
              <a:ahLst/>
              <a:cxnLst/>
              <a:rect l="l" t="t" r="r" b="b"/>
              <a:pathLst>
                <a:path w="733425" h="0">
                  <a:moveTo>
                    <a:pt x="0" y="0"/>
                  </a:moveTo>
                  <a:lnTo>
                    <a:pt x="73334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381519" y="900703"/>
              <a:ext cx="440690" cy="0"/>
            </a:xfrm>
            <a:custGeom>
              <a:avLst/>
              <a:gdLst/>
              <a:ahLst/>
              <a:cxnLst/>
              <a:rect l="l" t="t" r="r" b="b"/>
              <a:pathLst>
                <a:path w="440689" h="0">
                  <a:moveTo>
                    <a:pt x="0" y="0"/>
                  </a:moveTo>
                  <a:lnTo>
                    <a:pt x="44066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999" y="4775615"/>
            <a:ext cx="862392" cy="228600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206711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8173" y="853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38173" y="935300"/>
            <a:ext cx="819150" cy="84455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31500"/>
              </a:lnSpc>
              <a:spcBef>
                <a:spcPts val="5"/>
              </a:spcBef>
            </a:pPr>
            <a:r>
              <a:rPr dirty="0" sz="500" spc="5">
                <a:latin typeface="Microsoft Sans Serif"/>
                <a:cs typeface="Microsoft Sans Serif"/>
              </a:rPr>
              <a:t>Valores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IEC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61643-32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  </a:t>
            </a:r>
            <a:r>
              <a:rPr dirty="0" sz="500" spc="-30">
                <a:latin typeface="Microsoft Sans Serif"/>
                <a:cs typeface="Microsoft Sans Serif"/>
              </a:rPr>
              <a:t>SPD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limitadores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tensión 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conmutación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voltaje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SPD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45">
                <a:latin typeface="Microsoft Sans Serif"/>
                <a:cs typeface="Microsoft Sans Serif"/>
              </a:rPr>
              <a:t>CC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endParaRPr sz="450">
              <a:latin typeface="Microsoft Sans Serif"/>
              <a:cs typeface="Microsoft Sans Serif"/>
            </a:endParaRPr>
          </a:p>
          <a:p>
            <a:pPr marR="100330">
              <a:lnSpc>
                <a:spcPct val="148100"/>
              </a:lnSpc>
            </a:pPr>
            <a:r>
              <a:rPr dirty="0" sz="450" spc="5">
                <a:latin typeface="Microsoft Sans Serif"/>
                <a:cs typeface="Microsoft Sans Serif"/>
              </a:rPr>
              <a:t>los </a:t>
            </a:r>
            <a:r>
              <a:rPr dirty="0" sz="450" spc="15">
                <a:latin typeface="Microsoft Sans Serif"/>
                <a:cs typeface="Microsoft Sans Serif"/>
              </a:rPr>
              <a:t>independientes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Sistemas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fotovoltaicos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9"/>
              </a:spcBef>
            </a:pPr>
            <a:r>
              <a:rPr dirty="0" sz="450" spc="15">
                <a:latin typeface="Microsoft Sans Serif"/>
                <a:cs typeface="Microsoft Sans Serif"/>
              </a:rPr>
              <a:t>inversor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potencia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central.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5474" y="901318"/>
            <a:ext cx="930910" cy="476884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600" spc="10" b="1">
                <a:latin typeface="Arial"/>
                <a:cs typeface="Arial"/>
              </a:rPr>
              <a:t>Protección</a:t>
            </a:r>
            <a:r>
              <a:rPr dirty="0" sz="600" spc="-4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contra</a:t>
            </a:r>
            <a:r>
              <a:rPr dirty="0" sz="600" spc="-4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rayos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50" spc="-5" b="1">
                <a:latin typeface="Arial"/>
                <a:cs typeface="Arial"/>
              </a:rPr>
              <a:t>Clase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30" b="1">
                <a:latin typeface="Arial"/>
                <a:cs typeface="Arial"/>
              </a:rPr>
              <a:t>LPL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400" spc="20" b="1">
                <a:latin typeface="Arial"/>
                <a:cs typeface="Arial"/>
              </a:rPr>
              <a:t>Máxima</a:t>
            </a:r>
            <a:r>
              <a:rPr dirty="0" sz="400" spc="-15" b="1">
                <a:latin typeface="Arial"/>
                <a:cs typeface="Arial"/>
              </a:rPr>
              <a:t> </a:t>
            </a:r>
            <a:r>
              <a:rPr dirty="0" sz="400" spc="5" b="1">
                <a:latin typeface="Arial"/>
                <a:cs typeface="Arial"/>
              </a:rPr>
              <a:t>sobretensión</a:t>
            </a:r>
            <a:r>
              <a:rPr dirty="0" sz="400" spc="-15" b="1">
                <a:latin typeface="Arial"/>
                <a:cs typeface="Arial"/>
              </a:rPr>
              <a:t> </a:t>
            </a:r>
            <a:r>
              <a:rPr dirty="0" sz="400" spc="10" b="1">
                <a:latin typeface="Arial"/>
                <a:cs typeface="Arial"/>
              </a:rPr>
              <a:t>por</a:t>
            </a:r>
            <a:r>
              <a:rPr dirty="0" sz="400" spc="-15" b="1">
                <a:latin typeface="Arial"/>
                <a:cs typeface="Arial"/>
              </a:rPr>
              <a:t> </a:t>
            </a:r>
            <a:r>
              <a:rPr dirty="0" sz="400" spc="5" b="1">
                <a:latin typeface="Arial"/>
                <a:cs typeface="Arial"/>
              </a:rPr>
              <a:t>rayos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650" spc="20" b="1">
                <a:latin typeface="Arial"/>
                <a:cs typeface="Arial"/>
              </a:rPr>
              <a:t>corriente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(10/350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-5" b="1">
                <a:latin typeface="Arial"/>
                <a:cs typeface="Arial"/>
              </a:rPr>
              <a:t>μs)</a:t>
            </a:r>
            <a:endParaRPr sz="6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22388" y="910321"/>
            <a:ext cx="2557780" cy="142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730"/>
              </a:lnSpc>
              <a:spcBef>
                <a:spcPts val="100"/>
              </a:spcBef>
              <a:tabLst>
                <a:tab pos="1062990" algn="l"/>
              </a:tabLst>
            </a:pPr>
            <a:r>
              <a:rPr dirty="0" sz="600" spc="-30" b="1">
                <a:latin typeface="Arial"/>
                <a:cs typeface="Arial"/>
              </a:rPr>
              <a:t>SPD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en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el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lado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-55" b="1">
                <a:latin typeface="Arial"/>
                <a:cs typeface="Arial"/>
              </a:rPr>
              <a:t>CC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65" b="1">
                <a:latin typeface="Arial"/>
                <a:cs typeface="Arial"/>
              </a:rPr>
              <a:t>I	</a:t>
            </a:r>
            <a:r>
              <a:rPr dirty="0" sz="650" spc="25" b="1">
                <a:latin typeface="Arial"/>
                <a:cs typeface="Arial"/>
              </a:rPr>
              <a:t>en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kA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(10/350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b="1">
                <a:latin typeface="Arial"/>
                <a:cs typeface="Arial"/>
              </a:rPr>
              <a:t>μs),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70" b="1">
                <a:latin typeface="Arial"/>
                <a:cs typeface="Arial"/>
              </a:rPr>
              <a:t>I  </a:t>
            </a:r>
            <a:r>
              <a:rPr dirty="0" sz="650" spc="140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en</a:t>
            </a:r>
            <a:r>
              <a:rPr dirty="0" sz="650" spc="-3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kA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(8/20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-5" b="1">
                <a:latin typeface="Arial"/>
                <a:cs typeface="Arial"/>
              </a:rPr>
              <a:t>μs)</a:t>
            </a:r>
            <a:endParaRPr sz="650">
              <a:latin typeface="Arial"/>
              <a:cs typeface="Arial"/>
            </a:endParaRPr>
          </a:p>
          <a:p>
            <a:pPr marL="942340">
              <a:lnSpc>
                <a:spcPts val="190"/>
              </a:lnSpc>
              <a:tabLst>
                <a:tab pos="1889125" algn="l"/>
              </a:tabLst>
            </a:pPr>
            <a:r>
              <a:rPr dirty="0" sz="200" spc="5" b="1">
                <a:latin typeface="Arial"/>
                <a:cs typeface="Arial"/>
              </a:rPr>
              <a:t>diablillo	</a:t>
            </a:r>
            <a:r>
              <a:rPr dirty="0" sz="150" spc="5" b="1">
                <a:latin typeface="Arial"/>
                <a:cs typeface="Arial"/>
              </a:rPr>
              <a:t>norte</a:t>
            </a:r>
            <a:endParaRPr sz="1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7963" y="1075001"/>
            <a:ext cx="10223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30" b="1">
                <a:latin typeface="Arial"/>
                <a:cs typeface="Arial"/>
              </a:rPr>
              <a:t>SPD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limitadores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voltaje</a:t>
            </a:r>
            <a:endParaRPr sz="6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224533" y="1227071"/>
            <a:ext cx="8286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0" b="1">
                <a:latin typeface="Arial"/>
                <a:cs typeface="Arial"/>
              </a:rPr>
              <a:t>MOV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-10" b="1">
                <a:latin typeface="Arial"/>
                <a:cs typeface="Arial"/>
              </a:rPr>
              <a:t>+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-15" b="1">
                <a:latin typeface="Arial"/>
                <a:cs typeface="Arial"/>
              </a:rPr>
              <a:t>GDT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en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serie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634220" y="1087701"/>
            <a:ext cx="100330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 b="1">
                <a:latin typeface="Arial"/>
                <a:cs typeface="Arial"/>
              </a:rPr>
              <a:t>SPD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conmutación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0" b="1">
                <a:latin typeface="Arial"/>
                <a:cs typeface="Arial"/>
              </a:rPr>
              <a:t>de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voltaje</a:t>
            </a:r>
            <a:endParaRPr sz="5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609328" y="1220721"/>
            <a:ext cx="2076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 b="1">
                <a:latin typeface="Arial"/>
                <a:cs typeface="Arial"/>
              </a:rPr>
              <a:t>GDT</a:t>
            </a:r>
            <a:endParaRPr sz="7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04329" y="1271521"/>
            <a:ext cx="25527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 b="1">
                <a:latin typeface="Arial"/>
                <a:cs typeface="Arial"/>
              </a:rPr>
              <a:t>Movimiento</a:t>
            </a:r>
            <a:endParaRPr sz="3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125304" y="1239771"/>
            <a:ext cx="82232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 b="1">
                <a:latin typeface="Arial"/>
                <a:cs typeface="Arial"/>
              </a:rPr>
              <a:t>MOV</a:t>
            </a:r>
            <a:r>
              <a:rPr dirty="0" sz="550" spc="-25" b="1">
                <a:latin typeface="Arial"/>
                <a:cs typeface="Arial"/>
              </a:rPr>
              <a:t> </a:t>
            </a:r>
            <a:r>
              <a:rPr dirty="0" sz="550" spc="-10" b="1">
                <a:latin typeface="Arial"/>
                <a:cs typeface="Arial"/>
              </a:rPr>
              <a:t>+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-15" b="1">
                <a:latin typeface="Arial"/>
                <a:cs typeface="Arial"/>
              </a:rPr>
              <a:t>GDT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en</a:t>
            </a:r>
            <a:r>
              <a:rPr dirty="0" sz="550" spc="-2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paralelo</a:t>
            </a:r>
            <a:endParaRPr sz="5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82726" y="1400743"/>
            <a:ext cx="603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75" b="1">
                <a:latin typeface="Arial"/>
                <a:cs typeface="Arial"/>
              </a:rPr>
              <a:t>I</a:t>
            </a:r>
            <a:endParaRPr sz="7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70220" y="1400681"/>
            <a:ext cx="603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75" b="1">
                <a:latin typeface="Arial"/>
                <a:cs typeface="Arial"/>
              </a:rPr>
              <a:t>I</a:t>
            </a:r>
            <a:endParaRPr sz="7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060332" y="1400681"/>
            <a:ext cx="603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75" b="1">
                <a:latin typeface="Arial"/>
                <a:cs typeface="Arial"/>
              </a:rPr>
              <a:t>I</a:t>
            </a:r>
            <a:endParaRPr sz="7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309709" y="1468385"/>
            <a:ext cx="19177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0" b="1">
                <a:latin typeface="Arial"/>
                <a:cs typeface="Arial"/>
              </a:rPr>
              <a:t>10/350</a:t>
            </a:r>
            <a:endParaRPr sz="4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599735" y="1468385"/>
            <a:ext cx="13398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5" b="1">
                <a:latin typeface="Arial"/>
                <a:cs typeface="Arial"/>
              </a:rPr>
              <a:t>8/20</a:t>
            </a:r>
            <a:endParaRPr sz="4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087366" y="1468385"/>
            <a:ext cx="19177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0" b="1">
                <a:latin typeface="Arial"/>
                <a:cs typeface="Arial"/>
              </a:rPr>
              <a:t>10/350</a:t>
            </a:r>
            <a:endParaRPr sz="4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299" y="2343402"/>
            <a:ext cx="21316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5" b="1">
                <a:latin typeface="Arial"/>
                <a:cs typeface="Arial"/>
              </a:rPr>
              <a:t>Tensión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35" b="1">
                <a:latin typeface="Arial"/>
                <a:cs typeface="Arial"/>
              </a:rPr>
              <a:t>máxima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5" b="1">
                <a:latin typeface="Arial"/>
                <a:cs typeface="Arial"/>
              </a:rPr>
              <a:t>funcionamiento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continuo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U</a:t>
            </a:r>
            <a:endParaRPr sz="7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74094" y="2404750"/>
            <a:ext cx="1473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 b="1">
                <a:latin typeface="Arial"/>
                <a:cs typeface="Arial"/>
              </a:rPr>
              <a:t>CPV</a:t>
            </a:r>
            <a:endParaRPr sz="5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599199" y="2422111"/>
            <a:ext cx="5395595" cy="35750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80"/>
              </a:spcBef>
              <a:tabLst>
                <a:tab pos="281813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funcionamiento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continuo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(U	</a:t>
            </a:r>
            <a:r>
              <a:rPr dirty="0" baseline="-33333" sz="750" spc="-60">
                <a:latin typeface="Microsoft Sans Serif"/>
                <a:cs typeface="Microsoft Sans Serif"/>
              </a:rPr>
              <a:t>CPV</a:t>
            </a:r>
            <a:r>
              <a:rPr dirty="0" baseline="-33333" sz="750" spc="-7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mayor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390"/>
              </a:spcBef>
            </a:pP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(al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igual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637326" y="2965779"/>
            <a:ext cx="13944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 b="1">
                <a:latin typeface="Arial"/>
                <a:cs typeface="Arial"/>
              </a:rPr>
              <a:t>Corriente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25" b="1">
                <a:latin typeface="Arial"/>
                <a:cs typeface="Arial"/>
              </a:rPr>
              <a:t>nominal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cortocircuito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65" b="1">
                <a:latin typeface="Arial"/>
                <a:cs typeface="Arial"/>
              </a:rPr>
              <a:t>I</a:t>
            </a:r>
            <a:endParaRPr sz="6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136449" y="3014350"/>
            <a:ext cx="1416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30" b="1">
                <a:latin typeface="Arial"/>
                <a:cs typeface="Arial"/>
              </a:rPr>
              <a:t>VPS</a:t>
            </a:r>
            <a:endParaRPr sz="5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11849" y="3060940"/>
            <a:ext cx="5178425" cy="784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30480">
              <a:lnSpc>
                <a:spcPct val="133300"/>
              </a:lnSpc>
              <a:spcBef>
                <a:spcPts val="10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 </a:t>
            </a:r>
            <a:r>
              <a:rPr dirty="0" sz="750" spc="25">
                <a:latin typeface="Microsoft Sans Serif"/>
                <a:cs typeface="Microsoft Sans Serif"/>
              </a:rPr>
              <a:t>evitar </a:t>
            </a:r>
            <a:r>
              <a:rPr dirty="0" sz="750" spc="15">
                <a:latin typeface="Microsoft Sans Serif"/>
                <a:cs typeface="Microsoft Sans Serif"/>
              </a:rPr>
              <a:t>posibles riesgos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personas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propiedad </a:t>
            </a:r>
            <a:r>
              <a:rPr dirty="0" sz="750" spc="10">
                <a:latin typeface="Microsoft Sans Serif"/>
                <a:cs typeface="Microsoft Sans Serif"/>
              </a:rPr>
              <a:t>causados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10">
                <a:latin typeface="Microsoft Sans Serif"/>
                <a:cs typeface="Microsoft Sans Serif"/>
              </a:rPr>
              <a:t>arcos </a:t>
            </a:r>
            <a:r>
              <a:rPr dirty="0" sz="750" spc="15">
                <a:latin typeface="Microsoft Sans Serif"/>
                <a:cs typeface="Microsoft Sans Serif"/>
              </a:rPr>
              <a:t>eléctricos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50">
                <a:latin typeface="Microsoft Sans Serif"/>
                <a:cs typeface="Microsoft Sans Serif"/>
              </a:rPr>
              <a:t>CC,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80">
                <a:latin typeface="Microsoft Sans Serif"/>
                <a:cs typeface="Microsoft Sans Serif"/>
              </a:rPr>
              <a:t>nomi</a:t>
            </a:r>
            <a:r>
              <a:rPr dirty="0" baseline="-33333" sz="750" spc="-120">
                <a:latin typeface="Microsoft Sans Serif"/>
                <a:cs typeface="Microsoft Sans Serif"/>
              </a:rPr>
              <a:t>V</a:t>
            </a:r>
            <a:r>
              <a:rPr dirty="0" sz="750" spc="-80">
                <a:latin typeface="Microsoft Sans Serif"/>
                <a:cs typeface="Microsoft Sans Serif"/>
              </a:rPr>
              <a:t>n</a:t>
            </a:r>
            <a:r>
              <a:rPr dirty="0" baseline="-33333" sz="750" spc="-120">
                <a:latin typeface="Microsoft Sans Serif"/>
                <a:cs typeface="Microsoft Sans Serif"/>
              </a:rPr>
              <a:t>P</a:t>
            </a:r>
            <a:r>
              <a:rPr dirty="0" sz="750" spc="-80">
                <a:latin typeface="Microsoft Sans Serif"/>
                <a:cs typeface="Microsoft Sans Serif"/>
              </a:rPr>
              <a:t>a</a:t>
            </a:r>
            <a:r>
              <a:rPr dirty="0" baseline="-33333" sz="750" spc="-120">
                <a:latin typeface="Microsoft Sans Serif"/>
                <a:cs typeface="Microsoft Sans Serif"/>
              </a:rPr>
              <a:t>S</a:t>
            </a:r>
            <a:r>
              <a:rPr dirty="0" sz="750" spc="-80">
                <a:latin typeface="Microsoft Sans Serif"/>
                <a:cs typeface="Microsoft Sans Serif"/>
              </a:rPr>
              <a:t>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disponible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punto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SPD.</a:t>
            </a:r>
            <a:endParaRPr sz="750">
              <a:latin typeface="Microsoft Sans Serif"/>
              <a:cs typeface="Microsoft Sans Serif"/>
            </a:endParaRPr>
          </a:p>
          <a:p>
            <a:pPr algn="just" marL="38100" marR="45085">
              <a:lnSpc>
                <a:spcPts val="1200"/>
              </a:lnSpc>
              <a:spcBef>
                <a:spcPts val="7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equipado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dedicado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(normalmente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fusible)</a:t>
            </a:r>
            <a:r>
              <a:rPr dirty="0" sz="600">
                <a:latin typeface="Microsoft Sans Serif"/>
                <a:cs typeface="Microsoft Sans Serif"/>
              </a:rPr>
              <a:t> capaz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funcionar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nivel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proporcionado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conjunto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fotovoltaico.</a:t>
            </a:r>
            <a:r>
              <a:rPr dirty="0" sz="350" spc="15">
                <a:latin typeface="Microsoft Sans Serif"/>
                <a:cs typeface="Microsoft Sans Serif"/>
              </a:rPr>
              <a:t>39</a:t>
            </a:r>
            <a:r>
              <a:rPr dirty="0" sz="600" spc="15">
                <a:latin typeface="Microsoft Sans Serif"/>
                <a:cs typeface="Microsoft Sans Serif"/>
              </a:rPr>
              <a:t>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38173" y="365972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38173" y="3722387"/>
            <a:ext cx="740410" cy="86296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5"/>
              </a:spcBef>
            </a:pPr>
            <a:r>
              <a:rPr dirty="0" sz="600" spc="5">
                <a:latin typeface="Microsoft Sans Serif"/>
                <a:cs typeface="Microsoft Sans Serif"/>
              </a:rPr>
              <a:t>39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450" spc="-15">
                <a:latin typeface="Microsoft Sans Serif"/>
                <a:cs typeface="Microsoft Sans Serif"/>
              </a:rPr>
              <a:t>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menos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que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SPD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tenga  </a:t>
            </a:r>
            <a:r>
              <a:rPr dirty="0" sz="450" spc="15">
                <a:latin typeface="Microsoft Sans Serif"/>
                <a:cs typeface="Microsoft Sans Serif"/>
              </a:rPr>
              <a:t>medios internos para </a:t>
            </a:r>
            <a:r>
              <a:rPr dirty="0" sz="450" spc="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cortocircuitar </a:t>
            </a:r>
            <a:r>
              <a:rPr dirty="0" sz="550" spc="10">
                <a:latin typeface="Microsoft Sans Serif"/>
                <a:cs typeface="Microsoft Sans Serif"/>
              </a:rPr>
              <a:t>el </a:t>
            </a:r>
            <a:r>
              <a:rPr dirty="0" sz="550" spc="-25">
                <a:latin typeface="Microsoft Sans Serif"/>
                <a:cs typeface="Microsoft Sans Serif"/>
              </a:rPr>
              <a:t>SPD, 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capaz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manejar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IscPV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por </a:t>
            </a:r>
            <a:r>
              <a:rPr dirty="0" sz="450" spc="-11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tiempo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ilimitado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450" spc="-30">
                <a:latin typeface="Microsoft Sans Serif"/>
                <a:cs typeface="Microsoft Sans Serif"/>
              </a:rPr>
              <a:t>Es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hora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alcanzar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un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9"/>
              </a:spcBef>
            </a:pPr>
            <a:r>
              <a:rPr dirty="0" sz="450" spc="25">
                <a:latin typeface="Microsoft Sans Serif"/>
                <a:cs typeface="Microsoft Sans Serif"/>
              </a:rPr>
              <a:t>modo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falla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seguro.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11921" y="3990960"/>
            <a:ext cx="5018405" cy="31496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75"/>
              </a:spcBef>
            </a:pPr>
            <a:r>
              <a:rPr dirty="0" sz="650" spc="25" b="1">
                <a:latin typeface="Arial"/>
                <a:cs typeface="Arial"/>
              </a:rPr>
              <a:t>Nivel</a:t>
            </a:r>
            <a:r>
              <a:rPr dirty="0" sz="650" spc="-2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protección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voltaje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5" b="1">
                <a:latin typeface="Arial"/>
                <a:cs typeface="Arial"/>
              </a:rPr>
              <a:t>UP</a:t>
            </a:r>
            <a:endParaRPr sz="6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definir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correctamente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70">
                <a:latin typeface="Microsoft Sans Serif"/>
                <a:cs typeface="Microsoft Sans Serif"/>
              </a:rPr>
              <a:t>CC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nivel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protección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adecuado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(U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30">
                <a:latin typeface="Microsoft Sans Serif"/>
                <a:cs typeface="Microsoft Sans Serif"/>
              </a:rPr>
              <a:t>),</a:t>
            </a:r>
            <a:r>
              <a:rPr dirty="0" baseline="-33333" sz="750" spc="-195">
                <a:latin typeface="Microsoft Sans Serif"/>
                <a:cs typeface="Microsoft Sans Serif"/>
              </a:rPr>
              <a:t>P</a:t>
            </a:r>
            <a:r>
              <a:rPr dirty="0" sz="750" spc="-130">
                <a:latin typeface="Microsoft Sans Serif"/>
                <a:cs typeface="Microsoft Sans Serif"/>
              </a:rPr>
              <a:t>s</a:t>
            </a:r>
            <a:r>
              <a:rPr dirty="0" baseline="-33333" sz="750" spc="-195">
                <a:latin typeface="Microsoft Sans Serif"/>
                <a:cs typeface="Microsoft Sans Serif"/>
              </a:rPr>
              <a:t>A</a:t>
            </a:r>
            <a:r>
              <a:rPr dirty="0" sz="750" spc="-130">
                <a:latin typeface="Microsoft Sans Serif"/>
                <a:cs typeface="Microsoft Sans Serif"/>
              </a:rPr>
              <a:t>e</a:t>
            </a:r>
            <a:r>
              <a:rPr dirty="0" baseline="-33333" sz="750" spc="-195">
                <a:latin typeface="Microsoft Sans Serif"/>
                <a:cs typeface="Microsoft Sans Serif"/>
              </a:rPr>
              <a:t>G</a:t>
            </a:r>
            <a:r>
              <a:rPr dirty="0" baseline="-33333" sz="750" spc="-157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conocer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637332" y="4318253"/>
            <a:ext cx="18903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impulso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U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equipo.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11867" y="4385950"/>
            <a:ext cx="2225040" cy="22732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0225">
              <a:lnSpc>
                <a:spcPts val="585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el</a:t>
            </a:r>
            <a:endParaRPr sz="500">
              <a:latin typeface="Microsoft Sans Serif"/>
              <a:cs typeface="Microsoft Sans Serif"/>
            </a:endParaRPr>
          </a:p>
          <a:p>
            <a:pPr marL="38100">
              <a:lnSpc>
                <a:spcPts val="1005"/>
              </a:lnSpc>
            </a:pPr>
            <a:r>
              <a:rPr dirty="0" sz="850" spc="-45">
                <a:latin typeface="Microsoft Sans Serif"/>
                <a:cs typeface="Microsoft Sans Serif"/>
              </a:rPr>
              <a:t>tú</a:t>
            </a:r>
            <a:r>
              <a:rPr dirty="0" baseline="-33333" sz="750" spc="-67">
                <a:latin typeface="Microsoft Sans Serif"/>
                <a:cs typeface="Microsoft Sans Serif"/>
              </a:rPr>
              <a:t>pa</a:t>
            </a:r>
            <a:r>
              <a:rPr dirty="0" sz="500" spc="-45">
                <a:latin typeface="Microsoft Sans Serif"/>
                <a:cs typeface="Microsoft Sans Serif"/>
              </a:rPr>
              <a:t>D</a:t>
            </a:r>
            <a:r>
              <a:rPr dirty="0" baseline="-33333" sz="750" spc="-67">
                <a:latin typeface="Microsoft Sans Serif"/>
                <a:cs typeface="Microsoft Sans Serif"/>
              </a:rPr>
              <a:t>g</a:t>
            </a:r>
            <a:r>
              <a:rPr dirty="0" sz="500" spc="-45">
                <a:latin typeface="Microsoft Sans Serif"/>
                <a:cs typeface="Microsoft Sans Serif"/>
              </a:rPr>
              <a:t>ebe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aproximadamente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un</a:t>
            </a:r>
            <a:r>
              <a:rPr dirty="0" sz="500" spc="-5">
                <a:latin typeface="Microsoft Sans Serif"/>
                <a:cs typeface="Microsoft Sans Serif"/>
              </a:rPr>
              <a:t> 20%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más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bajo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que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el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40">
                <a:latin typeface="Microsoft Sans Serif"/>
                <a:cs typeface="Microsoft Sans Serif"/>
              </a:rPr>
              <a:t>EE.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UU.  </a:t>
            </a:r>
            <a:r>
              <a:rPr dirty="0" sz="500" spc="40">
                <a:latin typeface="Microsoft Sans Serif"/>
                <a:cs typeface="Microsoft Sans Serif"/>
              </a:rPr>
              <a:t> </a:t>
            </a:r>
            <a:r>
              <a:rPr dirty="0" baseline="-33333" sz="750" spc="7">
                <a:latin typeface="Microsoft Sans Serif"/>
                <a:cs typeface="Microsoft Sans Serif"/>
              </a:rPr>
              <a:t>el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40000" y="472352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984" y="4924588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4582236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0" y="763701"/>
                </a:moveTo>
                <a:lnTo>
                  <a:pt x="180009" y="763701"/>
                </a:lnTo>
                <a:lnTo>
                  <a:pt x="180009" y="0"/>
                </a:lnTo>
                <a:lnTo>
                  <a:pt x="0" y="0"/>
                </a:lnTo>
                <a:lnTo>
                  <a:pt x="0" y="763701"/>
                </a:lnTo>
                <a:close/>
              </a:path>
            </a:pathLst>
          </a:custGeom>
          <a:solidFill>
            <a:srgbClr val="BBBC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153098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30">
                <a:latin typeface="Microsoft Sans Serif"/>
                <a:cs typeface="Microsoft Sans Serif"/>
              </a:rPr>
              <a:t>PROTECCIÓN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SOBRETENSIÓN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50207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4224" y="4924275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7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877652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06526"/>
            <a:ext cx="3967479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0" b="1">
                <a:latin typeface="Arial"/>
                <a:cs typeface="Arial"/>
              </a:rPr>
              <a:t>Anexo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70" b="1">
                <a:latin typeface="Arial"/>
                <a:cs typeface="Arial"/>
              </a:rPr>
              <a:t>A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20" b="1">
                <a:latin typeface="Arial"/>
                <a:cs typeface="Arial"/>
              </a:rPr>
              <a:t>–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60" b="1">
                <a:latin typeface="Arial"/>
                <a:cs typeface="Arial"/>
              </a:rPr>
              <a:t>Nuevas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40" b="1">
                <a:latin typeface="Arial"/>
                <a:cs typeface="Arial"/>
              </a:rPr>
              <a:t>tecnologías</a:t>
            </a:r>
            <a:endParaRPr sz="2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134" y="3302189"/>
            <a:ext cx="3009900" cy="109410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lvl="1" marL="381000" marR="66675" indent="-368935">
              <a:lnSpc>
                <a:spcPct val="118600"/>
              </a:lnSpc>
              <a:spcBef>
                <a:spcPts val="60"/>
              </a:spcBef>
              <a:buSzPct val="104000"/>
              <a:buAutoNum type="arabicPeriod"/>
              <a:tabLst>
                <a:tab pos="381635" algn="l"/>
              </a:tabLst>
            </a:pPr>
            <a:r>
              <a:rPr dirty="0" sz="1250" spc="-5" b="1">
                <a:latin typeface="Arial"/>
                <a:cs typeface="Arial"/>
              </a:rPr>
              <a:t>Células: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desarrollo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15" b="1">
                <a:latin typeface="Arial"/>
                <a:cs typeface="Arial"/>
              </a:rPr>
              <a:t>y</a:t>
            </a:r>
            <a:r>
              <a:rPr dirty="0" sz="1250" spc="-45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tecnologías </a:t>
            </a:r>
            <a:r>
              <a:rPr dirty="0" sz="1250" spc="-33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emergentes</a:t>
            </a:r>
            <a:endParaRPr sz="1250">
              <a:latin typeface="Arial"/>
              <a:cs typeface="Arial"/>
            </a:endParaRPr>
          </a:p>
          <a:p>
            <a:pPr lvl="1" marL="381000" indent="-368935">
              <a:lnSpc>
                <a:spcPct val="100000"/>
              </a:lnSpc>
              <a:spcBef>
                <a:spcPts val="850"/>
              </a:spcBef>
              <a:buSzPct val="113043"/>
              <a:buAutoNum type="arabicPeriod"/>
              <a:tabLst>
                <a:tab pos="381635" algn="l"/>
              </a:tabLst>
            </a:pPr>
            <a:r>
              <a:rPr dirty="0" sz="1150" spc="25" b="1">
                <a:latin typeface="Arial"/>
                <a:cs typeface="Arial"/>
              </a:rPr>
              <a:t>Fotovoltaica</a:t>
            </a:r>
            <a:r>
              <a:rPr dirty="0" sz="1150" spc="-4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de</a:t>
            </a:r>
            <a:r>
              <a:rPr dirty="0" sz="1150" spc="-35" b="1">
                <a:latin typeface="Arial"/>
                <a:cs typeface="Arial"/>
              </a:rPr>
              <a:t> </a:t>
            </a:r>
            <a:r>
              <a:rPr dirty="0" sz="1150" spc="25" b="1">
                <a:latin typeface="Arial"/>
                <a:cs typeface="Arial"/>
              </a:rPr>
              <a:t>concentración</a:t>
            </a:r>
            <a:r>
              <a:rPr dirty="0" sz="1150" spc="-40" b="1">
                <a:latin typeface="Arial"/>
                <a:cs typeface="Arial"/>
              </a:rPr>
              <a:t> </a:t>
            </a:r>
            <a:r>
              <a:rPr dirty="0" sz="1150" spc="-30" b="1">
                <a:latin typeface="Arial"/>
                <a:cs typeface="Arial"/>
              </a:rPr>
              <a:t>(CPV)</a:t>
            </a:r>
            <a:endParaRPr sz="1150">
              <a:latin typeface="Arial"/>
              <a:cs typeface="Arial"/>
            </a:endParaRPr>
          </a:p>
          <a:p>
            <a:pPr lvl="1" marL="381000" indent="-368935">
              <a:lnSpc>
                <a:spcPct val="100000"/>
              </a:lnSpc>
              <a:spcBef>
                <a:spcPts val="840"/>
              </a:spcBef>
              <a:buSzPct val="173333"/>
              <a:buAutoNum type="arabicPeriod"/>
              <a:tabLst>
                <a:tab pos="381635" algn="l"/>
              </a:tabLst>
            </a:pPr>
            <a:r>
              <a:rPr dirty="0" sz="750" spc="5" b="1">
                <a:latin typeface="Arial"/>
                <a:cs typeface="Arial"/>
              </a:rPr>
              <a:t>Sistemas</a:t>
            </a:r>
            <a:r>
              <a:rPr dirty="0" sz="750" spc="-35" b="1">
                <a:latin typeface="Arial"/>
                <a:cs typeface="Arial"/>
              </a:rPr>
              <a:t> </a:t>
            </a:r>
            <a:r>
              <a:rPr dirty="0" sz="750" spc="15" b="1">
                <a:latin typeface="Arial"/>
                <a:cs typeface="Arial"/>
              </a:rPr>
              <a:t>fotovoltaicos</a:t>
            </a:r>
            <a:r>
              <a:rPr dirty="0" sz="750" spc="-30" b="1">
                <a:latin typeface="Arial"/>
                <a:cs typeface="Arial"/>
              </a:rPr>
              <a:t> </a:t>
            </a:r>
            <a:r>
              <a:rPr dirty="0" sz="750" spc="30" b="1">
                <a:latin typeface="Arial"/>
                <a:cs typeface="Arial"/>
              </a:rPr>
              <a:t>flotantes</a:t>
            </a:r>
            <a:endParaRPr sz="7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1025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3449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0000" y="599926"/>
            <a:ext cx="3967479" cy="838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2100" spc="30" b="1">
                <a:latin typeface="Arial"/>
                <a:cs typeface="Arial"/>
              </a:rPr>
              <a:t>Anexo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70" b="1">
                <a:latin typeface="Arial"/>
                <a:cs typeface="Arial"/>
              </a:rPr>
              <a:t>A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20" b="1">
                <a:latin typeface="Arial"/>
                <a:cs typeface="Arial"/>
              </a:rPr>
              <a:t>–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60" b="1">
                <a:latin typeface="Arial"/>
                <a:cs typeface="Arial"/>
              </a:rPr>
              <a:t>Nuevas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40" b="1">
                <a:latin typeface="Arial"/>
                <a:cs typeface="Arial"/>
              </a:rPr>
              <a:t>tecnologías</a:t>
            </a:r>
            <a:endParaRPr sz="2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49999" y="2533633"/>
            <a:ext cx="3838575" cy="489584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1250" spc="-5" b="1">
                <a:latin typeface="Arial"/>
                <a:cs typeface="Arial"/>
              </a:rPr>
              <a:t>A.1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-5" b="1">
                <a:latin typeface="Arial"/>
                <a:cs typeface="Arial"/>
              </a:rPr>
              <a:t>Células: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30" b="1">
                <a:latin typeface="Arial"/>
                <a:cs typeface="Arial"/>
              </a:rPr>
              <a:t>desarrollo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15" b="1">
                <a:latin typeface="Arial"/>
                <a:cs typeface="Arial"/>
              </a:rPr>
              <a:t>y</a:t>
            </a:r>
            <a:r>
              <a:rPr dirty="0" sz="1250" spc="-30" b="1">
                <a:latin typeface="Arial"/>
                <a:cs typeface="Arial"/>
              </a:rPr>
              <a:t> </a:t>
            </a:r>
            <a:r>
              <a:rPr dirty="0" sz="1250" spc="25" b="1">
                <a:latin typeface="Arial"/>
                <a:cs typeface="Arial"/>
              </a:rPr>
              <a:t>tecnologías</a:t>
            </a:r>
            <a:r>
              <a:rPr dirty="0" sz="1250" spc="-35" b="1">
                <a:latin typeface="Arial"/>
                <a:cs typeface="Arial"/>
              </a:rPr>
              <a:t> </a:t>
            </a:r>
            <a:r>
              <a:rPr dirty="0" sz="1250" spc="50" b="1">
                <a:latin typeface="Arial"/>
                <a:cs typeface="Arial"/>
              </a:rPr>
              <a:t>emergentes</a:t>
            </a:r>
            <a:endParaRPr sz="12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99166" y="3212057"/>
            <a:ext cx="5414645" cy="6886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13081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apartado </a:t>
            </a:r>
            <a:r>
              <a:rPr dirty="0" sz="700" spc="5">
                <a:latin typeface="Microsoft Sans Serif"/>
                <a:cs typeface="Microsoft Sans Serif"/>
              </a:rPr>
              <a:t>1.3 ya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ha descrito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tecnología </a:t>
            </a:r>
            <a:r>
              <a:rPr dirty="0" sz="700" spc="15">
                <a:latin typeface="Microsoft Sans Serif"/>
                <a:cs typeface="Microsoft Sans Serif"/>
              </a:rPr>
              <a:t>actual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silicio </a:t>
            </a:r>
            <a:r>
              <a:rPr dirty="0" sz="700" spc="20">
                <a:latin typeface="Microsoft Sans Serif"/>
                <a:cs typeface="Microsoft Sans Serif"/>
              </a:rPr>
              <a:t>cristalino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película </a:t>
            </a:r>
            <a:r>
              <a:rPr dirty="0" sz="700" spc="20">
                <a:latin typeface="Microsoft Sans Serif"/>
                <a:cs typeface="Microsoft Sans Serif"/>
              </a:rPr>
              <a:t>fina.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reducción de </a:t>
            </a:r>
            <a:r>
              <a:rPr dirty="0" sz="700" spc="5">
                <a:latin typeface="Microsoft Sans Serif"/>
                <a:cs typeface="Microsoft Sans Serif"/>
              </a:rPr>
              <a:t>costes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procesos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producción fotovoltaica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50">
                <a:latin typeface="Microsoft Sans Serif"/>
                <a:cs typeface="Microsoft Sans Serif"/>
              </a:rPr>
              <a:t>motor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desarrollo </a:t>
            </a:r>
            <a:r>
              <a:rPr dirty="0" sz="700" spc="20">
                <a:latin typeface="Microsoft Sans Serif"/>
                <a:cs typeface="Microsoft Sans Serif"/>
              </a:rPr>
              <a:t>tecnológico 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campo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continuación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indican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avances </a:t>
            </a:r>
            <a:r>
              <a:rPr dirty="0" sz="700" spc="20">
                <a:latin typeface="Microsoft Sans Serif"/>
                <a:cs typeface="Microsoft Sans Serif"/>
              </a:rPr>
              <a:t>tecnológicos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resultan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interesantes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cristalino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(c-Si)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basados</a:t>
            </a:r>
            <a:r>
              <a:rPr dirty="0" sz="700" spc="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obleas:</a:t>
            </a:r>
            <a:endParaRPr sz="700">
              <a:latin typeface="Microsoft Sans Serif"/>
              <a:cs typeface="Microsoft Sans Serif"/>
            </a:endParaRPr>
          </a:p>
          <a:p>
            <a:pPr marL="107950" marR="168275" indent="-107950">
              <a:lnSpc>
                <a:spcPct val="142900"/>
              </a:lnSpc>
              <a:buChar char="•"/>
              <a:tabLst>
                <a:tab pos="1079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Reducción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polisilicio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oblea: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objetivo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alcanzarse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produciendo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obleas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delgadas,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reduciendo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pérdida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aumentando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tasas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reciclaje;</a:t>
            </a:r>
            <a:endParaRPr sz="700">
              <a:latin typeface="Microsoft Sans Serif"/>
              <a:cs typeface="Microsoft Sans Serif"/>
            </a:endParaRPr>
          </a:p>
          <a:p>
            <a:pPr marL="111760" marR="174625" indent="-111760">
              <a:lnSpc>
                <a:spcPct val="133400"/>
              </a:lnSpc>
              <a:spcBef>
                <a:spcPts val="10"/>
              </a:spcBef>
              <a:buChar char="•"/>
              <a:tabLst>
                <a:tab pos="1117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Reducción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material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consumible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utilizado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cristalinas: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objetivo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podría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alcanzarse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reduciendo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pastas/tintas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metalización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contienen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plata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(Ag)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aluminio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(Al);</a:t>
            </a:r>
            <a:endParaRPr sz="750">
              <a:latin typeface="Microsoft Sans Serif"/>
              <a:cs typeface="Microsoft Sans Serif"/>
            </a:endParaRPr>
          </a:p>
          <a:p>
            <a:pPr algn="just" marL="107950" marR="49530" indent="-107950">
              <a:lnSpc>
                <a:spcPts val="1200"/>
              </a:lnSpc>
              <a:spcBef>
                <a:spcPts val="90"/>
              </a:spcBef>
              <a:buChar char="•"/>
              <a:tabLst>
                <a:tab pos="1079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Reducción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consumo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materia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industria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reduciendo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consumo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material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interconexión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celdas y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reduciendo</a:t>
            </a:r>
            <a:r>
              <a:rPr dirty="0" sz="700" spc="10">
                <a:latin typeface="Microsoft Sans Serif"/>
                <a:cs typeface="Microsoft Sans Serif"/>
              </a:rPr>
              <a:t> 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espesor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vidrio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frontal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lámina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frontal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fotovoltaicos.</a:t>
            </a:r>
            <a:endParaRPr sz="700">
              <a:latin typeface="Microsoft Sans Serif"/>
              <a:cs typeface="Microsoft Sans Serif"/>
            </a:endParaRPr>
          </a:p>
          <a:p>
            <a:pPr marL="107950" marR="109855" indent="-107950">
              <a:lnSpc>
                <a:spcPts val="1200"/>
              </a:lnSpc>
              <a:buChar char="•"/>
              <a:tabLst>
                <a:tab pos="1079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Mejora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conversión de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células: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5">
                <a:latin typeface="Microsoft Sans Serif"/>
                <a:cs typeface="Microsoft Sans Serif"/>
              </a:rPr>
              <a:t>aumentar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rendimiento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módulos,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industria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trabajando</a:t>
            </a:r>
            <a:r>
              <a:rPr dirty="0" sz="700" spc="20">
                <a:latin typeface="Microsoft Sans Serif"/>
                <a:cs typeface="Microsoft Sans Serif"/>
              </a:rPr>
              <a:t> en tecnologías de </a:t>
            </a:r>
            <a:r>
              <a:rPr dirty="0" sz="700" spc="25">
                <a:latin typeface="Microsoft Sans Serif"/>
                <a:cs typeface="Microsoft Sans Serif"/>
              </a:rPr>
              <a:t>texturizado</a:t>
            </a:r>
            <a:r>
              <a:rPr dirty="0" sz="700" spc="20">
                <a:latin typeface="Microsoft Sans Serif"/>
                <a:cs typeface="Microsoft Sans Serif"/>
              </a:rPr>
              <a:t> de </a:t>
            </a:r>
            <a:r>
              <a:rPr dirty="0" sz="700" spc="5">
                <a:latin typeface="Microsoft Sans Serif"/>
                <a:cs typeface="Microsoft Sans Serif"/>
              </a:rPr>
              <a:t>células,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tecnologías de </a:t>
            </a:r>
            <a:r>
              <a:rPr dirty="0" sz="700" spc="10">
                <a:latin typeface="Microsoft Sans Serif"/>
                <a:cs typeface="Microsoft Sans Serif"/>
              </a:rPr>
              <a:t>pasivación</a:t>
            </a:r>
            <a:r>
              <a:rPr dirty="0" sz="700" spc="20">
                <a:latin typeface="Microsoft Sans Serif"/>
                <a:cs typeface="Microsoft Sans Serif"/>
              </a:rPr>
              <a:t> de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 spc="20">
                <a:latin typeface="Microsoft Sans Serif"/>
                <a:cs typeface="Microsoft Sans Serif"/>
              </a:rPr>
              <a:t> trasera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células,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mejora </a:t>
            </a:r>
            <a:r>
              <a:rPr dirty="0" sz="700" spc="3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20">
                <a:latin typeface="Microsoft Sans Serif"/>
                <a:cs typeface="Microsoft Sans Serif"/>
              </a:rPr>
              <a:t>tecnologías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emisores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fósforo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mejora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tecnologías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dopaje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boro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tecnologías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metalización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frontal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células, </a:t>
            </a:r>
            <a:r>
              <a:rPr dirty="0" sz="700" spc="20">
                <a:latin typeface="Microsoft Sans Serif"/>
                <a:cs typeface="Microsoft Sans Serif"/>
              </a:rPr>
              <a:t>reducción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pérdida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resistiva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relacionada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interconexión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5">
                <a:latin typeface="Microsoft Sans Serif"/>
                <a:cs typeface="Microsoft Sans Serif"/>
              </a:rPr>
              <a:t>(aumento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40">
                <a:latin typeface="Microsoft Sans Serif"/>
                <a:cs typeface="Microsoft Sans Serif"/>
              </a:rPr>
              <a:t>número </a:t>
            </a:r>
            <a:r>
              <a:rPr dirty="0" sz="700" spc="20">
                <a:latin typeface="Microsoft Sans Serif"/>
                <a:cs typeface="Microsoft Sans Serif"/>
              </a:rPr>
              <a:t>de barras </a:t>
            </a:r>
            <a:r>
              <a:rPr dirty="0" sz="700" spc="10">
                <a:latin typeface="Microsoft Sans Serif"/>
                <a:cs typeface="Microsoft Sans Serif"/>
              </a:rPr>
              <a:t>colectoras), </a:t>
            </a:r>
            <a:r>
              <a:rPr dirty="0" sz="700" spc="25">
                <a:latin typeface="Microsoft Sans Serif"/>
                <a:cs typeface="Microsoft Sans Serif"/>
              </a:rPr>
              <a:t>mejoras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tecnología de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bifaciales,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mejora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espectro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(células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unión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múltiple);</a:t>
            </a:r>
            <a:endParaRPr sz="700">
              <a:latin typeface="Microsoft Sans Serif"/>
              <a:cs typeface="Microsoft Sans Serif"/>
            </a:endParaRPr>
          </a:p>
          <a:p>
            <a:pPr marL="107314" indent="-57150">
              <a:lnSpc>
                <a:spcPct val="100000"/>
              </a:lnSpc>
              <a:spcBef>
                <a:spcPts val="260"/>
              </a:spcBef>
              <a:buChar char="•"/>
              <a:tabLst>
                <a:tab pos="1079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Mejora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disposición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20">
                <a:latin typeface="Microsoft Sans Serif"/>
                <a:cs typeface="Microsoft Sans Serif"/>
              </a:rPr>
              <a:t>dimensiones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fotovoltaicos:</a:t>
            </a:r>
            <a:endParaRPr sz="700">
              <a:latin typeface="Microsoft Sans Serif"/>
              <a:cs typeface="Microsoft Sans Serif"/>
            </a:endParaRPr>
          </a:p>
          <a:p>
            <a:pPr marL="203200">
              <a:lnSpc>
                <a:spcPct val="100000"/>
              </a:lnSpc>
              <a:spcBef>
                <a:spcPts val="360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dimensiones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crecieron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156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70">
                <a:latin typeface="Microsoft Sans Serif"/>
                <a:cs typeface="Microsoft Sans Serif"/>
              </a:rPr>
              <a:t>mm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x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156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70">
                <a:latin typeface="Microsoft Sans Serif"/>
                <a:cs typeface="Microsoft Sans Serif"/>
              </a:rPr>
              <a:t>mm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156,75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70">
                <a:latin typeface="Microsoft Sans Serif"/>
                <a:cs typeface="Microsoft Sans Serif"/>
              </a:rPr>
              <a:t>mm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x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156,75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5">
                <a:latin typeface="Microsoft Sans Serif"/>
                <a:cs typeface="Microsoft Sans Serif"/>
              </a:rPr>
              <a:t>mm;</a:t>
            </a:r>
            <a:endParaRPr sz="700">
              <a:latin typeface="Microsoft Sans Serif"/>
              <a:cs typeface="Microsoft Sans Serif"/>
            </a:endParaRPr>
          </a:p>
          <a:p>
            <a:pPr marL="203200" marR="366395">
              <a:lnSpc>
                <a:spcPts val="12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hojas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ruta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parten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base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formato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grande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161,75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65">
                <a:latin typeface="Microsoft Sans Serif"/>
                <a:cs typeface="Microsoft Sans Serif"/>
              </a:rPr>
              <a:t>mm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x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161,75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65">
                <a:latin typeface="Microsoft Sans Serif"/>
                <a:cs typeface="Microsoft Sans Serif"/>
              </a:rPr>
              <a:t>mm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ganará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cuota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mercado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significativa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próximos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años.</a:t>
            </a:r>
            <a:endParaRPr sz="650">
              <a:latin typeface="Microsoft Sans Serif"/>
              <a:cs typeface="Microsoft Sans Serif"/>
            </a:endParaRPr>
          </a:p>
          <a:p>
            <a:pPr marL="50800" marR="411480">
              <a:lnSpc>
                <a:spcPts val="1200"/>
              </a:lnSpc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principales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desarrollos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tecnológicos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resultan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interesantes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el</a:t>
            </a:r>
            <a:r>
              <a:rPr dirty="0" sz="700" spc="5" b="1">
                <a:latin typeface="Arial"/>
                <a:cs typeface="Arial"/>
              </a:rPr>
              <a:t>Tecnologías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película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delgada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-15" b="1">
                <a:latin typeface="Arial"/>
                <a:cs typeface="Arial"/>
              </a:rPr>
              <a:t>(CIS,</a:t>
            </a:r>
            <a:r>
              <a:rPr dirty="0" sz="700" spc="-10" b="1">
                <a:latin typeface="Arial"/>
                <a:cs typeface="Arial"/>
              </a:rPr>
              <a:t> </a:t>
            </a:r>
            <a:r>
              <a:rPr dirty="0" sz="700" spc="-20" b="1">
                <a:latin typeface="Arial"/>
                <a:cs typeface="Arial"/>
              </a:rPr>
              <a:t>CIGS, </a:t>
            </a:r>
            <a:r>
              <a:rPr dirty="0" sz="700" spc="-180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CdTe,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-40" b="1">
                <a:latin typeface="Arial"/>
                <a:cs typeface="Arial"/>
              </a:rPr>
              <a:t>CZTS,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a-Si)</a:t>
            </a:r>
            <a:r>
              <a:rPr dirty="0" sz="700">
                <a:latin typeface="Microsoft Sans Serif"/>
                <a:cs typeface="Microsoft Sans Serif"/>
              </a:rPr>
              <a:t>son:</a:t>
            </a:r>
            <a:endParaRPr sz="700">
              <a:latin typeface="Microsoft Sans Serif"/>
              <a:cs typeface="Microsoft Sans Serif"/>
            </a:endParaRPr>
          </a:p>
          <a:p>
            <a:pPr marL="107950" marR="123825" indent="-107950">
              <a:lnSpc>
                <a:spcPts val="1200"/>
              </a:lnSpc>
              <a:buChar char="•"/>
              <a:tabLst>
                <a:tab pos="1079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Mejora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tecnológica: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fin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reemplazar/modificar</a:t>
            </a:r>
            <a:r>
              <a:rPr dirty="0" sz="700" spc="10">
                <a:latin typeface="Microsoft Sans Serif"/>
                <a:cs typeface="Microsoft Sans Serif"/>
              </a:rPr>
              <a:t> el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algunos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escasos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estratégicos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Te,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Ga,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etc.)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realizando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mejoras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película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delgada;</a:t>
            </a:r>
            <a:endParaRPr sz="700">
              <a:latin typeface="Microsoft Sans Serif"/>
              <a:cs typeface="Microsoft Sans Serif"/>
            </a:endParaRPr>
          </a:p>
          <a:p>
            <a:pPr marL="107950" marR="289560" indent="-107950">
              <a:lnSpc>
                <a:spcPts val="1200"/>
              </a:lnSpc>
              <a:buChar char="•"/>
              <a:tabLst>
                <a:tab pos="1079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Mejora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módulo: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competitiva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términos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costos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comparación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otras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tecnologías,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industria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películas </a:t>
            </a:r>
            <a:r>
              <a:rPr dirty="0" sz="700" spc="15">
                <a:latin typeface="Microsoft Sans Serif"/>
                <a:cs typeface="Microsoft Sans Serif"/>
              </a:rPr>
              <a:t>delgadas </a:t>
            </a:r>
            <a:r>
              <a:rPr dirty="0" sz="700" spc="25">
                <a:latin typeface="Microsoft Sans Serif"/>
                <a:cs typeface="Microsoft Sans Serif"/>
              </a:rPr>
              <a:t>reducirá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zonas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interconexión </a:t>
            </a:r>
            <a:r>
              <a:rPr dirty="0" sz="700" spc="35">
                <a:latin typeface="Microsoft Sans Serif"/>
                <a:cs typeface="Microsoft Sans Serif"/>
              </a:rPr>
              <a:t>no </a:t>
            </a:r>
            <a:r>
              <a:rPr dirty="0" sz="700" spc="5">
                <a:latin typeface="Microsoft Sans Serif"/>
                <a:cs typeface="Microsoft Sans Serif"/>
              </a:rPr>
              <a:t>activas y </a:t>
            </a:r>
            <a:r>
              <a:rPr dirty="0" sz="700" spc="30">
                <a:latin typeface="Microsoft Sans Serif"/>
                <a:cs typeface="Microsoft Sans Serif"/>
              </a:rPr>
              <a:t>también </a:t>
            </a:r>
            <a:r>
              <a:rPr dirty="0" sz="700" spc="25">
                <a:latin typeface="Microsoft Sans Serif"/>
                <a:cs typeface="Microsoft Sans Serif"/>
              </a:rPr>
              <a:t>reducirá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mecanismo 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degradación;</a:t>
            </a:r>
            <a:endParaRPr sz="700">
              <a:latin typeface="Microsoft Sans Serif"/>
              <a:cs typeface="Microsoft Sans Serif"/>
            </a:endParaRPr>
          </a:p>
          <a:p>
            <a:pPr marL="107950" marR="389255" indent="-107950">
              <a:lnSpc>
                <a:spcPts val="1200"/>
              </a:lnSpc>
              <a:buChar char="•"/>
              <a:tabLst>
                <a:tab pos="1079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Mejora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conversión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energía: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encuentran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desarrollo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nuevos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tipos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recubrimientos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antirreflejos,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antisuciedad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antiabrasivos.</a:t>
            </a:r>
            <a:endParaRPr sz="700">
              <a:latin typeface="Microsoft Sans Serif"/>
              <a:cs typeface="Microsoft Sans Serif"/>
            </a:endParaRPr>
          </a:p>
          <a:p>
            <a:pPr marL="50800" marR="99695">
              <a:lnSpc>
                <a:spcPts val="1200"/>
              </a:lnSpc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CIGS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tecnología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madura,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creciendo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aplicaciones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BIPV;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laboratorios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lograron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eficiencia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21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%.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silicio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amorfo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20">
                <a:latin typeface="Microsoft Sans Serif"/>
                <a:cs typeface="Microsoft Sans Serif"/>
              </a:rPr>
              <a:t>tecnología </a:t>
            </a:r>
            <a:r>
              <a:rPr dirty="0" sz="650" spc="25">
                <a:latin typeface="Microsoft Sans Serif"/>
                <a:cs typeface="Microsoft Sans Serif"/>
              </a:rPr>
              <a:t>madura, </a:t>
            </a:r>
            <a:r>
              <a:rPr dirty="0" sz="650" spc="30">
                <a:latin typeface="Microsoft Sans Serif"/>
                <a:cs typeface="Microsoft Sans Serif"/>
              </a:rPr>
              <a:t>pero </a:t>
            </a:r>
            <a:r>
              <a:rPr dirty="0" sz="650" spc="10">
                <a:latin typeface="Microsoft Sans Serif"/>
                <a:cs typeface="Microsoft Sans Serif"/>
              </a:rPr>
              <a:t>está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5">
                <a:latin typeface="Microsoft Sans Serif"/>
                <a:cs typeface="Microsoft Sans Serif"/>
              </a:rPr>
              <a:t>declive; </a:t>
            </a:r>
            <a:r>
              <a:rPr dirty="0" sz="650" spc="30">
                <a:latin typeface="Microsoft Sans Serif"/>
                <a:cs typeface="Microsoft Sans Serif"/>
              </a:rPr>
              <a:t>podría </a:t>
            </a:r>
            <a:r>
              <a:rPr dirty="0" sz="650" spc="10">
                <a:latin typeface="Microsoft Sans Serif"/>
                <a:cs typeface="Microsoft Sans Serif"/>
              </a:rPr>
              <a:t>usarse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aplicaciones </a:t>
            </a:r>
            <a:r>
              <a:rPr dirty="0" sz="650" spc="20">
                <a:latin typeface="Microsoft Sans Serif"/>
                <a:cs typeface="Microsoft Sans Serif"/>
              </a:rPr>
              <a:t>fotovoltaicas </a:t>
            </a:r>
            <a:r>
              <a:rPr dirty="0" sz="650" spc="15">
                <a:latin typeface="Microsoft Sans Serif"/>
                <a:cs typeface="Microsoft Sans Serif"/>
              </a:rPr>
              <a:t>flexibles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20">
                <a:latin typeface="Microsoft Sans Serif"/>
                <a:cs typeface="Microsoft Sans Serif"/>
              </a:rPr>
              <a:t>semitransparentes;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-16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laboratorios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lograron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eficiencia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10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%.</a:t>
            </a:r>
            <a:endParaRPr sz="650">
              <a:latin typeface="Microsoft Sans Serif"/>
              <a:cs typeface="Microsoft Sans Serif"/>
            </a:endParaRPr>
          </a:p>
          <a:p>
            <a:pPr marL="50800" marR="330200">
              <a:lnSpc>
                <a:spcPts val="1200"/>
              </a:lnSpc>
              <a:spcBef>
                <a:spcPts val="5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CdTe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tecnología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madura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crecimiento;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utilizarse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aplicaciones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5">
                <a:latin typeface="Microsoft Sans Serif"/>
                <a:cs typeface="Microsoft Sans Serif"/>
              </a:rPr>
              <a:t>gran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escala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áreas</a:t>
            </a:r>
            <a:r>
              <a:rPr dirty="0" sz="700" spc="5">
                <a:latin typeface="Microsoft Sans Serif"/>
                <a:cs typeface="Microsoft Sans Serif"/>
              </a:rPr>
              <a:t> cálidas;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laboratorios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lograron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21%.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750" spc="10">
                <a:latin typeface="Microsoft Sans Serif"/>
                <a:cs typeface="Microsoft Sans Serif"/>
              </a:rPr>
              <a:t>Nuevas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25">
                <a:latin typeface="Microsoft Sans Serif"/>
                <a:cs typeface="Microsoft Sans Serif"/>
              </a:rPr>
              <a:t>diferentes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tecnologías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siendo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objeto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actividades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investigación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20">
                <a:latin typeface="Microsoft Sans Serif"/>
                <a:cs typeface="Microsoft Sans Serif"/>
              </a:rPr>
              <a:t>desarrollo.</a:t>
            </a:r>
            <a:endParaRPr sz="750">
              <a:latin typeface="Microsoft Sans Serif"/>
              <a:cs typeface="Microsoft Sans Serif"/>
            </a:endParaRPr>
          </a:p>
          <a:p>
            <a:pPr marL="50800" marR="43180">
              <a:lnSpc>
                <a:spcPts val="1200"/>
              </a:lnSpc>
              <a:spcBef>
                <a:spcPts val="90"/>
              </a:spcBef>
            </a:pPr>
            <a:r>
              <a:rPr dirty="0" sz="700" b="1">
                <a:latin typeface="Arial"/>
                <a:cs typeface="Arial"/>
              </a:rPr>
              <a:t>Células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solares</a:t>
            </a:r>
            <a:r>
              <a:rPr dirty="0" sz="70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sensibilizadas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 </a:t>
            </a:r>
            <a:r>
              <a:rPr dirty="0" sz="700" spc="20" b="1">
                <a:latin typeface="Arial"/>
                <a:cs typeface="Arial"/>
              </a:rPr>
              <a:t>colorante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DSSC</a:t>
            </a:r>
            <a:r>
              <a:rPr dirty="0" sz="700" spc="-10">
                <a:latin typeface="Microsoft Sans Serif"/>
                <a:cs typeface="Microsoft Sans Serif"/>
              </a:rPr>
              <a:t>También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conocen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células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Grätzel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40">
                <a:latin typeface="Microsoft Sans Serif"/>
                <a:cs typeface="Microsoft Sans Serif"/>
              </a:rPr>
              <a:t>nombre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 </a:t>
            </a:r>
            <a:r>
              <a:rPr dirty="0" sz="700" spc="25">
                <a:latin typeface="Microsoft Sans Serif"/>
                <a:cs typeface="Microsoft Sans Serif"/>
              </a:rPr>
              <a:t>inventor: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-60">
                <a:latin typeface="Microsoft Sans Serif"/>
                <a:cs typeface="Microsoft Sans Serif"/>
              </a:rPr>
              <a:t>DSSC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5">
                <a:latin typeface="Microsoft Sans Serif"/>
                <a:cs typeface="Microsoft Sans Serif"/>
              </a:rPr>
              <a:t>basan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30">
                <a:latin typeface="Microsoft Sans Serif"/>
                <a:cs typeface="Microsoft Sans Serif"/>
              </a:rPr>
              <a:t>material </a:t>
            </a:r>
            <a:r>
              <a:rPr dirty="0" sz="700" spc="25">
                <a:latin typeface="Microsoft Sans Serif"/>
                <a:cs typeface="Microsoft Sans Serif"/>
              </a:rPr>
              <a:t>orgánico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consisten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lámina </a:t>
            </a:r>
            <a:r>
              <a:rPr dirty="0" sz="700" spc="35">
                <a:latin typeface="Microsoft Sans Serif"/>
                <a:cs typeface="Microsoft Sans Serif"/>
              </a:rPr>
              <a:t>frontal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vidrio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5">
                <a:latin typeface="Microsoft Sans Serif"/>
                <a:cs typeface="Microsoft Sans Serif"/>
              </a:rPr>
              <a:t>plástico </a:t>
            </a:r>
            <a:r>
              <a:rPr dirty="0" sz="700" spc="20">
                <a:latin typeface="Microsoft Sans Serif"/>
                <a:cs typeface="Microsoft Sans Serif"/>
              </a:rPr>
              <a:t>con algunos </a:t>
            </a:r>
            <a:r>
              <a:rPr dirty="0" sz="700" spc="25">
                <a:latin typeface="Microsoft Sans Serif"/>
                <a:cs typeface="Microsoft Sans Serif"/>
              </a:rPr>
              <a:t>elementos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depositados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otro:</a:t>
            </a:r>
            <a:endParaRPr sz="70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310"/>
              </a:spcBef>
              <a:buChar char="•"/>
              <a:tabLst>
                <a:tab pos="103505" algn="l"/>
              </a:tabLst>
            </a:pP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electrodo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transparente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conductor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película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delgada;</a:t>
            </a:r>
            <a:endParaRPr sz="650">
              <a:latin typeface="Microsoft Sans Serif"/>
              <a:cs typeface="Microsoft Sans Serif"/>
            </a:endParaRPr>
          </a:p>
          <a:p>
            <a:pPr marL="1149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1155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capa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nanocristales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porosos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dióxido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titanio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semiconductor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(Ti0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);</a:t>
            </a:r>
            <a:r>
              <a:rPr dirty="0" sz="800" spc="310">
                <a:latin typeface="Microsoft Sans Serif"/>
                <a:cs typeface="Microsoft Sans Serif"/>
              </a:rPr>
              <a:t> </a:t>
            </a:r>
            <a:r>
              <a:rPr dirty="0" baseline="-27777" sz="750" spc="7">
                <a:latin typeface="Microsoft Sans Serif"/>
                <a:cs typeface="Microsoft Sans Serif"/>
              </a:rPr>
              <a:t>2</a:t>
            </a:r>
            <a:endParaRPr baseline="-27777" sz="750">
              <a:latin typeface="Microsoft Sans Serif"/>
              <a:cs typeface="Microsoft Sans Serif"/>
            </a:endParaRPr>
          </a:p>
          <a:p>
            <a:pPr marL="111125" indent="-60960">
              <a:lnSpc>
                <a:spcPct val="100000"/>
              </a:lnSpc>
              <a:spcBef>
                <a:spcPts val="284"/>
              </a:spcBef>
              <a:buChar char="•"/>
              <a:tabLst>
                <a:tab pos="1117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moléculas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colorante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(complejos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metalorgánicos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rutenio)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distribuidas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80">
                <a:latin typeface="Microsoft Sans Serif"/>
                <a:cs typeface="Microsoft Sans Serif"/>
              </a:rPr>
              <a:t>d</a:t>
            </a:r>
            <a:r>
              <a:rPr dirty="0" baseline="-33333" sz="750" spc="-120">
                <a:latin typeface="Microsoft Sans Serif"/>
                <a:cs typeface="Microsoft Sans Serif"/>
              </a:rPr>
              <a:t>2</a:t>
            </a:r>
            <a:r>
              <a:rPr dirty="0" sz="750" spc="-80">
                <a:latin typeface="Microsoft Sans Serif"/>
                <a:cs typeface="Microsoft Sans Serif"/>
              </a:rPr>
              <a:t>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Ti0;</a:t>
            </a:r>
            <a:endParaRPr sz="750">
              <a:latin typeface="Microsoft Sans Serif"/>
              <a:cs typeface="Microsoft Sans Serif"/>
            </a:endParaRPr>
          </a:p>
          <a:p>
            <a:pPr marL="1111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111760" algn="l"/>
              </a:tabLst>
            </a:pP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electrolito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formado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disolvente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orgánico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redox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yoduro/trióxido;</a:t>
            </a:r>
            <a:endParaRPr sz="750">
              <a:latin typeface="Microsoft Sans Serif"/>
              <a:cs typeface="Microsoft Sans Serif"/>
            </a:endParaRPr>
          </a:p>
          <a:p>
            <a:pPr marL="1149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155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contraelectrodo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catalizado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platino.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24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1968004"/>
            <a:ext cx="5370195" cy="3240405"/>
          </a:xfrm>
          <a:custGeom>
            <a:avLst/>
            <a:gdLst/>
            <a:ahLst/>
            <a:cxnLst/>
            <a:rect l="l" t="t" r="r" b="b"/>
            <a:pathLst>
              <a:path w="5370195" h="3240404">
                <a:moveTo>
                  <a:pt x="5370004" y="0"/>
                </a:moveTo>
                <a:lnTo>
                  <a:pt x="0" y="0"/>
                </a:lnTo>
                <a:lnTo>
                  <a:pt x="0" y="3239998"/>
                </a:lnTo>
                <a:lnTo>
                  <a:pt x="5370004" y="3239998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6940804"/>
            <a:ext cx="5370195" cy="3240405"/>
          </a:xfrm>
          <a:custGeom>
            <a:avLst/>
            <a:gdLst/>
            <a:ahLst/>
            <a:cxnLst/>
            <a:rect l="l" t="t" r="r" b="b"/>
            <a:pathLst>
              <a:path w="5370195" h="3240404">
                <a:moveTo>
                  <a:pt x="5370004" y="0"/>
                </a:moveTo>
                <a:lnTo>
                  <a:pt x="0" y="0"/>
                </a:lnTo>
                <a:lnTo>
                  <a:pt x="0" y="3239998"/>
                </a:lnTo>
                <a:lnTo>
                  <a:pt x="5370004" y="3239998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2544625" y="2789216"/>
            <a:ext cx="3629025" cy="2292985"/>
            <a:chOff x="2544625" y="2789216"/>
            <a:chExt cx="3629025" cy="229298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4625" y="2789216"/>
              <a:ext cx="3358328" cy="229296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08930" y="3574654"/>
              <a:ext cx="134048" cy="13403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75953" y="3772194"/>
              <a:ext cx="0" cy="584200"/>
            </a:xfrm>
            <a:custGeom>
              <a:avLst/>
              <a:gdLst/>
              <a:ahLst/>
              <a:cxnLst/>
              <a:rect l="l" t="t" r="r" b="b"/>
              <a:pathLst>
                <a:path w="0" h="584200">
                  <a:moveTo>
                    <a:pt x="0" y="58420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661653" y="3759494"/>
              <a:ext cx="228600" cy="114300"/>
            </a:xfrm>
            <a:custGeom>
              <a:avLst/>
              <a:gdLst/>
              <a:ahLst/>
              <a:cxnLst/>
              <a:rect l="l" t="t" r="r" b="b"/>
              <a:pathLst>
                <a:path w="228600" h="114300">
                  <a:moveTo>
                    <a:pt x="0" y="114300"/>
                  </a:moveTo>
                  <a:lnTo>
                    <a:pt x="114300" y="0"/>
                  </a:lnTo>
                  <a:lnTo>
                    <a:pt x="228600" y="114300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929248" y="3010662"/>
              <a:ext cx="241300" cy="1414145"/>
            </a:xfrm>
            <a:custGeom>
              <a:avLst/>
              <a:gdLst/>
              <a:ahLst/>
              <a:cxnLst/>
              <a:rect l="l" t="t" r="r" b="b"/>
              <a:pathLst>
                <a:path w="241300" h="1414145">
                  <a:moveTo>
                    <a:pt x="240715" y="0"/>
                  </a:moveTo>
                  <a:lnTo>
                    <a:pt x="0" y="0"/>
                  </a:lnTo>
                  <a:lnTo>
                    <a:pt x="0" y="1414145"/>
                  </a:lnTo>
                  <a:lnTo>
                    <a:pt x="240715" y="1414145"/>
                  </a:lnTo>
                  <a:lnTo>
                    <a:pt x="24071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929251" y="3010661"/>
              <a:ext cx="241300" cy="1414145"/>
            </a:xfrm>
            <a:custGeom>
              <a:avLst/>
              <a:gdLst/>
              <a:ahLst/>
              <a:cxnLst/>
              <a:rect l="l" t="t" r="r" b="b"/>
              <a:pathLst>
                <a:path w="241300" h="1414145">
                  <a:moveTo>
                    <a:pt x="0" y="1414145"/>
                  </a:moveTo>
                  <a:lnTo>
                    <a:pt x="240715" y="1414145"/>
                  </a:lnTo>
                  <a:lnTo>
                    <a:pt x="240715" y="0"/>
                  </a:lnTo>
                  <a:lnTo>
                    <a:pt x="0" y="0"/>
                  </a:lnTo>
                  <a:lnTo>
                    <a:pt x="0" y="1414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960910" y="3051441"/>
              <a:ext cx="40640" cy="1332865"/>
            </a:xfrm>
            <a:custGeom>
              <a:avLst/>
              <a:gdLst/>
              <a:ahLst/>
              <a:cxnLst/>
              <a:rect l="l" t="t" r="r" b="b"/>
              <a:pathLst>
                <a:path w="40639" h="1332864">
                  <a:moveTo>
                    <a:pt x="40119" y="0"/>
                  </a:moveTo>
                  <a:lnTo>
                    <a:pt x="0" y="0"/>
                  </a:lnTo>
                  <a:lnTo>
                    <a:pt x="0" y="1332598"/>
                  </a:lnTo>
                  <a:lnTo>
                    <a:pt x="40119" y="1332598"/>
                  </a:lnTo>
                  <a:lnTo>
                    <a:pt x="4011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4352188" y="2147184"/>
            <a:ext cx="558800" cy="508000"/>
            <a:chOff x="4352188" y="2147184"/>
            <a:chExt cx="558800" cy="508000"/>
          </a:xfrm>
        </p:grpSpPr>
        <p:sp>
          <p:nvSpPr>
            <p:cNvPr id="14" name="object 14"/>
            <p:cNvSpPr/>
            <p:nvPr/>
          </p:nvSpPr>
          <p:spPr>
            <a:xfrm>
              <a:off x="4364888" y="2312284"/>
              <a:ext cx="533400" cy="330200"/>
            </a:xfrm>
            <a:custGeom>
              <a:avLst/>
              <a:gdLst/>
              <a:ahLst/>
              <a:cxnLst/>
              <a:rect l="l" t="t" r="r" b="b"/>
              <a:pathLst>
                <a:path w="533400" h="330200">
                  <a:moveTo>
                    <a:pt x="88887" y="330200"/>
                  </a:moveTo>
                  <a:lnTo>
                    <a:pt x="54290" y="323213"/>
                  </a:lnTo>
                  <a:lnTo>
                    <a:pt x="26036" y="304161"/>
                  </a:lnTo>
                  <a:lnTo>
                    <a:pt x="6985" y="275903"/>
                  </a:lnTo>
                  <a:lnTo>
                    <a:pt x="0" y="241300"/>
                  </a:lnTo>
                  <a:lnTo>
                    <a:pt x="6986" y="206696"/>
                  </a:lnTo>
                  <a:lnTo>
                    <a:pt x="26038" y="178438"/>
                  </a:lnTo>
                  <a:lnTo>
                    <a:pt x="54296" y="159386"/>
                  </a:lnTo>
                  <a:lnTo>
                    <a:pt x="88900" y="152400"/>
                  </a:lnTo>
                  <a:lnTo>
                    <a:pt x="114300" y="152400"/>
                  </a:lnTo>
                  <a:lnTo>
                    <a:pt x="117475" y="127000"/>
                  </a:lnTo>
                  <a:lnTo>
                    <a:pt x="131928" y="85964"/>
                  </a:lnTo>
                  <a:lnTo>
                    <a:pt x="156469" y="50990"/>
                  </a:lnTo>
                  <a:lnTo>
                    <a:pt x="189341" y="23833"/>
                  </a:lnTo>
                  <a:lnTo>
                    <a:pt x="228787" y="6251"/>
                  </a:lnTo>
                  <a:lnTo>
                    <a:pt x="273050" y="0"/>
                  </a:lnTo>
                  <a:lnTo>
                    <a:pt x="317638" y="6251"/>
                  </a:lnTo>
                  <a:lnTo>
                    <a:pt x="357870" y="23833"/>
                  </a:lnTo>
                  <a:lnTo>
                    <a:pt x="391684" y="50990"/>
                  </a:lnTo>
                  <a:lnTo>
                    <a:pt x="417015" y="85964"/>
                  </a:lnTo>
                  <a:lnTo>
                    <a:pt x="431800" y="127000"/>
                  </a:lnTo>
                  <a:lnTo>
                    <a:pt x="471345" y="134984"/>
                  </a:lnTo>
                  <a:lnTo>
                    <a:pt x="503640" y="156759"/>
                  </a:lnTo>
                  <a:lnTo>
                    <a:pt x="525415" y="189054"/>
                  </a:lnTo>
                  <a:lnTo>
                    <a:pt x="533400" y="228600"/>
                  </a:lnTo>
                  <a:lnTo>
                    <a:pt x="525415" y="268145"/>
                  </a:lnTo>
                  <a:lnTo>
                    <a:pt x="503640" y="300440"/>
                  </a:lnTo>
                  <a:lnTo>
                    <a:pt x="471345" y="322215"/>
                  </a:lnTo>
                  <a:lnTo>
                    <a:pt x="431800" y="330200"/>
                  </a:lnTo>
                  <a:lnTo>
                    <a:pt x="88900" y="330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441086" y="2236082"/>
              <a:ext cx="271780" cy="229870"/>
            </a:xfrm>
            <a:custGeom>
              <a:avLst/>
              <a:gdLst/>
              <a:ahLst/>
              <a:cxnLst/>
              <a:rect l="l" t="t" r="r" b="b"/>
              <a:pathLst>
                <a:path w="271779" h="229869">
                  <a:moveTo>
                    <a:pt x="32880" y="229743"/>
                  </a:moveTo>
                  <a:lnTo>
                    <a:pt x="19089" y="210237"/>
                  </a:lnTo>
                  <a:lnTo>
                    <a:pt x="8748" y="188464"/>
                  </a:lnTo>
                  <a:lnTo>
                    <a:pt x="2253" y="164820"/>
                  </a:lnTo>
                  <a:lnTo>
                    <a:pt x="0" y="139700"/>
                  </a:lnTo>
                  <a:lnTo>
                    <a:pt x="7122" y="95544"/>
                  </a:lnTo>
                  <a:lnTo>
                    <a:pt x="26954" y="57195"/>
                  </a:lnTo>
                  <a:lnTo>
                    <a:pt x="57195" y="26954"/>
                  </a:lnTo>
                  <a:lnTo>
                    <a:pt x="95544" y="7122"/>
                  </a:lnTo>
                  <a:lnTo>
                    <a:pt x="139699" y="0"/>
                  </a:lnTo>
                  <a:lnTo>
                    <a:pt x="183466" y="6992"/>
                  </a:lnTo>
                  <a:lnTo>
                    <a:pt x="221553" y="26479"/>
                  </a:lnTo>
                  <a:lnTo>
                    <a:pt x="251726" y="56224"/>
                  </a:lnTo>
                  <a:lnTo>
                    <a:pt x="271754" y="9399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580788" y="2147184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-12700" y="25400"/>
                  </a:moveTo>
                  <a:lnTo>
                    <a:pt x="12700" y="25400"/>
                  </a:lnTo>
                </a:path>
              </a:pathLst>
            </a:custGeom>
            <a:ln w="50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352188" y="2375784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0" y="0"/>
                  </a:moveTo>
                  <a:lnTo>
                    <a:pt x="50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20760" y="2215762"/>
              <a:ext cx="36195" cy="35560"/>
            </a:xfrm>
            <a:custGeom>
              <a:avLst/>
              <a:gdLst/>
              <a:ahLst/>
              <a:cxnLst/>
              <a:rect l="l" t="t" r="r" b="b"/>
              <a:pathLst>
                <a:path w="36195" h="35560">
                  <a:moveTo>
                    <a:pt x="0" y="0"/>
                  </a:moveTo>
                  <a:lnTo>
                    <a:pt x="35572" y="3556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705245" y="221576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35559"/>
                  </a:moveTo>
                  <a:lnTo>
                    <a:pt x="3556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3684904" y="2083684"/>
            <a:ext cx="558800" cy="558800"/>
            <a:chOff x="3684904" y="2083684"/>
            <a:chExt cx="558800" cy="558800"/>
          </a:xfrm>
        </p:grpSpPr>
        <p:sp>
          <p:nvSpPr>
            <p:cNvPr id="21" name="object 21"/>
            <p:cNvSpPr/>
            <p:nvPr/>
          </p:nvSpPr>
          <p:spPr>
            <a:xfrm>
              <a:off x="3761104" y="2159884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3" y="249793"/>
                  </a:lnTo>
                  <a:lnTo>
                    <a:pt x="385747" y="292564"/>
                  </a:lnTo>
                  <a:lnTo>
                    <a:pt x="361761" y="330293"/>
                  </a:lnTo>
                  <a:lnTo>
                    <a:pt x="330293" y="361761"/>
                  </a:lnTo>
                  <a:lnTo>
                    <a:pt x="292564" y="385747"/>
                  </a:lnTo>
                  <a:lnTo>
                    <a:pt x="249793" y="401033"/>
                  </a:lnTo>
                  <a:lnTo>
                    <a:pt x="203200" y="406400"/>
                  </a:lnTo>
                  <a:lnTo>
                    <a:pt x="156610" y="401033"/>
                  </a:lnTo>
                  <a:lnTo>
                    <a:pt x="113840" y="385747"/>
                  </a:lnTo>
                  <a:lnTo>
                    <a:pt x="76111" y="361761"/>
                  </a:lnTo>
                  <a:lnTo>
                    <a:pt x="44642" y="330293"/>
                  </a:lnTo>
                  <a:lnTo>
                    <a:pt x="20654" y="292564"/>
                  </a:lnTo>
                  <a:lnTo>
                    <a:pt x="5367" y="249793"/>
                  </a:lnTo>
                  <a:lnTo>
                    <a:pt x="0" y="203200"/>
                  </a:lnTo>
                  <a:lnTo>
                    <a:pt x="5367" y="156610"/>
                  </a:lnTo>
                  <a:lnTo>
                    <a:pt x="20654" y="113840"/>
                  </a:lnTo>
                  <a:lnTo>
                    <a:pt x="44642" y="76111"/>
                  </a:lnTo>
                  <a:lnTo>
                    <a:pt x="76111" y="44642"/>
                  </a:lnTo>
                  <a:lnTo>
                    <a:pt x="113840" y="20654"/>
                  </a:lnTo>
                  <a:lnTo>
                    <a:pt x="156610" y="5367"/>
                  </a:lnTo>
                  <a:lnTo>
                    <a:pt x="203200" y="0"/>
                  </a:lnTo>
                  <a:lnTo>
                    <a:pt x="249793" y="5367"/>
                  </a:lnTo>
                  <a:lnTo>
                    <a:pt x="292564" y="20654"/>
                  </a:lnTo>
                  <a:lnTo>
                    <a:pt x="330293" y="44642"/>
                  </a:lnTo>
                  <a:lnTo>
                    <a:pt x="361761" y="76111"/>
                  </a:lnTo>
                  <a:lnTo>
                    <a:pt x="385747" y="113840"/>
                  </a:lnTo>
                  <a:lnTo>
                    <a:pt x="401033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964304" y="208368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964304" y="2566284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684904" y="236308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167504" y="236308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766748" y="2165521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109189" y="250796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766748" y="2507974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109189" y="2165526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5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/>
          <p:nvPr/>
        </p:nvSpPr>
        <p:spPr>
          <a:xfrm>
            <a:off x="5203137" y="2096384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" name="object 31"/>
          <p:cNvGrpSpPr/>
          <p:nvPr/>
        </p:nvGrpSpPr>
        <p:grpSpPr>
          <a:xfrm>
            <a:off x="4936437" y="2147184"/>
            <a:ext cx="533400" cy="508000"/>
            <a:chOff x="4936437" y="2147184"/>
            <a:chExt cx="533400" cy="508000"/>
          </a:xfrm>
        </p:grpSpPr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14241" y="2375784"/>
              <a:ext cx="177800" cy="279400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076137" y="2223384"/>
              <a:ext cx="254000" cy="317500"/>
            </a:xfrm>
            <a:custGeom>
              <a:avLst/>
              <a:gdLst/>
              <a:ahLst/>
              <a:cxnLst/>
              <a:rect l="l" t="t" r="r" b="b"/>
              <a:pathLst>
                <a:path w="254000" h="317500">
                  <a:moveTo>
                    <a:pt x="63500" y="317500"/>
                  </a:moveTo>
                  <a:lnTo>
                    <a:pt x="63500" y="254000"/>
                  </a:lnTo>
                  <a:lnTo>
                    <a:pt x="0" y="139700"/>
                  </a:lnTo>
                  <a:lnTo>
                    <a:pt x="0" y="127000"/>
                  </a:lnTo>
                  <a:lnTo>
                    <a:pt x="9980" y="77570"/>
                  </a:lnTo>
                  <a:lnTo>
                    <a:pt x="37196" y="37201"/>
                  </a:lnTo>
                  <a:lnTo>
                    <a:pt x="77565" y="9981"/>
                  </a:lnTo>
                  <a:lnTo>
                    <a:pt x="127000" y="0"/>
                  </a:lnTo>
                  <a:lnTo>
                    <a:pt x="176429" y="9981"/>
                  </a:lnTo>
                  <a:lnTo>
                    <a:pt x="216798" y="37201"/>
                  </a:lnTo>
                  <a:lnTo>
                    <a:pt x="244018" y="77570"/>
                  </a:lnTo>
                  <a:lnTo>
                    <a:pt x="254000" y="127000"/>
                  </a:lnTo>
                  <a:lnTo>
                    <a:pt x="254000" y="139700"/>
                  </a:lnTo>
                  <a:lnTo>
                    <a:pt x="190500" y="254000"/>
                  </a:lnTo>
                  <a:lnTo>
                    <a:pt x="190500" y="317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012637" y="215988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50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936437" y="2363084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330137" y="2159884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63500"/>
                  </a:moveTo>
                  <a:lnTo>
                    <a:pt x="635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380937" y="2363084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/>
          <p:cNvSpPr/>
          <p:nvPr/>
        </p:nvSpPr>
        <p:spPr>
          <a:xfrm>
            <a:off x="4129200" y="7635647"/>
            <a:ext cx="432434" cy="358140"/>
          </a:xfrm>
          <a:custGeom>
            <a:avLst/>
            <a:gdLst/>
            <a:ahLst/>
            <a:cxnLst/>
            <a:rect l="l" t="t" r="r" b="b"/>
            <a:pathLst>
              <a:path w="432435" h="358140">
                <a:moveTo>
                  <a:pt x="431901" y="0"/>
                </a:moveTo>
                <a:lnTo>
                  <a:pt x="0" y="0"/>
                </a:lnTo>
                <a:lnTo>
                  <a:pt x="0" y="357759"/>
                </a:lnTo>
              </a:path>
            </a:pathLst>
          </a:custGeom>
          <a:ln w="25399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4700752" y="7572147"/>
            <a:ext cx="597535" cy="1075055"/>
          </a:xfrm>
          <a:custGeom>
            <a:avLst/>
            <a:gdLst/>
            <a:ahLst/>
            <a:cxnLst/>
            <a:rect l="l" t="t" r="r" b="b"/>
            <a:pathLst>
              <a:path w="597535" h="1075054">
                <a:moveTo>
                  <a:pt x="0" y="0"/>
                </a:moveTo>
                <a:lnTo>
                  <a:pt x="596988" y="0"/>
                </a:lnTo>
                <a:lnTo>
                  <a:pt x="596988" y="1074623"/>
                </a:lnTo>
              </a:path>
            </a:pathLst>
          </a:custGeom>
          <a:ln w="2540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" name="object 40"/>
          <p:cNvGrpSpPr/>
          <p:nvPr/>
        </p:nvGrpSpPr>
        <p:grpSpPr>
          <a:xfrm>
            <a:off x="4218202" y="8938214"/>
            <a:ext cx="254000" cy="431800"/>
            <a:chOff x="4218202" y="8938214"/>
            <a:chExt cx="254000" cy="431800"/>
          </a:xfrm>
        </p:grpSpPr>
        <p:sp>
          <p:nvSpPr>
            <p:cNvPr id="41" name="object 41"/>
            <p:cNvSpPr/>
            <p:nvPr/>
          </p:nvSpPr>
          <p:spPr>
            <a:xfrm>
              <a:off x="4345202" y="8963614"/>
              <a:ext cx="0" cy="406400"/>
            </a:xfrm>
            <a:custGeom>
              <a:avLst/>
              <a:gdLst/>
              <a:ahLst/>
              <a:cxnLst/>
              <a:rect l="l" t="t" r="r" b="b"/>
              <a:pathLst>
                <a:path w="0" h="406400">
                  <a:moveTo>
                    <a:pt x="0" y="406399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230902" y="8950914"/>
              <a:ext cx="228600" cy="114300"/>
            </a:xfrm>
            <a:custGeom>
              <a:avLst/>
              <a:gdLst/>
              <a:ahLst/>
              <a:cxnLst/>
              <a:rect l="l" t="t" r="r" b="b"/>
              <a:pathLst>
                <a:path w="228600" h="114300">
                  <a:moveTo>
                    <a:pt x="0" y="114300"/>
                  </a:moveTo>
                  <a:lnTo>
                    <a:pt x="114300" y="0"/>
                  </a:lnTo>
                  <a:lnTo>
                    <a:pt x="228600" y="11430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4592144" y="8938214"/>
            <a:ext cx="254000" cy="431800"/>
            <a:chOff x="4592144" y="8938214"/>
            <a:chExt cx="254000" cy="431800"/>
          </a:xfrm>
        </p:grpSpPr>
        <p:sp>
          <p:nvSpPr>
            <p:cNvPr id="44" name="object 44"/>
            <p:cNvSpPr/>
            <p:nvPr/>
          </p:nvSpPr>
          <p:spPr>
            <a:xfrm>
              <a:off x="4719144" y="8963614"/>
              <a:ext cx="0" cy="406400"/>
            </a:xfrm>
            <a:custGeom>
              <a:avLst/>
              <a:gdLst/>
              <a:ahLst/>
              <a:cxnLst/>
              <a:rect l="l" t="t" r="r" b="b"/>
              <a:pathLst>
                <a:path w="0" h="406400">
                  <a:moveTo>
                    <a:pt x="0" y="406399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604844" y="8950914"/>
              <a:ext cx="228600" cy="114300"/>
            </a:xfrm>
            <a:custGeom>
              <a:avLst/>
              <a:gdLst/>
              <a:ahLst/>
              <a:cxnLst/>
              <a:rect l="l" t="t" r="r" b="b"/>
              <a:pathLst>
                <a:path w="228600" h="114300">
                  <a:moveTo>
                    <a:pt x="0" y="114300"/>
                  </a:moveTo>
                  <a:lnTo>
                    <a:pt x="114300" y="0"/>
                  </a:lnTo>
                  <a:lnTo>
                    <a:pt x="228600" y="11430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" name="object 46"/>
          <p:cNvGrpSpPr/>
          <p:nvPr/>
        </p:nvGrpSpPr>
        <p:grpSpPr>
          <a:xfrm>
            <a:off x="3844246" y="8938214"/>
            <a:ext cx="254000" cy="431800"/>
            <a:chOff x="3844246" y="8938214"/>
            <a:chExt cx="254000" cy="431800"/>
          </a:xfrm>
        </p:grpSpPr>
        <p:sp>
          <p:nvSpPr>
            <p:cNvPr id="47" name="object 47"/>
            <p:cNvSpPr/>
            <p:nvPr/>
          </p:nvSpPr>
          <p:spPr>
            <a:xfrm>
              <a:off x="3971246" y="8963614"/>
              <a:ext cx="0" cy="406400"/>
            </a:xfrm>
            <a:custGeom>
              <a:avLst/>
              <a:gdLst/>
              <a:ahLst/>
              <a:cxnLst/>
              <a:rect l="l" t="t" r="r" b="b"/>
              <a:pathLst>
                <a:path w="0" h="406400">
                  <a:moveTo>
                    <a:pt x="0" y="406399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856946" y="8950914"/>
              <a:ext cx="228600" cy="114300"/>
            </a:xfrm>
            <a:custGeom>
              <a:avLst/>
              <a:gdLst/>
              <a:ahLst/>
              <a:cxnLst/>
              <a:rect l="l" t="t" r="r" b="b"/>
              <a:pathLst>
                <a:path w="228600" h="114300">
                  <a:moveTo>
                    <a:pt x="0" y="114300"/>
                  </a:moveTo>
                  <a:lnTo>
                    <a:pt x="114300" y="0"/>
                  </a:lnTo>
                  <a:lnTo>
                    <a:pt x="228600" y="114300"/>
                  </a:lnTo>
                </a:path>
              </a:pathLst>
            </a:custGeom>
            <a:ln w="25400">
              <a:solidFill>
                <a:srgbClr val="FFDD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3358324" y="7934731"/>
            <a:ext cx="1974214" cy="953135"/>
            <a:chOff x="3358324" y="7934731"/>
            <a:chExt cx="1974214" cy="953135"/>
          </a:xfrm>
        </p:grpSpPr>
        <p:sp>
          <p:nvSpPr>
            <p:cNvPr id="50" name="object 50"/>
            <p:cNvSpPr/>
            <p:nvPr/>
          </p:nvSpPr>
          <p:spPr>
            <a:xfrm>
              <a:off x="3358324" y="7934731"/>
              <a:ext cx="1585595" cy="116839"/>
            </a:xfrm>
            <a:custGeom>
              <a:avLst/>
              <a:gdLst/>
              <a:ahLst/>
              <a:cxnLst/>
              <a:rect l="l" t="t" r="r" b="b"/>
              <a:pathLst>
                <a:path w="1585595" h="116840">
                  <a:moveTo>
                    <a:pt x="1584972" y="0"/>
                  </a:moveTo>
                  <a:lnTo>
                    <a:pt x="0" y="0"/>
                  </a:lnTo>
                  <a:lnTo>
                    <a:pt x="0" y="116649"/>
                  </a:lnTo>
                  <a:lnTo>
                    <a:pt x="1584972" y="116649"/>
                  </a:lnTo>
                  <a:lnTo>
                    <a:pt x="158497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358324" y="8051406"/>
              <a:ext cx="1585595" cy="194945"/>
            </a:xfrm>
            <a:custGeom>
              <a:avLst/>
              <a:gdLst/>
              <a:ahLst/>
              <a:cxnLst/>
              <a:rect l="l" t="t" r="r" b="b"/>
              <a:pathLst>
                <a:path w="1585595" h="194945">
                  <a:moveTo>
                    <a:pt x="1584972" y="0"/>
                  </a:moveTo>
                  <a:lnTo>
                    <a:pt x="0" y="0"/>
                  </a:lnTo>
                  <a:lnTo>
                    <a:pt x="0" y="194398"/>
                  </a:lnTo>
                  <a:lnTo>
                    <a:pt x="1584972" y="194398"/>
                  </a:lnTo>
                  <a:lnTo>
                    <a:pt x="1584972" y="0"/>
                  </a:lnTo>
                  <a:close/>
                </a:path>
              </a:pathLst>
            </a:custGeom>
            <a:solidFill>
              <a:srgbClr val="007E2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358324" y="8245818"/>
              <a:ext cx="1585595" cy="194945"/>
            </a:xfrm>
            <a:custGeom>
              <a:avLst/>
              <a:gdLst/>
              <a:ahLst/>
              <a:cxnLst/>
              <a:rect l="l" t="t" r="r" b="b"/>
              <a:pathLst>
                <a:path w="1585595" h="194945">
                  <a:moveTo>
                    <a:pt x="1584972" y="0"/>
                  </a:moveTo>
                  <a:lnTo>
                    <a:pt x="0" y="0"/>
                  </a:lnTo>
                  <a:lnTo>
                    <a:pt x="0" y="194398"/>
                  </a:lnTo>
                  <a:lnTo>
                    <a:pt x="1584972" y="194398"/>
                  </a:lnTo>
                  <a:lnTo>
                    <a:pt x="1584972" y="0"/>
                  </a:lnTo>
                  <a:close/>
                </a:path>
              </a:pathLst>
            </a:custGeom>
            <a:solidFill>
              <a:srgbClr val="F1873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358324" y="8440217"/>
              <a:ext cx="1585595" cy="194945"/>
            </a:xfrm>
            <a:custGeom>
              <a:avLst/>
              <a:gdLst/>
              <a:ahLst/>
              <a:cxnLst/>
              <a:rect l="l" t="t" r="r" b="b"/>
              <a:pathLst>
                <a:path w="1585595" h="194945">
                  <a:moveTo>
                    <a:pt x="1584972" y="0"/>
                  </a:moveTo>
                  <a:lnTo>
                    <a:pt x="0" y="0"/>
                  </a:lnTo>
                  <a:lnTo>
                    <a:pt x="0" y="194398"/>
                  </a:lnTo>
                  <a:lnTo>
                    <a:pt x="1584972" y="194398"/>
                  </a:lnTo>
                  <a:lnTo>
                    <a:pt x="1584972" y="0"/>
                  </a:lnTo>
                  <a:close/>
                </a:path>
              </a:pathLst>
            </a:custGeom>
            <a:solidFill>
              <a:srgbClr val="5989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358324" y="8634616"/>
              <a:ext cx="1974214" cy="58419"/>
            </a:xfrm>
            <a:custGeom>
              <a:avLst/>
              <a:gdLst/>
              <a:ahLst/>
              <a:cxnLst/>
              <a:rect l="l" t="t" r="r" b="b"/>
              <a:pathLst>
                <a:path w="1974214" h="58420">
                  <a:moveTo>
                    <a:pt x="1973745" y="0"/>
                  </a:moveTo>
                  <a:lnTo>
                    <a:pt x="0" y="0"/>
                  </a:lnTo>
                  <a:lnTo>
                    <a:pt x="0" y="58318"/>
                  </a:lnTo>
                  <a:lnTo>
                    <a:pt x="1973745" y="58318"/>
                  </a:lnTo>
                  <a:lnTo>
                    <a:pt x="1973745" y="0"/>
                  </a:lnTo>
                  <a:close/>
                </a:path>
              </a:pathLst>
            </a:custGeom>
            <a:solidFill>
              <a:srgbClr val="B6C4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358324" y="8692947"/>
              <a:ext cx="1974214" cy="194945"/>
            </a:xfrm>
            <a:custGeom>
              <a:avLst/>
              <a:gdLst/>
              <a:ahLst/>
              <a:cxnLst/>
              <a:rect l="l" t="t" r="r" b="b"/>
              <a:pathLst>
                <a:path w="1974214" h="194945">
                  <a:moveTo>
                    <a:pt x="1973745" y="0"/>
                  </a:moveTo>
                  <a:lnTo>
                    <a:pt x="0" y="0"/>
                  </a:lnTo>
                  <a:lnTo>
                    <a:pt x="0" y="194398"/>
                  </a:lnTo>
                  <a:lnTo>
                    <a:pt x="1973745" y="194398"/>
                  </a:lnTo>
                  <a:lnTo>
                    <a:pt x="1973745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/>
          <p:nvPr/>
        </p:nvSpPr>
        <p:spPr>
          <a:xfrm>
            <a:off x="4611902" y="7089546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7" name="object 57"/>
          <p:cNvGrpSpPr/>
          <p:nvPr/>
        </p:nvGrpSpPr>
        <p:grpSpPr>
          <a:xfrm>
            <a:off x="4345202" y="7140346"/>
            <a:ext cx="533400" cy="508000"/>
            <a:chOff x="4345202" y="7140346"/>
            <a:chExt cx="533400" cy="508000"/>
          </a:xfrm>
        </p:grpSpPr>
        <p:pic>
          <p:nvPicPr>
            <p:cNvPr id="58" name="object 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23002" y="7368947"/>
              <a:ext cx="177800" cy="279400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484902" y="7216547"/>
              <a:ext cx="254000" cy="317500"/>
            </a:xfrm>
            <a:custGeom>
              <a:avLst/>
              <a:gdLst/>
              <a:ahLst/>
              <a:cxnLst/>
              <a:rect l="l" t="t" r="r" b="b"/>
              <a:pathLst>
                <a:path w="254000" h="317500">
                  <a:moveTo>
                    <a:pt x="63500" y="317500"/>
                  </a:moveTo>
                  <a:lnTo>
                    <a:pt x="63500" y="254000"/>
                  </a:lnTo>
                  <a:lnTo>
                    <a:pt x="0" y="139700"/>
                  </a:lnTo>
                  <a:lnTo>
                    <a:pt x="0" y="127000"/>
                  </a:lnTo>
                  <a:lnTo>
                    <a:pt x="9980" y="77570"/>
                  </a:lnTo>
                  <a:lnTo>
                    <a:pt x="37196" y="37201"/>
                  </a:lnTo>
                  <a:lnTo>
                    <a:pt x="77565" y="9981"/>
                  </a:lnTo>
                  <a:lnTo>
                    <a:pt x="127000" y="0"/>
                  </a:lnTo>
                  <a:lnTo>
                    <a:pt x="176429" y="9981"/>
                  </a:lnTo>
                  <a:lnTo>
                    <a:pt x="216798" y="37201"/>
                  </a:lnTo>
                  <a:lnTo>
                    <a:pt x="244018" y="77570"/>
                  </a:lnTo>
                  <a:lnTo>
                    <a:pt x="254000" y="127000"/>
                  </a:lnTo>
                  <a:lnTo>
                    <a:pt x="254000" y="139700"/>
                  </a:lnTo>
                  <a:lnTo>
                    <a:pt x="190500" y="254000"/>
                  </a:lnTo>
                  <a:lnTo>
                    <a:pt x="190500" y="317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421402" y="7153046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50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345202" y="7356246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738902" y="7153046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63500"/>
                  </a:moveTo>
                  <a:lnTo>
                    <a:pt x="635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789702" y="7356246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4120012" y="9423568"/>
            <a:ext cx="558800" cy="508000"/>
            <a:chOff x="4120012" y="9423568"/>
            <a:chExt cx="558800" cy="508000"/>
          </a:xfrm>
        </p:grpSpPr>
        <p:sp>
          <p:nvSpPr>
            <p:cNvPr id="65" name="object 65"/>
            <p:cNvSpPr/>
            <p:nvPr/>
          </p:nvSpPr>
          <p:spPr>
            <a:xfrm>
              <a:off x="4132712" y="9588668"/>
              <a:ext cx="533400" cy="330200"/>
            </a:xfrm>
            <a:custGeom>
              <a:avLst/>
              <a:gdLst/>
              <a:ahLst/>
              <a:cxnLst/>
              <a:rect l="l" t="t" r="r" b="b"/>
              <a:pathLst>
                <a:path w="533400" h="330200">
                  <a:moveTo>
                    <a:pt x="88900" y="330200"/>
                  </a:moveTo>
                  <a:lnTo>
                    <a:pt x="54296" y="323213"/>
                  </a:lnTo>
                  <a:lnTo>
                    <a:pt x="26038" y="304161"/>
                  </a:lnTo>
                  <a:lnTo>
                    <a:pt x="6986" y="275903"/>
                  </a:lnTo>
                  <a:lnTo>
                    <a:pt x="0" y="241300"/>
                  </a:lnTo>
                  <a:lnTo>
                    <a:pt x="6986" y="206696"/>
                  </a:lnTo>
                  <a:lnTo>
                    <a:pt x="26038" y="178438"/>
                  </a:lnTo>
                  <a:lnTo>
                    <a:pt x="54296" y="159386"/>
                  </a:lnTo>
                  <a:lnTo>
                    <a:pt x="88900" y="152400"/>
                  </a:lnTo>
                  <a:lnTo>
                    <a:pt x="114300" y="152400"/>
                  </a:lnTo>
                  <a:lnTo>
                    <a:pt x="117475" y="127000"/>
                  </a:lnTo>
                  <a:lnTo>
                    <a:pt x="131929" y="85964"/>
                  </a:lnTo>
                  <a:lnTo>
                    <a:pt x="156473" y="50990"/>
                  </a:lnTo>
                  <a:lnTo>
                    <a:pt x="189346" y="23833"/>
                  </a:lnTo>
                  <a:lnTo>
                    <a:pt x="228792" y="6251"/>
                  </a:lnTo>
                  <a:lnTo>
                    <a:pt x="273050" y="0"/>
                  </a:lnTo>
                  <a:lnTo>
                    <a:pt x="317643" y="6251"/>
                  </a:lnTo>
                  <a:lnTo>
                    <a:pt x="357876" y="23833"/>
                  </a:lnTo>
                  <a:lnTo>
                    <a:pt x="391687" y="50990"/>
                  </a:lnTo>
                  <a:lnTo>
                    <a:pt x="417016" y="85964"/>
                  </a:lnTo>
                  <a:lnTo>
                    <a:pt x="431800" y="127000"/>
                  </a:lnTo>
                  <a:lnTo>
                    <a:pt x="471345" y="134984"/>
                  </a:lnTo>
                  <a:lnTo>
                    <a:pt x="503640" y="156759"/>
                  </a:lnTo>
                  <a:lnTo>
                    <a:pt x="525415" y="189054"/>
                  </a:lnTo>
                  <a:lnTo>
                    <a:pt x="533400" y="228600"/>
                  </a:lnTo>
                  <a:lnTo>
                    <a:pt x="525415" y="268145"/>
                  </a:lnTo>
                  <a:lnTo>
                    <a:pt x="503640" y="300440"/>
                  </a:lnTo>
                  <a:lnTo>
                    <a:pt x="471345" y="322215"/>
                  </a:lnTo>
                  <a:lnTo>
                    <a:pt x="431800" y="330200"/>
                  </a:lnTo>
                  <a:lnTo>
                    <a:pt x="88900" y="330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208910" y="9512473"/>
              <a:ext cx="271780" cy="229870"/>
            </a:xfrm>
            <a:custGeom>
              <a:avLst/>
              <a:gdLst/>
              <a:ahLst/>
              <a:cxnLst/>
              <a:rect l="l" t="t" r="r" b="b"/>
              <a:pathLst>
                <a:path w="271779" h="229870">
                  <a:moveTo>
                    <a:pt x="32880" y="229730"/>
                  </a:moveTo>
                  <a:lnTo>
                    <a:pt x="19089" y="210226"/>
                  </a:lnTo>
                  <a:lnTo>
                    <a:pt x="8748" y="188458"/>
                  </a:lnTo>
                  <a:lnTo>
                    <a:pt x="2253" y="164818"/>
                  </a:lnTo>
                  <a:lnTo>
                    <a:pt x="0" y="139699"/>
                  </a:lnTo>
                  <a:lnTo>
                    <a:pt x="7122" y="95539"/>
                  </a:lnTo>
                  <a:lnTo>
                    <a:pt x="26954" y="57190"/>
                  </a:lnTo>
                  <a:lnTo>
                    <a:pt x="57195" y="26950"/>
                  </a:lnTo>
                  <a:lnTo>
                    <a:pt x="95544" y="7120"/>
                  </a:lnTo>
                  <a:lnTo>
                    <a:pt x="139699" y="0"/>
                  </a:lnTo>
                  <a:lnTo>
                    <a:pt x="183466" y="6992"/>
                  </a:lnTo>
                  <a:lnTo>
                    <a:pt x="221553" y="26477"/>
                  </a:lnTo>
                  <a:lnTo>
                    <a:pt x="251726" y="56219"/>
                  </a:lnTo>
                  <a:lnTo>
                    <a:pt x="271754" y="939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348612" y="9423568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-12700" y="25400"/>
                  </a:moveTo>
                  <a:lnTo>
                    <a:pt x="12700" y="25400"/>
                  </a:lnTo>
                </a:path>
              </a:pathLst>
            </a:custGeom>
            <a:ln w="50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120012" y="9652168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0" y="0"/>
                  </a:moveTo>
                  <a:lnTo>
                    <a:pt x="50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188597" y="949214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0" y="0"/>
                  </a:moveTo>
                  <a:lnTo>
                    <a:pt x="35560" y="3556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473069" y="9492152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0" y="35559"/>
                  </a:moveTo>
                  <a:lnTo>
                    <a:pt x="3556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" name="object 71"/>
          <p:cNvGrpSpPr/>
          <p:nvPr/>
        </p:nvGrpSpPr>
        <p:grpSpPr>
          <a:xfrm>
            <a:off x="3452741" y="9360068"/>
            <a:ext cx="558800" cy="558800"/>
            <a:chOff x="3452741" y="9360068"/>
            <a:chExt cx="558800" cy="558800"/>
          </a:xfrm>
        </p:grpSpPr>
        <p:sp>
          <p:nvSpPr>
            <p:cNvPr id="72" name="object 72"/>
            <p:cNvSpPr/>
            <p:nvPr/>
          </p:nvSpPr>
          <p:spPr>
            <a:xfrm>
              <a:off x="3528941" y="9436268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2" y="249793"/>
                  </a:lnTo>
                  <a:lnTo>
                    <a:pt x="385745" y="292564"/>
                  </a:lnTo>
                  <a:lnTo>
                    <a:pt x="361757" y="330293"/>
                  </a:lnTo>
                  <a:lnTo>
                    <a:pt x="330288" y="361761"/>
                  </a:lnTo>
                  <a:lnTo>
                    <a:pt x="292559" y="385747"/>
                  </a:lnTo>
                  <a:lnTo>
                    <a:pt x="249789" y="401033"/>
                  </a:lnTo>
                  <a:lnTo>
                    <a:pt x="203200" y="406400"/>
                  </a:lnTo>
                  <a:lnTo>
                    <a:pt x="156606" y="401033"/>
                  </a:lnTo>
                  <a:lnTo>
                    <a:pt x="113835" y="385747"/>
                  </a:lnTo>
                  <a:lnTo>
                    <a:pt x="76106" y="361761"/>
                  </a:lnTo>
                  <a:lnTo>
                    <a:pt x="44638" y="330293"/>
                  </a:lnTo>
                  <a:lnTo>
                    <a:pt x="20652" y="292564"/>
                  </a:lnTo>
                  <a:lnTo>
                    <a:pt x="5366" y="249793"/>
                  </a:lnTo>
                  <a:lnTo>
                    <a:pt x="0" y="203200"/>
                  </a:lnTo>
                  <a:lnTo>
                    <a:pt x="5366" y="156610"/>
                  </a:lnTo>
                  <a:lnTo>
                    <a:pt x="20652" y="113840"/>
                  </a:lnTo>
                  <a:lnTo>
                    <a:pt x="44638" y="76111"/>
                  </a:lnTo>
                  <a:lnTo>
                    <a:pt x="76106" y="44642"/>
                  </a:lnTo>
                  <a:lnTo>
                    <a:pt x="113835" y="20654"/>
                  </a:lnTo>
                  <a:lnTo>
                    <a:pt x="156606" y="5367"/>
                  </a:lnTo>
                  <a:lnTo>
                    <a:pt x="203200" y="0"/>
                  </a:lnTo>
                  <a:lnTo>
                    <a:pt x="249789" y="5367"/>
                  </a:lnTo>
                  <a:lnTo>
                    <a:pt x="292559" y="20654"/>
                  </a:lnTo>
                  <a:lnTo>
                    <a:pt x="330288" y="44642"/>
                  </a:lnTo>
                  <a:lnTo>
                    <a:pt x="361757" y="76111"/>
                  </a:lnTo>
                  <a:lnTo>
                    <a:pt x="385745" y="113840"/>
                  </a:lnTo>
                  <a:lnTo>
                    <a:pt x="401032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732141" y="936006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732141" y="984266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452741" y="9639468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935341" y="9639468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534572" y="944190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8" name="object 7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81902" y="8259855"/>
            <a:ext cx="1576570" cy="360831"/>
          </a:xfrm>
          <a:prstGeom prst="rect">
            <a:avLst/>
          </a:prstGeom>
        </p:spPr>
      </p:pic>
      <p:sp>
        <p:nvSpPr>
          <p:cNvPr id="79" name="object 79"/>
          <p:cNvSpPr/>
          <p:nvPr/>
        </p:nvSpPr>
        <p:spPr>
          <a:xfrm>
            <a:off x="3877025" y="9784351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0" y="0"/>
                </a:moveTo>
                <a:lnTo>
                  <a:pt x="52666" y="52679"/>
                </a:lnTo>
              </a:path>
            </a:pathLst>
          </a:custGeom>
          <a:ln w="253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3534572" y="9784358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0" y="52679"/>
                </a:moveTo>
                <a:lnTo>
                  <a:pt x="52679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3877012" y="9441910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0" y="52679"/>
                </a:moveTo>
                <a:lnTo>
                  <a:pt x="52679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4970961" y="9372768"/>
            <a:ext cx="0" cy="76200"/>
          </a:xfrm>
          <a:custGeom>
            <a:avLst/>
            <a:gdLst/>
            <a:ahLst/>
            <a:cxnLst/>
            <a:rect l="l" t="t" r="r" b="b"/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3" name="object 83"/>
          <p:cNvGrpSpPr/>
          <p:nvPr/>
        </p:nvGrpSpPr>
        <p:grpSpPr>
          <a:xfrm>
            <a:off x="4704261" y="9423568"/>
            <a:ext cx="533400" cy="508000"/>
            <a:chOff x="4704261" y="9423568"/>
            <a:chExt cx="533400" cy="508000"/>
          </a:xfrm>
        </p:grpSpPr>
        <p:pic>
          <p:nvPicPr>
            <p:cNvPr id="84" name="object 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82056" y="9652168"/>
              <a:ext cx="177800" cy="27940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4843961" y="9499768"/>
              <a:ext cx="254000" cy="317500"/>
            </a:xfrm>
            <a:custGeom>
              <a:avLst/>
              <a:gdLst/>
              <a:ahLst/>
              <a:cxnLst/>
              <a:rect l="l" t="t" r="r" b="b"/>
              <a:pathLst>
                <a:path w="254000" h="317500">
                  <a:moveTo>
                    <a:pt x="63500" y="317500"/>
                  </a:moveTo>
                  <a:lnTo>
                    <a:pt x="63500" y="254000"/>
                  </a:lnTo>
                  <a:lnTo>
                    <a:pt x="0" y="139700"/>
                  </a:lnTo>
                  <a:lnTo>
                    <a:pt x="0" y="127000"/>
                  </a:lnTo>
                  <a:lnTo>
                    <a:pt x="9981" y="77570"/>
                  </a:lnTo>
                  <a:lnTo>
                    <a:pt x="37201" y="37201"/>
                  </a:lnTo>
                  <a:lnTo>
                    <a:pt x="77570" y="9981"/>
                  </a:lnTo>
                  <a:lnTo>
                    <a:pt x="127000" y="0"/>
                  </a:lnTo>
                  <a:lnTo>
                    <a:pt x="176429" y="9981"/>
                  </a:lnTo>
                  <a:lnTo>
                    <a:pt x="216798" y="37201"/>
                  </a:lnTo>
                  <a:lnTo>
                    <a:pt x="244018" y="77570"/>
                  </a:lnTo>
                  <a:lnTo>
                    <a:pt x="254000" y="127000"/>
                  </a:lnTo>
                  <a:lnTo>
                    <a:pt x="254000" y="139700"/>
                  </a:lnTo>
                  <a:lnTo>
                    <a:pt x="190500" y="254000"/>
                  </a:lnTo>
                  <a:lnTo>
                    <a:pt x="190500" y="317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780461" y="9436268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50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704261" y="963946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097962" y="9436268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63500"/>
                  </a:moveTo>
                  <a:lnTo>
                    <a:pt x="635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148762" y="963946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/>
          <p:cNvSpPr txBox="1"/>
          <p:nvPr/>
        </p:nvSpPr>
        <p:spPr>
          <a:xfrm>
            <a:off x="1637300" y="197580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86673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11881" y="852412"/>
            <a:ext cx="542226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40">
                <a:latin typeface="Microsoft Sans Serif"/>
                <a:cs typeface="Microsoft Sans Serif"/>
              </a:rPr>
              <a:t>tinte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material fotoactivo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55">
                <a:latin typeface="Microsoft Sans Serif"/>
                <a:cs typeface="Microsoft Sans Serif"/>
              </a:rPr>
              <a:t>DSSC;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35">
                <a:latin typeface="Microsoft Sans Serif"/>
                <a:cs typeface="Microsoft Sans Serif"/>
              </a:rPr>
              <a:t>producir </a:t>
            </a:r>
            <a:r>
              <a:rPr dirty="0" sz="800" spc="20">
                <a:latin typeface="Microsoft Sans Serif"/>
                <a:cs typeface="Microsoft Sans Serif"/>
              </a:rPr>
              <a:t>electricidad </a:t>
            </a:r>
            <a:r>
              <a:rPr dirty="0" sz="800" spc="30">
                <a:latin typeface="Microsoft Sans Serif"/>
                <a:cs typeface="Microsoft Sans Serif"/>
              </a:rPr>
              <a:t>una </a:t>
            </a:r>
            <a:r>
              <a:rPr dirty="0" sz="800" spc="-5">
                <a:latin typeface="Microsoft Sans Serif"/>
                <a:cs typeface="Microsoft Sans Serif"/>
              </a:rPr>
              <a:t>vez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-10">
                <a:latin typeface="Microsoft Sans Serif"/>
                <a:cs typeface="Microsoft Sans Serif"/>
              </a:rPr>
              <a:t>se </a:t>
            </a:r>
            <a:r>
              <a:rPr dirty="0" sz="800" spc="10">
                <a:latin typeface="Microsoft Sans Serif"/>
                <a:cs typeface="Microsoft Sans Serif"/>
              </a:rPr>
              <a:t>sensibiliza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10">
                <a:latin typeface="Microsoft Sans Serif"/>
                <a:cs typeface="Microsoft Sans Serif"/>
              </a:rPr>
              <a:t>la luz. </a:t>
            </a: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tinte </a:t>
            </a:r>
            <a:r>
              <a:rPr dirty="0" sz="800" spc="30">
                <a:latin typeface="Microsoft Sans Serif"/>
                <a:cs typeface="Microsoft Sans Serif"/>
              </a:rPr>
              <a:t>atrapa </a:t>
            </a:r>
            <a:r>
              <a:rPr dirty="0" sz="800" spc="15">
                <a:latin typeface="Microsoft Sans Serif"/>
                <a:cs typeface="Microsoft Sans Serif"/>
              </a:rPr>
              <a:t>los </a:t>
            </a:r>
            <a:r>
              <a:rPr dirty="0" sz="800" spc="30">
                <a:latin typeface="Microsoft Sans Serif"/>
                <a:cs typeface="Microsoft Sans Serif"/>
              </a:rPr>
              <a:t>fotones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luz </a:t>
            </a:r>
            <a:r>
              <a:rPr dirty="0" sz="800" spc="35">
                <a:latin typeface="Microsoft Sans Serif"/>
                <a:cs typeface="Microsoft Sans Serif"/>
              </a:rPr>
              <a:t>entrante </a:t>
            </a:r>
            <a:r>
              <a:rPr dirty="0" sz="800" spc="5">
                <a:latin typeface="Microsoft Sans Serif"/>
                <a:cs typeface="Microsoft Sans Serif"/>
              </a:rPr>
              <a:t>(luz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luz </a:t>
            </a:r>
            <a:r>
              <a:rPr dirty="0" sz="800" spc="25">
                <a:latin typeface="Microsoft Sans Serif"/>
                <a:cs typeface="Microsoft Sans Serif"/>
              </a:rPr>
              <a:t>artificial ambiental)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0">
                <a:latin typeface="Microsoft Sans Serif"/>
                <a:cs typeface="Microsoft Sans Serif"/>
              </a:rPr>
              <a:t>utiliza </a:t>
            </a:r>
            <a:r>
              <a:rPr dirty="0" sz="800" spc="15">
                <a:latin typeface="Microsoft Sans Serif"/>
                <a:cs typeface="Microsoft Sans Serif"/>
              </a:rPr>
              <a:t>su </a:t>
            </a:r>
            <a:r>
              <a:rPr dirty="0" sz="800" spc="25">
                <a:latin typeface="Microsoft Sans Serif"/>
                <a:cs typeface="Microsoft Sans Serif"/>
              </a:rPr>
              <a:t>energía para </a:t>
            </a:r>
            <a:r>
              <a:rPr dirty="0" sz="800" spc="20">
                <a:latin typeface="Microsoft Sans Serif"/>
                <a:cs typeface="Microsoft Sans Serif"/>
              </a:rPr>
              <a:t>excitar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electrones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(su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comportamiento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clorofila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fotosíntesis).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electrones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excitados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inyectan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dióxido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titanio </a:t>
            </a:r>
            <a:r>
              <a:rPr dirty="0" sz="800" spc="-10">
                <a:latin typeface="Microsoft Sans Serif"/>
                <a:cs typeface="Microsoft Sans Serif"/>
              </a:rPr>
              <a:t>(Ti0 </a:t>
            </a:r>
            <a:r>
              <a:rPr dirty="0" sz="800" spc="-20">
                <a:latin typeface="Microsoft Sans Serif"/>
                <a:cs typeface="Microsoft Sans Serif"/>
              </a:rPr>
              <a:t>). </a:t>
            </a: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20">
                <a:latin typeface="Microsoft Sans Serif"/>
                <a:cs typeface="Microsoft Sans Serif"/>
              </a:rPr>
              <a:t>electrones </a:t>
            </a:r>
            <a:r>
              <a:rPr dirty="0" sz="800" spc="-90">
                <a:latin typeface="Microsoft Sans Serif"/>
                <a:cs typeface="Microsoft Sans Serif"/>
              </a:rPr>
              <a:t>son</a:t>
            </a:r>
            <a:r>
              <a:rPr dirty="0" baseline="-33333" sz="750" spc="-135">
                <a:latin typeface="Microsoft Sans Serif"/>
                <a:cs typeface="Microsoft Sans Serif"/>
              </a:rPr>
              <a:t>2</a:t>
            </a:r>
            <a:r>
              <a:rPr dirty="0" baseline="-33333" sz="750" spc="-127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expulsados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dióxido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titanio </a:t>
            </a:r>
            <a:r>
              <a:rPr dirty="0" sz="800" spc="25">
                <a:latin typeface="Microsoft Sans Serif"/>
                <a:cs typeface="Microsoft Sans Serif"/>
              </a:rPr>
              <a:t>nanocristalino. </a:t>
            </a:r>
            <a:r>
              <a:rPr dirty="0" sz="800" spc="-35">
                <a:latin typeface="Microsoft Sans Serif"/>
                <a:cs typeface="Microsoft Sans Serif"/>
              </a:rPr>
              <a:t>El </a:t>
            </a:r>
            <a:r>
              <a:rPr dirty="0" sz="800" spc="30">
                <a:latin typeface="Microsoft Sans Serif"/>
                <a:cs typeface="Microsoft Sans Serif"/>
              </a:rPr>
              <a:t>electrolito </a:t>
            </a:r>
            <a:r>
              <a:rPr dirty="0" sz="800" spc="35">
                <a:latin typeface="Microsoft Sans Serif"/>
                <a:cs typeface="Microsoft Sans Serif"/>
              </a:rPr>
              <a:t> químico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cierra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electrones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regresen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tinte.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movimiento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electrones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crea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energía.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40000" y="1915907"/>
            <a:ext cx="669290" cy="3346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Esquema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-40">
                <a:latin typeface="Microsoft Sans Serif"/>
                <a:cs typeface="Microsoft Sans Serif"/>
              </a:rPr>
              <a:t>DSSC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075699" y="2663620"/>
            <a:ext cx="8750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Luz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solar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Luz </a:t>
            </a:r>
            <a:r>
              <a:rPr dirty="0" sz="650" spc="30">
                <a:latin typeface="Microsoft Sans Serif"/>
                <a:cs typeface="Microsoft Sans Serif"/>
              </a:rPr>
              <a:t>interior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556486" y="2728678"/>
            <a:ext cx="798195" cy="214629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70"/>
              </a:spcBef>
            </a:pPr>
            <a:r>
              <a:rPr dirty="0" sz="450" spc="10">
                <a:latin typeface="Microsoft Sans Serif"/>
                <a:cs typeface="Microsoft Sans Serif"/>
              </a:rPr>
              <a:t>Eléctricamente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15">
                <a:latin typeface="Microsoft Sans Serif"/>
                <a:cs typeface="Microsoft Sans Serif"/>
              </a:rPr>
              <a:t>Electrodo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conductor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853877" y="2750400"/>
            <a:ext cx="381000" cy="227329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165"/>
              </a:spcBef>
            </a:pPr>
            <a:r>
              <a:rPr dirty="0" sz="550" spc="10">
                <a:latin typeface="Microsoft Sans Serif"/>
                <a:cs typeface="Microsoft Sans Serif"/>
              </a:rPr>
              <a:t>Encimera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r>
              <a:rPr dirty="0" sz="650" spc="15">
                <a:latin typeface="Microsoft Sans Serif"/>
                <a:cs typeface="Microsoft Sans Serif"/>
              </a:rPr>
              <a:t>Electrodo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023689" y="3544496"/>
            <a:ext cx="32194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1100" spc="30">
                <a:solidFill>
                  <a:srgbClr val="FFFFFF"/>
                </a:solidFill>
                <a:latin typeface="Microsoft Sans Serif"/>
                <a:cs typeface="Microsoft Sans Serif"/>
              </a:rPr>
              <a:t>Ti0</a:t>
            </a:r>
            <a:r>
              <a:rPr dirty="0" baseline="-29914" sz="975" spc="44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baseline="-29914" sz="975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932161" y="4082998"/>
            <a:ext cx="40259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15">
                <a:latin typeface="Microsoft Sans Serif"/>
                <a:cs typeface="Microsoft Sans Serif"/>
              </a:rPr>
              <a:t>Electrólito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725610" y="4339944"/>
            <a:ext cx="16573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Teñir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233910" y="4938726"/>
            <a:ext cx="39751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corriente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continua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637281" y="5345683"/>
            <a:ext cx="5263515" cy="1245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2225">
              <a:lnSpc>
                <a:spcPct val="142900"/>
              </a:lnSpc>
              <a:spcBef>
                <a:spcPts val="10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límite </a:t>
            </a:r>
            <a:r>
              <a:rPr dirty="0" sz="700" spc="25">
                <a:latin typeface="Microsoft Sans Serif"/>
                <a:cs typeface="Microsoft Sans Serif"/>
              </a:rPr>
              <a:t>teórico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eficiencia </a:t>
            </a:r>
            <a:r>
              <a:rPr dirty="0" sz="700" spc="20">
                <a:latin typeface="Microsoft Sans Serif"/>
                <a:cs typeface="Microsoft Sans Serif"/>
              </a:rPr>
              <a:t>de conversión fotoeléctrica del </a:t>
            </a:r>
            <a:r>
              <a:rPr dirty="0" sz="700" spc="-50">
                <a:latin typeface="Microsoft Sans Serif"/>
                <a:cs typeface="Microsoft Sans Serif"/>
              </a:rPr>
              <a:t>DSSC, </a:t>
            </a:r>
            <a:r>
              <a:rPr dirty="0" sz="700" spc="25">
                <a:latin typeface="Microsoft Sans Serif"/>
                <a:cs typeface="Microsoft Sans Serif"/>
              </a:rPr>
              <a:t>utilizando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configuración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5">
                <a:latin typeface="Microsoft Sans Serif"/>
                <a:cs typeface="Microsoft Sans Serif"/>
              </a:rPr>
              <a:t>unión </a:t>
            </a:r>
            <a:r>
              <a:rPr dirty="0" sz="700" spc="15">
                <a:latin typeface="Microsoft Sans Serif"/>
                <a:cs typeface="Microsoft Sans Serif"/>
              </a:rPr>
              <a:t>simple,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prueba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estándar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(STC)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%.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60">
                <a:latin typeface="Microsoft Sans Serif"/>
                <a:cs typeface="Microsoft Sans Serif"/>
              </a:rPr>
              <a:t>DSSC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tándem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niveles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alcanzar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%.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laboratorios,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ya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0">
                <a:latin typeface="Microsoft Sans Serif"/>
                <a:cs typeface="Microsoft Sans Serif"/>
              </a:rPr>
              <a:t>ha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alcanzado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%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0">
                <a:latin typeface="Microsoft Sans Serif"/>
                <a:cs typeface="Microsoft Sans Serif"/>
              </a:rPr>
              <a:t>DSSC.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5">
                <a:latin typeface="Microsoft Sans Serif"/>
                <a:cs typeface="Microsoft Sans Serif"/>
              </a:rPr>
              <a:t>DSSC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tecnología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nicho: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atractivo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cromático.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b="1">
                <a:latin typeface="Arial"/>
                <a:cs typeface="Arial"/>
              </a:rPr>
              <a:t>Células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solares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orgánicas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25" b="1">
                <a:latin typeface="Arial"/>
                <a:cs typeface="Arial"/>
              </a:rPr>
              <a:t>(OSC)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o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fotovoltaica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orgánica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-10" b="1">
                <a:latin typeface="Arial"/>
                <a:cs typeface="Arial"/>
              </a:rPr>
              <a:t>(OPV):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deposición</a:t>
            </a:r>
            <a:r>
              <a:rPr dirty="0" sz="700" spc="10">
                <a:latin typeface="Microsoft Sans Serif"/>
                <a:cs typeface="Microsoft Sans Serif"/>
              </a:rPr>
              <a:t> 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vacío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producir</a:t>
            </a:r>
            <a:r>
              <a:rPr dirty="0" sz="700" spc="5">
                <a:latin typeface="Microsoft Sans Serif"/>
                <a:cs typeface="Microsoft Sans Serif"/>
              </a:rPr>
              <a:t> 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orgánicas </a:t>
            </a:r>
            <a:r>
              <a:rPr dirty="0" sz="700" spc="25">
                <a:latin typeface="Microsoft Sans Serif"/>
                <a:cs typeface="Microsoft Sans Serif"/>
              </a:rPr>
              <a:t>utilizando </a:t>
            </a:r>
            <a:r>
              <a:rPr dirty="0" sz="700" spc="20">
                <a:latin typeface="Microsoft Sans Serif"/>
                <a:cs typeface="Microsoft Sans Serif"/>
              </a:rPr>
              <a:t>materiales de bajo </a:t>
            </a:r>
            <a:r>
              <a:rPr dirty="0" sz="700" spc="15">
                <a:latin typeface="Microsoft Sans Serif"/>
                <a:cs typeface="Microsoft Sans Serif"/>
              </a:rPr>
              <a:t>peso </a:t>
            </a:r>
            <a:r>
              <a:rPr dirty="0" sz="700" spc="20">
                <a:latin typeface="Microsoft Sans Serif"/>
                <a:cs typeface="Microsoft Sans Serif"/>
              </a:rPr>
              <a:t>molecular. </a:t>
            </a:r>
            <a:r>
              <a:rPr dirty="0" sz="700" spc="-5">
                <a:latin typeface="Microsoft Sans Serif"/>
                <a:cs typeface="Microsoft Sans Serif"/>
              </a:rPr>
              <a:t>Los </a:t>
            </a:r>
            <a:r>
              <a:rPr dirty="0" sz="700" spc="20">
                <a:latin typeface="Microsoft Sans Serif"/>
                <a:cs typeface="Microsoft Sans Serif"/>
              </a:rPr>
              <a:t>materiales orgánicos con conductividades de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40">
                <a:latin typeface="Microsoft Sans Serif"/>
                <a:cs typeface="Microsoft Sans Serif"/>
              </a:rPr>
              <a:t>p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40">
                <a:latin typeface="Microsoft Sans Serif"/>
                <a:cs typeface="Microsoft Sans Serif"/>
              </a:rPr>
              <a:t>n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depositan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electrodo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transparente</a:t>
            </a:r>
            <a:r>
              <a:rPr dirty="0" sz="700">
                <a:latin typeface="Microsoft Sans Serif"/>
                <a:cs typeface="Microsoft Sans Serif"/>
              </a:rPr>
              <a:t> y, a </a:t>
            </a:r>
            <a:r>
              <a:rPr dirty="0" sz="700" spc="20">
                <a:latin typeface="Microsoft Sans Serif"/>
                <a:cs typeface="Microsoft Sans Serif"/>
              </a:rPr>
              <a:t>continuación,</a:t>
            </a:r>
            <a:r>
              <a:rPr dirty="0" sz="700" spc="-5">
                <a:latin typeface="Microsoft Sans Serif"/>
                <a:cs typeface="Microsoft Sans Serif"/>
              </a:rPr>
              <a:t> 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deposita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electrodo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metálico.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40000" y="6888643"/>
            <a:ext cx="640715" cy="3346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Esquema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-35">
                <a:latin typeface="Microsoft Sans Serif"/>
                <a:cs typeface="Microsoft Sans Serif"/>
              </a:rPr>
              <a:t>OSC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970958" y="8234014"/>
            <a:ext cx="28257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electrón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345641" y="7927662"/>
            <a:ext cx="942340" cy="456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9690"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cátodo</a:t>
            </a:r>
            <a:endParaRPr sz="55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620"/>
              </a:spcBef>
            </a:pPr>
            <a:r>
              <a:rPr dirty="0" sz="450" spc="5">
                <a:latin typeface="Microsoft Sans Serif"/>
                <a:cs typeface="Microsoft Sans Serif"/>
              </a:rPr>
              <a:t>capa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transportadora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electrones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00">
              <a:latin typeface="Microsoft Sans Serif"/>
              <a:cs typeface="Microsoft Sans Serif"/>
            </a:endParaRPr>
          </a:p>
          <a:p>
            <a:pPr algn="r" marR="25400">
              <a:lnSpc>
                <a:spcPct val="100000"/>
              </a:lnSpc>
              <a:spcBef>
                <a:spcPts val="350"/>
              </a:spcBef>
            </a:pPr>
            <a:r>
              <a:rPr dirty="0" sz="450" spc="5">
                <a:latin typeface="Microsoft Sans Serif"/>
                <a:cs typeface="Microsoft Sans Serif"/>
              </a:rPr>
              <a:t>capa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tipo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872259" y="8464770"/>
            <a:ext cx="39179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capa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tipo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p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970958" y="8547018"/>
            <a:ext cx="15176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agujero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508633" y="8608433"/>
            <a:ext cx="776605" cy="250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ánodo</a:t>
            </a:r>
            <a:endParaRPr sz="550">
              <a:latin typeface="Microsoft Sans Serif"/>
              <a:cs typeface="Microsoft Sans Serif"/>
            </a:endParaRPr>
          </a:p>
          <a:p>
            <a:pPr algn="r" marR="50800">
              <a:lnSpc>
                <a:spcPct val="100000"/>
              </a:lnSpc>
              <a:spcBef>
                <a:spcPts val="445"/>
              </a:spcBef>
            </a:pPr>
            <a:r>
              <a:rPr dirty="0" sz="550" spc="20">
                <a:latin typeface="Microsoft Sans Serif"/>
                <a:cs typeface="Microsoft Sans Serif"/>
              </a:rPr>
              <a:t>sustrato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transparente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851808" y="9930456"/>
            <a:ext cx="8750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Luz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solar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Luz </a:t>
            </a:r>
            <a:r>
              <a:rPr dirty="0" sz="650" spc="30">
                <a:latin typeface="Microsoft Sans Serif"/>
                <a:cs typeface="Microsoft Sans Serif"/>
              </a:rPr>
              <a:t>interior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7391025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4446003"/>
            <a:ext cx="5370195" cy="3060065"/>
            <a:chOff x="1649996" y="4446003"/>
            <a:chExt cx="5370195" cy="3060065"/>
          </a:xfrm>
        </p:grpSpPr>
        <p:sp>
          <p:nvSpPr>
            <p:cNvPr id="4" name="object 4"/>
            <p:cNvSpPr/>
            <p:nvPr/>
          </p:nvSpPr>
          <p:spPr>
            <a:xfrm>
              <a:off x="1649996" y="4446003"/>
              <a:ext cx="5370195" cy="3060065"/>
            </a:xfrm>
            <a:custGeom>
              <a:avLst/>
              <a:gdLst/>
              <a:ahLst/>
              <a:cxnLst/>
              <a:rect l="l" t="t" r="r" b="b"/>
              <a:pathLst>
                <a:path w="5370195" h="3060065">
                  <a:moveTo>
                    <a:pt x="5370004" y="0"/>
                  </a:moveTo>
                  <a:lnTo>
                    <a:pt x="0" y="0"/>
                  </a:lnTo>
                  <a:lnTo>
                    <a:pt x="0" y="3060001"/>
                  </a:lnTo>
                  <a:lnTo>
                    <a:pt x="5370004" y="3060001"/>
                  </a:lnTo>
                  <a:lnTo>
                    <a:pt x="537000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842340" y="5997817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197940" y="5883517"/>
              <a:ext cx="114300" cy="228600"/>
            </a:xfrm>
            <a:custGeom>
              <a:avLst/>
              <a:gdLst/>
              <a:ahLst/>
              <a:cxnLst/>
              <a:rect l="l" t="t" r="r" b="b"/>
              <a:pathLst>
                <a:path w="114300" h="228600">
                  <a:moveTo>
                    <a:pt x="0" y="0"/>
                  </a:moveTo>
                  <a:lnTo>
                    <a:pt x="114300" y="114300"/>
                  </a:lnTo>
                  <a:lnTo>
                    <a:pt x="0" y="22860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842340" y="6371767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197940" y="6257467"/>
              <a:ext cx="114300" cy="228600"/>
            </a:xfrm>
            <a:custGeom>
              <a:avLst/>
              <a:gdLst/>
              <a:ahLst/>
              <a:cxnLst/>
              <a:rect l="l" t="t" r="r" b="b"/>
              <a:pathLst>
                <a:path w="114300" h="228600">
                  <a:moveTo>
                    <a:pt x="0" y="0"/>
                  </a:moveTo>
                  <a:lnTo>
                    <a:pt x="114300" y="114300"/>
                  </a:lnTo>
                  <a:lnTo>
                    <a:pt x="0" y="22860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842340" y="5623868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197940" y="5509568"/>
              <a:ext cx="114300" cy="228600"/>
            </a:xfrm>
            <a:custGeom>
              <a:avLst/>
              <a:gdLst/>
              <a:ahLst/>
              <a:cxnLst/>
              <a:rect l="l" t="t" r="r" b="b"/>
              <a:pathLst>
                <a:path w="114300" h="228600">
                  <a:moveTo>
                    <a:pt x="0" y="0"/>
                  </a:moveTo>
                  <a:lnTo>
                    <a:pt x="114300" y="114300"/>
                  </a:lnTo>
                  <a:lnTo>
                    <a:pt x="0" y="228600"/>
                  </a:lnTo>
                </a:path>
              </a:pathLst>
            </a:custGeom>
            <a:ln w="25400">
              <a:solidFill>
                <a:srgbClr val="FFDF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986019" y="5119674"/>
              <a:ext cx="216535" cy="1761489"/>
            </a:xfrm>
            <a:custGeom>
              <a:avLst/>
              <a:gdLst/>
              <a:ahLst/>
              <a:cxnLst/>
              <a:rect l="l" t="t" r="r" b="b"/>
              <a:pathLst>
                <a:path w="216535" h="1761490">
                  <a:moveTo>
                    <a:pt x="216001" y="0"/>
                  </a:moveTo>
                  <a:lnTo>
                    <a:pt x="0" y="0"/>
                  </a:lnTo>
                  <a:lnTo>
                    <a:pt x="0" y="1761070"/>
                  </a:lnTo>
                  <a:lnTo>
                    <a:pt x="216001" y="1761070"/>
                  </a:lnTo>
                  <a:lnTo>
                    <a:pt x="216001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769980" y="5119674"/>
              <a:ext cx="216535" cy="1761489"/>
            </a:xfrm>
            <a:custGeom>
              <a:avLst/>
              <a:gdLst/>
              <a:ahLst/>
              <a:cxnLst/>
              <a:rect l="l" t="t" r="r" b="b"/>
              <a:pathLst>
                <a:path w="216535" h="1761490">
                  <a:moveTo>
                    <a:pt x="216001" y="0"/>
                  </a:moveTo>
                  <a:lnTo>
                    <a:pt x="0" y="0"/>
                  </a:lnTo>
                  <a:lnTo>
                    <a:pt x="0" y="1761070"/>
                  </a:lnTo>
                  <a:lnTo>
                    <a:pt x="216001" y="1761070"/>
                  </a:lnTo>
                  <a:lnTo>
                    <a:pt x="216001" y="0"/>
                  </a:lnTo>
                  <a:close/>
                </a:path>
              </a:pathLst>
            </a:custGeom>
            <a:solidFill>
              <a:srgbClr val="C7DB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202021" y="5119674"/>
              <a:ext cx="108585" cy="1761489"/>
            </a:xfrm>
            <a:custGeom>
              <a:avLst/>
              <a:gdLst/>
              <a:ahLst/>
              <a:cxnLst/>
              <a:rect l="l" t="t" r="r" b="b"/>
              <a:pathLst>
                <a:path w="108585" h="1761490">
                  <a:moveTo>
                    <a:pt x="108000" y="0"/>
                  </a:moveTo>
                  <a:lnTo>
                    <a:pt x="0" y="0"/>
                  </a:lnTo>
                  <a:lnTo>
                    <a:pt x="0" y="1761070"/>
                  </a:lnTo>
                  <a:lnTo>
                    <a:pt x="108000" y="1761070"/>
                  </a:lnTo>
                  <a:lnTo>
                    <a:pt x="108000" y="0"/>
                  </a:lnTo>
                  <a:close/>
                </a:path>
              </a:pathLst>
            </a:custGeom>
            <a:solidFill>
              <a:srgbClr val="FFD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553978" y="5119674"/>
              <a:ext cx="216535" cy="1761489"/>
            </a:xfrm>
            <a:custGeom>
              <a:avLst/>
              <a:gdLst/>
              <a:ahLst/>
              <a:cxnLst/>
              <a:rect l="l" t="t" r="r" b="b"/>
              <a:pathLst>
                <a:path w="216535" h="1761490">
                  <a:moveTo>
                    <a:pt x="216001" y="0"/>
                  </a:moveTo>
                  <a:lnTo>
                    <a:pt x="0" y="0"/>
                  </a:lnTo>
                  <a:lnTo>
                    <a:pt x="0" y="1761070"/>
                  </a:lnTo>
                  <a:lnTo>
                    <a:pt x="216001" y="1761070"/>
                  </a:lnTo>
                  <a:lnTo>
                    <a:pt x="216001" y="0"/>
                  </a:lnTo>
                  <a:close/>
                </a:path>
              </a:pathLst>
            </a:custGeom>
            <a:solidFill>
              <a:srgbClr val="CED7E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04020" y="4670017"/>
              <a:ext cx="1115567" cy="265785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3857" y="4649045"/>
              <a:ext cx="270805" cy="2223522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654235" y="6808763"/>
              <a:ext cx="0" cy="515620"/>
            </a:xfrm>
            <a:custGeom>
              <a:avLst/>
              <a:gdLst/>
              <a:ahLst/>
              <a:cxnLst/>
              <a:rect l="l" t="t" r="r" b="b"/>
              <a:pathLst>
                <a:path w="0" h="515620">
                  <a:moveTo>
                    <a:pt x="0" y="0"/>
                  </a:moveTo>
                  <a:lnTo>
                    <a:pt x="0" y="51532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633535" y="6788062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39" y="1627"/>
                  </a:lnTo>
                  <a:lnTo>
                    <a:pt x="6059" y="6064"/>
                  </a:lnTo>
                  <a:lnTo>
                    <a:pt x="1625" y="12644"/>
                  </a:lnTo>
                  <a:lnTo>
                    <a:pt x="0" y="20700"/>
                  </a:lnTo>
                  <a:lnTo>
                    <a:pt x="1625" y="28757"/>
                  </a:lnTo>
                  <a:lnTo>
                    <a:pt x="6059" y="35337"/>
                  </a:lnTo>
                  <a:lnTo>
                    <a:pt x="12639" y="39774"/>
                  </a:lnTo>
                  <a:lnTo>
                    <a:pt x="20701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870222" y="6808763"/>
              <a:ext cx="0" cy="363220"/>
            </a:xfrm>
            <a:custGeom>
              <a:avLst/>
              <a:gdLst/>
              <a:ahLst/>
              <a:cxnLst/>
              <a:rect l="l" t="t" r="r" b="b"/>
              <a:pathLst>
                <a:path w="0" h="363220">
                  <a:moveTo>
                    <a:pt x="0" y="0"/>
                  </a:moveTo>
                  <a:lnTo>
                    <a:pt x="0" y="36292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849522" y="6788062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701" y="0"/>
                  </a:moveTo>
                  <a:lnTo>
                    <a:pt x="12639" y="1627"/>
                  </a:lnTo>
                  <a:lnTo>
                    <a:pt x="6059" y="6064"/>
                  </a:lnTo>
                  <a:lnTo>
                    <a:pt x="1625" y="12644"/>
                  </a:lnTo>
                  <a:lnTo>
                    <a:pt x="0" y="20700"/>
                  </a:lnTo>
                  <a:lnTo>
                    <a:pt x="1625" y="28757"/>
                  </a:lnTo>
                  <a:lnTo>
                    <a:pt x="6059" y="35337"/>
                  </a:lnTo>
                  <a:lnTo>
                    <a:pt x="12639" y="39774"/>
                  </a:lnTo>
                  <a:lnTo>
                    <a:pt x="20701" y="41401"/>
                  </a:lnTo>
                  <a:lnTo>
                    <a:pt x="28757" y="39774"/>
                  </a:lnTo>
                  <a:lnTo>
                    <a:pt x="35337" y="35337"/>
                  </a:lnTo>
                  <a:lnTo>
                    <a:pt x="39774" y="28757"/>
                  </a:lnTo>
                  <a:lnTo>
                    <a:pt x="41402" y="20700"/>
                  </a:lnTo>
                  <a:lnTo>
                    <a:pt x="39774" y="12644"/>
                  </a:lnTo>
                  <a:lnTo>
                    <a:pt x="35337" y="6064"/>
                  </a:lnTo>
                  <a:lnTo>
                    <a:pt x="28757" y="1627"/>
                  </a:lnTo>
                  <a:lnTo>
                    <a:pt x="2070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883243" y="5781521"/>
              <a:ext cx="534035" cy="330200"/>
            </a:xfrm>
            <a:custGeom>
              <a:avLst/>
              <a:gdLst/>
              <a:ahLst/>
              <a:cxnLst/>
              <a:rect l="l" t="t" r="r" b="b"/>
              <a:pathLst>
                <a:path w="534035" h="330200">
                  <a:moveTo>
                    <a:pt x="88900" y="330200"/>
                  </a:moveTo>
                  <a:lnTo>
                    <a:pt x="54296" y="323213"/>
                  </a:lnTo>
                  <a:lnTo>
                    <a:pt x="26038" y="304161"/>
                  </a:lnTo>
                  <a:lnTo>
                    <a:pt x="6986" y="275903"/>
                  </a:lnTo>
                  <a:lnTo>
                    <a:pt x="0" y="241300"/>
                  </a:lnTo>
                  <a:lnTo>
                    <a:pt x="6986" y="206696"/>
                  </a:lnTo>
                  <a:lnTo>
                    <a:pt x="26038" y="178438"/>
                  </a:lnTo>
                  <a:lnTo>
                    <a:pt x="54296" y="159386"/>
                  </a:lnTo>
                  <a:lnTo>
                    <a:pt x="88900" y="152400"/>
                  </a:lnTo>
                  <a:lnTo>
                    <a:pt x="114300" y="152400"/>
                  </a:lnTo>
                  <a:lnTo>
                    <a:pt x="117475" y="127000"/>
                  </a:lnTo>
                  <a:lnTo>
                    <a:pt x="131934" y="85964"/>
                  </a:lnTo>
                  <a:lnTo>
                    <a:pt x="156478" y="50990"/>
                  </a:lnTo>
                  <a:lnTo>
                    <a:pt x="189350" y="23833"/>
                  </a:lnTo>
                  <a:lnTo>
                    <a:pt x="228793" y="6251"/>
                  </a:lnTo>
                  <a:lnTo>
                    <a:pt x="273050" y="0"/>
                  </a:lnTo>
                  <a:lnTo>
                    <a:pt x="317643" y="6251"/>
                  </a:lnTo>
                  <a:lnTo>
                    <a:pt x="357877" y="23833"/>
                  </a:lnTo>
                  <a:lnTo>
                    <a:pt x="391690" y="50990"/>
                  </a:lnTo>
                  <a:lnTo>
                    <a:pt x="417022" y="85964"/>
                  </a:lnTo>
                  <a:lnTo>
                    <a:pt x="431812" y="127000"/>
                  </a:lnTo>
                  <a:lnTo>
                    <a:pt x="471353" y="134984"/>
                  </a:lnTo>
                  <a:lnTo>
                    <a:pt x="503648" y="156759"/>
                  </a:lnTo>
                  <a:lnTo>
                    <a:pt x="525426" y="189054"/>
                  </a:lnTo>
                  <a:lnTo>
                    <a:pt x="533412" y="228600"/>
                  </a:lnTo>
                  <a:lnTo>
                    <a:pt x="525426" y="268145"/>
                  </a:lnTo>
                  <a:lnTo>
                    <a:pt x="503648" y="300440"/>
                  </a:lnTo>
                  <a:lnTo>
                    <a:pt x="471353" y="322215"/>
                  </a:lnTo>
                  <a:lnTo>
                    <a:pt x="431812" y="330200"/>
                  </a:lnTo>
                  <a:lnTo>
                    <a:pt x="88900" y="330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959446" y="5705325"/>
              <a:ext cx="271780" cy="229870"/>
            </a:xfrm>
            <a:custGeom>
              <a:avLst/>
              <a:gdLst/>
              <a:ahLst/>
              <a:cxnLst/>
              <a:rect l="l" t="t" r="r" b="b"/>
              <a:pathLst>
                <a:path w="271780" h="229870">
                  <a:moveTo>
                    <a:pt x="32880" y="229730"/>
                  </a:moveTo>
                  <a:lnTo>
                    <a:pt x="19089" y="210224"/>
                  </a:lnTo>
                  <a:lnTo>
                    <a:pt x="8748" y="188453"/>
                  </a:lnTo>
                  <a:lnTo>
                    <a:pt x="2253" y="164813"/>
                  </a:lnTo>
                  <a:lnTo>
                    <a:pt x="0" y="139699"/>
                  </a:lnTo>
                  <a:lnTo>
                    <a:pt x="7122" y="95539"/>
                  </a:lnTo>
                  <a:lnTo>
                    <a:pt x="26954" y="57190"/>
                  </a:lnTo>
                  <a:lnTo>
                    <a:pt x="57195" y="26950"/>
                  </a:lnTo>
                  <a:lnTo>
                    <a:pt x="95544" y="7120"/>
                  </a:lnTo>
                  <a:lnTo>
                    <a:pt x="139699" y="0"/>
                  </a:lnTo>
                  <a:lnTo>
                    <a:pt x="183466" y="6990"/>
                  </a:lnTo>
                  <a:lnTo>
                    <a:pt x="221553" y="26473"/>
                  </a:lnTo>
                  <a:lnTo>
                    <a:pt x="251726" y="56214"/>
                  </a:lnTo>
                  <a:lnTo>
                    <a:pt x="271754" y="939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099149" y="5616421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-12700" y="25400"/>
                  </a:moveTo>
                  <a:lnTo>
                    <a:pt x="12700" y="25400"/>
                  </a:lnTo>
                </a:path>
              </a:pathLst>
            </a:custGeom>
            <a:ln w="50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870549" y="5845021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0" y="0"/>
                  </a:moveTo>
                  <a:lnTo>
                    <a:pt x="508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939128" y="568500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0"/>
                  </a:moveTo>
                  <a:lnTo>
                    <a:pt x="35560" y="3556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223606" y="5684997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35560"/>
                  </a:moveTo>
                  <a:lnTo>
                    <a:pt x="3556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940399" y="5074761"/>
              <a:ext cx="406400" cy="406400"/>
            </a:xfrm>
            <a:custGeom>
              <a:avLst/>
              <a:gdLst/>
              <a:ahLst/>
              <a:cxnLst/>
              <a:rect l="l" t="t" r="r" b="b"/>
              <a:pathLst>
                <a:path w="406400" h="406400">
                  <a:moveTo>
                    <a:pt x="406400" y="203200"/>
                  </a:moveTo>
                  <a:lnTo>
                    <a:pt x="401032" y="249789"/>
                  </a:lnTo>
                  <a:lnTo>
                    <a:pt x="385745" y="292559"/>
                  </a:lnTo>
                  <a:lnTo>
                    <a:pt x="361757" y="330288"/>
                  </a:lnTo>
                  <a:lnTo>
                    <a:pt x="330288" y="361757"/>
                  </a:lnTo>
                  <a:lnTo>
                    <a:pt x="292559" y="385745"/>
                  </a:lnTo>
                  <a:lnTo>
                    <a:pt x="249789" y="401032"/>
                  </a:lnTo>
                  <a:lnTo>
                    <a:pt x="203200" y="406400"/>
                  </a:lnTo>
                  <a:lnTo>
                    <a:pt x="156606" y="401032"/>
                  </a:lnTo>
                  <a:lnTo>
                    <a:pt x="113835" y="385745"/>
                  </a:lnTo>
                  <a:lnTo>
                    <a:pt x="76106" y="361757"/>
                  </a:lnTo>
                  <a:lnTo>
                    <a:pt x="44638" y="330288"/>
                  </a:lnTo>
                  <a:lnTo>
                    <a:pt x="20652" y="292559"/>
                  </a:lnTo>
                  <a:lnTo>
                    <a:pt x="5366" y="249789"/>
                  </a:lnTo>
                  <a:lnTo>
                    <a:pt x="0" y="203200"/>
                  </a:lnTo>
                  <a:lnTo>
                    <a:pt x="5366" y="156610"/>
                  </a:lnTo>
                  <a:lnTo>
                    <a:pt x="20652" y="113840"/>
                  </a:lnTo>
                  <a:lnTo>
                    <a:pt x="44638" y="76111"/>
                  </a:lnTo>
                  <a:lnTo>
                    <a:pt x="76106" y="44642"/>
                  </a:lnTo>
                  <a:lnTo>
                    <a:pt x="113835" y="20654"/>
                  </a:lnTo>
                  <a:lnTo>
                    <a:pt x="156606" y="5367"/>
                  </a:lnTo>
                  <a:lnTo>
                    <a:pt x="203200" y="0"/>
                  </a:lnTo>
                  <a:lnTo>
                    <a:pt x="249789" y="5367"/>
                  </a:lnTo>
                  <a:lnTo>
                    <a:pt x="292559" y="20654"/>
                  </a:lnTo>
                  <a:lnTo>
                    <a:pt x="330288" y="44642"/>
                  </a:lnTo>
                  <a:lnTo>
                    <a:pt x="361757" y="76111"/>
                  </a:lnTo>
                  <a:lnTo>
                    <a:pt x="385745" y="113840"/>
                  </a:lnTo>
                  <a:lnTo>
                    <a:pt x="401032" y="156610"/>
                  </a:lnTo>
                  <a:lnTo>
                    <a:pt x="406400" y="2032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143599" y="4998561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143599" y="5481161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864199" y="527796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46799" y="527796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946029" y="5080397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288483" y="5422845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0"/>
                  </a:moveTo>
                  <a:lnTo>
                    <a:pt x="52679" y="5267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946035" y="5422850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5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288477" y="5080403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0" y="52679"/>
                  </a:moveTo>
                  <a:lnTo>
                    <a:pt x="5267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43599" y="6186848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54695" y="6466248"/>
              <a:ext cx="177800" cy="27940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016599" y="6313848"/>
              <a:ext cx="254000" cy="317500"/>
            </a:xfrm>
            <a:custGeom>
              <a:avLst/>
              <a:gdLst/>
              <a:ahLst/>
              <a:cxnLst/>
              <a:rect l="l" t="t" r="r" b="b"/>
              <a:pathLst>
                <a:path w="254000" h="317500">
                  <a:moveTo>
                    <a:pt x="63500" y="317500"/>
                  </a:moveTo>
                  <a:lnTo>
                    <a:pt x="63500" y="254000"/>
                  </a:lnTo>
                  <a:lnTo>
                    <a:pt x="0" y="139700"/>
                  </a:lnTo>
                  <a:lnTo>
                    <a:pt x="0" y="127000"/>
                  </a:lnTo>
                  <a:lnTo>
                    <a:pt x="9980" y="77565"/>
                  </a:lnTo>
                  <a:lnTo>
                    <a:pt x="37196" y="37196"/>
                  </a:lnTo>
                  <a:lnTo>
                    <a:pt x="77565" y="9980"/>
                  </a:lnTo>
                  <a:lnTo>
                    <a:pt x="127000" y="0"/>
                  </a:lnTo>
                  <a:lnTo>
                    <a:pt x="176434" y="9980"/>
                  </a:lnTo>
                  <a:lnTo>
                    <a:pt x="216803" y="37196"/>
                  </a:lnTo>
                  <a:lnTo>
                    <a:pt x="244019" y="77565"/>
                  </a:lnTo>
                  <a:lnTo>
                    <a:pt x="254000" y="127000"/>
                  </a:lnTo>
                  <a:lnTo>
                    <a:pt x="254000" y="139700"/>
                  </a:lnTo>
                  <a:lnTo>
                    <a:pt x="190500" y="254000"/>
                  </a:lnTo>
                  <a:lnTo>
                    <a:pt x="190500" y="317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953099" y="6250348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0"/>
                  </a:moveTo>
                  <a:lnTo>
                    <a:pt x="6350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876899" y="645354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270599" y="6250348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0" y="63500"/>
                  </a:moveTo>
                  <a:lnTo>
                    <a:pt x="635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321399" y="645354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90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53449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37299" y="206711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37258" y="851127"/>
            <a:ext cx="5369560" cy="3377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67359">
              <a:lnSpc>
                <a:spcPct val="1334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absorbida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las capas </a:t>
            </a:r>
            <a:r>
              <a:rPr dirty="0" sz="750" spc="20">
                <a:latin typeface="Microsoft Sans Serif"/>
                <a:cs typeface="Microsoft Sans Serif"/>
              </a:rPr>
              <a:t>orgánicas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OSC,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15">
                <a:latin typeface="Microsoft Sans Serif"/>
                <a:cs typeface="Microsoft Sans Serif"/>
              </a:rPr>
              <a:t>excitaciones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generadas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absorción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luz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disocian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electrones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huecos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interfaz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capas </a:t>
            </a:r>
            <a:r>
              <a:rPr dirty="0" sz="750" spc="20">
                <a:latin typeface="Microsoft Sans Serif"/>
                <a:cs typeface="Microsoft Sans Serif"/>
              </a:rPr>
              <a:t>orgánicas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electrones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5">
                <a:latin typeface="Microsoft Sans Serif"/>
                <a:cs typeface="Microsoft Sans Serif"/>
              </a:rPr>
              <a:t>huecos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recogen en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electrodos </a:t>
            </a:r>
            <a:r>
              <a:rPr dirty="0" sz="750" spc="30">
                <a:latin typeface="Microsoft Sans Serif"/>
                <a:cs typeface="Microsoft Sans Serif"/>
              </a:rPr>
              <a:t>superior </a:t>
            </a:r>
            <a:r>
              <a:rPr dirty="0" sz="750" spc="5">
                <a:latin typeface="Microsoft Sans Serif"/>
                <a:cs typeface="Microsoft Sans Serif"/>
              </a:rPr>
              <a:t>e </a:t>
            </a:r>
            <a:r>
              <a:rPr dirty="0" sz="750" spc="30">
                <a:latin typeface="Microsoft Sans Serif"/>
                <a:cs typeface="Microsoft Sans Serif"/>
              </a:rPr>
              <a:t>inferior, </a:t>
            </a:r>
            <a:r>
              <a:rPr dirty="0" sz="750" spc="20">
                <a:latin typeface="Microsoft Sans Serif"/>
                <a:cs typeface="Microsoft Sans Serif"/>
              </a:rPr>
              <a:t>respectivamente,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genera </a:t>
            </a:r>
            <a:r>
              <a:rPr dirty="0" sz="750" spc="15">
                <a:latin typeface="Microsoft Sans Serif"/>
                <a:cs typeface="Microsoft Sans Serif"/>
              </a:rPr>
              <a:t>electricidad. </a:t>
            </a:r>
            <a:r>
              <a:rPr dirty="0" sz="750" spc="2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Ejemplos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materiales orgánicos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25">
                <a:latin typeface="Microsoft Sans Serif"/>
                <a:cs typeface="Microsoft Sans Serif"/>
              </a:rPr>
              <a:t>utilizar para </a:t>
            </a:r>
            <a:r>
              <a:rPr dirty="0" sz="750" spc="10">
                <a:latin typeface="Microsoft Sans Serif"/>
                <a:cs typeface="Microsoft Sans Serif"/>
              </a:rPr>
              <a:t>aplicaciones </a:t>
            </a:r>
            <a:r>
              <a:rPr dirty="0" sz="750" spc="20">
                <a:latin typeface="Microsoft Sans Serif"/>
                <a:cs typeface="Microsoft Sans Serif"/>
              </a:rPr>
              <a:t>fotovoltaicas: </a:t>
            </a:r>
            <a:r>
              <a:rPr dirty="0" sz="750" spc="-15">
                <a:latin typeface="Microsoft Sans Serif"/>
                <a:cs typeface="Microsoft Sans Serif"/>
              </a:rPr>
              <a:t>P3HT, </a:t>
            </a:r>
            <a:r>
              <a:rPr dirty="0" sz="750" spc="20">
                <a:latin typeface="Microsoft Sans Serif"/>
                <a:cs typeface="Microsoft Sans Serif"/>
              </a:rPr>
              <a:t>ftalocianina, </a:t>
            </a:r>
            <a:r>
              <a:rPr dirty="0" sz="750" spc="-20">
                <a:latin typeface="Microsoft Sans Serif"/>
                <a:cs typeface="Microsoft Sans Serif"/>
              </a:rPr>
              <a:t>PCBM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colorante de </a:t>
            </a:r>
            <a:r>
              <a:rPr dirty="0" sz="750" spc="40">
                <a:latin typeface="Microsoft Sans Serif"/>
                <a:cs typeface="Microsoft Sans Serif"/>
              </a:rPr>
              <a:t>rutenio </a:t>
            </a:r>
            <a:r>
              <a:rPr dirty="0" sz="750" spc="10">
                <a:latin typeface="Microsoft Sans Serif"/>
                <a:cs typeface="Microsoft Sans Serif"/>
              </a:rPr>
              <a:t>N3. </a:t>
            </a: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</a:t>
            </a:r>
            <a:r>
              <a:rPr dirty="0" sz="750" spc="20">
                <a:latin typeface="Microsoft Sans Serif"/>
                <a:cs typeface="Microsoft Sans Serif"/>
              </a:rPr>
              <a:t>híbridas,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material </a:t>
            </a:r>
            <a:r>
              <a:rPr dirty="0" sz="750" spc="15">
                <a:latin typeface="Microsoft Sans Serif"/>
                <a:cs typeface="Microsoft Sans Serif"/>
              </a:rPr>
              <a:t>activo </a:t>
            </a:r>
            <a:r>
              <a:rPr dirty="0" sz="750" spc="25">
                <a:latin typeface="Microsoft Sans Serif"/>
                <a:cs typeface="Microsoft Sans Serif"/>
              </a:rPr>
              <a:t>puede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10">
                <a:latin typeface="Microsoft Sans Serif"/>
                <a:cs typeface="Microsoft Sans Serif"/>
              </a:rPr>
              <a:t>mezcla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moléculas orgánicas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nanopartículas de compuestos inorgánicos </a:t>
            </a:r>
            <a:r>
              <a:rPr dirty="0" sz="750">
                <a:latin typeface="Microsoft Sans Serif"/>
                <a:cs typeface="Microsoft Sans Serif"/>
              </a:rPr>
              <a:t>(p. ej., </a:t>
            </a:r>
            <a:r>
              <a:rPr dirty="0" sz="750" spc="30">
                <a:latin typeface="Microsoft Sans Serif"/>
                <a:cs typeface="Microsoft Sans Serif"/>
              </a:rPr>
              <a:t>nanotubos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carbono). </a:t>
            </a: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semiconductores </a:t>
            </a:r>
            <a:r>
              <a:rPr dirty="0" sz="750" spc="20">
                <a:latin typeface="Microsoft Sans Serif"/>
                <a:cs typeface="Microsoft Sans Serif"/>
              </a:rPr>
              <a:t>orgánicos </a:t>
            </a:r>
            <a:r>
              <a:rPr dirty="0" sz="750" spc="30">
                <a:latin typeface="Microsoft Sans Serif"/>
                <a:cs typeface="Microsoft Sans Serif"/>
              </a:rPr>
              <a:t>tienen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capacidades necesarias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alcanzar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30">
                <a:latin typeface="Microsoft Sans Serif"/>
                <a:cs typeface="Microsoft Sans Serif"/>
              </a:rPr>
              <a:t>medio-largo </a:t>
            </a:r>
            <a:r>
              <a:rPr dirty="0" sz="750" spc="15">
                <a:latin typeface="Microsoft Sans Serif"/>
                <a:cs typeface="Microsoft Sans Serif"/>
              </a:rPr>
              <a:t>plazo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objetivo de </a:t>
            </a:r>
            <a:r>
              <a:rPr dirty="0" sz="750" spc="35">
                <a:latin typeface="Microsoft Sans Serif"/>
                <a:cs typeface="Microsoft Sans Serif"/>
              </a:rPr>
              <a:t>producir </a:t>
            </a:r>
            <a:r>
              <a:rPr dirty="0" sz="750" spc="15">
                <a:latin typeface="Microsoft Sans Serif"/>
                <a:cs typeface="Microsoft Sans Serif"/>
              </a:rPr>
              <a:t>paneles </a:t>
            </a:r>
            <a:r>
              <a:rPr dirty="0" sz="750" spc="25">
                <a:latin typeface="Microsoft Sans Serif"/>
                <a:cs typeface="Microsoft Sans Serif"/>
              </a:rPr>
              <a:t>fotovoltaicos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5">
                <a:latin typeface="Microsoft Sans Serif"/>
                <a:cs typeface="Microsoft Sans Serif"/>
              </a:rPr>
              <a:t>bajo </a:t>
            </a:r>
            <a:r>
              <a:rPr dirty="0" sz="750" spc="10">
                <a:latin typeface="Microsoft Sans Serif"/>
                <a:cs typeface="Microsoft Sans Serif"/>
              </a:rPr>
              <a:t>coste, </a:t>
            </a:r>
            <a:r>
              <a:rPr dirty="0" sz="750" spc="5">
                <a:latin typeface="Microsoft Sans Serif"/>
                <a:cs typeface="Microsoft Sans Serif"/>
              </a:rPr>
              <a:t>ya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sintetizar</a:t>
            </a:r>
            <a:r>
              <a:rPr dirty="0" sz="750" spc="5">
                <a:latin typeface="Microsoft Sans Serif"/>
                <a:cs typeface="Microsoft Sans Serif"/>
              </a:rPr>
              <a:t> y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depositar,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baja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bajo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industrial,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gran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también </a:t>
            </a:r>
            <a:r>
              <a:rPr dirty="0" sz="750" spc="25">
                <a:latin typeface="Microsoft Sans Serif"/>
                <a:cs typeface="Microsoft Sans Serif"/>
              </a:rPr>
              <a:t>sobre </a:t>
            </a:r>
            <a:r>
              <a:rPr dirty="0" sz="750" spc="10">
                <a:latin typeface="Microsoft Sans Serif"/>
                <a:cs typeface="Microsoft Sans Serif"/>
              </a:rPr>
              <a:t>subcapas </a:t>
            </a:r>
            <a:r>
              <a:rPr dirty="0" sz="750" spc="15">
                <a:latin typeface="Microsoft Sans Serif"/>
                <a:cs typeface="Microsoft Sans Serif"/>
              </a:rPr>
              <a:t>flexibles. Por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40">
                <a:latin typeface="Microsoft Sans Serif"/>
                <a:cs typeface="Microsoft Sans Serif"/>
              </a:rPr>
              <a:t>momento,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principal </a:t>
            </a:r>
            <a:r>
              <a:rPr dirty="0" sz="750" spc="35">
                <a:latin typeface="Microsoft Sans Serif"/>
                <a:cs typeface="Microsoft Sans Serif"/>
              </a:rPr>
              <a:t>límite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esta </a:t>
            </a:r>
            <a:r>
              <a:rPr dirty="0" sz="750" spc="30">
                <a:latin typeface="Microsoft Sans Serif"/>
                <a:cs typeface="Microsoft Sans Serif"/>
              </a:rPr>
              <a:t>tipología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15">
                <a:latin typeface="Microsoft Sans Serif"/>
                <a:cs typeface="Microsoft Sans Serif"/>
              </a:rPr>
              <a:t>su </a:t>
            </a:r>
            <a:r>
              <a:rPr dirty="0" sz="750" spc="10">
                <a:latin typeface="Microsoft Sans Serif"/>
                <a:cs typeface="Microsoft Sans Serif"/>
              </a:rPr>
              <a:t>eficiencia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(&lt;10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%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minimódulo).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OSC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tecnología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piloto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nicho: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atractivo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cromático.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 marR="119380">
              <a:lnSpc>
                <a:spcPct val="153900"/>
              </a:lnSpc>
            </a:pPr>
            <a:r>
              <a:rPr dirty="0" sz="650" spc="-15" b="1">
                <a:latin typeface="Arial"/>
                <a:cs typeface="Arial"/>
              </a:rPr>
              <a:t>Las </a:t>
            </a:r>
            <a:r>
              <a:rPr dirty="0" sz="650" spc="5" b="1">
                <a:latin typeface="Arial"/>
                <a:cs typeface="Arial"/>
              </a:rPr>
              <a:t>células solares </a:t>
            </a:r>
            <a:r>
              <a:rPr dirty="0" sz="650" spc="15" b="1">
                <a:latin typeface="Arial"/>
                <a:cs typeface="Arial"/>
              </a:rPr>
              <a:t>de </a:t>
            </a:r>
            <a:r>
              <a:rPr dirty="0" sz="650" spc="20" b="1">
                <a:latin typeface="Arial"/>
                <a:cs typeface="Arial"/>
              </a:rPr>
              <a:t>perovskita </a:t>
            </a:r>
            <a:r>
              <a:rPr dirty="0" sz="650" spc="-25" b="1">
                <a:latin typeface="Arial"/>
                <a:cs typeface="Arial"/>
              </a:rPr>
              <a:t>(PSC)</a:t>
            </a:r>
            <a:r>
              <a:rPr dirty="0" sz="650" spc="-25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película </a:t>
            </a:r>
            <a:r>
              <a:rPr dirty="0" sz="650" spc="20">
                <a:latin typeface="Microsoft Sans Serif"/>
                <a:cs typeface="Microsoft Sans Serif"/>
              </a:rPr>
              <a:t>delgada de perovskita fotovoltaica </a:t>
            </a:r>
            <a:r>
              <a:rPr dirty="0" sz="650" spc="25">
                <a:latin typeface="Microsoft Sans Serif"/>
                <a:cs typeface="Microsoft Sans Serif"/>
              </a:rPr>
              <a:t>aún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encuentra </a:t>
            </a:r>
            <a:r>
              <a:rPr dirty="0" sz="650" spc="20">
                <a:latin typeface="Microsoft Sans Serif"/>
                <a:cs typeface="Microsoft Sans Serif"/>
              </a:rPr>
              <a:t>en producción, </a:t>
            </a:r>
            <a:r>
              <a:rPr dirty="0" sz="650" spc="30">
                <a:latin typeface="Microsoft Sans Serif"/>
                <a:cs typeface="Microsoft Sans Serif"/>
              </a:rPr>
              <a:t>pero </a:t>
            </a:r>
            <a:r>
              <a:rPr dirty="0" sz="650" spc="10">
                <a:latin typeface="Microsoft Sans Serif"/>
                <a:cs typeface="Microsoft Sans Serif"/>
              </a:rPr>
              <a:t>esta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tecnología ha </a:t>
            </a:r>
            <a:r>
              <a:rPr dirty="0" sz="650" spc="30">
                <a:latin typeface="Microsoft Sans Serif"/>
                <a:cs typeface="Microsoft Sans Serif"/>
              </a:rPr>
              <a:t>logrado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25">
                <a:latin typeface="Microsoft Sans Serif"/>
                <a:cs typeface="Microsoft Sans Serif"/>
              </a:rPr>
              <a:t>progreso notable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últimos </a:t>
            </a:r>
            <a:r>
              <a:rPr dirty="0" sz="650" spc="10">
                <a:latin typeface="Microsoft Sans Serif"/>
                <a:cs typeface="Microsoft Sans Serif"/>
              </a:rPr>
              <a:t>años. </a:t>
            </a:r>
            <a:r>
              <a:rPr dirty="0" sz="650" spc="20">
                <a:latin typeface="Microsoft Sans Serif"/>
                <a:cs typeface="Microsoft Sans Serif"/>
              </a:rPr>
              <a:t>Debido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su </a:t>
            </a:r>
            <a:r>
              <a:rPr dirty="0" sz="650" spc="20">
                <a:latin typeface="Microsoft Sans Serif"/>
                <a:cs typeface="Microsoft Sans Serif"/>
              </a:rPr>
              <a:t>potencial de </a:t>
            </a:r>
            <a:r>
              <a:rPr dirty="0" sz="650" spc="25">
                <a:latin typeface="Microsoft Sans Serif"/>
                <a:cs typeface="Microsoft Sans Serif"/>
              </a:rPr>
              <a:t>producción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5">
                <a:latin typeface="Microsoft Sans Serif"/>
                <a:cs typeface="Microsoft Sans Serif"/>
              </a:rPr>
              <a:t>muy </a:t>
            </a:r>
            <a:r>
              <a:rPr dirty="0" sz="650" spc="20">
                <a:latin typeface="Microsoft Sans Serif"/>
                <a:cs typeface="Microsoft Sans Serif"/>
              </a:rPr>
              <a:t>bajo </a:t>
            </a:r>
            <a:r>
              <a:rPr dirty="0" sz="650" spc="15">
                <a:latin typeface="Microsoft Sans Serif"/>
                <a:cs typeface="Microsoft Sans Serif"/>
              </a:rPr>
              <a:t>costo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banda </a:t>
            </a:r>
            <a:r>
              <a:rPr dirty="0" sz="650" spc="30">
                <a:latin typeface="Microsoft Sans Serif"/>
                <a:cs typeface="Microsoft Sans Serif"/>
              </a:rPr>
              <a:t>prohibida </a:t>
            </a:r>
            <a:r>
              <a:rPr dirty="0" sz="650" spc="10">
                <a:latin typeface="Microsoft Sans Serif"/>
                <a:cs typeface="Microsoft Sans Serif"/>
              </a:rPr>
              <a:t>adecuada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formación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30">
                <a:latin typeface="Microsoft Sans Serif"/>
                <a:cs typeface="Microsoft Sans Serif"/>
              </a:rPr>
              <a:t>tándem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10">
                <a:latin typeface="Microsoft Sans Serif"/>
                <a:cs typeface="Microsoft Sans Serif"/>
              </a:rPr>
              <a:t>silicio </a:t>
            </a:r>
            <a:r>
              <a:rPr dirty="0" sz="650" spc="15">
                <a:latin typeface="Microsoft Sans Serif"/>
                <a:cs typeface="Microsoft Sans Serif"/>
              </a:rPr>
              <a:t>cristalino, </a:t>
            </a:r>
            <a:r>
              <a:rPr dirty="0" sz="650" spc="30">
                <a:latin typeface="Microsoft Sans Serif"/>
                <a:cs typeface="Microsoft Sans Serif"/>
              </a:rPr>
              <a:t>podría </a:t>
            </a:r>
            <a:r>
              <a:rPr dirty="0" sz="650" spc="20">
                <a:latin typeface="Microsoft Sans Serif"/>
                <a:cs typeface="Microsoft Sans Serif"/>
              </a:rPr>
              <a:t>revolucionar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generación de energía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células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solares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perovskita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contenido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plomo.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laboratorios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lograron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eficiencia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16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%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mini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perovskita.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29209">
              <a:lnSpc>
                <a:spcPct val="142900"/>
              </a:lnSpc>
            </a:pPr>
            <a:r>
              <a:rPr dirty="0" sz="700" b="1">
                <a:latin typeface="Arial"/>
                <a:cs typeface="Arial"/>
              </a:rPr>
              <a:t>La </a:t>
            </a:r>
            <a:r>
              <a:rPr dirty="0" sz="700" spc="15" b="1">
                <a:latin typeface="Arial"/>
                <a:cs typeface="Arial"/>
              </a:rPr>
              <a:t>célula </a:t>
            </a:r>
            <a:r>
              <a:rPr dirty="0" sz="700" spc="10" b="1">
                <a:latin typeface="Arial"/>
                <a:cs typeface="Arial"/>
              </a:rPr>
              <a:t>solar </a:t>
            </a:r>
            <a:r>
              <a:rPr dirty="0" sz="700" spc="20" b="1">
                <a:latin typeface="Arial"/>
                <a:cs typeface="Arial"/>
              </a:rPr>
              <a:t>de </a:t>
            </a:r>
            <a:r>
              <a:rPr dirty="0" sz="700" spc="15" b="1">
                <a:latin typeface="Arial"/>
                <a:cs typeface="Arial"/>
              </a:rPr>
              <a:t>puntos </a:t>
            </a:r>
            <a:r>
              <a:rPr dirty="0" sz="700" spc="10" b="1">
                <a:latin typeface="Arial"/>
                <a:cs typeface="Arial"/>
              </a:rPr>
              <a:t>cuánticos </a:t>
            </a:r>
            <a:r>
              <a:rPr dirty="0" sz="700" spc="-25" b="1">
                <a:latin typeface="Arial"/>
                <a:cs typeface="Arial"/>
              </a:rPr>
              <a:t>(QDSC)</a:t>
            </a:r>
            <a:r>
              <a:rPr dirty="0" sz="700" spc="-25">
                <a:latin typeface="Microsoft Sans Serif"/>
                <a:cs typeface="Microsoft Sans Serif"/>
              </a:rPr>
              <a:t>Es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5">
                <a:latin typeface="Microsoft Sans Serif"/>
                <a:cs typeface="Microsoft Sans Serif"/>
              </a:rPr>
              <a:t>tipo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célula </a:t>
            </a:r>
            <a:r>
              <a:rPr dirty="0" sz="700" spc="20">
                <a:latin typeface="Microsoft Sans Serif"/>
                <a:cs typeface="Microsoft Sans Serif"/>
              </a:rPr>
              <a:t>solar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utiliza </a:t>
            </a:r>
            <a:r>
              <a:rPr dirty="0" sz="700" spc="30">
                <a:latin typeface="Microsoft Sans Serif"/>
                <a:cs typeface="Microsoft Sans Serif"/>
              </a:rPr>
              <a:t>puntos </a:t>
            </a:r>
            <a:r>
              <a:rPr dirty="0" sz="700" spc="15">
                <a:latin typeface="Microsoft Sans Serif"/>
                <a:cs typeface="Microsoft Sans Serif"/>
              </a:rPr>
              <a:t>cuánticos </a:t>
            </a:r>
            <a:r>
              <a:rPr dirty="0" sz="700" spc="30">
                <a:latin typeface="Microsoft Sans Serif"/>
                <a:cs typeface="Microsoft Sans Serif"/>
              </a:rPr>
              <a:t>como material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absorbente. </a:t>
            </a:r>
            <a:r>
              <a:rPr dirty="0" sz="700" spc="5">
                <a:latin typeface="Microsoft Sans Serif"/>
                <a:cs typeface="Microsoft Sans Serif"/>
              </a:rPr>
              <a:t>Tiene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potencial de </a:t>
            </a:r>
            <a:r>
              <a:rPr dirty="0" sz="700" spc="35">
                <a:latin typeface="Microsoft Sans Serif"/>
                <a:cs typeface="Microsoft Sans Serif"/>
              </a:rPr>
              <a:t>aumentar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10">
                <a:latin typeface="Microsoft Sans Serif"/>
                <a:cs typeface="Microsoft Sans Serif"/>
              </a:rPr>
              <a:t>eficiencia </a:t>
            </a:r>
            <a:r>
              <a:rPr dirty="0" sz="700" spc="20">
                <a:latin typeface="Microsoft Sans Serif"/>
                <a:cs typeface="Microsoft Sans Serif"/>
              </a:rPr>
              <a:t>de conversión </a:t>
            </a:r>
            <a:r>
              <a:rPr dirty="0" sz="700" spc="30">
                <a:latin typeface="Microsoft Sans Serif"/>
                <a:cs typeface="Microsoft Sans Serif"/>
              </a:rPr>
              <a:t>termodinámica </a:t>
            </a:r>
            <a:r>
              <a:rPr dirty="0" sz="700" spc="10">
                <a:latin typeface="Microsoft Sans Serif"/>
                <a:cs typeface="Microsoft Sans Serif"/>
              </a:rPr>
              <a:t>alcanzable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conversión </a:t>
            </a:r>
            <a:r>
              <a:rPr dirty="0" sz="700" spc="25">
                <a:latin typeface="Microsoft Sans Serif"/>
                <a:cs typeface="Microsoft Sans Serif"/>
              </a:rPr>
              <a:t> 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aproximadamente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%.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Intenta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reemplazar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granel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silicio,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seleniuro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cobre,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indio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galio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(CIGS)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telururo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cadmio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(CdTe).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0000" y="441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0000" y="4482592"/>
            <a:ext cx="682625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5">
                <a:latin typeface="Microsoft Sans Serif"/>
                <a:cs typeface="Microsoft Sans Serif"/>
              </a:rPr>
              <a:t>Esquema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celdas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-25">
                <a:latin typeface="Microsoft Sans Serif"/>
                <a:cs typeface="Microsoft Sans Serif"/>
              </a:rPr>
              <a:t>QDSC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116541" y="4644477"/>
            <a:ext cx="28575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00">
                <a:latin typeface="Microsoft Sans Serif"/>
                <a:cs typeface="Microsoft Sans Serif"/>
              </a:rPr>
              <a:t>Película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QD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853517" y="4842704"/>
            <a:ext cx="87503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50" spc="-5">
                <a:latin typeface="Microsoft Sans Serif"/>
                <a:cs typeface="Microsoft Sans Serif"/>
              </a:rPr>
              <a:t>Luz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solar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Luz </a:t>
            </a:r>
            <a:r>
              <a:rPr dirty="0" sz="650" spc="30">
                <a:latin typeface="Microsoft Sans Serif"/>
                <a:cs typeface="Microsoft Sans Serif"/>
              </a:rPr>
              <a:t>interior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290211" y="4828627"/>
            <a:ext cx="518159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Electrodo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metal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690471" y="7082790"/>
            <a:ext cx="54038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9685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OIT</a:t>
            </a:r>
            <a:endParaRPr sz="600">
              <a:latin typeface="Microsoft Sans Serif"/>
              <a:cs typeface="Microsoft Sans Serif"/>
            </a:endParaRPr>
          </a:p>
          <a:p>
            <a:pPr algn="ctr" marR="5080">
              <a:lnSpc>
                <a:spcPct val="100000"/>
              </a:lnSpc>
              <a:spcBef>
                <a:spcPts val="580"/>
              </a:spcBef>
            </a:pPr>
            <a:r>
              <a:rPr dirty="0" sz="500" spc="10">
                <a:latin typeface="Microsoft Sans Serif"/>
                <a:cs typeface="Microsoft Sans Serif"/>
              </a:rPr>
              <a:t>Sustrato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vidrio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637258" y="7708228"/>
            <a:ext cx="5368925" cy="2160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10185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película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cuánticos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atractiva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células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múltiples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uniones,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donde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variedad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materiales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mejorar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aprovechar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múltiples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porciones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espectro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solar.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laboratorios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lograron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conversión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14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%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QDSC.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20">
                <a:latin typeface="Microsoft Sans Serif"/>
                <a:cs typeface="Microsoft Sans Serif"/>
              </a:rPr>
              <a:t>El</a:t>
            </a:r>
            <a:r>
              <a:rPr dirty="0" sz="750" spc="20" b="1">
                <a:latin typeface="Arial"/>
                <a:cs typeface="Arial"/>
              </a:rPr>
              <a:t>III-V </a:t>
            </a:r>
            <a:r>
              <a:rPr dirty="0" sz="750" spc="25" b="1">
                <a:latin typeface="Arial"/>
                <a:cs typeface="Arial"/>
              </a:rPr>
              <a:t>(hablar tres </a:t>
            </a:r>
            <a:r>
              <a:rPr dirty="0" sz="750" spc="-5" b="1">
                <a:latin typeface="Arial"/>
                <a:cs typeface="Arial"/>
              </a:rPr>
              <a:t>cinco)</a:t>
            </a:r>
            <a:r>
              <a:rPr dirty="0" sz="750" spc="-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tecnología fotovoltaica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25">
                <a:latin typeface="Microsoft Sans Serif"/>
                <a:cs typeface="Microsoft Sans Serif"/>
              </a:rPr>
              <a:t>tecnología de </a:t>
            </a:r>
            <a:r>
              <a:rPr dirty="0" sz="750" spc="15">
                <a:latin typeface="Microsoft Sans Serif"/>
                <a:cs typeface="Microsoft Sans Serif"/>
              </a:rPr>
              <a:t>película </a:t>
            </a:r>
            <a:r>
              <a:rPr dirty="0" sz="750" spc="20">
                <a:latin typeface="Microsoft Sans Serif"/>
                <a:cs typeface="Microsoft Sans Serif"/>
              </a:rPr>
              <a:t>delgada </a:t>
            </a:r>
            <a:r>
              <a:rPr dirty="0" sz="750">
                <a:latin typeface="Microsoft Sans Serif"/>
                <a:cs typeface="Microsoft Sans Serif"/>
              </a:rPr>
              <a:t>(los </a:t>
            </a:r>
            <a:r>
              <a:rPr dirty="0" sz="750" spc="20">
                <a:latin typeface="Microsoft Sans Serif"/>
                <a:cs typeface="Microsoft Sans Serif"/>
              </a:rPr>
              <a:t>materiales </a:t>
            </a:r>
            <a:r>
              <a:rPr dirty="0" sz="750" spc="25">
                <a:latin typeface="Microsoft Sans Serif"/>
                <a:cs typeface="Microsoft Sans Serif"/>
              </a:rPr>
              <a:t> semiconductores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depositan sobre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0">
                <a:latin typeface="Microsoft Sans Serif"/>
                <a:cs typeface="Microsoft Sans Serif"/>
              </a:rPr>
              <a:t>sustrato) con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20">
                <a:latin typeface="Microsoft Sans Serif"/>
                <a:cs typeface="Microsoft Sans Serif"/>
              </a:rPr>
              <a:t>más </a:t>
            </a:r>
            <a:r>
              <a:rPr dirty="0" sz="750" spc="15">
                <a:latin typeface="Microsoft Sans Serif"/>
                <a:cs typeface="Microsoft Sans Serif"/>
              </a:rPr>
              <a:t>altas </a:t>
            </a:r>
            <a:r>
              <a:rPr dirty="0" sz="750" spc="10">
                <a:latin typeface="Microsoft Sans Serif"/>
                <a:cs typeface="Microsoft Sans Serif"/>
              </a:rPr>
              <a:t>eficiencias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conversión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condiciones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prueba </a:t>
            </a:r>
            <a:r>
              <a:rPr dirty="0" sz="750" spc="25">
                <a:latin typeface="Microsoft Sans Serif"/>
                <a:cs typeface="Microsoft Sans Serif"/>
              </a:rPr>
              <a:t>estándar de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0">
                <a:latin typeface="Microsoft Sans Serif"/>
                <a:cs typeface="Microsoft Sans Serif"/>
              </a:rPr>
              <a:t>sol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5">
                <a:latin typeface="Microsoft Sans Serif"/>
                <a:cs typeface="Microsoft Sans Serif"/>
              </a:rPr>
              <a:t>condiciones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sol </a:t>
            </a:r>
            <a:r>
              <a:rPr dirty="0" sz="750" spc="25">
                <a:latin typeface="Microsoft Sans Serif"/>
                <a:cs typeface="Microsoft Sans Serif"/>
              </a:rPr>
              <a:t>concentrado.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tecnología fotovoltaica </a:t>
            </a:r>
            <a:r>
              <a:rPr dirty="0" sz="750" spc="15">
                <a:latin typeface="Microsoft Sans Serif"/>
                <a:cs typeface="Microsoft Sans Serif"/>
              </a:rPr>
              <a:t>III-V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5">
                <a:latin typeface="Microsoft Sans Serif"/>
                <a:cs typeface="Microsoft Sans Serif"/>
              </a:rPr>
              <a:t>cara. </a:t>
            </a:r>
            <a:r>
              <a:rPr dirty="0" sz="750" spc="-10">
                <a:latin typeface="Microsoft Sans Serif"/>
                <a:cs typeface="Microsoft Sans Serif"/>
              </a:rPr>
              <a:t>Estas 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células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utilizan </a:t>
            </a:r>
            <a:r>
              <a:rPr dirty="0" sz="750" spc="40">
                <a:latin typeface="Microsoft Sans Serif"/>
                <a:cs typeface="Microsoft Sans Serif"/>
              </a:rPr>
              <a:t>normalmente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10">
                <a:latin typeface="Microsoft Sans Serif"/>
                <a:cs typeface="Microsoft Sans Serif"/>
              </a:rPr>
              <a:t>aplicaciones </a:t>
            </a:r>
            <a:r>
              <a:rPr dirty="0" sz="750" spc="5">
                <a:latin typeface="Microsoft Sans Serif"/>
                <a:cs typeface="Microsoft Sans Serif"/>
              </a:rPr>
              <a:t>espaciales y </a:t>
            </a:r>
            <a:r>
              <a:rPr dirty="0" sz="750" spc="25">
                <a:latin typeface="Microsoft Sans Serif"/>
                <a:cs typeface="Microsoft Sans Serif"/>
              </a:rPr>
              <a:t>en tecnología de </a:t>
            </a:r>
            <a:r>
              <a:rPr dirty="0" sz="750" spc="20">
                <a:latin typeface="Microsoft Sans Serif"/>
                <a:cs typeface="Microsoft Sans Serif"/>
              </a:rPr>
              <a:t>concentración, </a:t>
            </a:r>
            <a:r>
              <a:rPr dirty="0" sz="750" spc="35">
                <a:latin typeface="Microsoft Sans Serif"/>
                <a:cs typeface="Microsoft Sans Serif"/>
              </a:rPr>
              <a:t>donde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alto </a:t>
            </a:r>
            <a:r>
              <a:rPr dirty="0" sz="750" spc="35">
                <a:latin typeface="Microsoft Sans Serif"/>
                <a:cs typeface="Microsoft Sans Serif"/>
              </a:rPr>
              <a:t> rendimiento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importante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coste.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materiales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III-V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basan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elementos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electrones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valencia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aluminio </a:t>
            </a:r>
            <a:r>
              <a:rPr dirty="0" sz="750" spc="-15">
                <a:latin typeface="Microsoft Sans Serif"/>
                <a:cs typeface="Microsoft Sans Serif"/>
              </a:rPr>
              <a:t>(Al),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galio </a:t>
            </a:r>
            <a:r>
              <a:rPr dirty="0" sz="750" spc="-25">
                <a:latin typeface="Microsoft Sans Serif"/>
                <a:cs typeface="Microsoft Sans Serif"/>
              </a:rPr>
              <a:t>(Ga)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0">
                <a:latin typeface="Microsoft Sans Serif"/>
                <a:cs typeface="Microsoft Sans Serif"/>
              </a:rPr>
              <a:t>indio </a:t>
            </a:r>
            <a:r>
              <a:rPr dirty="0" sz="750" spc="10">
                <a:latin typeface="Microsoft Sans Serif"/>
                <a:cs typeface="Microsoft Sans Serif"/>
              </a:rPr>
              <a:t>(In)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elementos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5">
                <a:latin typeface="Microsoft Sans Serif"/>
                <a:cs typeface="Microsoft Sans Serif"/>
              </a:rPr>
              <a:t>cinco </a:t>
            </a:r>
            <a:r>
              <a:rPr dirty="0" sz="750" spc="20">
                <a:latin typeface="Microsoft Sans Serif"/>
                <a:cs typeface="Microsoft Sans Serif"/>
              </a:rPr>
              <a:t>electrones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valencia </a:t>
            </a:r>
            <a:r>
              <a:rPr dirty="0" sz="750" spc="30">
                <a:latin typeface="Microsoft Sans Serif"/>
                <a:cs typeface="Microsoft Sans Serif"/>
              </a:rPr>
              <a:t>como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fósforo </a:t>
            </a:r>
            <a:r>
              <a:rPr dirty="0" sz="750" spc="-35">
                <a:latin typeface="Microsoft Sans Serif"/>
                <a:cs typeface="Microsoft Sans Serif"/>
              </a:rPr>
              <a:t>(P)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arsénico </a:t>
            </a:r>
            <a:r>
              <a:rPr dirty="0" sz="750" spc="-20">
                <a:latin typeface="Microsoft Sans Serif"/>
                <a:cs typeface="Microsoft Sans Serif"/>
              </a:rPr>
              <a:t>(As). </a:t>
            </a:r>
            <a:r>
              <a:rPr dirty="0" sz="750" spc="-45">
                <a:latin typeface="Microsoft Sans Serif"/>
                <a:cs typeface="Microsoft Sans Serif"/>
              </a:rPr>
              <a:t>Se </a:t>
            </a:r>
            <a:r>
              <a:rPr dirty="0" sz="750" spc="30">
                <a:latin typeface="Microsoft Sans Serif"/>
                <a:cs typeface="Microsoft Sans Serif"/>
              </a:rPr>
              <a:t>han explorado </a:t>
            </a:r>
            <a:r>
              <a:rPr dirty="0" sz="750" spc="15">
                <a:latin typeface="Microsoft Sans Serif"/>
                <a:cs typeface="Microsoft Sans Serif"/>
              </a:rPr>
              <a:t>varios </a:t>
            </a:r>
            <a:r>
              <a:rPr dirty="0" sz="750" spc="20">
                <a:latin typeface="Microsoft Sans Serif"/>
                <a:cs typeface="Microsoft Sans Serif"/>
              </a:rPr>
              <a:t>materiales </a:t>
            </a:r>
            <a:r>
              <a:rPr dirty="0" sz="750" spc="25">
                <a:latin typeface="Microsoft Sans Serif"/>
                <a:cs typeface="Microsoft Sans Serif"/>
              </a:rPr>
              <a:t>semiconductores diferentes: arseniuro de galio </a:t>
            </a:r>
            <a:r>
              <a:rPr dirty="0" sz="750" spc="-20">
                <a:latin typeface="Microsoft Sans Serif"/>
                <a:cs typeface="Microsoft Sans Serif"/>
              </a:rPr>
              <a:t>(GaAs), </a:t>
            </a:r>
            <a:r>
              <a:rPr dirty="0" sz="750" spc="35">
                <a:latin typeface="Microsoft Sans Serif"/>
                <a:cs typeface="Microsoft Sans Serif"/>
              </a:rPr>
              <a:t>fosfuro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galio </a:t>
            </a:r>
            <a:r>
              <a:rPr dirty="0" sz="750" spc="-25">
                <a:latin typeface="Microsoft Sans Serif"/>
                <a:cs typeface="Microsoft Sans Serif"/>
              </a:rPr>
              <a:t>(GaP), </a:t>
            </a:r>
            <a:r>
              <a:rPr dirty="0" sz="750" spc="35">
                <a:latin typeface="Microsoft Sans Serif"/>
                <a:cs typeface="Microsoft Sans Serif"/>
              </a:rPr>
              <a:t>fosfuro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indio </a:t>
            </a:r>
            <a:r>
              <a:rPr dirty="0" sz="750" spc="-5">
                <a:latin typeface="Microsoft Sans Serif"/>
                <a:cs typeface="Microsoft Sans Serif"/>
              </a:rPr>
              <a:t>(InP), </a:t>
            </a:r>
            <a:r>
              <a:rPr dirty="0" sz="750" spc="25">
                <a:latin typeface="Microsoft Sans Serif"/>
                <a:cs typeface="Microsoft Sans Serif"/>
              </a:rPr>
              <a:t>arseniuro de </a:t>
            </a:r>
            <a:r>
              <a:rPr dirty="0" sz="750" spc="30">
                <a:latin typeface="Microsoft Sans Serif"/>
                <a:cs typeface="Microsoft Sans Serif"/>
              </a:rPr>
              <a:t>indio </a:t>
            </a:r>
            <a:r>
              <a:rPr dirty="0" sz="750" spc="-5">
                <a:latin typeface="Microsoft Sans Serif"/>
                <a:cs typeface="Microsoft Sans Serif"/>
              </a:rPr>
              <a:t>(InAs), </a:t>
            </a:r>
            <a:r>
              <a:rPr dirty="0" sz="750">
                <a:latin typeface="Microsoft Sans Serif"/>
                <a:cs typeface="Microsoft Sans Serif"/>
              </a:rPr>
              <a:t>GaInAs, GaInP, AlGaInAs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>
                <a:latin typeface="Microsoft Sans Serif"/>
                <a:cs typeface="Microsoft Sans Serif"/>
              </a:rPr>
              <a:t>AlGaInP. </a:t>
            </a: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dispositivos </a:t>
            </a:r>
            <a:r>
              <a:rPr dirty="0" sz="750" spc="25">
                <a:latin typeface="Microsoft Sans Serif"/>
                <a:cs typeface="Microsoft Sans Serif"/>
              </a:rPr>
              <a:t> fotovoltaicos </a:t>
            </a:r>
            <a:r>
              <a:rPr dirty="0" sz="750" spc="15">
                <a:latin typeface="Microsoft Sans Serif"/>
                <a:cs typeface="Microsoft Sans Serif"/>
              </a:rPr>
              <a:t>III-V </a:t>
            </a:r>
            <a:r>
              <a:rPr dirty="0" sz="750" spc="30">
                <a:latin typeface="Microsoft Sans Serif"/>
                <a:cs typeface="Microsoft Sans Serif"/>
              </a:rPr>
              <a:t>pueden </a:t>
            </a:r>
            <a:r>
              <a:rPr dirty="0" sz="750" spc="10">
                <a:latin typeface="Microsoft Sans Serif"/>
                <a:cs typeface="Microsoft Sans Serif"/>
              </a:rPr>
              <a:t>alcanzar eficiencias </a:t>
            </a:r>
            <a:r>
              <a:rPr dirty="0" sz="750" spc="40">
                <a:latin typeface="Microsoft Sans Serif"/>
                <a:cs typeface="Microsoft Sans Serif"/>
              </a:rPr>
              <a:t>muy </a:t>
            </a:r>
            <a:r>
              <a:rPr dirty="0" sz="750" spc="15">
                <a:latin typeface="Microsoft Sans Serif"/>
                <a:cs typeface="Microsoft Sans Serif"/>
              </a:rPr>
              <a:t>altas </a:t>
            </a:r>
            <a:r>
              <a:rPr dirty="0" sz="750" spc="25">
                <a:latin typeface="Microsoft Sans Serif"/>
                <a:cs typeface="Microsoft Sans Serif"/>
              </a:rPr>
              <a:t>cuando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basan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concepto de </a:t>
            </a:r>
            <a:r>
              <a:rPr dirty="0" sz="750" spc="35">
                <a:latin typeface="Microsoft Sans Serif"/>
                <a:cs typeface="Microsoft Sans Serif"/>
              </a:rPr>
              <a:t>unión </a:t>
            </a:r>
            <a:r>
              <a:rPr dirty="0" sz="750" spc="30">
                <a:latin typeface="Microsoft Sans Serif"/>
                <a:cs typeface="Microsoft Sans Serif"/>
              </a:rPr>
              <a:t>múltiple,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significa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20">
                <a:latin typeface="Microsoft Sans Serif"/>
                <a:cs typeface="Microsoft Sans Serif"/>
              </a:rPr>
              <a:t>utiliza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banda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prohibida.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1024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65632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300" y="716779"/>
            <a:ext cx="5401310" cy="930275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950" spc="-5" b="1">
                <a:latin typeface="Arial"/>
                <a:cs typeface="Arial"/>
              </a:rPr>
              <a:t>A.2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15" b="1">
                <a:latin typeface="Arial"/>
                <a:cs typeface="Arial"/>
              </a:rPr>
              <a:t>Energía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fotovoltaica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concentración</a:t>
            </a:r>
            <a:r>
              <a:rPr dirty="0" sz="950" spc="-25" b="1">
                <a:latin typeface="Arial"/>
                <a:cs typeface="Arial"/>
              </a:rPr>
              <a:t> (CPV)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12700" marR="257175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fotovoltaica </a:t>
            </a:r>
            <a:r>
              <a:rPr dirty="0" sz="700" spc="20">
                <a:latin typeface="Microsoft Sans Serif"/>
                <a:cs typeface="Microsoft Sans Serif"/>
              </a:rPr>
              <a:t>de concentración </a:t>
            </a:r>
            <a:r>
              <a:rPr dirty="0" sz="700" spc="-40">
                <a:latin typeface="Microsoft Sans Serif"/>
                <a:cs typeface="Microsoft Sans Serif"/>
              </a:rPr>
              <a:t>(CPV)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tecnología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concentra </a:t>
            </a:r>
            <a:r>
              <a:rPr dirty="0" sz="700" spc="10">
                <a:latin typeface="Microsoft Sans Serif"/>
                <a:cs typeface="Microsoft Sans Serif"/>
              </a:rPr>
              <a:t>la luz </a:t>
            </a:r>
            <a:r>
              <a:rPr dirty="0" sz="700" spc="20">
                <a:latin typeface="Microsoft Sans Serif"/>
                <a:cs typeface="Microsoft Sans Serif"/>
              </a:rPr>
              <a:t>solar en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pequeñas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clasificación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concentración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realizar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criterios: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buChar char="•"/>
              <a:tabLst>
                <a:tab pos="77470" algn="l"/>
              </a:tabLst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nivel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concentración: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refrigeración: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pasivo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activo;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componente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óptico: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lentes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espejo;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4"/>
              </a:spcBef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óptica: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puntual,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lineal,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etc;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material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celda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estructura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celda: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silicio,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semiconductores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III-V,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unión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simple,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multiunión;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estrategia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seguimiento: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ejes,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eje,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estacionario,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cuasi-estacionario,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etc.</a:t>
            </a:r>
            <a:endParaRPr sz="750">
              <a:latin typeface="Microsoft Sans Serif"/>
              <a:cs typeface="Microsoft Sans Serif"/>
            </a:endParaRPr>
          </a:p>
          <a:p>
            <a:pPr marL="12700" marR="529590">
              <a:lnSpc>
                <a:spcPts val="1200"/>
              </a:lnSpc>
              <a:spcBef>
                <a:spcPts val="9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principio </a:t>
            </a:r>
            <a:r>
              <a:rPr dirty="0" sz="650">
                <a:latin typeface="Microsoft Sans Serif"/>
                <a:cs typeface="Microsoft Sans Serif"/>
              </a:rPr>
              <a:t>clave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50">
                <a:latin typeface="Microsoft Sans Serif"/>
                <a:cs typeface="Microsoft Sans Serif"/>
              </a:rPr>
              <a:t>CPV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5">
                <a:latin typeface="Microsoft Sans Serif"/>
                <a:cs typeface="Microsoft Sans Serif"/>
              </a:rPr>
              <a:t>reducir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ocupación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terreno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30">
                <a:latin typeface="Microsoft Sans Serif"/>
                <a:cs typeface="Microsoft Sans Serif"/>
              </a:rPr>
              <a:t>parte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5">
                <a:latin typeface="Microsoft Sans Serif"/>
                <a:cs typeface="Microsoft Sans Serif"/>
              </a:rPr>
              <a:t>instalaciones </a:t>
            </a:r>
            <a:r>
              <a:rPr dirty="0" sz="650" spc="20">
                <a:latin typeface="Microsoft Sans Serif"/>
                <a:cs typeface="Microsoft Sans Serif"/>
              </a:rPr>
              <a:t>fotovoltaicas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25">
                <a:latin typeface="Microsoft Sans Serif"/>
                <a:cs typeface="Microsoft Sans Serif"/>
              </a:rPr>
              <a:t>reducir </a:t>
            </a:r>
            <a:r>
              <a:rPr dirty="0" sz="650" spc="10">
                <a:latin typeface="Microsoft Sans Serif"/>
                <a:cs typeface="Microsoft Sans Serif"/>
              </a:rPr>
              <a:t>el coste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normalizado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electricidad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(LCOE).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concentración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implica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diseño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 </a:t>
            </a:r>
            <a:r>
              <a:rPr dirty="0" sz="650" spc="20">
                <a:latin typeface="Microsoft Sans Serif"/>
                <a:cs typeface="Microsoft Sans Serif"/>
              </a:rPr>
              <a:t>ingeniería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más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complejos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debido</a:t>
            </a:r>
            <a:r>
              <a:rPr dirty="0" sz="650" spc="-5">
                <a:latin typeface="Microsoft Sans Serif"/>
                <a:cs typeface="Microsoft Sans Serif"/>
              </a:rPr>
              <a:t> a:</a:t>
            </a:r>
            <a:endParaRPr sz="650">
              <a:latin typeface="Microsoft Sans Serif"/>
              <a:cs typeface="Microsoft Sans Serif"/>
            </a:endParaRPr>
          </a:p>
          <a:p>
            <a:pPr marL="77470" marR="29464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instalar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plantas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zonas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elevada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radiación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directa,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dificulta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bastante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10">
                <a:latin typeface="Microsoft Sans Serif"/>
                <a:cs typeface="Microsoft Sans Serif"/>
              </a:rPr>
              <a:t>análisis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5">
                <a:latin typeface="Microsoft Sans Serif"/>
                <a:cs typeface="Microsoft Sans Serif"/>
              </a:rPr>
              <a:t>características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35">
                <a:latin typeface="Microsoft Sans Serif"/>
                <a:cs typeface="Microsoft Sans Serif"/>
              </a:rPr>
              <a:t>lugar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0">
                <a:latin typeface="Microsoft Sans Serif"/>
                <a:cs typeface="Microsoft Sans Serif"/>
              </a:rPr>
              <a:t>la fase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20">
                <a:latin typeface="Microsoft Sans Serif"/>
                <a:cs typeface="Microsoft Sans Serif"/>
              </a:rPr>
              <a:t>diseño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reduce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45">
                <a:latin typeface="Microsoft Sans Serif"/>
                <a:cs typeface="Microsoft Sans Serif"/>
              </a:rPr>
              <a:t>número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áreas </a:t>
            </a:r>
            <a:r>
              <a:rPr dirty="0" sz="800" spc="20">
                <a:latin typeface="Microsoft Sans Serif"/>
                <a:cs typeface="Microsoft Sans Serif"/>
              </a:rPr>
              <a:t>aptas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dichas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plantas;</a:t>
            </a:r>
            <a:endParaRPr sz="800">
              <a:latin typeface="Microsoft Sans Serif"/>
              <a:cs typeface="Microsoft Sans Serif"/>
            </a:endParaRPr>
          </a:p>
          <a:p>
            <a:pPr marL="73660" marR="345440" indent="-73660">
              <a:lnSpc>
                <a:spcPts val="1200"/>
              </a:lnSpc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seguimiento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preciso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perpendicular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posible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radiación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directa;</a:t>
            </a:r>
            <a:endParaRPr sz="75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necesidad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refrigeración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celdas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alcanzar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debido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aumento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irradiancia;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operación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25">
                <a:latin typeface="Microsoft Sans Serif"/>
                <a:cs typeface="Microsoft Sans Serif"/>
              </a:rPr>
              <a:t>mantenerse </a:t>
            </a:r>
            <a:r>
              <a:rPr dirty="0" sz="700" spc="35">
                <a:latin typeface="Microsoft Sans Serif"/>
                <a:cs typeface="Microsoft Sans Serif"/>
              </a:rPr>
              <a:t>inferior </a:t>
            </a:r>
            <a:r>
              <a:rPr dirty="0" sz="700">
                <a:latin typeface="Microsoft Sans Serif"/>
                <a:cs typeface="Microsoft Sans Serif"/>
              </a:rPr>
              <a:t>a 200-250°C </a:t>
            </a:r>
            <a:r>
              <a:rPr dirty="0" sz="700" spc="30">
                <a:latin typeface="Microsoft Sans Serif"/>
                <a:cs typeface="Microsoft Sans Serif"/>
              </a:rPr>
              <a:t>mediante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refrigeración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aire (intercambiadores de calor de </a:t>
            </a:r>
            <a:r>
              <a:rPr dirty="0" sz="700" spc="5">
                <a:latin typeface="Microsoft Sans Serif"/>
                <a:cs typeface="Microsoft Sans Serif"/>
              </a:rPr>
              <a:t>placas y aletas)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refrigeración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30">
                <a:latin typeface="Microsoft Sans Serif"/>
                <a:cs typeface="Microsoft Sans Serif"/>
              </a:rPr>
              <a:t>líquido </a:t>
            </a:r>
            <a:r>
              <a:rPr dirty="0" sz="700" spc="10">
                <a:latin typeface="Microsoft Sans Serif"/>
                <a:cs typeface="Microsoft Sans Serif"/>
              </a:rPr>
              <a:t>(con </a:t>
            </a:r>
            <a:r>
              <a:rPr dirty="0" sz="700" spc="30">
                <a:latin typeface="Microsoft Sans Serif"/>
                <a:cs typeface="Microsoft Sans Serif"/>
              </a:rPr>
              <a:t>microtubos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posibilidad de </a:t>
            </a:r>
            <a:r>
              <a:rPr dirty="0" sz="700" spc="25">
                <a:latin typeface="Microsoft Sans Serif"/>
                <a:cs typeface="Microsoft Sans Serif"/>
              </a:rPr>
              <a:t> utilizar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calor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captado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cogeneración).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60">
                <a:latin typeface="Microsoft Sans Serif"/>
                <a:cs typeface="Microsoft Sans Serif"/>
              </a:rPr>
              <a:t>CPV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clasifican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concentración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solar,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medida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"soles":</a:t>
            </a:r>
            <a:endParaRPr sz="800">
              <a:latin typeface="Microsoft Sans Serif"/>
              <a:cs typeface="Microsoft Sans Serif"/>
            </a:endParaRPr>
          </a:p>
          <a:p>
            <a:pPr marL="69850" marR="139700" indent="-69850">
              <a:lnSpc>
                <a:spcPts val="1200"/>
              </a:lnSpc>
              <a:spcBef>
                <a:spcPts val="8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concentración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(LCPV):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concentración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LCPV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100</a:t>
            </a:r>
            <a:r>
              <a:rPr dirty="0" sz="700">
                <a:latin typeface="Microsoft Sans Serif"/>
                <a:cs typeface="Microsoft Sans Serif"/>
              </a:rPr>
              <a:t> soles.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Normalmente,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LCPV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10">
                <a:latin typeface="Microsoft Sans Serif"/>
                <a:cs typeface="Microsoft Sans Serif"/>
              </a:rPr>
              <a:t>solares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silicio </a:t>
            </a:r>
            <a:r>
              <a:rPr dirty="0" sz="700" spc="15">
                <a:latin typeface="Microsoft Sans Serif"/>
                <a:cs typeface="Microsoft Sans Serif"/>
              </a:rPr>
              <a:t>convencionales </a:t>
            </a:r>
            <a:r>
              <a:rPr dirty="0" sz="700" spc="30">
                <a:latin typeface="Microsoft Sans Serif"/>
                <a:cs typeface="Microsoft Sans Serif"/>
              </a:rPr>
              <a:t>o </a:t>
            </a:r>
            <a:r>
              <a:rPr dirty="0" sz="700" spc="20">
                <a:latin typeface="Microsoft Sans Serif"/>
                <a:cs typeface="Microsoft Sans Serif"/>
              </a:rPr>
              <a:t>modificadas.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refrigeración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obtiene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refrigeración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pasivo.</a:t>
            </a:r>
            <a:endParaRPr sz="700">
              <a:latin typeface="Microsoft Sans Serif"/>
              <a:cs typeface="Microsoft Sans Serif"/>
            </a:endParaRPr>
          </a:p>
          <a:p>
            <a:pPr marL="77470" marR="7493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-55">
                <a:latin typeface="Microsoft Sans Serif"/>
                <a:cs typeface="Microsoft Sans Serif"/>
              </a:rPr>
              <a:t>PV </a:t>
            </a:r>
            <a:r>
              <a:rPr dirty="0" sz="800" spc="25">
                <a:latin typeface="Microsoft Sans Serif"/>
                <a:cs typeface="Microsoft Sans Serif"/>
              </a:rPr>
              <a:t>de concentración media: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25">
                <a:latin typeface="Microsoft Sans Serif"/>
                <a:cs typeface="Microsoft Sans Serif"/>
              </a:rPr>
              <a:t>concentración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55">
                <a:latin typeface="Microsoft Sans Serif"/>
                <a:cs typeface="Microsoft Sans Serif"/>
              </a:rPr>
              <a:t>PV </a:t>
            </a:r>
            <a:r>
              <a:rPr dirty="0" sz="800" spc="25">
                <a:latin typeface="Microsoft Sans Serif"/>
                <a:cs typeface="Microsoft Sans Serif"/>
              </a:rPr>
              <a:t>de concentración </a:t>
            </a:r>
            <a:r>
              <a:rPr dirty="0" sz="800" spc="30">
                <a:latin typeface="Microsoft Sans Serif"/>
                <a:cs typeface="Microsoft Sans Serif"/>
              </a:rPr>
              <a:t>media </a:t>
            </a:r>
            <a:r>
              <a:rPr dirty="0" sz="800" spc="-10">
                <a:latin typeface="Microsoft Sans Serif"/>
                <a:cs typeface="Microsoft Sans Serif"/>
              </a:rPr>
              <a:t>es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entre </a:t>
            </a:r>
            <a:r>
              <a:rPr dirty="0" sz="800" spc="10">
                <a:latin typeface="Microsoft Sans Serif"/>
                <a:cs typeface="Microsoft Sans Serif"/>
              </a:rPr>
              <a:t>100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0">
                <a:latin typeface="Microsoft Sans Serif"/>
                <a:cs typeface="Microsoft Sans Serif"/>
              </a:rPr>
              <a:t>300 </a:t>
            </a:r>
            <a:r>
              <a:rPr dirty="0" sz="800">
                <a:latin typeface="Microsoft Sans Serif"/>
                <a:cs typeface="Microsoft Sans Serif"/>
              </a:rPr>
              <a:t>soles.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refrigeración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 </a:t>
            </a:r>
            <a:r>
              <a:rPr dirty="0" sz="800" spc="10">
                <a:latin typeface="Microsoft Sans Serif"/>
                <a:cs typeface="Microsoft Sans Serif"/>
              </a:rPr>
              <a:t>células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pasiva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activa;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PV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instalarse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seguidor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solar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ejes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optimizar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enfoque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PV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células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solares.</a:t>
            </a:r>
            <a:endParaRPr sz="800">
              <a:latin typeface="Microsoft Sans Serif"/>
              <a:cs typeface="Microsoft Sans Serif"/>
            </a:endParaRPr>
          </a:p>
          <a:p>
            <a:pPr marL="73660" marR="64135" indent="-73660">
              <a:lnSpc>
                <a:spcPts val="1200"/>
              </a:lnSpc>
              <a:buChar char="•"/>
              <a:tabLst>
                <a:tab pos="73660" algn="l"/>
              </a:tabLst>
            </a:pPr>
            <a:r>
              <a:rPr dirty="0" sz="750" spc="-50">
                <a:latin typeface="Microsoft Sans Serif"/>
                <a:cs typeface="Microsoft Sans Serif"/>
              </a:rPr>
              <a:t>PV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alta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concentración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(HCPV):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concentración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solar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HCPV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soles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10">
                <a:latin typeface="Microsoft Sans Serif"/>
                <a:cs typeface="Microsoft Sans Serif"/>
              </a:rPr>
              <a:t>1000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soles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(o más).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refrigeración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suele </a:t>
            </a:r>
            <a:r>
              <a:rPr dirty="0" sz="750" spc="15">
                <a:latin typeface="Microsoft Sans Serif"/>
                <a:cs typeface="Microsoft Sans Serif"/>
              </a:rPr>
              <a:t>ser </a:t>
            </a:r>
            <a:r>
              <a:rPr dirty="0" sz="750" spc="10">
                <a:latin typeface="Microsoft Sans Serif"/>
                <a:cs typeface="Microsoft Sans Serif"/>
              </a:rPr>
              <a:t>activa; este </a:t>
            </a:r>
            <a:r>
              <a:rPr dirty="0" sz="750" spc="40">
                <a:latin typeface="Microsoft Sans Serif"/>
                <a:cs typeface="Microsoft Sans Serif"/>
              </a:rPr>
              <a:t>tipo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55">
                <a:latin typeface="Microsoft Sans Serif"/>
                <a:cs typeface="Microsoft Sans Serif"/>
              </a:rPr>
              <a:t>CPV </a:t>
            </a:r>
            <a:r>
              <a:rPr dirty="0" sz="750" spc="25">
                <a:latin typeface="Microsoft Sans Serif"/>
                <a:cs typeface="Microsoft Sans Serif"/>
              </a:rPr>
              <a:t>debe </a:t>
            </a:r>
            <a:r>
              <a:rPr dirty="0" sz="750" spc="15">
                <a:latin typeface="Microsoft Sans Serif"/>
                <a:cs typeface="Microsoft Sans Serif"/>
              </a:rPr>
              <a:t>instalarse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0">
                <a:latin typeface="Microsoft Sans Serif"/>
                <a:cs typeface="Microsoft Sans Serif"/>
              </a:rPr>
              <a:t>seguidor </a:t>
            </a:r>
            <a:r>
              <a:rPr dirty="0" sz="750" spc="20">
                <a:latin typeface="Microsoft Sans Serif"/>
                <a:cs typeface="Microsoft Sans Serif"/>
              </a:rPr>
              <a:t>solar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2 </a:t>
            </a:r>
            <a:r>
              <a:rPr dirty="0" sz="750">
                <a:latin typeface="Microsoft Sans Serif"/>
                <a:cs typeface="Microsoft Sans Serif"/>
              </a:rPr>
              <a:t>ejes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 spc="30">
                <a:latin typeface="Microsoft Sans Serif"/>
                <a:cs typeface="Microsoft Sans Serif"/>
              </a:rPr>
              <a:t>optimizar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enfoque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55">
                <a:latin typeface="Microsoft Sans Serif"/>
                <a:cs typeface="Microsoft Sans Serif"/>
              </a:rPr>
              <a:t>CPV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células solares. </a:t>
            </a:r>
            <a:r>
              <a:rPr dirty="0" sz="750" spc="-25">
                <a:latin typeface="Microsoft Sans Serif"/>
                <a:cs typeface="Microsoft Sans Serif"/>
              </a:rPr>
              <a:t>A </a:t>
            </a:r>
            <a:r>
              <a:rPr dirty="0" sz="750" spc="40">
                <a:latin typeface="Microsoft Sans Serif"/>
                <a:cs typeface="Microsoft Sans Serif"/>
              </a:rPr>
              <a:t>menudo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utilizan </a:t>
            </a:r>
            <a:r>
              <a:rPr dirty="0" sz="750" spc="10">
                <a:latin typeface="Microsoft Sans Serif"/>
                <a:cs typeface="Microsoft Sans Serif"/>
              </a:rPr>
              <a:t>células solares </a:t>
            </a:r>
            <a:r>
              <a:rPr dirty="0" sz="750" spc="40">
                <a:latin typeface="Microsoft Sans Serif"/>
                <a:cs typeface="Microsoft Sans Serif"/>
              </a:rPr>
              <a:t>multiunión </a:t>
            </a:r>
            <a:r>
              <a:rPr dirty="0" sz="750" spc="35">
                <a:latin typeface="Microsoft Sans Serif"/>
                <a:cs typeface="Microsoft Sans Serif"/>
              </a:rPr>
              <a:t>porque </a:t>
            </a:r>
            <a:r>
              <a:rPr dirty="0" sz="750" spc="20">
                <a:latin typeface="Microsoft Sans Serif"/>
                <a:cs typeface="Microsoft Sans Serif"/>
              </a:rPr>
              <a:t>son más </a:t>
            </a:r>
            <a:r>
              <a:rPr dirty="0" sz="750" spc="15">
                <a:latin typeface="Microsoft Sans Serif"/>
                <a:cs typeface="Microsoft Sans Serif"/>
              </a:rPr>
              <a:t>eficientes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tienen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coeficientes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bajos.</a:t>
            </a:r>
            <a:endParaRPr sz="750">
              <a:latin typeface="Microsoft Sans Serif"/>
              <a:cs typeface="Microsoft Sans Serif"/>
            </a:endParaRPr>
          </a:p>
          <a:p>
            <a:pPr marL="12700" marR="158750">
              <a:lnSpc>
                <a:spcPts val="1200"/>
              </a:lnSpc>
              <a:spcBef>
                <a:spcPts val="5"/>
              </a:spcBef>
            </a:pPr>
            <a:r>
              <a:rPr dirty="0" sz="650" spc="-5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CPV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complejos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únicamente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instalaciones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gran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escala;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desarrollaron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muchos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estándares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garantizar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seguridad,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confiabilidad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rendimiento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CPV:</a:t>
            </a:r>
            <a:endParaRPr sz="650">
              <a:latin typeface="Microsoft Sans Serif"/>
              <a:cs typeface="Microsoft Sans Serif"/>
            </a:endParaRPr>
          </a:p>
          <a:p>
            <a:pPr marL="12700" marR="22225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62108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conjuntos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concentradores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(CPV)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Calificación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diseño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30">
                <a:latin typeface="Microsoft Sans Serif"/>
                <a:cs typeface="Microsoft Sans Serif"/>
              </a:rPr>
              <a:t>aprobación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tipo;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77470" algn="l"/>
              </a:tabLst>
            </a:pPr>
            <a:r>
              <a:rPr dirty="0" sz="800">
                <a:latin typeface="Microsoft Sans Serif"/>
                <a:cs typeface="Microsoft Sans Serif"/>
              </a:rPr>
              <a:t>Serie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62670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Concentradores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(CPV)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Pruebas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rendimiento;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62688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Módulos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30">
                <a:latin typeface="Microsoft Sans Serif"/>
                <a:cs typeface="Microsoft Sans Serif"/>
              </a:rPr>
              <a:t>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concentradores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(CPV)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Calificación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seguridad;</a:t>
            </a:r>
            <a:endParaRPr sz="800">
              <a:latin typeface="Microsoft Sans Serif"/>
              <a:cs typeface="Microsoft Sans Serif"/>
            </a:endParaRPr>
          </a:p>
          <a:p>
            <a:pPr marL="69850" marR="582930" indent="-69850">
              <a:lnSpc>
                <a:spcPts val="1200"/>
              </a:lnSpc>
              <a:spcBef>
                <a:spcPts val="80"/>
              </a:spcBef>
              <a:buChar char="•"/>
              <a:tabLst>
                <a:tab pos="69850" algn="l"/>
              </a:tabLst>
            </a:pP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62925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concentración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(CPV)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Prueba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ciclado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térmico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diferenciar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aumento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durabilidad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fatiga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térmica;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10"/>
              </a:spcBef>
              <a:buChar char="•"/>
              <a:tabLst>
                <a:tab pos="736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62817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Sistemas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5">
                <a:latin typeface="Microsoft Sans Serif"/>
                <a:cs typeface="Microsoft Sans Serif"/>
              </a:rPr>
              <a:t>–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Calificación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diseño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seguidores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-10">
                <a:latin typeface="Microsoft Sans Serif"/>
                <a:cs typeface="Microsoft Sans Serif"/>
              </a:rPr>
              <a:t>UL </a:t>
            </a:r>
            <a:r>
              <a:rPr dirty="0" sz="750" spc="10">
                <a:latin typeface="Microsoft Sans Serif"/>
                <a:cs typeface="Microsoft Sans Serif"/>
              </a:rPr>
              <a:t>3703</a:t>
            </a:r>
            <a:r>
              <a:rPr dirty="0" sz="750" spc="-10">
                <a:latin typeface="Microsoft Sans Serif"/>
                <a:cs typeface="Microsoft Sans Serif"/>
              </a:rPr>
              <a:t> -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seguidores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solares;</a:t>
            </a:r>
            <a:endParaRPr sz="750">
              <a:latin typeface="Microsoft Sans Serif"/>
              <a:cs typeface="Microsoft Sans Serif"/>
            </a:endParaRPr>
          </a:p>
          <a:p>
            <a:pPr marL="12700" marR="590550">
              <a:lnSpc>
                <a:spcPct val="133400"/>
              </a:lnSpc>
              <a:buChar char="•"/>
              <a:tabLst>
                <a:tab pos="73660" algn="l"/>
              </a:tabLst>
            </a:pPr>
            <a:r>
              <a:rPr dirty="0" sz="750" spc="-10">
                <a:latin typeface="Microsoft Sans Serif"/>
                <a:cs typeface="Microsoft Sans Serif"/>
              </a:rPr>
              <a:t>UL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8703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Esquema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investigación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conjuntos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concentración.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puntos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fuertes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CPV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Altas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eficiencias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bajo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irradiación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normal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directa;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Coeficientes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bajos;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20">
                <a:latin typeface="Microsoft Sans Serif"/>
                <a:cs typeface="Microsoft Sans Serif"/>
              </a:rPr>
              <a:t>Producción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5">
                <a:latin typeface="Microsoft Sans Serif"/>
                <a:cs typeface="Microsoft Sans Serif"/>
              </a:rPr>
              <a:t>estable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durante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todo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gracias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seguimiento</a:t>
            </a:r>
            <a:r>
              <a:rPr dirty="0" sz="750" spc="5">
                <a:latin typeface="Microsoft Sans Serif"/>
                <a:cs typeface="Microsoft Sans Serif"/>
              </a:rPr>
              <a:t> (de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ejes);</a:t>
            </a:r>
            <a:endParaRPr sz="7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00"/>
              </a:spcBef>
              <a:buChar char="•"/>
              <a:tabLst>
                <a:tab pos="57150" algn="l"/>
              </a:tabLst>
            </a:pPr>
            <a:r>
              <a:rPr dirty="0" sz="550" spc="5">
                <a:latin typeface="Microsoft Sans Serif"/>
                <a:cs typeface="Microsoft Sans Serif"/>
              </a:rPr>
              <a:t>Bajo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tiempo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recuperación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energía;</a:t>
            </a:r>
            <a:endParaRPr sz="5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4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Potencial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doble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uso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tierra,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ejemplo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agricultura,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bajo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impacto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ambiental;</a:t>
            </a:r>
            <a:endParaRPr sz="750">
              <a:latin typeface="Microsoft Sans Serif"/>
              <a:cs typeface="Microsoft Sans Serif"/>
            </a:endParaRPr>
          </a:p>
          <a:p>
            <a:pPr marL="69850" marR="406400" indent="-69850">
              <a:lnSpc>
                <a:spcPts val="1200"/>
              </a:lnSpc>
              <a:spcBef>
                <a:spcPts val="9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aumento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eficiencia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5">
                <a:latin typeface="Microsoft Sans Serif"/>
                <a:cs typeface="Microsoft Sans Serif"/>
              </a:rPr>
              <a:t>futuro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comparación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placa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plana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unión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única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podría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conducir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0">
                <a:latin typeface="Microsoft Sans Serif"/>
                <a:cs typeface="Microsoft Sans Serif"/>
              </a:rPr>
              <a:t>mayores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mejoras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uso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área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tierra,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costos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BOS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costos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BOP.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debilidades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CPV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son: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HCPV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radiación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difusa.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LCPV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puede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utilizar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fracción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radiación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difusa;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requiere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seguimiento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suficiente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5">
                <a:latin typeface="Microsoft Sans Serif"/>
                <a:cs typeface="Microsoft Sans Serif"/>
              </a:rPr>
              <a:t> y </a:t>
            </a:r>
            <a:r>
              <a:rPr dirty="0" sz="800" spc="25">
                <a:latin typeface="Microsoft Sans Serif"/>
                <a:cs typeface="Microsoft Sans Serif"/>
              </a:rPr>
              <a:t>fiabilidad;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Pérdidas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ópticas;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Puede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requerir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limpieza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frecuente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mitigar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pérdidas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suciedad,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sitio.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1025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3449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7299" y="882902"/>
            <a:ext cx="5370195" cy="3574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latin typeface="Arial"/>
                <a:cs typeface="Arial"/>
              </a:rPr>
              <a:t>A.3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5" b="1">
                <a:latin typeface="Arial"/>
                <a:cs typeface="Arial"/>
              </a:rPr>
              <a:t>Sistemas</a:t>
            </a:r>
            <a:r>
              <a:rPr dirty="0" sz="800" spc="-20" b="1">
                <a:latin typeface="Arial"/>
                <a:cs typeface="Arial"/>
              </a:rPr>
              <a:t> </a:t>
            </a:r>
            <a:r>
              <a:rPr dirty="0" sz="800" spc="15" b="1">
                <a:latin typeface="Arial"/>
                <a:cs typeface="Arial"/>
              </a:rPr>
              <a:t>fotovoltaicos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30" b="1">
                <a:latin typeface="Arial"/>
                <a:cs typeface="Arial"/>
              </a:rPr>
              <a:t>flotantes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Arial"/>
              <a:cs typeface="Arial"/>
            </a:endParaRPr>
          </a:p>
          <a:p>
            <a:pPr marL="12700" marR="90805">
              <a:lnSpc>
                <a:spcPct val="142900"/>
              </a:lnSpc>
              <a:spcBef>
                <a:spcPts val="5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flotante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5">
                <a:latin typeface="Microsoft Sans Serif"/>
                <a:cs typeface="Microsoft Sans Serif"/>
              </a:rPr>
              <a:t>FPV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(Floating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photovoltaic)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conjuntos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paneles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ubicados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estructura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flota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cuerpo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agua,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típicamente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cuenca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artificial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lago.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razones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desarrollo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390"/>
              </a:spcBef>
              <a:buChar char="•"/>
              <a:tabLst>
                <a:tab pos="65405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No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ocupación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terrenos;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35">
                <a:latin typeface="Microsoft Sans Serif"/>
                <a:cs typeface="Microsoft Sans Serif"/>
              </a:rPr>
              <a:t>Ahorro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calidad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agua: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cobertura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parcial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cuencas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reducir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evaporación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agua.</a:t>
            </a:r>
            <a:endParaRPr sz="800">
              <a:latin typeface="Microsoft Sans Serif"/>
              <a:cs typeface="Microsoft Sans Serif"/>
            </a:endParaRPr>
          </a:p>
          <a:p>
            <a:pPr marL="77470" marR="586105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desmantelamiento: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utilizan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estructuras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fijas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requieren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cimentaciones,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totalmente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reversible.</a:t>
            </a:r>
            <a:endParaRPr sz="800">
              <a:latin typeface="Microsoft Sans Serif"/>
              <a:cs typeface="Microsoft Sans Serif"/>
            </a:endParaRPr>
          </a:p>
          <a:p>
            <a:pPr marL="73660" marR="197485" indent="-73660">
              <a:lnSpc>
                <a:spcPts val="1200"/>
              </a:lnSpc>
              <a:spcBef>
                <a:spcPts val="8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Refrigeración: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fina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capa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agua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circula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10">
                <a:latin typeface="Microsoft Sans Serif"/>
                <a:cs typeface="Microsoft Sans Serif"/>
              </a:rPr>
              <a:t> 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superficie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panel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mantiene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módulo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valores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garantizan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10">
                <a:latin typeface="Microsoft Sans Serif"/>
                <a:cs typeface="Microsoft Sans Serif"/>
              </a:rPr>
              <a:t>eficiencia, </a:t>
            </a:r>
            <a:r>
              <a:rPr dirty="0" sz="750" spc="25">
                <a:latin typeface="Microsoft Sans Serif"/>
                <a:cs typeface="Microsoft Sans Serif"/>
              </a:rPr>
              <a:t>lo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35">
                <a:latin typeface="Microsoft Sans Serif"/>
                <a:cs typeface="Microsoft Sans Serif"/>
              </a:rPr>
              <a:t>aumenta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producción </a:t>
            </a:r>
            <a:r>
              <a:rPr dirty="0" sz="750" spc="20">
                <a:latin typeface="Microsoft Sans Serif"/>
                <a:cs typeface="Microsoft Sans Serif"/>
              </a:rPr>
              <a:t>anual </a:t>
            </a:r>
            <a:r>
              <a:rPr dirty="0" sz="750" spc="25">
                <a:latin typeface="Microsoft Sans Serif"/>
                <a:cs typeface="Microsoft Sans Serif"/>
              </a:rPr>
              <a:t>de energía en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10">
                <a:latin typeface="Microsoft Sans Serif"/>
                <a:cs typeface="Microsoft Sans Serif"/>
              </a:rPr>
              <a:t>10 </a:t>
            </a:r>
            <a:r>
              <a:rPr dirty="0" sz="750" spc="-30">
                <a:latin typeface="Microsoft Sans Serif"/>
                <a:cs typeface="Microsoft Sans Serif"/>
              </a:rPr>
              <a:t>%, 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aproximadamente,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supera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consumo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bomba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garantiza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refrigeración;</a:t>
            </a:r>
            <a:endParaRPr sz="75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Seguimiento </a:t>
            </a:r>
            <a:r>
              <a:rPr dirty="0" sz="700" spc="15">
                <a:latin typeface="Microsoft Sans Serif"/>
                <a:cs typeface="Microsoft Sans Serif"/>
              </a:rPr>
              <a:t>solar: </a:t>
            </a:r>
            <a:r>
              <a:rPr dirty="0" sz="700" spc="5">
                <a:latin typeface="Microsoft Sans Serif"/>
                <a:cs typeface="Microsoft Sans Serif"/>
              </a:rPr>
              <a:t>ya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plataforma flotante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30">
                <a:latin typeface="Microsoft Sans Serif"/>
                <a:cs typeface="Microsoft Sans Serif"/>
              </a:rPr>
              <a:t>operar como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5">
                <a:latin typeface="Microsoft Sans Serif"/>
                <a:cs typeface="Microsoft Sans Serif"/>
              </a:rPr>
              <a:t>seguidor </a:t>
            </a:r>
            <a:r>
              <a:rPr dirty="0" sz="700" spc="20">
                <a:latin typeface="Microsoft Sans Serif"/>
                <a:cs typeface="Microsoft Sans Serif"/>
              </a:rPr>
              <a:t>solar con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5">
                <a:latin typeface="Microsoft Sans Serif"/>
                <a:cs typeface="Microsoft Sans Serif"/>
              </a:rPr>
              <a:t>grado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libertad,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5">
                <a:latin typeface="Microsoft Sans Serif"/>
                <a:cs typeface="Microsoft Sans Serif"/>
              </a:rPr>
              <a:t>decir, </a:t>
            </a:r>
            <a:r>
              <a:rPr dirty="0" sz="700" spc="20">
                <a:latin typeface="Microsoft Sans Serif"/>
                <a:cs typeface="Microsoft Sans Serif"/>
              </a:rPr>
              <a:t> moviéndose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dirección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Este-Oeste 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largo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día,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garantizando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así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incremento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productividad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anual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25%.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Char char="•"/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Microsoft Sans Serif"/>
                <a:cs typeface="Microsoft Sans Serif"/>
              </a:rPr>
              <a:t>Sin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embargo,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existen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algunas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desventajas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todavía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dificultan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uso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flotantes:</a:t>
            </a:r>
            <a:endParaRPr sz="800">
              <a:latin typeface="Microsoft Sans Serif"/>
              <a:cs typeface="Microsoft Sans Serif"/>
            </a:endParaRPr>
          </a:p>
          <a:p>
            <a:pPr marL="77470" marR="117475" indent="-77470">
              <a:lnSpc>
                <a:spcPct val="125000"/>
              </a:lnSpc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Aún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desconocen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efectos,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durante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largos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períodos,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flujo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constante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agua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sobre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interacción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vegetación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acuática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fauna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silvestre;</a:t>
            </a:r>
            <a:endParaRPr sz="800">
              <a:latin typeface="Microsoft Sans Serif"/>
              <a:cs typeface="Microsoft Sans Serif"/>
            </a:endParaRPr>
          </a:p>
          <a:p>
            <a:pPr marL="69850" marR="113664" indent="-69850">
              <a:lnSpc>
                <a:spcPts val="1200"/>
              </a:lnSpc>
              <a:spcBef>
                <a:spcPts val="80"/>
              </a:spcBef>
              <a:buChar char="•"/>
              <a:tabLst>
                <a:tab pos="69850" algn="l"/>
              </a:tabLst>
            </a:pPr>
            <a:r>
              <a:rPr dirty="0" sz="700">
                <a:latin typeface="Microsoft Sans Serif"/>
                <a:cs typeface="Microsoft Sans Serif"/>
              </a:rPr>
              <a:t>Costes </a:t>
            </a:r>
            <a:r>
              <a:rPr dirty="0" sz="700" spc="15">
                <a:latin typeface="Microsoft Sans Serif"/>
                <a:cs typeface="Microsoft Sans Serif"/>
              </a:rPr>
              <a:t>adicionales (aprox. </a:t>
            </a:r>
            <a:r>
              <a:rPr dirty="0" sz="700" spc="5">
                <a:latin typeface="Microsoft Sans Serif"/>
                <a:cs typeface="Microsoft Sans Serif"/>
              </a:rPr>
              <a:t>0,8 </a:t>
            </a:r>
            <a:r>
              <a:rPr dirty="0" sz="700" spc="10">
                <a:latin typeface="Microsoft Sans Serif"/>
                <a:cs typeface="Microsoft Sans Serif"/>
              </a:rPr>
              <a:t>€/W) </a:t>
            </a:r>
            <a:r>
              <a:rPr dirty="0" sz="700" spc="20">
                <a:latin typeface="Microsoft Sans Serif"/>
                <a:cs typeface="Microsoft Sans Serif"/>
              </a:rPr>
              <a:t>debidos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estructura </a:t>
            </a:r>
            <a:r>
              <a:rPr dirty="0" sz="700" spc="30">
                <a:latin typeface="Microsoft Sans Serif"/>
                <a:cs typeface="Microsoft Sans Serif"/>
              </a:rPr>
              <a:t>flotante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 sistemas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seguimiento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5">
                <a:latin typeface="Microsoft Sans Serif"/>
                <a:cs typeface="Microsoft Sans Serif"/>
              </a:rPr>
              <a:t>refrigeración: </a:t>
            </a:r>
            <a:r>
              <a:rPr dirty="0" sz="700" spc="30">
                <a:latin typeface="Microsoft Sans Serif"/>
                <a:cs typeface="Microsoft Sans Serif"/>
              </a:rPr>
              <a:t> aproximadamente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%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incremento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coste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total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comparación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tamaño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tejado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suelo.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24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5345963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91929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135953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XA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NUEVAS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TECNOLOGÍAS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74638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1025" y="5691200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864236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119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06526"/>
            <a:ext cx="3900804" cy="1219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ts val="3000"/>
              </a:lnSpc>
              <a:spcBef>
                <a:spcPts val="20"/>
              </a:spcBef>
            </a:pPr>
            <a:r>
              <a:rPr dirty="0" sz="2100" spc="30" b="1">
                <a:latin typeface="Arial"/>
                <a:cs typeface="Arial"/>
              </a:rPr>
              <a:t>Anexo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10" b="1">
                <a:latin typeface="Arial"/>
                <a:cs typeface="Arial"/>
              </a:rPr>
              <a:t>B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20" b="1">
                <a:latin typeface="Arial"/>
                <a:cs typeface="Arial"/>
              </a:rPr>
              <a:t>–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10" b="1">
                <a:latin typeface="Arial"/>
                <a:cs typeface="Arial"/>
              </a:rPr>
              <a:t>Ejemplos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55" b="1">
                <a:latin typeface="Arial"/>
                <a:cs typeface="Arial"/>
              </a:rPr>
              <a:t>de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20" b="1">
                <a:latin typeface="Arial"/>
                <a:cs typeface="Arial"/>
              </a:rPr>
              <a:t>diseño  </a:t>
            </a:r>
            <a:r>
              <a:rPr dirty="0" sz="2100" spc="55" b="1">
                <a:latin typeface="Arial"/>
                <a:cs typeface="Arial"/>
              </a:rPr>
              <a:t>de</a:t>
            </a:r>
            <a:r>
              <a:rPr dirty="0" sz="2100" spc="-45" b="1">
                <a:latin typeface="Arial"/>
                <a:cs typeface="Arial"/>
              </a:rPr>
              <a:t> </a:t>
            </a:r>
            <a:r>
              <a:rPr dirty="0" sz="2100" spc="65" b="1">
                <a:latin typeface="Arial"/>
                <a:cs typeface="Arial"/>
              </a:rPr>
              <a:t>plantas</a:t>
            </a:r>
            <a:r>
              <a:rPr dirty="0" sz="2100" spc="-45" b="1">
                <a:latin typeface="Arial"/>
                <a:cs typeface="Arial"/>
              </a:rPr>
              <a:t> </a:t>
            </a:r>
            <a:r>
              <a:rPr dirty="0" sz="2100" spc="55" b="1">
                <a:latin typeface="Arial"/>
                <a:cs typeface="Arial"/>
              </a:rPr>
              <a:t>fotovoltaicas</a:t>
            </a:r>
            <a:endParaRPr sz="2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353052"/>
            <a:ext cx="3262629" cy="423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35" b="1">
                <a:latin typeface="Arial"/>
                <a:cs typeface="Arial"/>
              </a:rPr>
              <a:t>Introducción</a:t>
            </a: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900" spc="-10" b="1">
                <a:latin typeface="Arial"/>
                <a:cs typeface="Arial"/>
              </a:rPr>
              <a:t>B.1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Planta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fotovoltaica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b="1">
                <a:latin typeface="Arial"/>
                <a:cs typeface="Arial"/>
              </a:rPr>
              <a:t>con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inversores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centrales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(3-4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MW)</a:t>
            </a:r>
            <a:endParaRPr sz="9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90300" y="3755063"/>
            <a:ext cx="262255" cy="1390650"/>
          </a:xfrm>
          <a:prstGeom prst="rect">
            <a:avLst/>
          </a:prstGeom>
        </p:spPr>
        <p:txBody>
          <a:bodyPr wrap="square" lIns="0" tIns="425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4"/>
              </a:spcBef>
            </a:pPr>
            <a:r>
              <a:rPr dirty="0" sz="750" spc="-5">
                <a:latin typeface="Microsoft Sans Serif"/>
                <a:cs typeface="Microsoft Sans Serif"/>
              </a:rPr>
              <a:t>B.1.1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B.1.3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B.1.5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B.1.6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750" spc="-5">
                <a:latin typeface="Microsoft Sans Serif"/>
                <a:cs typeface="Microsoft Sans Serif"/>
              </a:rPr>
              <a:t>B.1.7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B.1.8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49989" y="3746727"/>
            <a:ext cx="2929255" cy="1393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109980">
              <a:lnSpc>
                <a:spcPct val="1334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Inclinación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orientación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referencia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sitio</a:t>
            </a:r>
            <a:endParaRPr sz="750">
              <a:latin typeface="Microsoft Sans Serif"/>
              <a:cs typeface="Microsoft Sans Serif"/>
            </a:endParaRPr>
          </a:p>
          <a:p>
            <a:pPr marL="12700" marR="1403350">
              <a:lnSpc>
                <a:spcPts val="1200"/>
              </a:lnSpc>
              <a:spcBef>
                <a:spcPts val="90"/>
              </a:spcBef>
            </a:pPr>
            <a:r>
              <a:rPr dirty="0" sz="550">
                <a:latin typeface="Microsoft Sans Serif"/>
                <a:cs typeface="Microsoft Sans Serif"/>
              </a:rPr>
              <a:t>Selección </a:t>
            </a:r>
            <a:r>
              <a:rPr dirty="0" sz="550" spc="15">
                <a:latin typeface="Microsoft Sans Serif"/>
                <a:cs typeface="Microsoft Sans Serif"/>
              </a:rPr>
              <a:t>del </a:t>
            </a:r>
            <a:r>
              <a:rPr dirty="0" sz="550" spc="30">
                <a:latin typeface="Microsoft Sans Serif"/>
                <a:cs typeface="Microsoft Sans Serif"/>
              </a:rPr>
              <a:t>tipo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30">
                <a:latin typeface="Microsoft Sans Serif"/>
                <a:cs typeface="Microsoft Sans Serif"/>
              </a:rPr>
              <a:t>módulo </a:t>
            </a:r>
            <a:r>
              <a:rPr dirty="0" sz="550" spc="20">
                <a:latin typeface="Microsoft Sans Serif"/>
                <a:cs typeface="Microsoft Sans Serif"/>
              </a:rPr>
              <a:t>fotovoltaico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Configuraciones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físicas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Selección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tamaño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inversor</a:t>
            </a:r>
            <a:endParaRPr sz="55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ts val="1200"/>
              </a:lnSpc>
            </a:pPr>
            <a:r>
              <a:rPr dirty="0" sz="650" spc="15">
                <a:latin typeface="Microsoft Sans Serif"/>
                <a:cs typeface="Microsoft Sans Serif"/>
              </a:rPr>
              <a:t>Cómo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Cómo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mínimo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endParaRPr sz="65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360"/>
              </a:spcBef>
            </a:pPr>
            <a:r>
              <a:rPr dirty="0" sz="600" spc="10">
                <a:latin typeface="Microsoft Sans Serif"/>
                <a:cs typeface="Microsoft Sans Serif"/>
              </a:rPr>
              <a:t>Disposición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definitiva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2299" y="5125725"/>
            <a:ext cx="3698240" cy="1166495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lvl="2" marL="561340" indent="-261620">
              <a:lnSpc>
                <a:spcPct val="100000"/>
              </a:lnSpc>
              <a:spcBef>
                <a:spcPts val="440"/>
              </a:spcBef>
              <a:buAutoNum type="arabicPeriod" startAt="10"/>
              <a:tabLst>
                <a:tab pos="56197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Cajas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combinadoras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endParaRPr sz="650">
              <a:latin typeface="Microsoft Sans Serif"/>
              <a:cs typeface="Microsoft Sans Serif"/>
            </a:endParaRPr>
          </a:p>
          <a:p>
            <a:pPr lvl="2" marL="581660" indent="-281940">
              <a:lnSpc>
                <a:spcPct val="100000"/>
              </a:lnSpc>
              <a:spcBef>
                <a:spcPts val="370"/>
              </a:spcBef>
              <a:buAutoNum type="arabicPeriod" startAt="10"/>
              <a:tabLst>
                <a:tab pos="582295" algn="l"/>
              </a:tabLst>
            </a:pPr>
            <a:r>
              <a:rPr dirty="0" sz="700">
                <a:latin typeface="Microsoft Sans Serif"/>
                <a:cs typeface="Microsoft Sans Serif"/>
              </a:rPr>
              <a:t>Elección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endParaRPr sz="700">
              <a:latin typeface="Microsoft Sans Serif"/>
              <a:cs typeface="Microsoft Sans Serif"/>
            </a:endParaRPr>
          </a:p>
          <a:p>
            <a:pPr lvl="2" marL="561340" indent="-261620">
              <a:lnSpc>
                <a:spcPct val="100000"/>
              </a:lnSpc>
              <a:spcBef>
                <a:spcPts val="414"/>
              </a:spcBef>
              <a:buAutoNum type="arabicPeriod" startAt="10"/>
              <a:tabLst>
                <a:tab pos="56197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Cajas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recombinadoras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endParaRPr sz="650">
              <a:latin typeface="Microsoft Sans Serif"/>
              <a:cs typeface="Microsoft Sans Serif"/>
            </a:endParaRPr>
          </a:p>
          <a:p>
            <a:pPr lvl="2" marL="601345" indent="-301625">
              <a:lnSpc>
                <a:spcPct val="100000"/>
              </a:lnSpc>
              <a:spcBef>
                <a:spcPts val="320"/>
              </a:spcBef>
              <a:buAutoNum type="arabicPeriod" startAt="10"/>
              <a:tabLst>
                <a:tab pos="601980" algn="l"/>
              </a:tabLst>
            </a:pPr>
            <a:r>
              <a:rPr dirty="0" sz="750" spc="-5">
                <a:latin typeface="Microsoft Sans Serif"/>
                <a:cs typeface="Microsoft Sans Serif"/>
              </a:rPr>
              <a:t>Cables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0">
                <a:latin typeface="Microsoft Sans Serif"/>
                <a:cs typeface="Microsoft Sans Serif"/>
              </a:rPr>
              <a:t> elección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recombinadoras</a:t>
            </a:r>
            <a:endParaRPr sz="750">
              <a:latin typeface="Microsoft Sans Serif"/>
              <a:cs typeface="Microsoft Sans Serif"/>
            </a:endParaRPr>
          </a:p>
          <a:p>
            <a:pPr lvl="2" marL="621665" indent="-321945">
              <a:lnSpc>
                <a:spcPct val="100000"/>
              </a:lnSpc>
              <a:spcBef>
                <a:spcPts val="250"/>
              </a:spcBef>
              <a:buAutoNum type="arabicPeriod" startAt="10"/>
              <a:tabLst>
                <a:tab pos="62230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Cables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elección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cajas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recombinadoras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endParaRPr sz="800">
              <a:latin typeface="Microsoft Sans Serif"/>
              <a:cs typeface="Microsoft Sans Serif"/>
            </a:endParaRPr>
          </a:p>
          <a:p>
            <a:pPr lvl="2" marL="561340" indent="-261620">
              <a:lnSpc>
                <a:spcPct val="100000"/>
              </a:lnSpc>
              <a:spcBef>
                <a:spcPts val="390"/>
              </a:spcBef>
              <a:buAutoNum type="arabicPeriod" startAt="10"/>
              <a:tabLst>
                <a:tab pos="56197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Lado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950" spc="-10" b="1">
                <a:latin typeface="Arial"/>
                <a:cs typeface="Arial"/>
              </a:rPr>
              <a:t>B.2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5" b="1">
                <a:latin typeface="Arial"/>
                <a:cs typeface="Arial"/>
              </a:rPr>
              <a:t>Planta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fotovoltaica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b="1">
                <a:latin typeface="Arial"/>
                <a:cs typeface="Arial"/>
              </a:rPr>
              <a:t>con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15" b="1">
                <a:latin typeface="Arial"/>
                <a:cs typeface="Arial"/>
              </a:rPr>
              <a:t>inversores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string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(2MW)</a:t>
            </a:r>
            <a:endParaRPr sz="9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90300" y="6262597"/>
            <a:ext cx="262255" cy="13976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B.2.1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B.2.3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B.2.5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B.2.6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B.2.7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B.2.8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90408" y="7640325"/>
            <a:ext cx="2653665" cy="1391920"/>
          </a:xfrm>
          <a:prstGeom prst="rect">
            <a:avLst/>
          </a:prstGeom>
        </p:spPr>
        <p:txBody>
          <a:bodyPr wrap="square" lIns="0" tIns="55880" rIns="0" bIns="0" rtlCol="0" vert="horz">
            <a:spAutoFit/>
          </a:bodyPr>
          <a:lstStyle/>
          <a:p>
            <a:pPr lvl="2" marL="273685" indent="-261620">
              <a:lnSpc>
                <a:spcPct val="100000"/>
              </a:lnSpc>
              <a:spcBef>
                <a:spcPts val="440"/>
              </a:spcBef>
              <a:buAutoNum type="arabicPeriod" startAt="10"/>
              <a:tabLst>
                <a:tab pos="274320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Cajas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combinadoras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CC</a:t>
            </a:r>
            <a:endParaRPr sz="650">
              <a:latin typeface="Microsoft Sans Serif"/>
              <a:cs typeface="Microsoft Sans Serif"/>
            </a:endParaRPr>
          </a:p>
          <a:p>
            <a:pPr lvl="2" marL="293370" indent="-281305">
              <a:lnSpc>
                <a:spcPct val="100000"/>
              </a:lnSpc>
              <a:spcBef>
                <a:spcPts val="370"/>
              </a:spcBef>
              <a:buAutoNum type="arabicPeriod" startAt="10"/>
              <a:tabLst>
                <a:tab pos="294005" algn="l"/>
              </a:tabLst>
            </a:pPr>
            <a:r>
              <a:rPr dirty="0" sz="700">
                <a:latin typeface="Microsoft Sans Serif"/>
                <a:cs typeface="Microsoft Sans Serif"/>
              </a:rPr>
              <a:t>Elección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endParaRPr sz="700">
              <a:latin typeface="Microsoft Sans Serif"/>
              <a:cs typeface="Microsoft Sans Serif"/>
            </a:endParaRPr>
          </a:p>
          <a:p>
            <a:pPr lvl="2" marL="293370" indent="-281305">
              <a:lnSpc>
                <a:spcPct val="100000"/>
              </a:lnSpc>
              <a:spcBef>
                <a:spcPts val="365"/>
              </a:spcBef>
              <a:buAutoNum type="arabicPeriod" startAt="10"/>
              <a:tabLst>
                <a:tab pos="294005" algn="l"/>
              </a:tabLst>
            </a:pPr>
            <a:r>
              <a:rPr dirty="0" sz="700">
                <a:latin typeface="Microsoft Sans Serif"/>
                <a:cs typeface="Microsoft Sans Serif"/>
              </a:rPr>
              <a:t>Salida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650">
                <a:latin typeface="Microsoft Sans Serif"/>
                <a:cs typeface="Microsoft Sans Serif"/>
              </a:rPr>
              <a:t>B.2.13.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Elección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cable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endParaRPr sz="650">
              <a:latin typeface="Microsoft Sans Serif"/>
              <a:cs typeface="Microsoft Sans Serif"/>
            </a:endParaRPr>
          </a:p>
          <a:p>
            <a:pPr lvl="2" marL="273685" indent="-261620">
              <a:lnSpc>
                <a:spcPct val="100000"/>
              </a:lnSpc>
              <a:spcBef>
                <a:spcPts val="420"/>
              </a:spcBef>
              <a:buAutoNum type="arabicPeriod" startAt="14"/>
              <a:tabLst>
                <a:tab pos="274320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Caja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combinadora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endParaRPr sz="650">
              <a:latin typeface="Microsoft Sans Serif"/>
              <a:cs typeface="Microsoft Sans Serif"/>
            </a:endParaRPr>
          </a:p>
          <a:p>
            <a:pPr lvl="3" marL="791210" indent="-407034">
              <a:lnSpc>
                <a:spcPct val="100000"/>
              </a:lnSpc>
              <a:spcBef>
                <a:spcPts val="270"/>
              </a:spcBef>
              <a:buAutoNum type="arabicPeriod"/>
              <a:tabLst>
                <a:tab pos="791845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Disyuntor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lado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endParaRPr sz="800">
              <a:latin typeface="Microsoft Sans Serif"/>
              <a:cs typeface="Microsoft Sans Serif"/>
            </a:endParaRPr>
          </a:p>
          <a:p>
            <a:pPr lvl="3" marL="791210" indent="-407034">
              <a:lnSpc>
                <a:spcPct val="100000"/>
              </a:lnSpc>
              <a:spcBef>
                <a:spcPts val="240"/>
              </a:spcBef>
              <a:buAutoNum type="arabicPeriod"/>
              <a:tabLst>
                <a:tab pos="791845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DPS</a:t>
            </a:r>
            <a:endParaRPr sz="800">
              <a:latin typeface="Microsoft Sans Serif"/>
              <a:cs typeface="Microsoft Sans Serif"/>
            </a:endParaRPr>
          </a:p>
          <a:p>
            <a:pPr lvl="3" marL="664210" indent="-280035">
              <a:lnSpc>
                <a:spcPct val="100000"/>
              </a:lnSpc>
              <a:spcBef>
                <a:spcPts val="490"/>
              </a:spcBef>
              <a:buAutoNum type="arabicPeriod"/>
              <a:tabLst>
                <a:tab pos="664845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Disyuntor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principal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lado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baja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tensión</a:t>
            </a:r>
            <a:endParaRPr sz="550">
              <a:latin typeface="Microsoft Sans Serif"/>
              <a:cs typeface="Microsoft Sans Serif"/>
            </a:endParaRPr>
          </a:p>
          <a:p>
            <a:pPr lvl="2" marL="333375" indent="-321310">
              <a:lnSpc>
                <a:spcPct val="100000"/>
              </a:lnSpc>
              <a:spcBef>
                <a:spcPts val="290"/>
              </a:spcBef>
              <a:buAutoNum type="arabicPeriod" startAt="14"/>
              <a:tabLst>
                <a:tab pos="33401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Línea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MT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protecciones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62727" y="6261327"/>
            <a:ext cx="3180080" cy="1393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360805">
              <a:lnSpc>
                <a:spcPct val="1334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Inclinación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orientación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referencia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sitio</a:t>
            </a:r>
            <a:endParaRPr sz="750">
              <a:latin typeface="Microsoft Sans Serif"/>
              <a:cs typeface="Microsoft Sans Serif"/>
            </a:endParaRPr>
          </a:p>
          <a:p>
            <a:pPr marL="12700" marR="1654175">
              <a:lnSpc>
                <a:spcPts val="1200"/>
              </a:lnSpc>
              <a:spcBef>
                <a:spcPts val="90"/>
              </a:spcBef>
            </a:pPr>
            <a:r>
              <a:rPr dirty="0" sz="550">
                <a:latin typeface="Microsoft Sans Serif"/>
                <a:cs typeface="Microsoft Sans Serif"/>
              </a:rPr>
              <a:t>Selección </a:t>
            </a:r>
            <a:r>
              <a:rPr dirty="0" sz="550" spc="15">
                <a:latin typeface="Microsoft Sans Serif"/>
                <a:cs typeface="Microsoft Sans Serif"/>
              </a:rPr>
              <a:t>del </a:t>
            </a:r>
            <a:r>
              <a:rPr dirty="0" sz="550" spc="30">
                <a:latin typeface="Microsoft Sans Serif"/>
                <a:cs typeface="Microsoft Sans Serif"/>
              </a:rPr>
              <a:t>tipo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30">
                <a:latin typeface="Microsoft Sans Serif"/>
                <a:cs typeface="Microsoft Sans Serif"/>
              </a:rPr>
              <a:t>módulo </a:t>
            </a:r>
            <a:r>
              <a:rPr dirty="0" sz="550" spc="20">
                <a:latin typeface="Microsoft Sans Serif"/>
                <a:cs typeface="Microsoft Sans Serif"/>
              </a:rPr>
              <a:t>fotovoltaico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Configuraciones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físicas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conjunto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Selección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tamaño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inversor</a:t>
            </a:r>
            <a:endParaRPr sz="5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</a:pPr>
            <a:r>
              <a:rPr dirty="0" sz="650" spc="15">
                <a:latin typeface="Microsoft Sans Serif"/>
                <a:cs typeface="Microsoft Sans Serif"/>
              </a:rPr>
              <a:t>Cómo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número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Cómo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determinar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35">
                <a:latin typeface="Microsoft Sans Serif"/>
                <a:cs typeface="Microsoft Sans Serif"/>
              </a:rPr>
              <a:t>número </a:t>
            </a:r>
            <a:r>
              <a:rPr dirty="0" sz="650" spc="40">
                <a:latin typeface="Microsoft Sans Serif"/>
                <a:cs typeface="Microsoft Sans Serif"/>
              </a:rPr>
              <a:t>mínimo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35">
                <a:latin typeface="Microsoft Sans Serif"/>
                <a:cs typeface="Microsoft Sans Serif"/>
              </a:rPr>
              <a:t>Número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600" spc="10">
                <a:latin typeface="Microsoft Sans Serif"/>
                <a:cs typeface="Microsoft Sans Serif"/>
              </a:rPr>
              <a:t>Disposición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definitiva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inversor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0000" y="606526"/>
            <a:ext cx="3900804" cy="12192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7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ts val="3000"/>
              </a:lnSpc>
              <a:spcBef>
                <a:spcPts val="20"/>
              </a:spcBef>
            </a:pPr>
            <a:r>
              <a:rPr dirty="0" sz="2100" spc="30" b="1">
                <a:latin typeface="Arial"/>
                <a:cs typeface="Arial"/>
              </a:rPr>
              <a:t>Anexo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10" b="1">
                <a:latin typeface="Arial"/>
                <a:cs typeface="Arial"/>
              </a:rPr>
              <a:t>B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-120" b="1">
                <a:latin typeface="Arial"/>
                <a:cs typeface="Arial"/>
              </a:rPr>
              <a:t>–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10" b="1">
                <a:latin typeface="Arial"/>
                <a:cs typeface="Arial"/>
              </a:rPr>
              <a:t>Ejemplos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55" b="1">
                <a:latin typeface="Arial"/>
                <a:cs typeface="Arial"/>
              </a:rPr>
              <a:t>de</a:t>
            </a:r>
            <a:r>
              <a:rPr dirty="0" sz="2100" spc="-40" b="1">
                <a:latin typeface="Arial"/>
                <a:cs typeface="Arial"/>
              </a:rPr>
              <a:t> </a:t>
            </a:r>
            <a:r>
              <a:rPr dirty="0" sz="2100" spc="20" b="1">
                <a:latin typeface="Arial"/>
                <a:cs typeface="Arial"/>
              </a:rPr>
              <a:t>diseño  </a:t>
            </a:r>
            <a:r>
              <a:rPr dirty="0" sz="2100" spc="55" b="1">
                <a:latin typeface="Arial"/>
                <a:cs typeface="Arial"/>
              </a:rPr>
              <a:t>de</a:t>
            </a:r>
            <a:r>
              <a:rPr dirty="0" sz="2100" spc="-45" b="1">
                <a:latin typeface="Arial"/>
                <a:cs typeface="Arial"/>
              </a:rPr>
              <a:t> </a:t>
            </a:r>
            <a:r>
              <a:rPr dirty="0" sz="2100" spc="65" b="1">
                <a:latin typeface="Arial"/>
                <a:cs typeface="Arial"/>
              </a:rPr>
              <a:t>plantas</a:t>
            </a:r>
            <a:r>
              <a:rPr dirty="0" sz="2100" spc="-45" b="1">
                <a:latin typeface="Arial"/>
                <a:cs typeface="Arial"/>
              </a:rPr>
              <a:t> </a:t>
            </a:r>
            <a:r>
              <a:rPr dirty="0" sz="2100" spc="55" b="1">
                <a:latin typeface="Arial"/>
                <a:cs typeface="Arial"/>
              </a:rPr>
              <a:t>fotovoltaicas</a:t>
            </a:r>
            <a:endParaRPr sz="2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49999" y="2515940"/>
            <a:ext cx="942340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35" b="1">
                <a:latin typeface="Arial"/>
                <a:cs typeface="Arial"/>
              </a:rPr>
              <a:t>Introducción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3229548"/>
            <a:ext cx="5342890" cy="137985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550" spc="-20">
                <a:latin typeface="Microsoft Sans Serif"/>
                <a:cs typeface="Microsoft Sans Serif"/>
              </a:rPr>
              <a:t>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muestran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ejemplos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diseño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planta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energía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fotovoltaica</a:t>
            </a:r>
            <a:r>
              <a:rPr dirty="0" sz="550">
                <a:latin typeface="Microsoft Sans Serif"/>
                <a:cs typeface="Microsoft Sans Serif"/>
              </a:rPr>
              <a:t> a </a:t>
            </a:r>
            <a:r>
              <a:rPr dirty="0" sz="550" spc="25">
                <a:latin typeface="Microsoft Sans Serif"/>
                <a:cs typeface="Microsoft Sans Serif"/>
              </a:rPr>
              <a:t>gran</a:t>
            </a:r>
            <a:r>
              <a:rPr dirty="0" sz="550">
                <a:latin typeface="Microsoft Sans Serif"/>
                <a:cs typeface="Microsoft Sans Serif"/>
              </a:rPr>
              <a:t> escala </a:t>
            </a:r>
            <a:r>
              <a:rPr dirty="0" sz="550" spc="10">
                <a:latin typeface="Microsoft Sans Serif"/>
                <a:cs typeface="Microsoft Sans Serif"/>
              </a:rPr>
              <a:t>conectada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red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eléctrica.</a:t>
            </a:r>
            <a:endParaRPr sz="55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  <a:spcBef>
                <a:spcPts val="2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primer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ejemplo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refiere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escala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eléctrica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mediante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centrales.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segundo ejemplo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refiere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una planta </a:t>
            </a:r>
            <a:r>
              <a:rPr dirty="0" sz="650" spc="20">
                <a:latin typeface="Microsoft Sans Serif"/>
                <a:cs typeface="Microsoft Sans Serif"/>
              </a:rPr>
              <a:t>de energía fotovoltaica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30">
                <a:latin typeface="Microsoft Sans Serif"/>
                <a:cs typeface="Microsoft Sans Serif"/>
              </a:rPr>
              <a:t>gran </a:t>
            </a:r>
            <a:r>
              <a:rPr dirty="0" sz="650">
                <a:latin typeface="Microsoft Sans Serif"/>
                <a:cs typeface="Microsoft Sans Serif"/>
              </a:rPr>
              <a:t>escala </a:t>
            </a:r>
            <a:r>
              <a:rPr dirty="0" sz="650" spc="15">
                <a:latin typeface="Microsoft Sans Serif"/>
                <a:cs typeface="Microsoft Sans Serif"/>
              </a:rPr>
              <a:t>conectada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red </a:t>
            </a:r>
            <a:r>
              <a:rPr dirty="0" sz="650" spc="10">
                <a:latin typeface="Microsoft Sans Serif"/>
                <a:cs typeface="Microsoft Sans Serif"/>
              </a:rPr>
              <a:t>eléctrica </a:t>
            </a:r>
            <a:r>
              <a:rPr dirty="0" sz="650" spc="25">
                <a:latin typeface="Microsoft Sans Serif"/>
                <a:cs typeface="Microsoft Sans Serif"/>
              </a:rPr>
              <a:t>mediante </a:t>
            </a:r>
            <a:r>
              <a:rPr dirty="0" sz="650" spc="15">
                <a:latin typeface="Microsoft Sans Serif"/>
                <a:cs typeface="Microsoft Sans Serif"/>
              </a:rPr>
              <a:t>inversores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cadena. </a:t>
            </a: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25">
                <a:latin typeface="Microsoft Sans Serif"/>
                <a:cs typeface="Microsoft Sans Serif"/>
              </a:rPr>
              <a:t>ambos </a:t>
            </a:r>
            <a:r>
              <a:rPr dirty="0" sz="650" spc="-5">
                <a:latin typeface="Microsoft Sans Serif"/>
                <a:cs typeface="Microsoft Sans Serif"/>
              </a:rPr>
              <a:t>casos,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plantas fotovoltaicas </a:t>
            </a:r>
            <a:r>
              <a:rPr dirty="0" sz="650" spc="15">
                <a:latin typeface="Microsoft Sans Serif"/>
                <a:cs typeface="Microsoft Sans Serif"/>
              </a:rPr>
              <a:t>están </a:t>
            </a:r>
            <a:r>
              <a:rPr dirty="0" sz="650" spc="10">
                <a:latin typeface="Microsoft Sans Serif"/>
                <a:cs typeface="Microsoft Sans Serif"/>
              </a:rPr>
              <a:t>conectadas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red </a:t>
            </a:r>
            <a:r>
              <a:rPr dirty="0" sz="650" spc="10">
                <a:latin typeface="Microsoft Sans Serif"/>
                <a:cs typeface="Microsoft Sans Serif"/>
              </a:rPr>
              <a:t>eléctrica </a:t>
            </a:r>
            <a:r>
              <a:rPr dirty="0" sz="650" spc="20">
                <a:latin typeface="Microsoft Sans Serif"/>
                <a:cs typeface="Microsoft Sans Serif"/>
              </a:rPr>
              <a:t>pública de </a:t>
            </a:r>
            <a:r>
              <a:rPr dirty="0" sz="650" spc="25">
                <a:latin typeface="Microsoft Sans Serif"/>
                <a:cs typeface="Microsoft Sans Serif"/>
              </a:rPr>
              <a:t>media </a:t>
            </a:r>
            <a:r>
              <a:rPr dirty="0" sz="650" spc="20">
                <a:latin typeface="Microsoft Sans Serif"/>
                <a:cs typeface="Microsoft Sans Serif"/>
              </a:rPr>
              <a:t>tensión. </a:t>
            </a: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 spc="25">
                <a:latin typeface="Microsoft Sans Serif"/>
                <a:cs typeface="Microsoft Sans Serif"/>
              </a:rPr>
              <a:t>ambos </a:t>
            </a:r>
            <a:r>
              <a:rPr dirty="0" sz="650" spc="-5">
                <a:latin typeface="Microsoft Sans Serif"/>
                <a:cs typeface="Microsoft Sans Serif"/>
              </a:rPr>
              <a:t>casos se </a:t>
            </a:r>
            <a:r>
              <a:rPr dirty="0" sz="650" spc="15">
                <a:latin typeface="Microsoft Sans Serif"/>
                <a:cs typeface="Microsoft Sans Serif"/>
              </a:rPr>
              <a:t>utiliza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TI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lado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CC.</a:t>
            </a:r>
            <a:endParaRPr sz="650">
              <a:latin typeface="Microsoft Sans Serif"/>
              <a:cs typeface="Microsoft Sans Serif"/>
            </a:endParaRPr>
          </a:p>
          <a:p>
            <a:pPr marL="12700" marR="46355">
              <a:lnSpc>
                <a:spcPct val="142900"/>
              </a:lnSpc>
              <a:spcBef>
                <a:spcPts val="10"/>
              </a:spcBef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20">
                <a:latin typeface="Microsoft Sans Serif"/>
                <a:cs typeface="Microsoft Sans Serif"/>
              </a:rPr>
              <a:t>acuerdo 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5">
                <a:latin typeface="Microsoft Sans Serif"/>
                <a:cs typeface="Microsoft Sans Serif"/>
              </a:rPr>
              <a:t>62548,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30">
                <a:latin typeface="Microsoft Sans Serif"/>
                <a:cs typeface="Microsoft Sans Serif"/>
              </a:rPr>
              <a:t>proporcionar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medio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35">
                <a:latin typeface="Microsoft Sans Serif"/>
                <a:cs typeface="Microsoft Sans Serif"/>
              </a:rPr>
              <a:t>medir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resistencia </a:t>
            </a:r>
            <a:r>
              <a:rPr dirty="0" sz="700" spc="20">
                <a:latin typeface="Microsoft Sans Serif"/>
                <a:cs typeface="Microsoft Sans Serif"/>
              </a:rPr>
              <a:t>de aislamiento 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25">
                <a:latin typeface="Microsoft Sans Serif"/>
                <a:cs typeface="Microsoft Sans Serif"/>
              </a:rPr>
              <a:t>tierra: </a:t>
            </a:r>
            <a:r>
              <a:rPr dirty="0" sz="700" spc="30">
                <a:latin typeface="Microsoft Sans Serif"/>
                <a:cs typeface="Microsoft Sans Serif"/>
              </a:rPr>
              <a:t>podría </a:t>
            </a:r>
            <a:r>
              <a:rPr dirty="0" sz="700" spc="20">
                <a:latin typeface="Microsoft Sans Serif"/>
                <a:cs typeface="Microsoft Sans Serif"/>
              </a:rPr>
              <a:t>estar </a:t>
            </a:r>
            <a:r>
              <a:rPr dirty="0" sz="700" spc="25">
                <a:latin typeface="Microsoft Sans Serif"/>
                <a:cs typeface="Microsoft Sans Serif"/>
              </a:rPr>
              <a:t>incluido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20">
                <a:latin typeface="Microsoft Sans Serif"/>
                <a:cs typeface="Microsoft Sans Serif"/>
              </a:rPr>
              <a:t>inversor; en cualquier </a:t>
            </a:r>
            <a:r>
              <a:rPr dirty="0" sz="700">
                <a:latin typeface="Microsoft Sans Serif"/>
                <a:cs typeface="Microsoft Sans Serif"/>
              </a:rPr>
              <a:t>caso,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debe verificar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presencia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0">
                <a:latin typeface="Microsoft Sans Serif"/>
                <a:cs typeface="Microsoft Sans Serif"/>
              </a:rPr>
              <a:t>dispositivo de </a:t>
            </a:r>
            <a:r>
              <a:rPr dirty="0" sz="700" spc="25">
                <a:latin typeface="Microsoft Sans Serif"/>
                <a:cs typeface="Microsoft Sans Serif"/>
              </a:rPr>
              <a:t> medición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Finalmente,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ambos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casos,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supone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prevista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suministrada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distribución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12,5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kA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trifásica.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4781803"/>
            <a:ext cx="5321300" cy="2646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17170" indent="-205104">
              <a:lnSpc>
                <a:spcPct val="100000"/>
              </a:lnSpc>
              <a:spcBef>
                <a:spcPts val="640"/>
              </a:spcBef>
              <a:buAutoNum type="arabicPeriod"/>
              <a:tabLst>
                <a:tab pos="217804" algn="l"/>
              </a:tabLst>
            </a:pPr>
            <a:r>
              <a:rPr dirty="0" sz="900" spc="30" b="1">
                <a:latin typeface="Arial"/>
                <a:cs typeface="Arial"/>
              </a:rPr>
              <a:t>Planta</a:t>
            </a:r>
            <a:r>
              <a:rPr dirty="0" sz="900" spc="-30" b="1">
                <a:latin typeface="Arial"/>
                <a:cs typeface="Arial"/>
              </a:rPr>
              <a:t> </a:t>
            </a:r>
            <a:r>
              <a:rPr dirty="0" sz="900" spc="30" b="1">
                <a:latin typeface="Arial"/>
                <a:cs typeface="Arial"/>
              </a:rPr>
              <a:t>fotovoltaica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b="1">
                <a:latin typeface="Arial"/>
                <a:cs typeface="Arial"/>
              </a:rPr>
              <a:t>con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15" b="1">
                <a:latin typeface="Arial"/>
                <a:cs typeface="Arial"/>
              </a:rPr>
              <a:t>inversores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25" b="1">
                <a:latin typeface="Arial"/>
                <a:cs typeface="Arial"/>
              </a:rPr>
              <a:t>centrales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5" b="1">
                <a:latin typeface="Arial"/>
                <a:cs typeface="Arial"/>
              </a:rPr>
              <a:t>(3-4</a:t>
            </a:r>
            <a:r>
              <a:rPr dirty="0" sz="900" spc="-25" b="1">
                <a:latin typeface="Arial"/>
                <a:cs typeface="Arial"/>
              </a:rPr>
              <a:t> </a:t>
            </a:r>
            <a:r>
              <a:rPr dirty="0" sz="900" spc="40" b="1">
                <a:latin typeface="Arial"/>
                <a:cs typeface="Arial"/>
              </a:rPr>
              <a:t>MW)</a:t>
            </a:r>
            <a:endParaRPr sz="9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Arial"/>
              <a:buAutoNum type="arabicPeriod"/>
            </a:pPr>
            <a:endParaRPr sz="1500">
              <a:latin typeface="Arial"/>
              <a:cs typeface="Arial"/>
            </a:endParaRPr>
          </a:p>
          <a:p>
            <a:pPr marL="12700" marR="295910">
              <a:lnSpc>
                <a:spcPct val="125000"/>
              </a:lnSpc>
            </a:pPr>
            <a:r>
              <a:rPr dirty="0" sz="800" spc="10">
                <a:latin typeface="Microsoft Sans Serif"/>
                <a:cs typeface="Microsoft Sans Serif"/>
              </a:rPr>
              <a:t>Deseamos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diseño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40">
                <a:latin typeface="Microsoft Sans Serif"/>
                <a:cs typeface="Microsoft Sans Serif"/>
              </a:rPr>
              <a:t>gran</a:t>
            </a:r>
            <a:r>
              <a:rPr dirty="0" sz="800">
                <a:latin typeface="Microsoft Sans Serif"/>
                <a:cs typeface="Microsoft Sans Serif"/>
              </a:rPr>
              <a:t> escala </a:t>
            </a:r>
            <a:r>
              <a:rPr dirty="0" sz="800" spc="20">
                <a:latin typeface="Microsoft Sans Serif"/>
                <a:cs typeface="Microsoft Sans Serif"/>
              </a:rPr>
              <a:t>conectada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pública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(20 </a:t>
            </a:r>
            <a:r>
              <a:rPr dirty="0" sz="800" spc="-15">
                <a:latin typeface="Microsoft Sans Serif"/>
                <a:cs typeface="Microsoft Sans Serif"/>
              </a:rPr>
              <a:t>kV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75">
                <a:latin typeface="Microsoft Sans Serif"/>
                <a:cs typeface="Microsoft Sans Serif"/>
              </a:rPr>
              <a:t>/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Hz).</a:t>
            </a:r>
            <a:endParaRPr sz="800">
              <a:latin typeface="Microsoft Sans Serif"/>
              <a:cs typeface="Microsoft Sans Serif"/>
            </a:endParaRPr>
          </a:p>
          <a:p>
            <a:pPr marL="12700" marR="81280">
              <a:lnSpc>
                <a:spcPts val="1200"/>
              </a:lnSpc>
              <a:spcBef>
                <a:spcPts val="8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fijo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autónomo;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situada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terreno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centro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Italia,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cerca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ciudad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Roma.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terreno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completamente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ocupa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6,6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hectáreas.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lvl="2" marL="423545" indent="-411480">
              <a:lnSpc>
                <a:spcPct val="100000"/>
              </a:lnSpc>
              <a:buAutoNum type="arabicPeriod"/>
              <a:tabLst>
                <a:tab pos="424180" algn="l"/>
              </a:tabLst>
            </a:pPr>
            <a:r>
              <a:rPr dirty="0" sz="1250" spc="35">
                <a:latin typeface="Microsoft Sans Serif"/>
                <a:cs typeface="Microsoft Sans Serif"/>
              </a:rPr>
              <a:t>Inclinación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10">
                <a:latin typeface="Microsoft Sans Serif"/>
                <a:cs typeface="Microsoft Sans Serif"/>
              </a:rPr>
              <a:t>y</a:t>
            </a:r>
            <a:r>
              <a:rPr dirty="0" sz="1250">
                <a:latin typeface="Microsoft Sans Serif"/>
                <a:cs typeface="Microsoft Sans Serif"/>
              </a:rPr>
              <a:t> </a:t>
            </a:r>
            <a:r>
              <a:rPr dirty="0" sz="1250" spc="45">
                <a:latin typeface="Microsoft Sans Serif"/>
                <a:cs typeface="Microsoft Sans Serif"/>
              </a:rPr>
              <a:t>orientación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40">
                <a:latin typeface="Microsoft Sans Serif"/>
                <a:cs typeface="Microsoft Sans Serif"/>
              </a:rPr>
              <a:t>de</a:t>
            </a:r>
            <a:r>
              <a:rPr dirty="0" sz="1250">
                <a:latin typeface="Microsoft Sans Serif"/>
                <a:cs typeface="Microsoft Sans Serif"/>
              </a:rPr>
              <a:t> </a:t>
            </a:r>
            <a:r>
              <a:rPr dirty="0" sz="1250" spc="20">
                <a:latin typeface="Microsoft Sans Serif"/>
                <a:cs typeface="Microsoft Sans Serif"/>
              </a:rPr>
              <a:t>los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55">
                <a:latin typeface="Microsoft Sans Serif"/>
                <a:cs typeface="Microsoft Sans Serif"/>
              </a:rPr>
              <a:t>módulos</a:t>
            </a:r>
            <a:endParaRPr sz="1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fijos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estarán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orientados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entonces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ángulo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Azimut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(γ)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será</a:t>
            </a:r>
            <a:r>
              <a:rPr dirty="0" sz="800">
                <a:latin typeface="Microsoft Sans Serif"/>
                <a:cs typeface="Microsoft Sans Serif"/>
              </a:rPr>
              <a:t> 0.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7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ángulo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inclinación </a:t>
            </a:r>
            <a:r>
              <a:rPr dirty="0" sz="650" spc="40">
                <a:latin typeface="Microsoft Sans Serif"/>
                <a:cs typeface="Microsoft Sans Serif"/>
              </a:rPr>
              <a:t>óptimo </a:t>
            </a:r>
            <a:r>
              <a:rPr dirty="0" sz="650" spc="20">
                <a:latin typeface="Microsoft Sans Serif"/>
                <a:cs typeface="Microsoft Sans Serif"/>
              </a:rPr>
              <a:t>(pendiente de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15">
                <a:latin typeface="Microsoft Sans Serif"/>
                <a:cs typeface="Microsoft Sans Serif"/>
              </a:rPr>
              <a:t>fotovoltaicos)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5">
                <a:latin typeface="Microsoft Sans Serif"/>
                <a:cs typeface="Microsoft Sans Serif"/>
              </a:rPr>
              <a:t>Roma </a:t>
            </a:r>
            <a:r>
              <a:rPr dirty="0" sz="650" spc="10">
                <a:latin typeface="Microsoft Sans Serif"/>
                <a:cs typeface="Microsoft Sans Serif"/>
              </a:rPr>
              <a:t>(41°53'N </a:t>
            </a:r>
            <a:r>
              <a:rPr dirty="0" sz="650" spc="-5">
                <a:latin typeface="Microsoft Sans Serif"/>
                <a:cs typeface="Microsoft Sans Serif"/>
              </a:rPr>
              <a:t>12°12'E) </a:t>
            </a:r>
            <a:r>
              <a:rPr dirty="0" sz="650" spc="25">
                <a:latin typeface="Microsoft Sans Serif"/>
                <a:cs typeface="Microsoft Sans Serif"/>
              </a:rPr>
              <a:t>que proporciona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mayor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producción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año,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asumiendo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ángulo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pendiente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permanece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fijo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durante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año,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34°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(el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ángulo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pendiente </a:t>
            </a:r>
            <a:r>
              <a:rPr dirty="0" sz="650" spc="40">
                <a:latin typeface="Microsoft Sans Serif"/>
                <a:cs typeface="Microsoft Sans Serif"/>
              </a:rPr>
              <a:t>óptimo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 </a:t>
            </a:r>
            <a:r>
              <a:rPr dirty="0" sz="650" spc="10">
                <a:latin typeface="Microsoft Sans Serif"/>
                <a:cs typeface="Microsoft Sans Serif"/>
              </a:rPr>
              <a:t>calcular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30">
                <a:latin typeface="Microsoft Sans Serif"/>
                <a:cs typeface="Microsoft Sans Serif"/>
              </a:rPr>
              <a:t>herramienta gratuita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cálculo </a:t>
            </a:r>
            <a:r>
              <a:rPr dirty="0" sz="650" spc="15">
                <a:latin typeface="Microsoft Sans Serif"/>
                <a:cs typeface="Microsoft Sans Serif"/>
              </a:rPr>
              <a:t>solar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línea: </a:t>
            </a:r>
            <a:r>
              <a:rPr dirty="0" sz="650" spc="15">
                <a:latin typeface="Microsoft Sans Serif"/>
                <a:cs typeface="Microsoft Sans Serif"/>
              </a:rPr>
              <a:t>p. </a:t>
            </a:r>
            <a:r>
              <a:rPr dirty="0" sz="650" spc="5">
                <a:latin typeface="Microsoft Sans Serif"/>
                <a:cs typeface="Microsoft Sans Serif"/>
              </a:rPr>
              <a:t>ej. </a:t>
            </a:r>
            <a:r>
              <a:rPr dirty="0" sz="650" spc="-35">
                <a:latin typeface="Microsoft Sans Serif"/>
                <a:cs typeface="Microsoft Sans Serif"/>
              </a:rPr>
              <a:t>PVGIS </a:t>
            </a:r>
            <a:r>
              <a:rPr dirty="0" u="sng" sz="650" spc="40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http:// </a:t>
            </a:r>
            <a:r>
              <a:rPr dirty="0" sz="650" spc="45">
                <a:solidFill>
                  <a:srgbClr val="21599A"/>
                </a:solidFill>
                <a:latin typeface="Microsoft Sans Serif"/>
                <a:cs typeface="Microsoft Sans Serif"/>
              </a:rPr>
              <a:t> </a:t>
            </a:r>
            <a:r>
              <a:rPr dirty="0" u="sng" sz="650" spc="15">
                <a:solidFill>
                  <a:srgbClr val="21599A"/>
                </a:solidFill>
                <a:uFill>
                  <a:solidFill>
                    <a:srgbClr val="21599A"/>
                  </a:solidFill>
                </a:uFill>
                <a:latin typeface="Microsoft Sans Serif"/>
                <a:cs typeface="Microsoft Sans Serif"/>
              </a:rPr>
              <a:t>re.jrc.ec.europa.eu/pvg_tools/en/tools.html#PVP</a:t>
            </a:r>
            <a:r>
              <a:rPr dirty="0" sz="650" spc="15">
                <a:solidFill>
                  <a:srgbClr val="21599A"/>
                </a:solidFill>
                <a:latin typeface="Microsoft Sans Serif"/>
                <a:cs typeface="Microsoft Sans Serif"/>
              </a:rPr>
              <a:t>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6660007"/>
            <a:ext cx="5370195" cy="2142490"/>
          </a:xfrm>
          <a:custGeom>
            <a:avLst/>
            <a:gdLst/>
            <a:ahLst/>
            <a:cxnLst/>
            <a:rect l="l" t="t" r="r" b="b"/>
            <a:pathLst>
              <a:path w="5370195" h="2142490">
                <a:moveTo>
                  <a:pt x="5370004" y="0"/>
                </a:moveTo>
                <a:lnTo>
                  <a:pt x="0" y="0"/>
                </a:lnTo>
                <a:lnTo>
                  <a:pt x="0" y="2141994"/>
                </a:lnTo>
                <a:lnTo>
                  <a:pt x="5370004" y="2141994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891006"/>
            <a:ext cx="5370195" cy="2700020"/>
          </a:xfrm>
          <a:custGeom>
            <a:avLst/>
            <a:gdLst/>
            <a:ahLst/>
            <a:cxnLst/>
            <a:rect l="l" t="t" r="r" b="b"/>
            <a:pathLst>
              <a:path w="5370195" h="2700020">
                <a:moveTo>
                  <a:pt x="5370004" y="0"/>
                </a:moveTo>
                <a:lnTo>
                  <a:pt x="0" y="0"/>
                </a:lnTo>
                <a:lnTo>
                  <a:pt x="0" y="2699994"/>
                </a:lnTo>
                <a:lnTo>
                  <a:pt x="5370004" y="2699994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37161" y="6660002"/>
            <a:ext cx="4801628" cy="205191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4635844" y="1318933"/>
            <a:ext cx="735330" cy="295275"/>
            <a:chOff x="4635844" y="1318933"/>
            <a:chExt cx="735330" cy="295275"/>
          </a:xfrm>
        </p:grpSpPr>
        <p:sp>
          <p:nvSpPr>
            <p:cNvPr id="7" name="object 7"/>
            <p:cNvSpPr/>
            <p:nvPr/>
          </p:nvSpPr>
          <p:spPr>
            <a:xfrm>
              <a:off x="4642192" y="1325283"/>
              <a:ext cx="722630" cy="282575"/>
            </a:xfrm>
            <a:custGeom>
              <a:avLst/>
              <a:gdLst/>
              <a:ahLst/>
              <a:cxnLst/>
              <a:rect l="l" t="t" r="r" b="b"/>
              <a:pathLst>
                <a:path w="722629" h="282575">
                  <a:moveTo>
                    <a:pt x="722185" y="0"/>
                  </a:moveTo>
                  <a:lnTo>
                    <a:pt x="0" y="0"/>
                  </a:lnTo>
                  <a:lnTo>
                    <a:pt x="0" y="282003"/>
                  </a:lnTo>
                  <a:lnTo>
                    <a:pt x="722185" y="282003"/>
                  </a:lnTo>
                  <a:lnTo>
                    <a:pt x="722185" y="0"/>
                  </a:lnTo>
                  <a:close/>
                </a:path>
              </a:pathLst>
            </a:custGeom>
            <a:solidFill>
              <a:srgbClr val="F5A4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642194" y="1325283"/>
              <a:ext cx="722630" cy="282575"/>
            </a:xfrm>
            <a:custGeom>
              <a:avLst/>
              <a:gdLst/>
              <a:ahLst/>
              <a:cxnLst/>
              <a:rect l="l" t="t" r="r" b="b"/>
              <a:pathLst>
                <a:path w="722629" h="282575">
                  <a:moveTo>
                    <a:pt x="0" y="0"/>
                  </a:moveTo>
                  <a:lnTo>
                    <a:pt x="722185" y="0"/>
                  </a:lnTo>
                  <a:lnTo>
                    <a:pt x="722185" y="282003"/>
                  </a:lnTo>
                  <a:lnTo>
                    <a:pt x="0" y="282003"/>
                  </a:lnTo>
                  <a:lnTo>
                    <a:pt x="0" y="0"/>
                  </a:lnTo>
                  <a:close/>
                </a:path>
              </a:pathLst>
            </a:custGeom>
            <a:ln w="126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2549566" y="1437186"/>
            <a:ext cx="1450975" cy="429259"/>
            <a:chOff x="2549566" y="1437186"/>
            <a:chExt cx="1450975" cy="429259"/>
          </a:xfrm>
        </p:grpSpPr>
        <p:sp>
          <p:nvSpPr>
            <p:cNvPr id="10" name="object 10"/>
            <p:cNvSpPr/>
            <p:nvPr/>
          </p:nvSpPr>
          <p:spPr>
            <a:xfrm>
              <a:off x="2549566" y="1836299"/>
              <a:ext cx="1450975" cy="0"/>
            </a:xfrm>
            <a:custGeom>
              <a:avLst/>
              <a:gdLst/>
              <a:ahLst/>
              <a:cxnLst/>
              <a:rect l="l" t="t" r="r" b="b"/>
              <a:pathLst>
                <a:path w="1450975" h="0">
                  <a:moveTo>
                    <a:pt x="0" y="0"/>
                  </a:moveTo>
                  <a:lnTo>
                    <a:pt x="145069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862087" y="1466767"/>
              <a:ext cx="526415" cy="369570"/>
            </a:xfrm>
            <a:custGeom>
              <a:avLst/>
              <a:gdLst/>
              <a:ahLst/>
              <a:cxnLst/>
              <a:rect l="l" t="t" r="r" b="b"/>
              <a:pathLst>
                <a:path w="526414" h="369569">
                  <a:moveTo>
                    <a:pt x="0" y="369531"/>
                  </a:moveTo>
                  <a:lnTo>
                    <a:pt x="525792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364655" y="144353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3228" y="0"/>
                  </a:moveTo>
                  <a:lnTo>
                    <a:pt x="14187" y="1825"/>
                  </a:lnTo>
                  <a:lnTo>
                    <a:pt x="6804" y="6804"/>
                  </a:lnTo>
                  <a:lnTo>
                    <a:pt x="1825" y="14187"/>
                  </a:lnTo>
                  <a:lnTo>
                    <a:pt x="0" y="23228"/>
                  </a:lnTo>
                  <a:lnTo>
                    <a:pt x="1825" y="32269"/>
                  </a:lnTo>
                  <a:lnTo>
                    <a:pt x="6804" y="39652"/>
                  </a:lnTo>
                  <a:lnTo>
                    <a:pt x="14187" y="44630"/>
                  </a:lnTo>
                  <a:lnTo>
                    <a:pt x="23228" y="46456"/>
                  </a:lnTo>
                  <a:lnTo>
                    <a:pt x="32269" y="44630"/>
                  </a:lnTo>
                  <a:lnTo>
                    <a:pt x="39652" y="39652"/>
                  </a:lnTo>
                  <a:lnTo>
                    <a:pt x="44630" y="32269"/>
                  </a:lnTo>
                  <a:lnTo>
                    <a:pt x="46456" y="23228"/>
                  </a:lnTo>
                  <a:lnTo>
                    <a:pt x="44630" y="14187"/>
                  </a:lnTo>
                  <a:lnTo>
                    <a:pt x="39652" y="6804"/>
                  </a:lnTo>
                  <a:lnTo>
                    <a:pt x="32269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364655" y="144353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0" y="23228"/>
                  </a:moveTo>
                  <a:lnTo>
                    <a:pt x="1825" y="14187"/>
                  </a:lnTo>
                  <a:lnTo>
                    <a:pt x="6804" y="6804"/>
                  </a:lnTo>
                  <a:lnTo>
                    <a:pt x="14187" y="1825"/>
                  </a:lnTo>
                  <a:lnTo>
                    <a:pt x="23228" y="0"/>
                  </a:lnTo>
                  <a:lnTo>
                    <a:pt x="32269" y="1825"/>
                  </a:lnTo>
                  <a:lnTo>
                    <a:pt x="39652" y="6804"/>
                  </a:lnTo>
                  <a:lnTo>
                    <a:pt x="44630" y="14187"/>
                  </a:lnTo>
                  <a:lnTo>
                    <a:pt x="46456" y="23228"/>
                  </a:lnTo>
                  <a:lnTo>
                    <a:pt x="44630" y="32269"/>
                  </a:lnTo>
                  <a:lnTo>
                    <a:pt x="39652" y="39652"/>
                  </a:lnTo>
                  <a:lnTo>
                    <a:pt x="32269" y="44630"/>
                  </a:lnTo>
                  <a:lnTo>
                    <a:pt x="23228" y="46456"/>
                  </a:lnTo>
                  <a:lnTo>
                    <a:pt x="14187" y="44630"/>
                  </a:lnTo>
                  <a:lnTo>
                    <a:pt x="6804" y="39652"/>
                  </a:lnTo>
                  <a:lnTo>
                    <a:pt x="1825" y="32269"/>
                  </a:lnTo>
                  <a:lnTo>
                    <a:pt x="0" y="23228"/>
                  </a:lnTo>
                  <a:close/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844495" y="1813071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28" y="0"/>
                  </a:moveTo>
                  <a:lnTo>
                    <a:pt x="14187" y="1825"/>
                  </a:lnTo>
                  <a:lnTo>
                    <a:pt x="6804" y="6804"/>
                  </a:lnTo>
                  <a:lnTo>
                    <a:pt x="1825" y="14187"/>
                  </a:lnTo>
                  <a:lnTo>
                    <a:pt x="0" y="23228"/>
                  </a:lnTo>
                  <a:lnTo>
                    <a:pt x="1825" y="32269"/>
                  </a:lnTo>
                  <a:lnTo>
                    <a:pt x="6804" y="39652"/>
                  </a:lnTo>
                  <a:lnTo>
                    <a:pt x="14187" y="44630"/>
                  </a:lnTo>
                  <a:lnTo>
                    <a:pt x="23228" y="46456"/>
                  </a:lnTo>
                  <a:lnTo>
                    <a:pt x="32269" y="44630"/>
                  </a:lnTo>
                  <a:lnTo>
                    <a:pt x="39652" y="39652"/>
                  </a:lnTo>
                  <a:lnTo>
                    <a:pt x="44630" y="32269"/>
                  </a:lnTo>
                  <a:lnTo>
                    <a:pt x="46456" y="23228"/>
                  </a:lnTo>
                  <a:lnTo>
                    <a:pt x="44630" y="14187"/>
                  </a:lnTo>
                  <a:lnTo>
                    <a:pt x="39652" y="6804"/>
                  </a:lnTo>
                  <a:lnTo>
                    <a:pt x="32269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844495" y="1813071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0" y="23228"/>
                  </a:moveTo>
                  <a:lnTo>
                    <a:pt x="1825" y="14187"/>
                  </a:lnTo>
                  <a:lnTo>
                    <a:pt x="6804" y="6804"/>
                  </a:lnTo>
                  <a:lnTo>
                    <a:pt x="14187" y="1825"/>
                  </a:lnTo>
                  <a:lnTo>
                    <a:pt x="23228" y="0"/>
                  </a:lnTo>
                  <a:lnTo>
                    <a:pt x="32269" y="1825"/>
                  </a:lnTo>
                  <a:lnTo>
                    <a:pt x="39652" y="6804"/>
                  </a:lnTo>
                  <a:lnTo>
                    <a:pt x="44630" y="14187"/>
                  </a:lnTo>
                  <a:lnTo>
                    <a:pt x="46456" y="23228"/>
                  </a:lnTo>
                  <a:lnTo>
                    <a:pt x="44630" y="32269"/>
                  </a:lnTo>
                  <a:lnTo>
                    <a:pt x="39652" y="39652"/>
                  </a:lnTo>
                  <a:lnTo>
                    <a:pt x="32269" y="44630"/>
                  </a:lnTo>
                  <a:lnTo>
                    <a:pt x="23228" y="46456"/>
                  </a:lnTo>
                  <a:lnTo>
                    <a:pt x="14187" y="44630"/>
                  </a:lnTo>
                  <a:lnTo>
                    <a:pt x="6804" y="39652"/>
                  </a:lnTo>
                  <a:lnTo>
                    <a:pt x="1825" y="32269"/>
                  </a:lnTo>
                  <a:lnTo>
                    <a:pt x="0" y="2322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4973709" y="1570927"/>
            <a:ext cx="59690" cy="379730"/>
            <a:chOff x="4973709" y="1570927"/>
            <a:chExt cx="59690" cy="379730"/>
          </a:xfrm>
        </p:grpSpPr>
        <p:sp>
          <p:nvSpPr>
            <p:cNvPr id="17" name="object 17"/>
            <p:cNvSpPr/>
            <p:nvPr/>
          </p:nvSpPr>
          <p:spPr>
            <a:xfrm>
              <a:off x="4980059" y="1577277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3228" y="0"/>
                  </a:moveTo>
                  <a:lnTo>
                    <a:pt x="14182" y="1825"/>
                  </a:lnTo>
                  <a:lnTo>
                    <a:pt x="6799" y="6804"/>
                  </a:lnTo>
                  <a:lnTo>
                    <a:pt x="1823" y="14187"/>
                  </a:lnTo>
                  <a:lnTo>
                    <a:pt x="0" y="23228"/>
                  </a:lnTo>
                  <a:lnTo>
                    <a:pt x="1823" y="32269"/>
                  </a:lnTo>
                  <a:lnTo>
                    <a:pt x="6799" y="39652"/>
                  </a:lnTo>
                  <a:lnTo>
                    <a:pt x="14182" y="44630"/>
                  </a:lnTo>
                  <a:lnTo>
                    <a:pt x="23228" y="46456"/>
                  </a:lnTo>
                  <a:lnTo>
                    <a:pt x="32269" y="44630"/>
                  </a:lnTo>
                  <a:lnTo>
                    <a:pt x="39652" y="39652"/>
                  </a:lnTo>
                  <a:lnTo>
                    <a:pt x="44630" y="32269"/>
                  </a:lnTo>
                  <a:lnTo>
                    <a:pt x="46456" y="23228"/>
                  </a:lnTo>
                  <a:lnTo>
                    <a:pt x="44630" y="14187"/>
                  </a:lnTo>
                  <a:lnTo>
                    <a:pt x="39652" y="6804"/>
                  </a:lnTo>
                  <a:lnTo>
                    <a:pt x="32269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980059" y="1577277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0" y="23228"/>
                  </a:moveTo>
                  <a:lnTo>
                    <a:pt x="1823" y="14187"/>
                  </a:lnTo>
                  <a:lnTo>
                    <a:pt x="6799" y="6804"/>
                  </a:lnTo>
                  <a:lnTo>
                    <a:pt x="14182" y="1825"/>
                  </a:lnTo>
                  <a:lnTo>
                    <a:pt x="23228" y="0"/>
                  </a:lnTo>
                  <a:lnTo>
                    <a:pt x="32269" y="1825"/>
                  </a:lnTo>
                  <a:lnTo>
                    <a:pt x="39652" y="6804"/>
                  </a:lnTo>
                  <a:lnTo>
                    <a:pt x="44630" y="14187"/>
                  </a:lnTo>
                  <a:lnTo>
                    <a:pt x="46456" y="23228"/>
                  </a:lnTo>
                  <a:lnTo>
                    <a:pt x="44630" y="32269"/>
                  </a:lnTo>
                  <a:lnTo>
                    <a:pt x="39652" y="39652"/>
                  </a:lnTo>
                  <a:lnTo>
                    <a:pt x="32269" y="44630"/>
                  </a:lnTo>
                  <a:lnTo>
                    <a:pt x="23228" y="46456"/>
                  </a:lnTo>
                  <a:lnTo>
                    <a:pt x="14182" y="44630"/>
                  </a:lnTo>
                  <a:lnTo>
                    <a:pt x="6799" y="39652"/>
                  </a:lnTo>
                  <a:lnTo>
                    <a:pt x="1823" y="32269"/>
                  </a:lnTo>
                  <a:lnTo>
                    <a:pt x="0" y="2322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003289" y="1600506"/>
              <a:ext cx="0" cy="349885"/>
            </a:xfrm>
            <a:custGeom>
              <a:avLst/>
              <a:gdLst/>
              <a:ahLst/>
              <a:cxnLst/>
              <a:rect l="l" t="t" r="r" b="b"/>
              <a:pathLst>
                <a:path w="0" h="349885">
                  <a:moveTo>
                    <a:pt x="0" y="0"/>
                  </a:moveTo>
                  <a:lnTo>
                    <a:pt x="0" y="34982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5334804" y="1295707"/>
            <a:ext cx="59690" cy="59690"/>
            <a:chOff x="5334804" y="1295707"/>
            <a:chExt cx="59690" cy="59690"/>
          </a:xfrm>
        </p:grpSpPr>
        <p:sp>
          <p:nvSpPr>
            <p:cNvPr id="21" name="object 21"/>
            <p:cNvSpPr/>
            <p:nvPr/>
          </p:nvSpPr>
          <p:spPr>
            <a:xfrm>
              <a:off x="5341154" y="1302057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3228" y="0"/>
                  </a:moveTo>
                  <a:lnTo>
                    <a:pt x="14187" y="1825"/>
                  </a:lnTo>
                  <a:lnTo>
                    <a:pt x="6804" y="6804"/>
                  </a:lnTo>
                  <a:lnTo>
                    <a:pt x="1825" y="14187"/>
                  </a:lnTo>
                  <a:lnTo>
                    <a:pt x="0" y="23228"/>
                  </a:lnTo>
                  <a:lnTo>
                    <a:pt x="1825" y="32269"/>
                  </a:lnTo>
                  <a:lnTo>
                    <a:pt x="6804" y="39652"/>
                  </a:lnTo>
                  <a:lnTo>
                    <a:pt x="14187" y="44630"/>
                  </a:lnTo>
                  <a:lnTo>
                    <a:pt x="23228" y="46456"/>
                  </a:lnTo>
                  <a:lnTo>
                    <a:pt x="32269" y="44630"/>
                  </a:lnTo>
                  <a:lnTo>
                    <a:pt x="39652" y="39652"/>
                  </a:lnTo>
                  <a:lnTo>
                    <a:pt x="44630" y="32269"/>
                  </a:lnTo>
                  <a:lnTo>
                    <a:pt x="46456" y="23228"/>
                  </a:lnTo>
                  <a:lnTo>
                    <a:pt x="44630" y="14187"/>
                  </a:lnTo>
                  <a:lnTo>
                    <a:pt x="39652" y="6804"/>
                  </a:lnTo>
                  <a:lnTo>
                    <a:pt x="32269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341154" y="1302057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0" y="23228"/>
                  </a:moveTo>
                  <a:lnTo>
                    <a:pt x="1825" y="14187"/>
                  </a:lnTo>
                  <a:lnTo>
                    <a:pt x="6804" y="6804"/>
                  </a:lnTo>
                  <a:lnTo>
                    <a:pt x="14187" y="1825"/>
                  </a:lnTo>
                  <a:lnTo>
                    <a:pt x="23228" y="0"/>
                  </a:lnTo>
                  <a:lnTo>
                    <a:pt x="32269" y="1825"/>
                  </a:lnTo>
                  <a:lnTo>
                    <a:pt x="39652" y="6804"/>
                  </a:lnTo>
                  <a:lnTo>
                    <a:pt x="44630" y="14187"/>
                  </a:lnTo>
                  <a:lnTo>
                    <a:pt x="46456" y="23228"/>
                  </a:lnTo>
                  <a:lnTo>
                    <a:pt x="44630" y="32269"/>
                  </a:lnTo>
                  <a:lnTo>
                    <a:pt x="39652" y="39652"/>
                  </a:lnTo>
                  <a:lnTo>
                    <a:pt x="32269" y="44630"/>
                  </a:lnTo>
                  <a:lnTo>
                    <a:pt x="23228" y="46456"/>
                  </a:lnTo>
                  <a:lnTo>
                    <a:pt x="14187" y="44630"/>
                  </a:lnTo>
                  <a:lnTo>
                    <a:pt x="6804" y="39652"/>
                  </a:lnTo>
                  <a:lnTo>
                    <a:pt x="1825" y="32269"/>
                  </a:lnTo>
                  <a:lnTo>
                    <a:pt x="0" y="23228"/>
                  </a:lnTo>
                  <a:close/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2592845" y="2282914"/>
            <a:ext cx="1385570" cy="864235"/>
            <a:chOff x="2592845" y="2282914"/>
            <a:chExt cx="1385570" cy="864235"/>
          </a:xfrm>
        </p:grpSpPr>
        <p:sp>
          <p:nvSpPr>
            <p:cNvPr id="24" name="object 24"/>
            <p:cNvSpPr/>
            <p:nvPr/>
          </p:nvSpPr>
          <p:spPr>
            <a:xfrm>
              <a:off x="2596019" y="2286089"/>
              <a:ext cx="1379220" cy="857885"/>
            </a:xfrm>
            <a:custGeom>
              <a:avLst/>
              <a:gdLst/>
              <a:ahLst/>
              <a:cxnLst/>
              <a:rect l="l" t="t" r="r" b="b"/>
              <a:pathLst>
                <a:path w="1379220" h="857885">
                  <a:moveTo>
                    <a:pt x="1378902" y="0"/>
                  </a:moveTo>
                  <a:lnTo>
                    <a:pt x="0" y="0"/>
                  </a:lnTo>
                  <a:lnTo>
                    <a:pt x="0" y="857313"/>
                  </a:lnTo>
                  <a:lnTo>
                    <a:pt x="1378902" y="857313"/>
                  </a:lnTo>
                  <a:lnTo>
                    <a:pt x="1378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596020" y="2286089"/>
              <a:ext cx="1379220" cy="857885"/>
            </a:xfrm>
            <a:custGeom>
              <a:avLst/>
              <a:gdLst/>
              <a:ahLst/>
              <a:cxnLst/>
              <a:rect l="l" t="t" r="r" b="b"/>
              <a:pathLst>
                <a:path w="1379220" h="857885">
                  <a:moveTo>
                    <a:pt x="1378902" y="857313"/>
                  </a:moveTo>
                  <a:lnTo>
                    <a:pt x="0" y="857313"/>
                  </a:lnTo>
                  <a:lnTo>
                    <a:pt x="0" y="0"/>
                  </a:lnTo>
                  <a:lnTo>
                    <a:pt x="1378902" y="0"/>
                  </a:lnTo>
                  <a:lnTo>
                    <a:pt x="1378902" y="8573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596019" y="250569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063402" y="2286082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519510" y="2286082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063402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519510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596019" y="271474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596019" y="2929422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898898" y="250569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898898" y="271474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898898" y="2929422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621363" y="2505689"/>
              <a:ext cx="1341755" cy="411480"/>
            </a:xfrm>
            <a:custGeom>
              <a:avLst/>
              <a:gdLst/>
              <a:ahLst/>
              <a:cxnLst/>
              <a:rect l="l" t="t" r="r" b="b"/>
              <a:pathLst>
                <a:path w="1341754" h="411480">
                  <a:moveTo>
                    <a:pt x="0" y="194271"/>
                  </a:moveTo>
                  <a:lnTo>
                    <a:pt x="156724" y="81958"/>
                  </a:lnTo>
                  <a:lnTo>
                    <a:pt x="263956" y="24283"/>
                  </a:lnTo>
                  <a:lnTo>
                    <a:pt x="371189" y="3035"/>
                  </a:lnTo>
                  <a:lnTo>
                    <a:pt x="527913" y="0"/>
                  </a:lnTo>
                  <a:lnTo>
                    <a:pt x="569315" y="1051"/>
                  </a:lnTo>
                  <a:lnTo>
                    <a:pt x="610243" y="4226"/>
                  </a:lnTo>
                  <a:lnTo>
                    <a:pt x="650810" y="9553"/>
                  </a:lnTo>
                  <a:lnTo>
                    <a:pt x="691126" y="17061"/>
                  </a:lnTo>
                  <a:lnTo>
                    <a:pt x="731303" y="26779"/>
                  </a:lnTo>
                  <a:lnTo>
                    <a:pt x="771452" y="38736"/>
                  </a:lnTo>
                  <a:lnTo>
                    <a:pt x="811686" y="52960"/>
                  </a:lnTo>
                  <a:lnTo>
                    <a:pt x="852115" y="69481"/>
                  </a:lnTo>
                  <a:lnTo>
                    <a:pt x="892850" y="88328"/>
                  </a:lnTo>
                  <a:lnTo>
                    <a:pt x="934004" y="109529"/>
                  </a:lnTo>
                  <a:lnTo>
                    <a:pt x="975687" y="133114"/>
                  </a:lnTo>
                  <a:lnTo>
                    <a:pt x="1018011" y="159111"/>
                  </a:lnTo>
                  <a:lnTo>
                    <a:pt x="1061088" y="187550"/>
                  </a:lnTo>
                  <a:lnTo>
                    <a:pt x="1105028" y="218459"/>
                  </a:lnTo>
                  <a:lnTo>
                    <a:pt x="1149944" y="251868"/>
                  </a:lnTo>
                  <a:lnTo>
                    <a:pt x="1195947" y="287804"/>
                  </a:lnTo>
                  <a:lnTo>
                    <a:pt x="1243148" y="326298"/>
                  </a:lnTo>
                  <a:lnTo>
                    <a:pt x="1291658" y="367378"/>
                  </a:lnTo>
                  <a:lnTo>
                    <a:pt x="1341589" y="411073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134132" y="2482462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28" y="0"/>
                  </a:moveTo>
                  <a:lnTo>
                    <a:pt x="14187" y="1825"/>
                  </a:lnTo>
                  <a:lnTo>
                    <a:pt x="6804" y="6804"/>
                  </a:lnTo>
                  <a:lnTo>
                    <a:pt x="1825" y="14187"/>
                  </a:lnTo>
                  <a:lnTo>
                    <a:pt x="0" y="23228"/>
                  </a:lnTo>
                  <a:lnTo>
                    <a:pt x="1825" y="32269"/>
                  </a:lnTo>
                  <a:lnTo>
                    <a:pt x="6804" y="39652"/>
                  </a:lnTo>
                  <a:lnTo>
                    <a:pt x="14187" y="44630"/>
                  </a:lnTo>
                  <a:lnTo>
                    <a:pt x="23228" y="46456"/>
                  </a:lnTo>
                  <a:lnTo>
                    <a:pt x="32274" y="44630"/>
                  </a:lnTo>
                  <a:lnTo>
                    <a:pt x="39657" y="39652"/>
                  </a:lnTo>
                  <a:lnTo>
                    <a:pt x="44632" y="32269"/>
                  </a:lnTo>
                  <a:lnTo>
                    <a:pt x="46456" y="23228"/>
                  </a:lnTo>
                  <a:lnTo>
                    <a:pt x="44632" y="14187"/>
                  </a:lnTo>
                  <a:lnTo>
                    <a:pt x="39657" y="6804"/>
                  </a:lnTo>
                  <a:lnTo>
                    <a:pt x="32274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4481348" y="2282914"/>
            <a:ext cx="1385570" cy="864235"/>
            <a:chOff x="4481348" y="2282914"/>
            <a:chExt cx="1385570" cy="864235"/>
          </a:xfrm>
        </p:grpSpPr>
        <p:sp>
          <p:nvSpPr>
            <p:cNvPr id="39" name="object 39"/>
            <p:cNvSpPr/>
            <p:nvPr/>
          </p:nvSpPr>
          <p:spPr>
            <a:xfrm>
              <a:off x="4484522" y="2286089"/>
              <a:ext cx="1379220" cy="857885"/>
            </a:xfrm>
            <a:custGeom>
              <a:avLst/>
              <a:gdLst/>
              <a:ahLst/>
              <a:cxnLst/>
              <a:rect l="l" t="t" r="r" b="b"/>
              <a:pathLst>
                <a:path w="1379220" h="857885">
                  <a:moveTo>
                    <a:pt x="1378902" y="0"/>
                  </a:moveTo>
                  <a:lnTo>
                    <a:pt x="0" y="0"/>
                  </a:lnTo>
                  <a:lnTo>
                    <a:pt x="0" y="857313"/>
                  </a:lnTo>
                  <a:lnTo>
                    <a:pt x="1378902" y="857313"/>
                  </a:lnTo>
                  <a:lnTo>
                    <a:pt x="1378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484523" y="2286089"/>
              <a:ext cx="1379220" cy="857885"/>
            </a:xfrm>
            <a:custGeom>
              <a:avLst/>
              <a:gdLst/>
              <a:ahLst/>
              <a:cxnLst/>
              <a:rect l="l" t="t" r="r" b="b"/>
              <a:pathLst>
                <a:path w="1379220" h="857885">
                  <a:moveTo>
                    <a:pt x="1378902" y="857313"/>
                  </a:moveTo>
                  <a:lnTo>
                    <a:pt x="0" y="857313"/>
                  </a:lnTo>
                  <a:lnTo>
                    <a:pt x="0" y="0"/>
                  </a:lnTo>
                  <a:lnTo>
                    <a:pt x="1378902" y="0"/>
                  </a:lnTo>
                  <a:lnTo>
                    <a:pt x="1378902" y="8573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484524" y="250569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951908" y="2286082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408016" y="2286082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951908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726631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186300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643821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408016" y="3067386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w="0" h="76200">
                  <a:moveTo>
                    <a:pt x="0" y="0"/>
                  </a:moveTo>
                  <a:lnTo>
                    <a:pt x="0" y="760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484524" y="271474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484524" y="2929422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787403" y="2505691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787403" y="2714744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787403" y="2929422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 h="0">
                  <a:moveTo>
                    <a:pt x="0" y="0"/>
                  </a:moveTo>
                  <a:lnTo>
                    <a:pt x="760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500722" y="2506190"/>
              <a:ext cx="1351280" cy="285115"/>
            </a:xfrm>
            <a:custGeom>
              <a:avLst/>
              <a:gdLst/>
              <a:ahLst/>
              <a:cxnLst/>
              <a:rect l="l" t="t" r="r" b="b"/>
              <a:pathLst>
                <a:path w="1351279" h="285114">
                  <a:moveTo>
                    <a:pt x="0" y="284568"/>
                  </a:moveTo>
                  <a:lnTo>
                    <a:pt x="211666" y="119773"/>
                  </a:lnTo>
                  <a:lnTo>
                    <a:pt x="353785" y="35199"/>
                  </a:lnTo>
                  <a:lnTo>
                    <a:pt x="490763" y="4167"/>
                  </a:lnTo>
                  <a:lnTo>
                    <a:pt x="687006" y="0"/>
                  </a:lnTo>
                  <a:lnTo>
                    <a:pt x="733348" y="923"/>
                  </a:lnTo>
                  <a:lnTo>
                    <a:pt x="778962" y="3648"/>
                  </a:lnTo>
                  <a:lnTo>
                    <a:pt x="823947" y="8317"/>
                  </a:lnTo>
                  <a:lnTo>
                    <a:pt x="868402" y="15075"/>
                  </a:lnTo>
                  <a:lnTo>
                    <a:pt x="912426" y="24065"/>
                  </a:lnTo>
                  <a:lnTo>
                    <a:pt x="956119" y="35431"/>
                  </a:lnTo>
                  <a:lnTo>
                    <a:pt x="999578" y="49318"/>
                  </a:lnTo>
                  <a:lnTo>
                    <a:pt x="1042903" y="65868"/>
                  </a:lnTo>
                  <a:lnTo>
                    <a:pt x="1086193" y="85226"/>
                  </a:lnTo>
                  <a:lnTo>
                    <a:pt x="1129546" y="107536"/>
                  </a:lnTo>
                  <a:lnTo>
                    <a:pt x="1173063" y="132940"/>
                  </a:lnTo>
                  <a:lnTo>
                    <a:pt x="1216841" y="161584"/>
                  </a:lnTo>
                  <a:lnTo>
                    <a:pt x="1260979" y="193611"/>
                  </a:lnTo>
                  <a:lnTo>
                    <a:pt x="1305577" y="229164"/>
                  </a:lnTo>
                  <a:lnTo>
                    <a:pt x="1350733" y="268389"/>
                  </a:lnTo>
                </a:path>
              </a:pathLst>
            </a:custGeom>
            <a:ln w="254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152862" y="2482462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3228" y="0"/>
                  </a:moveTo>
                  <a:lnTo>
                    <a:pt x="14182" y="1825"/>
                  </a:lnTo>
                  <a:lnTo>
                    <a:pt x="6799" y="6804"/>
                  </a:lnTo>
                  <a:lnTo>
                    <a:pt x="1823" y="14187"/>
                  </a:lnTo>
                  <a:lnTo>
                    <a:pt x="0" y="23228"/>
                  </a:lnTo>
                  <a:lnTo>
                    <a:pt x="1823" y="32269"/>
                  </a:lnTo>
                  <a:lnTo>
                    <a:pt x="6799" y="39652"/>
                  </a:lnTo>
                  <a:lnTo>
                    <a:pt x="14182" y="44630"/>
                  </a:lnTo>
                  <a:lnTo>
                    <a:pt x="23228" y="46456"/>
                  </a:lnTo>
                  <a:lnTo>
                    <a:pt x="32269" y="44630"/>
                  </a:lnTo>
                  <a:lnTo>
                    <a:pt x="39652" y="39652"/>
                  </a:lnTo>
                  <a:lnTo>
                    <a:pt x="44630" y="32269"/>
                  </a:lnTo>
                  <a:lnTo>
                    <a:pt x="46456" y="23228"/>
                  </a:lnTo>
                  <a:lnTo>
                    <a:pt x="44630" y="14187"/>
                  </a:lnTo>
                  <a:lnTo>
                    <a:pt x="39652" y="6804"/>
                  </a:lnTo>
                  <a:lnTo>
                    <a:pt x="32269" y="1825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/>
          <p:nvPr/>
        </p:nvSpPr>
        <p:spPr>
          <a:xfrm>
            <a:off x="4209317" y="1607290"/>
            <a:ext cx="1671320" cy="0"/>
          </a:xfrm>
          <a:custGeom>
            <a:avLst/>
            <a:gdLst/>
            <a:ahLst/>
            <a:cxnLst/>
            <a:rect l="l" t="t" r="r" b="b"/>
            <a:pathLst>
              <a:path w="1671320" h="0">
                <a:moveTo>
                  <a:pt x="0" y="0"/>
                </a:moveTo>
                <a:lnTo>
                  <a:pt x="1671002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868984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0000" y="856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40000" y="964815"/>
            <a:ext cx="605790" cy="312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50" spc="15">
                <a:latin typeface="Microsoft Sans Serif"/>
                <a:cs typeface="Microsoft Sans Serif"/>
              </a:rPr>
              <a:t>ángulo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inclinación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20">
                <a:latin typeface="Microsoft Sans Serif"/>
                <a:cs typeface="Microsoft Sans Serif"/>
              </a:rPr>
              <a:t>óptimo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orientación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105753" y="1128483"/>
            <a:ext cx="32067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Inclinación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34°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740192" y="1077683"/>
            <a:ext cx="44640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50" spc="25">
                <a:latin typeface="Microsoft Sans Serif"/>
                <a:cs typeface="Microsoft Sans Serif"/>
              </a:rPr>
              <a:t>Acimut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0°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215114" y="1474923"/>
            <a:ext cx="17018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Oeste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716864" y="1455873"/>
            <a:ext cx="16256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Microsoft Sans Serif"/>
                <a:cs typeface="Microsoft Sans Serif"/>
              </a:rPr>
              <a:t>Este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897561" y="1969537"/>
            <a:ext cx="1333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Sur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474749" y="2222400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363254" y="2222400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767787" y="2313230"/>
            <a:ext cx="1549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Año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479626" y="2444143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368131" y="2444143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476426" y="2665885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464310" y="2866519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0,8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364931" y="2665885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1.0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352815" y="2866519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0,8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464539" y="3079803"/>
            <a:ext cx="120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0.6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572514" y="3155850"/>
            <a:ext cx="565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019275" y="3155850"/>
            <a:ext cx="1003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30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473808" y="3155850"/>
            <a:ext cx="5556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455295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60</a:t>
            </a:r>
            <a:r>
              <a:rPr dirty="0" sz="600" spc="5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353043" y="3079803"/>
            <a:ext cx="156464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660"/>
              </a:lnSpc>
              <a:spcBef>
                <a:spcPts val="100"/>
              </a:spcBef>
            </a:pPr>
            <a:r>
              <a:rPr dirty="0" sz="600">
                <a:latin typeface="Microsoft Sans Serif"/>
                <a:cs typeface="Microsoft Sans Serif"/>
              </a:rPr>
              <a:t>0.6</a:t>
            </a:r>
            <a:endParaRPr sz="600">
              <a:latin typeface="Microsoft Sans Serif"/>
              <a:cs typeface="Microsoft Sans Serif"/>
            </a:endParaRPr>
          </a:p>
          <a:p>
            <a:pPr marL="71755">
              <a:lnSpc>
                <a:spcPts val="660"/>
              </a:lnSpc>
              <a:tabLst>
                <a:tab pos="1010285" algn="l"/>
                <a:tab pos="1244600" algn="l"/>
                <a:tab pos="1464310" algn="l"/>
              </a:tabLst>
            </a:pP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-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60</a:t>
            </a:r>
            <a:r>
              <a:rPr dirty="0" sz="600">
                <a:latin typeface="Microsoft Sans Serif"/>
                <a:cs typeface="Microsoft Sans Serif"/>
              </a:rPr>
              <a:t>    </a:t>
            </a:r>
            <a:r>
              <a:rPr dirty="0" sz="600" spc="1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30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0</a:t>
            </a:r>
            <a:r>
              <a:rPr dirty="0" sz="550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30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60</a:t>
            </a:r>
            <a:r>
              <a:rPr dirty="0" sz="600">
                <a:latin typeface="Microsoft Sans Serif"/>
                <a:cs typeface="Microsoft Sans Serif"/>
              </a:rPr>
              <a:t>	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113422" y="3265730"/>
            <a:ext cx="236347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771014" algn="l"/>
              </a:tabLst>
            </a:pPr>
            <a:r>
              <a:rPr dirty="0" sz="250" spc="5">
                <a:latin typeface="Microsoft Sans Serif"/>
                <a:cs typeface="Microsoft Sans Serif"/>
              </a:rPr>
              <a:t>Inclinación</a:t>
            </a:r>
            <a:r>
              <a:rPr dirty="0" sz="250">
                <a:latin typeface="Microsoft Sans Serif"/>
                <a:cs typeface="Microsoft Sans Serif"/>
              </a:rPr>
              <a:t> </a:t>
            </a:r>
            <a:r>
              <a:rPr dirty="0" sz="250" spc="5">
                <a:latin typeface="Microsoft Sans Serif"/>
                <a:cs typeface="Microsoft Sans Serif"/>
              </a:rPr>
              <a:t>del</a:t>
            </a:r>
            <a:r>
              <a:rPr dirty="0" sz="250">
                <a:latin typeface="Microsoft Sans Serif"/>
                <a:cs typeface="Microsoft Sans Serif"/>
              </a:rPr>
              <a:t> </a:t>
            </a:r>
            <a:r>
              <a:rPr dirty="0" sz="250" spc="10">
                <a:latin typeface="Microsoft Sans Serif"/>
                <a:cs typeface="Microsoft Sans Serif"/>
              </a:rPr>
              <a:t>plano	</a:t>
            </a:r>
            <a:r>
              <a:rPr dirty="0" sz="450" spc="15">
                <a:latin typeface="Microsoft Sans Serif"/>
                <a:cs typeface="Microsoft Sans Serif"/>
              </a:rPr>
              <a:t>Orientación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2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plano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37300" y="3835652"/>
            <a:ext cx="5327015" cy="1915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">
                <a:latin typeface="Microsoft Sans Serif"/>
                <a:cs typeface="Microsoft Sans Serif"/>
              </a:rPr>
              <a:t>B.1.2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Temperatura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referencia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del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sitio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617855">
              <a:lnSpc>
                <a:spcPct val="125000"/>
              </a:lnSpc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esperar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lugar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son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diseño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60364-7-712).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las </a:t>
            </a:r>
            <a:r>
              <a:rPr dirty="0" sz="650" spc="5">
                <a:latin typeface="Microsoft Sans Serif"/>
                <a:cs typeface="Microsoft Sans Serif"/>
              </a:rPr>
              <a:t>células </a:t>
            </a:r>
            <a:r>
              <a:rPr dirty="0" sz="650" spc="10">
                <a:latin typeface="Microsoft Sans Serif"/>
                <a:cs typeface="Microsoft Sans Serif"/>
              </a:rPr>
              <a:t>solares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montaje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ambiente.</a:t>
            </a:r>
            <a:r>
              <a:rPr dirty="0" sz="650">
                <a:latin typeface="Microsoft Sans Serif"/>
                <a:cs typeface="Microsoft Sans Serif"/>
              </a:rPr>
              <a:t> 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instalaciones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25">
                <a:latin typeface="Microsoft Sans Serif"/>
                <a:cs typeface="Microsoft Sans Serif"/>
              </a:rPr>
              <a:t>ángulo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inclinación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suelo, la </a:t>
            </a:r>
            <a:r>
              <a:rPr dirty="0" sz="650" spc="-55">
                <a:latin typeface="Microsoft Sans Serif"/>
                <a:cs typeface="Microsoft Sans Serif"/>
              </a:rPr>
              <a:t>ΔT </a:t>
            </a:r>
            <a:r>
              <a:rPr dirty="0" sz="650" spc="30">
                <a:latin typeface="Microsoft Sans Serif"/>
                <a:cs typeface="Microsoft Sans Serif"/>
              </a:rPr>
              <a:t>entre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ambiente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célula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>
                <a:latin typeface="Microsoft Sans Serif"/>
                <a:cs typeface="Microsoft Sans Serif"/>
              </a:rPr>
              <a:t>+30 </a:t>
            </a:r>
            <a:r>
              <a:rPr dirty="0" sz="650" spc="-20">
                <a:latin typeface="Microsoft Sans Serif"/>
                <a:cs typeface="Microsoft Sans Serif"/>
              </a:rPr>
              <a:t>°C.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ambiente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sitio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5">
                <a:latin typeface="Microsoft Sans Serif"/>
                <a:cs typeface="Microsoft Sans Serif"/>
              </a:rPr>
              <a:t> cerca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Roma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estima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(según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bases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datos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meteorológicas)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31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lo tanto,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máxima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célula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utilizará para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dimensionamiento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cadena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montada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61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°C.</a:t>
            </a:r>
            <a:endParaRPr sz="650">
              <a:latin typeface="Microsoft Sans Serif"/>
              <a:cs typeface="Microsoft Sans Serif"/>
            </a:endParaRPr>
          </a:p>
          <a:p>
            <a:pPr marL="12700" marR="214629">
              <a:lnSpc>
                <a:spcPts val="1200"/>
              </a:lnSpc>
            </a:pP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ambiente </a:t>
            </a:r>
            <a:r>
              <a:rPr dirty="0" sz="650" spc="35">
                <a:latin typeface="Microsoft Sans Serif"/>
                <a:cs typeface="Microsoft Sans Serif"/>
              </a:rPr>
              <a:t>mínima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sitio de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5">
                <a:latin typeface="Microsoft Sans Serif"/>
                <a:cs typeface="Microsoft Sans Serif"/>
              </a:rPr>
              <a:t>cerca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5">
                <a:latin typeface="Microsoft Sans Serif"/>
                <a:cs typeface="Microsoft Sans Serif"/>
              </a:rPr>
              <a:t>Roma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estima </a:t>
            </a:r>
            <a:r>
              <a:rPr dirty="0" sz="650" spc="10">
                <a:latin typeface="Microsoft Sans Serif"/>
                <a:cs typeface="Microsoft Sans Serif"/>
              </a:rPr>
              <a:t>(según </a:t>
            </a:r>
            <a:r>
              <a:rPr dirty="0" sz="650">
                <a:latin typeface="Microsoft Sans Serif"/>
                <a:cs typeface="Microsoft Sans Serif"/>
              </a:rPr>
              <a:t>las bases </a:t>
            </a:r>
            <a:r>
              <a:rPr dirty="0" sz="650" spc="20">
                <a:latin typeface="Microsoft Sans Serif"/>
                <a:cs typeface="Microsoft Sans Serif"/>
              </a:rPr>
              <a:t>de datos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meteorológicas)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-3 </a:t>
            </a:r>
            <a:r>
              <a:rPr dirty="0" sz="650" spc="-20">
                <a:latin typeface="Microsoft Sans Serif"/>
                <a:cs typeface="Microsoft Sans Serif"/>
              </a:rPr>
              <a:t>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-3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637300" y="5988303"/>
            <a:ext cx="22517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B.1.3 </a:t>
            </a:r>
            <a:r>
              <a:rPr dirty="0" sz="800">
                <a:latin typeface="Microsoft Sans Serif"/>
                <a:cs typeface="Microsoft Sans Serif"/>
              </a:rPr>
              <a:t>Selección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637300" y="6388353"/>
            <a:ext cx="500570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disponibilidad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terreno,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40000" y="6529377"/>
            <a:ext cx="539115" cy="33083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5">
                <a:latin typeface="Microsoft Sans Serif"/>
                <a:cs typeface="Microsoft Sans Serif"/>
              </a:rPr>
              <a:t>Datos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del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5">
                <a:latin typeface="Microsoft Sans Serif"/>
                <a:cs typeface="Microsoft Sans Serif"/>
              </a:rPr>
              <a:t>módulo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891006"/>
            <a:ext cx="5370195" cy="2700020"/>
          </a:xfrm>
          <a:custGeom>
            <a:avLst/>
            <a:gdLst/>
            <a:ahLst/>
            <a:cxnLst/>
            <a:rect l="l" t="t" r="r" b="b"/>
            <a:pathLst>
              <a:path w="5370195" h="2700020">
                <a:moveTo>
                  <a:pt x="5370004" y="0"/>
                </a:moveTo>
                <a:lnTo>
                  <a:pt x="0" y="0"/>
                </a:lnTo>
                <a:lnTo>
                  <a:pt x="0" y="2699994"/>
                </a:lnTo>
                <a:lnTo>
                  <a:pt x="5370004" y="2699994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8305203"/>
            <a:ext cx="5370195" cy="1847214"/>
          </a:xfrm>
          <a:custGeom>
            <a:avLst/>
            <a:gdLst/>
            <a:ahLst/>
            <a:cxnLst/>
            <a:rect l="l" t="t" r="r" b="b"/>
            <a:pathLst>
              <a:path w="5370195" h="1847215">
                <a:moveTo>
                  <a:pt x="5370004" y="0"/>
                </a:moveTo>
                <a:lnTo>
                  <a:pt x="0" y="0"/>
                </a:lnTo>
                <a:lnTo>
                  <a:pt x="0" y="1846795"/>
                </a:lnTo>
                <a:lnTo>
                  <a:pt x="5370004" y="1846795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382224" y="2822194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12371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5382224" y="1777830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12371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5382224" y="1446240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 h="0">
                <a:moveTo>
                  <a:pt x="2628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205499" y="1130558"/>
            <a:ext cx="0" cy="262890"/>
          </a:xfrm>
          <a:custGeom>
            <a:avLst/>
            <a:gdLst/>
            <a:ahLst/>
            <a:cxnLst/>
            <a:rect l="l" t="t" r="r" b="b"/>
            <a:pathLst>
              <a:path w="0" h="262890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3373215" y="1155958"/>
            <a:ext cx="0" cy="262890"/>
          </a:xfrm>
          <a:custGeom>
            <a:avLst/>
            <a:gdLst/>
            <a:ahLst/>
            <a:cxnLst/>
            <a:rect l="l" t="t" r="r" b="b"/>
            <a:pathLst>
              <a:path w="0" h="262890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145873" y="1155958"/>
            <a:ext cx="0" cy="262890"/>
          </a:xfrm>
          <a:custGeom>
            <a:avLst/>
            <a:gdLst/>
            <a:ahLst/>
            <a:cxnLst/>
            <a:rect l="l" t="t" r="r" b="b"/>
            <a:pathLst>
              <a:path w="0" h="262890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3770462" y="1193433"/>
            <a:ext cx="0" cy="71120"/>
          </a:xfrm>
          <a:custGeom>
            <a:avLst/>
            <a:gdLst/>
            <a:ahLst/>
            <a:cxnLst/>
            <a:rect l="l" t="t" r="r" b="b"/>
            <a:pathLst>
              <a:path w="0" h="71119">
                <a:moveTo>
                  <a:pt x="0" y="0"/>
                </a:moveTo>
                <a:lnTo>
                  <a:pt x="0" y="70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833528" y="1193433"/>
            <a:ext cx="0" cy="71120"/>
          </a:xfrm>
          <a:custGeom>
            <a:avLst/>
            <a:gdLst/>
            <a:ahLst/>
            <a:cxnLst/>
            <a:rect l="l" t="t" r="r" b="b"/>
            <a:pathLst>
              <a:path w="0" h="71119">
                <a:moveTo>
                  <a:pt x="0" y="0"/>
                </a:moveTo>
                <a:lnTo>
                  <a:pt x="0" y="70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374829" y="1130558"/>
            <a:ext cx="0" cy="262890"/>
          </a:xfrm>
          <a:custGeom>
            <a:avLst/>
            <a:gdLst/>
            <a:ahLst/>
            <a:cxnLst/>
            <a:rect l="l" t="t" r="r" b="b"/>
            <a:pathLst>
              <a:path w="0" h="262890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5382224" y="3129077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 h="0">
                <a:moveTo>
                  <a:pt x="2628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5469746" y="1782584"/>
            <a:ext cx="11430" cy="1040130"/>
            <a:chOff x="5469746" y="1782584"/>
            <a:chExt cx="11430" cy="1040130"/>
          </a:xfrm>
        </p:grpSpPr>
        <p:sp>
          <p:nvSpPr>
            <p:cNvPr id="16" name="object 16"/>
            <p:cNvSpPr/>
            <p:nvPr/>
          </p:nvSpPr>
          <p:spPr>
            <a:xfrm>
              <a:off x="5475289" y="1782587"/>
              <a:ext cx="0" cy="1040130"/>
            </a:xfrm>
            <a:custGeom>
              <a:avLst/>
              <a:gdLst/>
              <a:ahLst/>
              <a:cxnLst/>
              <a:rect l="l" t="t" r="r" b="b"/>
              <a:pathLst>
                <a:path w="0" h="1040130">
                  <a:moveTo>
                    <a:pt x="0" y="0"/>
                  </a:moveTo>
                  <a:lnTo>
                    <a:pt x="0" y="10396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475288" y="1799461"/>
              <a:ext cx="0" cy="1006475"/>
            </a:xfrm>
            <a:custGeom>
              <a:avLst/>
              <a:gdLst/>
              <a:ahLst/>
              <a:cxnLst/>
              <a:rect l="l" t="t" r="r" b="b"/>
              <a:pathLst>
                <a:path w="0" h="1006475">
                  <a:moveTo>
                    <a:pt x="0" y="100585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469737" y="1782584"/>
              <a:ext cx="11430" cy="1040130"/>
            </a:xfrm>
            <a:custGeom>
              <a:avLst/>
              <a:gdLst/>
              <a:ahLst/>
              <a:cxnLst/>
              <a:rect l="l" t="t" r="r" b="b"/>
              <a:pathLst>
                <a:path w="11429" h="1040130">
                  <a:moveTo>
                    <a:pt x="11061" y="1018959"/>
                  </a:moveTo>
                  <a:lnTo>
                    <a:pt x="0" y="1018959"/>
                  </a:lnTo>
                  <a:lnTo>
                    <a:pt x="5537" y="1039596"/>
                  </a:lnTo>
                  <a:lnTo>
                    <a:pt x="11061" y="1018959"/>
                  </a:lnTo>
                  <a:close/>
                </a:path>
                <a:path w="11429" h="1040130">
                  <a:moveTo>
                    <a:pt x="11061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61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4205680" y="1178306"/>
            <a:ext cx="1169670" cy="11430"/>
            <a:chOff x="4205680" y="1178306"/>
            <a:chExt cx="1169670" cy="11430"/>
          </a:xfrm>
        </p:grpSpPr>
        <p:sp>
          <p:nvSpPr>
            <p:cNvPr id="20" name="object 20"/>
            <p:cNvSpPr/>
            <p:nvPr/>
          </p:nvSpPr>
          <p:spPr>
            <a:xfrm>
              <a:off x="4205680" y="1183843"/>
              <a:ext cx="1169670" cy="0"/>
            </a:xfrm>
            <a:custGeom>
              <a:avLst/>
              <a:gdLst/>
              <a:ahLst/>
              <a:cxnLst/>
              <a:rect l="l" t="t" r="r" b="b"/>
              <a:pathLst>
                <a:path w="1169670" h="0">
                  <a:moveTo>
                    <a:pt x="116913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222557" y="1183844"/>
              <a:ext cx="1136015" cy="0"/>
            </a:xfrm>
            <a:custGeom>
              <a:avLst/>
              <a:gdLst/>
              <a:ahLst/>
              <a:cxnLst/>
              <a:rect l="l" t="t" r="r" b="b"/>
              <a:pathLst>
                <a:path w="1136014" h="0">
                  <a:moveTo>
                    <a:pt x="1135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205668" y="1178305"/>
              <a:ext cx="1169670" cy="11430"/>
            </a:xfrm>
            <a:custGeom>
              <a:avLst/>
              <a:gdLst/>
              <a:ahLst/>
              <a:cxnLst/>
              <a:rect l="l" t="t" r="r" b="b"/>
              <a:pathLst>
                <a:path w="1169670" h="11430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1169670" h="11430">
                  <a:moveTo>
                    <a:pt x="1169136" y="5537"/>
                  </a:moveTo>
                  <a:lnTo>
                    <a:pt x="1148486" y="12"/>
                  </a:lnTo>
                  <a:lnTo>
                    <a:pt x="1148486" y="11074"/>
                  </a:lnTo>
                  <a:lnTo>
                    <a:pt x="1169136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3833359" y="1203702"/>
            <a:ext cx="64135" cy="11430"/>
            <a:chOff x="3833359" y="1203702"/>
            <a:chExt cx="64135" cy="11430"/>
          </a:xfrm>
        </p:grpSpPr>
        <p:sp>
          <p:nvSpPr>
            <p:cNvPr id="24" name="object 24"/>
            <p:cNvSpPr/>
            <p:nvPr/>
          </p:nvSpPr>
          <p:spPr>
            <a:xfrm>
              <a:off x="3833359" y="120925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356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850243" y="1209244"/>
              <a:ext cx="46990" cy="0"/>
            </a:xfrm>
            <a:custGeom>
              <a:avLst/>
              <a:gdLst/>
              <a:ahLst/>
              <a:cxnLst/>
              <a:rect l="l" t="t" r="r" b="b"/>
              <a:pathLst>
                <a:path w="46989" h="0">
                  <a:moveTo>
                    <a:pt x="466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833359" y="120370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4" h="11430">
                  <a:moveTo>
                    <a:pt x="20650" y="0"/>
                  </a:moveTo>
                  <a:lnTo>
                    <a:pt x="0" y="5549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3706886" y="1203711"/>
            <a:ext cx="64135" cy="11430"/>
            <a:chOff x="3706886" y="1203711"/>
            <a:chExt cx="64135" cy="11430"/>
          </a:xfrm>
        </p:grpSpPr>
        <p:sp>
          <p:nvSpPr>
            <p:cNvPr id="28" name="object 28"/>
            <p:cNvSpPr/>
            <p:nvPr/>
          </p:nvSpPr>
          <p:spPr>
            <a:xfrm>
              <a:off x="3706886" y="120925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358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706887" y="1209244"/>
              <a:ext cx="46990" cy="0"/>
            </a:xfrm>
            <a:custGeom>
              <a:avLst/>
              <a:gdLst/>
              <a:ahLst/>
              <a:cxnLst/>
              <a:rect l="l" t="t" r="r" b="b"/>
              <a:pathLst>
                <a:path w="46989" h="0">
                  <a:moveTo>
                    <a:pt x="0" y="0"/>
                  </a:moveTo>
                  <a:lnTo>
                    <a:pt x="4669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749794" y="1203711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4" h="11430">
                  <a:moveTo>
                    <a:pt x="0" y="0"/>
                  </a:moveTo>
                  <a:lnTo>
                    <a:pt x="0" y="11061"/>
                  </a:lnTo>
                  <a:lnTo>
                    <a:pt x="20662" y="55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2146256" y="1203702"/>
            <a:ext cx="1226185" cy="11430"/>
            <a:chOff x="2146256" y="1203702"/>
            <a:chExt cx="1226185" cy="11430"/>
          </a:xfrm>
        </p:grpSpPr>
        <p:sp>
          <p:nvSpPr>
            <p:cNvPr id="32" name="object 32"/>
            <p:cNvSpPr/>
            <p:nvPr/>
          </p:nvSpPr>
          <p:spPr>
            <a:xfrm>
              <a:off x="2146256" y="1209252"/>
              <a:ext cx="1226185" cy="0"/>
            </a:xfrm>
            <a:custGeom>
              <a:avLst/>
              <a:gdLst/>
              <a:ahLst/>
              <a:cxnLst/>
              <a:rect l="l" t="t" r="r" b="b"/>
              <a:pathLst>
                <a:path w="1226185" h="0">
                  <a:moveTo>
                    <a:pt x="122581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163133" y="1209244"/>
              <a:ext cx="1192530" cy="0"/>
            </a:xfrm>
            <a:custGeom>
              <a:avLst/>
              <a:gdLst/>
              <a:ahLst/>
              <a:cxnLst/>
              <a:rect l="l" t="t" r="r" b="b"/>
              <a:pathLst>
                <a:path w="1192529" h="0">
                  <a:moveTo>
                    <a:pt x="11920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146249" y="1203705"/>
              <a:ext cx="1226185" cy="11430"/>
            </a:xfrm>
            <a:custGeom>
              <a:avLst/>
              <a:gdLst/>
              <a:ahLst/>
              <a:cxnLst/>
              <a:rect l="l" t="t" r="r" b="b"/>
              <a:pathLst>
                <a:path w="1226185" h="11430">
                  <a:moveTo>
                    <a:pt x="20637" y="0"/>
                  </a:moveTo>
                  <a:lnTo>
                    <a:pt x="0" y="5549"/>
                  </a:lnTo>
                  <a:lnTo>
                    <a:pt x="20637" y="11074"/>
                  </a:lnTo>
                  <a:lnTo>
                    <a:pt x="20637" y="0"/>
                  </a:lnTo>
                  <a:close/>
                </a:path>
                <a:path w="1226185" h="11430">
                  <a:moveTo>
                    <a:pt x="1225816" y="5549"/>
                  </a:moveTo>
                  <a:lnTo>
                    <a:pt x="1205179" y="12"/>
                  </a:lnTo>
                  <a:lnTo>
                    <a:pt x="1205179" y="11074"/>
                  </a:lnTo>
                  <a:lnTo>
                    <a:pt x="1225816" y="55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" name="object 35"/>
          <p:cNvGrpSpPr/>
          <p:nvPr/>
        </p:nvGrpSpPr>
        <p:grpSpPr>
          <a:xfrm>
            <a:off x="4908019" y="1499564"/>
            <a:ext cx="11430" cy="142240"/>
            <a:chOff x="4908019" y="1499564"/>
            <a:chExt cx="11430" cy="142240"/>
          </a:xfrm>
        </p:grpSpPr>
        <p:sp>
          <p:nvSpPr>
            <p:cNvPr id="36" name="object 36"/>
            <p:cNvSpPr/>
            <p:nvPr/>
          </p:nvSpPr>
          <p:spPr>
            <a:xfrm>
              <a:off x="4913562" y="1499564"/>
              <a:ext cx="0" cy="142240"/>
            </a:xfrm>
            <a:custGeom>
              <a:avLst/>
              <a:gdLst/>
              <a:ahLst/>
              <a:cxnLst/>
              <a:rect l="l" t="t" r="r" b="b"/>
              <a:pathLst>
                <a:path w="0" h="142239">
                  <a:moveTo>
                    <a:pt x="0" y="0"/>
                  </a:moveTo>
                  <a:lnTo>
                    <a:pt x="0" y="14206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913561" y="1516437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w="0" h="108584">
                  <a:moveTo>
                    <a:pt x="0" y="1083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908016" y="1499577"/>
              <a:ext cx="11430" cy="142240"/>
            </a:xfrm>
            <a:custGeom>
              <a:avLst/>
              <a:gdLst/>
              <a:ahLst/>
              <a:cxnLst/>
              <a:rect l="l" t="t" r="r" b="b"/>
              <a:pathLst>
                <a:path w="11429" h="142239">
                  <a:moveTo>
                    <a:pt x="11074" y="121412"/>
                  </a:moveTo>
                  <a:lnTo>
                    <a:pt x="0" y="121412"/>
                  </a:lnTo>
                  <a:lnTo>
                    <a:pt x="5549" y="142049"/>
                  </a:lnTo>
                  <a:lnTo>
                    <a:pt x="11074" y="121412"/>
                  </a:lnTo>
                  <a:close/>
                </a:path>
                <a:path w="11429" h="142239">
                  <a:moveTo>
                    <a:pt x="11074" y="20650"/>
                  </a:moveTo>
                  <a:lnTo>
                    <a:pt x="5549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5024856" y="1499561"/>
            <a:ext cx="11430" cy="1082040"/>
            <a:chOff x="5024856" y="1499561"/>
            <a:chExt cx="11430" cy="1082040"/>
          </a:xfrm>
        </p:grpSpPr>
        <p:sp>
          <p:nvSpPr>
            <p:cNvPr id="40" name="object 40"/>
            <p:cNvSpPr/>
            <p:nvPr/>
          </p:nvSpPr>
          <p:spPr>
            <a:xfrm>
              <a:off x="5030400" y="1499561"/>
              <a:ext cx="0" cy="1082040"/>
            </a:xfrm>
            <a:custGeom>
              <a:avLst/>
              <a:gdLst/>
              <a:ahLst/>
              <a:cxnLst/>
              <a:rect l="l" t="t" r="r" b="b"/>
              <a:pathLst>
                <a:path w="0" h="1082039">
                  <a:moveTo>
                    <a:pt x="0" y="0"/>
                  </a:moveTo>
                  <a:lnTo>
                    <a:pt x="0" y="10817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030403" y="1516438"/>
              <a:ext cx="0" cy="1048385"/>
            </a:xfrm>
            <a:custGeom>
              <a:avLst/>
              <a:gdLst/>
              <a:ahLst/>
              <a:cxnLst/>
              <a:rect l="l" t="t" r="r" b="b"/>
              <a:pathLst>
                <a:path w="0" h="1048385">
                  <a:moveTo>
                    <a:pt x="0" y="1047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024856" y="1499577"/>
              <a:ext cx="11430" cy="1082040"/>
            </a:xfrm>
            <a:custGeom>
              <a:avLst/>
              <a:gdLst/>
              <a:ahLst/>
              <a:cxnLst/>
              <a:rect l="l" t="t" r="r" b="b"/>
              <a:pathLst>
                <a:path w="11429" h="1082039">
                  <a:moveTo>
                    <a:pt x="11074" y="1061085"/>
                  </a:moveTo>
                  <a:lnTo>
                    <a:pt x="0" y="1061085"/>
                  </a:lnTo>
                  <a:lnTo>
                    <a:pt x="5549" y="1081735"/>
                  </a:lnTo>
                  <a:lnTo>
                    <a:pt x="11074" y="1061085"/>
                  </a:lnTo>
                  <a:close/>
                </a:path>
                <a:path w="11429" h="1082039">
                  <a:moveTo>
                    <a:pt x="11074" y="20650"/>
                  </a:moveTo>
                  <a:lnTo>
                    <a:pt x="5549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5608918" y="1446241"/>
            <a:ext cx="11430" cy="1683385"/>
            <a:chOff x="5608918" y="1446241"/>
            <a:chExt cx="11430" cy="1683385"/>
          </a:xfrm>
        </p:grpSpPr>
        <p:sp>
          <p:nvSpPr>
            <p:cNvPr id="44" name="object 44"/>
            <p:cNvSpPr/>
            <p:nvPr/>
          </p:nvSpPr>
          <p:spPr>
            <a:xfrm>
              <a:off x="5614450" y="1446241"/>
              <a:ext cx="0" cy="1683385"/>
            </a:xfrm>
            <a:custGeom>
              <a:avLst/>
              <a:gdLst/>
              <a:ahLst/>
              <a:cxnLst/>
              <a:rect l="l" t="t" r="r" b="b"/>
              <a:pathLst>
                <a:path w="0" h="1683385">
                  <a:moveTo>
                    <a:pt x="0" y="0"/>
                  </a:moveTo>
                  <a:lnTo>
                    <a:pt x="0" y="168283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5614455" y="1463115"/>
              <a:ext cx="0" cy="1649095"/>
            </a:xfrm>
            <a:custGeom>
              <a:avLst/>
              <a:gdLst/>
              <a:ahLst/>
              <a:cxnLst/>
              <a:rect l="l" t="t" r="r" b="b"/>
              <a:pathLst>
                <a:path w="0" h="1649095">
                  <a:moveTo>
                    <a:pt x="0" y="16490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608917" y="1446250"/>
              <a:ext cx="11430" cy="1683385"/>
            </a:xfrm>
            <a:custGeom>
              <a:avLst/>
              <a:gdLst/>
              <a:ahLst/>
              <a:cxnLst/>
              <a:rect l="l" t="t" r="r" b="b"/>
              <a:pathLst>
                <a:path w="11429" h="1683385">
                  <a:moveTo>
                    <a:pt x="11061" y="1662176"/>
                  </a:moveTo>
                  <a:lnTo>
                    <a:pt x="0" y="1662176"/>
                  </a:lnTo>
                  <a:lnTo>
                    <a:pt x="5537" y="1682813"/>
                  </a:lnTo>
                  <a:lnTo>
                    <a:pt x="11061" y="1662176"/>
                  </a:lnTo>
                  <a:close/>
                </a:path>
                <a:path w="11429" h="1683385">
                  <a:moveTo>
                    <a:pt x="11061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61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/>
          <p:nvPr/>
        </p:nvSpPr>
        <p:spPr>
          <a:xfrm>
            <a:off x="3257913" y="1274704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 h="0">
                <a:moveTo>
                  <a:pt x="2628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8" name="object 48"/>
          <p:cNvGrpSpPr/>
          <p:nvPr/>
        </p:nvGrpSpPr>
        <p:grpSpPr>
          <a:xfrm>
            <a:off x="3257913" y="1274710"/>
            <a:ext cx="262890" cy="2020570"/>
            <a:chOff x="3257913" y="1274710"/>
            <a:chExt cx="262890" cy="2020570"/>
          </a:xfrm>
        </p:grpSpPr>
        <p:sp>
          <p:nvSpPr>
            <p:cNvPr id="49" name="object 49"/>
            <p:cNvSpPr/>
            <p:nvPr/>
          </p:nvSpPr>
          <p:spPr>
            <a:xfrm>
              <a:off x="3257913" y="3294288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 h="0">
                  <a:moveTo>
                    <a:pt x="2628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490139" y="1274710"/>
              <a:ext cx="0" cy="2019935"/>
            </a:xfrm>
            <a:custGeom>
              <a:avLst/>
              <a:gdLst/>
              <a:ahLst/>
              <a:cxnLst/>
              <a:rect l="l" t="t" r="r" b="b"/>
              <a:pathLst>
                <a:path w="0" h="2019935">
                  <a:moveTo>
                    <a:pt x="0" y="0"/>
                  </a:moveTo>
                  <a:lnTo>
                    <a:pt x="0" y="201957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490144" y="1291573"/>
              <a:ext cx="0" cy="1986280"/>
            </a:xfrm>
            <a:custGeom>
              <a:avLst/>
              <a:gdLst/>
              <a:ahLst/>
              <a:cxnLst/>
              <a:rect l="l" t="t" r="r" b="b"/>
              <a:pathLst>
                <a:path w="0" h="1986279">
                  <a:moveTo>
                    <a:pt x="0" y="198583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484600" y="1274724"/>
              <a:ext cx="11430" cy="2019935"/>
            </a:xfrm>
            <a:custGeom>
              <a:avLst/>
              <a:gdLst/>
              <a:ahLst/>
              <a:cxnLst/>
              <a:rect l="l" t="t" r="r" b="b"/>
              <a:pathLst>
                <a:path w="11429" h="2019935">
                  <a:moveTo>
                    <a:pt x="11074" y="1998929"/>
                  </a:moveTo>
                  <a:lnTo>
                    <a:pt x="0" y="1998929"/>
                  </a:lnTo>
                  <a:lnTo>
                    <a:pt x="5549" y="2019566"/>
                  </a:lnTo>
                  <a:lnTo>
                    <a:pt x="11074" y="1998929"/>
                  </a:lnTo>
                  <a:close/>
                </a:path>
                <a:path w="11429" h="2019935">
                  <a:moveTo>
                    <a:pt x="11074" y="20637"/>
                  </a:moveTo>
                  <a:lnTo>
                    <a:pt x="5549" y="0"/>
                  </a:lnTo>
                  <a:lnTo>
                    <a:pt x="0" y="20637"/>
                  </a:lnTo>
                  <a:lnTo>
                    <a:pt x="11074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2142696" y="1271529"/>
            <a:ext cx="1233170" cy="2028189"/>
            <a:chOff x="2142696" y="1271529"/>
            <a:chExt cx="1233170" cy="2028189"/>
          </a:xfrm>
        </p:grpSpPr>
        <p:sp>
          <p:nvSpPr>
            <p:cNvPr id="54" name="object 54"/>
            <p:cNvSpPr/>
            <p:nvPr/>
          </p:nvSpPr>
          <p:spPr>
            <a:xfrm>
              <a:off x="2169487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65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193063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241631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290199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338767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365506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389095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437663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486230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534797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561537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585126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633694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682261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730830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757569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781158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829726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878293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926860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953600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977183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025750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074319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122886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149632" y="131238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173215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221782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270350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318917" y="1322949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40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169487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52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193063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241631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290199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338767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365506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389095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437663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486230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534797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561537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585126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633694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682261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730830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757569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781158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829726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878293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926860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953600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977183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025750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074319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122886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149632" y="1505952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173215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221782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270350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318917" y="1516512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169487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65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193063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241631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290199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338767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365506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389095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437663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486230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534797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561537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585126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633694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682261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730830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757569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781158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829726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878293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926860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953600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977183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3025750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3074319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3122886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3149632" y="169951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3173215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3221782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3270350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3318917" y="1710081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169487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52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193063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241631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290199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338767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365506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389095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437663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486230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534797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561537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585126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633694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682261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730830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757569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781158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829726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878293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926860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953600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977183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025750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074319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122886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149632" y="1893085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173215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221782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270350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318917" y="1903645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169487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65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193063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241631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290199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338767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365506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389095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437663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486230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534797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561537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585126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633694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682261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730830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757569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781158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829726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878293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926860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953600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977183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3025750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3074319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3122886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3149632" y="2086648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173215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3221782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3270350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3318917" y="209721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169487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52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193063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241631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290199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338767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365506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389095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437663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486230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534797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561537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585126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633694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682261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730830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757569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781158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829726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878293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926860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953600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977183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3025750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3074319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3122886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3149632" y="2280217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3173215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3221782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3270350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3318917" y="229077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169487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65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193063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241631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290199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338767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365506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389095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437663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486230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534797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561537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585126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633694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682261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730830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757569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781158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829726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878293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926860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953600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977183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025750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074319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122886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149632" y="247378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65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65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173215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221782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270350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3318917" y="2484347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169487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20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07" y="193573"/>
                  </a:lnTo>
                  <a:lnTo>
                    <a:pt x="184416" y="193573"/>
                  </a:lnTo>
                  <a:lnTo>
                    <a:pt x="196024" y="181952"/>
                  </a:lnTo>
                  <a:lnTo>
                    <a:pt x="196024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2193063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2241631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2290199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2338767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2365506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389095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437663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2486230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534797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561537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2585126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2633694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682261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730830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2757569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2781158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2829726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2878293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2926860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2953600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2977183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025750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3074319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3122886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149632" y="2667350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20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20"/>
                  </a:lnTo>
                  <a:lnTo>
                    <a:pt x="0" y="181952"/>
                  </a:lnTo>
                  <a:lnTo>
                    <a:pt x="11620" y="193573"/>
                  </a:lnTo>
                  <a:lnTo>
                    <a:pt x="184416" y="193573"/>
                  </a:lnTo>
                  <a:lnTo>
                    <a:pt x="196037" y="181952"/>
                  </a:lnTo>
                  <a:lnTo>
                    <a:pt x="196037" y="116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173215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221782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270350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318917" y="267791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2169487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07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07" y="193560"/>
                  </a:lnTo>
                  <a:lnTo>
                    <a:pt x="184416" y="193560"/>
                  </a:lnTo>
                  <a:lnTo>
                    <a:pt x="196024" y="181940"/>
                  </a:lnTo>
                  <a:lnTo>
                    <a:pt x="196024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2193063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2241631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2290199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2338767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2365506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40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2389095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2437663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2486230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2534797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2561537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40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2585126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2633694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2682261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2730830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2757569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40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2781158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2829726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878293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2926860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2953600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40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2977183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3025750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3074319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3122886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3149632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40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3173215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3221782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3270350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3318917" y="2871480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2169487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24" y="11607"/>
                  </a:moveTo>
                  <a:lnTo>
                    <a:pt x="184416" y="0"/>
                  </a:lnTo>
                  <a:lnTo>
                    <a:pt x="11607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07" y="193560"/>
                  </a:lnTo>
                  <a:lnTo>
                    <a:pt x="184416" y="193560"/>
                  </a:lnTo>
                  <a:lnTo>
                    <a:pt x="196024" y="181952"/>
                  </a:lnTo>
                  <a:lnTo>
                    <a:pt x="196024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193063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241631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290199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338767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365506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52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389095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437663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486230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534797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561537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52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2585126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2633694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2682261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2730830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757569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52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2781158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829726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2878293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2926860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2953600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52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2977183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025750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074319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3122886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3149632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16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16" y="193560"/>
                  </a:lnTo>
                  <a:lnTo>
                    <a:pt x="196037" y="181952"/>
                  </a:lnTo>
                  <a:lnTo>
                    <a:pt x="196037" y="116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3173215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3221782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3270350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3318917" y="3065044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w="0" h="167639">
                  <a:moveTo>
                    <a:pt x="0" y="0"/>
                  </a:moveTo>
                  <a:lnTo>
                    <a:pt x="0" y="16752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2194999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2390677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2585126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2780804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977183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3172867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194999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390677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586094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781772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977598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69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3173276" y="3259673"/>
              <a:ext cx="146050" cy="0"/>
            </a:xfrm>
            <a:custGeom>
              <a:avLst/>
              <a:gdLst/>
              <a:ahLst/>
              <a:cxnLst/>
              <a:rect l="l" t="t" r="r" b="b"/>
              <a:pathLst>
                <a:path w="146050" h="0">
                  <a:moveTo>
                    <a:pt x="0" y="0"/>
                  </a:move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389085" y="1302181"/>
              <a:ext cx="349885" cy="10795"/>
            </a:xfrm>
            <a:custGeom>
              <a:avLst/>
              <a:gdLst/>
              <a:ahLst/>
              <a:cxnLst/>
              <a:rect l="l" t="t" r="r" b="b"/>
              <a:pathLst>
                <a:path w="349885" h="10794">
                  <a:moveTo>
                    <a:pt x="349300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349300" y="10210"/>
                  </a:lnTo>
                  <a:lnTo>
                    <a:pt x="349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2389089" y="1302187"/>
              <a:ext cx="349885" cy="10795"/>
            </a:xfrm>
            <a:custGeom>
              <a:avLst/>
              <a:gdLst/>
              <a:ahLst/>
              <a:cxnLst/>
              <a:rect l="l" t="t" r="r" b="b"/>
              <a:pathLst>
                <a:path w="349885" h="10794">
                  <a:moveTo>
                    <a:pt x="349300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349300" y="10210"/>
                  </a:lnTo>
                  <a:lnTo>
                    <a:pt x="349300" y="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190851" y="1302181"/>
              <a:ext cx="187325" cy="10795"/>
            </a:xfrm>
            <a:custGeom>
              <a:avLst/>
              <a:gdLst/>
              <a:ahLst/>
              <a:cxnLst/>
              <a:rect l="l" t="t" r="r" b="b"/>
              <a:pathLst>
                <a:path w="187325" h="10794">
                  <a:moveTo>
                    <a:pt x="187286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187286" y="10210"/>
                  </a:lnTo>
                  <a:lnTo>
                    <a:pt x="187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190868" y="1302187"/>
              <a:ext cx="187325" cy="10795"/>
            </a:xfrm>
            <a:custGeom>
              <a:avLst/>
              <a:gdLst/>
              <a:ahLst/>
              <a:cxnLst/>
              <a:rect l="l" t="t" r="r" b="b"/>
              <a:pathLst>
                <a:path w="187325" h="10794">
                  <a:moveTo>
                    <a:pt x="187286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187286" y="10210"/>
                  </a:lnTo>
                  <a:lnTo>
                    <a:pt x="187286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190851" y="1288897"/>
              <a:ext cx="76835" cy="13335"/>
            </a:xfrm>
            <a:custGeom>
              <a:avLst/>
              <a:gdLst/>
              <a:ahLst/>
              <a:cxnLst/>
              <a:rect l="l" t="t" r="r" b="b"/>
              <a:pathLst>
                <a:path w="76835" h="13334">
                  <a:moveTo>
                    <a:pt x="76644" y="0"/>
                  </a:moveTo>
                  <a:lnTo>
                    <a:pt x="0" y="0"/>
                  </a:lnTo>
                  <a:lnTo>
                    <a:pt x="0" y="13284"/>
                  </a:lnTo>
                  <a:lnTo>
                    <a:pt x="76644" y="13284"/>
                  </a:lnTo>
                  <a:lnTo>
                    <a:pt x="766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190855" y="1288902"/>
              <a:ext cx="76835" cy="13335"/>
            </a:xfrm>
            <a:custGeom>
              <a:avLst/>
              <a:gdLst/>
              <a:ahLst/>
              <a:cxnLst/>
              <a:rect l="l" t="t" r="r" b="b"/>
              <a:pathLst>
                <a:path w="76835" h="13334">
                  <a:moveTo>
                    <a:pt x="76644" y="13284"/>
                  </a:moveTo>
                  <a:lnTo>
                    <a:pt x="0" y="13284"/>
                  </a:lnTo>
                  <a:lnTo>
                    <a:pt x="0" y="0"/>
                  </a:lnTo>
                  <a:lnTo>
                    <a:pt x="76644" y="0"/>
                  </a:lnTo>
                  <a:lnTo>
                    <a:pt x="76644" y="132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738395" y="128740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2498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781160" y="1302181"/>
              <a:ext cx="349885" cy="10795"/>
            </a:xfrm>
            <a:custGeom>
              <a:avLst/>
              <a:gdLst/>
              <a:ahLst/>
              <a:cxnLst/>
              <a:rect l="l" t="t" r="r" b="b"/>
              <a:pathLst>
                <a:path w="349885" h="10794">
                  <a:moveTo>
                    <a:pt x="349288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349288" y="10210"/>
                  </a:lnTo>
                  <a:lnTo>
                    <a:pt x="3492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781164" y="1302187"/>
              <a:ext cx="349885" cy="10795"/>
            </a:xfrm>
            <a:custGeom>
              <a:avLst/>
              <a:gdLst/>
              <a:ahLst/>
              <a:cxnLst/>
              <a:rect l="l" t="t" r="r" b="b"/>
              <a:pathLst>
                <a:path w="349885" h="10794">
                  <a:moveTo>
                    <a:pt x="0" y="0"/>
                  </a:moveTo>
                  <a:lnTo>
                    <a:pt x="349288" y="0"/>
                  </a:lnTo>
                  <a:lnTo>
                    <a:pt x="349288" y="10210"/>
                  </a:lnTo>
                  <a:lnTo>
                    <a:pt x="0" y="10210"/>
                  </a:lnTo>
                  <a:lnTo>
                    <a:pt x="0" y="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3141395" y="1302181"/>
              <a:ext cx="187325" cy="10795"/>
            </a:xfrm>
            <a:custGeom>
              <a:avLst/>
              <a:gdLst/>
              <a:ahLst/>
              <a:cxnLst/>
              <a:rect l="l" t="t" r="r" b="b"/>
              <a:pathLst>
                <a:path w="187325" h="10794">
                  <a:moveTo>
                    <a:pt x="187286" y="0"/>
                  </a:moveTo>
                  <a:lnTo>
                    <a:pt x="0" y="0"/>
                  </a:lnTo>
                  <a:lnTo>
                    <a:pt x="0" y="10210"/>
                  </a:lnTo>
                  <a:lnTo>
                    <a:pt x="187286" y="10210"/>
                  </a:lnTo>
                  <a:lnTo>
                    <a:pt x="187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3141399" y="1302187"/>
              <a:ext cx="187325" cy="10795"/>
            </a:xfrm>
            <a:custGeom>
              <a:avLst/>
              <a:gdLst/>
              <a:ahLst/>
              <a:cxnLst/>
              <a:rect l="l" t="t" r="r" b="b"/>
              <a:pathLst>
                <a:path w="187325" h="10794">
                  <a:moveTo>
                    <a:pt x="0" y="0"/>
                  </a:moveTo>
                  <a:lnTo>
                    <a:pt x="187286" y="0"/>
                  </a:lnTo>
                  <a:lnTo>
                    <a:pt x="187286" y="10210"/>
                  </a:lnTo>
                  <a:lnTo>
                    <a:pt x="0" y="1021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3252038" y="1288897"/>
              <a:ext cx="76835" cy="13335"/>
            </a:xfrm>
            <a:custGeom>
              <a:avLst/>
              <a:gdLst/>
              <a:ahLst/>
              <a:cxnLst/>
              <a:rect l="l" t="t" r="r" b="b"/>
              <a:pathLst>
                <a:path w="76835" h="13334">
                  <a:moveTo>
                    <a:pt x="76644" y="0"/>
                  </a:moveTo>
                  <a:lnTo>
                    <a:pt x="0" y="0"/>
                  </a:lnTo>
                  <a:lnTo>
                    <a:pt x="0" y="13284"/>
                  </a:lnTo>
                  <a:lnTo>
                    <a:pt x="76644" y="13284"/>
                  </a:lnTo>
                  <a:lnTo>
                    <a:pt x="766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3252041" y="1288902"/>
              <a:ext cx="76835" cy="13335"/>
            </a:xfrm>
            <a:custGeom>
              <a:avLst/>
              <a:gdLst/>
              <a:ahLst/>
              <a:cxnLst/>
              <a:rect l="l" t="t" r="r" b="b"/>
              <a:pathLst>
                <a:path w="76835" h="13334">
                  <a:moveTo>
                    <a:pt x="0" y="13284"/>
                  </a:moveTo>
                  <a:lnTo>
                    <a:pt x="76644" y="13284"/>
                  </a:lnTo>
                  <a:lnTo>
                    <a:pt x="76644" y="0"/>
                  </a:lnTo>
                  <a:lnTo>
                    <a:pt x="0" y="0"/>
                  </a:lnTo>
                  <a:lnTo>
                    <a:pt x="0" y="132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781158" y="128740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2498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158571" y="1287404"/>
              <a:ext cx="1201420" cy="1996439"/>
            </a:xfrm>
            <a:custGeom>
              <a:avLst/>
              <a:gdLst/>
              <a:ahLst/>
              <a:cxnLst/>
              <a:rect l="l" t="t" r="r" b="b"/>
              <a:pathLst>
                <a:path w="1201420" h="1996439">
                  <a:moveTo>
                    <a:pt x="1200810" y="1996300"/>
                  </a:moveTo>
                  <a:lnTo>
                    <a:pt x="0" y="1996300"/>
                  </a:lnTo>
                  <a:lnTo>
                    <a:pt x="0" y="0"/>
                  </a:lnTo>
                  <a:lnTo>
                    <a:pt x="1200810" y="0"/>
                  </a:lnTo>
                  <a:lnTo>
                    <a:pt x="1200810" y="199630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145871" y="1274704"/>
              <a:ext cx="1226820" cy="2021839"/>
            </a:xfrm>
            <a:custGeom>
              <a:avLst/>
              <a:gdLst/>
              <a:ahLst/>
              <a:cxnLst/>
              <a:rect l="l" t="t" r="r" b="b"/>
              <a:pathLst>
                <a:path w="1226820" h="2021839">
                  <a:moveTo>
                    <a:pt x="1226210" y="2021700"/>
                  </a:moveTo>
                  <a:lnTo>
                    <a:pt x="0" y="2021700"/>
                  </a:lnTo>
                  <a:lnTo>
                    <a:pt x="0" y="0"/>
                  </a:lnTo>
                  <a:lnTo>
                    <a:pt x="1226210" y="0"/>
                  </a:lnTo>
                  <a:lnTo>
                    <a:pt x="1226210" y="202170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2" name="object 382"/>
          <p:cNvSpPr/>
          <p:nvPr/>
        </p:nvSpPr>
        <p:spPr>
          <a:xfrm>
            <a:off x="4695922" y="1368638"/>
            <a:ext cx="173355" cy="131445"/>
          </a:xfrm>
          <a:custGeom>
            <a:avLst/>
            <a:gdLst/>
            <a:ahLst/>
            <a:cxnLst/>
            <a:rect l="l" t="t" r="r" b="b"/>
            <a:pathLst>
              <a:path w="173354" h="131444">
                <a:moveTo>
                  <a:pt x="173151" y="109321"/>
                </a:moveTo>
                <a:lnTo>
                  <a:pt x="171448" y="117711"/>
                </a:lnTo>
                <a:lnTo>
                  <a:pt x="166809" y="124580"/>
                </a:lnTo>
                <a:lnTo>
                  <a:pt x="159944" y="129220"/>
                </a:lnTo>
                <a:lnTo>
                  <a:pt x="151561" y="130924"/>
                </a:lnTo>
                <a:lnTo>
                  <a:pt x="21602" y="130924"/>
                </a:lnTo>
                <a:lnTo>
                  <a:pt x="13217" y="129220"/>
                </a:lnTo>
                <a:lnTo>
                  <a:pt x="6348" y="124580"/>
                </a:lnTo>
                <a:lnTo>
                  <a:pt x="1705" y="117711"/>
                </a:lnTo>
                <a:lnTo>
                  <a:pt x="0" y="109321"/>
                </a:lnTo>
                <a:lnTo>
                  <a:pt x="0" y="21602"/>
                </a:lnTo>
                <a:lnTo>
                  <a:pt x="1705" y="13212"/>
                </a:lnTo>
                <a:lnTo>
                  <a:pt x="6348" y="6343"/>
                </a:lnTo>
                <a:lnTo>
                  <a:pt x="13217" y="1703"/>
                </a:lnTo>
                <a:lnTo>
                  <a:pt x="21602" y="0"/>
                </a:lnTo>
                <a:lnTo>
                  <a:pt x="151561" y="0"/>
                </a:lnTo>
                <a:lnTo>
                  <a:pt x="159944" y="1703"/>
                </a:lnTo>
                <a:lnTo>
                  <a:pt x="166809" y="6343"/>
                </a:lnTo>
                <a:lnTo>
                  <a:pt x="171448" y="13212"/>
                </a:lnTo>
                <a:lnTo>
                  <a:pt x="173151" y="21602"/>
                </a:lnTo>
                <a:lnTo>
                  <a:pt x="173151" y="10932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3" name="object 383"/>
          <p:cNvGrpSpPr/>
          <p:nvPr/>
        </p:nvGrpSpPr>
        <p:grpSpPr>
          <a:xfrm>
            <a:off x="4723908" y="2519545"/>
            <a:ext cx="24765" cy="63500"/>
            <a:chOff x="4723908" y="2519545"/>
            <a:chExt cx="24765" cy="63500"/>
          </a:xfrm>
        </p:grpSpPr>
        <p:sp>
          <p:nvSpPr>
            <p:cNvPr id="384" name="object 384"/>
            <p:cNvSpPr/>
            <p:nvPr/>
          </p:nvSpPr>
          <p:spPr>
            <a:xfrm>
              <a:off x="4725498" y="2555438"/>
              <a:ext cx="21590" cy="26034"/>
            </a:xfrm>
            <a:custGeom>
              <a:avLst/>
              <a:gdLst/>
              <a:ahLst/>
              <a:cxnLst/>
              <a:rect l="l" t="t" r="r" b="b"/>
              <a:pathLst>
                <a:path w="21589" h="26035">
                  <a:moveTo>
                    <a:pt x="21462" y="9499"/>
                  </a:moveTo>
                  <a:lnTo>
                    <a:pt x="21462" y="0"/>
                  </a:lnTo>
                  <a:lnTo>
                    <a:pt x="0" y="0"/>
                  </a:lnTo>
                  <a:lnTo>
                    <a:pt x="0" y="9499"/>
                  </a:lnTo>
                  <a:lnTo>
                    <a:pt x="4698" y="9499"/>
                  </a:lnTo>
                  <a:lnTo>
                    <a:pt x="4698" y="16370"/>
                  </a:lnTo>
                  <a:lnTo>
                    <a:pt x="0" y="16370"/>
                  </a:lnTo>
                  <a:lnTo>
                    <a:pt x="0" y="25869"/>
                  </a:lnTo>
                  <a:lnTo>
                    <a:pt x="21462" y="25869"/>
                  </a:lnTo>
                  <a:lnTo>
                    <a:pt x="21462" y="16370"/>
                  </a:lnTo>
                  <a:lnTo>
                    <a:pt x="16763" y="16370"/>
                  </a:lnTo>
                  <a:lnTo>
                    <a:pt x="16763" y="9499"/>
                  </a:lnTo>
                  <a:lnTo>
                    <a:pt x="21462" y="94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725496" y="2521133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462" y="0"/>
                  </a:moveTo>
                  <a:lnTo>
                    <a:pt x="0" y="0"/>
                  </a:lnTo>
                  <a:lnTo>
                    <a:pt x="0" y="34315"/>
                  </a:lnTo>
                  <a:lnTo>
                    <a:pt x="21462" y="34315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725492" y="2521128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1462" y="24358"/>
                  </a:lnTo>
                  <a:lnTo>
                    <a:pt x="21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725496" y="2521133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1462" y="24358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8" name="object 388"/>
          <p:cNvGrpSpPr/>
          <p:nvPr/>
        </p:nvGrpSpPr>
        <p:grpSpPr>
          <a:xfrm>
            <a:off x="4723908" y="1497970"/>
            <a:ext cx="24765" cy="1024890"/>
            <a:chOff x="4723908" y="1497970"/>
            <a:chExt cx="24765" cy="1024890"/>
          </a:xfrm>
        </p:grpSpPr>
        <p:sp>
          <p:nvSpPr>
            <p:cNvPr id="389" name="object 389"/>
            <p:cNvSpPr/>
            <p:nvPr/>
          </p:nvSpPr>
          <p:spPr>
            <a:xfrm>
              <a:off x="4725496" y="1499557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5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730664" y="1523929"/>
              <a:ext cx="11430" cy="997585"/>
            </a:xfrm>
            <a:custGeom>
              <a:avLst/>
              <a:gdLst/>
              <a:ahLst/>
              <a:cxnLst/>
              <a:rect l="l" t="t" r="r" b="b"/>
              <a:pathLst>
                <a:path w="11429" h="997585">
                  <a:moveTo>
                    <a:pt x="11137" y="997203"/>
                  </a:moveTo>
                  <a:lnTo>
                    <a:pt x="0" y="997203"/>
                  </a:lnTo>
                  <a:lnTo>
                    <a:pt x="0" y="0"/>
                  </a:lnTo>
                  <a:lnTo>
                    <a:pt x="11137" y="0"/>
                  </a:lnTo>
                  <a:lnTo>
                    <a:pt x="11137" y="997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1" name="object 391"/>
          <p:cNvGrpSpPr/>
          <p:nvPr/>
        </p:nvGrpSpPr>
        <p:grpSpPr>
          <a:xfrm>
            <a:off x="4814591" y="1497970"/>
            <a:ext cx="29845" cy="1085215"/>
            <a:chOff x="4814591" y="1497970"/>
            <a:chExt cx="29845" cy="1085215"/>
          </a:xfrm>
        </p:grpSpPr>
        <p:sp>
          <p:nvSpPr>
            <p:cNvPr id="392" name="object 392"/>
            <p:cNvSpPr/>
            <p:nvPr/>
          </p:nvSpPr>
          <p:spPr>
            <a:xfrm>
              <a:off x="4818752" y="1499557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5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823933" y="1523929"/>
              <a:ext cx="11430" cy="997585"/>
            </a:xfrm>
            <a:custGeom>
              <a:avLst/>
              <a:gdLst/>
              <a:ahLst/>
              <a:cxnLst/>
              <a:rect l="l" t="t" r="r" b="b"/>
              <a:pathLst>
                <a:path w="11429" h="997585">
                  <a:moveTo>
                    <a:pt x="11137" y="997203"/>
                  </a:moveTo>
                  <a:lnTo>
                    <a:pt x="0" y="997203"/>
                  </a:lnTo>
                  <a:lnTo>
                    <a:pt x="0" y="0"/>
                  </a:lnTo>
                  <a:lnTo>
                    <a:pt x="11137" y="0"/>
                  </a:lnTo>
                  <a:lnTo>
                    <a:pt x="11137" y="9972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816179" y="2555438"/>
              <a:ext cx="26670" cy="26034"/>
            </a:xfrm>
            <a:custGeom>
              <a:avLst/>
              <a:gdLst/>
              <a:ahLst/>
              <a:cxnLst/>
              <a:rect l="l" t="t" r="r" b="b"/>
              <a:pathLst>
                <a:path w="26670" h="26035">
                  <a:moveTo>
                    <a:pt x="18478" y="9499"/>
                  </a:moveTo>
                  <a:lnTo>
                    <a:pt x="18478" y="0"/>
                  </a:lnTo>
                  <a:lnTo>
                    <a:pt x="8013" y="0"/>
                  </a:lnTo>
                  <a:lnTo>
                    <a:pt x="8013" y="9499"/>
                  </a:lnTo>
                  <a:lnTo>
                    <a:pt x="0" y="9499"/>
                  </a:lnTo>
                  <a:lnTo>
                    <a:pt x="0" y="16370"/>
                  </a:lnTo>
                  <a:lnTo>
                    <a:pt x="8013" y="16370"/>
                  </a:lnTo>
                  <a:lnTo>
                    <a:pt x="8013" y="25869"/>
                  </a:lnTo>
                  <a:lnTo>
                    <a:pt x="18478" y="25869"/>
                  </a:lnTo>
                  <a:lnTo>
                    <a:pt x="18478" y="16370"/>
                  </a:lnTo>
                  <a:lnTo>
                    <a:pt x="26479" y="16370"/>
                  </a:lnTo>
                  <a:lnTo>
                    <a:pt x="26479" y="9499"/>
                  </a:lnTo>
                  <a:lnTo>
                    <a:pt x="18478" y="94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818803" y="2521133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462" y="0"/>
                  </a:moveTo>
                  <a:lnTo>
                    <a:pt x="0" y="0"/>
                  </a:lnTo>
                  <a:lnTo>
                    <a:pt x="0" y="34315"/>
                  </a:lnTo>
                  <a:lnTo>
                    <a:pt x="21462" y="34315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818799" y="2521127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1462" y="24358"/>
                  </a:lnTo>
                  <a:lnTo>
                    <a:pt x="21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818803" y="2521133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21462" y="24358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8" name="object 398"/>
          <p:cNvSpPr/>
          <p:nvPr/>
        </p:nvSpPr>
        <p:spPr>
          <a:xfrm>
            <a:off x="4720212" y="1641627"/>
            <a:ext cx="10795" cy="118110"/>
          </a:xfrm>
          <a:custGeom>
            <a:avLst/>
            <a:gdLst/>
            <a:ahLst/>
            <a:cxnLst/>
            <a:rect l="l" t="t" r="r" b="b"/>
            <a:pathLst>
              <a:path w="10795" h="118110">
                <a:moveTo>
                  <a:pt x="10452" y="0"/>
                </a:moveTo>
                <a:lnTo>
                  <a:pt x="0" y="0"/>
                </a:lnTo>
                <a:lnTo>
                  <a:pt x="0" y="117729"/>
                </a:lnTo>
                <a:lnTo>
                  <a:pt x="10452" y="1177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9" name="object 399"/>
          <p:cNvGrpSpPr/>
          <p:nvPr/>
        </p:nvGrpSpPr>
        <p:grpSpPr>
          <a:xfrm>
            <a:off x="4741801" y="1640040"/>
            <a:ext cx="105410" cy="121285"/>
            <a:chOff x="4741801" y="1640040"/>
            <a:chExt cx="105410" cy="121285"/>
          </a:xfrm>
        </p:grpSpPr>
        <p:sp>
          <p:nvSpPr>
            <p:cNvPr id="400" name="object 400"/>
            <p:cNvSpPr/>
            <p:nvPr/>
          </p:nvSpPr>
          <p:spPr>
            <a:xfrm>
              <a:off x="4834992" y="1641627"/>
              <a:ext cx="10795" cy="118110"/>
            </a:xfrm>
            <a:custGeom>
              <a:avLst/>
              <a:gdLst/>
              <a:ahLst/>
              <a:cxnLst/>
              <a:rect l="l" t="t" r="r" b="b"/>
              <a:pathLst>
                <a:path w="10795" h="118110">
                  <a:moveTo>
                    <a:pt x="0" y="0"/>
                  </a:moveTo>
                  <a:lnTo>
                    <a:pt x="10452" y="0"/>
                  </a:lnTo>
                  <a:lnTo>
                    <a:pt x="10452" y="117729"/>
                  </a:lnTo>
                  <a:lnTo>
                    <a:pt x="0" y="1177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741801" y="1641627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 h="0">
                  <a:moveTo>
                    <a:pt x="0" y="0"/>
                  </a:moveTo>
                  <a:lnTo>
                    <a:pt x="821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741801" y="1759350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 h="0">
                  <a:moveTo>
                    <a:pt x="0" y="0"/>
                  </a:moveTo>
                  <a:lnTo>
                    <a:pt x="821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3" name="object 403"/>
          <p:cNvGrpSpPr/>
          <p:nvPr/>
        </p:nvGrpSpPr>
        <p:grpSpPr>
          <a:xfrm>
            <a:off x="4443403" y="1761977"/>
            <a:ext cx="81915" cy="22225"/>
            <a:chOff x="4443403" y="1761977"/>
            <a:chExt cx="81915" cy="22225"/>
          </a:xfrm>
        </p:grpSpPr>
        <p:sp>
          <p:nvSpPr>
            <p:cNvPr id="404" name="object 404"/>
            <p:cNvSpPr/>
            <p:nvPr/>
          </p:nvSpPr>
          <p:spPr>
            <a:xfrm>
              <a:off x="4444991" y="1763565"/>
              <a:ext cx="78740" cy="19050"/>
            </a:xfrm>
            <a:custGeom>
              <a:avLst/>
              <a:gdLst/>
              <a:ahLst/>
              <a:cxnLst/>
              <a:rect l="l" t="t" r="r" b="b"/>
              <a:pathLst>
                <a:path w="78739" h="19050">
                  <a:moveTo>
                    <a:pt x="78130" y="19011"/>
                  </a:moveTo>
                  <a:lnTo>
                    <a:pt x="0" y="19011"/>
                  </a:lnTo>
                  <a:lnTo>
                    <a:pt x="0" y="0"/>
                  </a:lnTo>
                  <a:lnTo>
                    <a:pt x="78130" y="0"/>
                  </a:lnTo>
                  <a:lnTo>
                    <a:pt x="78130" y="1901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462894" y="1773085"/>
              <a:ext cx="47625" cy="9525"/>
            </a:xfrm>
            <a:custGeom>
              <a:avLst/>
              <a:gdLst/>
              <a:ahLst/>
              <a:cxnLst/>
              <a:rect l="l" t="t" r="r" b="b"/>
              <a:pathLst>
                <a:path w="47625" h="9525">
                  <a:moveTo>
                    <a:pt x="47269" y="0"/>
                  </a:moveTo>
                  <a:lnTo>
                    <a:pt x="0" y="0"/>
                  </a:lnTo>
                  <a:lnTo>
                    <a:pt x="0" y="9499"/>
                  </a:lnTo>
                  <a:lnTo>
                    <a:pt x="47269" y="9499"/>
                  </a:lnTo>
                  <a:lnTo>
                    <a:pt x="472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462898" y="1773077"/>
              <a:ext cx="47625" cy="9525"/>
            </a:xfrm>
            <a:custGeom>
              <a:avLst/>
              <a:gdLst/>
              <a:ahLst/>
              <a:cxnLst/>
              <a:rect l="l" t="t" r="r" b="b"/>
              <a:pathLst>
                <a:path w="47625" h="9525">
                  <a:moveTo>
                    <a:pt x="47282" y="9499"/>
                  </a:moveTo>
                  <a:lnTo>
                    <a:pt x="0" y="9499"/>
                  </a:lnTo>
                  <a:lnTo>
                    <a:pt x="0" y="0"/>
                  </a:lnTo>
                  <a:lnTo>
                    <a:pt x="47282" y="0"/>
                  </a:lnTo>
                  <a:lnTo>
                    <a:pt x="47282" y="94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7" name="object 407"/>
          <p:cNvGrpSpPr/>
          <p:nvPr/>
        </p:nvGrpSpPr>
        <p:grpSpPr>
          <a:xfrm>
            <a:off x="4175528" y="1269327"/>
            <a:ext cx="1226820" cy="2036445"/>
            <a:chOff x="4175528" y="1269327"/>
            <a:chExt cx="1226820" cy="2036445"/>
          </a:xfrm>
        </p:grpSpPr>
        <p:sp>
          <p:nvSpPr>
            <p:cNvPr id="408" name="object 408"/>
            <p:cNvSpPr/>
            <p:nvPr/>
          </p:nvSpPr>
          <p:spPr>
            <a:xfrm>
              <a:off x="4202306" y="2697864"/>
              <a:ext cx="196215" cy="163195"/>
            </a:xfrm>
            <a:custGeom>
              <a:avLst/>
              <a:gdLst/>
              <a:ahLst/>
              <a:cxnLst/>
              <a:rect l="l" t="t" r="r" b="b"/>
              <a:pathLst>
                <a:path w="196214" h="163194">
                  <a:moveTo>
                    <a:pt x="0" y="0"/>
                  </a:moveTo>
                  <a:lnTo>
                    <a:pt x="0" y="151438"/>
                  </a:lnTo>
                  <a:lnTo>
                    <a:pt x="11620" y="163059"/>
                  </a:lnTo>
                  <a:lnTo>
                    <a:pt x="184429" y="163059"/>
                  </a:lnTo>
                  <a:lnTo>
                    <a:pt x="196037" y="151438"/>
                  </a:lnTo>
                  <a:lnTo>
                    <a:pt x="196037" y="10915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222724" y="2699372"/>
              <a:ext cx="152400" cy="146685"/>
            </a:xfrm>
            <a:custGeom>
              <a:avLst/>
              <a:gdLst/>
              <a:ahLst/>
              <a:cxnLst/>
              <a:rect l="l" t="t" r="r" b="b"/>
              <a:pathLst>
                <a:path w="152400" h="146685">
                  <a:moveTo>
                    <a:pt x="6350" y="508"/>
                  </a:moveTo>
                  <a:lnTo>
                    <a:pt x="5092" y="368"/>
                  </a:lnTo>
                  <a:lnTo>
                    <a:pt x="0" y="0"/>
                  </a:lnTo>
                  <a:lnTo>
                    <a:pt x="0" y="146075"/>
                  </a:lnTo>
                  <a:lnTo>
                    <a:pt x="6350" y="146075"/>
                  </a:lnTo>
                  <a:lnTo>
                    <a:pt x="6350" y="508"/>
                  </a:lnTo>
                  <a:close/>
                </a:path>
                <a:path w="152400" h="146685">
                  <a:moveTo>
                    <a:pt x="54914" y="7213"/>
                  </a:moveTo>
                  <a:lnTo>
                    <a:pt x="48564" y="5791"/>
                  </a:lnTo>
                  <a:lnTo>
                    <a:pt x="48564" y="146075"/>
                  </a:lnTo>
                  <a:lnTo>
                    <a:pt x="54914" y="146075"/>
                  </a:lnTo>
                  <a:lnTo>
                    <a:pt x="54914" y="7213"/>
                  </a:lnTo>
                  <a:close/>
                </a:path>
                <a:path w="152400" h="146685">
                  <a:moveTo>
                    <a:pt x="103479" y="23749"/>
                  </a:moveTo>
                  <a:lnTo>
                    <a:pt x="97129" y="20993"/>
                  </a:lnTo>
                  <a:lnTo>
                    <a:pt x="97129" y="146075"/>
                  </a:lnTo>
                  <a:lnTo>
                    <a:pt x="103479" y="146075"/>
                  </a:lnTo>
                  <a:lnTo>
                    <a:pt x="103479" y="23749"/>
                  </a:lnTo>
                  <a:close/>
                </a:path>
                <a:path w="152400" h="146685">
                  <a:moveTo>
                    <a:pt x="152044" y="72440"/>
                  </a:moveTo>
                  <a:lnTo>
                    <a:pt x="145694" y="63030"/>
                  </a:lnTo>
                  <a:lnTo>
                    <a:pt x="145694" y="146075"/>
                  </a:lnTo>
                  <a:lnTo>
                    <a:pt x="152044" y="146075"/>
                  </a:lnTo>
                  <a:lnTo>
                    <a:pt x="152044" y="72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398337" y="2807009"/>
              <a:ext cx="83820" cy="53975"/>
            </a:xfrm>
            <a:custGeom>
              <a:avLst/>
              <a:gdLst/>
              <a:ahLst/>
              <a:cxnLst/>
              <a:rect l="l" t="t" r="r" b="b"/>
              <a:pathLst>
                <a:path w="83820" h="53975">
                  <a:moveTo>
                    <a:pt x="0" y="0"/>
                  </a:moveTo>
                  <a:lnTo>
                    <a:pt x="0" y="42293"/>
                  </a:lnTo>
                  <a:lnTo>
                    <a:pt x="11620" y="53914"/>
                  </a:lnTo>
                  <a:lnTo>
                    <a:pt x="83633" y="5391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418745" y="2826631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0" y="0"/>
                  </a:moveTo>
                  <a:lnTo>
                    <a:pt x="0" y="18804"/>
                  </a:lnTo>
                  <a:lnTo>
                    <a:pt x="6350" y="18804"/>
                  </a:lnTo>
                  <a:lnTo>
                    <a:pt x="6350" y="35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202306" y="2860926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29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84429" y="193560"/>
                  </a:lnTo>
                  <a:lnTo>
                    <a:pt x="196037" y="181940"/>
                  </a:lnTo>
                  <a:lnTo>
                    <a:pt x="196037" y="1160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222724" y="2871482"/>
              <a:ext cx="152400" cy="167640"/>
            </a:xfrm>
            <a:custGeom>
              <a:avLst/>
              <a:gdLst/>
              <a:ahLst/>
              <a:cxnLst/>
              <a:rect l="l" t="t" r="r" b="b"/>
              <a:pathLst>
                <a:path w="152400" h="167639">
                  <a:moveTo>
                    <a:pt x="6350" y="0"/>
                  </a:moveTo>
                  <a:lnTo>
                    <a:pt x="0" y="0"/>
                  </a:lnTo>
                  <a:lnTo>
                    <a:pt x="0" y="167513"/>
                  </a:lnTo>
                  <a:lnTo>
                    <a:pt x="6350" y="167513"/>
                  </a:lnTo>
                  <a:lnTo>
                    <a:pt x="6350" y="0"/>
                  </a:lnTo>
                  <a:close/>
                </a:path>
                <a:path w="152400" h="167639">
                  <a:moveTo>
                    <a:pt x="54914" y="0"/>
                  </a:moveTo>
                  <a:lnTo>
                    <a:pt x="48564" y="0"/>
                  </a:lnTo>
                  <a:lnTo>
                    <a:pt x="48564" y="167513"/>
                  </a:lnTo>
                  <a:lnTo>
                    <a:pt x="54914" y="167513"/>
                  </a:lnTo>
                  <a:lnTo>
                    <a:pt x="54914" y="0"/>
                  </a:lnTo>
                  <a:close/>
                </a:path>
                <a:path w="152400" h="167639">
                  <a:moveTo>
                    <a:pt x="103479" y="0"/>
                  </a:moveTo>
                  <a:lnTo>
                    <a:pt x="97129" y="0"/>
                  </a:lnTo>
                  <a:lnTo>
                    <a:pt x="97129" y="167513"/>
                  </a:lnTo>
                  <a:lnTo>
                    <a:pt x="103479" y="167513"/>
                  </a:lnTo>
                  <a:lnTo>
                    <a:pt x="103479" y="0"/>
                  </a:lnTo>
                  <a:close/>
                </a:path>
                <a:path w="152400" h="167639">
                  <a:moveTo>
                    <a:pt x="152044" y="0"/>
                  </a:moveTo>
                  <a:lnTo>
                    <a:pt x="145694" y="0"/>
                  </a:lnTo>
                  <a:lnTo>
                    <a:pt x="145694" y="167513"/>
                  </a:lnTo>
                  <a:lnTo>
                    <a:pt x="152044" y="167513"/>
                  </a:lnTo>
                  <a:lnTo>
                    <a:pt x="1520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398337" y="2860926"/>
              <a:ext cx="173355" cy="193675"/>
            </a:xfrm>
            <a:custGeom>
              <a:avLst/>
              <a:gdLst/>
              <a:ahLst/>
              <a:cxnLst/>
              <a:rect l="l" t="t" r="r" b="b"/>
              <a:pathLst>
                <a:path w="173354" h="193675">
                  <a:moveTo>
                    <a:pt x="83638" y="0"/>
                  </a:moveTo>
                  <a:lnTo>
                    <a:pt x="11620" y="0"/>
                  </a:lnTo>
                  <a:lnTo>
                    <a:pt x="0" y="11607"/>
                  </a:lnTo>
                  <a:lnTo>
                    <a:pt x="0" y="181940"/>
                  </a:lnTo>
                  <a:lnTo>
                    <a:pt x="11620" y="193560"/>
                  </a:lnTo>
                  <a:lnTo>
                    <a:pt x="172804" y="1935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418736" y="2871482"/>
              <a:ext cx="151765" cy="167640"/>
            </a:xfrm>
            <a:custGeom>
              <a:avLst/>
              <a:gdLst/>
              <a:ahLst/>
              <a:cxnLst/>
              <a:rect l="l" t="t" r="r" b="b"/>
              <a:pathLst>
                <a:path w="151764" h="167639">
                  <a:moveTo>
                    <a:pt x="6350" y="0"/>
                  </a:moveTo>
                  <a:lnTo>
                    <a:pt x="0" y="0"/>
                  </a:lnTo>
                  <a:lnTo>
                    <a:pt x="0" y="167513"/>
                  </a:lnTo>
                  <a:lnTo>
                    <a:pt x="6350" y="167513"/>
                  </a:lnTo>
                  <a:lnTo>
                    <a:pt x="6350" y="0"/>
                  </a:lnTo>
                  <a:close/>
                </a:path>
                <a:path w="151764" h="167639">
                  <a:moveTo>
                    <a:pt x="54914" y="0"/>
                  </a:moveTo>
                  <a:lnTo>
                    <a:pt x="48564" y="0"/>
                  </a:lnTo>
                  <a:lnTo>
                    <a:pt x="48564" y="167513"/>
                  </a:lnTo>
                  <a:lnTo>
                    <a:pt x="54914" y="167513"/>
                  </a:lnTo>
                  <a:lnTo>
                    <a:pt x="54914" y="0"/>
                  </a:lnTo>
                  <a:close/>
                </a:path>
                <a:path w="151764" h="167639">
                  <a:moveTo>
                    <a:pt x="103505" y="22860"/>
                  </a:moveTo>
                  <a:lnTo>
                    <a:pt x="103060" y="22860"/>
                  </a:lnTo>
                  <a:lnTo>
                    <a:pt x="103060" y="21590"/>
                  </a:lnTo>
                  <a:lnTo>
                    <a:pt x="99923" y="21590"/>
                  </a:lnTo>
                  <a:lnTo>
                    <a:pt x="99923" y="16510"/>
                  </a:lnTo>
                  <a:lnTo>
                    <a:pt x="97155" y="16510"/>
                  </a:lnTo>
                  <a:lnTo>
                    <a:pt x="97155" y="21590"/>
                  </a:lnTo>
                  <a:lnTo>
                    <a:pt x="97155" y="22860"/>
                  </a:lnTo>
                  <a:lnTo>
                    <a:pt x="97155" y="167640"/>
                  </a:lnTo>
                  <a:lnTo>
                    <a:pt x="103505" y="167640"/>
                  </a:lnTo>
                  <a:lnTo>
                    <a:pt x="103505" y="22860"/>
                  </a:lnTo>
                  <a:close/>
                </a:path>
                <a:path w="151764" h="167639">
                  <a:moveTo>
                    <a:pt x="151574" y="167513"/>
                  </a:moveTo>
                  <a:lnTo>
                    <a:pt x="150456" y="146405"/>
                  </a:lnTo>
                  <a:lnTo>
                    <a:pt x="145719" y="115798"/>
                  </a:lnTo>
                  <a:lnTo>
                    <a:pt x="145719" y="167513"/>
                  </a:lnTo>
                  <a:lnTo>
                    <a:pt x="151574" y="1675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202306" y="3054491"/>
              <a:ext cx="196215" cy="193675"/>
            </a:xfrm>
            <a:custGeom>
              <a:avLst/>
              <a:gdLst/>
              <a:ahLst/>
              <a:cxnLst/>
              <a:rect l="l" t="t" r="r" b="b"/>
              <a:pathLst>
                <a:path w="196214" h="193675">
                  <a:moveTo>
                    <a:pt x="196037" y="11607"/>
                  </a:moveTo>
                  <a:lnTo>
                    <a:pt x="184429" y="0"/>
                  </a:ln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84429" y="193560"/>
                  </a:lnTo>
                  <a:lnTo>
                    <a:pt x="196037" y="181952"/>
                  </a:lnTo>
                  <a:lnTo>
                    <a:pt x="196037" y="1160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222724" y="3065055"/>
              <a:ext cx="152400" cy="167640"/>
            </a:xfrm>
            <a:custGeom>
              <a:avLst/>
              <a:gdLst/>
              <a:ahLst/>
              <a:cxnLst/>
              <a:rect l="l" t="t" r="r" b="b"/>
              <a:pathLst>
                <a:path w="152400" h="167639">
                  <a:moveTo>
                    <a:pt x="6350" y="0"/>
                  </a:moveTo>
                  <a:lnTo>
                    <a:pt x="0" y="0"/>
                  </a:lnTo>
                  <a:lnTo>
                    <a:pt x="0" y="167525"/>
                  </a:lnTo>
                  <a:lnTo>
                    <a:pt x="6350" y="167525"/>
                  </a:lnTo>
                  <a:lnTo>
                    <a:pt x="6350" y="0"/>
                  </a:lnTo>
                  <a:close/>
                </a:path>
                <a:path w="152400" h="167639">
                  <a:moveTo>
                    <a:pt x="54914" y="0"/>
                  </a:moveTo>
                  <a:lnTo>
                    <a:pt x="48564" y="0"/>
                  </a:lnTo>
                  <a:lnTo>
                    <a:pt x="48564" y="167525"/>
                  </a:lnTo>
                  <a:lnTo>
                    <a:pt x="54914" y="167525"/>
                  </a:lnTo>
                  <a:lnTo>
                    <a:pt x="54914" y="0"/>
                  </a:lnTo>
                  <a:close/>
                </a:path>
                <a:path w="152400" h="167639">
                  <a:moveTo>
                    <a:pt x="103479" y="0"/>
                  </a:moveTo>
                  <a:lnTo>
                    <a:pt x="97129" y="0"/>
                  </a:lnTo>
                  <a:lnTo>
                    <a:pt x="97129" y="167525"/>
                  </a:lnTo>
                  <a:lnTo>
                    <a:pt x="103479" y="167525"/>
                  </a:lnTo>
                  <a:lnTo>
                    <a:pt x="103479" y="0"/>
                  </a:lnTo>
                  <a:close/>
                </a:path>
                <a:path w="152400" h="167639">
                  <a:moveTo>
                    <a:pt x="152044" y="0"/>
                  </a:moveTo>
                  <a:lnTo>
                    <a:pt x="145694" y="0"/>
                  </a:lnTo>
                  <a:lnTo>
                    <a:pt x="145694" y="167525"/>
                  </a:lnTo>
                  <a:lnTo>
                    <a:pt x="152044" y="167525"/>
                  </a:lnTo>
                  <a:lnTo>
                    <a:pt x="1520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398337" y="3054491"/>
              <a:ext cx="179070" cy="193675"/>
            </a:xfrm>
            <a:custGeom>
              <a:avLst/>
              <a:gdLst/>
              <a:ahLst/>
              <a:cxnLst/>
              <a:rect l="l" t="t" r="r" b="b"/>
              <a:pathLst>
                <a:path w="179070" h="193675">
                  <a:moveTo>
                    <a:pt x="172804" y="0"/>
                  </a:moveTo>
                  <a:lnTo>
                    <a:pt x="11620" y="0"/>
                  </a:lnTo>
                  <a:lnTo>
                    <a:pt x="0" y="11607"/>
                  </a:lnTo>
                  <a:lnTo>
                    <a:pt x="0" y="181952"/>
                  </a:lnTo>
                  <a:lnTo>
                    <a:pt x="11620" y="193560"/>
                  </a:lnTo>
                  <a:lnTo>
                    <a:pt x="178840" y="1935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418736" y="3065055"/>
              <a:ext cx="152400" cy="167640"/>
            </a:xfrm>
            <a:custGeom>
              <a:avLst/>
              <a:gdLst/>
              <a:ahLst/>
              <a:cxnLst/>
              <a:rect l="l" t="t" r="r" b="b"/>
              <a:pathLst>
                <a:path w="152400" h="167639">
                  <a:moveTo>
                    <a:pt x="6350" y="0"/>
                  </a:moveTo>
                  <a:lnTo>
                    <a:pt x="0" y="0"/>
                  </a:lnTo>
                  <a:lnTo>
                    <a:pt x="0" y="167525"/>
                  </a:lnTo>
                  <a:lnTo>
                    <a:pt x="6350" y="167525"/>
                  </a:lnTo>
                  <a:lnTo>
                    <a:pt x="6350" y="0"/>
                  </a:lnTo>
                  <a:close/>
                </a:path>
                <a:path w="152400" h="167639">
                  <a:moveTo>
                    <a:pt x="54914" y="0"/>
                  </a:moveTo>
                  <a:lnTo>
                    <a:pt x="48564" y="0"/>
                  </a:lnTo>
                  <a:lnTo>
                    <a:pt x="48564" y="167525"/>
                  </a:lnTo>
                  <a:lnTo>
                    <a:pt x="54914" y="167525"/>
                  </a:lnTo>
                  <a:lnTo>
                    <a:pt x="54914" y="0"/>
                  </a:lnTo>
                  <a:close/>
                </a:path>
                <a:path w="152400" h="167639">
                  <a:moveTo>
                    <a:pt x="103505" y="0"/>
                  </a:moveTo>
                  <a:lnTo>
                    <a:pt x="97155" y="0"/>
                  </a:lnTo>
                  <a:lnTo>
                    <a:pt x="97155" y="167525"/>
                  </a:lnTo>
                  <a:lnTo>
                    <a:pt x="103505" y="167525"/>
                  </a:lnTo>
                  <a:lnTo>
                    <a:pt x="103505" y="0"/>
                  </a:lnTo>
                  <a:close/>
                </a:path>
                <a:path w="152400" h="167639">
                  <a:moveTo>
                    <a:pt x="152069" y="0"/>
                  </a:moveTo>
                  <a:lnTo>
                    <a:pt x="145719" y="0"/>
                  </a:lnTo>
                  <a:lnTo>
                    <a:pt x="145719" y="167525"/>
                  </a:lnTo>
                  <a:lnTo>
                    <a:pt x="152069" y="167525"/>
                  </a:lnTo>
                  <a:lnTo>
                    <a:pt x="1520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4227836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423507" y="3248053"/>
              <a:ext cx="146050" cy="17145"/>
            </a:xfrm>
            <a:custGeom>
              <a:avLst/>
              <a:gdLst/>
              <a:ahLst/>
              <a:cxnLst/>
              <a:rect l="l" t="t" r="r" b="b"/>
              <a:pathLst>
                <a:path w="146050" h="17145">
                  <a:moveTo>
                    <a:pt x="0" y="0"/>
                  </a:moveTo>
                  <a:lnTo>
                    <a:pt x="0" y="16891"/>
                  </a:lnTo>
                  <a:lnTo>
                    <a:pt x="145707" y="16891"/>
                  </a:lnTo>
                  <a:lnTo>
                    <a:pt x="1457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227830" y="3256508"/>
              <a:ext cx="341630" cy="6350"/>
            </a:xfrm>
            <a:custGeom>
              <a:avLst/>
              <a:gdLst/>
              <a:ahLst/>
              <a:cxnLst/>
              <a:rect l="l" t="t" r="r" b="b"/>
              <a:pathLst>
                <a:path w="341629" h="6350">
                  <a:moveTo>
                    <a:pt x="145707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45707" y="6350"/>
                  </a:lnTo>
                  <a:lnTo>
                    <a:pt x="145707" y="0"/>
                  </a:lnTo>
                  <a:close/>
                </a:path>
                <a:path w="341629" h="6350">
                  <a:moveTo>
                    <a:pt x="341376" y="0"/>
                  </a:moveTo>
                  <a:lnTo>
                    <a:pt x="195668" y="0"/>
                  </a:lnTo>
                  <a:lnTo>
                    <a:pt x="195668" y="6350"/>
                  </a:lnTo>
                  <a:lnTo>
                    <a:pt x="341376" y="6350"/>
                  </a:lnTo>
                  <a:lnTo>
                    <a:pt x="341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178710" y="2695143"/>
              <a:ext cx="398145" cy="601345"/>
            </a:xfrm>
            <a:custGeom>
              <a:avLst/>
              <a:gdLst/>
              <a:ahLst/>
              <a:cxnLst/>
              <a:rect l="l" t="t" r="r" b="b"/>
              <a:pathLst>
                <a:path w="398145" h="601345">
                  <a:moveTo>
                    <a:pt x="397977" y="601260"/>
                  </a:moveTo>
                  <a:lnTo>
                    <a:pt x="0" y="60126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178710" y="2694101"/>
              <a:ext cx="398780" cy="608330"/>
            </a:xfrm>
            <a:custGeom>
              <a:avLst/>
              <a:gdLst/>
              <a:ahLst/>
              <a:cxnLst/>
              <a:rect l="l" t="t" r="r" b="b"/>
              <a:pathLst>
                <a:path w="398779" h="608329">
                  <a:moveTo>
                    <a:pt x="0" y="0"/>
                  </a:moveTo>
                  <a:lnTo>
                    <a:pt x="2167" y="1673"/>
                  </a:lnTo>
                  <a:lnTo>
                    <a:pt x="8007" y="2817"/>
                  </a:lnTo>
                  <a:lnTo>
                    <a:pt x="22124" y="3959"/>
                  </a:lnTo>
                  <a:lnTo>
                    <a:pt x="49123" y="5626"/>
                  </a:lnTo>
                  <a:lnTo>
                    <a:pt x="85043" y="9345"/>
                  </a:lnTo>
                  <a:lnTo>
                    <a:pt x="153386" y="31563"/>
                  </a:lnTo>
                  <a:lnTo>
                    <a:pt x="197587" y="79963"/>
                  </a:lnTo>
                  <a:lnTo>
                    <a:pt x="213079" y="105841"/>
                  </a:lnTo>
                  <a:lnTo>
                    <a:pt x="235463" y="130005"/>
                  </a:lnTo>
                  <a:lnTo>
                    <a:pt x="274027" y="151333"/>
                  </a:lnTo>
                  <a:lnTo>
                    <a:pt x="311172" y="171026"/>
                  </a:lnTo>
                  <a:lnTo>
                    <a:pt x="342361" y="198556"/>
                  </a:lnTo>
                  <a:lnTo>
                    <a:pt x="366624" y="233485"/>
                  </a:lnTo>
                  <a:lnTo>
                    <a:pt x="382993" y="275375"/>
                  </a:lnTo>
                  <a:lnTo>
                    <a:pt x="390499" y="323786"/>
                  </a:lnTo>
                  <a:lnTo>
                    <a:pt x="392803" y="367305"/>
                  </a:lnTo>
                  <a:lnTo>
                    <a:pt x="394978" y="412115"/>
                  </a:lnTo>
                  <a:lnTo>
                    <a:pt x="396801" y="458411"/>
                  </a:lnTo>
                  <a:lnTo>
                    <a:pt x="398047" y="506386"/>
                  </a:lnTo>
                  <a:lnTo>
                    <a:pt x="398489" y="556235"/>
                  </a:lnTo>
                  <a:lnTo>
                    <a:pt x="397903" y="608152"/>
                  </a:lnTo>
                  <a:lnTo>
                    <a:pt x="0" y="602310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4178703" y="1272502"/>
              <a:ext cx="1220470" cy="2030095"/>
            </a:xfrm>
            <a:custGeom>
              <a:avLst/>
              <a:gdLst/>
              <a:ahLst/>
              <a:cxnLst/>
              <a:rect l="l" t="t" r="r" b="b"/>
              <a:pathLst>
                <a:path w="1220470" h="2030095">
                  <a:moveTo>
                    <a:pt x="1171841" y="0"/>
                  </a:moveTo>
                  <a:lnTo>
                    <a:pt x="48577" y="0"/>
                  </a:lnTo>
                  <a:lnTo>
                    <a:pt x="0" y="0"/>
                  </a:lnTo>
                  <a:lnTo>
                    <a:pt x="0" y="48564"/>
                  </a:lnTo>
                  <a:lnTo>
                    <a:pt x="0" y="1421726"/>
                  </a:lnTo>
                  <a:lnTo>
                    <a:pt x="48577" y="1427226"/>
                  </a:lnTo>
                  <a:lnTo>
                    <a:pt x="48577" y="48564"/>
                  </a:lnTo>
                  <a:lnTo>
                    <a:pt x="1171841" y="48564"/>
                  </a:lnTo>
                  <a:lnTo>
                    <a:pt x="1171841" y="1981187"/>
                  </a:lnTo>
                  <a:lnTo>
                    <a:pt x="398487" y="1981187"/>
                  </a:lnTo>
                  <a:lnTo>
                    <a:pt x="398487" y="2029752"/>
                  </a:lnTo>
                  <a:lnTo>
                    <a:pt x="1171841" y="2029752"/>
                  </a:lnTo>
                  <a:lnTo>
                    <a:pt x="1220406" y="2029752"/>
                  </a:lnTo>
                  <a:lnTo>
                    <a:pt x="1220406" y="1981187"/>
                  </a:lnTo>
                  <a:lnTo>
                    <a:pt x="1220406" y="48564"/>
                  </a:lnTo>
                  <a:lnTo>
                    <a:pt x="1220406" y="0"/>
                  </a:lnTo>
                  <a:lnTo>
                    <a:pt x="1171841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4178712" y="127250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4">
                  <a:moveTo>
                    <a:pt x="48564" y="4856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5350545" y="127250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4">
                  <a:moveTo>
                    <a:pt x="0" y="48564"/>
                  </a:moveTo>
                  <a:lnTo>
                    <a:pt x="4856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5350545" y="3253684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0" y="0"/>
                  </a:moveTo>
                  <a:lnTo>
                    <a:pt x="48564" y="4856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4198108" y="1434101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5">
                  <a:moveTo>
                    <a:pt x="14782" y="17081"/>
                  </a:moveTo>
                  <a:lnTo>
                    <a:pt x="14782" y="21043"/>
                  </a:lnTo>
                  <a:lnTo>
                    <a:pt x="11544" y="24282"/>
                  </a:lnTo>
                  <a:lnTo>
                    <a:pt x="7581" y="24282"/>
                  </a:lnTo>
                  <a:lnTo>
                    <a:pt x="7200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200" y="0"/>
                  </a:lnTo>
                  <a:lnTo>
                    <a:pt x="7581" y="0"/>
                  </a:lnTo>
                  <a:lnTo>
                    <a:pt x="11544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4198108" y="1765690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14782" y="17081"/>
                  </a:moveTo>
                  <a:lnTo>
                    <a:pt x="14782" y="21043"/>
                  </a:lnTo>
                  <a:lnTo>
                    <a:pt x="11544" y="24282"/>
                  </a:lnTo>
                  <a:lnTo>
                    <a:pt x="7581" y="24282"/>
                  </a:lnTo>
                  <a:lnTo>
                    <a:pt x="7200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200" y="0"/>
                  </a:lnTo>
                  <a:lnTo>
                    <a:pt x="7581" y="0"/>
                  </a:lnTo>
                  <a:lnTo>
                    <a:pt x="11544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5367439" y="1434101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5">
                  <a:moveTo>
                    <a:pt x="14782" y="17081"/>
                  </a:moveTo>
                  <a:lnTo>
                    <a:pt x="14782" y="21043"/>
                  </a:lnTo>
                  <a:lnTo>
                    <a:pt x="11531" y="24282"/>
                  </a:lnTo>
                  <a:lnTo>
                    <a:pt x="7581" y="24282"/>
                  </a:lnTo>
                  <a:lnTo>
                    <a:pt x="7188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188" y="0"/>
                  </a:lnTo>
                  <a:lnTo>
                    <a:pt x="7581" y="0"/>
                  </a:lnTo>
                  <a:lnTo>
                    <a:pt x="11531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5367439" y="1765690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14782" y="17081"/>
                  </a:moveTo>
                  <a:lnTo>
                    <a:pt x="14782" y="21043"/>
                  </a:lnTo>
                  <a:lnTo>
                    <a:pt x="11531" y="24282"/>
                  </a:lnTo>
                  <a:lnTo>
                    <a:pt x="7581" y="24282"/>
                  </a:lnTo>
                  <a:lnTo>
                    <a:pt x="7188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188" y="0"/>
                  </a:lnTo>
                  <a:lnTo>
                    <a:pt x="7581" y="0"/>
                  </a:lnTo>
                  <a:lnTo>
                    <a:pt x="11531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5367439" y="2810755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14782" y="17081"/>
                  </a:moveTo>
                  <a:lnTo>
                    <a:pt x="14782" y="21043"/>
                  </a:lnTo>
                  <a:lnTo>
                    <a:pt x="11531" y="24282"/>
                  </a:lnTo>
                  <a:lnTo>
                    <a:pt x="7581" y="24282"/>
                  </a:lnTo>
                  <a:lnTo>
                    <a:pt x="7188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188" y="0"/>
                  </a:lnTo>
                  <a:lnTo>
                    <a:pt x="7581" y="0"/>
                  </a:lnTo>
                  <a:lnTo>
                    <a:pt x="11531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5367439" y="3116944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14782" y="17081"/>
                  </a:moveTo>
                  <a:lnTo>
                    <a:pt x="14782" y="21043"/>
                  </a:lnTo>
                  <a:lnTo>
                    <a:pt x="11531" y="24282"/>
                  </a:lnTo>
                  <a:lnTo>
                    <a:pt x="7581" y="24282"/>
                  </a:lnTo>
                  <a:lnTo>
                    <a:pt x="7188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00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188" y="0"/>
                  </a:lnTo>
                  <a:lnTo>
                    <a:pt x="7581" y="0"/>
                  </a:lnTo>
                  <a:lnTo>
                    <a:pt x="11531" y="0"/>
                  </a:lnTo>
                  <a:lnTo>
                    <a:pt x="14782" y="3238"/>
                  </a:lnTo>
                  <a:lnTo>
                    <a:pt x="14782" y="7200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197054" y="230837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3106" y="0"/>
                  </a:moveTo>
                  <a:lnTo>
                    <a:pt x="3784" y="0"/>
                  </a:lnTo>
                  <a:lnTo>
                    <a:pt x="0" y="3784"/>
                  </a:lnTo>
                  <a:lnTo>
                    <a:pt x="0" y="8445"/>
                  </a:lnTo>
                  <a:lnTo>
                    <a:pt x="0" y="13106"/>
                  </a:lnTo>
                  <a:lnTo>
                    <a:pt x="3784" y="16890"/>
                  </a:lnTo>
                  <a:lnTo>
                    <a:pt x="13106" y="16890"/>
                  </a:lnTo>
                  <a:lnTo>
                    <a:pt x="16891" y="13106"/>
                  </a:lnTo>
                  <a:lnTo>
                    <a:pt x="16891" y="378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197054" y="230837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0" y="8445"/>
                  </a:moveTo>
                  <a:lnTo>
                    <a:pt x="0" y="3784"/>
                  </a:lnTo>
                  <a:lnTo>
                    <a:pt x="3784" y="0"/>
                  </a:lnTo>
                  <a:lnTo>
                    <a:pt x="8445" y="0"/>
                  </a:lnTo>
                  <a:lnTo>
                    <a:pt x="13106" y="0"/>
                  </a:lnTo>
                  <a:lnTo>
                    <a:pt x="16891" y="3784"/>
                  </a:lnTo>
                  <a:lnTo>
                    <a:pt x="16891" y="8445"/>
                  </a:lnTo>
                  <a:lnTo>
                    <a:pt x="16891" y="13106"/>
                  </a:lnTo>
                  <a:lnTo>
                    <a:pt x="13106" y="16890"/>
                  </a:lnTo>
                  <a:lnTo>
                    <a:pt x="8445" y="16890"/>
                  </a:lnTo>
                  <a:lnTo>
                    <a:pt x="3784" y="16890"/>
                  </a:lnTo>
                  <a:lnTo>
                    <a:pt x="0" y="13106"/>
                  </a:lnTo>
                  <a:lnTo>
                    <a:pt x="0" y="84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5364077" y="230837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3119" y="0"/>
                  </a:moveTo>
                  <a:lnTo>
                    <a:pt x="3784" y="0"/>
                  </a:lnTo>
                  <a:lnTo>
                    <a:pt x="0" y="3784"/>
                  </a:lnTo>
                  <a:lnTo>
                    <a:pt x="0" y="8445"/>
                  </a:lnTo>
                  <a:lnTo>
                    <a:pt x="0" y="13106"/>
                  </a:lnTo>
                  <a:lnTo>
                    <a:pt x="3784" y="16890"/>
                  </a:lnTo>
                  <a:lnTo>
                    <a:pt x="13119" y="16890"/>
                  </a:lnTo>
                  <a:lnTo>
                    <a:pt x="16903" y="13106"/>
                  </a:lnTo>
                  <a:lnTo>
                    <a:pt x="16903" y="3784"/>
                  </a:lnTo>
                  <a:lnTo>
                    <a:pt x="1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5364077" y="230837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0" y="8445"/>
                  </a:moveTo>
                  <a:lnTo>
                    <a:pt x="0" y="3784"/>
                  </a:lnTo>
                  <a:lnTo>
                    <a:pt x="3784" y="0"/>
                  </a:lnTo>
                  <a:lnTo>
                    <a:pt x="8458" y="0"/>
                  </a:lnTo>
                  <a:lnTo>
                    <a:pt x="13119" y="0"/>
                  </a:lnTo>
                  <a:lnTo>
                    <a:pt x="16903" y="3784"/>
                  </a:lnTo>
                  <a:lnTo>
                    <a:pt x="16903" y="8445"/>
                  </a:lnTo>
                  <a:lnTo>
                    <a:pt x="16903" y="13106"/>
                  </a:lnTo>
                  <a:lnTo>
                    <a:pt x="13119" y="16890"/>
                  </a:lnTo>
                  <a:lnTo>
                    <a:pt x="8458" y="16890"/>
                  </a:lnTo>
                  <a:lnTo>
                    <a:pt x="3784" y="16890"/>
                  </a:lnTo>
                  <a:lnTo>
                    <a:pt x="0" y="13106"/>
                  </a:lnTo>
                  <a:lnTo>
                    <a:pt x="0" y="84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178706" y="1356664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7962" y="0"/>
                  </a:moveTo>
                  <a:lnTo>
                    <a:pt x="0" y="0"/>
                  </a:lnTo>
                  <a:lnTo>
                    <a:pt x="0" y="17602"/>
                  </a:lnTo>
                  <a:lnTo>
                    <a:pt x="7962" y="17602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178710" y="1356670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7962" y="17602"/>
                  </a:moveTo>
                  <a:lnTo>
                    <a:pt x="0" y="17602"/>
                  </a:lnTo>
                  <a:lnTo>
                    <a:pt x="0" y="0"/>
                  </a:lnTo>
                  <a:lnTo>
                    <a:pt x="7962" y="0"/>
                  </a:lnTo>
                  <a:lnTo>
                    <a:pt x="7962" y="176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259872" y="1272502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5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259875" y="1272507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5">
                  <a:moveTo>
                    <a:pt x="0" y="0"/>
                  </a:moveTo>
                  <a:lnTo>
                    <a:pt x="17602" y="0"/>
                  </a:lnTo>
                  <a:lnTo>
                    <a:pt x="17602" y="7962"/>
                  </a:lnTo>
                  <a:lnTo>
                    <a:pt x="0" y="79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5391150" y="1356664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7962" y="0"/>
                  </a:moveTo>
                  <a:lnTo>
                    <a:pt x="0" y="0"/>
                  </a:lnTo>
                  <a:lnTo>
                    <a:pt x="0" y="17602"/>
                  </a:lnTo>
                  <a:lnTo>
                    <a:pt x="7962" y="17602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5391153" y="1356670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0" y="17602"/>
                  </a:moveTo>
                  <a:lnTo>
                    <a:pt x="7962" y="17602"/>
                  </a:lnTo>
                  <a:lnTo>
                    <a:pt x="7962" y="0"/>
                  </a:lnTo>
                  <a:lnTo>
                    <a:pt x="0" y="0"/>
                  </a:lnTo>
                  <a:lnTo>
                    <a:pt x="0" y="176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5300332" y="1272502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5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5300336" y="1272507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5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5298833" y="3294278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5298837" y="3294283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0" y="7962"/>
                  </a:moveTo>
                  <a:lnTo>
                    <a:pt x="17602" y="7962"/>
                  </a:lnTo>
                  <a:lnTo>
                    <a:pt x="17602" y="0"/>
                  </a:lnTo>
                  <a:lnTo>
                    <a:pt x="0" y="0"/>
                  </a:lnTo>
                  <a:lnTo>
                    <a:pt x="0" y="79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5392648" y="3203486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7962" y="0"/>
                  </a:moveTo>
                  <a:lnTo>
                    <a:pt x="0" y="0"/>
                  </a:lnTo>
                  <a:lnTo>
                    <a:pt x="0" y="17602"/>
                  </a:lnTo>
                  <a:lnTo>
                    <a:pt x="7962" y="17602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5392652" y="3203491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0" y="17602"/>
                  </a:moveTo>
                  <a:lnTo>
                    <a:pt x="7962" y="17602"/>
                  </a:lnTo>
                  <a:lnTo>
                    <a:pt x="7962" y="0"/>
                  </a:lnTo>
                  <a:lnTo>
                    <a:pt x="0" y="0"/>
                  </a:lnTo>
                  <a:lnTo>
                    <a:pt x="0" y="176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1" name="object 451"/>
          <p:cNvSpPr/>
          <p:nvPr/>
        </p:nvSpPr>
        <p:spPr>
          <a:xfrm>
            <a:off x="3770468" y="1274704"/>
            <a:ext cx="63500" cy="2021839"/>
          </a:xfrm>
          <a:custGeom>
            <a:avLst/>
            <a:gdLst/>
            <a:ahLst/>
            <a:cxnLst/>
            <a:rect l="l" t="t" r="r" b="b"/>
            <a:pathLst>
              <a:path w="63500" h="2021839">
                <a:moveTo>
                  <a:pt x="63334" y="0"/>
                </a:moveTo>
                <a:lnTo>
                  <a:pt x="0" y="0"/>
                </a:lnTo>
                <a:lnTo>
                  <a:pt x="0" y="2021700"/>
                </a:lnTo>
                <a:lnTo>
                  <a:pt x="63334" y="2021700"/>
                </a:lnTo>
                <a:lnTo>
                  <a:pt x="63334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4869077" y="1499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 h="0">
                <a:moveTo>
                  <a:pt x="1824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4869077" y="2581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 h="0">
                <a:moveTo>
                  <a:pt x="1824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" name="object 454"/>
          <p:cNvSpPr/>
          <p:nvPr/>
        </p:nvSpPr>
        <p:spPr>
          <a:xfrm>
            <a:off x="4869070" y="1641627"/>
            <a:ext cx="64769" cy="0"/>
          </a:xfrm>
          <a:custGeom>
            <a:avLst/>
            <a:gdLst/>
            <a:ahLst/>
            <a:cxnLst/>
            <a:rect l="l" t="t" r="r" b="b"/>
            <a:pathLst>
              <a:path w="64770" h="0">
                <a:moveTo>
                  <a:pt x="6419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5" name="object 455"/>
          <p:cNvGrpSpPr/>
          <p:nvPr/>
        </p:nvGrpSpPr>
        <p:grpSpPr>
          <a:xfrm>
            <a:off x="4239352" y="2311293"/>
            <a:ext cx="160655" cy="11430"/>
            <a:chOff x="4239352" y="2311293"/>
            <a:chExt cx="160655" cy="11430"/>
          </a:xfrm>
        </p:grpSpPr>
        <p:sp>
          <p:nvSpPr>
            <p:cNvPr id="456" name="object 456"/>
            <p:cNvSpPr/>
            <p:nvPr/>
          </p:nvSpPr>
          <p:spPr>
            <a:xfrm>
              <a:off x="4239352" y="2316819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 h="0">
                  <a:moveTo>
                    <a:pt x="16036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4239352" y="2311293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4" h="11430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8" name="object 458"/>
          <p:cNvSpPr/>
          <p:nvPr/>
        </p:nvSpPr>
        <p:spPr>
          <a:xfrm>
            <a:off x="4897742" y="168319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4897742" y="136862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4">
                <a:moveTo>
                  <a:pt x="89153" y="0"/>
                </a:moveTo>
                <a:lnTo>
                  <a:pt x="0" y="0"/>
                </a:lnTo>
                <a:lnTo>
                  <a:pt x="0" y="89166"/>
                </a:lnTo>
                <a:lnTo>
                  <a:pt x="89153" y="89166"/>
                </a:lnTo>
                <a:lnTo>
                  <a:pt x="89153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" name="object 460"/>
          <p:cNvSpPr/>
          <p:nvPr/>
        </p:nvSpPr>
        <p:spPr>
          <a:xfrm>
            <a:off x="4048658" y="228243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" name="object 461"/>
          <p:cNvSpPr/>
          <p:nvPr/>
        </p:nvSpPr>
        <p:spPr>
          <a:xfrm>
            <a:off x="4737912" y="268117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4048658" y="173664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5895606" y="253827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5895606" y="269182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5895606" y="284861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" name="object 466"/>
          <p:cNvSpPr/>
          <p:nvPr/>
        </p:nvSpPr>
        <p:spPr>
          <a:xfrm>
            <a:off x="5895606" y="300219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5895606" y="3158972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8" name="object 468"/>
          <p:cNvGrpSpPr/>
          <p:nvPr/>
        </p:nvGrpSpPr>
        <p:grpSpPr>
          <a:xfrm>
            <a:off x="2493335" y="8487174"/>
            <a:ext cx="3543300" cy="1502410"/>
            <a:chOff x="2493335" y="8487174"/>
            <a:chExt cx="3543300" cy="1502410"/>
          </a:xfrm>
        </p:grpSpPr>
        <p:sp>
          <p:nvSpPr>
            <p:cNvPr id="469" name="object 469"/>
            <p:cNvSpPr/>
            <p:nvPr/>
          </p:nvSpPr>
          <p:spPr>
            <a:xfrm>
              <a:off x="2632542" y="9293055"/>
              <a:ext cx="1688464" cy="574675"/>
            </a:xfrm>
            <a:custGeom>
              <a:avLst/>
              <a:gdLst/>
              <a:ahLst/>
              <a:cxnLst/>
              <a:rect l="l" t="t" r="r" b="b"/>
              <a:pathLst>
                <a:path w="1688464" h="574675">
                  <a:moveTo>
                    <a:pt x="1688274" y="0"/>
                  </a:moveTo>
                  <a:lnTo>
                    <a:pt x="287172" y="0"/>
                  </a:lnTo>
                  <a:lnTo>
                    <a:pt x="0" y="574636"/>
                  </a:lnTo>
                  <a:lnTo>
                    <a:pt x="1401102" y="574636"/>
                  </a:lnTo>
                  <a:lnTo>
                    <a:pt x="16882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2632542" y="9293055"/>
              <a:ext cx="1688464" cy="574675"/>
            </a:xfrm>
            <a:custGeom>
              <a:avLst/>
              <a:gdLst/>
              <a:ahLst/>
              <a:cxnLst/>
              <a:rect l="l" t="t" r="r" b="b"/>
              <a:pathLst>
                <a:path w="1688464" h="574675">
                  <a:moveTo>
                    <a:pt x="1401102" y="574636"/>
                  </a:moveTo>
                  <a:lnTo>
                    <a:pt x="0" y="574636"/>
                  </a:lnTo>
                  <a:lnTo>
                    <a:pt x="287172" y="0"/>
                  </a:lnTo>
                  <a:lnTo>
                    <a:pt x="1688274" y="0"/>
                  </a:lnTo>
                  <a:lnTo>
                    <a:pt x="1401102" y="574636"/>
                  </a:lnTo>
                  <a:close/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2632545" y="9293047"/>
              <a:ext cx="1688464" cy="574675"/>
            </a:xfrm>
            <a:custGeom>
              <a:avLst/>
              <a:gdLst/>
              <a:ahLst/>
              <a:cxnLst/>
              <a:rect l="l" t="t" r="r" b="b"/>
              <a:pathLst>
                <a:path w="1688464" h="574675">
                  <a:moveTo>
                    <a:pt x="1404277" y="568299"/>
                  </a:moveTo>
                  <a:lnTo>
                    <a:pt x="3175" y="568299"/>
                  </a:lnTo>
                  <a:lnTo>
                    <a:pt x="0" y="574662"/>
                  </a:lnTo>
                  <a:lnTo>
                    <a:pt x="1401102" y="574662"/>
                  </a:lnTo>
                  <a:lnTo>
                    <a:pt x="1404277" y="568299"/>
                  </a:lnTo>
                  <a:close/>
                </a:path>
                <a:path w="1688464" h="574675">
                  <a:moveTo>
                    <a:pt x="1499997" y="376758"/>
                  </a:moveTo>
                  <a:lnTo>
                    <a:pt x="98882" y="376758"/>
                  </a:lnTo>
                  <a:lnTo>
                    <a:pt x="92544" y="389458"/>
                  </a:lnTo>
                  <a:lnTo>
                    <a:pt x="1493647" y="389458"/>
                  </a:lnTo>
                  <a:lnTo>
                    <a:pt x="1499997" y="376758"/>
                  </a:lnTo>
                  <a:close/>
                </a:path>
                <a:path w="1688464" h="574675">
                  <a:moveTo>
                    <a:pt x="1595716" y="185216"/>
                  </a:moveTo>
                  <a:lnTo>
                    <a:pt x="194602" y="185216"/>
                  </a:lnTo>
                  <a:lnTo>
                    <a:pt x="188264" y="197916"/>
                  </a:lnTo>
                  <a:lnTo>
                    <a:pt x="1589366" y="197916"/>
                  </a:lnTo>
                  <a:lnTo>
                    <a:pt x="1595716" y="185216"/>
                  </a:lnTo>
                  <a:close/>
                </a:path>
                <a:path w="1688464" h="574675">
                  <a:moveTo>
                    <a:pt x="1688287" y="0"/>
                  </a:moveTo>
                  <a:lnTo>
                    <a:pt x="287172" y="0"/>
                  </a:lnTo>
                  <a:lnTo>
                    <a:pt x="283984" y="6362"/>
                  </a:lnTo>
                  <a:lnTo>
                    <a:pt x="1685099" y="6362"/>
                  </a:lnTo>
                  <a:lnTo>
                    <a:pt x="168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2911312" y="9293034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5" h="574675">
                  <a:moveTo>
                    <a:pt x="287500" y="0"/>
                  </a:moveTo>
                  <a:lnTo>
                    <a:pt x="0" y="574662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3192459" y="9293034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4" h="574675">
                  <a:moveTo>
                    <a:pt x="287336" y="0"/>
                  </a:moveTo>
                  <a:lnTo>
                    <a:pt x="0" y="57466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3473612" y="9293034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4" h="574675">
                  <a:moveTo>
                    <a:pt x="287166" y="0"/>
                  </a:moveTo>
                  <a:lnTo>
                    <a:pt x="0" y="57466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3754754" y="9293034"/>
              <a:ext cx="287020" cy="574675"/>
            </a:xfrm>
            <a:custGeom>
              <a:avLst/>
              <a:gdLst/>
              <a:ahLst/>
              <a:cxnLst/>
              <a:rect l="l" t="t" r="r" b="b"/>
              <a:pathLst>
                <a:path w="287020" h="574675">
                  <a:moveTo>
                    <a:pt x="287007" y="0"/>
                  </a:moveTo>
                  <a:lnTo>
                    <a:pt x="0" y="574662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325683" y="9303074"/>
              <a:ext cx="0" cy="402590"/>
            </a:xfrm>
            <a:custGeom>
              <a:avLst/>
              <a:gdLst/>
              <a:ahLst/>
              <a:cxnLst/>
              <a:rect l="l" t="t" r="r" b="b"/>
              <a:pathLst>
                <a:path w="0" h="402590">
                  <a:moveTo>
                    <a:pt x="0" y="0"/>
                  </a:moveTo>
                  <a:lnTo>
                    <a:pt x="0" y="40231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037595" y="9709353"/>
              <a:ext cx="281940" cy="162560"/>
            </a:xfrm>
            <a:custGeom>
              <a:avLst/>
              <a:gdLst/>
              <a:ahLst/>
              <a:cxnLst/>
              <a:rect l="l" t="t" r="r" b="b"/>
              <a:pathLst>
                <a:path w="281939" h="162559">
                  <a:moveTo>
                    <a:pt x="0" y="162369"/>
                  </a:moveTo>
                  <a:lnTo>
                    <a:pt x="281889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3715589" y="8668559"/>
              <a:ext cx="1688464" cy="574675"/>
            </a:xfrm>
            <a:custGeom>
              <a:avLst/>
              <a:gdLst/>
              <a:ahLst/>
              <a:cxnLst/>
              <a:rect l="l" t="t" r="r" b="b"/>
              <a:pathLst>
                <a:path w="1688464" h="574675">
                  <a:moveTo>
                    <a:pt x="1688287" y="0"/>
                  </a:moveTo>
                  <a:lnTo>
                    <a:pt x="287185" y="0"/>
                  </a:lnTo>
                  <a:lnTo>
                    <a:pt x="0" y="574636"/>
                  </a:lnTo>
                  <a:lnTo>
                    <a:pt x="1401114" y="574636"/>
                  </a:lnTo>
                  <a:lnTo>
                    <a:pt x="1688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3715589" y="8668559"/>
              <a:ext cx="1688464" cy="574675"/>
            </a:xfrm>
            <a:custGeom>
              <a:avLst/>
              <a:gdLst/>
              <a:ahLst/>
              <a:cxnLst/>
              <a:rect l="l" t="t" r="r" b="b"/>
              <a:pathLst>
                <a:path w="1688464" h="574675">
                  <a:moveTo>
                    <a:pt x="1401114" y="574636"/>
                  </a:moveTo>
                  <a:lnTo>
                    <a:pt x="0" y="574636"/>
                  </a:lnTo>
                  <a:lnTo>
                    <a:pt x="287185" y="0"/>
                  </a:lnTo>
                  <a:lnTo>
                    <a:pt x="1688287" y="0"/>
                  </a:lnTo>
                  <a:lnTo>
                    <a:pt x="1401114" y="574636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3733093" y="9107204"/>
              <a:ext cx="1318260" cy="136525"/>
            </a:xfrm>
            <a:custGeom>
              <a:avLst/>
              <a:gdLst/>
              <a:ahLst/>
              <a:cxnLst/>
              <a:rect l="l" t="t" r="r" b="b"/>
              <a:pathLst>
                <a:path w="1318260" h="136525">
                  <a:moveTo>
                    <a:pt x="1317663" y="0"/>
                  </a:moveTo>
                  <a:lnTo>
                    <a:pt x="67957" y="0"/>
                  </a:lnTo>
                  <a:lnTo>
                    <a:pt x="0" y="135991"/>
                  </a:lnTo>
                  <a:lnTo>
                    <a:pt x="1249705" y="135991"/>
                  </a:lnTo>
                  <a:lnTo>
                    <a:pt x="131766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3808133" y="8853754"/>
              <a:ext cx="1503680" cy="204470"/>
            </a:xfrm>
            <a:custGeom>
              <a:avLst/>
              <a:gdLst/>
              <a:ahLst/>
              <a:cxnLst/>
              <a:rect l="l" t="t" r="r" b="b"/>
              <a:pathLst>
                <a:path w="1503679" h="204470">
                  <a:moveTo>
                    <a:pt x="1407464" y="191554"/>
                  </a:moveTo>
                  <a:lnTo>
                    <a:pt x="6350" y="191554"/>
                  </a:lnTo>
                  <a:lnTo>
                    <a:pt x="0" y="204254"/>
                  </a:lnTo>
                  <a:lnTo>
                    <a:pt x="1401114" y="204254"/>
                  </a:lnTo>
                  <a:lnTo>
                    <a:pt x="1407464" y="191554"/>
                  </a:lnTo>
                  <a:close/>
                </a:path>
                <a:path w="1503679" h="204470">
                  <a:moveTo>
                    <a:pt x="1503197" y="0"/>
                  </a:moveTo>
                  <a:lnTo>
                    <a:pt x="102082" y="0"/>
                  </a:lnTo>
                  <a:lnTo>
                    <a:pt x="95732" y="12700"/>
                  </a:lnTo>
                  <a:lnTo>
                    <a:pt x="1496847" y="12700"/>
                  </a:lnTo>
                  <a:lnTo>
                    <a:pt x="15031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3994379" y="8668563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4" h="574675">
                  <a:moveTo>
                    <a:pt x="287481" y="0"/>
                  </a:moveTo>
                  <a:lnTo>
                    <a:pt x="0" y="57462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4275526" y="8668563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4" h="574675">
                  <a:moveTo>
                    <a:pt x="287317" y="0"/>
                  </a:moveTo>
                  <a:lnTo>
                    <a:pt x="0" y="574624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4556673" y="8668563"/>
              <a:ext cx="287655" cy="574675"/>
            </a:xfrm>
            <a:custGeom>
              <a:avLst/>
              <a:gdLst/>
              <a:ahLst/>
              <a:cxnLst/>
              <a:rect l="l" t="t" r="r" b="b"/>
              <a:pathLst>
                <a:path w="287654" h="574675">
                  <a:moveTo>
                    <a:pt x="287152" y="0"/>
                  </a:moveTo>
                  <a:lnTo>
                    <a:pt x="0" y="57462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4837820" y="8668563"/>
              <a:ext cx="287020" cy="574675"/>
            </a:xfrm>
            <a:custGeom>
              <a:avLst/>
              <a:gdLst/>
              <a:ahLst/>
              <a:cxnLst/>
              <a:rect l="l" t="t" r="r" b="b"/>
              <a:pathLst>
                <a:path w="287020" h="574675">
                  <a:moveTo>
                    <a:pt x="286988" y="0"/>
                  </a:moveTo>
                  <a:lnTo>
                    <a:pt x="0" y="574624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5408742" y="8734830"/>
              <a:ext cx="0" cy="290195"/>
            </a:xfrm>
            <a:custGeom>
              <a:avLst/>
              <a:gdLst/>
              <a:ahLst/>
              <a:cxnLst/>
              <a:rect l="l" t="t" r="r" b="b"/>
              <a:pathLst>
                <a:path w="0" h="290195">
                  <a:moveTo>
                    <a:pt x="0" y="0"/>
                  </a:moveTo>
                  <a:lnTo>
                    <a:pt x="0" y="28978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5390286" y="8678583"/>
              <a:ext cx="37465" cy="402590"/>
            </a:xfrm>
            <a:custGeom>
              <a:avLst/>
              <a:gdLst/>
              <a:ahLst/>
              <a:cxnLst/>
              <a:rect l="l" t="t" r="r" b="b"/>
              <a:pathLst>
                <a:path w="37464" h="402590">
                  <a:moveTo>
                    <a:pt x="36893" y="333463"/>
                  </a:moveTo>
                  <a:lnTo>
                    <a:pt x="0" y="333463"/>
                  </a:lnTo>
                  <a:lnTo>
                    <a:pt x="18453" y="402297"/>
                  </a:lnTo>
                  <a:lnTo>
                    <a:pt x="36893" y="333463"/>
                  </a:lnTo>
                  <a:close/>
                </a:path>
                <a:path w="37464" h="402590">
                  <a:moveTo>
                    <a:pt x="36893" y="68834"/>
                  </a:moveTo>
                  <a:lnTo>
                    <a:pt x="18453" y="0"/>
                  </a:lnTo>
                  <a:lnTo>
                    <a:pt x="0" y="68834"/>
                  </a:lnTo>
                  <a:lnTo>
                    <a:pt x="36893" y="688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5120649" y="8962023"/>
              <a:ext cx="492125" cy="285750"/>
            </a:xfrm>
            <a:custGeom>
              <a:avLst/>
              <a:gdLst/>
              <a:ahLst/>
              <a:cxnLst/>
              <a:rect l="l" t="t" r="r" b="b"/>
              <a:pathLst>
                <a:path w="492125" h="285750">
                  <a:moveTo>
                    <a:pt x="0" y="285203"/>
                  </a:moveTo>
                  <a:lnTo>
                    <a:pt x="492010" y="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156006" y="9620959"/>
              <a:ext cx="118745" cy="114935"/>
            </a:xfrm>
            <a:custGeom>
              <a:avLst/>
              <a:gdLst/>
              <a:ahLst/>
              <a:cxnLst/>
              <a:rect l="l" t="t" r="r" b="b"/>
              <a:pathLst>
                <a:path w="118745" h="114934">
                  <a:moveTo>
                    <a:pt x="0" y="0"/>
                  </a:moveTo>
                  <a:lnTo>
                    <a:pt x="35756" y="21674"/>
                  </a:lnTo>
                  <a:lnTo>
                    <a:pt x="67732" y="48302"/>
                  </a:lnTo>
                  <a:lnTo>
                    <a:pt x="95397" y="79358"/>
                  </a:lnTo>
                  <a:lnTo>
                    <a:pt x="118224" y="114312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5248776" y="8997679"/>
              <a:ext cx="118745" cy="114300"/>
            </a:xfrm>
            <a:custGeom>
              <a:avLst/>
              <a:gdLst/>
              <a:ahLst/>
              <a:cxnLst/>
              <a:rect l="l" t="t" r="r" b="b"/>
              <a:pathLst>
                <a:path w="118745" h="114300">
                  <a:moveTo>
                    <a:pt x="0" y="0"/>
                  </a:moveTo>
                  <a:lnTo>
                    <a:pt x="35756" y="21674"/>
                  </a:lnTo>
                  <a:lnTo>
                    <a:pt x="67732" y="48301"/>
                  </a:lnTo>
                  <a:lnTo>
                    <a:pt x="95397" y="79352"/>
                  </a:lnTo>
                  <a:lnTo>
                    <a:pt x="118224" y="11429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836796" y="9048812"/>
              <a:ext cx="375920" cy="194945"/>
            </a:xfrm>
            <a:custGeom>
              <a:avLst/>
              <a:gdLst/>
              <a:ahLst/>
              <a:cxnLst/>
              <a:rect l="l" t="t" r="r" b="b"/>
              <a:pathLst>
                <a:path w="375920" h="194945">
                  <a:moveTo>
                    <a:pt x="94703" y="628"/>
                  </a:moveTo>
                  <a:lnTo>
                    <a:pt x="0" y="194900"/>
                  </a:lnTo>
                  <a:lnTo>
                    <a:pt x="277228" y="194900"/>
                  </a:lnTo>
                  <a:lnTo>
                    <a:pt x="375577" y="4273"/>
                  </a:lnTo>
                  <a:lnTo>
                    <a:pt x="213197" y="1480"/>
                  </a:lnTo>
                  <a:lnTo>
                    <a:pt x="129813" y="170"/>
                  </a:lnTo>
                  <a:lnTo>
                    <a:pt x="99092" y="0"/>
                  </a:lnTo>
                  <a:lnTo>
                    <a:pt x="94703" y="628"/>
                  </a:lnTo>
                  <a:close/>
                </a:path>
              </a:pathLst>
            </a:custGeom>
            <a:ln w="2539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5057839" y="912714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390" y="0"/>
                  </a:moveTo>
                  <a:lnTo>
                    <a:pt x="7620" y="0"/>
                  </a:lnTo>
                  <a:lnTo>
                    <a:pt x="0" y="7619"/>
                  </a:lnTo>
                  <a:lnTo>
                    <a:pt x="0" y="26390"/>
                  </a:lnTo>
                  <a:lnTo>
                    <a:pt x="7620" y="33997"/>
                  </a:lnTo>
                  <a:lnTo>
                    <a:pt x="26390" y="33997"/>
                  </a:lnTo>
                  <a:lnTo>
                    <a:pt x="33997" y="26390"/>
                  </a:lnTo>
                  <a:lnTo>
                    <a:pt x="33997" y="17005"/>
                  </a:lnTo>
                  <a:lnTo>
                    <a:pt x="33997" y="7619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5057839" y="912714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997" y="17005"/>
                  </a:moveTo>
                  <a:lnTo>
                    <a:pt x="33997" y="26390"/>
                  </a:lnTo>
                  <a:lnTo>
                    <a:pt x="26390" y="33997"/>
                  </a:lnTo>
                  <a:lnTo>
                    <a:pt x="17005" y="33997"/>
                  </a:lnTo>
                  <a:lnTo>
                    <a:pt x="7620" y="33997"/>
                  </a:lnTo>
                  <a:lnTo>
                    <a:pt x="0" y="26390"/>
                  </a:lnTo>
                  <a:lnTo>
                    <a:pt x="0" y="17005"/>
                  </a:lnTo>
                  <a:lnTo>
                    <a:pt x="0" y="7619"/>
                  </a:lnTo>
                  <a:lnTo>
                    <a:pt x="7620" y="0"/>
                  </a:lnTo>
                  <a:lnTo>
                    <a:pt x="17005" y="0"/>
                  </a:lnTo>
                  <a:lnTo>
                    <a:pt x="26390" y="0"/>
                  </a:lnTo>
                  <a:lnTo>
                    <a:pt x="33997" y="7619"/>
                  </a:lnTo>
                  <a:lnTo>
                    <a:pt x="33997" y="17005"/>
                  </a:lnTo>
                  <a:close/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5073556" y="9142936"/>
              <a:ext cx="963294" cy="0"/>
            </a:xfrm>
            <a:custGeom>
              <a:avLst/>
              <a:gdLst/>
              <a:ahLst/>
              <a:cxnLst/>
              <a:rect l="l" t="t" r="r" b="b"/>
              <a:pathLst>
                <a:path w="963295" h="0">
                  <a:moveTo>
                    <a:pt x="0" y="0"/>
                  </a:moveTo>
                  <a:lnTo>
                    <a:pt x="962685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5114843" y="9246136"/>
              <a:ext cx="0" cy="119380"/>
            </a:xfrm>
            <a:custGeom>
              <a:avLst/>
              <a:gdLst/>
              <a:ahLst/>
              <a:cxnLst/>
              <a:rect l="l" t="t" r="r" b="b"/>
              <a:pathLst>
                <a:path w="0" h="119379">
                  <a:moveTo>
                    <a:pt x="0" y="0"/>
                  </a:moveTo>
                  <a:lnTo>
                    <a:pt x="0" y="11899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031784" y="9870234"/>
              <a:ext cx="0" cy="119380"/>
            </a:xfrm>
            <a:custGeom>
              <a:avLst/>
              <a:gdLst/>
              <a:ahLst/>
              <a:cxnLst/>
              <a:rect l="l" t="t" r="r" b="b"/>
              <a:pathLst>
                <a:path w="0" h="119379">
                  <a:moveTo>
                    <a:pt x="0" y="0"/>
                  </a:moveTo>
                  <a:lnTo>
                    <a:pt x="0" y="1189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2633036" y="9870234"/>
              <a:ext cx="0" cy="119380"/>
            </a:xfrm>
            <a:custGeom>
              <a:avLst/>
              <a:gdLst/>
              <a:ahLst/>
              <a:cxnLst/>
              <a:rect l="l" t="t" r="r" b="b"/>
              <a:pathLst>
                <a:path w="0" h="119379">
                  <a:moveTo>
                    <a:pt x="0" y="0"/>
                  </a:moveTo>
                  <a:lnTo>
                    <a:pt x="0" y="11898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2493335" y="9873880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14819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775030" y="9291068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14819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2690098" y="9253031"/>
              <a:ext cx="1036955" cy="0"/>
            </a:xfrm>
            <a:custGeom>
              <a:avLst/>
              <a:gdLst/>
              <a:ahLst/>
              <a:cxnLst/>
              <a:rect l="l" t="t" r="r" b="b"/>
              <a:pathLst>
                <a:path w="1036954" h="0">
                  <a:moveTo>
                    <a:pt x="103690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2764167" y="9108538"/>
              <a:ext cx="1073785" cy="0"/>
            </a:xfrm>
            <a:custGeom>
              <a:avLst/>
              <a:gdLst/>
              <a:ahLst/>
              <a:cxnLst/>
              <a:rect l="l" t="t" r="r" b="b"/>
              <a:pathLst>
                <a:path w="1073785" h="0">
                  <a:moveTo>
                    <a:pt x="107332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395110" y="9282304"/>
              <a:ext cx="666115" cy="383540"/>
            </a:xfrm>
            <a:custGeom>
              <a:avLst/>
              <a:gdLst/>
              <a:ahLst/>
              <a:cxnLst/>
              <a:rect l="l" t="t" r="r" b="b"/>
              <a:pathLst>
                <a:path w="666114" h="383540">
                  <a:moveTo>
                    <a:pt x="0" y="383489"/>
                  </a:moveTo>
                  <a:lnTo>
                    <a:pt x="6661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346346" y="9254236"/>
              <a:ext cx="763905" cy="440055"/>
            </a:xfrm>
            <a:custGeom>
              <a:avLst/>
              <a:gdLst/>
              <a:ahLst/>
              <a:cxnLst/>
              <a:rect l="l" t="t" r="r" b="b"/>
              <a:pathLst>
                <a:path w="763904" h="440054">
                  <a:moveTo>
                    <a:pt x="68872" y="421271"/>
                  </a:moveTo>
                  <a:lnTo>
                    <a:pt x="50457" y="389293"/>
                  </a:lnTo>
                  <a:lnTo>
                    <a:pt x="0" y="439623"/>
                  </a:lnTo>
                  <a:lnTo>
                    <a:pt x="68872" y="421271"/>
                  </a:lnTo>
                  <a:close/>
                </a:path>
                <a:path w="763904" h="440054">
                  <a:moveTo>
                    <a:pt x="763638" y="0"/>
                  </a:moveTo>
                  <a:lnTo>
                    <a:pt x="694778" y="18351"/>
                  </a:lnTo>
                  <a:lnTo>
                    <a:pt x="713181" y="50342"/>
                  </a:lnTo>
                  <a:lnTo>
                    <a:pt x="763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078113" y="9371188"/>
              <a:ext cx="983615" cy="565785"/>
            </a:xfrm>
            <a:custGeom>
              <a:avLst/>
              <a:gdLst/>
              <a:ahLst/>
              <a:cxnLst/>
              <a:rect l="l" t="t" r="r" b="b"/>
              <a:pathLst>
                <a:path w="983614" h="565784">
                  <a:moveTo>
                    <a:pt x="0" y="565696"/>
                  </a:moveTo>
                  <a:lnTo>
                    <a:pt x="9831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029341" y="9343136"/>
              <a:ext cx="1080770" cy="622300"/>
            </a:xfrm>
            <a:custGeom>
              <a:avLst/>
              <a:gdLst/>
              <a:ahLst/>
              <a:cxnLst/>
              <a:rect l="l" t="t" r="r" b="b"/>
              <a:pathLst>
                <a:path w="1080770" h="622300">
                  <a:moveTo>
                    <a:pt x="68872" y="603465"/>
                  </a:moveTo>
                  <a:lnTo>
                    <a:pt x="50469" y="571487"/>
                  </a:lnTo>
                  <a:lnTo>
                    <a:pt x="0" y="621804"/>
                  </a:lnTo>
                  <a:lnTo>
                    <a:pt x="68872" y="603465"/>
                  </a:lnTo>
                  <a:close/>
                </a:path>
                <a:path w="1080770" h="622300">
                  <a:moveTo>
                    <a:pt x="1080643" y="0"/>
                  </a:moveTo>
                  <a:lnTo>
                    <a:pt x="1011770" y="18338"/>
                  </a:lnTo>
                  <a:lnTo>
                    <a:pt x="1030173" y="50330"/>
                  </a:lnTo>
                  <a:lnTo>
                    <a:pt x="10806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691718" y="9964938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29" h="0">
                  <a:moveTo>
                    <a:pt x="128137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635466" y="9946500"/>
              <a:ext cx="1394460" cy="37465"/>
            </a:xfrm>
            <a:custGeom>
              <a:avLst/>
              <a:gdLst/>
              <a:ahLst/>
              <a:cxnLst/>
              <a:rect l="l" t="t" r="r" b="b"/>
              <a:pathLst>
                <a:path w="1394460" h="37465">
                  <a:moveTo>
                    <a:pt x="68834" y="0"/>
                  </a:moveTo>
                  <a:lnTo>
                    <a:pt x="0" y="18440"/>
                  </a:lnTo>
                  <a:lnTo>
                    <a:pt x="68834" y="36893"/>
                  </a:lnTo>
                  <a:lnTo>
                    <a:pt x="68834" y="0"/>
                  </a:lnTo>
                  <a:close/>
                </a:path>
                <a:path w="1394460" h="37465">
                  <a:moveTo>
                    <a:pt x="1393875" y="18440"/>
                  </a:moveTo>
                  <a:lnTo>
                    <a:pt x="1325041" y="0"/>
                  </a:lnTo>
                  <a:lnTo>
                    <a:pt x="1325041" y="36893"/>
                  </a:lnTo>
                  <a:lnTo>
                    <a:pt x="1393875" y="18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2551844" y="9341533"/>
              <a:ext cx="247015" cy="481330"/>
            </a:xfrm>
            <a:custGeom>
              <a:avLst/>
              <a:gdLst/>
              <a:ahLst/>
              <a:cxnLst/>
              <a:rect l="l" t="t" r="r" b="b"/>
              <a:pathLst>
                <a:path w="247014" h="481329">
                  <a:moveTo>
                    <a:pt x="0" y="481063"/>
                  </a:moveTo>
                  <a:lnTo>
                    <a:pt x="24657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526182" y="9291472"/>
              <a:ext cx="298450" cy="581660"/>
            </a:xfrm>
            <a:custGeom>
              <a:avLst/>
              <a:gdLst/>
              <a:ahLst/>
              <a:cxnLst/>
              <a:rect l="l" t="t" r="r" b="b"/>
              <a:pathLst>
                <a:path w="298450" h="581659">
                  <a:moveTo>
                    <a:pt x="47815" y="528345"/>
                  </a:moveTo>
                  <a:lnTo>
                    <a:pt x="14986" y="511517"/>
                  </a:lnTo>
                  <a:lnTo>
                    <a:pt x="0" y="581190"/>
                  </a:lnTo>
                  <a:lnTo>
                    <a:pt x="47815" y="528345"/>
                  </a:lnTo>
                  <a:close/>
                </a:path>
                <a:path w="298450" h="581659">
                  <a:moveTo>
                    <a:pt x="297891" y="0"/>
                  </a:moveTo>
                  <a:lnTo>
                    <a:pt x="250075" y="52844"/>
                  </a:lnTo>
                  <a:lnTo>
                    <a:pt x="282905" y="69672"/>
                  </a:lnTo>
                  <a:lnTo>
                    <a:pt x="2978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2775030" y="9291068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 h="0">
                  <a:moveTo>
                    <a:pt x="14819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2839435" y="8960811"/>
              <a:ext cx="50165" cy="97155"/>
            </a:xfrm>
            <a:custGeom>
              <a:avLst/>
              <a:gdLst/>
              <a:ahLst/>
              <a:cxnLst/>
              <a:rect l="l" t="t" r="r" b="b"/>
              <a:pathLst>
                <a:path w="50164" h="97154">
                  <a:moveTo>
                    <a:pt x="0" y="97155"/>
                  </a:moveTo>
                  <a:lnTo>
                    <a:pt x="4979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2813776" y="9038361"/>
              <a:ext cx="48260" cy="69850"/>
            </a:xfrm>
            <a:custGeom>
              <a:avLst/>
              <a:gdLst/>
              <a:ahLst/>
              <a:cxnLst/>
              <a:rect l="l" t="t" r="r" b="b"/>
              <a:pathLst>
                <a:path w="48260" h="69850">
                  <a:moveTo>
                    <a:pt x="14985" y="0"/>
                  </a:moveTo>
                  <a:lnTo>
                    <a:pt x="0" y="69672"/>
                  </a:lnTo>
                  <a:lnTo>
                    <a:pt x="47815" y="16827"/>
                  </a:lnTo>
                  <a:lnTo>
                    <a:pt x="149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2676003" y="9301152"/>
              <a:ext cx="50800" cy="97155"/>
            </a:xfrm>
            <a:custGeom>
              <a:avLst/>
              <a:gdLst/>
              <a:ahLst/>
              <a:cxnLst/>
              <a:rect l="l" t="t" r="r" b="b"/>
              <a:pathLst>
                <a:path w="50800" h="97154">
                  <a:moveTo>
                    <a:pt x="50545" y="0"/>
                  </a:moveTo>
                  <a:lnTo>
                    <a:pt x="0" y="9677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2704373" y="9251292"/>
              <a:ext cx="48260" cy="69850"/>
            </a:xfrm>
            <a:custGeom>
              <a:avLst/>
              <a:gdLst/>
              <a:ahLst/>
              <a:cxnLst/>
              <a:rect l="l" t="t" r="r" b="b"/>
              <a:pathLst>
                <a:path w="48260" h="69850">
                  <a:moveTo>
                    <a:pt x="48221" y="0"/>
                  </a:moveTo>
                  <a:lnTo>
                    <a:pt x="0" y="52476"/>
                  </a:lnTo>
                  <a:lnTo>
                    <a:pt x="32702" y="69557"/>
                  </a:lnTo>
                  <a:lnTo>
                    <a:pt x="482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3707593" y="8487174"/>
              <a:ext cx="0" cy="766445"/>
            </a:xfrm>
            <a:custGeom>
              <a:avLst/>
              <a:gdLst/>
              <a:ahLst/>
              <a:cxnLst/>
              <a:rect l="l" t="t" r="r" b="b"/>
              <a:pathLst>
                <a:path w="0" h="766445">
                  <a:moveTo>
                    <a:pt x="0" y="766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980067" y="8487174"/>
              <a:ext cx="0" cy="766445"/>
            </a:xfrm>
            <a:custGeom>
              <a:avLst/>
              <a:gdLst/>
              <a:ahLst/>
              <a:cxnLst/>
              <a:rect l="l" t="t" r="r" b="b"/>
              <a:pathLst>
                <a:path w="0" h="766445">
                  <a:moveTo>
                    <a:pt x="0" y="766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3767490" y="8544244"/>
              <a:ext cx="1158875" cy="0"/>
            </a:xfrm>
            <a:custGeom>
              <a:avLst/>
              <a:gdLst/>
              <a:ahLst/>
              <a:cxnLst/>
              <a:rect l="l" t="t" r="r" b="b"/>
              <a:pathLst>
                <a:path w="1158875" h="0">
                  <a:moveTo>
                    <a:pt x="115834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3711232" y="8525802"/>
              <a:ext cx="1271270" cy="37465"/>
            </a:xfrm>
            <a:custGeom>
              <a:avLst/>
              <a:gdLst/>
              <a:ahLst/>
              <a:cxnLst/>
              <a:rect l="l" t="t" r="r" b="b"/>
              <a:pathLst>
                <a:path w="1271270" h="37465">
                  <a:moveTo>
                    <a:pt x="68834" y="0"/>
                  </a:moveTo>
                  <a:lnTo>
                    <a:pt x="0" y="18453"/>
                  </a:lnTo>
                  <a:lnTo>
                    <a:pt x="68834" y="36893"/>
                  </a:lnTo>
                  <a:lnTo>
                    <a:pt x="68834" y="0"/>
                  </a:lnTo>
                  <a:close/>
                </a:path>
                <a:path w="1271270" h="37465">
                  <a:moveTo>
                    <a:pt x="1270850" y="18453"/>
                  </a:moveTo>
                  <a:lnTo>
                    <a:pt x="1202004" y="0"/>
                  </a:lnTo>
                  <a:lnTo>
                    <a:pt x="1202004" y="36893"/>
                  </a:lnTo>
                  <a:lnTo>
                    <a:pt x="1270850" y="184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099762" y="9088549"/>
              <a:ext cx="1022985" cy="271780"/>
            </a:xfrm>
            <a:custGeom>
              <a:avLst/>
              <a:gdLst/>
              <a:ahLst/>
              <a:cxnLst/>
              <a:rect l="l" t="t" r="r" b="b"/>
              <a:pathLst>
                <a:path w="1022985" h="271779">
                  <a:moveTo>
                    <a:pt x="0" y="271551"/>
                  </a:moveTo>
                  <a:lnTo>
                    <a:pt x="1022642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20" name="object 5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7408" y="4777206"/>
            <a:ext cx="4566915" cy="371906"/>
          </a:xfrm>
          <a:prstGeom prst="rect">
            <a:avLst/>
          </a:prstGeom>
        </p:spPr>
      </p:pic>
      <p:grpSp>
        <p:nvGrpSpPr>
          <p:cNvPr id="521" name="object 521"/>
          <p:cNvGrpSpPr/>
          <p:nvPr/>
        </p:nvGrpSpPr>
        <p:grpSpPr>
          <a:xfrm>
            <a:off x="1595693" y="6361203"/>
            <a:ext cx="4051935" cy="371475"/>
            <a:chOff x="1595693" y="6361203"/>
            <a:chExt cx="4051935" cy="371475"/>
          </a:xfrm>
        </p:grpSpPr>
        <p:pic>
          <p:nvPicPr>
            <p:cNvPr id="522" name="object 5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95693" y="6361203"/>
              <a:ext cx="4051539" cy="351661"/>
            </a:xfrm>
            <a:prstGeom prst="rect">
              <a:avLst/>
            </a:prstGeom>
          </p:spPr>
        </p:pic>
        <p:pic>
          <p:nvPicPr>
            <p:cNvPr id="523" name="object 5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21924" y="6526949"/>
              <a:ext cx="104698" cy="205308"/>
            </a:xfrm>
            <a:prstGeom prst="rect">
              <a:avLst/>
            </a:prstGeom>
          </p:spPr>
        </p:pic>
      </p:grpSp>
      <p:sp>
        <p:nvSpPr>
          <p:cNvPr id="524" name="object 524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540000" y="856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540000" y="947061"/>
            <a:ext cx="772795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70180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86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dimensiones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20">
                <a:latin typeface="Microsoft Sans Serif"/>
                <a:cs typeface="Microsoft Sans Serif"/>
              </a:rPr>
              <a:t>tipo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seleccionado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2659560" y="1108745"/>
            <a:ext cx="20637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450" spc="5">
                <a:latin typeface="Microsoft Sans Serif"/>
                <a:cs typeface="Microsoft Sans Serif"/>
              </a:rPr>
              <a:t>992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±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3699537" y="1102395"/>
            <a:ext cx="2190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H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±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0,5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4682195" y="1076995"/>
            <a:ext cx="227329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942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±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4919149" y="1332509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4915477" y="1647082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4064652" y="1700524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4248609" y="2196655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2-</a:t>
            </a:r>
            <a:r>
              <a:rPr dirty="0" u="sng" sz="60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Ø</a:t>
            </a:r>
            <a:r>
              <a:rPr dirty="0" sz="600" spc="5"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4062990" y="2246314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5909928" y="2440873"/>
            <a:ext cx="680720" cy="81534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2540" marR="104139" indent="3810">
              <a:lnSpc>
                <a:spcPct val="145500"/>
              </a:lnSpc>
              <a:spcBef>
                <a:spcPts val="160"/>
              </a:spcBef>
              <a:tabLst>
                <a:tab pos="426084" algn="l"/>
              </a:tabLst>
            </a:pPr>
            <a:r>
              <a:rPr dirty="0" sz="75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dirty="0" sz="550" spc="20">
                <a:latin typeface="Microsoft Sans Serif"/>
                <a:cs typeface="Microsoft Sans Serif"/>
              </a:rPr>
              <a:t>Unión</a:t>
            </a:r>
            <a:r>
              <a:rPr dirty="0" sz="550" spc="20">
                <a:latin typeface="Microsoft Sans Serif"/>
                <a:cs typeface="Microsoft Sans Serif"/>
              </a:rPr>
              <a:t>	</a:t>
            </a:r>
            <a:r>
              <a:rPr dirty="0" sz="600">
                <a:latin typeface="Microsoft Sans Serif"/>
                <a:cs typeface="Microsoft Sans Serif"/>
              </a:rPr>
              <a:t>caja  </a:t>
            </a:r>
            <a:r>
              <a:rPr dirty="0" sz="65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r>
              <a:rPr dirty="0" sz="450" spc="10">
                <a:latin typeface="Microsoft Sans Serif"/>
                <a:cs typeface="Microsoft Sans Serif"/>
              </a:rPr>
              <a:t>Etiqueta </a:t>
            </a:r>
            <a:r>
              <a:rPr dirty="0" sz="4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r>
              <a:rPr dirty="0" sz="550" spc="10">
                <a:latin typeface="Microsoft Sans Serif"/>
                <a:cs typeface="Microsoft Sans Serif"/>
              </a:rPr>
              <a:t>Conector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r>
              <a:rPr dirty="0" sz="5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r>
              <a:rPr dirty="0" sz="400" spc="10">
                <a:latin typeface="Microsoft Sans Serif"/>
                <a:cs typeface="Microsoft Sans Serif"/>
              </a:rPr>
              <a:t>Orificios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puesta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endParaRPr sz="400">
              <a:latin typeface="Microsoft Sans Serif"/>
              <a:cs typeface="Microsoft Sans Serif"/>
            </a:endParaRPr>
          </a:p>
          <a:p>
            <a:pPr marL="1270">
              <a:lnSpc>
                <a:spcPct val="100000"/>
              </a:lnSpc>
              <a:spcBef>
                <a:spcPts val="585"/>
              </a:spcBef>
            </a:pPr>
            <a:r>
              <a:rPr dirty="0" sz="550" spc="10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r>
              <a:rPr dirty="0" sz="400" spc="10">
                <a:latin typeface="Microsoft Sans Serif"/>
                <a:cs typeface="Microsoft Sans Serif"/>
              </a:rPr>
              <a:t>Instalación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agujeros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4377997" y="2573185"/>
            <a:ext cx="577850" cy="219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ts val="615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cátodo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10">
                <a:latin typeface="Microsoft Sans Serif"/>
                <a:cs typeface="Microsoft Sans Serif"/>
              </a:rPr>
              <a:t>–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+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ánodo</a:t>
            </a:r>
            <a:endParaRPr sz="550">
              <a:latin typeface="Microsoft Sans Serif"/>
              <a:cs typeface="Microsoft Sans Serif"/>
            </a:endParaRPr>
          </a:p>
          <a:p>
            <a:pPr marL="376555">
              <a:lnSpc>
                <a:spcPts val="915"/>
              </a:lnSpc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1637300" y="4226897"/>
            <a:ext cx="3852545" cy="45847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300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40,10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V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STC.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ambiente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Roma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(Italia)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-3 </a:t>
            </a:r>
            <a:r>
              <a:rPr dirty="0" sz="800" spc="-20">
                <a:latin typeface="Microsoft Sans Serif"/>
                <a:cs typeface="Microsoft Sans Serif"/>
              </a:rPr>
              <a:t>°C.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(β)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-0,299 [%/K].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1599199" y="3896612"/>
            <a:ext cx="5384800" cy="33020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la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tensión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5" b="1">
                <a:latin typeface="Arial"/>
                <a:cs typeface="Arial"/>
              </a:rPr>
              <a:t>máxima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75" b="1">
                <a:latin typeface="Arial"/>
                <a:cs typeface="Arial"/>
              </a:rPr>
              <a:t>mó</a:t>
            </a:r>
            <a:r>
              <a:rPr dirty="0" baseline="-33333" sz="750" spc="-112" b="1">
                <a:latin typeface="Arial"/>
                <a:cs typeface="Arial"/>
              </a:rPr>
              <a:t>j</a:t>
            </a:r>
            <a:r>
              <a:rPr dirty="0" sz="650" spc="-75" b="1">
                <a:latin typeface="Arial"/>
                <a:cs typeface="Arial"/>
              </a:rPr>
              <a:t>d</a:t>
            </a:r>
            <a:r>
              <a:rPr dirty="0" baseline="-33333" sz="750" spc="-112" b="1">
                <a:latin typeface="Arial"/>
                <a:cs typeface="Arial"/>
              </a:rPr>
              <a:t>ef</a:t>
            </a:r>
            <a:r>
              <a:rPr dirty="0" sz="650" spc="-75" b="1">
                <a:latin typeface="Arial"/>
                <a:cs typeface="Arial"/>
              </a:rPr>
              <a:t>u</a:t>
            </a:r>
            <a:r>
              <a:rPr dirty="0" baseline="-33333" sz="750" spc="-112" b="1">
                <a:latin typeface="Arial"/>
                <a:cs typeface="Arial"/>
              </a:rPr>
              <a:t>e</a:t>
            </a:r>
            <a:r>
              <a:rPr dirty="0" sz="650" spc="-75" b="1">
                <a:latin typeface="Arial"/>
                <a:cs typeface="Arial"/>
              </a:rPr>
              <a:t>lo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fotovoltaico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(según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20" b="1">
                <a:latin typeface="Arial"/>
                <a:cs typeface="Arial"/>
              </a:rPr>
              <a:t>IEC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60364-7-712)</a:t>
            </a:r>
            <a:endParaRPr sz="6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2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10">
                <a:latin typeface="Microsoft Sans Serif"/>
                <a:cs typeface="Microsoft Sans Serif"/>
              </a:rPr>
              <a:t> seleccionado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(60</a:t>
            </a:r>
            <a:r>
              <a:rPr dirty="0" sz="650" spc="5">
                <a:latin typeface="Microsoft Sans Serif"/>
                <a:cs typeface="Microsoft Sans Serif"/>
              </a:rPr>
              <a:t> celdas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6”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3572824" y="4182750"/>
            <a:ext cx="2476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540000" y="488665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1637300" y="5251786"/>
            <a:ext cx="155067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 b="1">
                <a:latin typeface="Arial"/>
                <a:cs typeface="Arial"/>
              </a:rPr>
              <a:t>Determinación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la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tensión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mínima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del</a:t>
            </a:r>
            <a:endParaRPr sz="600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1637266" y="5515140"/>
            <a:ext cx="5130165" cy="61849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spc="-45">
                <a:latin typeface="Microsoft Sans Serif"/>
                <a:cs typeface="Microsoft Sans Serif"/>
              </a:rPr>
              <a:t>STC)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32,60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V.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2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Roma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(Italia)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montada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61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°C.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>
                <a:latin typeface="Microsoft Sans Serif"/>
                <a:cs typeface="Microsoft Sans Serif"/>
              </a:rPr>
              <a:t> (β)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-0,299 [%/K].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3421391" y="5338450"/>
            <a:ext cx="34226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 b="1">
                <a:latin typeface="Arial"/>
                <a:cs typeface="Arial"/>
              </a:rPr>
              <a:t>Miembro</a:t>
            </a:r>
            <a:r>
              <a:rPr dirty="0" sz="200" spc="-5" b="1">
                <a:latin typeface="Arial"/>
                <a:cs typeface="Arial"/>
              </a:rPr>
              <a:t> </a:t>
            </a:r>
            <a:r>
              <a:rPr dirty="0" sz="200" spc="5" b="1">
                <a:latin typeface="Arial"/>
                <a:cs typeface="Arial"/>
              </a:rPr>
              <a:t>del</a:t>
            </a:r>
            <a:r>
              <a:rPr dirty="0" sz="200" spc="-5" b="1">
                <a:latin typeface="Arial"/>
                <a:cs typeface="Arial"/>
              </a:rPr>
              <a:t> </a:t>
            </a:r>
            <a:r>
              <a:rPr dirty="0" sz="200" spc="5" b="1">
                <a:latin typeface="Arial"/>
                <a:cs typeface="Arial"/>
              </a:rPr>
              <a:t>Parlamento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1637299" y="5391457"/>
            <a:ext cx="52298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 b="1">
                <a:latin typeface="Arial"/>
                <a:cs typeface="Arial"/>
              </a:rPr>
              <a:t>módulo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fotovoltaico</a:t>
            </a:r>
            <a:r>
              <a:rPr dirty="0" sz="600" spc="-5" b="1">
                <a:latin typeface="Arial"/>
                <a:cs typeface="Arial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mínimo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MPP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(V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seleccionado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(60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monocristalinas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300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W)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3153208" y="5471800"/>
            <a:ext cx="29210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-10">
                <a:latin typeface="Microsoft Sans Serif"/>
                <a:cs typeface="Microsoft Sans Serif"/>
              </a:rPr>
              <a:t>MPP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20">
                <a:latin typeface="Microsoft Sans Serif"/>
                <a:cs typeface="Microsoft Sans Serif"/>
              </a:rPr>
              <a:t>mínimo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540000" y="6365769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1637299" y="6953502"/>
            <a:ext cx="24580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Microsoft Sans Serif"/>
                <a:cs typeface="Microsoft Sans Serif"/>
              </a:rPr>
              <a:t>B.1.4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25">
                <a:latin typeface="Microsoft Sans Serif"/>
                <a:cs typeface="Microsoft Sans Serif"/>
              </a:rPr>
              <a:t>Configuraciones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5">
                <a:latin typeface="Microsoft Sans Serif"/>
                <a:cs typeface="Microsoft Sans Serif"/>
              </a:rPr>
              <a:t>físicas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la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matriz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1637299" y="7325586"/>
            <a:ext cx="525589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Durante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fase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diseño,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deben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cuenta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efectos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auto-sombreado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montado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paneles </a:t>
            </a:r>
            <a:r>
              <a:rPr dirty="0" sz="650" spc="20">
                <a:latin typeface="Microsoft Sans Serif"/>
                <a:cs typeface="Microsoft Sans Serif"/>
              </a:rPr>
              <a:t>fotovoltaicos independientes </a:t>
            </a:r>
            <a:r>
              <a:rPr dirty="0" sz="650" spc="15">
                <a:latin typeface="Microsoft Sans Serif"/>
                <a:cs typeface="Microsoft Sans Serif"/>
              </a:rPr>
              <a:t>fijos. </a:t>
            </a:r>
            <a:r>
              <a:rPr dirty="0" sz="650" spc="-15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pérdidas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5">
                <a:latin typeface="Microsoft Sans Serif"/>
                <a:cs typeface="Microsoft Sans Serif"/>
              </a:rPr>
              <a:t>auto-sombreado </a:t>
            </a:r>
            <a:r>
              <a:rPr dirty="0" sz="650" spc="15">
                <a:latin typeface="Microsoft Sans Serif"/>
                <a:cs typeface="Microsoft Sans Serif"/>
              </a:rPr>
              <a:t>son </a:t>
            </a:r>
            <a:r>
              <a:rPr dirty="0" sz="650" spc="5">
                <a:latin typeface="Microsoft Sans Serif"/>
                <a:cs typeface="Microsoft Sans Serif"/>
              </a:rPr>
              <a:t>causadas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20">
                <a:latin typeface="Microsoft Sans Serif"/>
                <a:cs typeface="Microsoft Sans Serif"/>
              </a:rPr>
              <a:t>fila precedente de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15">
                <a:latin typeface="Microsoft Sans Serif"/>
                <a:cs typeface="Microsoft Sans Serif"/>
              </a:rPr>
              <a:t>aplican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todos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30">
                <a:latin typeface="Microsoft Sans Serif"/>
                <a:cs typeface="Microsoft Sans Serif"/>
              </a:rPr>
              <a:t>módulos </a:t>
            </a:r>
            <a:r>
              <a:rPr dirty="0" sz="650" spc="20">
                <a:latin typeface="Microsoft Sans Serif"/>
                <a:cs typeface="Microsoft Sans Serif"/>
              </a:rPr>
              <a:t>fotovoltaicos excepto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primera </a:t>
            </a:r>
            <a:r>
              <a:rPr dirty="0" sz="650" spc="15">
                <a:latin typeface="Microsoft Sans Serif"/>
                <a:cs typeface="Microsoft Sans Serif"/>
              </a:rPr>
              <a:t>fila. </a:t>
            </a:r>
            <a:r>
              <a:rPr dirty="0" sz="650">
                <a:latin typeface="Microsoft Sans Serif"/>
                <a:cs typeface="Microsoft Sans Serif"/>
              </a:rPr>
              <a:t>Con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15">
                <a:latin typeface="Microsoft Sans Serif"/>
                <a:cs typeface="Microsoft Sans Serif"/>
              </a:rPr>
              <a:t>planificación </a:t>
            </a:r>
            <a:r>
              <a:rPr dirty="0" sz="650" spc="10">
                <a:latin typeface="Microsoft Sans Serif"/>
                <a:cs typeface="Microsoft Sans Serif"/>
              </a:rPr>
              <a:t>cuidadosa,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20">
                <a:latin typeface="Microsoft Sans Serif"/>
                <a:cs typeface="Microsoft Sans Serif"/>
              </a:rPr>
              <a:t>pérdidas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auto-sombreado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pueden reducir </a:t>
            </a:r>
            <a:r>
              <a:rPr dirty="0" sz="650" spc="10">
                <a:latin typeface="Microsoft Sans Serif"/>
                <a:cs typeface="Microsoft Sans Serif"/>
              </a:rPr>
              <a:t>al </a:t>
            </a:r>
            <a:r>
              <a:rPr dirty="0" sz="650" spc="30">
                <a:latin typeface="Microsoft Sans Serif"/>
                <a:cs typeface="Microsoft Sans Serif"/>
              </a:rPr>
              <a:t>mínimo. </a:t>
            </a: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diseñador </a:t>
            </a:r>
            <a:r>
              <a:rPr dirty="0" sz="650" spc="25">
                <a:latin typeface="Microsoft Sans Serif"/>
                <a:cs typeface="Microsoft Sans Serif"/>
              </a:rPr>
              <a:t>fotovoltaico </a:t>
            </a:r>
            <a:r>
              <a:rPr dirty="0" sz="650" spc="15">
                <a:latin typeface="Microsoft Sans Serif"/>
                <a:cs typeface="Microsoft Sans Serif"/>
              </a:rPr>
              <a:t>utiliza </a:t>
            </a:r>
            <a:r>
              <a:rPr dirty="0" sz="650" spc="20">
                <a:latin typeface="Microsoft Sans Serif"/>
                <a:cs typeface="Microsoft Sans Serif"/>
              </a:rPr>
              <a:t>diferentes </a:t>
            </a:r>
            <a:r>
              <a:rPr dirty="0" sz="650" spc="15">
                <a:latin typeface="Microsoft Sans Serif"/>
                <a:cs typeface="Microsoft Sans Serif"/>
              </a:rPr>
              <a:t>supuestos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definir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distancia </a:t>
            </a:r>
            <a:r>
              <a:rPr dirty="0" sz="650" spc="35">
                <a:latin typeface="Microsoft Sans Serif"/>
                <a:cs typeface="Microsoft Sans Serif"/>
              </a:rPr>
              <a:t>mínima d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entre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filas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vecinas.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540000" y="828174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540000" y="8371910"/>
            <a:ext cx="487045" cy="426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87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distancia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entre  </a:t>
            </a:r>
            <a:r>
              <a:rPr dirty="0" sz="550" spc="10">
                <a:latin typeface="Microsoft Sans Serif"/>
                <a:cs typeface="Microsoft Sans Serif"/>
              </a:rPr>
              <a:t>filas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vecinas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r>
              <a:rPr dirty="0" sz="350" spc="70">
                <a:latin typeface="Microsoft Sans Serif"/>
                <a:cs typeface="Microsoft Sans Serif"/>
              </a:rPr>
              <a:t>–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espaciado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5">
                <a:latin typeface="Microsoft Sans Serif"/>
                <a:cs typeface="Microsoft Sans Serif"/>
              </a:rPr>
              <a:t>entre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filas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4284221" y="8378050"/>
            <a:ext cx="200025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40"/>
              </a:spcBef>
            </a:pPr>
            <a:r>
              <a:rPr dirty="0" baseline="18518" sz="1350" spc="-179" i="1">
                <a:latin typeface="Trebuchet MS"/>
                <a:cs typeface="Trebuchet MS"/>
              </a:rPr>
              <a:t>y</a:t>
            </a:r>
            <a:r>
              <a:rPr dirty="0" sz="500" spc="-120" i="1">
                <a:latin typeface="Trebuchet MS"/>
                <a:cs typeface="Trebuchet MS"/>
              </a:rPr>
              <a:t>e</a:t>
            </a:r>
            <a:r>
              <a:rPr dirty="0" baseline="18518" sz="1350" spc="-179" i="1">
                <a:latin typeface="Trebuchet MS"/>
                <a:cs typeface="Trebuchet MS"/>
              </a:rPr>
              <a:t>o</a:t>
            </a:r>
            <a:r>
              <a:rPr dirty="0" sz="500" spc="-120" i="1">
                <a:latin typeface="Trebuchet MS"/>
                <a:cs typeface="Trebuchet MS"/>
              </a:rPr>
              <a:t>lla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5451347" y="8800655"/>
            <a:ext cx="1403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latin typeface="Microsoft Sans Serif"/>
                <a:cs typeface="Microsoft Sans Serif"/>
              </a:rPr>
              <a:t>yo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5630185" y="8992335"/>
            <a:ext cx="3797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40">
                <a:latin typeface="Microsoft Sans Serif"/>
                <a:cs typeface="Microsoft Sans Serif"/>
              </a:rPr>
              <a:t>Módulo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2721519" y="9050828"/>
            <a:ext cx="1066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-20" i="1">
                <a:latin typeface="Trebuchet MS"/>
                <a:cs typeface="Trebuchet MS"/>
              </a:rPr>
              <a:t>el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2797757" y="9141933"/>
            <a:ext cx="117475" cy="1054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500" spc="-10" i="1">
                <a:latin typeface="Trebuchet MS"/>
                <a:cs typeface="Trebuchet MS"/>
              </a:rPr>
              <a:t>ella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4581638" y="9348952"/>
            <a:ext cx="83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50">
                <a:latin typeface="Microsoft Sans Serif"/>
                <a:cs typeface="Microsoft Sans Serif"/>
              </a:rPr>
              <a:t>d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4590919" y="9689501"/>
            <a:ext cx="15240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20">
                <a:latin typeface="Microsoft Sans Serif"/>
                <a:cs typeface="Microsoft Sans Serif"/>
              </a:rPr>
              <a:t>gramo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2581987" y="9448724"/>
            <a:ext cx="106680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-20" i="1">
                <a:latin typeface="Trebuchet MS"/>
                <a:cs typeface="Trebuchet MS"/>
              </a:rPr>
              <a:t>el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4235766" y="9475140"/>
            <a:ext cx="850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60">
                <a:latin typeface="Microsoft Sans Serif"/>
                <a:cs typeface="Microsoft Sans Serif"/>
              </a:rPr>
              <a:t>β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3320646" y="9950400"/>
            <a:ext cx="140335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900" spc="35" i="1">
                <a:latin typeface="Trebuchet MS"/>
                <a:cs typeface="Trebuchet MS"/>
              </a:rPr>
              <a:t>yo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5476490" y="2191458"/>
            <a:ext cx="242570" cy="251460"/>
          </a:xfrm>
          <a:prstGeom prst="rect">
            <a:avLst/>
          </a:prstGeom>
        </p:spPr>
        <p:txBody>
          <a:bodyPr wrap="square" lIns="0" tIns="1651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450">
                <a:latin typeface="Microsoft Sans Serif"/>
                <a:cs typeface="Microsoft Sans Serif"/>
              </a:rPr>
              <a:t>1360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±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50">
              <a:latin typeface="Microsoft Sans Serif"/>
              <a:cs typeface="Microsoft Sans Serif"/>
            </a:endParaRPr>
          </a:p>
          <a:p>
            <a:pPr marL="24765">
              <a:lnSpc>
                <a:spcPct val="100000"/>
              </a:lnSpc>
            </a:pPr>
            <a:r>
              <a:rPr dirty="0" sz="450">
                <a:latin typeface="Microsoft Sans Serif"/>
                <a:cs typeface="Microsoft Sans Serif"/>
              </a:rPr>
              <a:t>860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±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5024150" y="1988952"/>
            <a:ext cx="129539" cy="110489"/>
          </a:xfrm>
          <a:prstGeom prst="rect">
            <a:avLst/>
          </a:prstGeom>
        </p:spPr>
        <p:txBody>
          <a:bodyPr wrap="square" lIns="0" tIns="1778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yo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4907296" y="1499047"/>
            <a:ext cx="129539" cy="156210"/>
          </a:xfrm>
          <a:prstGeom prst="rect">
            <a:avLst/>
          </a:prstGeom>
        </p:spPr>
        <p:txBody>
          <a:bodyPr wrap="square" lIns="0" tIns="1778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3489497" y="2191458"/>
            <a:ext cx="112395" cy="276860"/>
          </a:xfrm>
          <a:prstGeom prst="rect">
            <a:avLst/>
          </a:prstGeom>
        </p:spPr>
        <p:txBody>
          <a:bodyPr wrap="square" lIns="0" tIns="171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>
                <a:latin typeface="Microsoft Sans Serif"/>
                <a:cs typeface="Microsoft Sans Serif"/>
              </a:rPr>
              <a:t>1650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±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2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2358009"/>
            <a:ext cx="5370195" cy="2988310"/>
          </a:xfrm>
          <a:custGeom>
            <a:avLst/>
            <a:gdLst/>
            <a:ahLst/>
            <a:cxnLst/>
            <a:rect l="l" t="t" r="r" b="b"/>
            <a:pathLst>
              <a:path w="5370195" h="2988310">
                <a:moveTo>
                  <a:pt x="5370004" y="0"/>
                </a:moveTo>
                <a:lnTo>
                  <a:pt x="0" y="0"/>
                </a:lnTo>
                <a:lnTo>
                  <a:pt x="0" y="2987992"/>
                </a:lnTo>
                <a:lnTo>
                  <a:pt x="5370004" y="2987992"/>
                </a:lnTo>
                <a:lnTo>
                  <a:pt x="537000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0011" y="1288808"/>
            <a:ext cx="712754" cy="188208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4476963" y="2696399"/>
            <a:ext cx="1369060" cy="2371090"/>
            <a:chOff x="4476963" y="2696399"/>
            <a:chExt cx="1369060" cy="2371090"/>
          </a:xfrm>
        </p:grpSpPr>
        <p:sp>
          <p:nvSpPr>
            <p:cNvPr id="6" name="object 6"/>
            <p:cNvSpPr/>
            <p:nvPr/>
          </p:nvSpPr>
          <p:spPr>
            <a:xfrm>
              <a:off x="5751834" y="4790809"/>
              <a:ext cx="87630" cy="270510"/>
            </a:xfrm>
            <a:custGeom>
              <a:avLst/>
              <a:gdLst/>
              <a:ahLst/>
              <a:cxnLst/>
              <a:rect l="l" t="t" r="r" b="b"/>
              <a:pathLst>
                <a:path w="87629" h="270510">
                  <a:moveTo>
                    <a:pt x="87274" y="0"/>
                  </a:moveTo>
                  <a:lnTo>
                    <a:pt x="85270" y="47238"/>
                  </a:lnTo>
                  <a:lnTo>
                    <a:pt x="74410" y="102139"/>
                  </a:lnTo>
                  <a:lnTo>
                    <a:pt x="40981" y="179418"/>
                  </a:lnTo>
                  <a:lnTo>
                    <a:pt x="21293" y="223299"/>
                  </a:lnTo>
                  <a:lnTo>
                    <a:pt x="6093" y="256886"/>
                  </a:lnTo>
                  <a:lnTo>
                    <a:pt x="0" y="27028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406925" y="4441682"/>
              <a:ext cx="315595" cy="619760"/>
            </a:xfrm>
            <a:custGeom>
              <a:avLst/>
              <a:gdLst/>
              <a:ahLst/>
              <a:cxnLst/>
              <a:rect l="l" t="t" r="r" b="b"/>
              <a:pathLst>
                <a:path w="315595" h="619760">
                  <a:moveTo>
                    <a:pt x="315340" y="0"/>
                  </a:moveTo>
                  <a:lnTo>
                    <a:pt x="310592" y="75445"/>
                  </a:lnTo>
                  <a:lnTo>
                    <a:pt x="298453" y="128455"/>
                  </a:lnTo>
                  <a:lnTo>
                    <a:pt x="269420" y="184106"/>
                  </a:lnTo>
                  <a:lnTo>
                    <a:pt x="213994" y="267474"/>
                  </a:lnTo>
                  <a:lnTo>
                    <a:pt x="178350" y="320186"/>
                  </a:lnTo>
                  <a:lnTo>
                    <a:pt x="143730" y="372155"/>
                  </a:lnTo>
                  <a:lnTo>
                    <a:pt x="110893" y="422507"/>
                  </a:lnTo>
                  <a:lnTo>
                    <a:pt x="80598" y="470366"/>
                  </a:lnTo>
                  <a:lnTo>
                    <a:pt x="53603" y="514860"/>
                  </a:lnTo>
                  <a:lnTo>
                    <a:pt x="30666" y="555114"/>
                  </a:lnTo>
                  <a:lnTo>
                    <a:pt x="12546" y="590253"/>
                  </a:lnTo>
                  <a:lnTo>
                    <a:pt x="0" y="619404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144379" y="4084811"/>
              <a:ext cx="456565" cy="974725"/>
            </a:xfrm>
            <a:custGeom>
              <a:avLst/>
              <a:gdLst/>
              <a:ahLst/>
              <a:cxnLst/>
              <a:rect l="l" t="t" r="r" b="b"/>
              <a:pathLst>
                <a:path w="456564" h="974725">
                  <a:moveTo>
                    <a:pt x="456120" y="0"/>
                  </a:moveTo>
                  <a:lnTo>
                    <a:pt x="446485" y="71073"/>
                  </a:lnTo>
                  <a:lnTo>
                    <a:pt x="434474" y="117200"/>
                  </a:lnTo>
                  <a:lnTo>
                    <a:pt x="412170" y="158571"/>
                  </a:lnTo>
                  <a:lnTo>
                    <a:pt x="371652" y="215379"/>
                  </a:lnTo>
                  <a:lnTo>
                    <a:pt x="347274" y="249268"/>
                  </a:lnTo>
                  <a:lnTo>
                    <a:pt x="321002" y="287042"/>
                  </a:lnTo>
                  <a:lnTo>
                    <a:pt x="293444" y="327891"/>
                  </a:lnTo>
                  <a:lnTo>
                    <a:pt x="265208" y="371008"/>
                  </a:lnTo>
                  <a:lnTo>
                    <a:pt x="236903" y="415584"/>
                  </a:lnTo>
                  <a:lnTo>
                    <a:pt x="209137" y="460811"/>
                  </a:lnTo>
                  <a:lnTo>
                    <a:pt x="182517" y="505881"/>
                  </a:lnTo>
                  <a:lnTo>
                    <a:pt x="157653" y="549985"/>
                  </a:lnTo>
                  <a:lnTo>
                    <a:pt x="135153" y="592315"/>
                  </a:lnTo>
                  <a:lnTo>
                    <a:pt x="111717" y="638402"/>
                  </a:lnTo>
                  <a:lnTo>
                    <a:pt x="89236" y="684255"/>
                  </a:lnTo>
                  <a:lnTo>
                    <a:pt x="68166" y="730230"/>
                  </a:lnTo>
                  <a:lnTo>
                    <a:pt x="48964" y="776689"/>
                  </a:lnTo>
                  <a:lnTo>
                    <a:pt x="32090" y="823988"/>
                  </a:lnTo>
                  <a:lnTo>
                    <a:pt x="17999" y="872487"/>
                  </a:lnTo>
                  <a:lnTo>
                    <a:pt x="7150" y="922545"/>
                  </a:lnTo>
                  <a:lnTo>
                    <a:pt x="0" y="974521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011886" y="3705776"/>
              <a:ext cx="463550" cy="1155065"/>
            </a:xfrm>
            <a:custGeom>
              <a:avLst/>
              <a:gdLst/>
              <a:ahLst/>
              <a:cxnLst/>
              <a:rect l="l" t="t" r="r" b="b"/>
              <a:pathLst>
                <a:path w="463550" h="1155064">
                  <a:moveTo>
                    <a:pt x="461910" y="0"/>
                  </a:moveTo>
                  <a:lnTo>
                    <a:pt x="463363" y="49999"/>
                  </a:lnTo>
                  <a:lnTo>
                    <a:pt x="449769" y="95151"/>
                  </a:lnTo>
                  <a:lnTo>
                    <a:pt x="408457" y="161091"/>
                  </a:lnTo>
                  <a:lnTo>
                    <a:pt x="326757" y="273456"/>
                  </a:lnTo>
                  <a:lnTo>
                    <a:pt x="289609" y="325764"/>
                  </a:lnTo>
                  <a:lnTo>
                    <a:pt x="255307" y="377577"/>
                  </a:lnTo>
                  <a:lnTo>
                    <a:pt x="223816" y="428451"/>
                  </a:lnTo>
                  <a:lnTo>
                    <a:pt x="195105" y="477945"/>
                  </a:lnTo>
                  <a:lnTo>
                    <a:pt x="169139" y="525615"/>
                  </a:lnTo>
                  <a:lnTo>
                    <a:pt x="145885" y="571020"/>
                  </a:lnTo>
                  <a:lnTo>
                    <a:pt x="125311" y="613716"/>
                  </a:lnTo>
                  <a:lnTo>
                    <a:pt x="107382" y="653261"/>
                  </a:lnTo>
                  <a:lnTo>
                    <a:pt x="92066" y="689212"/>
                  </a:lnTo>
                  <a:lnTo>
                    <a:pt x="69137" y="748563"/>
                  </a:lnTo>
                  <a:lnTo>
                    <a:pt x="56192" y="784439"/>
                  </a:lnTo>
                  <a:lnTo>
                    <a:pt x="42579" y="823518"/>
                  </a:lnTo>
                  <a:lnTo>
                    <a:pt x="29313" y="866332"/>
                  </a:lnTo>
                  <a:lnTo>
                    <a:pt x="17407" y="913414"/>
                  </a:lnTo>
                  <a:lnTo>
                    <a:pt x="7877" y="965295"/>
                  </a:lnTo>
                  <a:lnTo>
                    <a:pt x="1736" y="1022510"/>
                  </a:lnTo>
                  <a:lnTo>
                    <a:pt x="0" y="1085589"/>
                  </a:lnTo>
                  <a:lnTo>
                    <a:pt x="3682" y="1155065"/>
                  </a:lnTo>
                </a:path>
              </a:pathLst>
            </a:custGeom>
            <a:ln w="12699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859985" y="3324621"/>
              <a:ext cx="461009" cy="1259840"/>
            </a:xfrm>
            <a:custGeom>
              <a:avLst/>
              <a:gdLst/>
              <a:ahLst/>
              <a:cxnLst/>
              <a:rect l="l" t="t" r="r" b="b"/>
              <a:pathLst>
                <a:path w="461010" h="1259839">
                  <a:moveTo>
                    <a:pt x="460717" y="0"/>
                  </a:moveTo>
                  <a:lnTo>
                    <a:pt x="456392" y="54393"/>
                  </a:lnTo>
                  <a:lnTo>
                    <a:pt x="445932" y="94630"/>
                  </a:lnTo>
                  <a:lnTo>
                    <a:pt x="421220" y="140606"/>
                  </a:lnTo>
                  <a:lnTo>
                    <a:pt x="374141" y="212217"/>
                  </a:lnTo>
                  <a:lnTo>
                    <a:pt x="342187" y="258339"/>
                  </a:lnTo>
                  <a:lnTo>
                    <a:pt x="314908" y="295597"/>
                  </a:lnTo>
                  <a:lnTo>
                    <a:pt x="290640" y="328440"/>
                  </a:lnTo>
                  <a:lnTo>
                    <a:pt x="267722" y="361319"/>
                  </a:lnTo>
                  <a:lnTo>
                    <a:pt x="244490" y="398686"/>
                  </a:lnTo>
                  <a:lnTo>
                    <a:pt x="219282" y="444991"/>
                  </a:lnTo>
                  <a:lnTo>
                    <a:pt x="190435" y="504685"/>
                  </a:lnTo>
                  <a:lnTo>
                    <a:pt x="175867" y="536048"/>
                  </a:lnTo>
                  <a:lnTo>
                    <a:pt x="159764" y="570596"/>
                  </a:lnTo>
                  <a:lnTo>
                    <a:pt x="142548" y="608098"/>
                  </a:lnTo>
                  <a:lnTo>
                    <a:pt x="124640" y="648323"/>
                  </a:lnTo>
                  <a:lnTo>
                    <a:pt x="106459" y="691042"/>
                  </a:lnTo>
                  <a:lnTo>
                    <a:pt x="88427" y="736024"/>
                  </a:lnTo>
                  <a:lnTo>
                    <a:pt x="70964" y="783037"/>
                  </a:lnTo>
                  <a:lnTo>
                    <a:pt x="54491" y="831853"/>
                  </a:lnTo>
                  <a:lnTo>
                    <a:pt x="39429" y="882239"/>
                  </a:lnTo>
                  <a:lnTo>
                    <a:pt x="26198" y="933967"/>
                  </a:lnTo>
                  <a:lnTo>
                    <a:pt x="15219" y="986805"/>
                  </a:lnTo>
                  <a:lnTo>
                    <a:pt x="6912" y="1040523"/>
                  </a:lnTo>
                  <a:lnTo>
                    <a:pt x="1699" y="1094891"/>
                  </a:lnTo>
                  <a:lnTo>
                    <a:pt x="0" y="1149677"/>
                  </a:lnTo>
                  <a:lnTo>
                    <a:pt x="2235" y="1204652"/>
                  </a:lnTo>
                  <a:lnTo>
                    <a:pt x="8825" y="1259586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680515" y="2975149"/>
              <a:ext cx="432434" cy="1406525"/>
            </a:xfrm>
            <a:custGeom>
              <a:avLst/>
              <a:gdLst/>
              <a:ahLst/>
              <a:cxnLst/>
              <a:rect l="l" t="t" r="r" b="b"/>
              <a:pathLst>
                <a:path w="432435" h="1406525">
                  <a:moveTo>
                    <a:pt x="432187" y="0"/>
                  </a:moveTo>
                  <a:lnTo>
                    <a:pt x="418319" y="74846"/>
                  </a:lnTo>
                  <a:lnTo>
                    <a:pt x="404349" y="123661"/>
                  </a:lnTo>
                  <a:lnTo>
                    <a:pt x="381863" y="167926"/>
                  </a:lnTo>
                  <a:lnTo>
                    <a:pt x="342449" y="229120"/>
                  </a:lnTo>
                  <a:lnTo>
                    <a:pt x="317795" y="266255"/>
                  </a:lnTo>
                  <a:lnTo>
                    <a:pt x="294293" y="301931"/>
                  </a:lnTo>
                  <a:lnTo>
                    <a:pt x="271608" y="337756"/>
                  </a:lnTo>
                  <a:lnTo>
                    <a:pt x="249406" y="375340"/>
                  </a:lnTo>
                  <a:lnTo>
                    <a:pt x="227353" y="416290"/>
                  </a:lnTo>
                  <a:lnTo>
                    <a:pt x="205114" y="462215"/>
                  </a:lnTo>
                  <a:lnTo>
                    <a:pt x="182356" y="514724"/>
                  </a:lnTo>
                  <a:lnTo>
                    <a:pt x="158744" y="575424"/>
                  </a:lnTo>
                  <a:lnTo>
                    <a:pt x="137773" y="633391"/>
                  </a:lnTo>
                  <a:lnTo>
                    <a:pt x="117933" y="690750"/>
                  </a:lnTo>
                  <a:lnTo>
                    <a:pt x="99414" y="746893"/>
                  </a:lnTo>
                  <a:lnTo>
                    <a:pt x="82408" y="801210"/>
                  </a:lnTo>
                  <a:lnTo>
                    <a:pt x="67105" y="853095"/>
                  </a:lnTo>
                  <a:lnTo>
                    <a:pt x="53697" y="901939"/>
                  </a:lnTo>
                  <a:lnTo>
                    <a:pt x="42374" y="947133"/>
                  </a:lnTo>
                  <a:lnTo>
                    <a:pt x="33329" y="988070"/>
                  </a:lnTo>
                  <a:lnTo>
                    <a:pt x="20164" y="1063559"/>
                  </a:lnTo>
                  <a:lnTo>
                    <a:pt x="13044" y="1106281"/>
                  </a:lnTo>
                  <a:lnTo>
                    <a:pt x="6543" y="1151848"/>
                  </a:lnTo>
                  <a:lnTo>
                    <a:pt x="1811" y="1199803"/>
                  </a:lnTo>
                  <a:lnTo>
                    <a:pt x="0" y="1249689"/>
                  </a:lnTo>
                  <a:lnTo>
                    <a:pt x="2258" y="1301046"/>
                  </a:lnTo>
                  <a:lnTo>
                    <a:pt x="9738" y="1353418"/>
                  </a:lnTo>
                  <a:lnTo>
                    <a:pt x="23590" y="1406347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483313" y="2702749"/>
              <a:ext cx="288925" cy="1544955"/>
            </a:xfrm>
            <a:custGeom>
              <a:avLst/>
              <a:gdLst/>
              <a:ahLst/>
              <a:cxnLst/>
              <a:rect l="l" t="t" r="r" b="b"/>
              <a:pathLst>
                <a:path w="288925" h="1544954">
                  <a:moveTo>
                    <a:pt x="280971" y="0"/>
                  </a:moveTo>
                  <a:lnTo>
                    <a:pt x="288824" y="64487"/>
                  </a:lnTo>
                  <a:lnTo>
                    <a:pt x="288364" y="108089"/>
                  </a:lnTo>
                  <a:lnTo>
                    <a:pt x="276818" y="150700"/>
                  </a:lnTo>
                  <a:lnTo>
                    <a:pt x="251418" y="212217"/>
                  </a:lnTo>
                  <a:lnTo>
                    <a:pt x="231715" y="257384"/>
                  </a:lnTo>
                  <a:lnTo>
                    <a:pt x="211200" y="303624"/>
                  </a:lnTo>
                  <a:lnTo>
                    <a:pt x="190740" y="350066"/>
                  </a:lnTo>
                  <a:lnTo>
                    <a:pt x="171204" y="395844"/>
                  </a:lnTo>
                  <a:lnTo>
                    <a:pt x="153459" y="440089"/>
                  </a:lnTo>
                  <a:lnTo>
                    <a:pt x="138375" y="481933"/>
                  </a:lnTo>
                  <a:lnTo>
                    <a:pt x="126818" y="520509"/>
                  </a:lnTo>
                  <a:lnTo>
                    <a:pt x="117208" y="558682"/>
                  </a:lnTo>
                  <a:lnTo>
                    <a:pt x="105542" y="606940"/>
                  </a:lnTo>
                  <a:lnTo>
                    <a:pt x="92639" y="662102"/>
                  </a:lnTo>
                  <a:lnTo>
                    <a:pt x="79314" y="720988"/>
                  </a:lnTo>
                  <a:lnTo>
                    <a:pt x="66384" y="780418"/>
                  </a:lnTo>
                  <a:lnTo>
                    <a:pt x="54666" y="837213"/>
                  </a:lnTo>
                  <a:lnTo>
                    <a:pt x="44977" y="888191"/>
                  </a:lnTo>
                  <a:lnTo>
                    <a:pt x="38134" y="930173"/>
                  </a:lnTo>
                  <a:lnTo>
                    <a:pt x="30630" y="982868"/>
                  </a:lnTo>
                  <a:lnTo>
                    <a:pt x="22421" y="1041310"/>
                  </a:lnTo>
                  <a:lnTo>
                    <a:pt x="14386" y="1101745"/>
                  </a:lnTo>
                  <a:lnTo>
                    <a:pt x="7407" y="1160420"/>
                  </a:lnTo>
                  <a:lnTo>
                    <a:pt x="2364" y="1213582"/>
                  </a:lnTo>
                  <a:lnTo>
                    <a:pt x="135" y="1257477"/>
                  </a:lnTo>
                  <a:lnTo>
                    <a:pt x="0" y="1300670"/>
                  </a:lnTo>
                  <a:lnTo>
                    <a:pt x="1186" y="1351403"/>
                  </a:lnTo>
                  <a:lnTo>
                    <a:pt x="4485" y="1405421"/>
                  </a:lnTo>
                  <a:lnTo>
                    <a:pt x="10689" y="1458471"/>
                  </a:lnTo>
                  <a:lnTo>
                    <a:pt x="20587" y="1506299"/>
                  </a:lnTo>
                  <a:lnTo>
                    <a:pt x="34972" y="154465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4241656" y="2623561"/>
            <a:ext cx="85725" cy="1593850"/>
          </a:xfrm>
          <a:custGeom>
            <a:avLst/>
            <a:gdLst/>
            <a:ahLst/>
            <a:cxnLst/>
            <a:rect l="l" t="t" r="r" b="b"/>
            <a:pathLst>
              <a:path w="85725" h="1593850">
                <a:moveTo>
                  <a:pt x="0" y="0"/>
                </a:moveTo>
                <a:lnTo>
                  <a:pt x="28792" y="26052"/>
                </a:lnTo>
                <a:lnTo>
                  <a:pt x="51524" y="70231"/>
                </a:lnTo>
                <a:lnTo>
                  <a:pt x="55956" y="108750"/>
                </a:lnTo>
                <a:lnTo>
                  <a:pt x="60329" y="153801"/>
                </a:lnTo>
                <a:lnTo>
                  <a:pt x="63219" y="197569"/>
                </a:lnTo>
                <a:lnTo>
                  <a:pt x="63533" y="250244"/>
                </a:lnTo>
                <a:lnTo>
                  <a:pt x="60185" y="322021"/>
                </a:lnTo>
                <a:lnTo>
                  <a:pt x="57499" y="361779"/>
                </a:lnTo>
                <a:lnTo>
                  <a:pt x="54027" y="411515"/>
                </a:lnTo>
                <a:lnTo>
                  <a:pt x="49998" y="468598"/>
                </a:lnTo>
                <a:lnTo>
                  <a:pt x="45640" y="530400"/>
                </a:lnTo>
                <a:lnTo>
                  <a:pt x="41181" y="594293"/>
                </a:lnTo>
                <a:lnTo>
                  <a:pt x="36848" y="657647"/>
                </a:lnTo>
                <a:lnTo>
                  <a:pt x="32871" y="717833"/>
                </a:lnTo>
                <a:lnTo>
                  <a:pt x="29476" y="772222"/>
                </a:lnTo>
                <a:lnTo>
                  <a:pt x="26893" y="818187"/>
                </a:lnTo>
                <a:lnTo>
                  <a:pt x="24340" y="877781"/>
                </a:lnTo>
                <a:lnTo>
                  <a:pt x="22780" y="912779"/>
                </a:lnTo>
                <a:lnTo>
                  <a:pt x="20961" y="956524"/>
                </a:lnTo>
                <a:lnTo>
                  <a:pt x="19175" y="1007450"/>
                </a:lnTo>
                <a:lnTo>
                  <a:pt x="17716" y="1063987"/>
                </a:lnTo>
                <a:lnTo>
                  <a:pt x="16877" y="1124570"/>
                </a:lnTo>
                <a:lnTo>
                  <a:pt x="16950" y="1187630"/>
                </a:lnTo>
                <a:lnTo>
                  <a:pt x="18229" y="1251601"/>
                </a:lnTo>
                <a:lnTo>
                  <a:pt x="21005" y="1314914"/>
                </a:lnTo>
                <a:lnTo>
                  <a:pt x="25573" y="1376004"/>
                </a:lnTo>
                <a:lnTo>
                  <a:pt x="32224" y="1433301"/>
                </a:lnTo>
                <a:lnTo>
                  <a:pt x="41251" y="1485240"/>
                </a:lnTo>
                <a:lnTo>
                  <a:pt x="52948" y="1530252"/>
                </a:lnTo>
                <a:lnTo>
                  <a:pt x="67607" y="1566770"/>
                </a:lnTo>
                <a:lnTo>
                  <a:pt x="85521" y="1593227"/>
                </a:lnTo>
              </a:path>
            </a:pathLst>
          </a:custGeom>
          <a:ln w="12699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" name="object 14"/>
          <p:cNvGrpSpPr/>
          <p:nvPr/>
        </p:nvGrpSpPr>
        <p:grpSpPr>
          <a:xfrm>
            <a:off x="2942988" y="2795643"/>
            <a:ext cx="1198880" cy="2271395"/>
            <a:chOff x="2942988" y="2795643"/>
            <a:chExt cx="1198880" cy="2271395"/>
          </a:xfrm>
        </p:grpSpPr>
        <p:sp>
          <p:nvSpPr>
            <p:cNvPr id="15" name="object 15"/>
            <p:cNvSpPr/>
            <p:nvPr/>
          </p:nvSpPr>
          <p:spPr>
            <a:xfrm>
              <a:off x="3784486" y="2801993"/>
              <a:ext cx="351155" cy="1481455"/>
            </a:xfrm>
            <a:custGeom>
              <a:avLst/>
              <a:gdLst/>
              <a:ahLst/>
              <a:cxnLst/>
              <a:rect l="l" t="t" r="r" b="b"/>
              <a:pathLst>
                <a:path w="351154" h="1481454">
                  <a:moveTo>
                    <a:pt x="0" y="0"/>
                  </a:moveTo>
                  <a:lnTo>
                    <a:pt x="41374" y="22619"/>
                  </a:lnTo>
                  <a:lnTo>
                    <a:pt x="82551" y="70230"/>
                  </a:lnTo>
                  <a:lnTo>
                    <a:pt x="101358" y="117195"/>
                  </a:lnTo>
                  <a:lnTo>
                    <a:pt x="118801" y="165965"/>
                  </a:lnTo>
                  <a:lnTo>
                    <a:pt x="134216" y="214939"/>
                  </a:lnTo>
                  <a:lnTo>
                    <a:pt x="147350" y="262546"/>
                  </a:lnTo>
                  <a:lnTo>
                    <a:pt x="157949" y="307214"/>
                  </a:lnTo>
                  <a:lnTo>
                    <a:pt x="165760" y="347370"/>
                  </a:lnTo>
                  <a:lnTo>
                    <a:pt x="178064" y="434149"/>
                  </a:lnTo>
                  <a:lnTo>
                    <a:pt x="185655" y="493610"/>
                  </a:lnTo>
                  <a:lnTo>
                    <a:pt x="193320" y="555805"/>
                  </a:lnTo>
                  <a:lnTo>
                    <a:pt x="200393" y="614751"/>
                  </a:lnTo>
                  <a:lnTo>
                    <a:pt x="206211" y="664463"/>
                  </a:lnTo>
                  <a:lnTo>
                    <a:pt x="213254" y="731400"/>
                  </a:lnTo>
                  <a:lnTo>
                    <a:pt x="217649" y="781142"/>
                  </a:lnTo>
                  <a:lnTo>
                    <a:pt x="222860" y="842117"/>
                  </a:lnTo>
                  <a:lnTo>
                    <a:pt x="228455" y="908265"/>
                  </a:lnTo>
                  <a:lnTo>
                    <a:pt x="234001" y="973523"/>
                  </a:lnTo>
                  <a:lnTo>
                    <a:pt x="239064" y="1031827"/>
                  </a:lnTo>
                  <a:lnTo>
                    <a:pt x="243212" y="1077115"/>
                  </a:lnTo>
                  <a:lnTo>
                    <a:pt x="248728" y="1128014"/>
                  </a:lnTo>
                  <a:lnTo>
                    <a:pt x="253288" y="1169369"/>
                  </a:lnTo>
                  <a:lnTo>
                    <a:pt x="260247" y="1222278"/>
                  </a:lnTo>
                  <a:lnTo>
                    <a:pt x="270163" y="1281633"/>
                  </a:lnTo>
                  <a:lnTo>
                    <a:pt x="283593" y="1342323"/>
                  </a:lnTo>
                  <a:lnTo>
                    <a:pt x="301093" y="1399240"/>
                  </a:lnTo>
                  <a:lnTo>
                    <a:pt x="323221" y="1447274"/>
                  </a:lnTo>
                  <a:lnTo>
                    <a:pt x="350532" y="1481315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505757" y="3119797"/>
              <a:ext cx="448945" cy="1320165"/>
            </a:xfrm>
            <a:custGeom>
              <a:avLst/>
              <a:gdLst/>
              <a:ahLst/>
              <a:cxnLst/>
              <a:rect l="l" t="t" r="r" b="b"/>
              <a:pathLst>
                <a:path w="448945" h="1320164">
                  <a:moveTo>
                    <a:pt x="0" y="0"/>
                  </a:moveTo>
                  <a:lnTo>
                    <a:pt x="56480" y="24017"/>
                  </a:lnTo>
                  <a:lnTo>
                    <a:pt x="97129" y="90792"/>
                  </a:lnTo>
                  <a:lnTo>
                    <a:pt x="120128" y="135947"/>
                  </a:lnTo>
                  <a:lnTo>
                    <a:pt x="144346" y="189826"/>
                  </a:lnTo>
                  <a:lnTo>
                    <a:pt x="153085" y="215379"/>
                  </a:lnTo>
                  <a:lnTo>
                    <a:pt x="159567" y="234200"/>
                  </a:lnTo>
                  <a:lnTo>
                    <a:pt x="179104" y="292542"/>
                  </a:lnTo>
                  <a:lnTo>
                    <a:pt x="192345" y="337567"/>
                  </a:lnTo>
                  <a:lnTo>
                    <a:pt x="208024" y="396831"/>
                  </a:lnTo>
                  <a:lnTo>
                    <a:pt x="226233" y="473087"/>
                  </a:lnTo>
                  <a:lnTo>
                    <a:pt x="247065" y="569087"/>
                  </a:lnTo>
                  <a:lnTo>
                    <a:pt x="264712" y="655260"/>
                  </a:lnTo>
                  <a:lnTo>
                    <a:pt x="279179" y="728119"/>
                  </a:lnTo>
                  <a:lnTo>
                    <a:pt x="290950" y="789496"/>
                  </a:lnTo>
                  <a:lnTo>
                    <a:pt x="300505" y="841222"/>
                  </a:lnTo>
                  <a:lnTo>
                    <a:pt x="308329" y="885128"/>
                  </a:lnTo>
                  <a:lnTo>
                    <a:pt x="314904" y="923045"/>
                  </a:lnTo>
                  <a:lnTo>
                    <a:pt x="320713" y="956804"/>
                  </a:lnTo>
                  <a:lnTo>
                    <a:pt x="326237" y="988237"/>
                  </a:lnTo>
                  <a:lnTo>
                    <a:pt x="339590" y="1067360"/>
                  </a:lnTo>
                  <a:lnTo>
                    <a:pt x="348942" y="1115409"/>
                  </a:lnTo>
                  <a:lnTo>
                    <a:pt x="360954" y="1165090"/>
                  </a:lnTo>
                  <a:lnTo>
                    <a:pt x="376281" y="1213384"/>
                  </a:lnTo>
                  <a:lnTo>
                    <a:pt x="395580" y="1257273"/>
                  </a:lnTo>
                  <a:lnTo>
                    <a:pt x="419506" y="1293737"/>
                  </a:lnTo>
                  <a:lnTo>
                    <a:pt x="448716" y="1319758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330487" y="3485108"/>
              <a:ext cx="469900" cy="1186180"/>
            </a:xfrm>
            <a:custGeom>
              <a:avLst/>
              <a:gdLst/>
              <a:ahLst/>
              <a:cxnLst/>
              <a:rect l="l" t="t" r="r" b="b"/>
              <a:pathLst>
                <a:path w="469900" h="1186179">
                  <a:moveTo>
                    <a:pt x="0" y="0"/>
                  </a:moveTo>
                  <a:lnTo>
                    <a:pt x="48966" y="29964"/>
                  </a:lnTo>
                  <a:lnTo>
                    <a:pt x="81292" y="81292"/>
                  </a:lnTo>
                  <a:lnTo>
                    <a:pt x="100728" y="118383"/>
                  </a:lnTo>
                  <a:lnTo>
                    <a:pt x="127327" y="176320"/>
                  </a:lnTo>
                  <a:lnTo>
                    <a:pt x="148703" y="236758"/>
                  </a:lnTo>
                  <a:lnTo>
                    <a:pt x="165469" y="288534"/>
                  </a:lnTo>
                  <a:lnTo>
                    <a:pt x="184009" y="347150"/>
                  </a:lnTo>
                  <a:lnTo>
                    <a:pt x="200775" y="401712"/>
                  </a:lnTo>
                  <a:lnTo>
                    <a:pt x="212217" y="441325"/>
                  </a:lnTo>
                  <a:lnTo>
                    <a:pt x="235644" y="530216"/>
                  </a:lnTo>
                  <a:lnTo>
                    <a:pt x="252079" y="593239"/>
                  </a:lnTo>
                  <a:lnTo>
                    <a:pt x="268689" y="657580"/>
                  </a:lnTo>
                  <a:lnTo>
                    <a:pt x="283247" y="714941"/>
                  </a:lnTo>
                  <a:lnTo>
                    <a:pt x="293522" y="757021"/>
                  </a:lnTo>
                  <a:lnTo>
                    <a:pt x="302956" y="797161"/>
                  </a:lnTo>
                  <a:lnTo>
                    <a:pt x="315531" y="849737"/>
                  </a:lnTo>
                  <a:lnTo>
                    <a:pt x="329809" y="908002"/>
                  </a:lnTo>
                  <a:lnTo>
                    <a:pt x="344351" y="965211"/>
                  </a:lnTo>
                  <a:lnTo>
                    <a:pt x="357720" y="1014618"/>
                  </a:lnTo>
                  <a:lnTo>
                    <a:pt x="383279" y="1090949"/>
                  </a:lnTo>
                  <a:lnTo>
                    <a:pt x="402926" y="1133416"/>
                  </a:lnTo>
                  <a:lnTo>
                    <a:pt x="430689" y="1167965"/>
                  </a:lnTo>
                  <a:lnTo>
                    <a:pt x="469836" y="1185684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191121" y="3863088"/>
              <a:ext cx="466090" cy="1090930"/>
            </a:xfrm>
            <a:custGeom>
              <a:avLst/>
              <a:gdLst/>
              <a:ahLst/>
              <a:cxnLst/>
              <a:rect l="l" t="t" r="r" b="b"/>
              <a:pathLst>
                <a:path w="466089" h="1090929">
                  <a:moveTo>
                    <a:pt x="0" y="0"/>
                  </a:moveTo>
                  <a:lnTo>
                    <a:pt x="41171" y="29041"/>
                  </a:lnTo>
                  <a:lnTo>
                    <a:pt x="69684" y="73914"/>
                  </a:lnTo>
                  <a:lnTo>
                    <a:pt x="89066" y="110767"/>
                  </a:lnTo>
                  <a:lnTo>
                    <a:pt x="108350" y="153362"/>
                  </a:lnTo>
                  <a:lnTo>
                    <a:pt x="128624" y="206648"/>
                  </a:lnTo>
                  <a:lnTo>
                    <a:pt x="150977" y="275577"/>
                  </a:lnTo>
                  <a:lnTo>
                    <a:pt x="162101" y="312570"/>
                  </a:lnTo>
                  <a:lnTo>
                    <a:pt x="175988" y="359186"/>
                  </a:lnTo>
                  <a:lnTo>
                    <a:pt x="191914" y="412949"/>
                  </a:lnTo>
                  <a:lnTo>
                    <a:pt x="209158" y="471380"/>
                  </a:lnTo>
                  <a:lnTo>
                    <a:pt x="226998" y="532004"/>
                  </a:lnTo>
                  <a:lnTo>
                    <a:pt x="244710" y="592343"/>
                  </a:lnTo>
                  <a:lnTo>
                    <a:pt x="261574" y="649921"/>
                  </a:lnTo>
                  <a:lnTo>
                    <a:pt x="276866" y="702260"/>
                  </a:lnTo>
                  <a:lnTo>
                    <a:pt x="289864" y="746884"/>
                  </a:lnTo>
                  <a:lnTo>
                    <a:pt x="309912" y="817855"/>
                  </a:lnTo>
                  <a:lnTo>
                    <a:pt x="321863" y="861840"/>
                  </a:lnTo>
                  <a:lnTo>
                    <a:pt x="335786" y="909848"/>
                  </a:lnTo>
                  <a:lnTo>
                    <a:pt x="351768" y="958455"/>
                  </a:lnTo>
                  <a:lnTo>
                    <a:pt x="369897" y="1004239"/>
                  </a:lnTo>
                  <a:lnTo>
                    <a:pt x="390259" y="1043775"/>
                  </a:lnTo>
                  <a:lnTo>
                    <a:pt x="438033" y="1090411"/>
                  </a:lnTo>
                  <a:lnTo>
                    <a:pt x="465620" y="1090663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067588" y="4244242"/>
              <a:ext cx="307340" cy="816610"/>
            </a:xfrm>
            <a:custGeom>
              <a:avLst/>
              <a:gdLst/>
              <a:ahLst/>
              <a:cxnLst/>
              <a:rect l="l" t="t" r="r" b="b"/>
              <a:pathLst>
                <a:path w="307339" h="816610">
                  <a:moveTo>
                    <a:pt x="0" y="0"/>
                  </a:moveTo>
                  <a:lnTo>
                    <a:pt x="45265" y="30481"/>
                  </a:lnTo>
                  <a:lnTo>
                    <a:pt x="70739" y="79184"/>
                  </a:lnTo>
                  <a:lnTo>
                    <a:pt x="90008" y="128463"/>
                  </a:lnTo>
                  <a:lnTo>
                    <a:pt x="111653" y="189123"/>
                  </a:lnTo>
                  <a:lnTo>
                    <a:pt x="131319" y="246814"/>
                  </a:lnTo>
                  <a:lnTo>
                    <a:pt x="144653" y="287185"/>
                  </a:lnTo>
                  <a:lnTo>
                    <a:pt x="162461" y="345019"/>
                  </a:lnTo>
                  <a:lnTo>
                    <a:pt x="178159" y="396546"/>
                  </a:lnTo>
                  <a:lnTo>
                    <a:pt x="196776" y="457741"/>
                  </a:lnTo>
                  <a:lnTo>
                    <a:pt x="217101" y="524547"/>
                  </a:lnTo>
                  <a:lnTo>
                    <a:pt x="237926" y="592909"/>
                  </a:lnTo>
                  <a:lnTo>
                    <a:pt x="258042" y="658773"/>
                  </a:lnTo>
                  <a:lnTo>
                    <a:pt x="276240" y="718083"/>
                  </a:lnTo>
                  <a:lnTo>
                    <a:pt x="291311" y="766784"/>
                  </a:lnTo>
                  <a:lnTo>
                    <a:pt x="302047" y="800822"/>
                  </a:lnTo>
                  <a:lnTo>
                    <a:pt x="307238" y="81614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949338" y="4614830"/>
              <a:ext cx="179705" cy="445770"/>
            </a:xfrm>
            <a:custGeom>
              <a:avLst/>
              <a:gdLst/>
              <a:ahLst/>
              <a:cxnLst/>
              <a:rect l="l" t="t" r="r" b="b"/>
              <a:pathLst>
                <a:path w="179705" h="445770">
                  <a:moveTo>
                    <a:pt x="0" y="0"/>
                  </a:moveTo>
                  <a:lnTo>
                    <a:pt x="34848" y="28511"/>
                  </a:lnTo>
                  <a:lnTo>
                    <a:pt x="76414" y="124587"/>
                  </a:lnTo>
                  <a:lnTo>
                    <a:pt x="103587" y="193314"/>
                  </a:lnTo>
                  <a:lnTo>
                    <a:pt x="120370" y="239674"/>
                  </a:lnTo>
                  <a:lnTo>
                    <a:pt x="133317" y="285203"/>
                  </a:lnTo>
                  <a:lnTo>
                    <a:pt x="151906" y="352115"/>
                  </a:lnTo>
                  <a:lnTo>
                    <a:pt x="169507" y="414276"/>
                  </a:lnTo>
                  <a:lnTo>
                    <a:pt x="179489" y="445554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2813663" y="2951810"/>
            <a:ext cx="81915" cy="2115185"/>
            <a:chOff x="2813663" y="2951810"/>
            <a:chExt cx="81915" cy="2115185"/>
          </a:xfrm>
        </p:grpSpPr>
        <p:sp>
          <p:nvSpPr>
            <p:cNvPr id="22" name="object 22"/>
            <p:cNvSpPr/>
            <p:nvPr/>
          </p:nvSpPr>
          <p:spPr>
            <a:xfrm>
              <a:off x="2822642" y="4951642"/>
              <a:ext cx="66675" cy="109220"/>
            </a:xfrm>
            <a:custGeom>
              <a:avLst/>
              <a:gdLst/>
              <a:ahLst/>
              <a:cxnLst/>
              <a:rect l="l" t="t" r="r" b="b"/>
              <a:pathLst>
                <a:path w="66675" h="109220">
                  <a:moveTo>
                    <a:pt x="0" y="0"/>
                  </a:moveTo>
                  <a:lnTo>
                    <a:pt x="28356" y="15358"/>
                  </a:lnTo>
                  <a:lnTo>
                    <a:pt x="44737" y="31805"/>
                  </a:lnTo>
                  <a:lnTo>
                    <a:pt x="55376" y="59537"/>
                  </a:lnTo>
                  <a:lnTo>
                    <a:pt x="66509" y="108750"/>
                  </a:lnTo>
                </a:path>
              </a:pathLst>
            </a:custGeom>
            <a:ln w="1270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815250" y="2951810"/>
              <a:ext cx="0" cy="2105660"/>
            </a:xfrm>
            <a:custGeom>
              <a:avLst/>
              <a:gdLst/>
              <a:ahLst/>
              <a:cxnLst/>
              <a:rect l="l" t="t" r="r" b="b"/>
              <a:pathLst>
                <a:path w="0" h="2105660">
                  <a:moveTo>
                    <a:pt x="0" y="0"/>
                  </a:moveTo>
                  <a:lnTo>
                    <a:pt x="0" y="21050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/>
          <p:nvPr/>
        </p:nvSpPr>
        <p:spPr>
          <a:xfrm>
            <a:off x="2815250" y="2503198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0"/>
                </a:moveTo>
                <a:lnTo>
                  <a:pt x="0" y="468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3007932" y="2951810"/>
            <a:ext cx="0" cy="2105660"/>
          </a:xfrm>
          <a:custGeom>
            <a:avLst/>
            <a:gdLst/>
            <a:ahLst/>
            <a:cxnLst/>
            <a:rect l="l" t="t" r="r" b="b"/>
            <a:pathLst>
              <a:path w="0" h="2105660">
                <a:moveTo>
                  <a:pt x="0" y="0"/>
                </a:moveTo>
                <a:lnTo>
                  <a:pt x="0" y="210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3007932" y="2503198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0"/>
                </a:moveTo>
                <a:lnTo>
                  <a:pt x="0" y="468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200622" y="2951810"/>
            <a:ext cx="0" cy="2105660"/>
          </a:xfrm>
          <a:custGeom>
            <a:avLst/>
            <a:gdLst/>
            <a:ahLst/>
            <a:cxnLst/>
            <a:rect l="l" t="t" r="r" b="b"/>
            <a:pathLst>
              <a:path w="0" h="2105660">
                <a:moveTo>
                  <a:pt x="0" y="0"/>
                </a:moveTo>
                <a:lnTo>
                  <a:pt x="0" y="210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200622" y="2503198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0"/>
                </a:moveTo>
                <a:lnTo>
                  <a:pt x="0" y="468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3393311" y="2951810"/>
            <a:ext cx="0" cy="2105660"/>
          </a:xfrm>
          <a:custGeom>
            <a:avLst/>
            <a:gdLst/>
            <a:ahLst/>
            <a:cxnLst/>
            <a:rect l="l" t="t" r="r" b="b"/>
            <a:pathLst>
              <a:path w="0" h="2105660">
                <a:moveTo>
                  <a:pt x="0" y="0"/>
                </a:moveTo>
                <a:lnTo>
                  <a:pt x="0" y="210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393311" y="2503198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0"/>
                </a:moveTo>
                <a:lnTo>
                  <a:pt x="0" y="468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585993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3778682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3971372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4164054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4356743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4549426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4742121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4934804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5127487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5320182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5512865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5705548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5898231" y="2503198"/>
            <a:ext cx="0" cy="2553970"/>
          </a:xfrm>
          <a:custGeom>
            <a:avLst/>
            <a:gdLst/>
            <a:ahLst/>
            <a:cxnLst/>
            <a:rect l="l" t="t" r="r" b="b"/>
            <a:pathLst>
              <a:path w="0" h="2553970">
                <a:moveTo>
                  <a:pt x="0" y="25536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2620980" y="2672129"/>
            <a:ext cx="62865" cy="0"/>
          </a:xfrm>
          <a:custGeom>
            <a:avLst/>
            <a:gdLst/>
            <a:ahLst/>
            <a:cxnLst/>
            <a:rect l="l" t="t" r="r" b="b"/>
            <a:pathLst>
              <a:path w="62864" h="0">
                <a:moveTo>
                  <a:pt x="0" y="0"/>
                </a:moveTo>
                <a:lnTo>
                  <a:pt x="628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3541153" y="2672129"/>
            <a:ext cx="2551430" cy="0"/>
          </a:xfrm>
          <a:custGeom>
            <a:avLst/>
            <a:gdLst/>
            <a:ahLst/>
            <a:cxnLst/>
            <a:rect l="l" t="t" r="r" b="b"/>
            <a:pathLst>
              <a:path w="2551429" h="0">
                <a:moveTo>
                  <a:pt x="0" y="0"/>
                </a:moveTo>
                <a:lnTo>
                  <a:pt x="2551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2620980" y="2842575"/>
            <a:ext cx="62865" cy="0"/>
          </a:xfrm>
          <a:custGeom>
            <a:avLst/>
            <a:gdLst/>
            <a:ahLst/>
            <a:cxnLst/>
            <a:rect l="l" t="t" r="r" b="b"/>
            <a:pathLst>
              <a:path w="62864" h="0">
                <a:moveTo>
                  <a:pt x="0" y="0"/>
                </a:moveTo>
                <a:lnTo>
                  <a:pt x="628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3541153" y="2842575"/>
            <a:ext cx="2551430" cy="0"/>
          </a:xfrm>
          <a:custGeom>
            <a:avLst/>
            <a:gdLst/>
            <a:ahLst/>
            <a:cxnLst/>
            <a:rect l="l" t="t" r="r" b="b"/>
            <a:pathLst>
              <a:path w="2551429" h="0">
                <a:moveTo>
                  <a:pt x="0" y="0"/>
                </a:moveTo>
                <a:lnTo>
                  <a:pt x="2551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2620980" y="3013020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2620980" y="3183470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2620980" y="3353916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2620980" y="3524362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2620980" y="3694807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2620980" y="3865259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2620980" y="4035704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2620980" y="4206149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2620980" y="4376595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2620980" y="4547041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2620980" y="4717486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 h="0">
                <a:moveTo>
                  <a:pt x="0" y="0"/>
                </a:moveTo>
                <a:lnTo>
                  <a:pt x="3471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9" name="object 59"/>
          <p:cNvGrpSpPr/>
          <p:nvPr/>
        </p:nvGrpSpPr>
        <p:grpSpPr>
          <a:xfrm>
            <a:off x="2458304" y="2494386"/>
            <a:ext cx="3640454" cy="2574925"/>
            <a:chOff x="2458304" y="2494386"/>
            <a:chExt cx="3640454" cy="2574925"/>
          </a:xfrm>
        </p:grpSpPr>
        <p:sp>
          <p:nvSpPr>
            <p:cNvPr id="60" name="object 60"/>
            <p:cNvSpPr/>
            <p:nvPr/>
          </p:nvSpPr>
          <p:spPr>
            <a:xfrm>
              <a:off x="2620980" y="4887943"/>
              <a:ext cx="3471545" cy="0"/>
            </a:xfrm>
            <a:custGeom>
              <a:avLst/>
              <a:gdLst/>
              <a:ahLst/>
              <a:cxnLst/>
              <a:rect l="l" t="t" r="r" b="b"/>
              <a:pathLst>
                <a:path w="3471545" h="0">
                  <a:moveTo>
                    <a:pt x="0" y="0"/>
                  </a:moveTo>
                  <a:lnTo>
                    <a:pt x="347151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620979" y="2497561"/>
              <a:ext cx="3474720" cy="2565400"/>
            </a:xfrm>
            <a:custGeom>
              <a:avLst/>
              <a:gdLst/>
              <a:ahLst/>
              <a:cxnLst/>
              <a:rect l="l" t="t" r="r" b="b"/>
              <a:pathLst>
                <a:path w="3474720" h="2565400">
                  <a:moveTo>
                    <a:pt x="3474351" y="2564930"/>
                  </a:moveTo>
                  <a:lnTo>
                    <a:pt x="0" y="2564930"/>
                  </a:lnTo>
                  <a:lnTo>
                    <a:pt x="0" y="0"/>
                  </a:lnTo>
                  <a:lnTo>
                    <a:pt x="3474351" y="0"/>
                  </a:lnTo>
                  <a:lnTo>
                    <a:pt x="3474351" y="256493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68854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754014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880710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946170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07286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138331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265027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330487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458244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523702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650399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71585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842561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908021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034717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100176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22901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29447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421173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486633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613336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67879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80549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87095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998713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064173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190863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25633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538302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544848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575187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640646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77156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837025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963728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029187" y="502589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29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68854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754014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880710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946170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07286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138331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265027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3330487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458244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523702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3650399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71585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842561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3908021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034717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100176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22901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29447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421173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486633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613336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67879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80549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87095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998713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064173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190863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25633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38302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44848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575187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640646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77156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837025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963728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029187" y="250038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w="0" h="36830">
                  <a:moveTo>
                    <a:pt x="0" y="3660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619588" y="499143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619588" y="492595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619588" y="485628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619588" y="479082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619588" y="45155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619588" y="445013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619588" y="430863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619588" y="424317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619588" y="417348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619588" y="410802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619588" y="396654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619588" y="390108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619588" y="38313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619588" y="376594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619588" y="362727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619588" y="356181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619588" y="349072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619588" y="342526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619588" y="328659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619588" y="322113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619588" y="315004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619588" y="308458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619588" y="294451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619588" y="287905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619588" y="280655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619588" y="274109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619588" y="260383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619588" y="25383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619588" y="465074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619588" y="45852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6056222" y="499143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6056222" y="492595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6056222" y="485628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6056222" y="479082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6056222" y="45155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6056222" y="445013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6056222" y="430863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6056222" y="424317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6056222" y="417348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6056222" y="410802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6056222" y="396654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6056222" y="390108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6056222" y="38313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6056222" y="376594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6056222" y="362727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056222" y="356181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6056222" y="349072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6056222" y="342526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6056222" y="328659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6056222" y="322113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6056222" y="315004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6056222" y="308458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6056222" y="294451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056222" y="287905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6056222" y="280655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6056222" y="274109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056222" y="260383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056222" y="25383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6056222" y="465074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056222" y="45852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 h="0">
                  <a:moveTo>
                    <a:pt x="3660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3609227" y="4215031"/>
              <a:ext cx="1499870" cy="842010"/>
            </a:xfrm>
            <a:custGeom>
              <a:avLst/>
              <a:gdLst/>
              <a:ahLst/>
              <a:cxnLst/>
              <a:rect l="l" t="t" r="r" b="b"/>
              <a:pathLst>
                <a:path w="1499870" h="842010">
                  <a:moveTo>
                    <a:pt x="1499260" y="841832"/>
                  </a:moveTo>
                  <a:lnTo>
                    <a:pt x="1412461" y="660217"/>
                  </a:lnTo>
                  <a:lnTo>
                    <a:pt x="1364465" y="560819"/>
                  </a:lnTo>
                  <a:lnTo>
                    <a:pt x="1338115" y="508665"/>
                  </a:lnTo>
                  <a:lnTo>
                    <a:pt x="1316253" y="468782"/>
                  </a:lnTo>
                  <a:lnTo>
                    <a:pt x="1296718" y="434208"/>
                  </a:lnTo>
                  <a:lnTo>
                    <a:pt x="1262609" y="378145"/>
                  </a:lnTo>
                  <a:lnTo>
                    <a:pt x="1240395" y="344363"/>
                  </a:lnTo>
                  <a:lnTo>
                    <a:pt x="1214904" y="307978"/>
                  </a:lnTo>
                  <a:lnTo>
                    <a:pt x="1186259" y="269914"/>
                  </a:lnTo>
                  <a:lnTo>
                    <a:pt x="1154580" y="231093"/>
                  </a:lnTo>
                  <a:lnTo>
                    <a:pt x="1119991" y="192440"/>
                  </a:lnTo>
                  <a:lnTo>
                    <a:pt x="1082613" y="154876"/>
                  </a:lnTo>
                  <a:lnTo>
                    <a:pt x="1042569" y="119325"/>
                  </a:lnTo>
                  <a:lnTo>
                    <a:pt x="999981" y="86711"/>
                  </a:lnTo>
                  <a:lnTo>
                    <a:pt x="954970" y="57957"/>
                  </a:lnTo>
                  <a:lnTo>
                    <a:pt x="907659" y="33985"/>
                  </a:lnTo>
                  <a:lnTo>
                    <a:pt x="858171" y="15720"/>
                  </a:lnTo>
                  <a:lnTo>
                    <a:pt x="806626" y="4083"/>
                  </a:lnTo>
                  <a:lnTo>
                    <a:pt x="753148" y="0"/>
                  </a:lnTo>
                  <a:lnTo>
                    <a:pt x="746112" y="0"/>
                  </a:lnTo>
                  <a:lnTo>
                    <a:pt x="692631" y="4083"/>
                  </a:lnTo>
                  <a:lnTo>
                    <a:pt x="641085" y="15720"/>
                  </a:lnTo>
                  <a:lnTo>
                    <a:pt x="591596" y="33985"/>
                  </a:lnTo>
                  <a:lnTo>
                    <a:pt x="544284" y="57957"/>
                  </a:lnTo>
                  <a:lnTo>
                    <a:pt x="499273" y="86711"/>
                  </a:lnTo>
                  <a:lnTo>
                    <a:pt x="456685" y="119325"/>
                  </a:lnTo>
                  <a:lnTo>
                    <a:pt x="416641" y="154876"/>
                  </a:lnTo>
                  <a:lnTo>
                    <a:pt x="379263" y="192440"/>
                  </a:lnTo>
                  <a:lnTo>
                    <a:pt x="344675" y="231093"/>
                  </a:lnTo>
                  <a:lnTo>
                    <a:pt x="312997" y="269914"/>
                  </a:lnTo>
                  <a:lnTo>
                    <a:pt x="284352" y="307978"/>
                  </a:lnTo>
                  <a:lnTo>
                    <a:pt x="258862" y="344363"/>
                  </a:lnTo>
                  <a:lnTo>
                    <a:pt x="236649" y="378145"/>
                  </a:lnTo>
                  <a:lnTo>
                    <a:pt x="202541" y="434208"/>
                  </a:lnTo>
                  <a:lnTo>
                    <a:pt x="183007" y="468782"/>
                  </a:lnTo>
                  <a:lnTo>
                    <a:pt x="140160" y="552612"/>
                  </a:lnTo>
                  <a:lnTo>
                    <a:pt x="78835" y="678010"/>
                  </a:lnTo>
                  <a:lnTo>
                    <a:pt x="23844" y="792056"/>
                  </a:lnTo>
                  <a:lnTo>
                    <a:pt x="0" y="84183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3545874" y="4101006"/>
              <a:ext cx="1627505" cy="958850"/>
            </a:xfrm>
            <a:custGeom>
              <a:avLst/>
              <a:gdLst/>
              <a:ahLst/>
              <a:cxnLst/>
              <a:rect l="l" t="t" r="r" b="b"/>
              <a:pathLst>
                <a:path w="1627504" h="958850">
                  <a:moveTo>
                    <a:pt x="1627365" y="958672"/>
                  </a:moveTo>
                  <a:lnTo>
                    <a:pt x="1514524" y="712761"/>
                  </a:lnTo>
                  <a:lnTo>
                    <a:pt x="1453154" y="580347"/>
                  </a:lnTo>
                  <a:lnTo>
                    <a:pt x="1421877" y="516029"/>
                  </a:lnTo>
                  <a:lnTo>
                    <a:pt x="1399311" y="474408"/>
                  </a:lnTo>
                  <a:lnTo>
                    <a:pt x="1379022" y="439622"/>
                  </a:lnTo>
                  <a:lnTo>
                    <a:pt x="1342909" y="382988"/>
                  </a:lnTo>
                  <a:lnTo>
                    <a:pt x="1319343" y="348821"/>
                  </a:lnTo>
                  <a:lnTo>
                    <a:pt x="1292333" y="312002"/>
                  </a:lnTo>
                  <a:lnTo>
                    <a:pt x="1262047" y="273469"/>
                  </a:lnTo>
                  <a:lnTo>
                    <a:pt x="1228656" y="234159"/>
                  </a:lnTo>
                  <a:lnTo>
                    <a:pt x="1192330" y="195009"/>
                  </a:lnTo>
                  <a:lnTo>
                    <a:pt x="1153240" y="156956"/>
                  </a:lnTo>
                  <a:lnTo>
                    <a:pt x="1111555" y="120936"/>
                  </a:lnTo>
                  <a:lnTo>
                    <a:pt x="1067446" y="87887"/>
                  </a:lnTo>
                  <a:lnTo>
                    <a:pt x="1021083" y="58746"/>
                  </a:lnTo>
                  <a:lnTo>
                    <a:pt x="972636" y="34450"/>
                  </a:lnTo>
                  <a:lnTo>
                    <a:pt x="922276" y="15936"/>
                  </a:lnTo>
                  <a:lnTo>
                    <a:pt x="870172" y="4140"/>
                  </a:lnTo>
                  <a:lnTo>
                    <a:pt x="816495" y="0"/>
                  </a:lnTo>
                  <a:lnTo>
                    <a:pt x="809459" y="0"/>
                  </a:lnTo>
                  <a:lnTo>
                    <a:pt x="755841" y="4069"/>
                  </a:lnTo>
                  <a:lnTo>
                    <a:pt x="703898" y="15666"/>
                  </a:lnTo>
                  <a:lnTo>
                    <a:pt x="653788" y="33870"/>
                  </a:lnTo>
                  <a:lnTo>
                    <a:pt x="605666" y="57761"/>
                  </a:lnTo>
                  <a:lnTo>
                    <a:pt x="559691" y="86419"/>
                  </a:lnTo>
                  <a:lnTo>
                    <a:pt x="516017" y="118925"/>
                  </a:lnTo>
                  <a:lnTo>
                    <a:pt x="474801" y="154359"/>
                  </a:lnTo>
                  <a:lnTo>
                    <a:pt x="436200" y="191800"/>
                  </a:lnTo>
                  <a:lnTo>
                    <a:pt x="400371" y="230329"/>
                  </a:lnTo>
                  <a:lnTo>
                    <a:pt x="367470" y="269027"/>
                  </a:lnTo>
                  <a:lnTo>
                    <a:pt x="337652" y="306974"/>
                  </a:lnTo>
                  <a:lnTo>
                    <a:pt x="311076" y="343248"/>
                  </a:lnTo>
                  <a:lnTo>
                    <a:pt x="287897" y="376932"/>
                  </a:lnTo>
                  <a:lnTo>
                    <a:pt x="252356" y="432847"/>
                  </a:lnTo>
                  <a:lnTo>
                    <a:pt x="232283" y="467359"/>
                  </a:lnTo>
                  <a:lnTo>
                    <a:pt x="181731" y="569668"/>
                  </a:lnTo>
                  <a:lnTo>
                    <a:pt x="103468" y="735718"/>
                  </a:lnTo>
                  <a:lnTo>
                    <a:pt x="31541" y="890418"/>
                  </a:lnTo>
                  <a:lnTo>
                    <a:pt x="0" y="95867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3388208" y="3796925"/>
              <a:ext cx="1944370" cy="1261745"/>
            </a:xfrm>
            <a:custGeom>
              <a:avLst/>
              <a:gdLst/>
              <a:ahLst/>
              <a:cxnLst/>
              <a:rect l="l" t="t" r="r" b="b"/>
              <a:pathLst>
                <a:path w="1944370" h="1261745">
                  <a:moveTo>
                    <a:pt x="1944116" y="1261351"/>
                  </a:moveTo>
                  <a:lnTo>
                    <a:pt x="1810351" y="912491"/>
                  </a:lnTo>
                  <a:lnTo>
                    <a:pt x="1729247" y="714086"/>
                  </a:lnTo>
                  <a:lnTo>
                    <a:pt x="1667942" y="592228"/>
                  </a:lnTo>
                  <a:lnTo>
                    <a:pt x="1593570" y="473011"/>
                  </a:lnTo>
                  <a:lnTo>
                    <a:pt x="1554809" y="414011"/>
                  </a:lnTo>
                  <a:lnTo>
                    <a:pt x="1531793" y="380577"/>
                  </a:lnTo>
                  <a:lnTo>
                    <a:pt x="1506397" y="345332"/>
                  </a:lnTo>
                  <a:lnTo>
                    <a:pt x="1478652" y="308887"/>
                  </a:lnTo>
                  <a:lnTo>
                    <a:pt x="1448590" y="271853"/>
                  </a:lnTo>
                  <a:lnTo>
                    <a:pt x="1416244" y="234838"/>
                  </a:lnTo>
                  <a:lnTo>
                    <a:pt x="1381645" y="198454"/>
                  </a:lnTo>
                  <a:lnTo>
                    <a:pt x="1344826" y="163310"/>
                  </a:lnTo>
                  <a:lnTo>
                    <a:pt x="1305818" y="130016"/>
                  </a:lnTo>
                  <a:lnTo>
                    <a:pt x="1264653" y="99182"/>
                  </a:lnTo>
                  <a:lnTo>
                    <a:pt x="1221363" y="71418"/>
                  </a:lnTo>
                  <a:lnTo>
                    <a:pt x="1175981" y="47334"/>
                  </a:lnTo>
                  <a:lnTo>
                    <a:pt x="1128538" y="27540"/>
                  </a:lnTo>
                  <a:lnTo>
                    <a:pt x="1079067" y="12646"/>
                  </a:lnTo>
                  <a:lnTo>
                    <a:pt x="1027599" y="3263"/>
                  </a:lnTo>
                  <a:lnTo>
                    <a:pt x="974166" y="0"/>
                  </a:lnTo>
                  <a:lnTo>
                    <a:pt x="967130" y="0"/>
                  </a:lnTo>
                  <a:lnTo>
                    <a:pt x="913639" y="3202"/>
                  </a:lnTo>
                  <a:lnTo>
                    <a:pt x="862021" y="12412"/>
                  </a:lnTo>
                  <a:lnTo>
                    <a:pt x="812335" y="27030"/>
                  </a:lnTo>
                  <a:lnTo>
                    <a:pt x="764642" y="46459"/>
                  </a:lnTo>
                  <a:lnTo>
                    <a:pt x="719002" y="70100"/>
                  </a:lnTo>
                  <a:lnTo>
                    <a:pt x="675474" y="97355"/>
                  </a:lnTo>
                  <a:lnTo>
                    <a:pt x="634120" y="127625"/>
                  </a:lnTo>
                  <a:lnTo>
                    <a:pt x="594999" y="160312"/>
                  </a:lnTo>
                  <a:lnTo>
                    <a:pt x="558172" y="194819"/>
                  </a:lnTo>
                  <a:lnTo>
                    <a:pt x="523698" y="230546"/>
                  </a:lnTo>
                  <a:lnTo>
                    <a:pt x="491639" y="266896"/>
                  </a:lnTo>
                  <a:lnTo>
                    <a:pt x="462053" y="303270"/>
                  </a:lnTo>
                  <a:lnTo>
                    <a:pt x="435001" y="339070"/>
                  </a:lnTo>
                  <a:lnTo>
                    <a:pt x="410544" y="373698"/>
                  </a:lnTo>
                  <a:lnTo>
                    <a:pt x="388741" y="406556"/>
                  </a:lnTo>
                  <a:lnTo>
                    <a:pt x="353339" y="464565"/>
                  </a:lnTo>
                  <a:lnTo>
                    <a:pt x="204738" y="750950"/>
                  </a:lnTo>
                  <a:lnTo>
                    <a:pt x="93654" y="1006857"/>
                  </a:lnTo>
                  <a:lnTo>
                    <a:pt x="24078" y="1190815"/>
                  </a:lnTo>
                  <a:lnTo>
                    <a:pt x="0" y="1261351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3201681" y="3418935"/>
              <a:ext cx="2320925" cy="1639570"/>
            </a:xfrm>
            <a:custGeom>
              <a:avLst/>
              <a:gdLst/>
              <a:ahLst/>
              <a:cxnLst/>
              <a:rect l="l" t="t" r="r" b="b"/>
              <a:pathLst>
                <a:path w="2320925" h="1639570">
                  <a:moveTo>
                    <a:pt x="2320683" y="1639341"/>
                  </a:moveTo>
                  <a:lnTo>
                    <a:pt x="2157430" y="1154261"/>
                  </a:lnTo>
                  <a:lnTo>
                    <a:pt x="2051981" y="870708"/>
                  </a:lnTo>
                  <a:lnTo>
                    <a:pt x="1958408" y="679010"/>
                  </a:lnTo>
                  <a:lnTo>
                    <a:pt x="1830781" y="469493"/>
                  </a:lnTo>
                  <a:lnTo>
                    <a:pt x="1788402" y="406287"/>
                  </a:lnTo>
                  <a:lnTo>
                    <a:pt x="1763598" y="372614"/>
                  </a:lnTo>
                  <a:lnTo>
                    <a:pt x="1736492" y="338112"/>
                  </a:lnTo>
                  <a:lnTo>
                    <a:pt x="1707166" y="303197"/>
                  </a:lnTo>
                  <a:lnTo>
                    <a:pt x="1675700" y="268282"/>
                  </a:lnTo>
                  <a:lnTo>
                    <a:pt x="1642175" y="233781"/>
                  </a:lnTo>
                  <a:lnTo>
                    <a:pt x="1606673" y="200107"/>
                  </a:lnTo>
                  <a:lnTo>
                    <a:pt x="1569273" y="167676"/>
                  </a:lnTo>
                  <a:lnTo>
                    <a:pt x="1530058" y="136901"/>
                  </a:lnTo>
                  <a:lnTo>
                    <a:pt x="1489109" y="108196"/>
                  </a:lnTo>
                  <a:lnTo>
                    <a:pt x="1446505" y="81975"/>
                  </a:lnTo>
                  <a:lnTo>
                    <a:pt x="1402329" y="58652"/>
                  </a:lnTo>
                  <a:lnTo>
                    <a:pt x="1356661" y="38641"/>
                  </a:lnTo>
                  <a:lnTo>
                    <a:pt x="1309582" y="22356"/>
                  </a:lnTo>
                  <a:lnTo>
                    <a:pt x="1261173" y="10212"/>
                  </a:lnTo>
                  <a:lnTo>
                    <a:pt x="1211516" y="2622"/>
                  </a:lnTo>
                  <a:lnTo>
                    <a:pt x="1160691" y="0"/>
                  </a:lnTo>
                  <a:lnTo>
                    <a:pt x="1153655" y="0"/>
                  </a:lnTo>
                  <a:lnTo>
                    <a:pt x="1099893" y="2860"/>
                  </a:lnTo>
                  <a:lnTo>
                    <a:pt x="1047499" y="11097"/>
                  </a:lnTo>
                  <a:lnTo>
                    <a:pt x="996598" y="24196"/>
                  </a:lnTo>
                  <a:lnTo>
                    <a:pt x="947317" y="41641"/>
                  </a:lnTo>
                  <a:lnTo>
                    <a:pt x="899780" y="62916"/>
                  </a:lnTo>
                  <a:lnTo>
                    <a:pt x="854112" y="87507"/>
                  </a:lnTo>
                  <a:lnTo>
                    <a:pt x="810440" y="114897"/>
                  </a:lnTo>
                  <a:lnTo>
                    <a:pt x="768887" y="144571"/>
                  </a:lnTo>
                  <a:lnTo>
                    <a:pt x="729581" y="176014"/>
                  </a:lnTo>
                  <a:lnTo>
                    <a:pt x="692645" y="208710"/>
                  </a:lnTo>
                  <a:lnTo>
                    <a:pt x="658205" y="242144"/>
                  </a:lnTo>
                  <a:lnTo>
                    <a:pt x="626388" y="275800"/>
                  </a:lnTo>
                  <a:lnTo>
                    <a:pt x="597317" y="309163"/>
                  </a:lnTo>
                  <a:lnTo>
                    <a:pt x="571118" y="341718"/>
                  </a:lnTo>
                  <a:lnTo>
                    <a:pt x="547917" y="372948"/>
                  </a:lnTo>
                  <a:lnTo>
                    <a:pt x="511009" y="429374"/>
                  </a:lnTo>
                  <a:lnTo>
                    <a:pt x="311792" y="820327"/>
                  </a:lnTo>
                  <a:lnTo>
                    <a:pt x="149396" y="1213059"/>
                  </a:lnTo>
                  <a:lnTo>
                    <a:pt x="40054" y="1515913"/>
                  </a:lnTo>
                  <a:lnTo>
                    <a:pt x="0" y="163723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996855" y="3017731"/>
              <a:ext cx="2728595" cy="2040889"/>
            </a:xfrm>
            <a:custGeom>
              <a:avLst/>
              <a:gdLst/>
              <a:ahLst/>
              <a:cxnLst/>
              <a:rect l="l" t="t" r="r" b="b"/>
              <a:pathLst>
                <a:path w="2728595" h="2040889">
                  <a:moveTo>
                    <a:pt x="2728226" y="2038438"/>
                  </a:moveTo>
                  <a:lnTo>
                    <a:pt x="2518741" y="1373536"/>
                  </a:lnTo>
                  <a:lnTo>
                    <a:pt x="2382705" y="987369"/>
                  </a:lnTo>
                  <a:lnTo>
                    <a:pt x="2260530" y="731859"/>
                  </a:lnTo>
                  <a:lnTo>
                    <a:pt x="2092629" y="458927"/>
                  </a:lnTo>
                  <a:lnTo>
                    <a:pt x="2068867" y="423448"/>
                  </a:lnTo>
                  <a:lnTo>
                    <a:pt x="2042455" y="387584"/>
                  </a:lnTo>
                  <a:lnTo>
                    <a:pt x="2013524" y="351625"/>
                  </a:lnTo>
                  <a:lnTo>
                    <a:pt x="1982204" y="315865"/>
                  </a:lnTo>
                  <a:lnTo>
                    <a:pt x="1948623" y="280597"/>
                  </a:lnTo>
                  <a:lnTo>
                    <a:pt x="1912913" y="246112"/>
                  </a:lnTo>
                  <a:lnTo>
                    <a:pt x="1875202" y="212705"/>
                  </a:lnTo>
                  <a:lnTo>
                    <a:pt x="1835621" y="180667"/>
                  </a:lnTo>
                  <a:lnTo>
                    <a:pt x="1794300" y="150291"/>
                  </a:lnTo>
                  <a:lnTo>
                    <a:pt x="1751368" y="121870"/>
                  </a:lnTo>
                  <a:lnTo>
                    <a:pt x="1706956" y="95697"/>
                  </a:lnTo>
                  <a:lnTo>
                    <a:pt x="1661192" y="72064"/>
                  </a:lnTo>
                  <a:lnTo>
                    <a:pt x="1614208" y="51264"/>
                  </a:lnTo>
                  <a:lnTo>
                    <a:pt x="1566133" y="33589"/>
                  </a:lnTo>
                  <a:lnTo>
                    <a:pt x="1517096" y="19333"/>
                  </a:lnTo>
                  <a:lnTo>
                    <a:pt x="1467228" y="8787"/>
                  </a:lnTo>
                  <a:lnTo>
                    <a:pt x="1416658" y="2245"/>
                  </a:lnTo>
                  <a:lnTo>
                    <a:pt x="1365516" y="0"/>
                  </a:lnTo>
                  <a:lnTo>
                    <a:pt x="1358480" y="0"/>
                  </a:lnTo>
                  <a:lnTo>
                    <a:pt x="1307443" y="2129"/>
                  </a:lnTo>
                  <a:lnTo>
                    <a:pt x="1257172" y="8331"/>
                  </a:lnTo>
                  <a:lnTo>
                    <a:pt x="1207781" y="18324"/>
                  </a:lnTo>
                  <a:lnTo>
                    <a:pt x="1159385" y="31825"/>
                  </a:lnTo>
                  <a:lnTo>
                    <a:pt x="1112098" y="48552"/>
                  </a:lnTo>
                  <a:lnTo>
                    <a:pt x="1066034" y="68225"/>
                  </a:lnTo>
                  <a:lnTo>
                    <a:pt x="1021309" y="90562"/>
                  </a:lnTo>
                  <a:lnTo>
                    <a:pt x="978036" y="115280"/>
                  </a:lnTo>
                  <a:lnTo>
                    <a:pt x="936331" y="142098"/>
                  </a:lnTo>
                  <a:lnTo>
                    <a:pt x="896307" y="170735"/>
                  </a:lnTo>
                  <a:lnTo>
                    <a:pt x="858078" y="200908"/>
                  </a:lnTo>
                  <a:lnTo>
                    <a:pt x="821761" y="232336"/>
                  </a:lnTo>
                  <a:lnTo>
                    <a:pt x="787467" y="264737"/>
                  </a:lnTo>
                  <a:lnTo>
                    <a:pt x="755314" y="297830"/>
                  </a:lnTo>
                  <a:lnTo>
                    <a:pt x="725413" y="331333"/>
                  </a:lnTo>
                  <a:lnTo>
                    <a:pt x="697881" y="364963"/>
                  </a:lnTo>
                  <a:lnTo>
                    <a:pt x="672832" y="398440"/>
                  </a:lnTo>
                  <a:lnTo>
                    <a:pt x="650379" y="431482"/>
                  </a:lnTo>
                  <a:lnTo>
                    <a:pt x="421450" y="880221"/>
                  </a:lnTo>
                  <a:lnTo>
                    <a:pt x="212028" y="1411412"/>
                  </a:lnTo>
                  <a:lnTo>
                    <a:pt x="59186" y="1854905"/>
                  </a:lnTo>
                  <a:lnTo>
                    <a:pt x="0" y="2040547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843398" y="2727739"/>
              <a:ext cx="3038475" cy="2334895"/>
            </a:xfrm>
            <a:custGeom>
              <a:avLst/>
              <a:gdLst/>
              <a:ahLst/>
              <a:cxnLst/>
              <a:rect l="l" t="t" r="r" b="b"/>
              <a:pathLst>
                <a:path w="3038475" h="2334895">
                  <a:moveTo>
                    <a:pt x="3037941" y="2334755"/>
                  </a:moveTo>
                  <a:lnTo>
                    <a:pt x="2937159" y="2051580"/>
                  </a:lnTo>
                  <a:lnTo>
                    <a:pt x="2865145" y="1843103"/>
                  </a:lnTo>
                  <a:lnTo>
                    <a:pt x="2787320" y="1606646"/>
                  </a:lnTo>
                  <a:lnTo>
                    <a:pt x="2669108" y="1239532"/>
                  </a:lnTo>
                  <a:lnTo>
                    <a:pt x="2652406" y="1189476"/>
                  </a:lnTo>
                  <a:lnTo>
                    <a:pt x="2634136" y="1138226"/>
                  </a:lnTo>
                  <a:lnTo>
                    <a:pt x="2614492" y="1086102"/>
                  </a:lnTo>
                  <a:lnTo>
                    <a:pt x="2593667" y="1033424"/>
                  </a:lnTo>
                  <a:lnTo>
                    <a:pt x="2571854" y="980515"/>
                  </a:lnTo>
                  <a:lnTo>
                    <a:pt x="2549245" y="927693"/>
                  </a:lnTo>
                  <a:lnTo>
                    <a:pt x="2526034" y="875280"/>
                  </a:lnTo>
                  <a:lnTo>
                    <a:pt x="2502415" y="823597"/>
                  </a:lnTo>
                  <a:lnTo>
                    <a:pt x="2478579" y="772963"/>
                  </a:lnTo>
                  <a:lnTo>
                    <a:pt x="2454721" y="723699"/>
                  </a:lnTo>
                  <a:lnTo>
                    <a:pt x="2431033" y="676127"/>
                  </a:lnTo>
                  <a:lnTo>
                    <a:pt x="2407708" y="630566"/>
                  </a:lnTo>
                  <a:lnTo>
                    <a:pt x="2384940" y="587338"/>
                  </a:lnTo>
                  <a:lnTo>
                    <a:pt x="2362921" y="546762"/>
                  </a:lnTo>
                  <a:lnTo>
                    <a:pt x="2341845" y="509159"/>
                  </a:lnTo>
                  <a:lnTo>
                    <a:pt x="2321904" y="474851"/>
                  </a:lnTo>
                  <a:lnTo>
                    <a:pt x="2286203" y="417398"/>
                  </a:lnTo>
                  <a:lnTo>
                    <a:pt x="2260136" y="380136"/>
                  </a:lnTo>
                  <a:lnTo>
                    <a:pt x="2231802" y="343995"/>
                  </a:lnTo>
                  <a:lnTo>
                    <a:pt x="2201319" y="309076"/>
                  </a:lnTo>
                  <a:lnTo>
                    <a:pt x="2168809" y="275482"/>
                  </a:lnTo>
                  <a:lnTo>
                    <a:pt x="2134389" y="243314"/>
                  </a:lnTo>
                  <a:lnTo>
                    <a:pt x="2098180" y="212675"/>
                  </a:lnTo>
                  <a:lnTo>
                    <a:pt x="2060300" y="183667"/>
                  </a:lnTo>
                  <a:lnTo>
                    <a:pt x="2020870" y="156392"/>
                  </a:lnTo>
                  <a:lnTo>
                    <a:pt x="1980009" y="130953"/>
                  </a:lnTo>
                  <a:lnTo>
                    <a:pt x="1937836" y="107452"/>
                  </a:lnTo>
                  <a:lnTo>
                    <a:pt x="1894472" y="85990"/>
                  </a:lnTo>
                  <a:lnTo>
                    <a:pt x="1850034" y="66671"/>
                  </a:lnTo>
                  <a:lnTo>
                    <a:pt x="1804643" y="49596"/>
                  </a:lnTo>
                  <a:lnTo>
                    <a:pt x="1758418" y="34867"/>
                  </a:lnTo>
                  <a:lnTo>
                    <a:pt x="1711480" y="22587"/>
                  </a:lnTo>
                  <a:lnTo>
                    <a:pt x="1663946" y="12859"/>
                  </a:lnTo>
                  <a:lnTo>
                    <a:pt x="1615937" y="5783"/>
                  </a:lnTo>
                  <a:lnTo>
                    <a:pt x="1567572" y="1462"/>
                  </a:lnTo>
                  <a:lnTo>
                    <a:pt x="1518970" y="0"/>
                  </a:lnTo>
                  <a:lnTo>
                    <a:pt x="1511935" y="0"/>
                  </a:lnTo>
                  <a:lnTo>
                    <a:pt x="1463364" y="1380"/>
                  </a:lnTo>
                  <a:lnTo>
                    <a:pt x="1415082" y="5479"/>
                  </a:lnTo>
                  <a:lnTo>
                    <a:pt x="1367195" y="12227"/>
                  </a:lnTo>
                  <a:lnTo>
                    <a:pt x="1319813" y="21558"/>
                  </a:lnTo>
                  <a:lnTo>
                    <a:pt x="1273044" y="33406"/>
                  </a:lnTo>
                  <a:lnTo>
                    <a:pt x="1226995" y="47702"/>
                  </a:lnTo>
                  <a:lnTo>
                    <a:pt x="1181777" y="64379"/>
                  </a:lnTo>
                  <a:lnTo>
                    <a:pt x="1137496" y="83371"/>
                  </a:lnTo>
                  <a:lnTo>
                    <a:pt x="1094261" y="104611"/>
                  </a:lnTo>
                  <a:lnTo>
                    <a:pt x="1052181" y="128030"/>
                  </a:lnTo>
                  <a:lnTo>
                    <a:pt x="1011364" y="153563"/>
                  </a:lnTo>
                  <a:lnTo>
                    <a:pt x="971919" y="181142"/>
                  </a:lnTo>
                  <a:lnTo>
                    <a:pt x="933953" y="210700"/>
                  </a:lnTo>
                  <a:lnTo>
                    <a:pt x="897576" y="242169"/>
                  </a:lnTo>
                  <a:lnTo>
                    <a:pt x="862895" y="275483"/>
                  </a:lnTo>
                  <a:lnTo>
                    <a:pt x="830019" y="310575"/>
                  </a:lnTo>
                  <a:lnTo>
                    <a:pt x="799057" y="347377"/>
                  </a:lnTo>
                  <a:lnTo>
                    <a:pt x="770116" y="385822"/>
                  </a:lnTo>
                  <a:lnTo>
                    <a:pt x="743305" y="425843"/>
                  </a:lnTo>
                  <a:lnTo>
                    <a:pt x="721304" y="461672"/>
                  </a:lnTo>
                  <a:lnTo>
                    <a:pt x="699372" y="499192"/>
                  </a:lnTo>
                  <a:lnTo>
                    <a:pt x="677521" y="538304"/>
                  </a:lnTo>
                  <a:lnTo>
                    <a:pt x="655767" y="578906"/>
                  </a:lnTo>
                  <a:lnTo>
                    <a:pt x="634122" y="620898"/>
                  </a:lnTo>
                  <a:lnTo>
                    <a:pt x="612600" y="664179"/>
                  </a:lnTo>
                  <a:lnTo>
                    <a:pt x="591215" y="708647"/>
                  </a:lnTo>
                  <a:lnTo>
                    <a:pt x="569981" y="754203"/>
                  </a:lnTo>
                  <a:lnTo>
                    <a:pt x="548912" y="800745"/>
                  </a:lnTo>
                  <a:lnTo>
                    <a:pt x="528021" y="848173"/>
                  </a:lnTo>
                  <a:lnTo>
                    <a:pt x="507322" y="896386"/>
                  </a:lnTo>
                  <a:lnTo>
                    <a:pt x="486829" y="945283"/>
                  </a:lnTo>
                  <a:lnTo>
                    <a:pt x="466556" y="994763"/>
                  </a:lnTo>
                  <a:lnTo>
                    <a:pt x="446516" y="1044725"/>
                  </a:lnTo>
                  <a:lnTo>
                    <a:pt x="426723" y="1095069"/>
                  </a:lnTo>
                  <a:lnTo>
                    <a:pt x="407190" y="1145693"/>
                  </a:lnTo>
                  <a:lnTo>
                    <a:pt x="387933" y="1196498"/>
                  </a:lnTo>
                  <a:lnTo>
                    <a:pt x="368964" y="1247381"/>
                  </a:lnTo>
                  <a:lnTo>
                    <a:pt x="350297" y="1298243"/>
                  </a:lnTo>
                  <a:lnTo>
                    <a:pt x="331946" y="1348983"/>
                  </a:lnTo>
                  <a:lnTo>
                    <a:pt x="313924" y="1399499"/>
                  </a:lnTo>
                  <a:lnTo>
                    <a:pt x="296246" y="1449691"/>
                  </a:lnTo>
                  <a:lnTo>
                    <a:pt x="278925" y="1499458"/>
                  </a:lnTo>
                  <a:lnTo>
                    <a:pt x="261975" y="1548700"/>
                  </a:lnTo>
                  <a:lnTo>
                    <a:pt x="245409" y="1597315"/>
                  </a:lnTo>
                  <a:lnTo>
                    <a:pt x="229242" y="1645202"/>
                  </a:lnTo>
                  <a:lnTo>
                    <a:pt x="213487" y="1692262"/>
                  </a:lnTo>
                  <a:lnTo>
                    <a:pt x="198158" y="1738392"/>
                  </a:lnTo>
                  <a:lnTo>
                    <a:pt x="183268" y="1783493"/>
                  </a:lnTo>
                  <a:lnTo>
                    <a:pt x="168832" y="1827463"/>
                  </a:lnTo>
                  <a:lnTo>
                    <a:pt x="154863" y="1870202"/>
                  </a:lnTo>
                  <a:lnTo>
                    <a:pt x="92057" y="2060252"/>
                  </a:lnTo>
                  <a:lnTo>
                    <a:pt x="43113" y="2204859"/>
                  </a:lnTo>
                  <a:lnTo>
                    <a:pt x="11328" y="2296869"/>
                  </a:lnTo>
                  <a:lnTo>
                    <a:pt x="0" y="232912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781453" y="2617935"/>
              <a:ext cx="3156585" cy="2444750"/>
            </a:xfrm>
            <a:custGeom>
              <a:avLst/>
              <a:gdLst/>
              <a:ahLst/>
              <a:cxnLst/>
              <a:rect l="l" t="t" r="r" b="b"/>
              <a:pathLst>
                <a:path w="3156585" h="2444750">
                  <a:moveTo>
                    <a:pt x="3156204" y="2444559"/>
                  </a:moveTo>
                  <a:lnTo>
                    <a:pt x="3031036" y="2095731"/>
                  </a:lnTo>
                  <a:lnTo>
                    <a:pt x="2946201" y="1853638"/>
                  </a:lnTo>
                  <a:lnTo>
                    <a:pt x="2862897" y="1605043"/>
                  </a:lnTo>
                  <a:lnTo>
                    <a:pt x="2742323" y="1236713"/>
                  </a:lnTo>
                  <a:lnTo>
                    <a:pt x="2719880" y="1169238"/>
                  </a:lnTo>
                  <a:lnTo>
                    <a:pt x="2697597" y="1104719"/>
                  </a:lnTo>
                  <a:lnTo>
                    <a:pt x="2675478" y="1043072"/>
                  </a:lnTo>
                  <a:lnTo>
                    <a:pt x="2653526" y="984213"/>
                  </a:lnTo>
                  <a:lnTo>
                    <a:pt x="2631742" y="928059"/>
                  </a:lnTo>
                  <a:lnTo>
                    <a:pt x="2610130" y="874526"/>
                  </a:lnTo>
                  <a:lnTo>
                    <a:pt x="2588691" y="823530"/>
                  </a:lnTo>
                  <a:lnTo>
                    <a:pt x="2567429" y="774988"/>
                  </a:lnTo>
                  <a:lnTo>
                    <a:pt x="2546345" y="728816"/>
                  </a:lnTo>
                  <a:lnTo>
                    <a:pt x="2525442" y="684931"/>
                  </a:lnTo>
                  <a:lnTo>
                    <a:pt x="2504723" y="643248"/>
                  </a:lnTo>
                  <a:lnTo>
                    <a:pt x="2484191" y="603686"/>
                  </a:lnTo>
                  <a:lnTo>
                    <a:pt x="2463847" y="566158"/>
                  </a:lnTo>
                  <a:lnTo>
                    <a:pt x="2443694" y="530583"/>
                  </a:lnTo>
                  <a:lnTo>
                    <a:pt x="2423735" y="496877"/>
                  </a:lnTo>
                  <a:lnTo>
                    <a:pt x="2384407" y="434735"/>
                  </a:lnTo>
                  <a:lnTo>
                    <a:pt x="2336047" y="366568"/>
                  </a:lnTo>
                  <a:lnTo>
                    <a:pt x="2305135" y="328808"/>
                  </a:lnTo>
                  <a:lnTo>
                    <a:pt x="2272405" y="292891"/>
                  </a:lnTo>
                  <a:lnTo>
                    <a:pt x="2237954" y="258856"/>
                  </a:lnTo>
                  <a:lnTo>
                    <a:pt x="2201881" y="226739"/>
                  </a:lnTo>
                  <a:lnTo>
                    <a:pt x="2164282" y="196579"/>
                  </a:lnTo>
                  <a:lnTo>
                    <a:pt x="2125254" y="168416"/>
                  </a:lnTo>
                  <a:lnTo>
                    <a:pt x="2084896" y="142286"/>
                  </a:lnTo>
                  <a:lnTo>
                    <a:pt x="2043303" y="118228"/>
                  </a:lnTo>
                  <a:lnTo>
                    <a:pt x="2000574" y="96280"/>
                  </a:lnTo>
                  <a:lnTo>
                    <a:pt x="1956806" y="76480"/>
                  </a:lnTo>
                  <a:lnTo>
                    <a:pt x="1912095" y="58867"/>
                  </a:lnTo>
                  <a:lnTo>
                    <a:pt x="1866540" y="43478"/>
                  </a:lnTo>
                  <a:lnTo>
                    <a:pt x="1820238" y="30352"/>
                  </a:lnTo>
                  <a:lnTo>
                    <a:pt x="1773285" y="19527"/>
                  </a:lnTo>
                  <a:lnTo>
                    <a:pt x="1725780" y="11041"/>
                  </a:lnTo>
                  <a:lnTo>
                    <a:pt x="1677820" y="4932"/>
                  </a:lnTo>
                  <a:lnTo>
                    <a:pt x="1629501" y="1239"/>
                  </a:lnTo>
                  <a:lnTo>
                    <a:pt x="1580921" y="0"/>
                  </a:lnTo>
                  <a:lnTo>
                    <a:pt x="1573885" y="0"/>
                  </a:lnTo>
                  <a:lnTo>
                    <a:pt x="1527594" y="1183"/>
                  </a:lnTo>
                  <a:lnTo>
                    <a:pt x="1481282" y="4713"/>
                  </a:lnTo>
                  <a:lnTo>
                    <a:pt x="1435058" y="10561"/>
                  </a:lnTo>
                  <a:lnTo>
                    <a:pt x="1389026" y="18700"/>
                  </a:lnTo>
                  <a:lnTo>
                    <a:pt x="1343294" y="29100"/>
                  </a:lnTo>
                  <a:lnTo>
                    <a:pt x="1297969" y="41733"/>
                  </a:lnTo>
                  <a:lnTo>
                    <a:pt x="1253157" y="56571"/>
                  </a:lnTo>
                  <a:lnTo>
                    <a:pt x="1208965" y="73585"/>
                  </a:lnTo>
                  <a:lnTo>
                    <a:pt x="1165499" y="92746"/>
                  </a:lnTo>
                  <a:lnTo>
                    <a:pt x="1122867" y="114026"/>
                  </a:lnTo>
                  <a:lnTo>
                    <a:pt x="1081174" y="137397"/>
                  </a:lnTo>
                  <a:lnTo>
                    <a:pt x="1040527" y="162830"/>
                  </a:lnTo>
                  <a:lnTo>
                    <a:pt x="1001034" y="190297"/>
                  </a:lnTo>
                  <a:lnTo>
                    <a:pt x="962800" y="219768"/>
                  </a:lnTo>
                  <a:lnTo>
                    <a:pt x="925933" y="251217"/>
                  </a:lnTo>
                  <a:lnTo>
                    <a:pt x="890538" y="284613"/>
                  </a:lnTo>
                  <a:lnTo>
                    <a:pt x="856723" y="319929"/>
                  </a:lnTo>
                  <a:lnTo>
                    <a:pt x="824594" y="357135"/>
                  </a:lnTo>
                  <a:lnTo>
                    <a:pt x="794259" y="396205"/>
                  </a:lnTo>
                  <a:lnTo>
                    <a:pt x="765822" y="437108"/>
                  </a:lnTo>
                  <a:lnTo>
                    <a:pt x="743285" y="472536"/>
                  </a:lnTo>
                  <a:lnTo>
                    <a:pt x="721022" y="509682"/>
                  </a:lnTo>
                  <a:lnTo>
                    <a:pt x="699034" y="548446"/>
                  </a:lnTo>
                  <a:lnTo>
                    <a:pt x="677326" y="588727"/>
                  </a:lnTo>
                  <a:lnTo>
                    <a:pt x="655898" y="630424"/>
                  </a:lnTo>
                  <a:lnTo>
                    <a:pt x="634755" y="673437"/>
                  </a:lnTo>
                  <a:lnTo>
                    <a:pt x="613897" y="717664"/>
                  </a:lnTo>
                  <a:lnTo>
                    <a:pt x="593328" y="763006"/>
                  </a:lnTo>
                  <a:lnTo>
                    <a:pt x="573049" y="809360"/>
                  </a:lnTo>
                  <a:lnTo>
                    <a:pt x="553065" y="856627"/>
                  </a:lnTo>
                  <a:lnTo>
                    <a:pt x="533376" y="904705"/>
                  </a:lnTo>
                  <a:lnTo>
                    <a:pt x="513985" y="953494"/>
                  </a:lnTo>
                  <a:lnTo>
                    <a:pt x="494896" y="1002893"/>
                  </a:lnTo>
                  <a:lnTo>
                    <a:pt x="476110" y="1052801"/>
                  </a:lnTo>
                  <a:lnTo>
                    <a:pt x="457629" y="1103118"/>
                  </a:lnTo>
                  <a:lnTo>
                    <a:pt x="439457" y="1153742"/>
                  </a:lnTo>
                  <a:lnTo>
                    <a:pt x="421596" y="1204572"/>
                  </a:lnTo>
                  <a:lnTo>
                    <a:pt x="404048" y="1255509"/>
                  </a:lnTo>
                  <a:lnTo>
                    <a:pt x="386816" y="1306451"/>
                  </a:lnTo>
                  <a:lnTo>
                    <a:pt x="369901" y="1357297"/>
                  </a:lnTo>
                  <a:lnTo>
                    <a:pt x="353308" y="1407947"/>
                  </a:lnTo>
                  <a:lnTo>
                    <a:pt x="337037" y="1458299"/>
                  </a:lnTo>
                  <a:lnTo>
                    <a:pt x="321092" y="1508254"/>
                  </a:lnTo>
                  <a:lnTo>
                    <a:pt x="305475" y="1557710"/>
                  </a:lnTo>
                  <a:lnTo>
                    <a:pt x="290189" y="1606566"/>
                  </a:lnTo>
                  <a:lnTo>
                    <a:pt x="275235" y="1654721"/>
                  </a:lnTo>
                  <a:lnTo>
                    <a:pt x="260617" y="1702076"/>
                  </a:lnTo>
                  <a:lnTo>
                    <a:pt x="246337" y="1748529"/>
                  </a:lnTo>
                  <a:lnTo>
                    <a:pt x="232398" y="1793978"/>
                  </a:lnTo>
                  <a:lnTo>
                    <a:pt x="218801" y="1838325"/>
                  </a:lnTo>
                  <a:lnTo>
                    <a:pt x="205549" y="1881466"/>
                  </a:lnTo>
                  <a:lnTo>
                    <a:pt x="136822" y="2087541"/>
                  </a:lnTo>
                  <a:lnTo>
                    <a:pt x="70232" y="2265951"/>
                  </a:lnTo>
                  <a:lnTo>
                    <a:pt x="19913" y="2391486"/>
                  </a:lnTo>
                  <a:lnTo>
                    <a:pt x="0" y="2438933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683789" y="2550071"/>
              <a:ext cx="857885" cy="401955"/>
            </a:xfrm>
            <a:custGeom>
              <a:avLst/>
              <a:gdLst/>
              <a:ahLst/>
              <a:cxnLst/>
              <a:rect l="l" t="t" r="r" b="b"/>
              <a:pathLst>
                <a:path w="857885" h="401955">
                  <a:moveTo>
                    <a:pt x="857364" y="0"/>
                  </a:moveTo>
                  <a:lnTo>
                    <a:pt x="0" y="0"/>
                  </a:lnTo>
                  <a:lnTo>
                    <a:pt x="0" y="401739"/>
                  </a:lnTo>
                  <a:lnTo>
                    <a:pt x="857364" y="401739"/>
                  </a:lnTo>
                  <a:lnTo>
                    <a:pt x="8573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683793" y="2550076"/>
              <a:ext cx="857885" cy="401955"/>
            </a:xfrm>
            <a:custGeom>
              <a:avLst/>
              <a:gdLst/>
              <a:ahLst/>
              <a:cxnLst/>
              <a:rect l="l" t="t" r="r" b="b"/>
              <a:pathLst>
                <a:path w="857885" h="401955">
                  <a:moveTo>
                    <a:pt x="857364" y="401739"/>
                  </a:moveTo>
                  <a:lnTo>
                    <a:pt x="0" y="401739"/>
                  </a:lnTo>
                  <a:lnTo>
                    <a:pt x="0" y="0"/>
                  </a:lnTo>
                  <a:lnTo>
                    <a:pt x="857364" y="0"/>
                  </a:lnTo>
                  <a:lnTo>
                    <a:pt x="857364" y="4017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458307" y="4377325"/>
              <a:ext cx="2239645" cy="0"/>
            </a:xfrm>
            <a:custGeom>
              <a:avLst/>
              <a:gdLst/>
              <a:ahLst/>
              <a:cxnLst/>
              <a:rect l="l" t="t" r="r" b="b"/>
              <a:pathLst>
                <a:path w="2239645" h="0">
                  <a:moveTo>
                    <a:pt x="223934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458304" y="4436944"/>
              <a:ext cx="1498600" cy="0"/>
            </a:xfrm>
            <a:custGeom>
              <a:avLst/>
              <a:gdLst/>
              <a:ahLst/>
              <a:cxnLst/>
              <a:rect l="l" t="t" r="r" b="b"/>
              <a:pathLst>
                <a:path w="1498600" h="0">
                  <a:moveTo>
                    <a:pt x="1498079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7E2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5" name="object 20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0000" y="6037590"/>
            <a:ext cx="787653" cy="203633"/>
          </a:xfrm>
          <a:prstGeom prst="rect">
            <a:avLst/>
          </a:prstGeom>
        </p:spPr>
      </p:pic>
      <p:pic>
        <p:nvPicPr>
          <p:cNvPr id="206" name="object 20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3887" y="8452803"/>
            <a:ext cx="2077440" cy="201421"/>
          </a:xfrm>
          <a:prstGeom prst="rect">
            <a:avLst/>
          </a:prstGeom>
        </p:spPr>
      </p:pic>
      <p:pic>
        <p:nvPicPr>
          <p:cNvPr id="207" name="object 20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05600" y="8920802"/>
            <a:ext cx="2213990" cy="208317"/>
          </a:xfrm>
          <a:prstGeom prst="rect">
            <a:avLst/>
          </a:prstGeom>
        </p:spPr>
      </p:pic>
      <p:pic>
        <p:nvPicPr>
          <p:cNvPr id="208" name="object 20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49996" y="6519609"/>
            <a:ext cx="5369991" cy="1569592"/>
          </a:xfrm>
          <a:prstGeom prst="rect">
            <a:avLst/>
          </a:prstGeom>
        </p:spPr>
      </p:pic>
      <p:pic>
        <p:nvPicPr>
          <p:cNvPr id="209" name="object 20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650000" y="9421203"/>
            <a:ext cx="1470713" cy="262508"/>
          </a:xfrm>
          <a:prstGeom prst="rect">
            <a:avLst/>
          </a:prstGeom>
        </p:spPr>
      </p:pic>
      <p:pic>
        <p:nvPicPr>
          <p:cNvPr id="210" name="object 21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12800" y="10018803"/>
            <a:ext cx="4012185" cy="179958"/>
          </a:xfrm>
          <a:prstGeom prst="rect">
            <a:avLst/>
          </a:prstGeom>
        </p:spPr>
      </p:pic>
      <p:sp>
        <p:nvSpPr>
          <p:cNvPr id="211" name="object 211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685807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637300" y="852397"/>
            <a:ext cx="505650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calcular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espaciado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filas</a:t>
            </a:r>
            <a:r>
              <a:rPr dirty="0" sz="800" spc="-5">
                <a:latin typeface="Microsoft Sans Serif"/>
                <a:cs typeface="Microsoft Sans Serif"/>
              </a:rPr>
              <a:t> (d)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panel,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calcular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diferencia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altura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(h) </a:t>
            </a:r>
            <a:r>
              <a:rPr dirty="0" sz="800" spc="15">
                <a:latin typeface="Microsoft Sans Serif"/>
                <a:cs typeface="Microsoft Sans Serif"/>
              </a:rPr>
              <a:t>desde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parte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posterior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hasta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superficie.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ello,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siga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siguiente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cálculo: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540000" y="1189907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637300" y="1535663"/>
            <a:ext cx="5248275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diferencia de </a:t>
            </a:r>
            <a:r>
              <a:rPr dirty="0" sz="700" spc="30">
                <a:latin typeface="Microsoft Sans Serif"/>
                <a:cs typeface="Microsoft Sans Serif"/>
              </a:rPr>
              <a:t>altura </a:t>
            </a:r>
            <a:r>
              <a:rPr dirty="0" sz="700" spc="25">
                <a:latin typeface="Microsoft Sans Serif"/>
                <a:cs typeface="Microsoft Sans Serif"/>
              </a:rPr>
              <a:t>depende estrictamente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posición del </a:t>
            </a:r>
            <a:r>
              <a:rPr dirty="0" sz="700" spc="40">
                <a:latin typeface="Microsoft Sans Serif"/>
                <a:cs typeface="Microsoft Sans Serif"/>
              </a:rPr>
              <a:t>módulo </a:t>
            </a:r>
            <a:r>
              <a:rPr dirty="0" sz="700" spc="25">
                <a:latin typeface="Microsoft Sans Serif"/>
                <a:cs typeface="Microsoft Sans Serif"/>
              </a:rPr>
              <a:t>fotovoltaico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panel. </a:t>
            </a:r>
            <a:r>
              <a:rPr dirty="0" sz="700" spc="35">
                <a:latin typeface="Microsoft Sans Serif"/>
                <a:cs typeface="Microsoft Sans Serif"/>
              </a:rPr>
              <a:t>Otro parámetro </a:t>
            </a:r>
            <a:r>
              <a:rPr dirty="0" sz="700" spc="15">
                <a:latin typeface="Microsoft Sans Serif"/>
                <a:cs typeface="Microsoft Sans Serif"/>
              </a:rPr>
              <a:t>necesario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calcular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espaciamiento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elevación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sol.</a:t>
            </a:r>
            <a:r>
              <a:rPr dirty="0" sz="700">
                <a:latin typeface="Microsoft Sans Serif"/>
                <a:cs typeface="Microsoft Sans Serif"/>
              </a:rPr>
              <a:t> Para </a:t>
            </a:r>
            <a:r>
              <a:rPr dirty="0" sz="700" spc="20">
                <a:latin typeface="Microsoft Sans Serif"/>
                <a:cs typeface="Microsoft Sans Serif"/>
              </a:rPr>
              <a:t>evitar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sombreado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10:00 </a:t>
            </a:r>
            <a:r>
              <a:rPr dirty="0" sz="700" spc="-5">
                <a:latin typeface="Microsoft Sans Serif"/>
                <a:cs typeface="Microsoft Sans Serif"/>
              </a:rPr>
              <a:t>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2:00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m.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0">
                <a:latin typeface="Microsoft Sans Serif"/>
                <a:cs typeface="Microsoft Sans Serif"/>
              </a:rPr>
              <a:t>21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diciembre </a:t>
            </a:r>
            <a:r>
              <a:rPr dirty="0" sz="700" spc="10">
                <a:latin typeface="Microsoft Sans Serif"/>
                <a:cs typeface="Microsoft Sans Serif"/>
              </a:rPr>
              <a:t>(solsticio </a:t>
            </a:r>
            <a:r>
              <a:rPr dirty="0" sz="700" spc="20">
                <a:latin typeface="Microsoft Sans Serif"/>
                <a:cs typeface="Microsoft Sans Serif"/>
              </a:rPr>
              <a:t>de invierno) en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ángulo </a:t>
            </a:r>
            <a:r>
              <a:rPr dirty="0" sz="700" spc="20">
                <a:latin typeface="Microsoft Sans Serif"/>
                <a:cs typeface="Microsoft Sans Serif"/>
              </a:rPr>
              <a:t>de inclinación del </a:t>
            </a:r>
            <a:r>
              <a:rPr dirty="0" sz="700" spc="30">
                <a:latin typeface="Microsoft Sans Serif"/>
                <a:cs typeface="Microsoft Sans Serif"/>
              </a:rPr>
              <a:t>módulo, </a:t>
            </a:r>
            <a:r>
              <a:rPr dirty="0" sz="700" spc="10">
                <a:latin typeface="Microsoft Sans Serif"/>
                <a:cs typeface="Microsoft Sans Serif"/>
              </a:rPr>
              <a:t>la elevación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0">
                <a:latin typeface="Microsoft Sans Serif"/>
                <a:cs typeface="Microsoft Sans Serif"/>
              </a:rPr>
              <a:t>sol </a:t>
            </a:r>
            <a:r>
              <a:rPr dirty="0" sz="700" spc="30">
                <a:latin typeface="Microsoft Sans Serif"/>
                <a:cs typeface="Microsoft Sans Serif"/>
              </a:rPr>
              <a:t>podría </a:t>
            </a:r>
            <a:r>
              <a:rPr dirty="0" sz="700" spc="20">
                <a:latin typeface="Microsoft Sans Serif"/>
                <a:cs typeface="Microsoft Sans Serif"/>
              </a:rPr>
              <a:t>identificarse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gráficos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trayectoria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coordenadas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cartesianas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(Figura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88).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40000" y="2323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540000" y="2405300"/>
            <a:ext cx="624205" cy="440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31000"/>
              </a:lnSpc>
              <a:spcBef>
                <a:spcPts val="1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88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trayectoria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sol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 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latitud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41.871730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r>
              <a:rPr dirty="0" sz="550" spc="25">
                <a:latin typeface="Microsoft Sans Serif"/>
                <a:cs typeface="Microsoft Sans Serif"/>
              </a:rPr>
              <a:t>latitud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12.217600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4066044" y="2572353"/>
            <a:ext cx="14224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12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4800917" y="2544819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13h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2459114" y="2593416"/>
            <a:ext cx="1062355" cy="30035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algn="r" marR="465455">
              <a:lnSpc>
                <a:spcPct val="100000"/>
              </a:lnSpc>
              <a:spcBef>
                <a:spcPts val="165"/>
              </a:spcBef>
            </a:pPr>
            <a:r>
              <a:rPr dirty="0" sz="600" spc="10">
                <a:latin typeface="Microsoft Sans Serif"/>
                <a:cs typeface="Microsoft Sans Serif"/>
              </a:rPr>
              <a:t>70°   </a:t>
            </a:r>
            <a:r>
              <a:rPr dirty="0" sz="600" spc="170">
                <a:latin typeface="Microsoft Sans Serif"/>
                <a:cs typeface="Microsoft Sans Serif"/>
              </a:rPr>
              <a:t> </a:t>
            </a:r>
            <a:r>
              <a:rPr dirty="0" baseline="6944" sz="600" spc="15">
                <a:latin typeface="Microsoft Sans Serif"/>
                <a:cs typeface="Microsoft Sans Serif"/>
              </a:rPr>
              <a:t>Latitud:</a:t>
            </a:r>
            <a:r>
              <a:rPr dirty="0" baseline="6944" sz="600" spc="-37">
                <a:latin typeface="Microsoft Sans Serif"/>
                <a:cs typeface="Microsoft Sans Serif"/>
              </a:rPr>
              <a:t> </a:t>
            </a:r>
            <a:r>
              <a:rPr dirty="0" baseline="6944" sz="600">
                <a:latin typeface="Microsoft Sans Serif"/>
                <a:cs typeface="Microsoft Sans Serif"/>
              </a:rPr>
              <a:t>41,87;</a:t>
            </a:r>
            <a:endParaRPr baseline="6944" sz="600">
              <a:latin typeface="Microsoft Sans Serif"/>
              <a:cs typeface="Microsoft Sans Serif"/>
            </a:endParaRPr>
          </a:p>
          <a:p>
            <a:pPr algn="r" marR="434975">
              <a:lnSpc>
                <a:spcPct val="100000"/>
              </a:lnSpc>
              <a:spcBef>
                <a:spcPts val="55"/>
              </a:spcBef>
            </a:pPr>
            <a:r>
              <a:rPr dirty="0" sz="500" spc="10">
                <a:latin typeface="Microsoft Sans Serif"/>
                <a:cs typeface="Microsoft Sans Serif"/>
              </a:rPr>
              <a:t>Largo: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12,22</a:t>
            </a:r>
            <a:endParaRPr sz="500">
              <a:latin typeface="Microsoft Sans Serif"/>
              <a:cs typeface="Microsoft Sans Serif"/>
            </a:endParaRPr>
          </a:p>
          <a:p>
            <a:pPr marL="250825">
              <a:lnSpc>
                <a:spcPct val="100000"/>
              </a:lnSpc>
              <a:spcBef>
                <a:spcPts val="120"/>
              </a:spcBef>
            </a:pPr>
            <a:r>
              <a:rPr dirty="0" sz="500" spc="5">
                <a:latin typeface="Microsoft Sans Serif"/>
                <a:cs typeface="Microsoft Sans Serif"/>
              </a:rPr>
              <a:t>Zona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horaria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(estándar):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657765" y="2705297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11h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166906" y="2932779"/>
            <a:ext cx="14224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14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478494" y="2945937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255124" y="3081979"/>
            <a:ext cx="14224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10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375237" y="3279108"/>
            <a:ext cx="14224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15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480323" y="3281674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50°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3229749" y="3422669"/>
            <a:ext cx="1244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9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555450" y="3580987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16h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2478113" y="3623736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40°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3091827" y="3785838"/>
            <a:ext cx="1244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8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2481618" y="3965798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30°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735663" y="4037121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17h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2912833" y="4244790"/>
            <a:ext cx="1244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7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2480856" y="4269759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760961" y="4400290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18h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2852483" y="4577022"/>
            <a:ext cx="12446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6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2488248" y="4649921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10°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5924334" y="4735341"/>
            <a:ext cx="147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solidFill>
                  <a:srgbClr val="919291"/>
                </a:solidFill>
                <a:latin typeface="Microsoft Sans Serif"/>
                <a:cs typeface="Microsoft Sans Serif"/>
              </a:rPr>
              <a:t>19h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2709609" y="4920532"/>
            <a:ext cx="186055" cy="25272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">
              <a:lnSpc>
                <a:spcPct val="100000"/>
              </a:lnSpc>
              <a:spcBef>
                <a:spcPts val="100"/>
              </a:spcBef>
            </a:pPr>
            <a:r>
              <a:rPr dirty="0" sz="250">
                <a:solidFill>
                  <a:srgbClr val="919291"/>
                </a:solidFill>
                <a:latin typeface="Microsoft Sans Serif"/>
                <a:cs typeface="Microsoft Sans Serif"/>
              </a:rPr>
              <a:t>5</a:t>
            </a:r>
            <a:r>
              <a:rPr dirty="0" sz="250" spc="-5">
                <a:solidFill>
                  <a:srgbClr val="919291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919291"/>
                </a:solidFill>
                <a:latin typeface="Microsoft Sans Serif"/>
                <a:cs typeface="Microsoft Sans Serif"/>
              </a:rPr>
              <a:t>horas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120°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136710" y="5071586"/>
            <a:ext cx="1498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90°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514662" y="5071586"/>
            <a:ext cx="1498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60°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3902062" y="5071586"/>
            <a:ext cx="1498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-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30°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711722" y="5164623"/>
            <a:ext cx="111633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Este &lt; </a:t>
            </a:r>
            <a:r>
              <a:rPr dirty="0" sz="550" spc="110">
                <a:latin typeface="Microsoft Sans Serif"/>
                <a:cs typeface="Microsoft Sans Serif"/>
              </a:rPr>
              <a:t>–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10">
                <a:latin typeface="Microsoft Sans Serif"/>
                <a:cs typeface="Microsoft Sans Serif"/>
              </a:rPr>
              <a:t>–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Acimut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solar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10">
                <a:latin typeface="Microsoft Sans Serif"/>
                <a:cs typeface="Microsoft Sans Serif"/>
              </a:rPr>
              <a:t>–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10">
                <a:latin typeface="Microsoft Sans Serif"/>
                <a:cs typeface="Microsoft Sans Serif"/>
              </a:rPr>
              <a:t>–</a:t>
            </a:r>
            <a:r>
              <a:rPr dirty="0" sz="550" spc="-10">
                <a:latin typeface="Microsoft Sans Serif"/>
                <a:cs typeface="Microsoft Sans Serif"/>
              </a:rPr>
              <a:t> &gt;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Oeste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4333659" y="5058886"/>
            <a:ext cx="50545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0°</a:t>
            </a:r>
            <a:r>
              <a:rPr dirty="0" sz="600" spc="10">
                <a:latin typeface="Microsoft Sans Serif"/>
                <a:cs typeface="Microsoft Sans Serif"/>
              </a:rPr>
              <a:t>	</a:t>
            </a:r>
            <a:r>
              <a:rPr dirty="0" sz="600" spc="10">
                <a:latin typeface="Microsoft Sans Serif"/>
                <a:cs typeface="Microsoft Sans Serif"/>
              </a:rPr>
              <a:t>30°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089563" y="5058886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60°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5473916" y="5058886"/>
            <a:ext cx="1327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90°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847067" y="5058886"/>
            <a:ext cx="1765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120°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1637300" y="5498184"/>
            <a:ext cx="5027930" cy="479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A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10:00 </a:t>
            </a:r>
            <a:r>
              <a:rPr dirty="0" sz="700" spc="15">
                <a:latin typeface="Microsoft Sans Serif"/>
                <a:cs typeface="Microsoft Sans Serif"/>
              </a:rPr>
              <a:t>horas,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lugar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elevación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(θ)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unos</a:t>
            </a:r>
            <a:r>
              <a:rPr dirty="0" sz="700" spc="5">
                <a:latin typeface="Microsoft Sans Serif"/>
                <a:cs typeface="Microsoft Sans Serif"/>
              </a:rPr>
              <a:t> 18°.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5">
                <a:latin typeface="Microsoft Sans Serif"/>
                <a:cs typeface="Microsoft Sans Serif"/>
              </a:rPr>
              <a:t>14:00 </a:t>
            </a:r>
            <a:r>
              <a:rPr dirty="0" sz="700" spc="15">
                <a:latin typeface="Microsoft Sans Serif"/>
                <a:cs typeface="Microsoft Sans Serif"/>
              </a:rPr>
              <a:t>horas,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lugar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elevación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(θ)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unos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20°.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elevación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mínima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18°.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550" spc="5">
                <a:latin typeface="Microsoft Sans Serif"/>
                <a:cs typeface="Microsoft Sans Serif"/>
              </a:rPr>
              <a:t>Entonces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espaciado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filas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paneles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540000" y="595987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637300" y="6305949"/>
            <a:ext cx="37160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panel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inclinado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34°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esté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vertical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40000" y="6467417"/>
            <a:ext cx="786130" cy="4362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>
                <a:latin typeface="Microsoft Sans Serif"/>
                <a:cs typeface="Microsoft Sans Serif"/>
              </a:rPr>
              <a:t>Panel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condiciones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verticales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637300" y="8274456"/>
            <a:ext cx="10515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ancho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panel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540000" y="836101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1637300" y="8737974"/>
            <a:ext cx="117475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altura</a:t>
            </a:r>
            <a:r>
              <a:rPr dirty="0" sz="750" spc="-10">
                <a:latin typeface="Microsoft Sans Serif"/>
                <a:cs typeface="Microsoft Sans Serif"/>
              </a:rPr>
              <a:t> 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40000" y="887581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1637300" y="9220542"/>
            <a:ext cx="157861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Entonces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espaciado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filas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paneles</a:t>
            </a:r>
            <a:r>
              <a:rPr dirty="0" sz="550" spc="-5">
                <a:latin typeface="Microsoft Sans Serif"/>
                <a:cs typeface="Microsoft Sans Serif"/>
              </a:rPr>
              <a:t> es: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40000" y="9423012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637300" y="9804736"/>
            <a:ext cx="103124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80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ancho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fila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540000" y="994338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2339817" y="3481527"/>
            <a:ext cx="120650" cy="51371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Elevación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solar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  <p:sp>
        <p:nvSpPr>
          <p:cNvPr id="262" name="object 262"/>
          <p:cNvSpPr txBox="1"/>
          <p:nvPr/>
        </p:nvSpPr>
        <p:spPr>
          <a:xfrm rot="2520000">
            <a:off x="4911624" y="2763835"/>
            <a:ext cx="201750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"/>
              </a:lnSpc>
            </a:pPr>
            <a:r>
              <a:rPr dirty="0" sz="300">
                <a:solidFill>
                  <a:srgbClr val="E30014"/>
                </a:solidFill>
                <a:latin typeface="Microsoft Sans Serif"/>
                <a:cs typeface="Microsoft Sans Serif"/>
              </a:rPr>
              <a:t>21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junio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 rot="2520000">
            <a:off x="4783814" y="2969775"/>
            <a:ext cx="211736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"/>
              </a:lnSpc>
            </a:pPr>
            <a:r>
              <a:rPr dirty="0" sz="300">
                <a:solidFill>
                  <a:srgbClr val="E30014"/>
                </a:solidFill>
                <a:latin typeface="Microsoft Sans Serif"/>
                <a:cs typeface="Microsoft Sans Serif"/>
              </a:rPr>
              <a:t>21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mayo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 rot="2520000">
            <a:off x="4652443" y="3213788"/>
            <a:ext cx="224783" cy="44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50"/>
              </a:lnSpc>
            </a:pPr>
            <a:r>
              <a:rPr dirty="0" sz="350" spc="5">
                <a:solidFill>
                  <a:srgbClr val="E30014"/>
                </a:solidFill>
                <a:latin typeface="Microsoft Sans Serif"/>
                <a:cs typeface="Microsoft Sans Serif"/>
              </a:rPr>
              <a:t>20</a:t>
            </a:r>
            <a:r>
              <a:rPr dirty="0" sz="3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50" spc="10">
                <a:solidFill>
                  <a:srgbClr val="E30014"/>
                </a:solidFill>
                <a:latin typeface="Microsoft Sans Serif"/>
                <a:cs typeface="Microsoft Sans Serif"/>
              </a:rPr>
              <a:t>abril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 rot="2520000">
            <a:off x="4544777" y="3584340"/>
            <a:ext cx="225492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"/>
              </a:lnSpc>
            </a:pPr>
            <a:r>
              <a:rPr dirty="0" sz="300">
                <a:solidFill>
                  <a:srgbClr val="E30014"/>
                </a:solidFill>
                <a:latin typeface="Microsoft Sans Serif"/>
                <a:cs typeface="Microsoft Sans Serif"/>
              </a:rPr>
              <a:t>20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marzo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 rot="2520000">
            <a:off x="4491070" y="3800961"/>
            <a:ext cx="245543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"/>
              </a:lnSpc>
            </a:pPr>
            <a:r>
              <a:rPr dirty="0" sz="300">
                <a:solidFill>
                  <a:srgbClr val="E30014"/>
                </a:solidFill>
                <a:latin typeface="Microsoft Sans Serif"/>
                <a:cs typeface="Microsoft Sans Serif"/>
              </a:rPr>
              <a:t>20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5">
                <a:solidFill>
                  <a:srgbClr val="E30014"/>
                </a:solidFill>
                <a:latin typeface="Microsoft Sans Serif"/>
                <a:cs typeface="Microsoft Sans Serif"/>
              </a:rPr>
              <a:t>febrero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 rot="2520000">
            <a:off x="4470863" y="4074558"/>
            <a:ext cx="217360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"/>
              </a:lnSpc>
            </a:pPr>
            <a:r>
              <a:rPr dirty="0" sz="300">
                <a:solidFill>
                  <a:srgbClr val="E30014"/>
                </a:solidFill>
                <a:latin typeface="Microsoft Sans Serif"/>
                <a:cs typeface="Microsoft Sans Serif"/>
              </a:rPr>
              <a:t>21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30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300" spc="10">
                <a:solidFill>
                  <a:srgbClr val="E30014"/>
                </a:solidFill>
                <a:latin typeface="Microsoft Sans Serif"/>
                <a:cs typeface="Microsoft Sans Serif"/>
              </a:rPr>
              <a:t>enero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 rot="2520000">
            <a:off x="4478761" y="4366657"/>
            <a:ext cx="242120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50"/>
              </a:lnSpc>
            </a:pPr>
            <a:r>
              <a:rPr dirty="0" sz="250">
                <a:solidFill>
                  <a:srgbClr val="E30014"/>
                </a:solidFill>
                <a:latin typeface="Microsoft Sans Serif"/>
                <a:cs typeface="Microsoft Sans Serif"/>
              </a:rPr>
              <a:t>21</a:t>
            </a:r>
            <a:r>
              <a:rPr dirty="0" sz="2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E30014"/>
                </a:solidFill>
                <a:latin typeface="Microsoft Sans Serif"/>
                <a:cs typeface="Microsoft Sans Serif"/>
              </a:rPr>
              <a:t>de</a:t>
            </a:r>
            <a:r>
              <a:rPr dirty="0" sz="250" spc="-5">
                <a:solidFill>
                  <a:srgbClr val="E30014"/>
                </a:solidFill>
                <a:latin typeface="Microsoft Sans Serif"/>
                <a:cs typeface="Microsoft Sans Serif"/>
              </a:rPr>
              <a:t> </a:t>
            </a:r>
            <a:r>
              <a:rPr dirty="0" sz="250" spc="5">
                <a:solidFill>
                  <a:srgbClr val="E30014"/>
                </a:solidFill>
                <a:latin typeface="Microsoft Sans Serif"/>
                <a:cs typeface="Microsoft Sans Serif"/>
              </a:rPr>
              <a:t>diciembre</a:t>
            </a:r>
            <a:endParaRPr sz="2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2987" y="3679203"/>
            <a:ext cx="2234315" cy="20142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3288" y="4140009"/>
            <a:ext cx="2273424" cy="199758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49996" y="1116000"/>
            <a:ext cx="5369991" cy="2275204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19999" y="4615203"/>
            <a:ext cx="1523250" cy="30213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07263" y="5191203"/>
            <a:ext cx="4063873" cy="168401"/>
          </a:xfrm>
          <a:prstGeom prst="rect">
            <a:avLst/>
          </a:prstGeom>
        </p:spPr>
      </p:pic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649999" y="7473702"/>
          <a:ext cx="5374005" cy="1447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05305"/>
                <a:gridCol w="789940"/>
                <a:gridCol w="184150"/>
                <a:gridCol w="1703070"/>
                <a:gridCol w="892810"/>
              </a:tblGrid>
              <a:tr h="1499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550" b="1">
                          <a:latin typeface="Arial"/>
                          <a:cs typeface="Arial"/>
                        </a:rPr>
                        <a:t>Entrada</a:t>
                      </a:r>
                      <a:r>
                        <a:rPr dirty="0" sz="550" spc="-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50" b="1">
                          <a:latin typeface="Arial"/>
                          <a:cs typeface="Arial"/>
                        </a:rPr>
                        <a:t>(CC)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34925">
                    <a:lnT w="2857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650" b="1">
                          <a:latin typeface="Arial"/>
                          <a:cs typeface="Arial"/>
                        </a:rPr>
                        <a:t>Eficiencia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3279">
                <a:tc>
                  <a:txBody>
                    <a:bodyPr/>
                    <a:lstStyle/>
                    <a:p>
                      <a:pPr>
                        <a:lnSpc>
                          <a:spcPts val="610"/>
                        </a:lnSpc>
                        <a:spcBef>
                          <a:spcPts val="335"/>
                        </a:spcBef>
                      </a:pPr>
                      <a:r>
                        <a:rPr dirty="0" sz="550" spc="10">
                          <a:latin typeface="Microsoft Sans Serif"/>
                          <a:cs typeface="Microsoft Sans Serif"/>
                        </a:rPr>
                        <a:t>Potencia</a:t>
                      </a:r>
                      <a:r>
                        <a:rPr dirty="0" sz="5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20">
                          <a:latin typeface="Microsoft Sans Serif"/>
                          <a:cs typeface="Microsoft Sans Serif"/>
                        </a:rPr>
                        <a:t>fotovoltaica</a:t>
                      </a:r>
                      <a:r>
                        <a:rPr dirty="0" sz="5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25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5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20">
                          <a:latin typeface="Microsoft Sans Serif"/>
                          <a:cs typeface="Microsoft Sans Serif"/>
                        </a:rPr>
                        <a:t>recomendada</a:t>
                      </a:r>
                      <a:r>
                        <a:rPr dirty="0" sz="5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-30">
                          <a:latin typeface="Microsoft Sans Serif"/>
                          <a:cs typeface="Microsoft Sans Serif"/>
                        </a:rPr>
                        <a:t>(P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25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Máximo</a:t>
                      </a:r>
                      <a:r>
                        <a:rPr dirty="0" sz="400" spc="20">
                          <a:latin typeface="Microsoft Sans Serif"/>
                          <a:cs typeface="Microsoft Sans Serif"/>
                        </a:rPr>
                        <a:t>8)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67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98,8%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2809">
                <a:tc>
                  <a:txBody>
                    <a:bodyPr/>
                    <a:lstStyle/>
                    <a:p>
                      <a:pPr marL="88900">
                        <a:lnSpc>
                          <a:spcPts val="705"/>
                        </a:lnSpc>
                        <a:spcBef>
                          <a:spcPts val="270"/>
                        </a:spcBef>
                      </a:pPr>
                      <a:r>
                        <a:rPr dirty="0" sz="350">
                          <a:latin typeface="Microsoft Sans Serif"/>
                          <a:cs typeface="Microsoft Sans Serif"/>
                        </a:rPr>
                        <a:t>PV,</a:t>
                      </a:r>
                      <a:r>
                        <a:rPr dirty="0" sz="3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350">
                          <a:latin typeface="Microsoft Sans Serif"/>
                          <a:cs typeface="Microsoft Sans Serif"/>
                        </a:rPr>
                        <a:t>máx.</a:t>
                      </a:r>
                      <a:r>
                        <a:rPr dirty="0" sz="3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350" spc="-4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19841" sz="1050"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dirty="0" baseline="19841" sz="1050" spc="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62500" sz="600">
                          <a:latin typeface="Microsoft Sans Serif"/>
                          <a:cs typeface="Microsoft Sans Serif"/>
                        </a:rPr>
                        <a:t>1)</a:t>
                      </a:r>
                      <a:endParaRPr baseline="62500"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66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3200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kWp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0795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Euroeta</a:t>
                      </a:r>
                      <a:r>
                        <a:rPr dirty="0" sz="400" spc="10">
                          <a:latin typeface="Microsoft Sans Serif"/>
                          <a:cs typeface="Microsoft Sans Serif"/>
                        </a:rPr>
                        <a:t>8)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98,6%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507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continua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máxima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(I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>
                          <a:latin typeface="Microsoft Sans Serif"/>
                          <a:cs typeface="Microsoft Sans Serif"/>
                        </a:rPr>
                        <a:t>máx.</a:t>
                      </a:r>
                      <a:r>
                        <a:rPr dirty="0" baseline="-34722" sz="600" spc="-7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>
                          <a:latin typeface="Microsoft Sans Serif"/>
                          <a:cs typeface="Microsoft Sans Serif"/>
                        </a:rPr>
                        <a:t>(CC)</a:t>
                      </a:r>
                      <a:r>
                        <a:rPr dirty="0" baseline="-34722" sz="6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>
                          <a:latin typeface="Microsoft Sans Serif"/>
                          <a:cs typeface="Microsoft Sans Serif"/>
                        </a:rPr>
                        <a:t>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350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2400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Eficiencia</a:t>
                      </a:r>
                      <a:r>
                        <a:rPr dirty="0" sz="5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5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5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-35">
                          <a:latin typeface="Microsoft Sans Serif"/>
                          <a:cs typeface="Microsoft Sans Serif"/>
                        </a:rPr>
                        <a:t>CEC</a:t>
                      </a:r>
                      <a:r>
                        <a:rPr dirty="0" sz="300" spc="-35">
                          <a:latin typeface="Microsoft Sans Serif"/>
                          <a:cs typeface="Microsoft Sans Serif"/>
                        </a:rPr>
                        <a:t>9)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0480">
                    <a:lnT w="6350">
                      <a:solidFill>
                        <a:srgbClr val="BBBCBC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54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98,5%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ts val="755"/>
                        </a:lnSpc>
                        <a:spcBef>
                          <a:spcPts val="140"/>
                        </a:spcBef>
                        <a:tabLst>
                          <a:tab pos="1323340" algn="l"/>
                        </a:tabLst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Rango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CC,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mpp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35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°C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1106170">
                        <a:lnSpc>
                          <a:spcPts val="135"/>
                        </a:lnSpc>
                      </a:pPr>
                      <a:r>
                        <a:rPr dirty="0" sz="15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1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50">
                          <a:latin typeface="Microsoft Sans Serif"/>
                          <a:cs typeface="Microsoft Sans Serif"/>
                        </a:rPr>
                        <a:t>continua,</a:t>
                      </a:r>
                      <a:r>
                        <a:rPr dirty="0" sz="1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50">
                          <a:latin typeface="Microsoft Sans Serif"/>
                          <a:cs typeface="Microsoft Sans Serif"/>
                        </a:rPr>
                        <a:t>mpp</a:t>
                      </a:r>
                      <a:endParaRPr sz="1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935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65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1500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45">
                          <a:latin typeface="Microsoft Sans Serif"/>
                          <a:cs typeface="Microsoft Sans Serif"/>
                        </a:rPr>
                        <a:t>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650" spc="5" b="1">
                          <a:latin typeface="Arial"/>
                          <a:cs typeface="Arial"/>
                        </a:rPr>
                        <a:t>Consumo</a:t>
                      </a:r>
                      <a:r>
                        <a:rPr dirty="0" sz="650" spc="-4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15" b="1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650" spc="-4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25" b="1">
                          <a:latin typeface="Arial"/>
                          <a:cs typeface="Arial"/>
                        </a:rPr>
                        <a:t>energía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6835">
                <a:tc>
                  <a:txBody>
                    <a:bodyPr/>
                    <a:lstStyle/>
                    <a:p>
                      <a:pPr>
                        <a:lnSpc>
                          <a:spcPts val="755"/>
                        </a:lnSpc>
                        <a:spcBef>
                          <a:spcPts val="140"/>
                        </a:spcBef>
                        <a:tabLst>
                          <a:tab pos="1323340" algn="l"/>
                        </a:tabLst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Rango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CC,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mpp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	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°C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1106170">
                        <a:lnSpc>
                          <a:spcPts val="155"/>
                        </a:lnSpc>
                      </a:pPr>
                      <a:r>
                        <a:rPr dirty="0" sz="15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1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50">
                          <a:latin typeface="Microsoft Sans Serif"/>
                          <a:cs typeface="Microsoft Sans Serif"/>
                        </a:rPr>
                        <a:t>continua,</a:t>
                      </a:r>
                      <a:r>
                        <a:rPr dirty="0" sz="1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150">
                          <a:latin typeface="Microsoft Sans Serif"/>
                          <a:cs typeface="Microsoft Sans Serif"/>
                        </a:rPr>
                        <a:t>mpp</a:t>
                      </a:r>
                      <a:endParaRPr sz="1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935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65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1100</a:t>
                      </a:r>
                      <a:r>
                        <a:rPr dirty="0" sz="65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45">
                          <a:latin typeface="Microsoft Sans Serif"/>
                          <a:cs typeface="Microsoft Sans Serif"/>
                        </a:rPr>
                        <a:t>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25">
                          <a:latin typeface="Microsoft Sans Serif"/>
                          <a:cs typeface="Microsoft Sans Serif"/>
                        </a:rPr>
                        <a:t>Autoconsumo</a:t>
                      </a:r>
                      <a:r>
                        <a:rPr dirty="0" sz="65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6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funcionamiento</a:t>
                      </a:r>
                      <a:r>
                        <a:rPr dirty="0" sz="65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5">
                          <a:latin typeface="Microsoft Sans Serif"/>
                          <a:cs typeface="Microsoft Sans Serif"/>
                        </a:rPr>
                        <a:t>normal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858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Lucida Sans Unicode"/>
                          <a:cs typeface="Lucida Sans Unicode"/>
                        </a:rPr>
                        <a:t>≤</a:t>
                      </a:r>
                      <a:r>
                        <a:rPr dirty="0" sz="650" spc="-4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2500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W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33285">
                <a:tc>
                  <a:txBody>
                    <a:bodyPr/>
                    <a:lstStyle/>
                    <a:p>
                      <a:pPr>
                        <a:lnSpc>
                          <a:spcPts val="815"/>
                        </a:lnSpc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máximo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CC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(U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  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>
                          <a:latin typeface="Microsoft Sans Serif"/>
                          <a:cs typeface="Microsoft Sans Serif"/>
                        </a:rPr>
                        <a:t>máx.</a:t>
                      </a:r>
                      <a:r>
                        <a:rPr dirty="0" baseline="-34722" sz="600" spc="-7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>
                          <a:latin typeface="Microsoft Sans Serif"/>
                          <a:cs typeface="Microsoft Sans Serif"/>
                        </a:rPr>
                        <a:t>(CC)</a:t>
                      </a:r>
                      <a:r>
                        <a:rPr dirty="0" baseline="-34722" sz="600" spc="-6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>
                          <a:latin typeface="Microsoft Sans Serif"/>
                          <a:cs typeface="Microsoft Sans Serif"/>
                        </a:rPr>
                        <a:t>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400">
                          <a:latin typeface="Microsoft Sans Serif"/>
                          <a:cs typeface="Microsoft Sans Serif"/>
                        </a:rPr>
                        <a:t>1500</a:t>
                      </a:r>
                      <a:r>
                        <a:rPr dirty="0" sz="4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00">
                          <a:latin typeface="Microsoft Sans Serif"/>
                          <a:cs typeface="Microsoft Sans Serif"/>
                        </a:rPr>
                        <a:t>voltios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290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740"/>
                        </a:lnSpc>
                        <a:spcBef>
                          <a:spcPts val="140"/>
                        </a:spcBef>
                      </a:pP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Consumo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40">
                          <a:latin typeface="Microsoft Sans Serif"/>
                          <a:cs typeface="Microsoft Sans Serif"/>
                        </a:rPr>
                        <a:t>modo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espera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50800">
                        <a:lnSpc>
                          <a:spcPts val="74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235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W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</a:tr>
              <a:tr h="139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600" spc="30"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dirty="0" sz="60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 spc="15">
                          <a:latin typeface="Microsoft Sans Serif"/>
                          <a:cs typeface="Microsoft Sans Serif"/>
                        </a:rPr>
                        <a:t>seguidores</a:t>
                      </a:r>
                      <a:r>
                        <a:rPr dirty="0" sz="60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 spc="-20">
                          <a:latin typeface="Microsoft Sans Serif"/>
                          <a:cs typeface="Microsoft Sans Serif"/>
                        </a:rPr>
                        <a:t>MPPT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1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04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705"/>
                        </a:lnSpc>
                        <a:spcBef>
                          <a:spcPts val="290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Fuente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auxiliar</a:t>
                      </a:r>
                      <a:r>
                        <a:rPr dirty="0" sz="400" spc="15">
                          <a:latin typeface="Microsoft Sans Serif"/>
                          <a:cs typeface="Microsoft Sans Serif"/>
                        </a:rPr>
                        <a:t>10)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830"/>
                </a:tc>
                <a:tc>
                  <a:txBody>
                    <a:bodyPr/>
                    <a:lstStyle/>
                    <a:p>
                      <a:pPr algn="r" marR="43815">
                        <a:lnSpc>
                          <a:spcPts val="655"/>
                        </a:lnSpc>
                        <a:spcBef>
                          <a:spcPts val="340"/>
                        </a:spcBef>
                      </a:pPr>
                      <a:r>
                        <a:rPr dirty="0" sz="600" spc="10">
                          <a:latin typeface="Microsoft Sans Serif"/>
                          <a:cs typeface="Microsoft Sans Serif"/>
                        </a:rPr>
                        <a:t>Externo,</a:t>
                      </a:r>
                      <a:r>
                        <a:rPr dirty="0" sz="600" spc="-2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 spc="20">
                          <a:latin typeface="Microsoft Sans Serif"/>
                          <a:cs typeface="Microsoft Sans Serif"/>
                        </a:rPr>
                        <a:t>monofásico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3180"/>
                </a:tc>
              </a:tr>
              <a:tr h="1934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6350">
                      <a:solidFill>
                        <a:srgbClr val="BBBCBC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46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entradas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CC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protegidas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43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600" spc="10">
                          <a:latin typeface="Microsoft Sans Serif"/>
                          <a:cs typeface="Microsoft Sans Serif"/>
                        </a:rPr>
                        <a:t>8</a:t>
                      </a:r>
                      <a:r>
                        <a:rPr dirty="0" sz="350" spc="10">
                          <a:latin typeface="Microsoft Sans Serif"/>
                          <a:cs typeface="Microsoft Sans Serif"/>
                        </a:rPr>
                        <a:t>2)</a:t>
                      </a:r>
                      <a:r>
                        <a:rPr dirty="0" sz="600" spc="10">
                          <a:latin typeface="Microsoft Sans Serif"/>
                          <a:cs typeface="Microsoft Sans Serif"/>
                        </a:rPr>
                        <a:t>hasta</a:t>
                      </a:r>
                      <a:r>
                        <a:rPr dirty="0" sz="600" spc="-3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24</a:t>
                      </a:r>
                      <a:r>
                        <a:rPr dirty="0" sz="600" spc="-3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(+/-)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080"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4999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650" b="1">
                          <a:latin typeface="Arial"/>
                          <a:cs typeface="Arial"/>
                        </a:rPr>
                        <a:t>Salida</a:t>
                      </a:r>
                      <a:r>
                        <a:rPr dirty="0" sz="65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b="1">
                          <a:latin typeface="Arial"/>
                          <a:cs typeface="Arial"/>
                        </a:rPr>
                        <a:t>(CA)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22225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649999" y="8326021"/>
            <a:ext cx="1750695" cy="0"/>
          </a:xfrm>
          <a:custGeom>
            <a:avLst/>
            <a:gdLst/>
            <a:ahLst/>
            <a:cxnLst/>
            <a:rect l="l" t="t" r="r" b="b"/>
            <a:pathLst>
              <a:path w="1750695" h="0">
                <a:moveTo>
                  <a:pt x="0" y="0"/>
                </a:moveTo>
                <a:lnTo>
                  <a:pt x="175050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649999" y="9052016"/>
            <a:ext cx="1750695" cy="0"/>
          </a:xfrm>
          <a:custGeom>
            <a:avLst/>
            <a:gdLst/>
            <a:ahLst/>
            <a:cxnLst/>
            <a:rect l="l" t="t" r="r" b="b"/>
            <a:pathLst>
              <a:path w="1750695" h="0">
                <a:moveTo>
                  <a:pt x="0" y="0"/>
                </a:moveTo>
                <a:lnTo>
                  <a:pt x="175050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649999" y="9196016"/>
            <a:ext cx="1750695" cy="0"/>
          </a:xfrm>
          <a:custGeom>
            <a:avLst/>
            <a:gdLst/>
            <a:ahLst/>
            <a:cxnLst/>
            <a:rect l="l" t="t" r="r" b="b"/>
            <a:pathLst>
              <a:path w="1750695" h="0">
                <a:moveTo>
                  <a:pt x="0" y="0"/>
                </a:moveTo>
                <a:lnTo>
                  <a:pt x="175050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" name="object 12"/>
          <p:cNvGrpSpPr/>
          <p:nvPr/>
        </p:nvGrpSpPr>
        <p:grpSpPr>
          <a:xfrm>
            <a:off x="1649999" y="10047316"/>
            <a:ext cx="2595245" cy="25400"/>
            <a:chOff x="1649999" y="10047316"/>
            <a:chExt cx="2595245" cy="25400"/>
          </a:xfrm>
        </p:grpSpPr>
        <p:sp>
          <p:nvSpPr>
            <p:cNvPr id="13" name="object 13"/>
            <p:cNvSpPr/>
            <p:nvPr/>
          </p:nvSpPr>
          <p:spPr>
            <a:xfrm>
              <a:off x="1649999" y="10060016"/>
              <a:ext cx="1750695" cy="0"/>
            </a:xfrm>
            <a:custGeom>
              <a:avLst/>
              <a:gdLst/>
              <a:ahLst/>
              <a:cxnLst/>
              <a:rect l="l" t="t" r="r" b="b"/>
              <a:pathLst>
                <a:path w="1750695" h="0">
                  <a:moveTo>
                    <a:pt x="0" y="0"/>
                  </a:moveTo>
                  <a:lnTo>
                    <a:pt x="175050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400499" y="10060016"/>
              <a:ext cx="844550" cy="0"/>
            </a:xfrm>
            <a:custGeom>
              <a:avLst/>
              <a:gdLst/>
              <a:ahLst/>
              <a:cxnLst/>
              <a:rect l="l" t="t" r="r" b="b"/>
              <a:pathLst>
                <a:path w="844550" h="0">
                  <a:moveTo>
                    <a:pt x="0" y="0"/>
                  </a:moveTo>
                  <a:lnTo>
                    <a:pt x="84449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/>
          <p:nvPr/>
        </p:nvSpPr>
        <p:spPr>
          <a:xfrm>
            <a:off x="3400499" y="8326021"/>
            <a:ext cx="844550" cy="0"/>
          </a:xfrm>
          <a:custGeom>
            <a:avLst/>
            <a:gdLst/>
            <a:ahLst/>
            <a:cxnLst/>
            <a:rect l="l" t="t" r="r" b="b"/>
            <a:pathLst>
              <a:path w="844550" h="0">
                <a:moveTo>
                  <a:pt x="0" y="0"/>
                </a:moveTo>
                <a:lnTo>
                  <a:pt x="844499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400499" y="9052016"/>
            <a:ext cx="844550" cy="0"/>
          </a:xfrm>
          <a:custGeom>
            <a:avLst/>
            <a:gdLst/>
            <a:ahLst/>
            <a:cxnLst/>
            <a:rect l="l" t="t" r="r" b="b"/>
            <a:pathLst>
              <a:path w="844550" h="0">
                <a:moveTo>
                  <a:pt x="0" y="0"/>
                </a:moveTo>
                <a:lnTo>
                  <a:pt x="844499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3400499" y="9196016"/>
            <a:ext cx="844550" cy="0"/>
          </a:xfrm>
          <a:custGeom>
            <a:avLst/>
            <a:gdLst/>
            <a:ahLst/>
            <a:cxnLst/>
            <a:rect l="l" t="t" r="r" b="b"/>
            <a:pathLst>
              <a:path w="844550" h="0">
                <a:moveTo>
                  <a:pt x="0" y="0"/>
                </a:moveTo>
                <a:lnTo>
                  <a:pt x="844499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" name="object 18"/>
          <p:cNvGrpSpPr/>
          <p:nvPr/>
        </p:nvGrpSpPr>
        <p:grpSpPr>
          <a:xfrm>
            <a:off x="4428599" y="8490518"/>
            <a:ext cx="2595245" cy="6350"/>
            <a:chOff x="4428599" y="8490518"/>
            <a:chExt cx="2595245" cy="6350"/>
          </a:xfrm>
        </p:grpSpPr>
        <p:sp>
          <p:nvSpPr>
            <p:cNvPr id="19" name="object 19"/>
            <p:cNvSpPr/>
            <p:nvPr/>
          </p:nvSpPr>
          <p:spPr>
            <a:xfrm>
              <a:off x="4428599" y="8493693"/>
              <a:ext cx="1750695" cy="0"/>
            </a:xfrm>
            <a:custGeom>
              <a:avLst/>
              <a:gdLst/>
              <a:ahLst/>
              <a:cxnLst/>
              <a:rect l="l" t="t" r="r" b="b"/>
              <a:pathLst>
                <a:path w="1750695" h="0">
                  <a:moveTo>
                    <a:pt x="0" y="0"/>
                  </a:moveTo>
                  <a:lnTo>
                    <a:pt x="1750504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179099" y="8493693"/>
              <a:ext cx="844550" cy="0"/>
            </a:xfrm>
            <a:custGeom>
              <a:avLst/>
              <a:gdLst/>
              <a:ahLst/>
              <a:cxnLst/>
              <a:rect l="l" t="t" r="r" b="b"/>
              <a:pathLst>
                <a:path w="844550" h="0">
                  <a:moveTo>
                    <a:pt x="0" y="0"/>
                  </a:moveTo>
                  <a:lnTo>
                    <a:pt x="844499" y="0"/>
                  </a:lnTo>
                </a:path>
              </a:pathLst>
            </a:custGeom>
            <a:ln w="6350">
              <a:solidFill>
                <a:srgbClr val="BBBC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299" y="895602"/>
            <a:ext cx="383730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panel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inclinado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34°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esté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horizontal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0000" y="1071107"/>
            <a:ext cx="786130" cy="43624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>
                <a:latin typeface="Microsoft Sans Serif"/>
                <a:cs typeface="Microsoft Sans Serif"/>
              </a:rPr>
              <a:t>Panel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 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condiciones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paisaje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299" y="3473702"/>
            <a:ext cx="10515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ancho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panel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40000" y="360752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637299" y="3937220"/>
            <a:ext cx="117475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altura</a:t>
            </a:r>
            <a:r>
              <a:rPr dirty="0" sz="750" spc="-10">
                <a:latin typeface="Microsoft Sans Serif"/>
                <a:cs typeface="Microsoft Sans Serif"/>
              </a:rPr>
              <a:t> 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0000" y="407546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37299" y="4419789"/>
            <a:ext cx="157861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5">
                <a:latin typeface="Microsoft Sans Serif"/>
                <a:cs typeface="Microsoft Sans Serif"/>
              </a:rPr>
              <a:t>Entonces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espaciado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entre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filas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paneles</a:t>
            </a:r>
            <a:r>
              <a:rPr dirty="0" sz="550" spc="-5">
                <a:latin typeface="Microsoft Sans Serif"/>
                <a:cs typeface="Microsoft Sans Serif"/>
              </a:rPr>
              <a:t> es: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0000" y="466380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299" y="5003982"/>
            <a:ext cx="103124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80">
                <a:latin typeface="Microsoft Sans Serif"/>
                <a:cs typeface="Microsoft Sans Serif"/>
              </a:rPr>
              <a:t>Y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ancho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fila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40000" y="5119404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37299" y="5424295"/>
            <a:ext cx="5266690" cy="1546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7625">
              <a:lnSpc>
                <a:spcPct val="125000"/>
              </a:lnSpc>
              <a:spcBef>
                <a:spcPts val="100"/>
              </a:spcBef>
            </a:pPr>
            <a:r>
              <a:rPr dirty="0" sz="800" spc="10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valores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rendimiento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ocupación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terreno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unos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15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5">
                <a:latin typeface="Microsoft Sans Serif"/>
                <a:cs typeface="Microsoft Sans Serif"/>
              </a:rPr>
              <a:t>m</a:t>
            </a:r>
            <a:r>
              <a:rPr dirty="0" sz="500" spc="55">
                <a:latin typeface="Microsoft Sans Serif"/>
                <a:cs typeface="Microsoft Sans Serif"/>
              </a:rPr>
              <a:t>2</a:t>
            </a:r>
            <a:r>
              <a:rPr dirty="0" sz="800" spc="55">
                <a:latin typeface="Microsoft Sans Serif"/>
                <a:cs typeface="Microsoft Sans Serif"/>
              </a:rPr>
              <a:t>/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kW.</a:t>
            </a:r>
            <a:endParaRPr sz="800">
              <a:latin typeface="Microsoft Sans Serif"/>
              <a:cs typeface="Microsoft Sans Serif"/>
            </a:endParaRPr>
          </a:p>
          <a:p>
            <a:pPr marL="12700" marR="53975">
              <a:lnSpc>
                <a:spcPts val="1200"/>
              </a:lnSpc>
              <a:spcBef>
                <a:spcPts val="80"/>
              </a:spcBef>
            </a:pPr>
            <a:r>
              <a:rPr dirty="0" sz="650">
                <a:latin typeface="Microsoft Sans Serif"/>
                <a:cs typeface="Microsoft Sans Serif"/>
              </a:rPr>
              <a:t>Esto </a:t>
            </a:r>
            <a:r>
              <a:rPr dirty="0" sz="650" spc="15">
                <a:latin typeface="Microsoft Sans Serif"/>
                <a:cs typeface="Microsoft Sans Serif"/>
              </a:rPr>
              <a:t>significa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que,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considerando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espacio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5">
                <a:latin typeface="Microsoft Sans Serif"/>
                <a:cs typeface="Microsoft Sans Serif"/>
              </a:rPr>
              <a:t>cabañas y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caminos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internos,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terreno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6,6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hectáreas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4,4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MW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monocristalinos.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50" spc="-5">
                <a:latin typeface="Microsoft Sans Serif"/>
                <a:cs typeface="Microsoft Sans Serif"/>
              </a:rPr>
              <a:t>B.1.5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>
                <a:latin typeface="Microsoft Sans Serif"/>
                <a:cs typeface="Microsoft Sans Serif"/>
              </a:rPr>
              <a:t>Selección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del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tamaño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del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30">
                <a:latin typeface="Microsoft Sans Serif"/>
                <a:cs typeface="Microsoft Sans Serif"/>
              </a:rPr>
              <a:t>inversor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selección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 </a:t>
            </a:r>
            <a:r>
              <a:rPr dirty="0" sz="650" spc="10">
                <a:latin typeface="Microsoft Sans Serif"/>
                <a:cs typeface="Microsoft Sans Serif"/>
              </a:rPr>
              <a:t>su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realiza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terreno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disponible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(6,6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hectáreas)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ocupación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terreno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antes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mencionada,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determina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37299" y="6998003"/>
            <a:ext cx="58039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37267" y="7144029"/>
            <a:ext cx="142367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centralizados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P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279726" y="6978902"/>
            <a:ext cx="36061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4,4 </a:t>
            </a:r>
            <a:r>
              <a:rPr dirty="0" sz="800" spc="10">
                <a:latin typeface="Microsoft Sans Serif"/>
                <a:cs typeface="Microsoft Sans Serif"/>
              </a:rPr>
              <a:t>MW.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utilizar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inversores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centrales,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mejor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opción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utilizar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946107" y="7091050"/>
            <a:ext cx="5651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Generador fotovoltaico de corriente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138966" y="7131302"/>
            <a:ext cx="2381250" cy="174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27685">
              <a:lnSpc>
                <a:spcPts val="795"/>
              </a:lnSpc>
              <a:spcBef>
                <a:spcPts val="100"/>
              </a:spcBef>
              <a:tabLst>
                <a:tab pos="192151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3,200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MW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P</a:t>
            </a:r>
            <a:r>
              <a:rPr dirty="0" sz="800">
                <a:latin typeface="Microsoft Sans Serif"/>
                <a:cs typeface="Microsoft Sans Serif"/>
              </a:rPr>
              <a:t>	</a:t>
            </a:r>
            <a:r>
              <a:rPr dirty="0" sz="800">
                <a:latin typeface="Microsoft Sans Serif"/>
                <a:cs typeface="Microsoft Sans Serif"/>
              </a:rPr>
              <a:t>=2,2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MVA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ts val="375"/>
              </a:lnSpc>
              <a:tabLst>
                <a:tab pos="1412240" algn="l"/>
              </a:tabLst>
            </a:pPr>
            <a:r>
              <a:rPr dirty="0" sz="200" spc="5">
                <a:latin typeface="Microsoft Sans Serif"/>
                <a:cs typeface="Microsoft Sans Serif"/>
              </a:rPr>
              <a:t>Inversor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corriente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máx.</a:t>
            </a:r>
            <a:r>
              <a:rPr dirty="0" sz="200">
                <a:latin typeface="Microsoft Sans Serif"/>
                <a:cs typeface="Microsoft Sans Serif"/>
              </a:rPr>
              <a:t>	</a:t>
            </a:r>
            <a:r>
              <a:rPr dirty="0" sz="450" spc="15">
                <a:latin typeface="Microsoft Sans Serif"/>
                <a:cs typeface="Microsoft Sans Serif"/>
              </a:rPr>
              <a:t>Inversor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CA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máx.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40000" y="7377591"/>
            <a:ext cx="434975" cy="3333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5">
                <a:latin typeface="Microsoft Sans Serif"/>
                <a:cs typeface="Microsoft Sans Serif"/>
              </a:rPr>
              <a:t>Datos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inversor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11891" y="9051234"/>
            <a:ext cx="108648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Potencia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nominal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50">
                <a:latin typeface="Microsoft Sans Serif"/>
                <a:cs typeface="Microsoft Sans Serif"/>
              </a:rPr>
              <a:t>(S</a:t>
            </a:r>
            <a:r>
              <a:rPr dirty="0" sz="600" spc="275">
                <a:latin typeface="Microsoft Sans Serif"/>
                <a:cs typeface="Microsoft Sans Serif"/>
              </a:rPr>
              <a:t> </a:t>
            </a:r>
            <a:r>
              <a:rPr dirty="0" baseline="-34722" sz="600" spc="-22">
                <a:latin typeface="Microsoft Sans Serif"/>
                <a:cs typeface="Microsoft Sans Serif"/>
              </a:rPr>
              <a:t>N(CA)</a:t>
            </a:r>
            <a:r>
              <a:rPr dirty="0" baseline="-34722" sz="600" spc="7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baseline="34722" sz="600" spc="-7">
                <a:latin typeface="Microsoft Sans Serif"/>
                <a:cs typeface="Microsoft Sans Serif"/>
              </a:rPr>
              <a:t>4)</a:t>
            </a:r>
            <a:endParaRPr baseline="34722" sz="6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37280" y="9921584"/>
            <a:ext cx="11106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Tipo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distribución</a:t>
            </a:r>
            <a:r>
              <a:rPr dirty="0" sz="400" spc="20">
                <a:latin typeface="Microsoft Sans Serif"/>
                <a:cs typeface="Microsoft Sans Serif"/>
              </a:rPr>
              <a:t>7)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794805" y="8913566"/>
            <a:ext cx="38227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2200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kVA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11896" y="8907213"/>
            <a:ext cx="12338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Potencia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(S</a:t>
            </a:r>
            <a:r>
              <a:rPr dirty="0" sz="650" spc="100">
                <a:latin typeface="Microsoft Sans Serif"/>
                <a:cs typeface="Microsoft Sans Serif"/>
              </a:rPr>
              <a:t> </a:t>
            </a:r>
            <a:r>
              <a:rPr dirty="0" sz="650" spc="100">
                <a:latin typeface="Microsoft Sans Serif"/>
                <a:cs typeface="Microsoft Sans Serif"/>
              </a:rPr>
              <a:t> </a:t>
            </a:r>
            <a:r>
              <a:rPr dirty="0" baseline="-34722" sz="600" spc="15">
                <a:latin typeface="Microsoft Sans Serif"/>
                <a:cs typeface="Microsoft Sans Serif"/>
              </a:rPr>
              <a:t>máx.</a:t>
            </a:r>
            <a:r>
              <a:rPr dirty="0" baseline="-34722" sz="600" spc="-7">
                <a:latin typeface="Microsoft Sans Serif"/>
                <a:cs typeface="Microsoft Sans Serif"/>
              </a:rPr>
              <a:t> </a:t>
            </a:r>
            <a:r>
              <a:rPr dirty="0" baseline="-34722" sz="600" spc="-22">
                <a:latin typeface="Microsoft Sans Serif"/>
                <a:cs typeface="Microsoft Sans Serif"/>
              </a:rPr>
              <a:t>(CA)</a:t>
            </a:r>
            <a:r>
              <a:rPr dirty="0" sz="700" spc="-15">
                <a:latin typeface="Microsoft Sans Serif"/>
                <a:cs typeface="Microsoft Sans Serif"/>
              </a:rPr>
              <a:t>)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baseline="34722" sz="600" spc="-7">
                <a:latin typeface="Microsoft Sans Serif"/>
                <a:cs typeface="Microsoft Sans Serif"/>
              </a:rPr>
              <a:t>3)</a:t>
            </a:r>
            <a:endParaRPr baseline="34722" sz="6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791587" y="9057566"/>
            <a:ext cx="38227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2000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kVA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790335" y="9921566"/>
            <a:ext cx="29337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TN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TI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412300" y="9050959"/>
            <a:ext cx="2273935" cy="323850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 marL="76835" indent="-64769">
              <a:lnSpc>
                <a:spcPct val="100000"/>
              </a:lnSpc>
              <a:spcBef>
                <a:spcPts val="285"/>
              </a:spcBef>
              <a:buAutoNum type="arabicParenR"/>
              <a:tabLst>
                <a:tab pos="77470" algn="l"/>
              </a:tabLst>
            </a:pPr>
            <a:r>
              <a:rPr dirty="0" sz="450" spc="10">
                <a:latin typeface="Microsoft Sans Serif"/>
                <a:cs typeface="Microsoft Sans Serif"/>
              </a:rPr>
              <a:t>Una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relación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CC/CA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superior</a:t>
            </a:r>
            <a:r>
              <a:rPr dirty="0" sz="450">
                <a:latin typeface="Microsoft Sans Serif"/>
                <a:cs typeface="Microsoft Sans Serif"/>
              </a:rPr>
              <a:t> a 1,6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podría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reducir</a:t>
            </a:r>
            <a:r>
              <a:rPr dirty="0" sz="450" spc="5">
                <a:latin typeface="Microsoft Sans Serif"/>
                <a:cs typeface="Microsoft Sans Serif"/>
              </a:rPr>
              <a:t> 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intervalos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mantenimiento</a:t>
            </a:r>
            <a:endParaRPr sz="450">
              <a:latin typeface="Microsoft Sans Serif"/>
              <a:cs typeface="Microsoft Sans Serif"/>
            </a:endParaRPr>
          </a:p>
          <a:p>
            <a:pPr marL="84455" indent="-72390">
              <a:lnSpc>
                <a:spcPct val="100000"/>
              </a:lnSpc>
              <a:spcBef>
                <a:spcPts val="210"/>
              </a:spcBef>
              <a:buAutoNum type="arabicParenR"/>
              <a:tabLst>
                <a:tab pos="8509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Como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estándar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550" spc="-5">
                <a:latin typeface="Microsoft Sans Serif"/>
                <a:cs typeface="Microsoft Sans Serif"/>
              </a:rPr>
              <a:t>3)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35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°C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12300" y="9570113"/>
            <a:ext cx="73850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5">
                <a:latin typeface="Microsoft Sans Serif"/>
                <a:cs typeface="Microsoft Sans Serif"/>
              </a:rPr>
              <a:t>6)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potencia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nominal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412300" y="9848524"/>
            <a:ext cx="1210945" cy="2362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91440" indent="-79375">
              <a:lnSpc>
                <a:spcPct val="100000"/>
              </a:lnSpc>
              <a:spcBef>
                <a:spcPts val="305"/>
              </a:spcBef>
              <a:buAutoNum type="arabicParenR" startAt="9"/>
              <a:tabLst>
                <a:tab pos="92075" algn="l"/>
              </a:tabLst>
            </a:pPr>
            <a:r>
              <a:rPr dirty="0" sz="550">
                <a:latin typeface="Microsoft Sans Serif"/>
                <a:cs typeface="Microsoft Sans Serif"/>
              </a:rPr>
              <a:t>Con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alimentación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auxiliar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incluida</a:t>
            </a:r>
            <a:endParaRPr sz="550">
              <a:latin typeface="Microsoft Sans Serif"/>
              <a:cs typeface="Microsoft Sans Serif"/>
            </a:endParaRPr>
          </a:p>
          <a:p>
            <a:pPr marL="120650" indent="-108585">
              <a:lnSpc>
                <a:spcPct val="100000"/>
              </a:lnSpc>
              <a:spcBef>
                <a:spcPts val="190"/>
              </a:spcBef>
              <a:buAutoNum type="arabicParenR" startAt="9"/>
              <a:tabLst>
                <a:tab pos="121285" algn="l"/>
              </a:tabLst>
            </a:pPr>
            <a:r>
              <a:rPr dirty="0" sz="500" spc="25">
                <a:latin typeface="Microsoft Sans Serif"/>
                <a:cs typeface="Microsoft Sans Serif"/>
              </a:rPr>
              <a:t>Interno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como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opción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11873" y="9195234"/>
            <a:ext cx="26714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024890" algn="l"/>
                <a:tab pos="1127760" algn="l"/>
                <a:tab pos="2305050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Corrient</a:t>
            </a:r>
            <a:r>
              <a:rPr dirty="0" sz="650" spc="-2855">
                <a:latin typeface="Microsoft Sans Serif"/>
                <a:cs typeface="Microsoft Sans Serif"/>
              </a:rPr>
              <a:t>e</a:t>
            </a:r>
            <a:r>
              <a:rPr dirty="0" u="sng" baseline="-34722" sz="600">
                <a:uFill>
                  <a:solidFill>
                    <a:srgbClr val="BBBCBC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baseline="-34722" sz="600" spc="30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má</a:t>
            </a:r>
            <a:r>
              <a:rPr dirty="0" u="sng" baseline="-34722" sz="600" spc="-8287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x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(I</a:t>
            </a:r>
            <a:r>
              <a:rPr dirty="0" sz="650">
                <a:latin typeface="Microsoft Sans Serif"/>
                <a:cs typeface="Microsoft Sans Serif"/>
              </a:rPr>
              <a:t>		</a:t>
            </a:r>
            <a:r>
              <a:rPr dirty="0" u="sng" baseline="-34722" sz="600" spc="-7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.</a:t>
            </a:r>
            <a:r>
              <a:rPr dirty="0" u="sng" baseline="-34722" sz="600" spc="-7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dirty="0" u="sng" baseline="-34722" sz="600" spc="-37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(CA</a:t>
            </a:r>
            <a:r>
              <a:rPr dirty="0" u="sng" baseline="-34722" sz="600" spc="22">
                <a:uFill>
                  <a:solidFill>
                    <a:srgbClr val="BBBCBC"/>
                  </a:solidFill>
                </a:uFill>
                <a:latin typeface="Microsoft Sans Serif"/>
                <a:cs typeface="Microsoft Sans Serif"/>
              </a:rPr>
              <a:t>)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	</a:t>
            </a:r>
            <a:r>
              <a:rPr dirty="0" sz="650" spc="10">
                <a:latin typeface="Microsoft Sans Serif"/>
                <a:cs typeface="Microsoft Sans Serif"/>
              </a:rPr>
              <a:t>1925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A</a:t>
            </a:r>
            <a:endParaRPr sz="650">
              <a:latin typeface="Microsoft Sans Serif"/>
              <a:cs typeface="Microsoft Sans Serif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1649999" y="9327020"/>
          <a:ext cx="4194175" cy="595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78000"/>
                <a:gridCol w="817244"/>
                <a:gridCol w="1599565"/>
              </a:tblGrid>
              <a:tr h="1582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alterna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nominal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(I</a:t>
                      </a:r>
                      <a:r>
                        <a:rPr dirty="0" sz="550" spc="-7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>
                          <a:latin typeface="Microsoft Sans Serif"/>
                          <a:cs typeface="Microsoft Sans Serif"/>
                        </a:rPr>
                        <a:t>N(CA)</a:t>
                      </a:r>
                      <a:r>
                        <a:rPr dirty="0" baseline="-34722" sz="6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>
                          <a:latin typeface="Microsoft Sans Serif"/>
                          <a:cs typeface="Microsoft Sans Serif"/>
                        </a:rPr>
                        <a:t>)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4765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43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1750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1115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4)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°C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2704"/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Tensión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nominal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salida</a:t>
                      </a:r>
                      <a:r>
                        <a:rPr dirty="0" sz="650" spc="-10">
                          <a:latin typeface="Microsoft Sans Serif"/>
                          <a:cs typeface="Microsoft Sans Serif"/>
                        </a:rPr>
                        <a:t> (U</a:t>
                      </a:r>
                      <a:r>
                        <a:rPr dirty="0" sz="650" spc="4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4722" sz="600" spc="-22">
                          <a:latin typeface="Microsoft Sans Serif"/>
                          <a:cs typeface="Microsoft Sans Serif"/>
                        </a:rPr>
                        <a:t>N(CA)</a:t>
                      </a:r>
                      <a:r>
                        <a:rPr dirty="0" baseline="-34722" sz="6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 spc="-25"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dirty="0" sz="700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34722" sz="600" spc="-7">
                          <a:latin typeface="Microsoft Sans Serif"/>
                          <a:cs typeface="Microsoft Sans Serif"/>
                        </a:rPr>
                        <a:t>5)</a:t>
                      </a:r>
                      <a:endParaRPr baseline="34722"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350">
                          <a:latin typeface="Microsoft Sans Serif"/>
                          <a:cs typeface="Microsoft Sans Serif"/>
                        </a:rPr>
                        <a:t>660</a:t>
                      </a:r>
                      <a:r>
                        <a:rPr dirty="0" sz="3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350">
                          <a:latin typeface="Microsoft Sans Serif"/>
                          <a:cs typeface="Microsoft Sans Serif"/>
                        </a:rPr>
                        <a:t>voltios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558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ts val="630"/>
                        </a:lnSpc>
                      </a:pPr>
                      <a:r>
                        <a:rPr dirty="0" sz="550">
                          <a:latin typeface="Microsoft Sans Serif"/>
                          <a:cs typeface="Microsoft Sans Serif"/>
                        </a:rPr>
                        <a:t>5)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±10%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/>
                </a:tc>
              </a:tr>
              <a:tr h="1427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dirty="0" sz="6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salida</a:t>
                      </a:r>
                      <a:r>
                        <a:rPr dirty="0" sz="350" spc="5">
                          <a:latin typeface="Microsoft Sans Serif"/>
                          <a:cs typeface="Microsoft Sans Serif"/>
                        </a:rPr>
                        <a:t>5)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191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>
                          <a:latin typeface="Microsoft Sans Serif"/>
                          <a:cs typeface="Microsoft Sans Serif"/>
                        </a:rPr>
                        <a:t>50/60</a:t>
                      </a:r>
                      <a:r>
                        <a:rPr dirty="0" sz="6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Hz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ts val="490"/>
                        </a:lnSpc>
                        <a:spcBef>
                          <a:spcPts val="530"/>
                        </a:spcBef>
                      </a:pP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7)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-2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lado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inversor</a:t>
                      </a:r>
                      <a:r>
                        <a:rPr dirty="0" sz="4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debe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0">
                          <a:latin typeface="Microsoft Sans Serif"/>
                          <a:cs typeface="Microsoft Sans Serif"/>
                        </a:rPr>
                        <a:t>ser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15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 spc="2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dirty="0" sz="4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450">
                          <a:latin typeface="Microsoft Sans Serif"/>
                          <a:cs typeface="Microsoft Sans Serif"/>
                        </a:rPr>
                        <a:t>IT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7310"/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Distorsión</a:t>
                      </a:r>
                      <a:r>
                        <a:rPr dirty="0" sz="650" spc="-2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armónica,</a:t>
                      </a:r>
                      <a:r>
                        <a:rPr dirty="0" sz="650" spc="-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corriente</a:t>
                      </a:r>
                      <a:r>
                        <a:rPr dirty="0" sz="400" spc="20">
                          <a:latin typeface="Microsoft Sans Serif"/>
                          <a:cs typeface="Microsoft Sans Serif"/>
                        </a:rPr>
                        <a:t>6)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778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64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700">
                          <a:latin typeface="Microsoft Sans Serif"/>
                          <a:cs typeface="Microsoft Sans Serif"/>
                        </a:rPr>
                        <a:t>3%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8)</a:t>
                      </a:r>
                      <a:r>
                        <a:rPr dirty="0" sz="5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Sin </a:t>
                      </a:r>
                      <a:r>
                        <a:rPr dirty="0" sz="550" spc="20">
                          <a:latin typeface="Microsoft Sans Serif"/>
                          <a:cs typeface="Microsoft Sans Serif"/>
                        </a:rPr>
                        <a:t>consumo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energía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15">
                          <a:latin typeface="Microsoft Sans Serif"/>
                          <a:cs typeface="Microsoft Sans Serif"/>
                        </a:rPr>
                        <a:t>auxiliar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dirty="0" sz="55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 spc="35">
                          <a:latin typeface="Microsoft Sans Serif"/>
                          <a:cs typeface="Microsoft Sans Serif"/>
                        </a:rPr>
                        <a:t>min</a:t>
                      </a:r>
                      <a:r>
                        <a:rPr dirty="0" sz="550" spc="-1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550">
                          <a:latin typeface="Microsoft Sans Serif"/>
                          <a:cs typeface="Microsoft Sans Serif"/>
                        </a:rPr>
                        <a:t>U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3970"/>
                </a:tc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6235418" y="9849615"/>
            <a:ext cx="19050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" spc="5">
                <a:latin typeface="Microsoft Sans Serif"/>
                <a:cs typeface="Microsoft Sans Serif"/>
              </a:rPr>
              <a:t>corriente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 spc="5">
                <a:latin typeface="Microsoft Sans Serif"/>
                <a:cs typeface="Microsoft Sans Serif"/>
              </a:rPr>
              <a:t>continua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64157" y="4197604"/>
            <a:ext cx="678637" cy="53217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6259" y="1922411"/>
            <a:ext cx="2281146" cy="25199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57196" y="4386514"/>
            <a:ext cx="660247" cy="20683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282226" y="4406565"/>
            <a:ext cx="494586" cy="158439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2935112" y="4386514"/>
            <a:ext cx="335280" cy="207010"/>
            <a:chOff x="2935112" y="4386514"/>
            <a:chExt cx="335280" cy="207010"/>
          </a:xfrm>
        </p:grpSpPr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35112" y="4463604"/>
              <a:ext cx="82452" cy="380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9343" y="4386514"/>
              <a:ext cx="240558" cy="206836"/>
            </a:xfrm>
            <a:prstGeom prst="rect">
              <a:avLst/>
            </a:prstGeom>
          </p:spPr>
        </p:pic>
      </p:grpSp>
      <p:pic>
        <p:nvPicPr>
          <p:cNvPr id="10" name="object 1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09378" y="6237068"/>
            <a:ext cx="5340620" cy="183082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596880" y="6735519"/>
            <a:ext cx="2738120" cy="23647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636959" y="7480823"/>
            <a:ext cx="2589533" cy="300735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5696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00" y="933702"/>
            <a:ext cx="5359400" cy="706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Microsoft Sans Serif"/>
                <a:cs typeface="Microsoft Sans Serif"/>
              </a:rPr>
              <a:t>B.1.6 </a:t>
            </a:r>
            <a:r>
              <a:rPr dirty="0" sz="1000" spc="35">
                <a:latin typeface="Microsoft Sans Serif"/>
                <a:cs typeface="Microsoft Sans Serif"/>
              </a:rPr>
              <a:t>Determinación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del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número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50">
                <a:latin typeface="Microsoft Sans Serif"/>
                <a:cs typeface="Microsoft Sans Serif"/>
              </a:rPr>
              <a:t>máximo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módulos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fotovoltaicos</a:t>
            </a:r>
            <a:r>
              <a:rPr dirty="0" sz="1000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por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anterior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ambiente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Roma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5">
                <a:latin typeface="Microsoft Sans Serif"/>
                <a:cs typeface="Microsoft Sans Serif"/>
              </a:rPr>
              <a:t> 43,45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V),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301" y="1589228"/>
            <a:ext cx="681990" cy="2032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46405">
              <a:lnSpc>
                <a:spcPct val="100000"/>
              </a:lnSpc>
              <a:spcBef>
                <a:spcPts val="12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0000" y="1891908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300" y="2221476"/>
            <a:ext cx="5255895" cy="20059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971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combinadoras,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interruptores,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conectores, </a:t>
            </a:r>
            <a:r>
              <a:rPr dirty="0" sz="700" spc="5">
                <a:latin typeface="Microsoft Sans Serif"/>
                <a:cs typeface="Microsoft Sans Serif"/>
              </a:rPr>
              <a:t>cables,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fotovoltaicos, </a:t>
            </a:r>
            <a:r>
              <a:rPr dirty="0" sz="700">
                <a:latin typeface="Microsoft Sans Serif"/>
                <a:cs typeface="Microsoft Sans Serif"/>
              </a:rPr>
              <a:t>etc.)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25">
                <a:latin typeface="Microsoft Sans Serif"/>
                <a:cs typeface="Microsoft Sans Serif"/>
              </a:rPr>
              <a:t>compatible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entrada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(1500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V).</a:t>
            </a:r>
            <a:endParaRPr sz="700">
              <a:latin typeface="Microsoft Sans Serif"/>
              <a:cs typeface="Microsoft Sans Serif"/>
            </a:endParaRPr>
          </a:p>
          <a:p>
            <a:pPr marL="12700" marR="451484">
              <a:lnSpc>
                <a:spcPct val="133400"/>
              </a:lnSpc>
              <a:spcBef>
                <a:spcPts val="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1500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compatibles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1000" spc="-5">
                <a:latin typeface="Microsoft Sans Serif"/>
                <a:cs typeface="Microsoft Sans Serif"/>
              </a:rPr>
              <a:t>B.1.7 </a:t>
            </a:r>
            <a:r>
              <a:rPr dirty="0" sz="1000" spc="35">
                <a:latin typeface="Microsoft Sans Serif"/>
                <a:cs typeface="Microsoft Sans Serif"/>
              </a:rPr>
              <a:t>Determinación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del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número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mínimo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módulos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fotovoltaicos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por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tensión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cadena caiga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0">
                <a:latin typeface="Microsoft Sans Serif"/>
                <a:cs typeface="Microsoft Sans Serif"/>
              </a:rPr>
              <a:t>debajo 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tensión </a:t>
            </a:r>
            <a:r>
              <a:rPr dirty="0" sz="650" spc="35">
                <a:latin typeface="Microsoft Sans Serif"/>
                <a:cs typeface="Microsoft Sans Serif"/>
              </a:rPr>
              <a:t>mínima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5">
                <a:latin typeface="Microsoft Sans Serif"/>
                <a:cs typeface="Microsoft Sans Serif"/>
              </a:rPr>
              <a:t>MPP </a:t>
            </a:r>
            <a:r>
              <a:rPr dirty="0" sz="650" spc="20">
                <a:latin typeface="Microsoft Sans Serif"/>
                <a:cs typeface="Microsoft Sans Serif"/>
              </a:rPr>
              <a:t>del inversor </a:t>
            </a:r>
            <a:r>
              <a:rPr dirty="0" sz="650">
                <a:latin typeface="Microsoft Sans Serif"/>
                <a:cs typeface="Microsoft Sans Serif"/>
              </a:rPr>
              <a:t>(935 </a:t>
            </a:r>
            <a:r>
              <a:rPr dirty="0" sz="650" spc="-25">
                <a:latin typeface="Microsoft Sans Serif"/>
                <a:cs typeface="Microsoft Sans Serif"/>
              </a:rPr>
              <a:t>V),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15">
                <a:latin typeface="Microsoft Sans Serif"/>
                <a:cs typeface="Microsoft Sans Serif"/>
              </a:rPr>
              <a:t>posible realizar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seguimiento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producirse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pérdidas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rendimiento.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cantidad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serie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garantizar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siempre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esté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encima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4347071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300" y="4832603"/>
            <a:ext cx="3355340" cy="1298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latin typeface="Microsoft Sans Serif"/>
                <a:cs typeface="Microsoft Sans Serif"/>
              </a:rPr>
              <a:t>B.1.8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50">
                <a:latin typeface="Microsoft Sans Serif"/>
                <a:cs typeface="Microsoft Sans Serif"/>
              </a:rPr>
              <a:t>Número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40">
                <a:latin typeface="Microsoft Sans Serif"/>
                <a:cs typeface="Microsoft Sans Serif"/>
              </a:rPr>
              <a:t>módulos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fotovoltaicos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55">
                <a:latin typeface="Microsoft Sans Serif"/>
                <a:cs typeface="Microsoft Sans Serif"/>
              </a:rPr>
              <a:t>por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15">
                <a:latin typeface="Microsoft Sans Serif"/>
                <a:cs typeface="Microsoft Sans Serif"/>
              </a:rPr>
              <a:t>cadena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00">
              <a:lnSpc>
                <a:spcPct val="153900"/>
              </a:lnSpc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equipado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MPPT.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cantidad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debe: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exceder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(34);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inferior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mínimo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(33).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600" spc="20" b="1">
                <a:latin typeface="Arial"/>
                <a:cs typeface="Arial"/>
              </a:rPr>
              <a:t>Determinación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corriente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máxima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del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módulo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fotovoltaico</a:t>
            </a:r>
            <a:endParaRPr sz="6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621166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300" y="6553561"/>
            <a:ext cx="226695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 b="1">
                <a:latin typeface="Arial"/>
                <a:cs typeface="Arial"/>
              </a:rPr>
              <a:t>Determinación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corriente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30" b="1">
                <a:latin typeface="Arial"/>
                <a:cs typeface="Arial"/>
              </a:rPr>
              <a:t>máxima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cadena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endParaRPr sz="5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6723045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300" y="7038999"/>
            <a:ext cx="3426460" cy="31496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número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30">
                <a:latin typeface="Microsoft Sans Serif"/>
                <a:cs typeface="Microsoft Sans Serif"/>
              </a:rPr>
              <a:t>pueden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único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MPPT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0000" y="7413950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35237" y="7911500"/>
            <a:ext cx="1834986" cy="81545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5843" y="9025203"/>
            <a:ext cx="1406969" cy="20460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45290" y="7227003"/>
            <a:ext cx="2947724" cy="20691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946402"/>
            <a:ext cx="5387340" cy="3129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latin typeface="Microsoft Sans Serif"/>
                <a:cs typeface="Microsoft Sans Serif"/>
              </a:rPr>
              <a:t>B.1.9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0">
                <a:latin typeface="Microsoft Sans Serif"/>
                <a:cs typeface="Microsoft Sans Serif"/>
              </a:rPr>
              <a:t>Disposición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definitiva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 spc="25">
                <a:latin typeface="Microsoft Sans Serif"/>
                <a:cs typeface="Microsoft Sans Serif"/>
              </a:rPr>
              <a:t>del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inversor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10540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optimizar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cableado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módulos,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buena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práctica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considerar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físicas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matriz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(configuración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panel)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dimensiones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cadenas.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algn="just" marL="12700" marR="147320">
              <a:lnSpc>
                <a:spcPts val="1200"/>
              </a:lnSpc>
              <a:spcBef>
                <a:spcPts val="8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divide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subsistemas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iguales,</a:t>
            </a:r>
            <a:r>
              <a:rPr dirty="0" sz="700" spc="5">
                <a:latin typeface="Microsoft Sans Serif"/>
                <a:cs typeface="Microsoft Sans Serif"/>
              </a:rPr>
              <a:t> cada </a:t>
            </a:r>
            <a:r>
              <a:rPr dirty="0" sz="700" spc="40">
                <a:latin typeface="Microsoft Sans Serif"/>
                <a:cs typeface="Microsoft Sans Serif"/>
              </a:rPr>
              <a:t>uno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cuales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equipado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panel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esté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vertical,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maximizar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mejor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encadenamiento</a:t>
            </a:r>
            <a:r>
              <a:rPr dirty="0" sz="700" spc="-10">
                <a:latin typeface="Microsoft Sans Serif"/>
                <a:cs typeface="Microsoft Sans Serif"/>
              </a:rPr>
              <a:t> es:</a:t>
            </a:r>
            <a:endParaRPr sz="700">
              <a:latin typeface="Microsoft Sans Serif"/>
              <a:cs typeface="Microsoft Sans Serif"/>
            </a:endParaRPr>
          </a:p>
          <a:p>
            <a:pPr algn="just" marL="69215" indent="-57150">
              <a:lnSpc>
                <a:spcPct val="100000"/>
              </a:lnSpc>
              <a:spcBef>
                <a:spcPts val="2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216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>
                <a:latin typeface="Microsoft Sans Serif"/>
                <a:cs typeface="Microsoft Sans Serif"/>
              </a:rPr>
              <a:t> (2203,2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kW);</a:t>
            </a:r>
            <a:endParaRPr sz="700">
              <a:latin typeface="Microsoft Sans Serif"/>
              <a:cs typeface="Microsoft Sans Serif"/>
            </a:endParaRPr>
          </a:p>
          <a:p>
            <a:pPr algn="just" marL="12700" marR="15430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216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(2203,2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configuración,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total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4,4064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MW.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Microsoft Sans Serif"/>
              <a:buChar char="•"/>
            </a:pPr>
            <a:endParaRPr sz="125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campo fotovoltaico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0">
                <a:latin typeface="Microsoft Sans Serif"/>
                <a:cs typeface="Microsoft Sans Serif"/>
              </a:rPr>
              <a:t>divide en dos </a:t>
            </a:r>
            <a:r>
              <a:rPr dirty="0" sz="700" spc="15">
                <a:latin typeface="Microsoft Sans Serif"/>
                <a:cs typeface="Microsoft Sans Serif"/>
              </a:rPr>
              <a:t>subsistemas </a:t>
            </a:r>
            <a:r>
              <a:rPr dirty="0" sz="700" spc="10">
                <a:latin typeface="Microsoft Sans Serif"/>
                <a:cs typeface="Microsoft Sans Serif"/>
              </a:rPr>
              <a:t>iguales, </a:t>
            </a:r>
            <a:r>
              <a:rPr dirty="0" sz="700" spc="5">
                <a:latin typeface="Microsoft Sans Serif"/>
                <a:cs typeface="Microsoft Sans Serif"/>
              </a:rPr>
              <a:t>cada </a:t>
            </a:r>
            <a:r>
              <a:rPr dirty="0" sz="700" spc="40">
                <a:latin typeface="Microsoft Sans Serif"/>
                <a:cs typeface="Microsoft Sans Serif"/>
              </a:rPr>
              <a:t>uno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cuales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5">
                <a:latin typeface="Microsoft Sans Serif"/>
                <a:cs typeface="Microsoft Sans Serif"/>
              </a:rPr>
              <a:t>equipado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20">
                <a:latin typeface="Microsoft Sans Serif"/>
                <a:cs typeface="Microsoft Sans Serif"/>
              </a:rPr>
              <a:t>inversor.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>
                <a:latin typeface="Microsoft Sans Serif"/>
                <a:cs typeface="Microsoft Sans Serif"/>
              </a:rPr>
              <a:t>caso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panel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esté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paisaje,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maximizar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mejor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opción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cableado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es: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2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224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>
                <a:latin typeface="Microsoft Sans Serif"/>
                <a:cs typeface="Microsoft Sans Serif"/>
              </a:rPr>
              <a:t> (2217,6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kW);</a:t>
            </a:r>
            <a:endParaRPr sz="700">
              <a:latin typeface="Microsoft Sans Serif"/>
              <a:cs typeface="Microsoft Sans Serif"/>
            </a:endParaRPr>
          </a:p>
          <a:p>
            <a:pPr marL="12700" marR="15430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224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(2217,6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configuración,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total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4,4352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MW.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4445253"/>
            <a:ext cx="5314315" cy="2681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latin typeface="Microsoft Sans Serif"/>
                <a:cs typeface="Microsoft Sans Serif"/>
              </a:rPr>
              <a:t>B.1.10</a:t>
            </a:r>
            <a:r>
              <a:rPr dirty="0" sz="950" spc="-25">
                <a:latin typeface="Microsoft Sans Serif"/>
                <a:cs typeface="Microsoft Sans Serif"/>
              </a:rPr>
              <a:t> </a:t>
            </a:r>
            <a:r>
              <a:rPr dirty="0" sz="950" spc="-15">
                <a:latin typeface="Microsoft Sans Serif"/>
                <a:cs typeface="Microsoft Sans Serif"/>
              </a:rPr>
              <a:t>Cajas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combinadoras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-90">
                <a:latin typeface="Microsoft Sans Serif"/>
                <a:cs typeface="Microsoft Sans Serif"/>
              </a:rPr>
              <a:t>CC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serie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realiza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propios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mientras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conexión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paralelo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realiza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combinadoras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albergan,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interconexión,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seccionadores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protectores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sobretensiones.</a:t>
            </a:r>
            <a:endParaRPr sz="700">
              <a:latin typeface="Microsoft Sans Serif"/>
              <a:cs typeface="Microsoft Sans Serif"/>
            </a:endParaRPr>
          </a:p>
          <a:p>
            <a:pPr algn="just" marL="12700" marR="372745">
              <a:lnSpc>
                <a:spcPct val="125000"/>
              </a:lnSpc>
              <a:spcBef>
                <a:spcPts val="2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cajas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combinadoras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forman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subsistemas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estandarizar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cadenas,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nominal.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1015">
              <a:lnSpc>
                <a:spcPts val="1200"/>
              </a:lnSpc>
              <a:spcBef>
                <a:spcPts val="80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216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216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15">
                <a:latin typeface="Microsoft Sans Serif"/>
                <a:cs typeface="Microsoft Sans Serif"/>
              </a:rPr>
              <a:t>están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grupos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cadenas.</a:t>
            </a:r>
            <a:endParaRPr sz="700">
              <a:latin typeface="Microsoft Sans Serif"/>
              <a:cs typeface="Microsoft Sans Serif"/>
            </a:endParaRPr>
          </a:p>
          <a:p>
            <a:pPr marL="12700" marR="443230">
              <a:lnSpc>
                <a:spcPts val="12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0">
                <a:latin typeface="Microsoft Sans Serif"/>
                <a:cs typeface="Microsoft Sans Serif"/>
              </a:rPr>
              <a:t>54</a:t>
            </a:r>
            <a:r>
              <a:rPr dirty="0" sz="650" spc="5">
                <a:latin typeface="Microsoft Sans Serif"/>
                <a:cs typeface="Microsoft Sans Serif"/>
              </a:rPr>
              <a:t> cadenas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conectar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4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cajas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equipadas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entrada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16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 </a:t>
            </a:r>
            <a:r>
              <a:rPr dirty="0" sz="650" spc="-10">
                <a:latin typeface="Microsoft Sans Serif"/>
                <a:cs typeface="Microsoft Sans Serif"/>
              </a:rPr>
              <a:t>(se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utilizarán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entradas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13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14</a:t>
            </a:r>
            <a:r>
              <a:rPr dirty="0" sz="650">
                <a:latin typeface="Microsoft Sans Serif"/>
                <a:cs typeface="Microsoft Sans Serif"/>
              </a:rPr>
              <a:t> cadenas).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selección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cuenta:</a:t>
            </a:r>
            <a:endParaRPr sz="650">
              <a:latin typeface="Microsoft Sans Serif"/>
              <a:cs typeface="Microsoft Sans Serif"/>
            </a:endParaRPr>
          </a:p>
          <a:p>
            <a:pPr marL="69850" marR="353695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compatible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V;</a:t>
            </a:r>
            <a:endParaRPr sz="700">
              <a:latin typeface="Microsoft Sans Serif"/>
              <a:cs typeface="Microsoft Sans Serif"/>
            </a:endParaRPr>
          </a:p>
          <a:p>
            <a:pPr marL="77470" marR="288290" indent="-77470">
              <a:lnSpc>
                <a:spcPts val="1200"/>
              </a:lnSpc>
              <a:spcBef>
                <a:spcPts val="5"/>
              </a:spcBef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térmica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convencional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aire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libre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(Ith)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seccionador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compatible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conectadas.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14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luego: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65844" y="7162306"/>
            <a:ext cx="38989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9" y="7489545"/>
            <a:ext cx="4499610" cy="322580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73025" indent="-60960">
              <a:lnSpc>
                <a:spcPct val="100000"/>
              </a:lnSpc>
              <a:spcBef>
                <a:spcPts val="330"/>
              </a:spcBef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combinadora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equipada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1;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fusibles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portafusibles</a:t>
            </a:r>
            <a:r>
              <a:rPr dirty="0" sz="450" spc="20">
                <a:latin typeface="Microsoft Sans Serif"/>
                <a:cs typeface="Microsoft Sans Serif"/>
              </a:rPr>
              <a:t>40</a:t>
            </a:r>
            <a:r>
              <a:rPr dirty="0" sz="800" spc="20">
                <a:latin typeface="Microsoft Sans Serif"/>
                <a:cs typeface="Microsoft Sans Serif"/>
              </a:rPr>
              <a:t>Serán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fusibles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gPV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In;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5844" y="7840183"/>
            <a:ext cx="429895" cy="87249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318" y="8833077"/>
            <a:ext cx="48920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Además,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hoja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datos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informa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clasificación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máxima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fusibles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serie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15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65844" y="9000556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7300" y="9445355"/>
            <a:ext cx="6356985" cy="532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249035"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capacidad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transporte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corriente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cadena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20">
                <a:latin typeface="Microsoft Sans Serif"/>
                <a:cs typeface="Microsoft Sans Serif"/>
              </a:rPr>
              <a:t>superior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0">
                <a:latin typeface="Microsoft Sans Serif"/>
                <a:cs typeface="Microsoft Sans Serif"/>
              </a:rPr>
              <a:t>corriente </a:t>
            </a:r>
            <a:r>
              <a:rPr dirty="0" sz="550" spc="25">
                <a:latin typeface="Microsoft Sans Serif"/>
                <a:cs typeface="Microsoft Sans Serif"/>
              </a:rPr>
              <a:t>máxima </a:t>
            </a:r>
            <a:r>
              <a:rPr dirty="0" sz="550" spc="20">
                <a:latin typeface="Microsoft Sans Serif"/>
                <a:cs typeface="Microsoft Sans Serif"/>
              </a:rPr>
              <a:t>que puede </a:t>
            </a:r>
            <a:r>
              <a:rPr dirty="0" sz="550" spc="10">
                <a:latin typeface="Microsoft Sans Serif"/>
                <a:cs typeface="Microsoft Sans Serif"/>
              </a:rPr>
              <a:t>pasar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10">
                <a:latin typeface="Microsoft Sans Serif"/>
                <a:cs typeface="Microsoft Sans Serif"/>
              </a:rPr>
              <a:t>través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ellos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condiciones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funcionamiento </a:t>
            </a:r>
            <a:r>
              <a:rPr dirty="0" sz="550" spc="15">
                <a:latin typeface="Microsoft Sans Serif"/>
                <a:cs typeface="Microsoft Sans Serif"/>
              </a:rPr>
              <a:t>estándar;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20">
                <a:latin typeface="Microsoft Sans Serif"/>
                <a:cs typeface="Microsoft Sans Serif"/>
              </a:rPr>
              <a:t>lo tanto,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0">
                <a:latin typeface="Microsoft Sans Serif"/>
                <a:cs typeface="Microsoft Sans Serif"/>
              </a:rPr>
              <a:t>necesario </a:t>
            </a:r>
            <a:r>
              <a:rPr dirty="0" sz="550" spc="20">
                <a:latin typeface="Microsoft Sans Serif"/>
                <a:cs typeface="Microsoft Sans Serif"/>
              </a:rPr>
              <a:t>protegerlos contra </a:t>
            </a:r>
            <a:r>
              <a:rPr dirty="0" sz="550" spc="10">
                <a:latin typeface="Microsoft Sans Serif"/>
                <a:cs typeface="Microsoft Sans Serif"/>
              </a:rPr>
              <a:t>sobrecargas. Por </a:t>
            </a:r>
            <a:r>
              <a:rPr dirty="0" sz="550" spc="20">
                <a:latin typeface="Microsoft Sans Serif"/>
                <a:cs typeface="Microsoft Sans Serif"/>
              </a:rPr>
              <a:t>lo </a:t>
            </a:r>
            <a:r>
              <a:rPr dirty="0" sz="550" spc="15">
                <a:latin typeface="Microsoft Sans Serif"/>
                <a:cs typeface="Microsoft Sans Serif"/>
              </a:rPr>
              <a:t>general, </a:t>
            </a:r>
            <a:r>
              <a:rPr dirty="0" sz="550" spc="30">
                <a:latin typeface="Microsoft Sans Serif"/>
                <a:cs typeface="Microsoft Sans Serif"/>
              </a:rPr>
              <a:t>no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0">
                <a:latin typeface="Microsoft Sans Serif"/>
                <a:cs typeface="Microsoft Sans Serif"/>
              </a:rPr>
              <a:t>necesario </a:t>
            </a:r>
            <a:r>
              <a:rPr dirty="0" sz="550" spc="25">
                <a:latin typeface="Microsoft Sans Serif"/>
                <a:cs typeface="Microsoft Sans Serif"/>
              </a:rPr>
              <a:t>proteger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cadena </a:t>
            </a:r>
            <a:r>
              <a:rPr dirty="0" sz="550" spc="20">
                <a:latin typeface="Microsoft Sans Serif"/>
                <a:cs typeface="Microsoft Sans Serif"/>
              </a:rPr>
              <a:t>fotovoltaica contra </a:t>
            </a:r>
            <a:r>
              <a:rPr dirty="0" sz="550" spc="10">
                <a:latin typeface="Microsoft Sans Serif"/>
                <a:cs typeface="Microsoft Sans Serif"/>
              </a:rPr>
              <a:t>sobrecargas </a:t>
            </a:r>
            <a:r>
              <a:rPr dirty="0" sz="550">
                <a:latin typeface="Microsoft Sans Serif"/>
                <a:cs typeface="Microsoft Sans Serif"/>
              </a:rPr>
              <a:t>si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15">
                <a:latin typeface="Microsoft Sans Serif"/>
                <a:cs typeface="Microsoft Sans Serif"/>
              </a:rPr>
              <a:t>eligen con </a:t>
            </a:r>
            <a:r>
              <a:rPr dirty="0" sz="550" spc="20">
                <a:latin typeface="Microsoft Sans Serif"/>
                <a:cs typeface="Microsoft Sans Serif"/>
              </a:rPr>
              <a:t>una </a:t>
            </a:r>
            <a:r>
              <a:rPr dirty="0" sz="550" spc="10">
                <a:latin typeface="Microsoft Sans Serif"/>
                <a:cs typeface="Microsoft Sans Serif"/>
              </a:rPr>
              <a:t>capacidad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transporte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 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igual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superior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1,25 </a:t>
            </a:r>
            <a:r>
              <a:rPr dirty="0" sz="550" spc="-5">
                <a:latin typeface="Microsoft Sans Serif"/>
                <a:cs typeface="Microsoft Sans Serif"/>
              </a:rPr>
              <a:t>veces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.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cierto,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caso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muchas</a:t>
            </a:r>
            <a:r>
              <a:rPr dirty="0" sz="550" spc="5">
                <a:latin typeface="Microsoft Sans Serif"/>
                <a:cs typeface="Microsoft Sans Serif"/>
              </a:rPr>
              <a:t> cadenas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paralelo,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 y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conectores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protegerse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cuando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328579" y="9944415"/>
            <a:ext cx="16764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">
                <a:latin typeface="Microsoft Sans Serif"/>
                <a:cs typeface="Microsoft Sans Serif"/>
              </a:rPr>
              <a:t>Carolina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>
                <a:latin typeface="Microsoft Sans Serif"/>
                <a:cs typeface="Microsoft Sans Serif"/>
              </a:rPr>
              <a:t>del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1895" y="9952022"/>
            <a:ext cx="6121400" cy="229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su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inferior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.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1,25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25">
                <a:latin typeface="Lucida Sans Unicode"/>
                <a:cs typeface="Lucida Sans Unicode"/>
              </a:rPr>
              <a:t>≤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&lt;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=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1,25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-45">
                <a:latin typeface="Microsoft Sans Serif"/>
                <a:cs typeface="Microsoft Sans Serif"/>
              </a:rPr>
              <a:t>(S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0">
                <a:latin typeface="Lucida Sans Unicode"/>
                <a:cs typeface="Lucida Sans Unicode"/>
              </a:rPr>
              <a:t>−1)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baseline="-31746" sz="525" spc="-352">
                <a:latin typeface="Microsoft Sans Serif"/>
                <a:cs typeface="Microsoft Sans Serif"/>
              </a:rPr>
              <a:t>S</a:t>
            </a:r>
            <a:r>
              <a:rPr dirty="0" sz="550" spc="-215">
                <a:latin typeface="Microsoft Sans Serif"/>
                <a:cs typeface="Microsoft Sans Serif"/>
              </a:rPr>
              <a:t>D</a:t>
            </a:r>
            <a:r>
              <a:rPr dirty="0" baseline="-31746" sz="525" spc="-67">
                <a:latin typeface="Microsoft Sans Serif"/>
                <a:cs typeface="Microsoft Sans Serif"/>
              </a:rPr>
              <a:t>C</a:t>
            </a:r>
            <a:r>
              <a:rPr dirty="0" sz="550" spc="-305">
                <a:latin typeface="Microsoft Sans Serif"/>
                <a:cs typeface="Microsoft Sans Serif"/>
              </a:rPr>
              <a:t>o</a:t>
            </a:r>
            <a:r>
              <a:rPr dirty="0" baseline="-31746" sz="525" spc="7">
                <a:latin typeface="Microsoft Sans Serif"/>
                <a:cs typeface="Microsoft Sans Serif"/>
              </a:rPr>
              <a:t>2</a:t>
            </a:r>
            <a:r>
              <a:rPr dirty="0" baseline="-31746" sz="525" spc="44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e</a:t>
            </a:r>
            <a:r>
              <a:rPr dirty="0" sz="550" spc="-200">
                <a:latin typeface="Microsoft Sans Serif"/>
                <a:cs typeface="Microsoft Sans Serif"/>
              </a:rPr>
              <a:t>s</a:t>
            </a:r>
            <a:r>
              <a:rPr dirty="0" baseline="-74074" sz="225" spc="-7">
                <a:latin typeface="Microsoft Sans Serif"/>
                <a:cs typeface="Microsoft Sans Serif"/>
              </a:rPr>
              <a:t>Car</a:t>
            </a:r>
            <a:r>
              <a:rPr dirty="0" baseline="-74074" sz="225" spc="-7">
                <a:latin typeface="Microsoft Sans Serif"/>
                <a:cs typeface="Microsoft Sans Serif"/>
              </a:rPr>
              <a:t>o</a:t>
            </a:r>
            <a:r>
              <a:rPr dirty="0" sz="550" spc="-305">
                <a:latin typeface="Microsoft Sans Serif"/>
                <a:cs typeface="Microsoft Sans Serif"/>
              </a:rPr>
              <a:t>e</a:t>
            </a:r>
            <a:r>
              <a:rPr dirty="0" baseline="-74074" sz="225">
                <a:latin typeface="Microsoft Sans Serif"/>
                <a:cs typeface="Microsoft Sans Serif"/>
              </a:rPr>
              <a:t>lina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120">
                <a:latin typeface="Microsoft Sans Serif"/>
                <a:cs typeface="Microsoft Sans Serif"/>
              </a:rPr>
              <a:t>d</a:t>
            </a:r>
            <a:r>
              <a:rPr dirty="0" sz="550" spc="-50">
                <a:latin typeface="Microsoft Sans Serif"/>
                <a:cs typeface="Microsoft Sans Serif"/>
              </a:rPr>
              <a:t>l</a:t>
            </a:r>
            <a:r>
              <a:rPr dirty="0" baseline="-74074" sz="225">
                <a:latin typeface="Microsoft Sans Serif"/>
                <a:cs typeface="Microsoft Sans Serif"/>
              </a:rPr>
              <a:t>el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97">
                <a:latin typeface="Microsoft Sans Serif"/>
                <a:cs typeface="Microsoft Sans Serif"/>
              </a:rPr>
              <a:t>S</a:t>
            </a:r>
            <a:r>
              <a:rPr dirty="0" sz="550" spc="-270">
                <a:latin typeface="Microsoft Sans Serif"/>
                <a:cs typeface="Microsoft Sans Serif"/>
              </a:rPr>
              <a:t>n</a:t>
            </a:r>
            <a:r>
              <a:rPr dirty="0" baseline="-74074" sz="225" spc="15">
                <a:latin typeface="Microsoft Sans Serif"/>
                <a:cs typeface="Microsoft Sans Serif"/>
              </a:rPr>
              <a:t>ur</a:t>
            </a:r>
            <a:r>
              <a:rPr dirty="0" baseline="-74074" sz="225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37037" sz="450" spc="-135">
                <a:latin typeface="Microsoft Sans Serif"/>
                <a:cs typeface="Microsoft Sans Serif"/>
              </a:rPr>
              <a:t>c</a:t>
            </a:r>
            <a:r>
              <a:rPr dirty="0" sz="550" spc="-235">
                <a:latin typeface="Microsoft Sans Serif"/>
                <a:cs typeface="Microsoft Sans Serif"/>
              </a:rPr>
              <a:t>ú</a:t>
            </a:r>
            <a:r>
              <a:rPr dirty="0" baseline="-37037" sz="450">
                <a:latin typeface="Microsoft Sans Serif"/>
                <a:cs typeface="Microsoft Sans Serif"/>
              </a:rPr>
              <a:t>a</a:t>
            </a:r>
            <a:r>
              <a:rPr dirty="0" baseline="-37037" sz="450" spc="-120">
                <a:latin typeface="Microsoft Sans Serif"/>
                <a:cs typeface="Microsoft Sans Serif"/>
              </a:rPr>
              <a:t>d</a:t>
            </a:r>
            <a:r>
              <a:rPr dirty="0" sz="550" spc="-370">
                <a:latin typeface="Microsoft Sans Serif"/>
                <a:cs typeface="Microsoft Sans Serif"/>
              </a:rPr>
              <a:t>m</a:t>
            </a:r>
            <a:r>
              <a:rPr dirty="0" baseline="-37037" sz="450" spc="15">
                <a:latin typeface="Microsoft Sans Serif"/>
                <a:cs typeface="Microsoft Sans Serif"/>
              </a:rPr>
              <a:t>en</a:t>
            </a:r>
            <a:r>
              <a:rPr dirty="0" baseline="-37037" sz="450" spc="-157">
                <a:latin typeface="Microsoft Sans Serif"/>
                <a:cs typeface="Microsoft Sans Serif"/>
              </a:rPr>
              <a:t>a</a:t>
            </a:r>
            <a:r>
              <a:rPr dirty="0" sz="550" spc="-135">
                <a:latin typeface="Microsoft Sans Serif"/>
                <a:cs typeface="Microsoft Sans Serif"/>
              </a:rPr>
              <a:t>e</a:t>
            </a:r>
            <a:r>
              <a:rPr dirty="0" baseline="-37037" sz="450" spc="-37">
                <a:latin typeface="Microsoft Sans Serif"/>
                <a:cs typeface="Microsoft Sans Serif"/>
              </a:rPr>
              <a:t>z</a:t>
            </a:r>
            <a:r>
              <a:rPr dirty="0" sz="550" spc="35">
                <a:latin typeface="Microsoft Sans Serif"/>
                <a:cs typeface="Microsoft Sans Serif"/>
              </a:rPr>
              <a:t>ro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20">
                <a:latin typeface="Microsoft Sans Serif"/>
                <a:cs typeface="Microsoft Sans Serif"/>
              </a:rPr>
              <a:t>d</a:t>
            </a:r>
            <a:r>
              <a:rPr dirty="0" baseline="-31746" sz="525" spc="-142">
                <a:latin typeface="Microsoft Sans Serif"/>
                <a:cs typeface="Microsoft Sans Serif"/>
              </a:rPr>
              <a:t>S</a:t>
            </a:r>
            <a:r>
              <a:rPr dirty="0" sz="550" spc="-265">
                <a:latin typeface="Microsoft Sans Serif"/>
                <a:cs typeface="Microsoft Sans Serif"/>
              </a:rPr>
              <a:t>e</a:t>
            </a:r>
            <a:r>
              <a:rPr dirty="0" baseline="-31746" sz="525" spc="-22">
                <a:latin typeface="Microsoft Sans Serif"/>
                <a:cs typeface="Microsoft Sans Serif"/>
              </a:rPr>
              <a:t>C</a:t>
            </a:r>
            <a:r>
              <a:rPr dirty="0" baseline="-31746" sz="525" spc="-44">
                <a:latin typeface="Microsoft Sans Serif"/>
                <a:cs typeface="Microsoft Sans Serif"/>
              </a:rPr>
              <a:t>2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d</a:t>
            </a:r>
            <a:r>
              <a:rPr dirty="0" baseline="-31746" sz="525" spc="-217">
                <a:latin typeface="Microsoft Sans Serif"/>
                <a:cs typeface="Microsoft Sans Serif"/>
              </a:rPr>
              <a:t>A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sub</a:t>
            </a:r>
            <a:r>
              <a:rPr dirty="0" sz="550" spc="-55">
                <a:latin typeface="Microsoft Sans Serif"/>
                <a:cs typeface="Microsoft Sans Serif"/>
              </a:rPr>
              <a:t>c</a:t>
            </a:r>
            <a:r>
              <a:rPr dirty="0" baseline="-74074" sz="225" spc="-112">
                <a:latin typeface="Microsoft Sans Serif"/>
                <a:cs typeface="Microsoft Sans Serif"/>
              </a:rPr>
              <a:t>C</a:t>
            </a:r>
            <a:r>
              <a:rPr dirty="0" sz="550" spc="-254">
                <a:latin typeface="Microsoft Sans Serif"/>
                <a:cs typeface="Microsoft Sans Serif"/>
              </a:rPr>
              <a:t>o</a:t>
            </a:r>
            <a:r>
              <a:rPr dirty="0" baseline="-74074" sz="225" spc="7">
                <a:latin typeface="Microsoft Sans Serif"/>
                <a:cs typeface="Microsoft Sans Serif"/>
              </a:rPr>
              <a:t>arol</a:t>
            </a:r>
            <a:r>
              <a:rPr dirty="0" baseline="-74074" sz="225" spc="-60">
                <a:latin typeface="Microsoft Sans Serif"/>
                <a:cs typeface="Microsoft Sans Serif"/>
              </a:rPr>
              <a:t>i</a:t>
            </a:r>
            <a:r>
              <a:rPr dirty="0" sz="550" spc="-275">
                <a:latin typeface="Microsoft Sans Serif"/>
                <a:cs typeface="Microsoft Sans Serif"/>
              </a:rPr>
              <a:t>n</a:t>
            </a:r>
            <a:r>
              <a:rPr dirty="0" baseline="-74074" sz="225" spc="7">
                <a:latin typeface="Microsoft Sans Serif"/>
                <a:cs typeface="Microsoft Sans Serif"/>
              </a:rPr>
              <a:t>na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d</a:t>
            </a:r>
            <a:r>
              <a:rPr dirty="0" sz="550" spc="-125">
                <a:latin typeface="Microsoft Sans Serif"/>
                <a:cs typeface="Microsoft Sans Serif"/>
              </a:rPr>
              <a:t>j</a:t>
            </a:r>
            <a:r>
              <a:rPr dirty="0" baseline="-74074" sz="225">
                <a:latin typeface="Microsoft Sans Serif"/>
                <a:cs typeface="Microsoft Sans Serif"/>
              </a:rPr>
              <a:t>el</a:t>
            </a:r>
            <a:r>
              <a:rPr dirty="0" baseline="-74074" sz="225" spc="-44">
                <a:latin typeface="Microsoft Sans Serif"/>
                <a:cs typeface="Microsoft Sans Serif"/>
              </a:rPr>
              <a:t> </a:t>
            </a:r>
            <a:r>
              <a:rPr dirty="0" sz="550" spc="-285">
                <a:latin typeface="Microsoft Sans Serif"/>
                <a:cs typeface="Microsoft Sans Serif"/>
              </a:rPr>
              <a:t>u</a:t>
            </a:r>
            <a:r>
              <a:rPr dirty="0" baseline="-74074" sz="225">
                <a:latin typeface="Microsoft Sans Serif"/>
                <a:cs typeface="Microsoft Sans Serif"/>
              </a:rPr>
              <a:t>Sur</a:t>
            </a:r>
            <a:r>
              <a:rPr dirty="0" baseline="-74074" sz="225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nto.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114">
                <a:latin typeface="Microsoft Sans Serif"/>
                <a:cs typeface="Microsoft Sans Serif"/>
              </a:rPr>
              <a:t> </a:t>
            </a:r>
            <a:r>
              <a:rPr dirty="0" baseline="-31746" sz="525" spc="-195">
                <a:latin typeface="Microsoft Sans Serif"/>
                <a:cs typeface="Microsoft Sans Serif"/>
              </a:rPr>
              <a:t>A</a:t>
            </a:r>
            <a:r>
              <a:rPr dirty="0" sz="550" spc="15">
                <a:latin typeface="Microsoft Sans Serif"/>
                <a:cs typeface="Microsoft Sans Serif"/>
              </a:rPr>
              <a:t>cualquier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recomendable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uso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  </a:t>
            </a:r>
            <a:r>
              <a:rPr dirty="0" sz="550" spc="20">
                <a:latin typeface="Microsoft Sans Serif"/>
                <a:cs typeface="Microsoft Sans Serif"/>
              </a:rPr>
              <a:t>portafusibles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fusibles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desconectar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(no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bajo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carga)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caso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operaciones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mantenimiento.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6969" y="2190976"/>
            <a:ext cx="104927" cy="108851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907385" y="4515866"/>
            <a:ext cx="739140" cy="116839"/>
            <a:chOff x="907385" y="4515866"/>
            <a:chExt cx="739140" cy="116839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07385" y="4515866"/>
              <a:ext cx="81089" cy="11646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17050" y="4515866"/>
              <a:ext cx="81051" cy="11646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26664" y="4515866"/>
              <a:ext cx="81076" cy="11646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36303" y="4515866"/>
              <a:ext cx="81089" cy="11646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45942" y="4515866"/>
              <a:ext cx="81089" cy="11646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55555" y="4515866"/>
              <a:ext cx="81089" cy="11646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65195" y="4515866"/>
              <a:ext cx="81076" cy="116464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1674834" y="4515866"/>
            <a:ext cx="191135" cy="116839"/>
            <a:chOff x="1674834" y="4515866"/>
            <a:chExt cx="191135" cy="116839"/>
          </a:xfrm>
        </p:grpSpPr>
        <p:pic>
          <p:nvPicPr>
            <p:cNvPr id="1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84485" y="4515866"/>
              <a:ext cx="81064" cy="11646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74834" y="4515866"/>
              <a:ext cx="81076" cy="116464"/>
            </a:xfrm>
            <a:prstGeom prst="rect">
              <a:avLst/>
            </a:prstGeom>
          </p:spPr>
        </p:pic>
      </p:grpSp>
      <p:pic>
        <p:nvPicPr>
          <p:cNvPr id="15" name="object 1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162310" y="4515891"/>
            <a:ext cx="119659" cy="173374"/>
          </a:xfrm>
          <a:prstGeom prst="rect">
            <a:avLst/>
          </a:prstGeom>
        </p:spPr>
      </p:pic>
      <p:grpSp>
        <p:nvGrpSpPr>
          <p:cNvPr id="16" name="object 16"/>
          <p:cNvGrpSpPr/>
          <p:nvPr/>
        </p:nvGrpSpPr>
        <p:grpSpPr>
          <a:xfrm>
            <a:off x="641625" y="1916061"/>
            <a:ext cx="2190750" cy="2773680"/>
            <a:chOff x="641625" y="1916061"/>
            <a:chExt cx="2190750" cy="2773680"/>
          </a:xfrm>
        </p:grpSpPr>
        <p:pic>
          <p:nvPicPr>
            <p:cNvPr id="17" name="object 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92955" y="4515891"/>
              <a:ext cx="119672" cy="173374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644800" y="1919236"/>
              <a:ext cx="2184400" cy="2600325"/>
            </a:xfrm>
            <a:custGeom>
              <a:avLst/>
              <a:gdLst/>
              <a:ahLst/>
              <a:cxnLst/>
              <a:rect l="l" t="t" r="r" b="b"/>
              <a:pathLst>
                <a:path w="2184400" h="2600325">
                  <a:moveTo>
                    <a:pt x="2184374" y="2599715"/>
                  </a:moveTo>
                  <a:lnTo>
                    <a:pt x="0" y="2599715"/>
                  </a:lnTo>
                  <a:lnTo>
                    <a:pt x="0" y="0"/>
                  </a:lnTo>
                  <a:lnTo>
                    <a:pt x="2184374" y="0"/>
                  </a:lnTo>
                  <a:lnTo>
                    <a:pt x="2184374" y="259971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76264" y="2030958"/>
              <a:ext cx="1921510" cy="2359025"/>
            </a:xfrm>
            <a:custGeom>
              <a:avLst/>
              <a:gdLst/>
              <a:ahLst/>
              <a:cxnLst/>
              <a:rect l="l" t="t" r="r" b="b"/>
              <a:pathLst>
                <a:path w="1921510" h="2359025">
                  <a:moveTo>
                    <a:pt x="1912937" y="37738"/>
                  </a:moveTo>
                  <a:lnTo>
                    <a:pt x="1917623" y="37738"/>
                  </a:lnTo>
                  <a:lnTo>
                    <a:pt x="1921433" y="41535"/>
                  </a:lnTo>
                  <a:lnTo>
                    <a:pt x="1921433" y="46221"/>
                  </a:lnTo>
                  <a:lnTo>
                    <a:pt x="1921433" y="2332907"/>
                  </a:lnTo>
                  <a:lnTo>
                    <a:pt x="1921433" y="2337593"/>
                  </a:lnTo>
                  <a:lnTo>
                    <a:pt x="1917623" y="2341403"/>
                  </a:lnTo>
                  <a:lnTo>
                    <a:pt x="1912937" y="2341403"/>
                  </a:lnTo>
                  <a:lnTo>
                    <a:pt x="1233844" y="2358800"/>
                  </a:lnTo>
                  <a:lnTo>
                    <a:pt x="621584" y="2356867"/>
                  </a:lnTo>
                  <a:lnTo>
                    <a:pt x="178890" y="2347202"/>
                  </a:lnTo>
                  <a:lnTo>
                    <a:pt x="8496" y="2341403"/>
                  </a:lnTo>
                  <a:lnTo>
                    <a:pt x="3835" y="2341403"/>
                  </a:lnTo>
                  <a:lnTo>
                    <a:pt x="0" y="2337593"/>
                  </a:lnTo>
                  <a:lnTo>
                    <a:pt x="0" y="2332907"/>
                  </a:lnTo>
                  <a:lnTo>
                    <a:pt x="0" y="46221"/>
                  </a:lnTo>
                  <a:lnTo>
                    <a:pt x="0" y="41535"/>
                  </a:lnTo>
                  <a:lnTo>
                    <a:pt x="3835" y="37738"/>
                  </a:lnTo>
                  <a:lnTo>
                    <a:pt x="8496" y="37738"/>
                  </a:lnTo>
                  <a:lnTo>
                    <a:pt x="637335" y="9434"/>
                  </a:lnTo>
                  <a:lnTo>
                    <a:pt x="1045327" y="0"/>
                  </a:lnTo>
                  <a:lnTo>
                    <a:pt x="1411014" y="9434"/>
                  </a:lnTo>
                  <a:lnTo>
                    <a:pt x="1912937" y="377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903398" y="2348330"/>
              <a:ext cx="1667510" cy="83820"/>
            </a:xfrm>
            <a:custGeom>
              <a:avLst/>
              <a:gdLst/>
              <a:ahLst/>
              <a:cxnLst/>
              <a:rect l="l" t="t" r="r" b="b"/>
              <a:pathLst>
                <a:path w="1667510" h="83819">
                  <a:moveTo>
                    <a:pt x="1667446" y="83807"/>
                  </a:moveTo>
                  <a:lnTo>
                    <a:pt x="0" y="83807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838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03398" y="2361984"/>
              <a:ext cx="1667510" cy="56515"/>
            </a:xfrm>
            <a:custGeom>
              <a:avLst/>
              <a:gdLst/>
              <a:ahLst/>
              <a:cxnLst/>
              <a:rect l="l" t="t" r="r" b="b"/>
              <a:pathLst>
                <a:path w="1667510" h="56514">
                  <a:moveTo>
                    <a:pt x="1667446" y="56515"/>
                  </a:moveTo>
                  <a:lnTo>
                    <a:pt x="0" y="56515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565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903398" y="2917558"/>
              <a:ext cx="1667510" cy="83820"/>
            </a:xfrm>
            <a:custGeom>
              <a:avLst/>
              <a:gdLst/>
              <a:ahLst/>
              <a:cxnLst/>
              <a:rect l="l" t="t" r="r" b="b"/>
              <a:pathLst>
                <a:path w="1667510" h="83819">
                  <a:moveTo>
                    <a:pt x="1667446" y="83820"/>
                  </a:moveTo>
                  <a:lnTo>
                    <a:pt x="0" y="83820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8382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903398" y="2931223"/>
              <a:ext cx="1667510" cy="56515"/>
            </a:xfrm>
            <a:custGeom>
              <a:avLst/>
              <a:gdLst/>
              <a:ahLst/>
              <a:cxnLst/>
              <a:rect l="l" t="t" r="r" b="b"/>
              <a:pathLst>
                <a:path w="1667510" h="56514">
                  <a:moveTo>
                    <a:pt x="1667446" y="56515"/>
                  </a:moveTo>
                  <a:lnTo>
                    <a:pt x="0" y="56515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565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903398" y="3469575"/>
              <a:ext cx="1667510" cy="83820"/>
            </a:xfrm>
            <a:custGeom>
              <a:avLst/>
              <a:gdLst/>
              <a:ahLst/>
              <a:cxnLst/>
              <a:rect l="l" t="t" r="r" b="b"/>
              <a:pathLst>
                <a:path w="1667510" h="83820">
                  <a:moveTo>
                    <a:pt x="1667446" y="83807"/>
                  </a:moveTo>
                  <a:lnTo>
                    <a:pt x="0" y="83807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838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903398" y="3483227"/>
              <a:ext cx="1667510" cy="57150"/>
            </a:xfrm>
            <a:custGeom>
              <a:avLst/>
              <a:gdLst/>
              <a:ahLst/>
              <a:cxnLst/>
              <a:rect l="l" t="t" r="r" b="b"/>
              <a:pathLst>
                <a:path w="1667510" h="57150">
                  <a:moveTo>
                    <a:pt x="1667446" y="56527"/>
                  </a:moveTo>
                  <a:lnTo>
                    <a:pt x="0" y="56527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5652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903398" y="4041305"/>
              <a:ext cx="1667510" cy="83820"/>
            </a:xfrm>
            <a:custGeom>
              <a:avLst/>
              <a:gdLst/>
              <a:ahLst/>
              <a:cxnLst/>
              <a:rect l="l" t="t" r="r" b="b"/>
              <a:pathLst>
                <a:path w="1667510" h="83820">
                  <a:moveTo>
                    <a:pt x="1667446" y="83807"/>
                  </a:moveTo>
                  <a:lnTo>
                    <a:pt x="0" y="83807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8380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903398" y="4054945"/>
              <a:ext cx="1667510" cy="57150"/>
            </a:xfrm>
            <a:custGeom>
              <a:avLst/>
              <a:gdLst/>
              <a:ahLst/>
              <a:cxnLst/>
              <a:rect l="l" t="t" r="r" b="b"/>
              <a:pathLst>
                <a:path w="1667510" h="57150">
                  <a:moveTo>
                    <a:pt x="1667446" y="56527"/>
                  </a:moveTo>
                  <a:lnTo>
                    <a:pt x="0" y="56527"/>
                  </a:lnTo>
                  <a:lnTo>
                    <a:pt x="0" y="0"/>
                  </a:lnTo>
                  <a:lnTo>
                    <a:pt x="1667446" y="0"/>
                  </a:lnTo>
                  <a:lnTo>
                    <a:pt x="1667446" y="5652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478851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59" y="0"/>
                  </a:moveTo>
                  <a:lnTo>
                    <a:pt x="0" y="0"/>
                  </a:lnTo>
                  <a:lnTo>
                    <a:pt x="0" y="333870"/>
                  </a:lnTo>
                  <a:lnTo>
                    <a:pt x="65659" y="333870"/>
                  </a:lnTo>
                  <a:lnTo>
                    <a:pt x="656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478847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59" y="333870"/>
                  </a:moveTo>
                  <a:lnTo>
                    <a:pt x="0" y="333870"/>
                  </a:lnTo>
                  <a:lnTo>
                    <a:pt x="0" y="0"/>
                  </a:lnTo>
                  <a:lnTo>
                    <a:pt x="65659" y="0"/>
                  </a:lnTo>
                  <a:lnTo>
                    <a:pt x="65659" y="3338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478851" y="2864828"/>
              <a:ext cx="66040" cy="22860"/>
            </a:xfrm>
            <a:custGeom>
              <a:avLst/>
              <a:gdLst/>
              <a:ahLst/>
              <a:cxnLst/>
              <a:rect l="l" t="t" r="r" b="b"/>
              <a:pathLst>
                <a:path w="66040" h="22860">
                  <a:moveTo>
                    <a:pt x="65659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65659" y="22821"/>
                  </a:lnTo>
                  <a:lnTo>
                    <a:pt x="6565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494562" y="305982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4213" y="17119"/>
                  </a:moveTo>
                  <a:lnTo>
                    <a:pt x="34213" y="26581"/>
                  </a:lnTo>
                  <a:lnTo>
                    <a:pt x="26555" y="34239"/>
                  </a:lnTo>
                  <a:lnTo>
                    <a:pt x="17106" y="34239"/>
                  </a:lnTo>
                  <a:lnTo>
                    <a:pt x="7645" y="34239"/>
                  </a:lnTo>
                  <a:lnTo>
                    <a:pt x="0" y="26581"/>
                  </a:lnTo>
                  <a:lnTo>
                    <a:pt x="0" y="17119"/>
                  </a:lnTo>
                  <a:lnTo>
                    <a:pt x="0" y="7683"/>
                  </a:lnTo>
                  <a:lnTo>
                    <a:pt x="7645" y="0"/>
                  </a:lnTo>
                  <a:lnTo>
                    <a:pt x="17106" y="0"/>
                  </a:lnTo>
                  <a:lnTo>
                    <a:pt x="26555" y="0"/>
                  </a:lnTo>
                  <a:lnTo>
                    <a:pt x="34213" y="7683"/>
                  </a:lnTo>
                  <a:lnTo>
                    <a:pt x="34213" y="1711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478845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656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478845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0" y="0"/>
                  </a:moveTo>
                  <a:lnTo>
                    <a:pt x="65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413230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20" y="0"/>
                  </a:moveTo>
                  <a:lnTo>
                    <a:pt x="0" y="0"/>
                  </a:lnTo>
                  <a:lnTo>
                    <a:pt x="0" y="333870"/>
                  </a:lnTo>
                  <a:lnTo>
                    <a:pt x="65620" y="333870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413226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20" y="333870"/>
                  </a:moveTo>
                  <a:lnTo>
                    <a:pt x="0" y="333870"/>
                  </a:lnTo>
                  <a:lnTo>
                    <a:pt x="0" y="0"/>
                  </a:lnTo>
                  <a:lnTo>
                    <a:pt x="65620" y="0"/>
                  </a:lnTo>
                  <a:lnTo>
                    <a:pt x="65620" y="3338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413230" y="2864828"/>
              <a:ext cx="66040" cy="22860"/>
            </a:xfrm>
            <a:custGeom>
              <a:avLst/>
              <a:gdLst/>
              <a:ahLst/>
              <a:cxnLst/>
              <a:rect l="l" t="t" r="r" b="b"/>
              <a:pathLst>
                <a:path w="66040" h="22860">
                  <a:moveTo>
                    <a:pt x="65620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65620" y="22821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428943" y="305982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4213" y="17119"/>
                  </a:moveTo>
                  <a:lnTo>
                    <a:pt x="34213" y="26581"/>
                  </a:lnTo>
                  <a:lnTo>
                    <a:pt x="26543" y="34239"/>
                  </a:lnTo>
                  <a:lnTo>
                    <a:pt x="17081" y="34239"/>
                  </a:lnTo>
                  <a:lnTo>
                    <a:pt x="7645" y="34239"/>
                  </a:lnTo>
                  <a:lnTo>
                    <a:pt x="0" y="26581"/>
                  </a:lnTo>
                  <a:lnTo>
                    <a:pt x="0" y="17119"/>
                  </a:lnTo>
                  <a:lnTo>
                    <a:pt x="0" y="7683"/>
                  </a:lnTo>
                  <a:lnTo>
                    <a:pt x="7645" y="0"/>
                  </a:lnTo>
                  <a:lnTo>
                    <a:pt x="17081" y="0"/>
                  </a:lnTo>
                  <a:lnTo>
                    <a:pt x="26543" y="0"/>
                  </a:lnTo>
                  <a:lnTo>
                    <a:pt x="34213" y="7683"/>
                  </a:lnTo>
                  <a:lnTo>
                    <a:pt x="34213" y="1711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413224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656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413224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0" y="0"/>
                  </a:moveTo>
                  <a:lnTo>
                    <a:pt x="656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347584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46" y="0"/>
                  </a:moveTo>
                  <a:lnTo>
                    <a:pt x="0" y="0"/>
                  </a:lnTo>
                  <a:lnTo>
                    <a:pt x="0" y="333870"/>
                  </a:lnTo>
                  <a:lnTo>
                    <a:pt x="65646" y="333870"/>
                  </a:lnTo>
                  <a:lnTo>
                    <a:pt x="656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347580" y="2782074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46" y="333870"/>
                  </a:moveTo>
                  <a:lnTo>
                    <a:pt x="0" y="333870"/>
                  </a:lnTo>
                  <a:lnTo>
                    <a:pt x="0" y="0"/>
                  </a:lnTo>
                  <a:lnTo>
                    <a:pt x="65646" y="0"/>
                  </a:lnTo>
                  <a:lnTo>
                    <a:pt x="65646" y="3338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347584" y="2864828"/>
              <a:ext cx="66040" cy="22860"/>
            </a:xfrm>
            <a:custGeom>
              <a:avLst/>
              <a:gdLst/>
              <a:ahLst/>
              <a:cxnLst/>
              <a:rect l="l" t="t" r="r" b="b"/>
              <a:pathLst>
                <a:path w="66040" h="22860">
                  <a:moveTo>
                    <a:pt x="65646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65646" y="22821"/>
                  </a:lnTo>
                  <a:lnTo>
                    <a:pt x="65646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363271" y="305982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4251" y="17119"/>
                  </a:moveTo>
                  <a:lnTo>
                    <a:pt x="34251" y="26581"/>
                  </a:lnTo>
                  <a:lnTo>
                    <a:pt x="26581" y="34239"/>
                  </a:lnTo>
                  <a:lnTo>
                    <a:pt x="17106" y="34239"/>
                  </a:lnTo>
                  <a:lnTo>
                    <a:pt x="7670" y="34239"/>
                  </a:lnTo>
                  <a:lnTo>
                    <a:pt x="0" y="26581"/>
                  </a:lnTo>
                  <a:lnTo>
                    <a:pt x="0" y="17119"/>
                  </a:lnTo>
                  <a:lnTo>
                    <a:pt x="0" y="7683"/>
                  </a:lnTo>
                  <a:lnTo>
                    <a:pt x="7670" y="0"/>
                  </a:lnTo>
                  <a:lnTo>
                    <a:pt x="17106" y="0"/>
                  </a:lnTo>
                  <a:lnTo>
                    <a:pt x="26581" y="0"/>
                  </a:lnTo>
                  <a:lnTo>
                    <a:pt x="34251" y="7683"/>
                  </a:lnTo>
                  <a:lnTo>
                    <a:pt x="34251" y="1711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346871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656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346871" y="304245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0" y="0"/>
                  </a:moveTo>
                  <a:lnTo>
                    <a:pt x="656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928177" y="3431438"/>
              <a:ext cx="41910" cy="164465"/>
            </a:xfrm>
            <a:custGeom>
              <a:avLst/>
              <a:gdLst/>
              <a:ahLst/>
              <a:cxnLst/>
              <a:rect l="l" t="t" r="r" b="b"/>
              <a:pathLst>
                <a:path w="41910" h="164464">
                  <a:moveTo>
                    <a:pt x="41732" y="0"/>
                  </a:moveTo>
                  <a:lnTo>
                    <a:pt x="0" y="0"/>
                  </a:lnTo>
                  <a:lnTo>
                    <a:pt x="0" y="164185"/>
                  </a:lnTo>
                  <a:lnTo>
                    <a:pt x="41732" y="164185"/>
                  </a:lnTo>
                  <a:lnTo>
                    <a:pt x="41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928173" y="3431438"/>
              <a:ext cx="41910" cy="164465"/>
            </a:xfrm>
            <a:custGeom>
              <a:avLst/>
              <a:gdLst/>
              <a:ahLst/>
              <a:cxnLst/>
              <a:rect l="l" t="t" r="r" b="b"/>
              <a:pathLst>
                <a:path w="41910" h="164464">
                  <a:moveTo>
                    <a:pt x="41732" y="164185"/>
                  </a:moveTo>
                  <a:lnTo>
                    <a:pt x="0" y="164185"/>
                  </a:lnTo>
                  <a:lnTo>
                    <a:pt x="0" y="0"/>
                  </a:lnTo>
                  <a:lnTo>
                    <a:pt x="41732" y="0"/>
                  </a:lnTo>
                  <a:lnTo>
                    <a:pt x="41732" y="16418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928169" y="3449531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4173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928169" y="3449531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73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928169" y="349822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4173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928169" y="3498227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73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928169" y="3516305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4173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928169" y="3516305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73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928169" y="3563620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4173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928169" y="3563620"/>
              <a:ext cx="41910" cy="0"/>
            </a:xfrm>
            <a:custGeom>
              <a:avLst/>
              <a:gdLst/>
              <a:ahLst/>
              <a:cxnLst/>
              <a:rect l="l" t="t" r="r" b="b"/>
              <a:pathLst>
                <a:path w="41910" h="0">
                  <a:moveTo>
                    <a:pt x="0" y="0"/>
                  </a:moveTo>
                  <a:lnTo>
                    <a:pt x="4173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936502" y="346480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97" y="0"/>
                  </a:moveTo>
                  <a:lnTo>
                    <a:pt x="4991" y="0"/>
                  </a:lnTo>
                  <a:lnTo>
                    <a:pt x="0" y="5003"/>
                  </a:lnTo>
                  <a:lnTo>
                    <a:pt x="0" y="17297"/>
                  </a:lnTo>
                  <a:lnTo>
                    <a:pt x="4991" y="22275"/>
                  </a:lnTo>
                  <a:lnTo>
                    <a:pt x="17297" y="22275"/>
                  </a:lnTo>
                  <a:lnTo>
                    <a:pt x="22288" y="17297"/>
                  </a:lnTo>
                  <a:lnTo>
                    <a:pt x="22288" y="11150"/>
                  </a:lnTo>
                  <a:lnTo>
                    <a:pt x="22288" y="5003"/>
                  </a:lnTo>
                  <a:lnTo>
                    <a:pt x="17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936502" y="346480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2288" y="11150"/>
                  </a:moveTo>
                  <a:lnTo>
                    <a:pt x="22288" y="17297"/>
                  </a:lnTo>
                  <a:lnTo>
                    <a:pt x="17297" y="22275"/>
                  </a:lnTo>
                  <a:lnTo>
                    <a:pt x="11137" y="22275"/>
                  </a:lnTo>
                  <a:lnTo>
                    <a:pt x="4991" y="22275"/>
                  </a:lnTo>
                  <a:lnTo>
                    <a:pt x="0" y="17297"/>
                  </a:lnTo>
                  <a:lnTo>
                    <a:pt x="0" y="11150"/>
                  </a:lnTo>
                  <a:lnTo>
                    <a:pt x="0" y="5003"/>
                  </a:lnTo>
                  <a:lnTo>
                    <a:pt x="4991" y="0"/>
                  </a:lnTo>
                  <a:lnTo>
                    <a:pt x="11137" y="0"/>
                  </a:lnTo>
                  <a:lnTo>
                    <a:pt x="17297" y="0"/>
                  </a:lnTo>
                  <a:lnTo>
                    <a:pt x="22288" y="5003"/>
                  </a:lnTo>
                  <a:lnTo>
                    <a:pt x="22288" y="1115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936502" y="352743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97" y="0"/>
                  </a:moveTo>
                  <a:lnTo>
                    <a:pt x="4991" y="0"/>
                  </a:lnTo>
                  <a:lnTo>
                    <a:pt x="0" y="4978"/>
                  </a:lnTo>
                  <a:lnTo>
                    <a:pt x="0" y="17284"/>
                  </a:lnTo>
                  <a:lnTo>
                    <a:pt x="4991" y="22263"/>
                  </a:lnTo>
                  <a:lnTo>
                    <a:pt x="17297" y="22263"/>
                  </a:lnTo>
                  <a:lnTo>
                    <a:pt x="22288" y="17284"/>
                  </a:lnTo>
                  <a:lnTo>
                    <a:pt x="22288" y="11125"/>
                  </a:lnTo>
                  <a:lnTo>
                    <a:pt x="22288" y="4978"/>
                  </a:lnTo>
                  <a:lnTo>
                    <a:pt x="17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936502" y="352743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22288" y="11125"/>
                  </a:moveTo>
                  <a:lnTo>
                    <a:pt x="22288" y="17284"/>
                  </a:lnTo>
                  <a:lnTo>
                    <a:pt x="17297" y="22263"/>
                  </a:lnTo>
                  <a:lnTo>
                    <a:pt x="11137" y="22263"/>
                  </a:lnTo>
                  <a:lnTo>
                    <a:pt x="4991" y="22263"/>
                  </a:lnTo>
                  <a:lnTo>
                    <a:pt x="0" y="17284"/>
                  </a:lnTo>
                  <a:lnTo>
                    <a:pt x="0" y="11125"/>
                  </a:lnTo>
                  <a:lnTo>
                    <a:pt x="0" y="4978"/>
                  </a:lnTo>
                  <a:lnTo>
                    <a:pt x="4991" y="0"/>
                  </a:lnTo>
                  <a:lnTo>
                    <a:pt x="11137" y="0"/>
                  </a:lnTo>
                  <a:lnTo>
                    <a:pt x="17297" y="0"/>
                  </a:lnTo>
                  <a:lnTo>
                    <a:pt x="22288" y="4978"/>
                  </a:lnTo>
                  <a:lnTo>
                    <a:pt x="22288" y="111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864144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07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07" y="325589"/>
                  </a:lnTo>
                  <a:lnTo>
                    <a:pt x="640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864140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07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07" y="0"/>
                  </a:lnTo>
                  <a:lnTo>
                    <a:pt x="64007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864144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007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07" y="22237"/>
                  </a:lnTo>
                  <a:lnTo>
                    <a:pt x="6400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879465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907"/>
                  </a:lnTo>
                  <a:lnTo>
                    <a:pt x="25920" y="33388"/>
                  </a:lnTo>
                  <a:lnTo>
                    <a:pt x="16700" y="33388"/>
                  </a:lnTo>
                  <a:lnTo>
                    <a:pt x="7467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879465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895"/>
                  </a:lnTo>
                  <a:lnTo>
                    <a:pt x="25920" y="33375"/>
                  </a:lnTo>
                  <a:lnTo>
                    <a:pt x="16700" y="33375"/>
                  </a:lnTo>
                  <a:lnTo>
                    <a:pt x="7467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864136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00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864136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00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80014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20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20" y="325589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800145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20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20" y="0"/>
                  </a:lnTo>
                  <a:lnTo>
                    <a:pt x="64020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800148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020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20" y="22237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815468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907"/>
                  </a:lnTo>
                  <a:lnTo>
                    <a:pt x="25882" y="33388"/>
                  </a:lnTo>
                  <a:lnTo>
                    <a:pt x="16675" y="33388"/>
                  </a:lnTo>
                  <a:lnTo>
                    <a:pt x="7467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675" y="0"/>
                  </a:lnTo>
                  <a:lnTo>
                    <a:pt x="25882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815468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895"/>
                  </a:lnTo>
                  <a:lnTo>
                    <a:pt x="25882" y="33375"/>
                  </a:lnTo>
                  <a:lnTo>
                    <a:pt x="16675" y="33375"/>
                  </a:lnTo>
                  <a:lnTo>
                    <a:pt x="7467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675" y="0"/>
                  </a:lnTo>
                  <a:lnTo>
                    <a:pt x="25882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80013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0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80013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736153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3995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3995" y="325589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736149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3995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736153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3995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3995" y="22237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751448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07" y="33388"/>
                  </a:lnTo>
                  <a:lnTo>
                    <a:pt x="16700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07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751448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07" y="33375"/>
                  </a:lnTo>
                  <a:lnTo>
                    <a:pt x="16700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07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736144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399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736144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39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67215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3995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3995" y="325589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672154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3995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672158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3995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3995" y="22237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687451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907"/>
                  </a:lnTo>
                  <a:lnTo>
                    <a:pt x="25908" y="33388"/>
                  </a:lnTo>
                  <a:lnTo>
                    <a:pt x="16700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08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687451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895"/>
                  </a:lnTo>
                  <a:lnTo>
                    <a:pt x="25908" y="33375"/>
                  </a:lnTo>
                  <a:lnTo>
                    <a:pt x="16700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08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167214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399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67214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39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608124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608120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5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608124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623443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907"/>
                  </a:lnTo>
                  <a:lnTo>
                    <a:pt x="25882" y="33388"/>
                  </a:lnTo>
                  <a:lnTo>
                    <a:pt x="16687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687" y="0"/>
                  </a:lnTo>
                  <a:lnTo>
                    <a:pt x="25882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1623443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895"/>
                  </a:lnTo>
                  <a:lnTo>
                    <a:pt x="25882" y="33375"/>
                  </a:lnTo>
                  <a:lnTo>
                    <a:pt x="16687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687" y="0"/>
                  </a:lnTo>
                  <a:lnTo>
                    <a:pt x="25882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608114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608114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1544116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544112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544116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559447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907"/>
                  </a:lnTo>
                  <a:lnTo>
                    <a:pt x="25882" y="33388"/>
                  </a:lnTo>
                  <a:lnTo>
                    <a:pt x="16687" y="33388"/>
                  </a:lnTo>
                  <a:lnTo>
                    <a:pt x="7454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882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559447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895"/>
                  </a:lnTo>
                  <a:lnTo>
                    <a:pt x="25882" y="33375"/>
                  </a:lnTo>
                  <a:lnTo>
                    <a:pt x="16687" y="33375"/>
                  </a:lnTo>
                  <a:lnTo>
                    <a:pt x="7454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882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54411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54411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480121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3995" y="325589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480117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480121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3995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3995" y="22237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495439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907"/>
                  </a:lnTo>
                  <a:lnTo>
                    <a:pt x="25907" y="33388"/>
                  </a:lnTo>
                  <a:lnTo>
                    <a:pt x="16687" y="33388"/>
                  </a:lnTo>
                  <a:lnTo>
                    <a:pt x="7454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907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495439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895"/>
                  </a:lnTo>
                  <a:lnTo>
                    <a:pt x="25907" y="33375"/>
                  </a:lnTo>
                  <a:lnTo>
                    <a:pt x="16687" y="33375"/>
                  </a:lnTo>
                  <a:lnTo>
                    <a:pt x="7454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907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48012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399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48012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39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41608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416084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416088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431417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20" y="33388"/>
                  </a:lnTo>
                  <a:lnTo>
                    <a:pt x="16687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687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431417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20" y="33375"/>
                  </a:lnTo>
                  <a:lnTo>
                    <a:pt x="16687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687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41608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416089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352092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352089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352092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367421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20" y="33388"/>
                  </a:lnTo>
                  <a:lnTo>
                    <a:pt x="16700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367421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20" y="33375"/>
                  </a:lnTo>
                  <a:lnTo>
                    <a:pt x="16700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35209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35209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288097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288093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288097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03412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08" y="33388"/>
                  </a:lnTo>
                  <a:lnTo>
                    <a:pt x="16713" y="33388"/>
                  </a:lnTo>
                  <a:lnTo>
                    <a:pt x="7480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08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03412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08" y="33375"/>
                  </a:lnTo>
                  <a:lnTo>
                    <a:pt x="16713" y="33375"/>
                  </a:lnTo>
                  <a:lnTo>
                    <a:pt x="7480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08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288097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288097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224102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3995" y="325589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22409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224102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3995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3995" y="22237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239417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907"/>
                  </a:lnTo>
                  <a:lnTo>
                    <a:pt x="25908" y="33388"/>
                  </a:lnTo>
                  <a:lnTo>
                    <a:pt x="16675" y="33388"/>
                  </a:lnTo>
                  <a:lnTo>
                    <a:pt x="7454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75" y="0"/>
                  </a:lnTo>
                  <a:lnTo>
                    <a:pt x="25908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239417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75" y="16687"/>
                  </a:moveTo>
                  <a:lnTo>
                    <a:pt x="33375" y="25895"/>
                  </a:lnTo>
                  <a:lnTo>
                    <a:pt x="25908" y="33375"/>
                  </a:lnTo>
                  <a:lnTo>
                    <a:pt x="16675" y="33375"/>
                  </a:lnTo>
                  <a:lnTo>
                    <a:pt x="7454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75" y="0"/>
                  </a:lnTo>
                  <a:lnTo>
                    <a:pt x="25908" y="0"/>
                  </a:lnTo>
                  <a:lnTo>
                    <a:pt x="33375" y="7480"/>
                  </a:lnTo>
                  <a:lnTo>
                    <a:pt x="33375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224100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399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224100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39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160094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08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08" y="325589"/>
                  </a:lnTo>
                  <a:lnTo>
                    <a:pt x="64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160090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08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08" y="0"/>
                  </a:lnTo>
                  <a:lnTo>
                    <a:pt x="64008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160094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08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08" y="22237"/>
                  </a:lnTo>
                  <a:lnTo>
                    <a:pt x="64008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175407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08" y="33388"/>
                  </a:lnTo>
                  <a:lnTo>
                    <a:pt x="16687" y="33388"/>
                  </a:lnTo>
                  <a:lnTo>
                    <a:pt x="7467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687" y="0"/>
                  </a:lnTo>
                  <a:lnTo>
                    <a:pt x="25908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175407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08" y="33375"/>
                  </a:lnTo>
                  <a:lnTo>
                    <a:pt x="16687" y="33375"/>
                  </a:lnTo>
                  <a:lnTo>
                    <a:pt x="7467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687" y="0"/>
                  </a:lnTo>
                  <a:lnTo>
                    <a:pt x="25908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16009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0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160092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0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09609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3995" y="325589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096095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3995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3995" y="0"/>
                  </a:lnTo>
                  <a:lnTo>
                    <a:pt x="63995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096098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3995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3995" y="22237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111387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13" y="16687"/>
                  </a:moveTo>
                  <a:lnTo>
                    <a:pt x="33413" y="25907"/>
                  </a:lnTo>
                  <a:lnTo>
                    <a:pt x="25920" y="33388"/>
                  </a:lnTo>
                  <a:lnTo>
                    <a:pt x="16713" y="33388"/>
                  </a:lnTo>
                  <a:lnTo>
                    <a:pt x="7493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13" y="0"/>
                  </a:lnTo>
                  <a:lnTo>
                    <a:pt x="25920" y="0"/>
                  </a:lnTo>
                  <a:lnTo>
                    <a:pt x="33413" y="7480"/>
                  </a:lnTo>
                  <a:lnTo>
                    <a:pt x="33413" y="1668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111387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13" y="16687"/>
                  </a:moveTo>
                  <a:lnTo>
                    <a:pt x="33413" y="25895"/>
                  </a:lnTo>
                  <a:lnTo>
                    <a:pt x="25920" y="33375"/>
                  </a:lnTo>
                  <a:lnTo>
                    <a:pt x="16713" y="33375"/>
                  </a:lnTo>
                  <a:lnTo>
                    <a:pt x="7493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13" y="0"/>
                  </a:lnTo>
                  <a:lnTo>
                    <a:pt x="25920" y="0"/>
                  </a:lnTo>
                  <a:lnTo>
                    <a:pt x="33413" y="7480"/>
                  </a:lnTo>
                  <a:lnTo>
                    <a:pt x="33413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096096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399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096096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399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032090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08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08" y="325589"/>
                  </a:lnTo>
                  <a:lnTo>
                    <a:pt x="64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032087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08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08" y="0"/>
                  </a:lnTo>
                  <a:lnTo>
                    <a:pt x="64008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032090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08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08" y="22237"/>
                  </a:lnTo>
                  <a:lnTo>
                    <a:pt x="64008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047391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907"/>
                  </a:lnTo>
                  <a:lnTo>
                    <a:pt x="25920" y="33388"/>
                  </a:lnTo>
                  <a:lnTo>
                    <a:pt x="16713" y="33388"/>
                  </a:lnTo>
                  <a:lnTo>
                    <a:pt x="7505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505" y="0"/>
                  </a:lnTo>
                  <a:lnTo>
                    <a:pt x="16713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047391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88" y="16687"/>
                  </a:moveTo>
                  <a:lnTo>
                    <a:pt x="33388" y="25895"/>
                  </a:lnTo>
                  <a:lnTo>
                    <a:pt x="25920" y="33375"/>
                  </a:lnTo>
                  <a:lnTo>
                    <a:pt x="16713" y="33375"/>
                  </a:lnTo>
                  <a:lnTo>
                    <a:pt x="7505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505" y="0"/>
                  </a:lnTo>
                  <a:lnTo>
                    <a:pt x="16713" y="0"/>
                  </a:lnTo>
                  <a:lnTo>
                    <a:pt x="25920" y="0"/>
                  </a:lnTo>
                  <a:lnTo>
                    <a:pt x="33388" y="7480"/>
                  </a:lnTo>
                  <a:lnTo>
                    <a:pt x="33388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03208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0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03208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0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968070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20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20" y="325589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968066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20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20" y="0"/>
                  </a:lnTo>
                  <a:lnTo>
                    <a:pt x="64020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968070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20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20" y="22237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983408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907"/>
                  </a:lnTo>
                  <a:lnTo>
                    <a:pt x="25895" y="33388"/>
                  </a:lnTo>
                  <a:lnTo>
                    <a:pt x="16687" y="33388"/>
                  </a:lnTo>
                  <a:lnTo>
                    <a:pt x="7454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895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983408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362" y="16687"/>
                  </a:moveTo>
                  <a:lnTo>
                    <a:pt x="33362" y="25895"/>
                  </a:lnTo>
                  <a:lnTo>
                    <a:pt x="25895" y="33375"/>
                  </a:lnTo>
                  <a:lnTo>
                    <a:pt x="16687" y="33375"/>
                  </a:lnTo>
                  <a:lnTo>
                    <a:pt x="7454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54" y="0"/>
                  </a:lnTo>
                  <a:lnTo>
                    <a:pt x="16687" y="0"/>
                  </a:lnTo>
                  <a:lnTo>
                    <a:pt x="25895" y="0"/>
                  </a:lnTo>
                  <a:lnTo>
                    <a:pt x="33362" y="7480"/>
                  </a:lnTo>
                  <a:lnTo>
                    <a:pt x="33362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968067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968067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904062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0"/>
                  </a:moveTo>
                  <a:lnTo>
                    <a:pt x="0" y="0"/>
                  </a:lnTo>
                  <a:lnTo>
                    <a:pt x="0" y="325589"/>
                  </a:lnTo>
                  <a:lnTo>
                    <a:pt x="64033" y="325589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904058" y="3349345"/>
              <a:ext cx="64135" cy="325755"/>
            </a:xfrm>
            <a:custGeom>
              <a:avLst/>
              <a:gdLst/>
              <a:ahLst/>
              <a:cxnLst/>
              <a:rect l="l" t="t" r="r" b="b"/>
              <a:pathLst>
                <a:path w="64134" h="325754">
                  <a:moveTo>
                    <a:pt x="64033" y="325589"/>
                  </a:moveTo>
                  <a:lnTo>
                    <a:pt x="0" y="325589"/>
                  </a:lnTo>
                  <a:lnTo>
                    <a:pt x="0" y="0"/>
                  </a:lnTo>
                  <a:lnTo>
                    <a:pt x="64033" y="0"/>
                  </a:lnTo>
                  <a:lnTo>
                    <a:pt x="64033" y="3255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904062" y="3430066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033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64033" y="22237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919374" y="362021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00" y="16687"/>
                  </a:moveTo>
                  <a:lnTo>
                    <a:pt x="33400" y="25907"/>
                  </a:lnTo>
                  <a:lnTo>
                    <a:pt x="25920" y="33388"/>
                  </a:lnTo>
                  <a:lnTo>
                    <a:pt x="16700" y="33388"/>
                  </a:lnTo>
                  <a:lnTo>
                    <a:pt x="7492" y="33388"/>
                  </a:lnTo>
                  <a:lnTo>
                    <a:pt x="0" y="25907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92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400" y="7480"/>
                  </a:lnTo>
                  <a:lnTo>
                    <a:pt x="33400" y="166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919374" y="33683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00" y="16687"/>
                  </a:moveTo>
                  <a:lnTo>
                    <a:pt x="33400" y="25895"/>
                  </a:lnTo>
                  <a:lnTo>
                    <a:pt x="25920" y="33375"/>
                  </a:lnTo>
                  <a:lnTo>
                    <a:pt x="16700" y="33375"/>
                  </a:lnTo>
                  <a:lnTo>
                    <a:pt x="7492" y="33375"/>
                  </a:lnTo>
                  <a:lnTo>
                    <a:pt x="0" y="25895"/>
                  </a:lnTo>
                  <a:lnTo>
                    <a:pt x="0" y="16687"/>
                  </a:lnTo>
                  <a:lnTo>
                    <a:pt x="0" y="7480"/>
                  </a:lnTo>
                  <a:lnTo>
                    <a:pt x="7492" y="0"/>
                  </a:lnTo>
                  <a:lnTo>
                    <a:pt x="16700" y="0"/>
                  </a:lnTo>
                  <a:lnTo>
                    <a:pt x="25920" y="0"/>
                  </a:lnTo>
                  <a:lnTo>
                    <a:pt x="33400" y="7480"/>
                  </a:lnTo>
                  <a:lnTo>
                    <a:pt x="33400" y="1668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90405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03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904058" y="3603263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03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904058" y="3506562"/>
              <a:ext cx="1024255" cy="0"/>
            </a:xfrm>
            <a:custGeom>
              <a:avLst/>
              <a:gdLst/>
              <a:ahLst/>
              <a:cxnLst/>
              <a:rect l="l" t="t" r="r" b="b"/>
              <a:pathLst>
                <a:path w="1024255" h="0">
                  <a:moveTo>
                    <a:pt x="0" y="0"/>
                  </a:moveTo>
                  <a:lnTo>
                    <a:pt x="10240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928406" y="3966654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589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589" y="202145"/>
                  </a:lnTo>
                  <a:lnTo>
                    <a:pt x="445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928402" y="3966653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589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589" y="0"/>
                  </a:lnTo>
                  <a:lnTo>
                    <a:pt x="44589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928404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58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928404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1928404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58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928404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1928404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58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1928404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1928404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58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1928404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5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1937552" y="403484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41" y="12814"/>
                  </a:moveTo>
                  <a:lnTo>
                    <a:pt x="25641" y="19888"/>
                  </a:lnTo>
                  <a:lnTo>
                    <a:pt x="19875" y="25628"/>
                  </a:lnTo>
                  <a:lnTo>
                    <a:pt x="12814" y="25628"/>
                  </a:lnTo>
                  <a:lnTo>
                    <a:pt x="5715" y="25628"/>
                  </a:lnTo>
                  <a:lnTo>
                    <a:pt x="0" y="19888"/>
                  </a:lnTo>
                  <a:lnTo>
                    <a:pt x="0" y="12814"/>
                  </a:lnTo>
                  <a:lnTo>
                    <a:pt x="0" y="5740"/>
                  </a:lnTo>
                  <a:lnTo>
                    <a:pt x="5715" y="0"/>
                  </a:lnTo>
                  <a:lnTo>
                    <a:pt x="12814" y="0"/>
                  </a:lnTo>
                  <a:lnTo>
                    <a:pt x="19875" y="0"/>
                  </a:lnTo>
                  <a:lnTo>
                    <a:pt x="25641" y="5740"/>
                  </a:lnTo>
                  <a:lnTo>
                    <a:pt x="25641" y="1281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1776590" y="2848838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27" y="202145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1776586" y="2848838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27" y="0"/>
                  </a:lnTo>
                  <a:lnTo>
                    <a:pt x="44627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1776587" y="286998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1778393" y="2869981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8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1776587" y="302869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1778393" y="3028693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8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1776587" y="290898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1778393" y="2908980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8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1776587" y="294991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1778393" y="2949915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8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1785735" y="291702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15" y="12826"/>
                  </a:moveTo>
                  <a:lnTo>
                    <a:pt x="25615" y="19888"/>
                  </a:lnTo>
                  <a:lnTo>
                    <a:pt x="19913" y="25641"/>
                  </a:lnTo>
                  <a:lnTo>
                    <a:pt x="12814" y="25641"/>
                  </a:lnTo>
                  <a:lnTo>
                    <a:pt x="5753" y="25641"/>
                  </a:lnTo>
                  <a:lnTo>
                    <a:pt x="0" y="19888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53" y="0"/>
                  </a:lnTo>
                  <a:lnTo>
                    <a:pt x="12814" y="0"/>
                  </a:lnTo>
                  <a:lnTo>
                    <a:pt x="19913" y="0"/>
                  </a:lnTo>
                  <a:lnTo>
                    <a:pt x="25615" y="5740"/>
                  </a:lnTo>
                  <a:lnTo>
                    <a:pt x="25615" y="1282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1350759" y="2301760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4" h="202564">
                  <a:moveTo>
                    <a:pt x="44615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15" y="202145"/>
                  </a:lnTo>
                  <a:lnTo>
                    <a:pt x="446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1350755" y="2301759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4" h="202564">
                  <a:moveTo>
                    <a:pt x="44615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15" y="0"/>
                  </a:lnTo>
                  <a:lnTo>
                    <a:pt x="44615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350754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1350754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1350754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1350754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1350754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1350754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1350754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1350754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4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1359913" y="236994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5">
                  <a:moveTo>
                    <a:pt x="25615" y="12826"/>
                  </a:moveTo>
                  <a:lnTo>
                    <a:pt x="25615" y="19888"/>
                  </a:lnTo>
                  <a:lnTo>
                    <a:pt x="19875" y="25641"/>
                  </a:lnTo>
                  <a:lnTo>
                    <a:pt x="12801" y="25641"/>
                  </a:lnTo>
                  <a:lnTo>
                    <a:pt x="5727" y="25641"/>
                  </a:lnTo>
                  <a:lnTo>
                    <a:pt x="0" y="19888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27" y="0"/>
                  </a:lnTo>
                  <a:lnTo>
                    <a:pt x="12801" y="0"/>
                  </a:lnTo>
                  <a:lnTo>
                    <a:pt x="19875" y="0"/>
                  </a:lnTo>
                  <a:lnTo>
                    <a:pt x="25615" y="5740"/>
                  </a:lnTo>
                  <a:lnTo>
                    <a:pt x="25615" y="1282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1729270" y="2301760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27" y="202145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1729266" y="2301759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27" y="0"/>
                  </a:lnTo>
                  <a:lnTo>
                    <a:pt x="44627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1729273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1729273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1729273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1729273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1729273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1729273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1729273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1729273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1738420" y="236994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28" y="12826"/>
                  </a:moveTo>
                  <a:lnTo>
                    <a:pt x="25628" y="19888"/>
                  </a:lnTo>
                  <a:lnTo>
                    <a:pt x="19900" y="25641"/>
                  </a:lnTo>
                  <a:lnTo>
                    <a:pt x="12827" y="25641"/>
                  </a:lnTo>
                  <a:lnTo>
                    <a:pt x="5740" y="25641"/>
                  </a:lnTo>
                  <a:lnTo>
                    <a:pt x="0" y="19888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40" y="0"/>
                  </a:lnTo>
                  <a:lnTo>
                    <a:pt x="12827" y="0"/>
                  </a:lnTo>
                  <a:lnTo>
                    <a:pt x="19900" y="0"/>
                  </a:lnTo>
                  <a:lnTo>
                    <a:pt x="25628" y="5740"/>
                  </a:lnTo>
                  <a:lnTo>
                    <a:pt x="25628" y="1282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1941448" y="2301760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27" y="202145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1941445" y="2301759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27" y="0"/>
                  </a:lnTo>
                  <a:lnTo>
                    <a:pt x="44627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1941452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1941452" y="232290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1941452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1941452" y="2481613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1941452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1941452" y="236190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1941452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1941452" y="240283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1950587" y="236994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41" y="12826"/>
                  </a:moveTo>
                  <a:lnTo>
                    <a:pt x="25641" y="19888"/>
                  </a:lnTo>
                  <a:lnTo>
                    <a:pt x="19900" y="25641"/>
                  </a:lnTo>
                  <a:lnTo>
                    <a:pt x="12827" y="25641"/>
                  </a:lnTo>
                  <a:lnTo>
                    <a:pt x="5753" y="25641"/>
                  </a:lnTo>
                  <a:lnTo>
                    <a:pt x="0" y="19888"/>
                  </a:lnTo>
                  <a:lnTo>
                    <a:pt x="0" y="12826"/>
                  </a:lnTo>
                  <a:lnTo>
                    <a:pt x="0" y="5740"/>
                  </a:lnTo>
                  <a:lnTo>
                    <a:pt x="5753" y="0"/>
                  </a:lnTo>
                  <a:lnTo>
                    <a:pt x="12827" y="0"/>
                  </a:lnTo>
                  <a:lnTo>
                    <a:pt x="19900" y="0"/>
                  </a:lnTo>
                  <a:lnTo>
                    <a:pt x="25641" y="5740"/>
                  </a:lnTo>
                  <a:lnTo>
                    <a:pt x="25641" y="1282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071446" y="3966654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27" y="202145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071442" y="3966653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27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27" y="0"/>
                  </a:lnTo>
                  <a:lnTo>
                    <a:pt x="44627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071441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071441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071441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071441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071441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071441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071441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071441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080601" y="403484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03" y="12814"/>
                  </a:moveTo>
                  <a:lnTo>
                    <a:pt x="25603" y="19888"/>
                  </a:lnTo>
                  <a:lnTo>
                    <a:pt x="19888" y="25628"/>
                  </a:lnTo>
                  <a:lnTo>
                    <a:pt x="12801" y="25628"/>
                  </a:lnTo>
                  <a:lnTo>
                    <a:pt x="5740" y="25628"/>
                  </a:lnTo>
                  <a:lnTo>
                    <a:pt x="0" y="19888"/>
                  </a:lnTo>
                  <a:lnTo>
                    <a:pt x="0" y="12814"/>
                  </a:lnTo>
                  <a:lnTo>
                    <a:pt x="0" y="5740"/>
                  </a:lnTo>
                  <a:lnTo>
                    <a:pt x="5740" y="0"/>
                  </a:lnTo>
                  <a:lnTo>
                    <a:pt x="12801" y="0"/>
                  </a:lnTo>
                  <a:lnTo>
                    <a:pt x="19888" y="0"/>
                  </a:lnTo>
                  <a:lnTo>
                    <a:pt x="25603" y="5740"/>
                  </a:lnTo>
                  <a:lnTo>
                    <a:pt x="25603" y="1281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310803" y="3966654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15" y="0"/>
                  </a:moveTo>
                  <a:lnTo>
                    <a:pt x="0" y="0"/>
                  </a:lnTo>
                  <a:lnTo>
                    <a:pt x="0" y="202145"/>
                  </a:lnTo>
                  <a:lnTo>
                    <a:pt x="44615" y="202145"/>
                  </a:lnTo>
                  <a:lnTo>
                    <a:pt x="446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310799" y="3966653"/>
              <a:ext cx="45085" cy="202565"/>
            </a:xfrm>
            <a:custGeom>
              <a:avLst/>
              <a:gdLst/>
              <a:ahLst/>
              <a:cxnLst/>
              <a:rect l="l" t="t" r="r" b="b"/>
              <a:pathLst>
                <a:path w="45085" h="202564">
                  <a:moveTo>
                    <a:pt x="44615" y="202145"/>
                  </a:moveTo>
                  <a:lnTo>
                    <a:pt x="0" y="202145"/>
                  </a:lnTo>
                  <a:lnTo>
                    <a:pt x="0" y="0"/>
                  </a:lnTo>
                  <a:lnTo>
                    <a:pt x="44615" y="0"/>
                  </a:lnTo>
                  <a:lnTo>
                    <a:pt x="44615" y="20214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310806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310806" y="398779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310806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310806" y="41465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310806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310806" y="402679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310806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446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310806" y="40677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 h="0">
                  <a:moveTo>
                    <a:pt x="0" y="0"/>
                  </a:moveTo>
                  <a:lnTo>
                    <a:pt x="446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319929" y="403484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628" y="12814"/>
                  </a:moveTo>
                  <a:lnTo>
                    <a:pt x="25628" y="19888"/>
                  </a:lnTo>
                  <a:lnTo>
                    <a:pt x="19900" y="25628"/>
                  </a:lnTo>
                  <a:lnTo>
                    <a:pt x="12814" y="25628"/>
                  </a:lnTo>
                  <a:lnTo>
                    <a:pt x="5765" y="25628"/>
                  </a:lnTo>
                  <a:lnTo>
                    <a:pt x="0" y="19888"/>
                  </a:lnTo>
                  <a:lnTo>
                    <a:pt x="0" y="12814"/>
                  </a:lnTo>
                  <a:lnTo>
                    <a:pt x="0" y="5740"/>
                  </a:lnTo>
                  <a:lnTo>
                    <a:pt x="5765" y="0"/>
                  </a:lnTo>
                  <a:lnTo>
                    <a:pt x="12814" y="0"/>
                  </a:lnTo>
                  <a:lnTo>
                    <a:pt x="19900" y="0"/>
                  </a:lnTo>
                  <a:lnTo>
                    <a:pt x="25628" y="5740"/>
                  </a:lnTo>
                  <a:lnTo>
                    <a:pt x="25628" y="1281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1864258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09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09" y="326224"/>
                  </a:lnTo>
                  <a:lnTo>
                    <a:pt x="641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1864254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09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09" y="0"/>
                  </a:lnTo>
                  <a:lnTo>
                    <a:pt x="64109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1864258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109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09" y="22301"/>
                  </a:lnTo>
                  <a:lnTo>
                    <a:pt x="6410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1879612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71" y="33426"/>
                  </a:lnTo>
                  <a:lnTo>
                    <a:pt x="16725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25" y="0"/>
                  </a:lnTo>
                  <a:lnTo>
                    <a:pt x="25971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1879612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71" y="33451"/>
                  </a:lnTo>
                  <a:lnTo>
                    <a:pt x="16725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25" y="0"/>
                  </a:lnTo>
                  <a:lnTo>
                    <a:pt x="25971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186426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10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186426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10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1800136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1800132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1800136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1815467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46" y="33426"/>
                  </a:lnTo>
                  <a:lnTo>
                    <a:pt x="16713" y="33426"/>
                  </a:lnTo>
                  <a:lnTo>
                    <a:pt x="7505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505" y="0"/>
                  </a:lnTo>
                  <a:lnTo>
                    <a:pt x="16713" y="0"/>
                  </a:lnTo>
                  <a:lnTo>
                    <a:pt x="25946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1815467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46" y="33451"/>
                  </a:lnTo>
                  <a:lnTo>
                    <a:pt x="16713" y="33451"/>
                  </a:lnTo>
                  <a:lnTo>
                    <a:pt x="7505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505" y="0"/>
                  </a:lnTo>
                  <a:lnTo>
                    <a:pt x="16713" y="0"/>
                  </a:lnTo>
                  <a:lnTo>
                    <a:pt x="25946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1800139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1800139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1736001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47" y="326224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1735997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47" y="0"/>
                  </a:lnTo>
                  <a:lnTo>
                    <a:pt x="64147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1736001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4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47" y="22301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175134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46" y="33426"/>
                  </a:lnTo>
                  <a:lnTo>
                    <a:pt x="16700" y="33426"/>
                  </a:lnTo>
                  <a:lnTo>
                    <a:pt x="7467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46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175134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46" y="33451"/>
                  </a:lnTo>
                  <a:lnTo>
                    <a:pt x="16700" y="33451"/>
                  </a:lnTo>
                  <a:lnTo>
                    <a:pt x="7467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46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1735996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1735996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1671878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1671875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5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1671878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5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168722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26" y="16713"/>
                  </a:moveTo>
                  <a:lnTo>
                    <a:pt x="33426" y="25946"/>
                  </a:lnTo>
                  <a:lnTo>
                    <a:pt x="25933" y="33426"/>
                  </a:lnTo>
                  <a:lnTo>
                    <a:pt x="16700" y="33426"/>
                  </a:lnTo>
                  <a:lnTo>
                    <a:pt x="7467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33" y="0"/>
                  </a:lnTo>
                  <a:lnTo>
                    <a:pt x="33426" y="7480"/>
                  </a:lnTo>
                  <a:lnTo>
                    <a:pt x="33426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168722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26" y="16725"/>
                  </a:moveTo>
                  <a:lnTo>
                    <a:pt x="33426" y="25971"/>
                  </a:lnTo>
                  <a:lnTo>
                    <a:pt x="25933" y="33451"/>
                  </a:lnTo>
                  <a:lnTo>
                    <a:pt x="16700" y="33451"/>
                  </a:lnTo>
                  <a:lnTo>
                    <a:pt x="7467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67" y="0"/>
                  </a:lnTo>
                  <a:lnTo>
                    <a:pt x="16700" y="0"/>
                  </a:lnTo>
                  <a:lnTo>
                    <a:pt x="25933" y="0"/>
                  </a:lnTo>
                  <a:lnTo>
                    <a:pt x="33426" y="7493"/>
                  </a:lnTo>
                  <a:lnTo>
                    <a:pt x="33426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167187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167187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1607718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60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60" y="326224"/>
                  </a:lnTo>
                  <a:lnTo>
                    <a:pt x="641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1607714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60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60" y="0"/>
                  </a:lnTo>
                  <a:lnTo>
                    <a:pt x="64160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1607718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60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60" y="22301"/>
                  </a:lnTo>
                  <a:lnTo>
                    <a:pt x="64160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162305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16713"/>
                  </a:moveTo>
                  <a:lnTo>
                    <a:pt x="33464" y="25946"/>
                  </a:lnTo>
                  <a:lnTo>
                    <a:pt x="25971" y="33426"/>
                  </a:lnTo>
                  <a:lnTo>
                    <a:pt x="16751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51" y="0"/>
                  </a:lnTo>
                  <a:lnTo>
                    <a:pt x="25971" y="0"/>
                  </a:lnTo>
                  <a:lnTo>
                    <a:pt x="33464" y="7480"/>
                  </a:lnTo>
                  <a:lnTo>
                    <a:pt x="33464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162305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16725"/>
                  </a:moveTo>
                  <a:lnTo>
                    <a:pt x="33464" y="25971"/>
                  </a:lnTo>
                  <a:lnTo>
                    <a:pt x="25971" y="33451"/>
                  </a:lnTo>
                  <a:lnTo>
                    <a:pt x="16751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51" y="0"/>
                  </a:lnTo>
                  <a:lnTo>
                    <a:pt x="25971" y="0"/>
                  </a:lnTo>
                  <a:lnTo>
                    <a:pt x="33464" y="7493"/>
                  </a:lnTo>
                  <a:lnTo>
                    <a:pt x="33464" y="1672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1607718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6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1607718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1543583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47" y="326224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543579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47" y="0"/>
                  </a:lnTo>
                  <a:lnTo>
                    <a:pt x="64147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1543583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4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47" y="22301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155893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16713"/>
                  </a:moveTo>
                  <a:lnTo>
                    <a:pt x="33464" y="25946"/>
                  </a:lnTo>
                  <a:lnTo>
                    <a:pt x="25971" y="33426"/>
                  </a:lnTo>
                  <a:lnTo>
                    <a:pt x="16738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38" y="0"/>
                  </a:lnTo>
                  <a:lnTo>
                    <a:pt x="25971" y="0"/>
                  </a:lnTo>
                  <a:lnTo>
                    <a:pt x="33464" y="7480"/>
                  </a:lnTo>
                  <a:lnTo>
                    <a:pt x="33464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155893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16725"/>
                  </a:moveTo>
                  <a:lnTo>
                    <a:pt x="33464" y="25971"/>
                  </a:lnTo>
                  <a:lnTo>
                    <a:pt x="25971" y="33451"/>
                  </a:lnTo>
                  <a:lnTo>
                    <a:pt x="16738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38" y="0"/>
                  </a:lnTo>
                  <a:lnTo>
                    <a:pt x="25971" y="0"/>
                  </a:lnTo>
                  <a:lnTo>
                    <a:pt x="33464" y="7493"/>
                  </a:lnTo>
                  <a:lnTo>
                    <a:pt x="33464" y="1672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1543585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1543585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479461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479457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1479461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1494805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33" y="33426"/>
                  </a:lnTo>
                  <a:lnTo>
                    <a:pt x="16725" y="33426"/>
                  </a:lnTo>
                  <a:lnTo>
                    <a:pt x="7492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2" y="0"/>
                  </a:lnTo>
                  <a:lnTo>
                    <a:pt x="16725" y="0"/>
                  </a:lnTo>
                  <a:lnTo>
                    <a:pt x="25933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1494805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33" y="33451"/>
                  </a:lnTo>
                  <a:lnTo>
                    <a:pt x="16725" y="33451"/>
                  </a:lnTo>
                  <a:lnTo>
                    <a:pt x="7492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2" y="0"/>
                  </a:lnTo>
                  <a:lnTo>
                    <a:pt x="16725" y="0"/>
                  </a:lnTo>
                  <a:lnTo>
                    <a:pt x="25933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1479464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479464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1415326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47" y="326224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1415322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47" y="0"/>
                  </a:lnTo>
                  <a:lnTo>
                    <a:pt x="64147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1415326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4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47" y="22301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1430671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46" y="33426"/>
                  </a:lnTo>
                  <a:lnTo>
                    <a:pt x="16713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46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1430671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46" y="33451"/>
                  </a:lnTo>
                  <a:lnTo>
                    <a:pt x="16713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46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1415321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1415321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1351203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34" y="326224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1351200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34" y="0"/>
                  </a:lnTo>
                  <a:lnTo>
                    <a:pt x="64134" y="32622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1351203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34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34" y="22301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1366551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46" y="33426"/>
                  </a:lnTo>
                  <a:lnTo>
                    <a:pt x="16725" y="33426"/>
                  </a:lnTo>
                  <a:lnTo>
                    <a:pt x="7493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1366551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46" y="33451"/>
                  </a:lnTo>
                  <a:lnTo>
                    <a:pt x="16725" y="33451"/>
                  </a:lnTo>
                  <a:lnTo>
                    <a:pt x="7493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135120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3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135120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1287081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1287077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1287081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130240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58" y="33426"/>
                  </a:lnTo>
                  <a:lnTo>
                    <a:pt x="16725" y="33426"/>
                  </a:lnTo>
                  <a:lnTo>
                    <a:pt x="7493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58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130240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58" y="33451"/>
                  </a:lnTo>
                  <a:lnTo>
                    <a:pt x="16725" y="33451"/>
                  </a:lnTo>
                  <a:lnTo>
                    <a:pt x="7493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58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128708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1287080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1222933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47" y="326224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1222930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47" y="0"/>
                  </a:lnTo>
                  <a:lnTo>
                    <a:pt x="64147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1222933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4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47" y="22301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123828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46" y="33426"/>
                  </a:lnTo>
                  <a:lnTo>
                    <a:pt x="16725" y="33426"/>
                  </a:lnTo>
                  <a:lnTo>
                    <a:pt x="7492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2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123828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46" y="33451"/>
                  </a:lnTo>
                  <a:lnTo>
                    <a:pt x="16725" y="33451"/>
                  </a:lnTo>
                  <a:lnTo>
                    <a:pt x="7492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2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1222935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1222935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1158811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1158807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1158811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1174154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58" y="33426"/>
                  </a:lnTo>
                  <a:lnTo>
                    <a:pt x="16713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58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1174154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58" y="33451"/>
                  </a:lnTo>
                  <a:lnTo>
                    <a:pt x="16713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13" y="0"/>
                  </a:lnTo>
                  <a:lnTo>
                    <a:pt x="25958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115881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115881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1094689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34" y="326224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1094685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34" y="0"/>
                  </a:lnTo>
                  <a:lnTo>
                    <a:pt x="64134" y="32622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1094689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34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34" y="22301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1110009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71" y="33426"/>
                  </a:lnTo>
                  <a:lnTo>
                    <a:pt x="16738" y="33426"/>
                  </a:lnTo>
                  <a:lnTo>
                    <a:pt x="7493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38" y="0"/>
                  </a:lnTo>
                  <a:lnTo>
                    <a:pt x="25971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1110009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71" y="33451"/>
                  </a:lnTo>
                  <a:lnTo>
                    <a:pt x="16738" y="33451"/>
                  </a:lnTo>
                  <a:lnTo>
                    <a:pt x="7493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3" y="0"/>
                  </a:lnTo>
                  <a:lnTo>
                    <a:pt x="16738" y="0"/>
                  </a:lnTo>
                  <a:lnTo>
                    <a:pt x="25971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1094682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3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1094682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030541" y="3891369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47" y="326224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1030537" y="3891367"/>
              <a:ext cx="64769" cy="326390"/>
            </a:xfrm>
            <a:custGeom>
              <a:avLst/>
              <a:gdLst/>
              <a:ahLst/>
              <a:cxnLst/>
              <a:rect l="l" t="t" r="r" b="b"/>
              <a:pathLst>
                <a:path w="64769" h="326389">
                  <a:moveTo>
                    <a:pt x="64147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47" y="0"/>
                  </a:lnTo>
                  <a:lnTo>
                    <a:pt x="64147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1030541" y="3972230"/>
              <a:ext cx="64769" cy="22860"/>
            </a:xfrm>
            <a:custGeom>
              <a:avLst/>
              <a:gdLst/>
              <a:ahLst/>
              <a:cxnLst/>
              <a:rect l="l" t="t" r="r" b="b"/>
              <a:pathLst>
                <a:path w="64769" h="22860">
                  <a:moveTo>
                    <a:pt x="6414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47" y="22301"/>
                  </a:lnTo>
                  <a:lnTo>
                    <a:pt x="6414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045876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71" y="33426"/>
                  </a:lnTo>
                  <a:lnTo>
                    <a:pt x="16751" y="33426"/>
                  </a:lnTo>
                  <a:lnTo>
                    <a:pt x="7493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51" y="0"/>
                  </a:lnTo>
                  <a:lnTo>
                    <a:pt x="25971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1045876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71" y="33451"/>
                  </a:lnTo>
                  <a:lnTo>
                    <a:pt x="16751" y="33451"/>
                  </a:lnTo>
                  <a:lnTo>
                    <a:pt x="7493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3" y="0"/>
                  </a:lnTo>
                  <a:lnTo>
                    <a:pt x="16751" y="0"/>
                  </a:lnTo>
                  <a:lnTo>
                    <a:pt x="25971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1030537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641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030537" y="4145772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69" h="0">
                  <a:moveTo>
                    <a:pt x="0" y="0"/>
                  </a:moveTo>
                  <a:lnTo>
                    <a:pt x="641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966406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34" y="326224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966402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34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34" y="0"/>
                  </a:lnTo>
                  <a:lnTo>
                    <a:pt x="64134" y="32622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966406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34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34" y="22301"/>
                  </a:lnTo>
                  <a:lnTo>
                    <a:pt x="6413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981757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13"/>
                  </a:moveTo>
                  <a:lnTo>
                    <a:pt x="33451" y="25946"/>
                  </a:lnTo>
                  <a:lnTo>
                    <a:pt x="25946" y="33426"/>
                  </a:lnTo>
                  <a:lnTo>
                    <a:pt x="16725" y="33426"/>
                  </a:lnTo>
                  <a:lnTo>
                    <a:pt x="7493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51" y="7480"/>
                  </a:lnTo>
                  <a:lnTo>
                    <a:pt x="33451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981757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51" y="16725"/>
                  </a:moveTo>
                  <a:lnTo>
                    <a:pt x="33451" y="25971"/>
                  </a:lnTo>
                  <a:lnTo>
                    <a:pt x="25946" y="33451"/>
                  </a:lnTo>
                  <a:lnTo>
                    <a:pt x="16725" y="33451"/>
                  </a:lnTo>
                  <a:lnTo>
                    <a:pt x="7493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93" y="0"/>
                  </a:lnTo>
                  <a:lnTo>
                    <a:pt x="16725" y="0"/>
                  </a:lnTo>
                  <a:lnTo>
                    <a:pt x="25946" y="0"/>
                  </a:lnTo>
                  <a:lnTo>
                    <a:pt x="33451" y="7493"/>
                  </a:lnTo>
                  <a:lnTo>
                    <a:pt x="33451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96640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3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96640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902284" y="3891369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0"/>
                  </a:moveTo>
                  <a:lnTo>
                    <a:pt x="0" y="0"/>
                  </a:lnTo>
                  <a:lnTo>
                    <a:pt x="0" y="326224"/>
                  </a:lnTo>
                  <a:lnTo>
                    <a:pt x="64122" y="326224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902280" y="3891367"/>
              <a:ext cx="64135" cy="326390"/>
            </a:xfrm>
            <a:custGeom>
              <a:avLst/>
              <a:gdLst/>
              <a:ahLst/>
              <a:cxnLst/>
              <a:rect l="l" t="t" r="r" b="b"/>
              <a:pathLst>
                <a:path w="64134" h="326389">
                  <a:moveTo>
                    <a:pt x="64122" y="326224"/>
                  </a:moveTo>
                  <a:lnTo>
                    <a:pt x="0" y="326224"/>
                  </a:lnTo>
                  <a:lnTo>
                    <a:pt x="0" y="0"/>
                  </a:lnTo>
                  <a:lnTo>
                    <a:pt x="64122" y="0"/>
                  </a:lnTo>
                  <a:lnTo>
                    <a:pt x="64122" y="32622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902284" y="3972230"/>
              <a:ext cx="64135" cy="22860"/>
            </a:xfrm>
            <a:custGeom>
              <a:avLst/>
              <a:gdLst/>
              <a:ahLst/>
              <a:cxnLst/>
              <a:rect l="l" t="t" r="r" b="b"/>
              <a:pathLst>
                <a:path w="64134" h="22860">
                  <a:moveTo>
                    <a:pt x="64122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64122" y="22301"/>
                  </a:lnTo>
                  <a:lnTo>
                    <a:pt x="6412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917624" y="416277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13"/>
                  </a:moveTo>
                  <a:lnTo>
                    <a:pt x="33439" y="25946"/>
                  </a:lnTo>
                  <a:lnTo>
                    <a:pt x="25958" y="33426"/>
                  </a:lnTo>
                  <a:lnTo>
                    <a:pt x="16725" y="33426"/>
                  </a:lnTo>
                  <a:lnTo>
                    <a:pt x="7480" y="33426"/>
                  </a:lnTo>
                  <a:lnTo>
                    <a:pt x="0" y="25946"/>
                  </a:lnTo>
                  <a:lnTo>
                    <a:pt x="0" y="16713"/>
                  </a:lnTo>
                  <a:lnTo>
                    <a:pt x="0" y="7480"/>
                  </a:lnTo>
                  <a:lnTo>
                    <a:pt x="7480" y="0"/>
                  </a:lnTo>
                  <a:lnTo>
                    <a:pt x="16725" y="0"/>
                  </a:lnTo>
                  <a:lnTo>
                    <a:pt x="25958" y="0"/>
                  </a:lnTo>
                  <a:lnTo>
                    <a:pt x="33439" y="7480"/>
                  </a:lnTo>
                  <a:lnTo>
                    <a:pt x="33439" y="167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917624" y="391044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39" y="16725"/>
                  </a:moveTo>
                  <a:lnTo>
                    <a:pt x="33439" y="25971"/>
                  </a:lnTo>
                  <a:lnTo>
                    <a:pt x="25958" y="33451"/>
                  </a:lnTo>
                  <a:lnTo>
                    <a:pt x="16725" y="33451"/>
                  </a:lnTo>
                  <a:lnTo>
                    <a:pt x="7480" y="33451"/>
                  </a:lnTo>
                  <a:lnTo>
                    <a:pt x="0" y="25971"/>
                  </a:lnTo>
                  <a:lnTo>
                    <a:pt x="0" y="16725"/>
                  </a:lnTo>
                  <a:lnTo>
                    <a:pt x="0" y="7493"/>
                  </a:lnTo>
                  <a:lnTo>
                    <a:pt x="7480" y="0"/>
                  </a:lnTo>
                  <a:lnTo>
                    <a:pt x="16725" y="0"/>
                  </a:lnTo>
                  <a:lnTo>
                    <a:pt x="25958" y="0"/>
                  </a:lnTo>
                  <a:lnTo>
                    <a:pt x="33439" y="7493"/>
                  </a:lnTo>
                  <a:lnTo>
                    <a:pt x="33439" y="167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90228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6412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902285" y="4145772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4" h="0">
                  <a:moveTo>
                    <a:pt x="0" y="0"/>
                  </a:moveTo>
                  <a:lnTo>
                    <a:pt x="6412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902285" y="4048898"/>
              <a:ext cx="1026160" cy="0"/>
            </a:xfrm>
            <a:custGeom>
              <a:avLst/>
              <a:gdLst/>
              <a:ahLst/>
              <a:cxnLst/>
              <a:rect l="l" t="t" r="r" b="b"/>
              <a:pathLst>
                <a:path w="1026160" h="0">
                  <a:moveTo>
                    <a:pt x="0" y="0"/>
                  </a:moveTo>
                  <a:lnTo>
                    <a:pt x="102612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776436" y="2125078"/>
              <a:ext cx="127000" cy="2169160"/>
            </a:xfrm>
            <a:custGeom>
              <a:avLst/>
              <a:gdLst/>
              <a:ahLst/>
              <a:cxnLst/>
              <a:rect l="l" t="t" r="r" b="b"/>
              <a:pathLst>
                <a:path w="127000" h="2169160">
                  <a:moveTo>
                    <a:pt x="126860" y="2168969"/>
                  </a:moveTo>
                  <a:lnTo>
                    <a:pt x="0" y="2168969"/>
                  </a:lnTo>
                  <a:lnTo>
                    <a:pt x="0" y="0"/>
                  </a:lnTo>
                  <a:lnTo>
                    <a:pt x="126860" y="0"/>
                  </a:lnTo>
                  <a:lnTo>
                    <a:pt x="126860" y="216896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571051" y="2125078"/>
              <a:ext cx="127000" cy="2169160"/>
            </a:xfrm>
            <a:custGeom>
              <a:avLst/>
              <a:gdLst/>
              <a:ahLst/>
              <a:cxnLst/>
              <a:rect l="l" t="t" r="r" b="b"/>
              <a:pathLst>
                <a:path w="127000" h="2169160">
                  <a:moveTo>
                    <a:pt x="126873" y="0"/>
                  </a:moveTo>
                  <a:lnTo>
                    <a:pt x="0" y="0"/>
                  </a:lnTo>
                  <a:lnTo>
                    <a:pt x="0" y="2168969"/>
                  </a:lnTo>
                  <a:lnTo>
                    <a:pt x="126873" y="2168969"/>
                  </a:lnTo>
                  <a:lnTo>
                    <a:pt x="126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571047" y="2125078"/>
              <a:ext cx="127000" cy="2169160"/>
            </a:xfrm>
            <a:custGeom>
              <a:avLst/>
              <a:gdLst/>
              <a:ahLst/>
              <a:cxnLst/>
              <a:rect l="l" t="t" r="r" b="b"/>
              <a:pathLst>
                <a:path w="127000" h="2169160">
                  <a:moveTo>
                    <a:pt x="126873" y="2168969"/>
                  </a:moveTo>
                  <a:lnTo>
                    <a:pt x="0" y="2168969"/>
                  </a:lnTo>
                  <a:lnTo>
                    <a:pt x="0" y="0"/>
                  </a:lnTo>
                  <a:lnTo>
                    <a:pt x="126873" y="0"/>
                  </a:lnTo>
                  <a:lnTo>
                    <a:pt x="126873" y="216896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6" name="object 3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69817" y="3984624"/>
              <a:ext cx="104635" cy="169519"/>
            </a:xfrm>
            <a:prstGeom prst="rect">
              <a:avLst/>
            </a:prstGeom>
          </p:spPr>
        </p:pic>
        <p:sp>
          <p:nvSpPr>
            <p:cNvPr id="367" name="object 367"/>
            <p:cNvSpPr/>
            <p:nvPr/>
          </p:nvSpPr>
          <p:spPr>
            <a:xfrm>
              <a:off x="2286152" y="3987800"/>
              <a:ext cx="24765" cy="163195"/>
            </a:xfrm>
            <a:custGeom>
              <a:avLst/>
              <a:gdLst/>
              <a:ahLst/>
              <a:cxnLst/>
              <a:rect l="l" t="t" r="r" b="b"/>
              <a:pathLst>
                <a:path w="24764" h="163195">
                  <a:moveTo>
                    <a:pt x="24701" y="0"/>
                  </a:moveTo>
                  <a:lnTo>
                    <a:pt x="0" y="0"/>
                  </a:lnTo>
                  <a:lnTo>
                    <a:pt x="0" y="163169"/>
                  </a:lnTo>
                  <a:lnTo>
                    <a:pt x="24701" y="163169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286148" y="3987799"/>
              <a:ext cx="24765" cy="163195"/>
            </a:xfrm>
            <a:custGeom>
              <a:avLst/>
              <a:gdLst/>
              <a:ahLst/>
              <a:cxnLst/>
              <a:rect l="l" t="t" r="r" b="b"/>
              <a:pathLst>
                <a:path w="24764" h="163195">
                  <a:moveTo>
                    <a:pt x="24701" y="163169"/>
                  </a:moveTo>
                  <a:lnTo>
                    <a:pt x="0" y="163169"/>
                  </a:lnTo>
                  <a:lnTo>
                    <a:pt x="0" y="0"/>
                  </a:lnTo>
                  <a:lnTo>
                    <a:pt x="24701" y="0"/>
                  </a:lnTo>
                  <a:lnTo>
                    <a:pt x="24701" y="16316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289516" y="403464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12992" y="0"/>
                  </a:moveTo>
                  <a:lnTo>
                    <a:pt x="3733" y="0"/>
                  </a:lnTo>
                  <a:lnTo>
                    <a:pt x="0" y="3746"/>
                  </a:lnTo>
                  <a:lnTo>
                    <a:pt x="0" y="13004"/>
                  </a:lnTo>
                  <a:lnTo>
                    <a:pt x="3733" y="16751"/>
                  </a:lnTo>
                  <a:lnTo>
                    <a:pt x="12992" y="16751"/>
                  </a:lnTo>
                  <a:lnTo>
                    <a:pt x="16738" y="13004"/>
                  </a:lnTo>
                  <a:lnTo>
                    <a:pt x="16738" y="8381"/>
                  </a:lnTo>
                  <a:lnTo>
                    <a:pt x="16738" y="3746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289516" y="403464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16738" y="8381"/>
                  </a:moveTo>
                  <a:lnTo>
                    <a:pt x="16738" y="13004"/>
                  </a:lnTo>
                  <a:lnTo>
                    <a:pt x="12992" y="16751"/>
                  </a:lnTo>
                  <a:lnTo>
                    <a:pt x="8356" y="16751"/>
                  </a:lnTo>
                  <a:lnTo>
                    <a:pt x="3733" y="16751"/>
                  </a:lnTo>
                  <a:lnTo>
                    <a:pt x="0" y="13004"/>
                  </a:lnTo>
                  <a:lnTo>
                    <a:pt x="0" y="8381"/>
                  </a:lnTo>
                  <a:lnTo>
                    <a:pt x="0" y="3746"/>
                  </a:lnTo>
                  <a:lnTo>
                    <a:pt x="3733" y="0"/>
                  </a:lnTo>
                  <a:lnTo>
                    <a:pt x="8356" y="0"/>
                  </a:lnTo>
                  <a:lnTo>
                    <a:pt x="12992" y="0"/>
                  </a:lnTo>
                  <a:lnTo>
                    <a:pt x="16738" y="3746"/>
                  </a:lnTo>
                  <a:lnTo>
                    <a:pt x="16738" y="838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289516" y="408175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12992" y="0"/>
                  </a:moveTo>
                  <a:lnTo>
                    <a:pt x="3733" y="0"/>
                  </a:lnTo>
                  <a:lnTo>
                    <a:pt x="0" y="3759"/>
                  </a:lnTo>
                  <a:lnTo>
                    <a:pt x="0" y="13004"/>
                  </a:lnTo>
                  <a:lnTo>
                    <a:pt x="3733" y="16763"/>
                  </a:lnTo>
                  <a:lnTo>
                    <a:pt x="12992" y="16763"/>
                  </a:lnTo>
                  <a:lnTo>
                    <a:pt x="16738" y="13004"/>
                  </a:lnTo>
                  <a:lnTo>
                    <a:pt x="16738" y="8381"/>
                  </a:lnTo>
                  <a:lnTo>
                    <a:pt x="16738" y="3759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289516" y="408175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16738" y="8381"/>
                  </a:moveTo>
                  <a:lnTo>
                    <a:pt x="16738" y="13004"/>
                  </a:lnTo>
                  <a:lnTo>
                    <a:pt x="12992" y="16763"/>
                  </a:lnTo>
                  <a:lnTo>
                    <a:pt x="8356" y="16763"/>
                  </a:lnTo>
                  <a:lnTo>
                    <a:pt x="3733" y="16763"/>
                  </a:lnTo>
                  <a:lnTo>
                    <a:pt x="0" y="13004"/>
                  </a:lnTo>
                  <a:lnTo>
                    <a:pt x="0" y="8381"/>
                  </a:lnTo>
                  <a:lnTo>
                    <a:pt x="0" y="3759"/>
                  </a:lnTo>
                  <a:lnTo>
                    <a:pt x="3733" y="0"/>
                  </a:lnTo>
                  <a:lnTo>
                    <a:pt x="8356" y="0"/>
                  </a:lnTo>
                  <a:lnTo>
                    <a:pt x="12992" y="0"/>
                  </a:lnTo>
                  <a:lnTo>
                    <a:pt x="16738" y="3759"/>
                  </a:lnTo>
                  <a:lnTo>
                    <a:pt x="16738" y="83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292809" y="406163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848" y="0"/>
                  </a:moveTo>
                  <a:lnTo>
                    <a:pt x="2273" y="0"/>
                  </a:lnTo>
                  <a:lnTo>
                    <a:pt x="0" y="2260"/>
                  </a:lnTo>
                  <a:lnTo>
                    <a:pt x="0" y="7835"/>
                  </a:lnTo>
                  <a:lnTo>
                    <a:pt x="2273" y="10096"/>
                  </a:lnTo>
                  <a:lnTo>
                    <a:pt x="7848" y="10096"/>
                  </a:lnTo>
                  <a:lnTo>
                    <a:pt x="10109" y="7835"/>
                  </a:lnTo>
                  <a:lnTo>
                    <a:pt x="10109" y="5041"/>
                  </a:lnTo>
                  <a:lnTo>
                    <a:pt x="10109" y="2260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292809" y="406163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09" y="5041"/>
                  </a:moveTo>
                  <a:lnTo>
                    <a:pt x="10109" y="7835"/>
                  </a:lnTo>
                  <a:lnTo>
                    <a:pt x="7848" y="10096"/>
                  </a:lnTo>
                  <a:lnTo>
                    <a:pt x="5067" y="10096"/>
                  </a:lnTo>
                  <a:lnTo>
                    <a:pt x="2273" y="10096"/>
                  </a:lnTo>
                  <a:lnTo>
                    <a:pt x="0" y="7835"/>
                  </a:lnTo>
                  <a:lnTo>
                    <a:pt x="0" y="5041"/>
                  </a:lnTo>
                  <a:lnTo>
                    <a:pt x="0" y="2260"/>
                  </a:lnTo>
                  <a:lnTo>
                    <a:pt x="2273" y="0"/>
                  </a:lnTo>
                  <a:lnTo>
                    <a:pt x="5067" y="0"/>
                  </a:lnTo>
                  <a:lnTo>
                    <a:pt x="7848" y="0"/>
                  </a:lnTo>
                  <a:lnTo>
                    <a:pt x="10109" y="2260"/>
                  </a:lnTo>
                  <a:lnTo>
                    <a:pt x="10109" y="504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2285952" y="4056135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2505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2286279" y="405613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7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285952" y="4076084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 h="0">
                  <a:moveTo>
                    <a:pt x="2479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286279" y="4076084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 h="0">
                  <a:moveTo>
                    <a:pt x="0" y="0"/>
                  </a:moveTo>
                  <a:lnTo>
                    <a:pt x="2446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116734" y="3905529"/>
              <a:ext cx="85090" cy="386715"/>
            </a:xfrm>
            <a:custGeom>
              <a:avLst/>
              <a:gdLst/>
              <a:ahLst/>
              <a:cxnLst/>
              <a:rect l="l" t="t" r="r" b="b"/>
              <a:pathLst>
                <a:path w="85089" h="386714">
                  <a:moveTo>
                    <a:pt x="84772" y="0"/>
                  </a:moveTo>
                  <a:lnTo>
                    <a:pt x="0" y="0"/>
                  </a:lnTo>
                  <a:lnTo>
                    <a:pt x="0" y="386143"/>
                  </a:lnTo>
                  <a:lnTo>
                    <a:pt x="84772" y="386143"/>
                  </a:lnTo>
                  <a:lnTo>
                    <a:pt x="847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116730" y="3905529"/>
              <a:ext cx="85090" cy="386715"/>
            </a:xfrm>
            <a:custGeom>
              <a:avLst/>
              <a:gdLst/>
              <a:ahLst/>
              <a:cxnLst/>
              <a:rect l="l" t="t" r="r" b="b"/>
              <a:pathLst>
                <a:path w="85089" h="386714">
                  <a:moveTo>
                    <a:pt x="84772" y="386143"/>
                  </a:moveTo>
                  <a:lnTo>
                    <a:pt x="0" y="386143"/>
                  </a:lnTo>
                  <a:lnTo>
                    <a:pt x="0" y="0"/>
                  </a:lnTo>
                  <a:lnTo>
                    <a:pt x="84772" y="0"/>
                  </a:lnTo>
                  <a:lnTo>
                    <a:pt x="84772" y="3861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121937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754" y="0"/>
                  </a:moveTo>
                  <a:lnTo>
                    <a:pt x="3936" y="0"/>
                  </a:lnTo>
                  <a:lnTo>
                    <a:pt x="0" y="3975"/>
                  </a:lnTo>
                  <a:lnTo>
                    <a:pt x="0" y="13754"/>
                  </a:lnTo>
                  <a:lnTo>
                    <a:pt x="3936" y="17741"/>
                  </a:lnTo>
                  <a:lnTo>
                    <a:pt x="13754" y="17741"/>
                  </a:lnTo>
                  <a:lnTo>
                    <a:pt x="17729" y="13754"/>
                  </a:lnTo>
                  <a:lnTo>
                    <a:pt x="17729" y="8864"/>
                  </a:lnTo>
                  <a:lnTo>
                    <a:pt x="17729" y="3975"/>
                  </a:lnTo>
                  <a:lnTo>
                    <a:pt x="137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2121937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7729" y="8864"/>
                  </a:moveTo>
                  <a:lnTo>
                    <a:pt x="17729" y="13754"/>
                  </a:lnTo>
                  <a:lnTo>
                    <a:pt x="13754" y="17741"/>
                  </a:lnTo>
                  <a:lnTo>
                    <a:pt x="8864" y="17741"/>
                  </a:lnTo>
                  <a:lnTo>
                    <a:pt x="3936" y="17741"/>
                  </a:lnTo>
                  <a:lnTo>
                    <a:pt x="0" y="13754"/>
                  </a:lnTo>
                  <a:lnTo>
                    <a:pt x="0" y="8864"/>
                  </a:lnTo>
                  <a:lnTo>
                    <a:pt x="0" y="3975"/>
                  </a:lnTo>
                  <a:lnTo>
                    <a:pt x="3936" y="0"/>
                  </a:lnTo>
                  <a:lnTo>
                    <a:pt x="8864" y="0"/>
                  </a:lnTo>
                  <a:lnTo>
                    <a:pt x="13754" y="0"/>
                  </a:lnTo>
                  <a:lnTo>
                    <a:pt x="17729" y="3975"/>
                  </a:lnTo>
                  <a:lnTo>
                    <a:pt x="17729" y="886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2149285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754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54"/>
                  </a:lnTo>
                  <a:lnTo>
                    <a:pt x="3962" y="17741"/>
                  </a:lnTo>
                  <a:lnTo>
                    <a:pt x="13754" y="17741"/>
                  </a:lnTo>
                  <a:lnTo>
                    <a:pt x="17716" y="13754"/>
                  </a:lnTo>
                  <a:lnTo>
                    <a:pt x="17716" y="8864"/>
                  </a:lnTo>
                  <a:lnTo>
                    <a:pt x="17716" y="3975"/>
                  </a:lnTo>
                  <a:lnTo>
                    <a:pt x="137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149285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7716" y="8864"/>
                  </a:moveTo>
                  <a:lnTo>
                    <a:pt x="17716" y="13754"/>
                  </a:lnTo>
                  <a:lnTo>
                    <a:pt x="13754" y="17741"/>
                  </a:lnTo>
                  <a:lnTo>
                    <a:pt x="8864" y="17741"/>
                  </a:lnTo>
                  <a:lnTo>
                    <a:pt x="3962" y="17741"/>
                  </a:lnTo>
                  <a:lnTo>
                    <a:pt x="0" y="13754"/>
                  </a:lnTo>
                  <a:lnTo>
                    <a:pt x="0" y="8864"/>
                  </a:lnTo>
                  <a:lnTo>
                    <a:pt x="0" y="3975"/>
                  </a:lnTo>
                  <a:lnTo>
                    <a:pt x="3962" y="0"/>
                  </a:lnTo>
                  <a:lnTo>
                    <a:pt x="8864" y="0"/>
                  </a:lnTo>
                  <a:lnTo>
                    <a:pt x="13754" y="0"/>
                  </a:lnTo>
                  <a:lnTo>
                    <a:pt x="17716" y="3975"/>
                  </a:lnTo>
                  <a:lnTo>
                    <a:pt x="17716" y="886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2177375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766" y="0"/>
                  </a:moveTo>
                  <a:lnTo>
                    <a:pt x="3962" y="0"/>
                  </a:lnTo>
                  <a:lnTo>
                    <a:pt x="0" y="3975"/>
                  </a:lnTo>
                  <a:lnTo>
                    <a:pt x="0" y="13754"/>
                  </a:lnTo>
                  <a:lnTo>
                    <a:pt x="3962" y="17741"/>
                  </a:lnTo>
                  <a:lnTo>
                    <a:pt x="13766" y="17741"/>
                  </a:lnTo>
                  <a:lnTo>
                    <a:pt x="17729" y="13754"/>
                  </a:lnTo>
                  <a:lnTo>
                    <a:pt x="17729" y="8864"/>
                  </a:lnTo>
                  <a:lnTo>
                    <a:pt x="17729" y="3975"/>
                  </a:lnTo>
                  <a:lnTo>
                    <a:pt x="13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2177375" y="421503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7729" y="8864"/>
                  </a:moveTo>
                  <a:lnTo>
                    <a:pt x="17729" y="13754"/>
                  </a:lnTo>
                  <a:lnTo>
                    <a:pt x="13766" y="17741"/>
                  </a:lnTo>
                  <a:lnTo>
                    <a:pt x="8877" y="17741"/>
                  </a:lnTo>
                  <a:lnTo>
                    <a:pt x="3962" y="17741"/>
                  </a:lnTo>
                  <a:lnTo>
                    <a:pt x="0" y="13754"/>
                  </a:lnTo>
                  <a:lnTo>
                    <a:pt x="0" y="8864"/>
                  </a:lnTo>
                  <a:lnTo>
                    <a:pt x="0" y="3975"/>
                  </a:lnTo>
                  <a:lnTo>
                    <a:pt x="3962" y="0"/>
                  </a:lnTo>
                  <a:lnTo>
                    <a:pt x="8877" y="0"/>
                  </a:lnTo>
                  <a:lnTo>
                    <a:pt x="13766" y="0"/>
                  </a:lnTo>
                  <a:lnTo>
                    <a:pt x="17729" y="3975"/>
                  </a:lnTo>
                  <a:lnTo>
                    <a:pt x="17729" y="886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2121438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40"/>
                  </a:lnTo>
                  <a:lnTo>
                    <a:pt x="2794" y="12560"/>
                  </a:lnTo>
                  <a:lnTo>
                    <a:pt x="9740" y="12560"/>
                  </a:lnTo>
                  <a:lnTo>
                    <a:pt x="12573" y="9740"/>
                  </a:lnTo>
                  <a:lnTo>
                    <a:pt x="12573" y="6273"/>
                  </a:lnTo>
                  <a:lnTo>
                    <a:pt x="12573" y="2806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2121438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73"/>
                  </a:moveTo>
                  <a:lnTo>
                    <a:pt x="12573" y="9740"/>
                  </a:lnTo>
                  <a:lnTo>
                    <a:pt x="9740" y="12560"/>
                  </a:lnTo>
                  <a:lnTo>
                    <a:pt x="6261" y="12560"/>
                  </a:lnTo>
                  <a:lnTo>
                    <a:pt x="2794" y="12560"/>
                  </a:lnTo>
                  <a:lnTo>
                    <a:pt x="0" y="9740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61" y="0"/>
                  </a:lnTo>
                  <a:lnTo>
                    <a:pt x="9740" y="0"/>
                  </a:lnTo>
                  <a:lnTo>
                    <a:pt x="12573" y="2806"/>
                  </a:lnTo>
                  <a:lnTo>
                    <a:pt x="12573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2162589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9740"/>
                  </a:lnTo>
                  <a:lnTo>
                    <a:pt x="2794" y="12560"/>
                  </a:lnTo>
                  <a:lnTo>
                    <a:pt x="9740" y="12560"/>
                  </a:lnTo>
                  <a:lnTo>
                    <a:pt x="12573" y="9740"/>
                  </a:lnTo>
                  <a:lnTo>
                    <a:pt x="12573" y="6273"/>
                  </a:lnTo>
                  <a:lnTo>
                    <a:pt x="12573" y="2806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2162589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73"/>
                  </a:moveTo>
                  <a:lnTo>
                    <a:pt x="12573" y="9740"/>
                  </a:lnTo>
                  <a:lnTo>
                    <a:pt x="9740" y="12560"/>
                  </a:lnTo>
                  <a:lnTo>
                    <a:pt x="6273" y="12560"/>
                  </a:lnTo>
                  <a:lnTo>
                    <a:pt x="2794" y="12560"/>
                  </a:lnTo>
                  <a:lnTo>
                    <a:pt x="0" y="9740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794" y="0"/>
                  </a:lnTo>
                  <a:lnTo>
                    <a:pt x="6273" y="0"/>
                  </a:lnTo>
                  <a:lnTo>
                    <a:pt x="9740" y="0"/>
                  </a:lnTo>
                  <a:lnTo>
                    <a:pt x="12573" y="2806"/>
                  </a:lnTo>
                  <a:lnTo>
                    <a:pt x="12573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183152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9740"/>
                  </a:lnTo>
                  <a:lnTo>
                    <a:pt x="2806" y="12560"/>
                  </a:lnTo>
                  <a:lnTo>
                    <a:pt x="9766" y="12560"/>
                  </a:lnTo>
                  <a:lnTo>
                    <a:pt x="12573" y="9740"/>
                  </a:lnTo>
                  <a:lnTo>
                    <a:pt x="12573" y="6273"/>
                  </a:lnTo>
                  <a:lnTo>
                    <a:pt x="12573" y="2806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183152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73"/>
                  </a:moveTo>
                  <a:lnTo>
                    <a:pt x="12573" y="9740"/>
                  </a:lnTo>
                  <a:lnTo>
                    <a:pt x="9766" y="12560"/>
                  </a:lnTo>
                  <a:lnTo>
                    <a:pt x="6299" y="12560"/>
                  </a:lnTo>
                  <a:lnTo>
                    <a:pt x="2806" y="12560"/>
                  </a:lnTo>
                  <a:lnTo>
                    <a:pt x="0" y="9740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806" y="0"/>
                  </a:lnTo>
                  <a:lnTo>
                    <a:pt x="6299" y="0"/>
                  </a:lnTo>
                  <a:lnTo>
                    <a:pt x="9766" y="0"/>
                  </a:lnTo>
                  <a:lnTo>
                    <a:pt x="12573" y="2806"/>
                  </a:lnTo>
                  <a:lnTo>
                    <a:pt x="12573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142002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19" y="0"/>
                  </a:lnTo>
                  <a:lnTo>
                    <a:pt x="0" y="2806"/>
                  </a:lnTo>
                  <a:lnTo>
                    <a:pt x="0" y="9740"/>
                  </a:lnTo>
                  <a:lnTo>
                    <a:pt x="2819" y="12560"/>
                  </a:lnTo>
                  <a:lnTo>
                    <a:pt x="9753" y="12560"/>
                  </a:lnTo>
                  <a:lnTo>
                    <a:pt x="12560" y="9740"/>
                  </a:lnTo>
                  <a:lnTo>
                    <a:pt x="12560" y="6273"/>
                  </a:lnTo>
                  <a:lnTo>
                    <a:pt x="12560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142002" y="39406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60" y="6273"/>
                  </a:moveTo>
                  <a:lnTo>
                    <a:pt x="12560" y="9740"/>
                  </a:lnTo>
                  <a:lnTo>
                    <a:pt x="9753" y="12560"/>
                  </a:lnTo>
                  <a:lnTo>
                    <a:pt x="6286" y="12560"/>
                  </a:lnTo>
                  <a:lnTo>
                    <a:pt x="2819" y="12560"/>
                  </a:lnTo>
                  <a:lnTo>
                    <a:pt x="0" y="9740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819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06"/>
                  </a:lnTo>
                  <a:lnTo>
                    <a:pt x="12560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121438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794" y="0"/>
                  </a:lnTo>
                  <a:lnTo>
                    <a:pt x="0" y="2819"/>
                  </a:lnTo>
                  <a:lnTo>
                    <a:pt x="0" y="9766"/>
                  </a:lnTo>
                  <a:lnTo>
                    <a:pt x="2794" y="12573"/>
                  </a:lnTo>
                  <a:lnTo>
                    <a:pt x="9740" y="12573"/>
                  </a:lnTo>
                  <a:lnTo>
                    <a:pt x="12573" y="9766"/>
                  </a:lnTo>
                  <a:lnTo>
                    <a:pt x="12573" y="6286"/>
                  </a:lnTo>
                  <a:lnTo>
                    <a:pt x="12573" y="2819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121438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86"/>
                  </a:moveTo>
                  <a:lnTo>
                    <a:pt x="12573" y="9766"/>
                  </a:lnTo>
                  <a:lnTo>
                    <a:pt x="9740" y="12573"/>
                  </a:lnTo>
                  <a:lnTo>
                    <a:pt x="6261" y="12573"/>
                  </a:lnTo>
                  <a:lnTo>
                    <a:pt x="2794" y="12573"/>
                  </a:lnTo>
                  <a:lnTo>
                    <a:pt x="0" y="9766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794" y="0"/>
                  </a:lnTo>
                  <a:lnTo>
                    <a:pt x="6261" y="0"/>
                  </a:lnTo>
                  <a:lnTo>
                    <a:pt x="9740" y="0"/>
                  </a:lnTo>
                  <a:lnTo>
                    <a:pt x="12573" y="2819"/>
                  </a:lnTo>
                  <a:lnTo>
                    <a:pt x="12573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162589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794" y="0"/>
                  </a:lnTo>
                  <a:lnTo>
                    <a:pt x="0" y="2819"/>
                  </a:lnTo>
                  <a:lnTo>
                    <a:pt x="0" y="9766"/>
                  </a:lnTo>
                  <a:lnTo>
                    <a:pt x="2794" y="12573"/>
                  </a:lnTo>
                  <a:lnTo>
                    <a:pt x="9740" y="12573"/>
                  </a:lnTo>
                  <a:lnTo>
                    <a:pt x="12573" y="9766"/>
                  </a:lnTo>
                  <a:lnTo>
                    <a:pt x="12573" y="6286"/>
                  </a:lnTo>
                  <a:lnTo>
                    <a:pt x="12573" y="2819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162589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86"/>
                  </a:moveTo>
                  <a:lnTo>
                    <a:pt x="12573" y="9766"/>
                  </a:lnTo>
                  <a:lnTo>
                    <a:pt x="9740" y="12573"/>
                  </a:lnTo>
                  <a:lnTo>
                    <a:pt x="6273" y="12573"/>
                  </a:lnTo>
                  <a:lnTo>
                    <a:pt x="2794" y="12573"/>
                  </a:lnTo>
                  <a:lnTo>
                    <a:pt x="0" y="9766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794" y="0"/>
                  </a:lnTo>
                  <a:lnTo>
                    <a:pt x="6273" y="0"/>
                  </a:lnTo>
                  <a:lnTo>
                    <a:pt x="9740" y="0"/>
                  </a:lnTo>
                  <a:lnTo>
                    <a:pt x="12573" y="2819"/>
                  </a:lnTo>
                  <a:lnTo>
                    <a:pt x="12573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183152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806" y="0"/>
                  </a:lnTo>
                  <a:lnTo>
                    <a:pt x="0" y="2819"/>
                  </a:lnTo>
                  <a:lnTo>
                    <a:pt x="0" y="9766"/>
                  </a:lnTo>
                  <a:lnTo>
                    <a:pt x="2806" y="12573"/>
                  </a:lnTo>
                  <a:lnTo>
                    <a:pt x="9766" y="12573"/>
                  </a:lnTo>
                  <a:lnTo>
                    <a:pt x="12573" y="9766"/>
                  </a:lnTo>
                  <a:lnTo>
                    <a:pt x="12573" y="6286"/>
                  </a:lnTo>
                  <a:lnTo>
                    <a:pt x="12573" y="2819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183152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3" y="6286"/>
                  </a:moveTo>
                  <a:lnTo>
                    <a:pt x="12573" y="9766"/>
                  </a:lnTo>
                  <a:lnTo>
                    <a:pt x="9766" y="12573"/>
                  </a:lnTo>
                  <a:lnTo>
                    <a:pt x="6299" y="12573"/>
                  </a:lnTo>
                  <a:lnTo>
                    <a:pt x="2806" y="12573"/>
                  </a:lnTo>
                  <a:lnTo>
                    <a:pt x="0" y="9766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806" y="0"/>
                  </a:lnTo>
                  <a:lnTo>
                    <a:pt x="6299" y="0"/>
                  </a:lnTo>
                  <a:lnTo>
                    <a:pt x="9766" y="0"/>
                  </a:lnTo>
                  <a:lnTo>
                    <a:pt x="12573" y="2819"/>
                  </a:lnTo>
                  <a:lnTo>
                    <a:pt x="12573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2142002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766"/>
                  </a:lnTo>
                  <a:lnTo>
                    <a:pt x="2819" y="12573"/>
                  </a:lnTo>
                  <a:lnTo>
                    <a:pt x="9753" y="12573"/>
                  </a:lnTo>
                  <a:lnTo>
                    <a:pt x="12560" y="9766"/>
                  </a:lnTo>
                  <a:lnTo>
                    <a:pt x="12560" y="6286"/>
                  </a:lnTo>
                  <a:lnTo>
                    <a:pt x="12560" y="2819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2142002" y="39154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60" y="6286"/>
                  </a:moveTo>
                  <a:lnTo>
                    <a:pt x="12560" y="9766"/>
                  </a:lnTo>
                  <a:lnTo>
                    <a:pt x="9753" y="12573"/>
                  </a:lnTo>
                  <a:lnTo>
                    <a:pt x="6286" y="12573"/>
                  </a:lnTo>
                  <a:lnTo>
                    <a:pt x="2819" y="12573"/>
                  </a:lnTo>
                  <a:lnTo>
                    <a:pt x="0" y="9766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819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19"/>
                  </a:lnTo>
                  <a:lnTo>
                    <a:pt x="12560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2116512" y="3933129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2116512" y="3933129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2116512" y="396121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2116512" y="396121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2116512" y="398832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2116512" y="3988325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2116512" y="4210117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2116512" y="4210117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116512" y="424363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116512" y="424363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2116512" y="427320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8474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2116512" y="427320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 h="0">
                  <a:moveTo>
                    <a:pt x="0" y="0"/>
                  </a:moveTo>
                  <a:lnTo>
                    <a:pt x="847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2201506" y="3905643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89" h="386079">
                  <a:moveTo>
                    <a:pt x="84772" y="0"/>
                  </a:moveTo>
                  <a:lnTo>
                    <a:pt x="0" y="0"/>
                  </a:lnTo>
                  <a:lnTo>
                    <a:pt x="0" y="386029"/>
                  </a:lnTo>
                  <a:lnTo>
                    <a:pt x="84772" y="386029"/>
                  </a:lnTo>
                  <a:lnTo>
                    <a:pt x="847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2201503" y="3905643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89" h="386079">
                  <a:moveTo>
                    <a:pt x="84772" y="386029"/>
                  </a:moveTo>
                  <a:lnTo>
                    <a:pt x="0" y="386029"/>
                  </a:lnTo>
                  <a:lnTo>
                    <a:pt x="0" y="0"/>
                  </a:lnTo>
                  <a:lnTo>
                    <a:pt x="84772" y="0"/>
                  </a:lnTo>
                  <a:lnTo>
                    <a:pt x="84772" y="38602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7" name="object 41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01256" y="3911333"/>
              <a:ext cx="84797" cy="80284"/>
            </a:xfrm>
            <a:prstGeom prst="rect">
              <a:avLst/>
            </a:prstGeom>
          </p:spPr>
        </p:pic>
        <p:pic>
          <p:nvPicPr>
            <p:cNvPr id="418" name="object 41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01254" y="4207059"/>
              <a:ext cx="84797" cy="79169"/>
            </a:xfrm>
            <a:prstGeom prst="rect">
              <a:avLst/>
            </a:prstGeom>
          </p:spPr>
        </p:pic>
        <p:sp>
          <p:nvSpPr>
            <p:cNvPr id="419" name="object 419"/>
            <p:cNvSpPr/>
            <p:nvPr/>
          </p:nvSpPr>
          <p:spPr>
            <a:xfrm>
              <a:off x="1032446" y="2752344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90" h="386080">
                  <a:moveTo>
                    <a:pt x="84759" y="0"/>
                  </a:moveTo>
                  <a:lnTo>
                    <a:pt x="0" y="0"/>
                  </a:lnTo>
                  <a:lnTo>
                    <a:pt x="0" y="386029"/>
                  </a:lnTo>
                  <a:lnTo>
                    <a:pt x="84759" y="386029"/>
                  </a:lnTo>
                  <a:lnTo>
                    <a:pt x="84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1032442" y="2752344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90" h="386080">
                  <a:moveTo>
                    <a:pt x="84759" y="386029"/>
                  </a:moveTo>
                  <a:lnTo>
                    <a:pt x="0" y="386029"/>
                  </a:lnTo>
                  <a:lnTo>
                    <a:pt x="0" y="0"/>
                  </a:lnTo>
                  <a:lnTo>
                    <a:pt x="84759" y="0"/>
                  </a:lnTo>
                  <a:lnTo>
                    <a:pt x="84759" y="38602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1037126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819" y="0"/>
                  </a:lnTo>
                  <a:lnTo>
                    <a:pt x="0" y="2806"/>
                  </a:lnTo>
                  <a:lnTo>
                    <a:pt x="0" y="9753"/>
                  </a:lnTo>
                  <a:lnTo>
                    <a:pt x="2819" y="12560"/>
                  </a:lnTo>
                  <a:lnTo>
                    <a:pt x="9740" y="12560"/>
                  </a:lnTo>
                  <a:lnTo>
                    <a:pt x="12547" y="9753"/>
                  </a:lnTo>
                  <a:lnTo>
                    <a:pt x="12547" y="6273"/>
                  </a:lnTo>
                  <a:lnTo>
                    <a:pt x="12547" y="2806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1037126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47" y="6273"/>
                  </a:moveTo>
                  <a:lnTo>
                    <a:pt x="12547" y="9753"/>
                  </a:lnTo>
                  <a:lnTo>
                    <a:pt x="9740" y="12560"/>
                  </a:lnTo>
                  <a:lnTo>
                    <a:pt x="6261" y="12560"/>
                  </a:lnTo>
                  <a:lnTo>
                    <a:pt x="2819" y="12560"/>
                  </a:lnTo>
                  <a:lnTo>
                    <a:pt x="0" y="9753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819" y="0"/>
                  </a:lnTo>
                  <a:lnTo>
                    <a:pt x="6261" y="0"/>
                  </a:lnTo>
                  <a:lnTo>
                    <a:pt x="9740" y="0"/>
                  </a:lnTo>
                  <a:lnTo>
                    <a:pt x="12547" y="2806"/>
                  </a:lnTo>
                  <a:lnTo>
                    <a:pt x="12547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1078264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3" y="0"/>
                  </a:lnTo>
                  <a:lnTo>
                    <a:pt x="0" y="2806"/>
                  </a:lnTo>
                  <a:lnTo>
                    <a:pt x="0" y="9753"/>
                  </a:lnTo>
                  <a:lnTo>
                    <a:pt x="2793" y="12560"/>
                  </a:lnTo>
                  <a:lnTo>
                    <a:pt x="9753" y="12560"/>
                  </a:lnTo>
                  <a:lnTo>
                    <a:pt x="12572" y="9753"/>
                  </a:lnTo>
                  <a:lnTo>
                    <a:pt x="12572" y="6273"/>
                  </a:lnTo>
                  <a:lnTo>
                    <a:pt x="12572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1078264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2" y="6273"/>
                  </a:moveTo>
                  <a:lnTo>
                    <a:pt x="12572" y="9753"/>
                  </a:lnTo>
                  <a:lnTo>
                    <a:pt x="9753" y="12560"/>
                  </a:lnTo>
                  <a:lnTo>
                    <a:pt x="6299" y="12560"/>
                  </a:lnTo>
                  <a:lnTo>
                    <a:pt x="2793" y="12560"/>
                  </a:lnTo>
                  <a:lnTo>
                    <a:pt x="0" y="9753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793" y="0"/>
                  </a:lnTo>
                  <a:lnTo>
                    <a:pt x="6299" y="0"/>
                  </a:lnTo>
                  <a:lnTo>
                    <a:pt x="9753" y="0"/>
                  </a:lnTo>
                  <a:lnTo>
                    <a:pt x="12572" y="2806"/>
                  </a:lnTo>
                  <a:lnTo>
                    <a:pt x="12572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1098852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9753"/>
                  </a:lnTo>
                  <a:lnTo>
                    <a:pt x="2806" y="12560"/>
                  </a:lnTo>
                  <a:lnTo>
                    <a:pt x="9766" y="12560"/>
                  </a:lnTo>
                  <a:lnTo>
                    <a:pt x="12585" y="9753"/>
                  </a:lnTo>
                  <a:lnTo>
                    <a:pt x="12585" y="6273"/>
                  </a:lnTo>
                  <a:lnTo>
                    <a:pt x="12585" y="2806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1098852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85" y="6273"/>
                  </a:moveTo>
                  <a:lnTo>
                    <a:pt x="12585" y="9753"/>
                  </a:lnTo>
                  <a:lnTo>
                    <a:pt x="9766" y="12560"/>
                  </a:lnTo>
                  <a:lnTo>
                    <a:pt x="6273" y="12560"/>
                  </a:lnTo>
                  <a:lnTo>
                    <a:pt x="2806" y="12560"/>
                  </a:lnTo>
                  <a:lnTo>
                    <a:pt x="0" y="9753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806" y="0"/>
                  </a:lnTo>
                  <a:lnTo>
                    <a:pt x="6273" y="0"/>
                  </a:lnTo>
                  <a:lnTo>
                    <a:pt x="9766" y="0"/>
                  </a:lnTo>
                  <a:lnTo>
                    <a:pt x="12585" y="2806"/>
                  </a:lnTo>
                  <a:lnTo>
                    <a:pt x="12585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1057701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3" y="0"/>
                  </a:lnTo>
                  <a:lnTo>
                    <a:pt x="0" y="2806"/>
                  </a:lnTo>
                  <a:lnTo>
                    <a:pt x="0" y="9753"/>
                  </a:lnTo>
                  <a:lnTo>
                    <a:pt x="2793" y="12560"/>
                  </a:lnTo>
                  <a:lnTo>
                    <a:pt x="9753" y="12560"/>
                  </a:lnTo>
                  <a:lnTo>
                    <a:pt x="12572" y="9753"/>
                  </a:lnTo>
                  <a:lnTo>
                    <a:pt x="12572" y="6273"/>
                  </a:lnTo>
                  <a:lnTo>
                    <a:pt x="12572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1057701" y="28129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2" y="6273"/>
                  </a:moveTo>
                  <a:lnTo>
                    <a:pt x="12572" y="9753"/>
                  </a:lnTo>
                  <a:lnTo>
                    <a:pt x="9753" y="12560"/>
                  </a:lnTo>
                  <a:lnTo>
                    <a:pt x="6286" y="12560"/>
                  </a:lnTo>
                  <a:lnTo>
                    <a:pt x="2793" y="12560"/>
                  </a:lnTo>
                  <a:lnTo>
                    <a:pt x="0" y="9753"/>
                  </a:lnTo>
                  <a:lnTo>
                    <a:pt x="0" y="6273"/>
                  </a:lnTo>
                  <a:lnTo>
                    <a:pt x="0" y="2806"/>
                  </a:lnTo>
                  <a:lnTo>
                    <a:pt x="2793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72" y="2806"/>
                  </a:lnTo>
                  <a:lnTo>
                    <a:pt x="12572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1032211" y="2779661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1032211" y="2779661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1032211" y="2808031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1032211" y="2808031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1032211" y="28351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1032211" y="283513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1099482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806" y="0"/>
                  </a:lnTo>
                  <a:lnTo>
                    <a:pt x="0" y="2832"/>
                  </a:lnTo>
                  <a:lnTo>
                    <a:pt x="0" y="6286"/>
                  </a:lnTo>
                  <a:lnTo>
                    <a:pt x="0" y="9753"/>
                  </a:lnTo>
                  <a:lnTo>
                    <a:pt x="2806" y="12573"/>
                  </a:lnTo>
                  <a:lnTo>
                    <a:pt x="9740" y="12573"/>
                  </a:lnTo>
                  <a:lnTo>
                    <a:pt x="12547" y="9753"/>
                  </a:lnTo>
                  <a:lnTo>
                    <a:pt x="12547" y="2832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1099482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86"/>
                  </a:moveTo>
                  <a:lnTo>
                    <a:pt x="0" y="2832"/>
                  </a:lnTo>
                  <a:lnTo>
                    <a:pt x="2806" y="0"/>
                  </a:lnTo>
                  <a:lnTo>
                    <a:pt x="6273" y="0"/>
                  </a:lnTo>
                  <a:lnTo>
                    <a:pt x="9740" y="0"/>
                  </a:lnTo>
                  <a:lnTo>
                    <a:pt x="12547" y="2832"/>
                  </a:lnTo>
                  <a:lnTo>
                    <a:pt x="12547" y="6286"/>
                  </a:lnTo>
                  <a:lnTo>
                    <a:pt x="12547" y="9753"/>
                  </a:lnTo>
                  <a:lnTo>
                    <a:pt x="9740" y="12573"/>
                  </a:lnTo>
                  <a:lnTo>
                    <a:pt x="6273" y="12573"/>
                  </a:lnTo>
                  <a:lnTo>
                    <a:pt x="2806" y="12573"/>
                  </a:lnTo>
                  <a:lnTo>
                    <a:pt x="0" y="9753"/>
                  </a:lnTo>
                  <a:lnTo>
                    <a:pt x="0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1058331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4" y="0"/>
                  </a:lnTo>
                  <a:lnTo>
                    <a:pt x="0" y="2832"/>
                  </a:lnTo>
                  <a:lnTo>
                    <a:pt x="0" y="6286"/>
                  </a:lnTo>
                  <a:lnTo>
                    <a:pt x="0" y="9753"/>
                  </a:lnTo>
                  <a:lnTo>
                    <a:pt x="2794" y="12573"/>
                  </a:lnTo>
                  <a:lnTo>
                    <a:pt x="9753" y="12573"/>
                  </a:lnTo>
                  <a:lnTo>
                    <a:pt x="12560" y="9753"/>
                  </a:lnTo>
                  <a:lnTo>
                    <a:pt x="12560" y="2832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1058331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86"/>
                  </a:moveTo>
                  <a:lnTo>
                    <a:pt x="0" y="2832"/>
                  </a:lnTo>
                  <a:lnTo>
                    <a:pt x="2794" y="0"/>
                  </a:lnTo>
                  <a:lnTo>
                    <a:pt x="6273" y="0"/>
                  </a:lnTo>
                  <a:lnTo>
                    <a:pt x="9753" y="0"/>
                  </a:lnTo>
                  <a:lnTo>
                    <a:pt x="12560" y="2832"/>
                  </a:lnTo>
                  <a:lnTo>
                    <a:pt x="12560" y="6286"/>
                  </a:lnTo>
                  <a:lnTo>
                    <a:pt x="12560" y="9753"/>
                  </a:lnTo>
                  <a:lnTo>
                    <a:pt x="9753" y="12573"/>
                  </a:lnTo>
                  <a:lnTo>
                    <a:pt x="6273" y="12573"/>
                  </a:lnTo>
                  <a:lnTo>
                    <a:pt x="2794" y="12573"/>
                  </a:lnTo>
                  <a:lnTo>
                    <a:pt x="0" y="9753"/>
                  </a:lnTo>
                  <a:lnTo>
                    <a:pt x="0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1037743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32" y="0"/>
                  </a:lnTo>
                  <a:lnTo>
                    <a:pt x="0" y="2832"/>
                  </a:lnTo>
                  <a:lnTo>
                    <a:pt x="0" y="6286"/>
                  </a:lnTo>
                  <a:lnTo>
                    <a:pt x="0" y="9753"/>
                  </a:lnTo>
                  <a:lnTo>
                    <a:pt x="2832" y="12573"/>
                  </a:lnTo>
                  <a:lnTo>
                    <a:pt x="9753" y="12573"/>
                  </a:lnTo>
                  <a:lnTo>
                    <a:pt x="12560" y="9753"/>
                  </a:lnTo>
                  <a:lnTo>
                    <a:pt x="12560" y="2832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1037743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86"/>
                  </a:moveTo>
                  <a:lnTo>
                    <a:pt x="0" y="2832"/>
                  </a:lnTo>
                  <a:lnTo>
                    <a:pt x="2832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32"/>
                  </a:lnTo>
                  <a:lnTo>
                    <a:pt x="12560" y="6286"/>
                  </a:lnTo>
                  <a:lnTo>
                    <a:pt x="12560" y="9753"/>
                  </a:lnTo>
                  <a:lnTo>
                    <a:pt x="9753" y="12573"/>
                  </a:lnTo>
                  <a:lnTo>
                    <a:pt x="6286" y="12573"/>
                  </a:lnTo>
                  <a:lnTo>
                    <a:pt x="2832" y="12573"/>
                  </a:lnTo>
                  <a:lnTo>
                    <a:pt x="0" y="9753"/>
                  </a:lnTo>
                  <a:lnTo>
                    <a:pt x="0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1078906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06" y="0"/>
                  </a:lnTo>
                  <a:lnTo>
                    <a:pt x="0" y="2832"/>
                  </a:lnTo>
                  <a:lnTo>
                    <a:pt x="0" y="6286"/>
                  </a:lnTo>
                  <a:lnTo>
                    <a:pt x="0" y="9753"/>
                  </a:lnTo>
                  <a:lnTo>
                    <a:pt x="2806" y="12573"/>
                  </a:lnTo>
                  <a:lnTo>
                    <a:pt x="9753" y="12573"/>
                  </a:lnTo>
                  <a:lnTo>
                    <a:pt x="12560" y="9753"/>
                  </a:lnTo>
                  <a:lnTo>
                    <a:pt x="12560" y="2832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1078906" y="306542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86"/>
                  </a:moveTo>
                  <a:lnTo>
                    <a:pt x="0" y="2832"/>
                  </a:lnTo>
                  <a:lnTo>
                    <a:pt x="2806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32"/>
                  </a:lnTo>
                  <a:lnTo>
                    <a:pt x="12560" y="6286"/>
                  </a:lnTo>
                  <a:lnTo>
                    <a:pt x="12560" y="9753"/>
                  </a:lnTo>
                  <a:lnTo>
                    <a:pt x="9753" y="12573"/>
                  </a:lnTo>
                  <a:lnTo>
                    <a:pt x="6286" y="12573"/>
                  </a:lnTo>
                  <a:lnTo>
                    <a:pt x="2806" y="12573"/>
                  </a:lnTo>
                  <a:lnTo>
                    <a:pt x="0" y="9753"/>
                  </a:lnTo>
                  <a:lnTo>
                    <a:pt x="0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1032210" y="311211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1032210" y="311211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1032210" y="3084027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1032210" y="3084027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1032210" y="305692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1032210" y="3056928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1032446" y="2200326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90" h="386080">
                  <a:moveTo>
                    <a:pt x="84759" y="0"/>
                  </a:moveTo>
                  <a:lnTo>
                    <a:pt x="0" y="0"/>
                  </a:lnTo>
                  <a:lnTo>
                    <a:pt x="0" y="386029"/>
                  </a:lnTo>
                  <a:lnTo>
                    <a:pt x="84759" y="386029"/>
                  </a:lnTo>
                  <a:lnTo>
                    <a:pt x="84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1032442" y="2200324"/>
              <a:ext cx="85090" cy="386080"/>
            </a:xfrm>
            <a:custGeom>
              <a:avLst/>
              <a:gdLst/>
              <a:ahLst/>
              <a:cxnLst/>
              <a:rect l="l" t="t" r="r" b="b"/>
              <a:pathLst>
                <a:path w="85090" h="386080">
                  <a:moveTo>
                    <a:pt x="84759" y="386029"/>
                  </a:moveTo>
                  <a:lnTo>
                    <a:pt x="0" y="386029"/>
                  </a:lnTo>
                  <a:lnTo>
                    <a:pt x="0" y="0"/>
                  </a:lnTo>
                  <a:lnTo>
                    <a:pt x="84759" y="0"/>
                  </a:lnTo>
                  <a:lnTo>
                    <a:pt x="84759" y="38602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1037126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819" y="0"/>
                  </a:lnTo>
                  <a:lnTo>
                    <a:pt x="0" y="2819"/>
                  </a:lnTo>
                  <a:lnTo>
                    <a:pt x="0" y="9753"/>
                  </a:lnTo>
                  <a:lnTo>
                    <a:pt x="2819" y="12573"/>
                  </a:lnTo>
                  <a:lnTo>
                    <a:pt x="9740" y="12573"/>
                  </a:lnTo>
                  <a:lnTo>
                    <a:pt x="12547" y="9753"/>
                  </a:lnTo>
                  <a:lnTo>
                    <a:pt x="12547" y="6286"/>
                  </a:lnTo>
                  <a:lnTo>
                    <a:pt x="12547" y="2819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1037126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47" y="6286"/>
                  </a:moveTo>
                  <a:lnTo>
                    <a:pt x="12547" y="9753"/>
                  </a:lnTo>
                  <a:lnTo>
                    <a:pt x="9740" y="12573"/>
                  </a:lnTo>
                  <a:lnTo>
                    <a:pt x="6261" y="12573"/>
                  </a:lnTo>
                  <a:lnTo>
                    <a:pt x="2819" y="12573"/>
                  </a:lnTo>
                  <a:lnTo>
                    <a:pt x="0" y="9753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819" y="0"/>
                  </a:lnTo>
                  <a:lnTo>
                    <a:pt x="6261" y="0"/>
                  </a:lnTo>
                  <a:lnTo>
                    <a:pt x="9740" y="0"/>
                  </a:lnTo>
                  <a:lnTo>
                    <a:pt x="12547" y="2819"/>
                  </a:lnTo>
                  <a:lnTo>
                    <a:pt x="12547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1078264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3" y="0"/>
                  </a:lnTo>
                  <a:lnTo>
                    <a:pt x="0" y="2819"/>
                  </a:lnTo>
                  <a:lnTo>
                    <a:pt x="0" y="9753"/>
                  </a:lnTo>
                  <a:lnTo>
                    <a:pt x="2793" y="12573"/>
                  </a:lnTo>
                  <a:lnTo>
                    <a:pt x="9753" y="12573"/>
                  </a:lnTo>
                  <a:lnTo>
                    <a:pt x="12572" y="9753"/>
                  </a:lnTo>
                  <a:lnTo>
                    <a:pt x="12572" y="6286"/>
                  </a:lnTo>
                  <a:lnTo>
                    <a:pt x="12572" y="2819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1078264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2" y="6286"/>
                  </a:moveTo>
                  <a:lnTo>
                    <a:pt x="12572" y="9753"/>
                  </a:lnTo>
                  <a:lnTo>
                    <a:pt x="9753" y="12573"/>
                  </a:lnTo>
                  <a:lnTo>
                    <a:pt x="6299" y="12573"/>
                  </a:lnTo>
                  <a:lnTo>
                    <a:pt x="2793" y="12573"/>
                  </a:lnTo>
                  <a:lnTo>
                    <a:pt x="0" y="9753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793" y="0"/>
                  </a:lnTo>
                  <a:lnTo>
                    <a:pt x="6299" y="0"/>
                  </a:lnTo>
                  <a:lnTo>
                    <a:pt x="9753" y="0"/>
                  </a:lnTo>
                  <a:lnTo>
                    <a:pt x="12572" y="2819"/>
                  </a:lnTo>
                  <a:lnTo>
                    <a:pt x="12572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1098852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66" y="0"/>
                  </a:moveTo>
                  <a:lnTo>
                    <a:pt x="2806" y="0"/>
                  </a:lnTo>
                  <a:lnTo>
                    <a:pt x="0" y="2819"/>
                  </a:lnTo>
                  <a:lnTo>
                    <a:pt x="0" y="9753"/>
                  </a:lnTo>
                  <a:lnTo>
                    <a:pt x="2806" y="12573"/>
                  </a:lnTo>
                  <a:lnTo>
                    <a:pt x="9766" y="12573"/>
                  </a:lnTo>
                  <a:lnTo>
                    <a:pt x="12585" y="9753"/>
                  </a:lnTo>
                  <a:lnTo>
                    <a:pt x="12585" y="6286"/>
                  </a:lnTo>
                  <a:lnTo>
                    <a:pt x="12585" y="2819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1098852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85" y="6286"/>
                  </a:moveTo>
                  <a:lnTo>
                    <a:pt x="12585" y="9753"/>
                  </a:lnTo>
                  <a:lnTo>
                    <a:pt x="9766" y="12573"/>
                  </a:lnTo>
                  <a:lnTo>
                    <a:pt x="6273" y="12573"/>
                  </a:lnTo>
                  <a:lnTo>
                    <a:pt x="2806" y="12573"/>
                  </a:lnTo>
                  <a:lnTo>
                    <a:pt x="0" y="9753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806" y="0"/>
                  </a:lnTo>
                  <a:lnTo>
                    <a:pt x="6273" y="0"/>
                  </a:lnTo>
                  <a:lnTo>
                    <a:pt x="9766" y="0"/>
                  </a:lnTo>
                  <a:lnTo>
                    <a:pt x="12585" y="2819"/>
                  </a:lnTo>
                  <a:lnTo>
                    <a:pt x="12585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1057701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3" y="0"/>
                  </a:lnTo>
                  <a:lnTo>
                    <a:pt x="0" y="2819"/>
                  </a:lnTo>
                  <a:lnTo>
                    <a:pt x="0" y="9753"/>
                  </a:lnTo>
                  <a:lnTo>
                    <a:pt x="2793" y="12573"/>
                  </a:lnTo>
                  <a:lnTo>
                    <a:pt x="9753" y="12573"/>
                  </a:lnTo>
                  <a:lnTo>
                    <a:pt x="12572" y="9753"/>
                  </a:lnTo>
                  <a:lnTo>
                    <a:pt x="12572" y="6286"/>
                  </a:lnTo>
                  <a:lnTo>
                    <a:pt x="12572" y="2819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1057701" y="22609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572" y="6286"/>
                  </a:moveTo>
                  <a:lnTo>
                    <a:pt x="12572" y="9753"/>
                  </a:lnTo>
                  <a:lnTo>
                    <a:pt x="9753" y="12573"/>
                  </a:lnTo>
                  <a:lnTo>
                    <a:pt x="6286" y="12573"/>
                  </a:lnTo>
                  <a:lnTo>
                    <a:pt x="2793" y="12573"/>
                  </a:lnTo>
                  <a:lnTo>
                    <a:pt x="0" y="9753"/>
                  </a:lnTo>
                  <a:lnTo>
                    <a:pt x="0" y="6286"/>
                  </a:lnTo>
                  <a:lnTo>
                    <a:pt x="0" y="2819"/>
                  </a:lnTo>
                  <a:lnTo>
                    <a:pt x="2793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72" y="2819"/>
                  </a:lnTo>
                  <a:lnTo>
                    <a:pt x="12572" y="628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1032211" y="222766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1032211" y="222766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1032211" y="225602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1032211" y="225602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032211" y="2283133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032211" y="2283133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47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099482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40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6273"/>
                  </a:lnTo>
                  <a:lnTo>
                    <a:pt x="0" y="9740"/>
                  </a:lnTo>
                  <a:lnTo>
                    <a:pt x="2806" y="12560"/>
                  </a:lnTo>
                  <a:lnTo>
                    <a:pt x="9740" y="12560"/>
                  </a:lnTo>
                  <a:lnTo>
                    <a:pt x="12547" y="9740"/>
                  </a:lnTo>
                  <a:lnTo>
                    <a:pt x="12547" y="2806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1099482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73"/>
                  </a:moveTo>
                  <a:lnTo>
                    <a:pt x="0" y="2806"/>
                  </a:lnTo>
                  <a:lnTo>
                    <a:pt x="2806" y="0"/>
                  </a:lnTo>
                  <a:lnTo>
                    <a:pt x="6273" y="0"/>
                  </a:lnTo>
                  <a:lnTo>
                    <a:pt x="9740" y="0"/>
                  </a:lnTo>
                  <a:lnTo>
                    <a:pt x="12547" y="2806"/>
                  </a:lnTo>
                  <a:lnTo>
                    <a:pt x="12547" y="6273"/>
                  </a:lnTo>
                  <a:lnTo>
                    <a:pt x="12547" y="9740"/>
                  </a:lnTo>
                  <a:lnTo>
                    <a:pt x="9740" y="12560"/>
                  </a:lnTo>
                  <a:lnTo>
                    <a:pt x="6273" y="12560"/>
                  </a:lnTo>
                  <a:lnTo>
                    <a:pt x="2806" y="12560"/>
                  </a:lnTo>
                  <a:lnTo>
                    <a:pt x="0" y="9740"/>
                  </a:lnTo>
                  <a:lnTo>
                    <a:pt x="0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1058331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794" y="0"/>
                  </a:lnTo>
                  <a:lnTo>
                    <a:pt x="0" y="2806"/>
                  </a:lnTo>
                  <a:lnTo>
                    <a:pt x="0" y="6273"/>
                  </a:lnTo>
                  <a:lnTo>
                    <a:pt x="0" y="9740"/>
                  </a:lnTo>
                  <a:lnTo>
                    <a:pt x="2794" y="12560"/>
                  </a:lnTo>
                  <a:lnTo>
                    <a:pt x="9753" y="12560"/>
                  </a:lnTo>
                  <a:lnTo>
                    <a:pt x="12560" y="9740"/>
                  </a:lnTo>
                  <a:lnTo>
                    <a:pt x="12560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058331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73"/>
                  </a:moveTo>
                  <a:lnTo>
                    <a:pt x="0" y="2806"/>
                  </a:lnTo>
                  <a:lnTo>
                    <a:pt x="2794" y="0"/>
                  </a:lnTo>
                  <a:lnTo>
                    <a:pt x="6273" y="0"/>
                  </a:lnTo>
                  <a:lnTo>
                    <a:pt x="9753" y="0"/>
                  </a:lnTo>
                  <a:lnTo>
                    <a:pt x="12560" y="2806"/>
                  </a:lnTo>
                  <a:lnTo>
                    <a:pt x="12560" y="6273"/>
                  </a:lnTo>
                  <a:lnTo>
                    <a:pt x="12560" y="9740"/>
                  </a:lnTo>
                  <a:lnTo>
                    <a:pt x="9753" y="12560"/>
                  </a:lnTo>
                  <a:lnTo>
                    <a:pt x="6273" y="12560"/>
                  </a:lnTo>
                  <a:lnTo>
                    <a:pt x="2794" y="12560"/>
                  </a:lnTo>
                  <a:lnTo>
                    <a:pt x="0" y="9740"/>
                  </a:lnTo>
                  <a:lnTo>
                    <a:pt x="0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1037743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32" y="0"/>
                  </a:lnTo>
                  <a:lnTo>
                    <a:pt x="0" y="2806"/>
                  </a:lnTo>
                  <a:lnTo>
                    <a:pt x="0" y="6273"/>
                  </a:lnTo>
                  <a:lnTo>
                    <a:pt x="0" y="9740"/>
                  </a:lnTo>
                  <a:lnTo>
                    <a:pt x="2832" y="12560"/>
                  </a:lnTo>
                  <a:lnTo>
                    <a:pt x="9753" y="12560"/>
                  </a:lnTo>
                  <a:lnTo>
                    <a:pt x="12560" y="9740"/>
                  </a:lnTo>
                  <a:lnTo>
                    <a:pt x="12560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1037743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73"/>
                  </a:moveTo>
                  <a:lnTo>
                    <a:pt x="0" y="2806"/>
                  </a:lnTo>
                  <a:lnTo>
                    <a:pt x="2832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06"/>
                  </a:lnTo>
                  <a:lnTo>
                    <a:pt x="12560" y="6273"/>
                  </a:lnTo>
                  <a:lnTo>
                    <a:pt x="12560" y="9740"/>
                  </a:lnTo>
                  <a:lnTo>
                    <a:pt x="9753" y="12560"/>
                  </a:lnTo>
                  <a:lnTo>
                    <a:pt x="6286" y="12560"/>
                  </a:lnTo>
                  <a:lnTo>
                    <a:pt x="2832" y="12560"/>
                  </a:lnTo>
                  <a:lnTo>
                    <a:pt x="0" y="9740"/>
                  </a:lnTo>
                  <a:lnTo>
                    <a:pt x="0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1078906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53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6273"/>
                  </a:lnTo>
                  <a:lnTo>
                    <a:pt x="0" y="9740"/>
                  </a:lnTo>
                  <a:lnTo>
                    <a:pt x="2806" y="12560"/>
                  </a:lnTo>
                  <a:lnTo>
                    <a:pt x="9753" y="12560"/>
                  </a:lnTo>
                  <a:lnTo>
                    <a:pt x="12560" y="9740"/>
                  </a:lnTo>
                  <a:lnTo>
                    <a:pt x="12560" y="2806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1078906" y="25134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73"/>
                  </a:moveTo>
                  <a:lnTo>
                    <a:pt x="0" y="2806"/>
                  </a:lnTo>
                  <a:lnTo>
                    <a:pt x="2806" y="0"/>
                  </a:lnTo>
                  <a:lnTo>
                    <a:pt x="6286" y="0"/>
                  </a:lnTo>
                  <a:lnTo>
                    <a:pt x="9753" y="0"/>
                  </a:lnTo>
                  <a:lnTo>
                    <a:pt x="12560" y="2806"/>
                  </a:lnTo>
                  <a:lnTo>
                    <a:pt x="12560" y="6273"/>
                  </a:lnTo>
                  <a:lnTo>
                    <a:pt x="12560" y="9740"/>
                  </a:lnTo>
                  <a:lnTo>
                    <a:pt x="9753" y="12560"/>
                  </a:lnTo>
                  <a:lnTo>
                    <a:pt x="6286" y="12560"/>
                  </a:lnTo>
                  <a:lnTo>
                    <a:pt x="2806" y="12560"/>
                  </a:lnTo>
                  <a:lnTo>
                    <a:pt x="0" y="9740"/>
                  </a:lnTo>
                  <a:lnTo>
                    <a:pt x="0" y="62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1032210" y="256011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1032210" y="2560114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1032210" y="2532030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1032210" y="2532030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1032210" y="250491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1032210" y="2504912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847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1544485" y="2782240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46" y="0"/>
                  </a:moveTo>
                  <a:lnTo>
                    <a:pt x="0" y="0"/>
                  </a:lnTo>
                  <a:lnTo>
                    <a:pt x="0" y="333882"/>
                  </a:lnTo>
                  <a:lnTo>
                    <a:pt x="65646" y="333882"/>
                  </a:lnTo>
                  <a:lnTo>
                    <a:pt x="656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1544481" y="2782240"/>
              <a:ext cx="66040" cy="334010"/>
            </a:xfrm>
            <a:custGeom>
              <a:avLst/>
              <a:gdLst/>
              <a:ahLst/>
              <a:cxnLst/>
              <a:rect l="l" t="t" r="r" b="b"/>
              <a:pathLst>
                <a:path w="66040" h="334010">
                  <a:moveTo>
                    <a:pt x="65646" y="333882"/>
                  </a:moveTo>
                  <a:lnTo>
                    <a:pt x="0" y="333882"/>
                  </a:lnTo>
                  <a:lnTo>
                    <a:pt x="0" y="0"/>
                  </a:lnTo>
                  <a:lnTo>
                    <a:pt x="65646" y="0"/>
                  </a:lnTo>
                  <a:lnTo>
                    <a:pt x="65646" y="3338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1544485" y="2865005"/>
              <a:ext cx="66040" cy="22860"/>
            </a:xfrm>
            <a:custGeom>
              <a:avLst/>
              <a:gdLst/>
              <a:ahLst/>
              <a:cxnLst/>
              <a:rect l="l" t="t" r="r" b="b"/>
              <a:pathLst>
                <a:path w="66040" h="22860">
                  <a:moveTo>
                    <a:pt x="65646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65646" y="22821"/>
                  </a:lnTo>
                  <a:lnTo>
                    <a:pt x="65646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1560196" y="30600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4213" y="17106"/>
                  </a:moveTo>
                  <a:lnTo>
                    <a:pt x="34213" y="26555"/>
                  </a:lnTo>
                  <a:lnTo>
                    <a:pt x="26555" y="34226"/>
                  </a:lnTo>
                  <a:lnTo>
                    <a:pt x="17094" y="34226"/>
                  </a:lnTo>
                  <a:lnTo>
                    <a:pt x="7645" y="34226"/>
                  </a:lnTo>
                  <a:lnTo>
                    <a:pt x="0" y="26555"/>
                  </a:lnTo>
                  <a:lnTo>
                    <a:pt x="0" y="17106"/>
                  </a:lnTo>
                  <a:lnTo>
                    <a:pt x="0" y="7670"/>
                  </a:lnTo>
                  <a:lnTo>
                    <a:pt x="7645" y="0"/>
                  </a:lnTo>
                  <a:lnTo>
                    <a:pt x="17094" y="0"/>
                  </a:lnTo>
                  <a:lnTo>
                    <a:pt x="26555" y="0"/>
                  </a:lnTo>
                  <a:lnTo>
                    <a:pt x="34213" y="7670"/>
                  </a:lnTo>
                  <a:lnTo>
                    <a:pt x="34213" y="1710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1564151" y="281062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26339" y="13169"/>
                  </a:moveTo>
                  <a:lnTo>
                    <a:pt x="26339" y="20434"/>
                  </a:lnTo>
                  <a:lnTo>
                    <a:pt x="20421" y="26327"/>
                  </a:lnTo>
                  <a:lnTo>
                    <a:pt x="13144" y="26327"/>
                  </a:lnTo>
                  <a:lnTo>
                    <a:pt x="5867" y="26327"/>
                  </a:lnTo>
                  <a:lnTo>
                    <a:pt x="0" y="20434"/>
                  </a:lnTo>
                  <a:lnTo>
                    <a:pt x="0" y="13169"/>
                  </a:lnTo>
                  <a:lnTo>
                    <a:pt x="0" y="5905"/>
                  </a:lnTo>
                  <a:lnTo>
                    <a:pt x="5867" y="0"/>
                  </a:lnTo>
                  <a:lnTo>
                    <a:pt x="13144" y="0"/>
                  </a:lnTo>
                  <a:lnTo>
                    <a:pt x="20421" y="0"/>
                  </a:lnTo>
                  <a:lnTo>
                    <a:pt x="26339" y="5905"/>
                  </a:lnTo>
                  <a:lnTo>
                    <a:pt x="26339" y="1316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1544478" y="3042640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6564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1544478" y="3042640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 h="0">
                  <a:moveTo>
                    <a:pt x="0" y="0"/>
                  </a:moveTo>
                  <a:lnTo>
                    <a:pt x="6564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1554516" y="2922431"/>
              <a:ext cx="46355" cy="29845"/>
            </a:xfrm>
            <a:custGeom>
              <a:avLst/>
              <a:gdLst/>
              <a:ahLst/>
              <a:cxnLst/>
              <a:rect l="l" t="t" r="r" b="b"/>
              <a:pathLst>
                <a:path w="46355" h="29844">
                  <a:moveTo>
                    <a:pt x="46342" y="26987"/>
                  </a:moveTo>
                  <a:lnTo>
                    <a:pt x="46342" y="28409"/>
                  </a:lnTo>
                  <a:lnTo>
                    <a:pt x="45199" y="29565"/>
                  </a:lnTo>
                  <a:lnTo>
                    <a:pt x="43764" y="29565"/>
                  </a:lnTo>
                  <a:lnTo>
                    <a:pt x="2578" y="29565"/>
                  </a:lnTo>
                  <a:lnTo>
                    <a:pt x="1143" y="29565"/>
                  </a:lnTo>
                  <a:lnTo>
                    <a:pt x="0" y="28409"/>
                  </a:lnTo>
                  <a:lnTo>
                    <a:pt x="0" y="26987"/>
                  </a:lnTo>
                  <a:lnTo>
                    <a:pt x="0" y="2578"/>
                  </a:lnTo>
                  <a:lnTo>
                    <a:pt x="0" y="1155"/>
                  </a:lnTo>
                  <a:lnTo>
                    <a:pt x="1143" y="0"/>
                  </a:lnTo>
                  <a:lnTo>
                    <a:pt x="2578" y="0"/>
                  </a:lnTo>
                  <a:lnTo>
                    <a:pt x="43764" y="0"/>
                  </a:lnTo>
                  <a:lnTo>
                    <a:pt x="45199" y="0"/>
                  </a:lnTo>
                  <a:lnTo>
                    <a:pt x="46342" y="1155"/>
                  </a:lnTo>
                  <a:lnTo>
                    <a:pt x="46342" y="2578"/>
                  </a:lnTo>
                  <a:lnTo>
                    <a:pt x="46342" y="269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549781" y="2948248"/>
              <a:ext cx="55880" cy="36195"/>
            </a:xfrm>
            <a:custGeom>
              <a:avLst/>
              <a:gdLst/>
              <a:ahLst/>
              <a:cxnLst/>
              <a:rect l="l" t="t" r="r" b="b"/>
              <a:pathLst>
                <a:path w="55880" h="36194">
                  <a:moveTo>
                    <a:pt x="54444" y="0"/>
                  </a:moveTo>
                  <a:lnTo>
                    <a:pt x="1396" y="0"/>
                  </a:lnTo>
                  <a:lnTo>
                    <a:pt x="0" y="1384"/>
                  </a:lnTo>
                  <a:lnTo>
                    <a:pt x="0" y="34213"/>
                  </a:lnTo>
                  <a:lnTo>
                    <a:pt x="1396" y="35610"/>
                  </a:lnTo>
                  <a:lnTo>
                    <a:pt x="54444" y="35610"/>
                  </a:lnTo>
                  <a:lnTo>
                    <a:pt x="55816" y="34213"/>
                  </a:lnTo>
                  <a:lnTo>
                    <a:pt x="55816" y="32499"/>
                  </a:lnTo>
                  <a:lnTo>
                    <a:pt x="55816" y="1384"/>
                  </a:lnTo>
                  <a:lnTo>
                    <a:pt x="544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1549781" y="2948248"/>
              <a:ext cx="55880" cy="36195"/>
            </a:xfrm>
            <a:custGeom>
              <a:avLst/>
              <a:gdLst/>
              <a:ahLst/>
              <a:cxnLst/>
              <a:rect l="l" t="t" r="r" b="b"/>
              <a:pathLst>
                <a:path w="55880" h="36194">
                  <a:moveTo>
                    <a:pt x="55816" y="32499"/>
                  </a:moveTo>
                  <a:lnTo>
                    <a:pt x="55816" y="34213"/>
                  </a:lnTo>
                  <a:lnTo>
                    <a:pt x="54444" y="35610"/>
                  </a:lnTo>
                  <a:lnTo>
                    <a:pt x="52717" y="35610"/>
                  </a:lnTo>
                  <a:lnTo>
                    <a:pt x="3098" y="35610"/>
                  </a:lnTo>
                  <a:lnTo>
                    <a:pt x="1396" y="35610"/>
                  </a:lnTo>
                  <a:lnTo>
                    <a:pt x="0" y="34213"/>
                  </a:lnTo>
                  <a:lnTo>
                    <a:pt x="0" y="32499"/>
                  </a:lnTo>
                  <a:lnTo>
                    <a:pt x="0" y="3098"/>
                  </a:lnTo>
                  <a:lnTo>
                    <a:pt x="0" y="1384"/>
                  </a:lnTo>
                  <a:lnTo>
                    <a:pt x="1396" y="0"/>
                  </a:lnTo>
                  <a:lnTo>
                    <a:pt x="3098" y="0"/>
                  </a:lnTo>
                  <a:lnTo>
                    <a:pt x="52717" y="0"/>
                  </a:lnTo>
                  <a:lnTo>
                    <a:pt x="54444" y="0"/>
                  </a:lnTo>
                  <a:lnTo>
                    <a:pt x="55816" y="1384"/>
                  </a:lnTo>
                  <a:lnTo>
                    <a:pt x="55816" y="3098"/>
                  </a:lnTo>
                  <a:lnTo>
                    <a:pt x="55816" y="3249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1550158" y="2970112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4" h="0">
                  <a:moveTo>
                    <a:pt x="5507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1550158" y="2970112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4" h="0">
                  <a:moveTo>
                    <a:pt x="0" y="0"/>
                  </a:moveTo>
                  <a:lnTo>
                    <a:pt x="5507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1554598" y="2929085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5" h="0">
                  <a:moveTo>
                    <a:pt x="4621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1554598" y="2929085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5" h="0">
                  <a:moveTo>
                    <a:pt x="0" y="0"/>
                  </a:moveTo>
                  <a:lnTo>
                    <a:pt x="4621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1609839" y="2774899"/>
              <a:ext cx="168910" cy="350520"/>
            </a:xfrm>
            <a:custGeom>
              <a:avLst/>
              <a:gdLst/>
              <a:ahLst/>
              <a:cxnLst/>
              <a:rect l="l" t="t" r="r" b="b"/>
              <a:pathLst>
                <a:path w="168910" h="350519">
                  <a:moveTo>
                    <a:pt x="168554" y="0"/>
                  </a:moveTo>
                  <a:lnTo>
                    <a:pt x="0" y="0"/>
                  </a:lnTo>
                  <a:lnTo>
                    <a:pt x="0" y="349923"/>
                  </a:lnTo>
                  <a:lnTo>
                    <a:pt x="168554" y="349923"/>
                  </a:lnTo>
                  <a:lnTo>
                    <a:pt x="1685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1609835" y="2774898"/>
              <a:ext cx="168910" cy="350520"/>
            </a:xfrm>
            <a:custGeom>
              <a:avLst/>
              <a:gdLst/>
              <a:ahLst/>
              <a:cxnLst/>
              <a:rect l="l" t="t" r="r" b="b"/>
              <a:pathLst>
                <a:path w="168910" h="350519">
                  <a:moveTo>
                    <a:pt x="168554" y="349923"/>
                  </a:moveTo>
                  <a:lnTo>
                    <a:pt x="0" y="349923"/>
                  </a:lnTo>
                  <a:lnTo>
                    <a:pt x="0" y="0"/>
                  </a:lnTo>
                  <a:lnTo>
                    <a:pt x="168554" y="0"/>
                  </a:lnTo>
                  <a:lnTo>
                    <a:pt x="168554" y="3499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1643608" y="2774886"/>
              <a:ext cx="101600" cy="24765"/>
            </a:xfrm>
            <a:custGeom>
              <a:avLst/>
              <a:gdLst/>
              <a:ahLst/>
              <a:cxnLst/>
              <a:rect l="l" t="t" r="r" b="b"/>
              <a:pathLst>
                <a:path w="101600" h="24764">
                  <a:moveTo>
                    <a:pt x="101028" y="0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101028" y="24638"/>
                  </a:lnTo>
                  <a:lnTo>
                    <a:pt x="1010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643604" y="2774886"/>
              <a:ext cx="101600" cy="24765"/>
            </a:xfrm>
            <a:custGeom>
              <a:avLst/>
              <a:gdLst/>
              <a:ahLst/>
              <a:cxnLst/>
              <a:rect l="l" t="t" r="r" b="b"/>
              <a:pathLst>
                <a:path w="101600" h="24764">
                  <a:moveTo>
                    <a:pt x="101028" y="24638"/>
                  </a:moveTo>
                  <a:lnTo>
                    <a:pt x="0" y="24638"/>
                  </a:lnTo>
                  <a:lnTo>
                    <a:pt x="0" y="0"/>
                  </a:lnTo>
                  <a:lnTo>
                    <a:pt x="101028" y="0"/>
                  </a:lnTo>
                  <a:lnTo>
                    <a:pt x="101028" y="246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1661350" y="3091307"/>
              <a:ext cx="66040" cy="33655"/>
            </a:xfrm>
            <a:custGeom>
              <a:avLst/>
              <a:gdLst/>
              <a:ahLst/>
              <a:cxnLst/>
              <a:rect l="l" t="t" r="r" b="b"/>
              <a:pathLst>
                <a:path w="66039" h="33655">
                  <a:moveTo>
                    <a:pt x="65544" y="0"/>
                  </a:moveTo>
                  <a:lnTo>
                    <a:pt x="0" y="0"/>
                  </a:lnTo>
                  <a:lnTo>
                    <a:pt x="0" y="33515"/>
                  </a:lnTo>
                  <a:lnTo>
                    <a:pt x="65544" y="33515"/>
                  </a:lnTo>
                  <a:lnTo>
                    <a:pt x="65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661346" y="3091305"/>
              <a:ext cx="66040" cy="33655"/>
            </a:xfrm>
            <a:custGeom>
              <a:avLst/>
              <a:gdLst/>
              <a:ahLst/>
              <a:cxnLst/>
              <a:rect l="l" t="t" r="r" b="b"/>
              <a:pathLst>
                <a:path w="66039" h="33655">
                  <a:moveTo>
                    <a:pt x="65544" y="33515"/>
                  </a:moveTo>
                  <a:lnTo>
                    <a:pt x="0" y="33515"/>
                  </a:lnTo>
                  <a:lnTo>
                    <a:pt x="0" y="0"/>
                  </a:lnTo>
                  <a:lnTo>
                    <a:pt x="65544" y="0"/>
                  </a:lnTo>
                  <a:lnTo>
                    <a:pt x="65544" y="335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649644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64" y="0"/>
                  </a:moveTo>
                  <a:lnTo>
                    <a:pt x="3251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51" y="14503"/>
                  </a:lnTo>
                  <a:lnTo>
                    <a:pt x="11264" y="14503"/>
                  </a:lnTo>
                  <a:lnTo>
                    <a:pt x="14516" y="11252"/>
                  </a:lnTo>
                  <a:lnTo>
                    <a:pt x="14516" y="7251"/>
                  </a:lnTo>
                  <a:lnTo>
                    <a:pt x="14516" y="325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649644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16" y="7251"/>
                  </a:moveTo>
                  <a:lnTo>
                    <a:pt x="14516" y="11252"/>
                  </a:lnTo>
                  <a:lnTo>
                    <a:pt x="11264" y="14503"/>
                  </a:lnTo>
                  <a:lnTo>
                    <a:pt x="7251" y="14503"/>
                  </a:lnTo>
                  <a:lnTo>
                    <a:pt x="3251" y="14503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51" y="0"/>
                  </a:lnTo>
                  <a:lnTo>
                    <a:pt x="7251" y="0"/>
                  </a:lnTo>
                  <a:lnTo>
                    <a:pt x="11264" y="0"/>
                  </a:lnTo>
                  <a:lnTo>
                    <a:pt x="14516" y="3251"/>
                  </a:lnTo>
                  <a:lnTo>
                    <a:pt x="14516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66899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64" y="0"/>
                  </a:moveTo>
                  <a:lnTo>
                    <a:pt x="3238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38" y="14503"/>
                  </a:lnTo>
                  <a:lnTo>
                    <a:pt x="11264" y="14503"/>
                  </a:lnTo>
                  <a:lnTo>
                    <a:pt x="14541" y="11252"/>
                  </a:lnTo>
                  <a:lnTo>
                    <a:pt x="14541" y="7251"/>
                  </a:lnTo>
                  <a:lnTo>
                    <a:pt x="14541" y="325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66899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41" y="7251"/>
                  </a:moveTo>
                  <a:lnTo>
                    <a:pt x="14541" y="11252"/>
                  </a:lnTo>
                  <a:lnTo>
                    <a:pt x="11264" y="14503"/>
                  </a:lnTo>
                  <a:lnTo>
                    <a:pt x="7277" y="14503"/>
                  </a:lnTo>
                  <a:lnTo>
                    <a:pt x="3238" y="14503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38" y="0"/>
                  </a:lnTo>
                  <a:lnTo>
                    <a:pt x="7277" y="0"/>
                  </a:lnTo>
                  <a:lnTo>
                    <a:pt x="11264" y="0"/>
                  </a:lnTo>
                  <a:lnTo>
                    <a:pt x="14541" y="3251"/>
                  </a:lnTo>
                  <a:lnTo>
                    <a:pt x="14541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1688216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64" y="0"/>
                  </a:moveTo>
                  <a:lnTo>
                    <a:pt x="3263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63" y="14503"/>
                  </a:lnTo>
                  <a:lnTo>
                    <a:pt x="11264" y="14503"/>
                  </a:lnTo>
                  <a:lnTo>
                    <a:pt x="14516" y="11252"/>
                  </a:lnTo>
                  <a:lnTo>
                    <a:pt x="14516" y="7251"/>
                  </a:lnTo>
                  <a:lnTo>
                    <a:pt x="14516" y="325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688216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16" y="7251"/>
                  </a:moveTo>
                  <a:lnTo>
                    <a:pt x="14516" y="11252"/>
                  </a:lnTo>
                  <a:lnTo>
                    <a:pt x="11264" y="14503"/>
                  </a:lnTo>
                  <a:lnTo>
                    <a:pt x="7264" y="14503"/>
                  </a:lnTo>
                  <a:lnTo>
                    <a:pt x="3263" y="14503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63" y="0"/>
                  </a:lnTo>
                  <a:lnTo>
                    <a:pt x="7264" y="0"/>
                  </a:lnTo>
                  <a:lnTo>
                    <a:pt x="11264" y="0"/>
                  </a:lnTo>
                  <a:lnTo>
                    <a:pt x="14516" y="3251"/>
                  </a:lnTo>
                  <a:lnTo>
                    <a:pt x="14516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170745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64" y="0"/>
                  </a:moveTo>
                  <a:lnTo>
                    <a:pt x="3238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38" y="14503"/>
                  </a:lnTo>
                  <a:lnTo>
                    <a:pt x="11264" y="14503"/>
                  </a:lnTo>
                  <a:lnTo>
                    <a:pt x="14503" y="11252"/>
                  </a:lnTo>
                  <a:lnTo>
                    <a:pt x="14503" y="7251"/>
                  </a:lnTo>
                  <a:lnTo>
                    <a:pt x="14503" y="325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170745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03" y="7251"/>
                  </a:moveTo>
                  <a:lnTo>
                    <a:pt x="14503" y="11252"/>
                  </a:lnTo>
                  <a:lnTo>
                    <a:pt x="11264" y="14503"/>
                  </a:lnTo>
                  <a:lnTo>
                    <a:pt x="7251" y="14503"/>
                  </a:lnTo>
                  <a:lnTo>
                    <a:pt x="3238" y="14503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38" y="0"/>
                  </a:lnTo>
                  <a:lnTo>
                    <a:pt x="7251" y="0"/>
                  </a:lnTo>
                  <a:lnTo>
                    <a:pt x="11264" y="0"/>
                  </a:lnTo>
                  <a:lnTo>
                    <a:pt x="14503" y="3251"/>
                  </a:lnTo>
                  <a:lnTo>
                    <a:pt x="14503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1668000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64" y="0"/>
                  </a:moveTo>
                  <a:lnTo>
                    <a:pt x="3263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63" y="14490"/>
                  </a:lnTo>
                  <a:lnTo>
                    <a:pt x="11264" y="14490"/>
                  </a:lnTo>
                  <a:lnTo>
                    <a:pt x="14541" y="11252"/>
                  </a:lnTo>
                  <a:lnTo>
                    <a:pt x="14541" y="7251"/>
                  </a:lnTo>
                  <a:lnTo>
                    <a:pt x="14541" y="3251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668000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41" y="7251"/>
                  </a:moveTo>
                  <a:lnTo>
                    <a:pt x="14541" y="11252"/>
                  </a:lnTo>
                  <a:lnTo>
                    <a:pt x="11264" y="14490"/>
                  </a:lnTo>
                  <a:lnTo>
                    <a:pt x="7277" y="14490"/>
                  </a:lnTo>
                  <a:lnTo>
                    <a:pt x="3263" y="14490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63" y="0"/>
                  </a:lnTo>
                  <a:lnTo>
                    <a:pt x="7277" y="0"/>
                  </a:lnTo>
                  <a:lnTo>
                    <a:pt x="11264" y="0"/>
                  </a:lnTo>
                  <a:lnTo>
                    <a:pt x="14541" y="3251"/>
                  </a:lnTo>
                  <a:lnTo>
                    <a:pt x="14541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687236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39" y="0"/>
                  </a:moveTo>
                  <a:lnTo>
                    <a:pt x="3251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51" y="14490"/>
                  </a:lnTo>
                  <a:lnTo>
                    <a:pt x="11239" y="14490"/>
                  </a:lnTo>
                  <a:lnTo>
                    <a:pt x="14503" y="11252"/>
                  </a:lnTo>
                  <a:lnTo>
                    <a:pt x="14503" y="7251"/>
                  </a:lnTo>
                  <a:lnTo>
                    <a:pt x="14503" y="3251"/>
                  </a:lnTo>
                  <a:lnTo>
                    <a:pt x="112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1687236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03" y="7251"/>
                  </a:moveTo>
                  <a:lnTo>
                    <a:pt x="14503" y="11252"/>
                  </a:lnTo>
                  <a:lnTo>
                    <a:pt x="11239" y="14490"/>
                  </a:lnTo>
                  <a:lnTo>
                    <a:pt x="7251" y="14490"/>
                  </a:lnTo>
                  <a:lnTo>
                    <a:pt x="3251" y="14490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51" y="0"/>
                  </a:lnTo>
                  <a:lnTo>
                    <a:pt x="7251" y="0"/>
                  </a:lnTo>
                  <a:lnTo>
                    <a:pt x="11239" y="0"/>
                  </a:lnTo>
                  <a:lnTo>
                    <a:pt x="14503" y="3251"/>
                  </a:lnTo>
                  <a:lnTo>
                    <a:pt x="14503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1706460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52" y="0"/>
                  </a:moveTo>
                  <a:lnTo>
                    <a:pt x="3238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38" y="14490"/>
                  </a:lnTo>
                  <a:lnTo>
                    <a:pt x="11252" y="14490"/>
                  </a:lnTo>
                  <a:lnTo>
                    <a:pt x="14503" y="11252"/>
                  </a:lnTo>
                  <a:lnTo>
                    <a:pt x="14503" y="7251"/>
                  </a:lnTo>
                  <a:lnTo>
                    <a:pt x="14503" y="325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1706460" y="3099943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03" y="7251"/>
                  </a:moveTo>
                  <a:lnTo>
                    <a:pt x="14503" y="11252"/>
                  </a:lnTo>
                  <a:lnTo>
                    <a:pt x="11252" y="14490"/>
                  </a:lnTo>
                  <a:lnTo>
                    <a:pt x="7251" y="14490"/>
                  </a:lnTo>
                  <a:lnTo>
                    <a:pt x="3238" y="14490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38" y="0"/>
                  </a:lnTo>
                  <a:lnTo>
                    <a:pt x="7251" y="0"/>
                  </a:lnTo>
                  <a:lnTo>
                    <a:pt x="11252" y="0"/>
                  </a:lnTo>
                  <a:lnTo>
                    <a:pt x="14503" y="3251"/>
                  </a:lnTo>
                  <a:lnTo>
                    <a:pt x="14503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172593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1252" y="0"/>
                  </a:moveTo>
                  <a:lnTo>
                    <a:pt x="3225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3225" y="14503"/>
                  </a:lnTo>
                  <a:lnTo>
                    <a:pt x="11252" y="14503"/>
                  </a:lnTo>
                  <a:lnTo>
                    <a:pt x="14503" y="11252"/>
                  </a:lnTo>
                  <a:lnTo>
                    <a:pt x="14503" y="7251"/>
                  </a:lnTo>
                  <a:lnTo>
                    <a:pt x="14503" y="325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1725932" y="277957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5">
                  <a:moveTo>
                    <a:pt x="14503" y="7251"/>
                  </a:moveTo>
                  <a:lnTo>
                    <a:pt x="14503" y="11252"/>
                  </a:lnTo>
                  <a:lnTo>
                    <a:pt x="11252" y="14503"/>
                  </a:lnTo>
                  <a:lnTo>
                    <a:pt x="7251" y="14503"/>
                  </a:lnTo>
                  <a:lnTo>
                    <a:pt x="3225" y="14503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3225" y="0"/>
                  </a:lnTo>
                  <a:lnTo>
                    <a:pt x="7251" y="0"/>
                  </a:lnTo>
                  <a:lnTo>
                    <a:pt x="11252" y="0"/>
                  </a:lnTo>
                  <a:lnTo>
                    <a:pt x="14503" y="3251"/>
                  </a:lnTo>
                  <a:lnTo>
                    <a:pt x="14503" y="72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2115616" y="2294775"/>
              <a:ext cx="88900" cy="774065"/>
            </a:xfrm>
            <a:custGeom>
              <a:avLst/>
              <a:gdLst/>
              <a:ahLst/>
              <a:cxnLst/>
              <a:rect l="l" t="t" r="r" b="b"/>
              <a:pathLst>
                <a:path w="88900" h="774064">
                  <a:moveTo>
                    <a:pt x="88607" y="0"/>
                  </a:moveTo>
                  <a:lnTo>
                    <a:pt x="0" y="0"/>
                  </a:lnTo>
                  <a:lnTo>
                    <a:pt x="0" y="774065"/>
                  </a:lnTo>
                  <a:lnTo>
                    <a:pt x="88607" y="774065"/>
                  </a:lnTo>
                  <a:lnTo>
                    <a:pt x="88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115612" y="2294775"/>
              <a:ext cx="88900" cy="774065"/>
            </a:xfrm>
            <a:custGeom>
              <a:avLst/>
              <a:gdLst/>
              <a:ahLst/>
              <a:cxnLst/>
              <a:rect l="l" t="t" r="r" b="b"/>
              <a:pathLst>
                <a:path w="88900" h="774064">
                  <a:moveTo>
                    <a:pt x="88607" y="774065"/>
                  </a:moveTo>
                  <a:lnTo>
                    <a:pt x="0" y="774065"/>
                  </a:lnTo>
                  <a:lnTo>
                    <a:pt x="0" y="0"/>
                  </a:lnTo>
                  <a:lnTo>
                    <a:pt x="88607" y="0"/>
                  </a:lnTo>
                  <a:lnTo>
                    <a:pt x="88607" y="7740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2138683" y="231867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21208" y="0"/>
                  </a:moveTo>
                  <a:lnTo>
                    <a:pt x="12960" y="1669"/>
                  </a:lnTo>
                  <a:lnTo>
                    <a:pt x="6218" y="6221"/>
                  </a:lnTo>
                  <a:lnTo>
                    <a:pt x="1669" y="12971"/>
                  </a:lnTo>
                  <a:lnTo>
                    <a:pt x="0" y="21234"/>
                  </a:lnTo>
                  <a:lnTo>
                    <a:pt x="1669" y="29502"/>
                  </a:lnTo>
                  <a:lnTo>
                    <a:pt x="6218" y="36252"/>
                  </a:lnTo>
                  <a:lnTo>
                    <a:pt x="12960" y="40801"/>
                  </a:lnTo>
                  <a:lnTo>
                    <a:pt x="21208" y="42468"/>
                  </a:lnTo>
                  <a:lnTo>
                    <a:pt x="29484" y="40801"/>
                  </a:lnTo>
                  <a:lnTo>
                    <a:pt x="36237" y="36252"/>
                  </a:lnTo>
                  <a:lnTo>
                    <a:pt x="40788" y="29502"/>
                  </a:lnTo>
                  <a:lnTo>
                    <a:pt x="42456" y="21234"/>
                  </a:lnTo>
                  <a:lnTo>
                    <a:pt x="40788" y="12971"/>
                  </a:lnTo>
                  <a:lnTo>
                    <a:pt x="36237" y="6221"/>
                  </a:lnTo>
                  <a:lnTo>
                    <a:pt x="29484" y="1669"/>
                  </a:lnTo>
                  <a:lnTo>
                    <a:pt x="21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2138683" y="231867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456" y="21234"/>
                  </a:moveTo>
                  <a:lnTo>
                    <a:pt x="40788" y="29502"/>
                  </a:lnTo>
                  <a:lnTo>
                    <a:pt x="36237" y="36252"/>
                  </a:lnTo>
                  <a:lnTo>
                    <a:pt x="29484" y="40801"/>
                  </a:lnTo>
                  <a:lnTo>
                    <a:pt x="21208" y="42468"/>
                  </a:lnTo>
                  <a:lnTo>
                    <a:pt x="12960" y="40801"/>
                  </a:lnTo>
                  <a:lnTo>
                    <a:pt x="6218" y="36252"/>
                  </a:lnTo>
                  <a:lnTo>
                    <a:pt x="1669" y="29502"/>
                  </a:lnTo>
                  <a:lnTo>
                    <a:pt x="0" y="21234"/>
                  </a:lnTo>
                  <a:lnTo>
                    <a:pt x="1669" y="12971"/>
                  </a:lnTo>
                  <a:lnTo>
                    <a:pt x="6218" y="6221"/>
                  </a:lnTo>
                  <a:lnTo>
                    <a:pt x="12960" y="1669"/>
                  </a:lnTo>
                  <a:lnTo>
                    <a:pt x="21208" y="0"/>
                  </a:lnTo>
                  <a:lnTo>
                    <a:pt x="29484" y="1669"/>
                  </a:lnTo>
                  <a:lnTo>
                    <a:pt x="36237" y="6221"/>
                  </a:lnTo>
                  <a:lnTo>
                    <a:pt x="40788" y="12971"/>
                  </a:lnTo>
                  <a:lnTo>
                    <a:pt x="42456" y="212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2138683" y="29935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21208" y="0"/>
                  </a:moveTo>
                  <a:lnTo>
                    <a:pt x="12960" y="1667"/>
                  </a:lnTo>
                  <a:lnTo>
                    <a:pt x="6218" y="6215"/>
                  </a:lnTo>
                  <a:lnTo>
                    <a:pt x="1669" y="12960"/>
                  </a:lnTo>
                  <a:lnTo>
                    <a:pt x="0" y="21221"/>
                  </a:lnTo>
                  <a:lnTo>
                    <a:pt x="1669" y="29484"/>
                  </a:lnTo>
                  <a:lnTo>
                    <a:pt x="6218" y="36234"/>
                  </a:lnTo>
                  <a:lnTo>
                    <a:pt x="12960" y="40786"/>
                  </a:lnTo>
                  <a:lnTo>
                    <a:pt x="21208" y="42456"/>
                  </a:lnTo>
                  <a:lnTo>
                    <a:pt x="29484" y="40786"/>
                  </a:lnTo>
                  <a:lnTo>
                    <a:pt x="36237" y="36234"/>
                  </a:lnTo>
                  <a:lnTo>
                    <a:pt x="40788" y="29484"/>
                  </a:lnTo>
                  <a:lnTo>
                    <a:pt x="42456" y="21221"/>
                  </a:lnTo>
                  <a:lnTo>
                    <a:pt x="40788" y="12960"/>
                  </a:lnTo>
                  <a:lnTo>
                    <a:pt x="36237" y="6215"/>
                  </a:lnTo>
                  <a:lnTo>
                    <a:pt x="29484" y="1667"/>
                  </a:lnTo>
                  <a:lnTo>
                    <a:pt x="21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2138683" y="29935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456" y="21221"/>
                  </a:moveTo>
                  <a:lnTo>
                    <a:pt x="40788" y="29484"/>
                  </a:lnTo>
                  <a:lnTo>
                    <a:pt x="36237" y="36234"/>
                  </a:lnTo>
                  <a:lnTo>
                    <a:pt x="29484" y="40786"/>
                  </a:lnTo>
                  <a:lnTo>
                    <a:pt x="21208" y="42456"/>
                  </a:lnTo>
                  <a:lnTo>
                    <a:pt x="12960" y="40786"/>
                  </a:lnTo>
                  <a:lnTo>
                    <a:pt x="6218" y="36234"/>
                  </a:lnTo>
                  <a:lnTo>
                    <a:pt x="1669" y="29484"/>
                  </a:lnTo>
                  <a:lnTo>
                    <a:pt x="0" y="21221"/>
                  </a:lnTo>
                  <a:lnTo>
                    <a:pt x="1669" y="12960"/>
                  </a:lnTo>
                  <a:lnTo>
                    <a:pt x="6218" y="6215"/>
                  </a:lnTo>
                  <a:lnTo>
                    <a:pt x="12960" y="1667"/>
                  </a:lnTo>
                  <a:lnTo>
                    <a:pt x="21208" y="0"/>
                  </a:lnTo>
                  <a:lnTo>
                    <a:pt x="29484" y="1667"/>
                  </a:lnTo>
                  <a:lnTo>
                    <a:pt x="36237" y="6215"/>
                  </a:lnTo>
                  <a:lnTo>
                    <a:pt x="40788" y="12960"/>
                  </a:lnTo>
                  <a:lnTo>
                    <a:pt x="42456" y="2122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2413292" y="2294775"/>
              <a:ext cx="88900" cy="774065"/>
            </a:xfrm>
            <a:custGeom>
              <a:avLst/>
              <a:gdLst/>
              <a:ahLst/>
              <a:cxnLst/>
              <a:rect l="l" t="t" r="r" b="b"/>
              <a:pathLst>
                <a:path w="88900" h="774064">
                  <a:moveTo>
                    <a:pt x="88607" y="0"/>
                  </a:moveTo>
                  <a:lnTo>
                    <a:pt x="0" y="0"/>
                  </a:lnTo>
                  <a:lnTo>
                    <a:pt x="0" y="774065"/>
                  </a:lnTo>
                  <a:lnTo>
                    <a:pt x="88607" y="774065"/>
                  </a:lnTo>
                  <a:lnTo>
                    <a:pt x="88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413288" y="2294775"/>
              <a:ext cx="88900" cy="774065"/>
            </a:xfrm>
            <a:custGeom>
              <a:avLst/>
              <a:gdLst/>
              <a:ahLst/>
              <a:cxnLst/>
              <a:rect l="l" t="t" r="r" b="b"/>
              <a:pathLst>
                <a:path w="88900" h="774064">
                  <a:moveTo>
                    <a:pt x="88607" y="774065"/>
                  </a:moveTo>
                  <a:lnTo>
                    <a:pt x="0" y="774065"/>
                  </a:lnTo>
                  <a:lnTo>
                    <a:pt x="0" y="0"/>
                  </a:lnTo>
                  <a:lnTo>
                    <a:pt x="88607" y="0"/>
                  </a:lnTo>
                  <a:lnTo>
                    <a:pt x="88607" y="77406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436365" y="231867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21247" y="0"/>
                  </a:moveTo>
                  <a:lnTo>
                    <a:pt x="12981" y="1669"/>
                  </a:lnTo>
                  <a:lnTo>
                    <a:pt x="6227" y="6221"/>
                  </a:lnTo>
                  <a:lnTo>
                    <a:pt x="1671" y="12971"/>
                  </a:lnTo>
                  <a:lnTo>
                    <a:pt x="0" y="21234"/>
                  </a:lnTo>
                  <a:lnTo>
                    <a:pt x="1671" y="29502"/>
                  </a:lnTo>
                  <a:lnTo>
                    <a:pt x="6227" y="36252"/>
                  </a:lnTo>
                  <a:lnTo>
                    <a:pt x="12981" y="40801"/>
                  </a:lnTo>
                  <a:lnTo>
                    <a:pt x="21247" y="42468"/>
                  </a:lnTo>
                  <a:lnTo>
                    <a:pt x="29502" y="40801"/>
                  </a:lnTo>
                  <a:lnTo>
                    <a:pt x="36248" y="36252"/>
                  </a:lnTo>
                  <a:lnTo>
                    <a:pt x="40799" y="29502"/>
                  </a:lnTo>
                  <a:lnTo>
                    <a:pt x="42468" y="21234"/>
                  </a:lnTo>
                  <a:lnTo>
                    <a:pt x="40799" y="12971"/>
                  </a:lnTo>
                  <a:lnTo>
                    <a:pt x="36248" y="6221"/>
                  </a:lnTo>
                  <a:lnTo>
                    <a:pt x="29502" y="1669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2436365" y="231867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468" y="21234"/>
                  </a:moveTo>
                  <a:lnTo>
                    <a:pt x="40799" y="29502"/>
                  </a:lnTo>
                  <a:lnTo>
                    <a:pt x="36248" y="36252"/>
                  </a:lnTo>
                  <a:lnTo>
                    <a:pt x="29502" y="40801"/>
                  </a:lnTo>
                  <a:lnTo>
                    <a:pt x="21247" y="42468"/>
                  </a:lnTo>
                  <a:lnTo>
                    <a:pt x="12981" y="40801"/>
                  </a:lnTo>
                  <a:lnTo>
                    <a:pt x="6227" y="36252"/>
                  </a:lnTo>
                  <a:lnTo>
                    <a:pt x="1671" y="29502"/>
                  </a:lnTo>
                  <a:lnTo>
                    <a:pt x="0" y="21234"/>
                  </a:lnTo>
                  <a:lnTo>
                    <a:pt x="1671" y="12971"/>
                  </a:lnTo>
                  <a:lnTo>
                    <a:pt x="6227" y="6221"/>
                  </a:lnTo>
                  <a:lnTo>
                    <a:pt x="12981" y="1669"/>
                  </a:lnTo>
                  <a:lnTo>
                    <a:pt x="21247" y="0"/>
                  </a:lnTo>
                  <a:lnTo>
                    <a:pt x="29502" y="1669"/>
                  </a:lnTo>
                  <a:lnTo>
                    <a:pt x="36248" y="6221"/>
                  </a:lnTo>
                  <a:lnTo>
                    <a:pt x="40799" y="12971"/>
                  </a:lnTo>
                  <a:lnTo>
                    <a:pt x="42468" y="212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436365" y="29935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21247" y="0"/>
                  </a:moveTo>
                  <a:lnTo>
                    <a:pt x="12981" y="1667"/>
                  </a:lnTo>
                  <a:lnTo>
                    <a:pt x="6227" y="6215"/>
                  </a:lnTo>
                  <a:lnTo>
                    <a:pt x="1671" y="12960"/>
                  </a:lnTo>
                  <a:lnTo>
                    <a:pt x="0" y="21221"/>
                  </a:lnTo>
                  <a:lnTo>
                    <a:pt x="1671" y="29484"/>
                  </a:lnTo>
                  <a:lnTo>
                    <a:pt x="6227" y="36234"/>
                  </a:lnTo>
                  <a:lnTo>
                    <a:pt x="12981" y="40786"/>
                  </a:lnTo>
                  <a:lnTo>
                    <a:pt x="21247" y="42456"/>
                  </a:lnTo>
                  <a:lnTo>
                    <a:pt x="29502" y="40786"/>
                  </a:lnTo>
                  <a:lnTo>
                    <a:pt x="36248" y="36234"/>
                  </a:lnTo>
                  <a:lnTo>
                    <a:pt x="40799" y="29484"/>
                  </a:lnTo>
                  <a:lnTo>
                    <a:pt x="42468" y="21221"/>
                  </a:lnTo>
                  <a:lnTo>
                    <a:pt x="40799" y="12960"/>
                  </a:lnTo>
                  <a:lnTo>
                    <a:pt x="36248" y="6215"/>
                  </a:lnTo>
                  <a:lnTo>
                    <a:pt x="29502" y="1667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436365" y="299355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468" y="21221"/>
                  </a:moveTo>
                  <a:lnTo>
                    <a:pt x="40799" y="29484"/>
                  </a:lnTo>
                  <a:lnTo>
                    <a:pt x="36248" y="36234"/>
                  </a:lnTo>
                  <a:lnTo>
                    <a:pt x="29502" y="40786"/>
                  </a:lnTo>
                  <a:lnTo>
                    <a:pt x="21247" y="42456"/>
                  </a:lnTo>
                  <a:lnTo>
                    <a:pt x="12981" y="40786"/>
                  </a:lnTo>
                  <a:lnTo>
                    <a:pt x="6227" y="36234"/>
                  </a:lnTo>
                  <a:lnTo>
                    <a:pt x="1671" y="29484"/>
                  </a:lnTo>
                  <a:lnTo>
                    <a:pt x="0" y="21221"/>
                  </a:lnTo>
                  <a:lnTo>
                    <a:pt x="1671" y="12960"/>
                  </a:lnTo>
                  <a:lnTo>
                    <a:pt x="6227" y="6215"/>
                  </a:lnTo>
                  <a:lnTo>
                    <a:pt x="12981" y="1667"/>
                  </a:lnTo>
                  <a:lnTo>
                    <a:pt x="21247" y="0"/>
                  </a:lnTo>
                  <a:lnTo>
                    <a:pt x="29502" y="1667"/>
                  </a:lnTo>
                  <a:lnTo>
                    <a:pt x="36248" y="6215"/>
                  </a:lnTo>
                  <a:lnTo>
                    <a:pt x="40799" y="12960"/>
                  </a:lnTo>
                  <a:lnTo>
                    <a:pt x="42468" y="2122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509926" y="31192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416855" y="3131986"/>
              <a:ext cx="72390" cy="0"/>
            </a:xfrm>
            <a:custGeom>
              <a:avLst/>
              <a:gdLst/>
              <a:ahLst/>
              <a:cxnLst/>
              <a:rect l="l" t="t" r="r" b="b"/>
              <a:pathLst>
                <a:path w="72389" h="0">
                  <a:moveTo>
                    <a:pt x="7238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393815" y="31192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393815" y="2246730"/>
              <a:ext cx="0" cy="847725"/>
            </a:xfrm>
            <a:custGeom>
              <a:avLst/>
              <a:gdLst/>
              <a:ahLst/>
              <a:cxnLst/>
              <a:rect l="l" t="t" r="r" b="b"/>
              <a:pathLst>
                <a:path w="0" h="847725">
                  <a:moveTo>
                    <a:pt x="0" y="684899"/>
                  </a:moveTo>
                  <a:lnTo>
                    <a:pt x="0" y="847267"/>
                  </a:lnTo>
                </a:path>
                <a:path w="0" h="847725">
                  <a:moveTo>
                    <a:pt x="0" y="0"/>
                  </a:moveTo>
                  <a:lnTo>
                    <a:pt x="0" y="17206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393815" y="22213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509926" y="22213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522626" y="2259383"/>
              <a:ext cx="0" cy="847725"/>
            </a:xfrm>
            <a:custGeom>
              <a:avLst/>
              <a:gdLst/>
              <a:ahLst/>
              <a:cxnLst/>
              <a:rect l="l" t="t" r="r" b="b"/>
              <a:pathLst>
                <a:path w="0" h="847725">
                  <a:moveTo>
                    <a:pt x="0" y="672246"/>
                  </a:moveTo>
                  <a:lnTo>
                    <a:pt x="0" y="847255"/>
                  </a:lnTo>
                </a:path>
                <a:path w="0" h="847725">
                  <a:moveTo>
                    <a:pt x="0" y="0"/>
                  </a:moveTo>
                  <a:lnTo>
                    <a:pt x="0" y="159407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220605" y="31192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118987" y="313198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7903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094993" y="311928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094993" y="2246730"/>
              <a:ext cx="0" cy="847725"/>
            </a:xfrm>
            <a:custGeom>
              <a:avLst/>
              <a:gdLst/>
              <a:ahLst/>
              <a:cxnLst/>
              <a:rect l="l" t="t" r="r" b="b"/>
              <a:pathLst>
                <a:path w="0" h="847725">
                  <a:moveTo>
                    <a:pt x="0" y="84726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094993" y="22213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220605" y="222138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233305" y="2259383"/>
              <a:ext cx="0" cy="847725"/>
            </a:xfrm>
            <a:custGeom>
              <a:avLst/>
              <a:gdLst/>
              <a:ahLst/>
              <a:cxnLst/>
              <a:rect l="l" t="t" r="r" b="b"/>
              <a:pathLst>
                <a:path w="0" h="847725">
                  <a:moveTo>
                    <a:pt x="0" y="672246"/>
                  </a:moveTo>
                  <a:lnTo>
                    <a:pt x="0" y="847255"/>
                  </a:lnTo>
                </a:path>
                <a:path w="0" h="847725">
                  <a:moveTo>
                    <a:pt x="0" y="0"/>
                  </a:moveTo>
                  <a:lnTo>
                    <a:pt x="0" y="159407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093239" y="2418791"/>
              <a:ext cx="433070" cy="513080"/>
            </a:xfrm>
            <a:custGeom>
              <a:avLst/>
              <a:gdLst/>
              <a:ahLst/>
              <a:cxnLst/>
              <a:rect l="l" t="t" r="r" b="b"/>
              <a:pathLst>
                <a:path w="433069" h="513080">
                  <a:moveTo>
                    <a:pt x="432727" y="0"/>
                  </a:moveTo>
                  <a:lnTo>
                    <a:pt x="0" y="0"/>
                  </a:lnTo>
                  <a:lnTo>
                    <a:pt x="0" y="512838"/>
                  </a:lnTo>
                  <a:lnTo>
                    <a:pt x="432727" y="512838"/>
                  </a:lnTo>
                  <a:lnTo>
                    <a:pt x="432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093235" y="2418791"/>
              <a:ext cx="433070" cy="513080"/>
            </a:xfrm>
            <a:custGeom>
              <a:avLst/>
              <a:gdLst/>
              <a:ahLst/>
              <a:cxnLst/>
              <a:rect l="l" t="t" r="r" b="b"/>
              <a:pathLst>
                <a:path w="433069" h="513080">
                  <a:moveTo>
                    <a:pt x="432727" y="512838"/>
                  </a:moveTo>
                  <a:lnTo>
                    <a:pt x="0" y="512838"/>
                  </a:lnTo>
                  <a:lnTo>
                    <a:pt x="0" y="0"/>
                  </a:lnTo>
                  <a:lnTo>
                    <a:pt x="432727" y="0"/>
                  </a:lnTo>
                  <a:lnTo>
                    <a:pt x="432727" y="5128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235363" y="2418795"/>
              <a:ext cx="0" cy="513080"/>
            </a:xfrm>
            <a:custGeom>
              <a:avLst/>
              <a:gdLst/>
              <a:ahLst/>
              <a:cxnLst/>
              <a:rect l="l" t="t" r="r" b="b"/>
              <a:pathLst>
                <a:path w="0" h="513080">
                  <a:moveTo>
                    <a:pt x="0" y="0"/>
                  </a:moveTo>
                  <a:lnTo>
                    <a:pt x="0" y="51283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235363" y="2418795"/>
              <a:ext cx="0" cy="513080"/>
            </a:xfrm>
            <a:custGeom>
              <a:avLst/>
              <a:gdLst/>
              <a:ahLst/>
              <a:cxnLst/>
              <a:rect l="l" t="t" r="r" b="b"/>
              <a:pathLst>
                <a:path w="0" h="513080">
                  <a:moveTo>
                    <a:pt x="0" y="0"/>
                  </a:moveTo>
                  <a:lnTo>
                    <a:pt x="0" y="51283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392526" y="2418795"/>
              <a:ext cx="0" cy="513080"/>
            </a:xfrm>
            <a:custGeom>
              <a:avLst/>
              <a:gdLst/>
              <a:ahLst/>
              <a:cxnLst/>
              <a:rect l="l" t="t" r="r" b="b"/>
              <a:pathLst>
                <a:path w="0" h="513080">
                  <a:moveTo>
                    <a:pt x="0" y="0"/>
                  </a:moveTo>
                  <a:lnTo>
                    <a:pt x="0" y="51283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392526" y="2418795"/>
              <a:ext cx="0" cy="513080"/>
            </a:xfrm>
            <a:custGeom>
              <a:avLst/>
              <a:gdLst/>
              <a:ahLst/>
              <a:cxnLst/>
              <a:rect l="l" t="t" r="r" b="b"/>
              <a:pathLst>
                <a:path w="0" h="513080">
                  <a:moveTo>
                    <a:pt x="0" y="0"/>
                  </a:moveTo>
                  <a:lnTo>
                    <a:pt x="0" y="51283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116908" y="2604948"/>
              <a:ext cx="88265" cy="141605"/>
            </a:xfrm>
            <a:custGeom>
              <a:avLst/>
              <a:gdLst/>
              <a:ahLst/>
              <a:cxnLst/>
              <a:rect l="l" t="t" r="r" b="b"/>
              <a:pathLst>
                <a:path w="88264" h="141605">
                  <a:moveTo>
                    <a:pt x="87858" y="141363"/>
                  </a:moveTo>
                  <a:lnTo>
                    <a:pt x="0" y="141363"/>
                  </a:lnTo>
                  <a:lnTo>
                    <a:pt x="0" y="0"/>
                  </a:lnTo>
                  <a:lnTo>
                    <a:pt x="87858" y="0"/>
                  </a:lnTo>
                  <a:lnTo>
                    <a:pt x="87858" y="14136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410964" y="2604948"/>
              <a:ext cx="88265" cy="141605"/>
            </a:xfrm>
            <a:custGeom>
              <a:avLst/>
              <a:gdLst/>
              <a:ahLst/>
              <a:cxnLst/>
              <a:rect l="l" t="t" r="r" b="b"/>
              <a:pathLst>
                <a:path w="88264" h="141605">
                  <a:moveTo>
                    <a:pt x="87833" y="141363"/>
                  </a:moveTo>
                  <a:lnTo>
                    <a:pt x="0" y="141363"/>
                  </a:lnTo>
                  <a:lnTo>
                    <a:pt x="0" y="0"/>
                  </a:lnTo>
                  <a:lnTo>
                    <a:pt x="87833" y="0"/>
                  </a:lnTo>
                  <a:lnTo>
                    <a:pt x="87833" y="14136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9" name="object 54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47068" y="2609483"/>
              <a:ext cx="132956" cy="132270"/>
            </a:xfrm>
            <a:prstGeom prst="rect">
              <a:avLst/>
            </a:prstGeom>
          </p:spPr>
        </p:pic>
        <p:sp>
          <p:nvSpPr>
            <p:cNvPr id="550" name="object 550"/>
            <p:cNvSpPr/>
            <p:nvPr/>
          </p:nvSpPr>
          <p:spPr>
            <a:xfrm>
              <a:off x="2264586" y="2626939"/>
              <a:ext cx="282575" cy="97790"/>
            </a:xfrm>
            <a:custGeom>
              <a:avLst/>
              <a:gdLst/>
              <a:ahLst/>
              <a:cxnLst/>
              <a:rect l="l" t="t" r="r" b="b"/>
              <a:pathLst>
                <a:path w="282575" h="97789">
                  <a:moveTo>
                    <a:pt x="233222" y="0"/>
                  </a:moveTo>
                  <a:lnTo>
                    <a:pt x="48958" y="0"/>
                  </a:lnTo>
                  <a:lnTo>
                    <a:pt x="29907" y="3825"/>
                  </a:lnTo>
                  <a:lnTo>
                    <a:pt x="14344" y="14257"/>
                  </a:lnTo>
                  <a:lnTo>
                    <a:pt x="3849" y="29730"/>
                  </a:lnTo>
                  <a:lnTo>
                    <a:pt x="0" y="48679"/>
                  </a:lnTo>
                  <a:lnTo>
                    <a:pt x="3849" y="67640"/>
                  </a:lnTo>
                  <a:lnTo>
                    <a:pt x="14344" y="83116"/>
                  </a:lnTo>
                  <a:lnTo>
                    <a:pt x="29907" y="93547"/>
                  </a:lnTo>
                  <a:lnTo>
                    <a:pt x="48958" y="97370"/>
                  </a:lnTo>
                  <a:lnTo>
                    <a:pt x="233222" y="97370"/>
                  </a:lnTo>
                  <a:lnTo>
                    <a:pt x="252266" y="93547"/>
                  </a:lnTo>
                  <a:lnTo>
                    <a:pt x="267825" y="83116"/>
                  </a:lnTo>
                  <a:lnTo>
                    <a:pt x="278319" y="67640"/>
                  </a:lnTo>
                  <a:lnTo>
                    <a:pt x="282168" y="48679"/>
                  </a:lnTo>
                  <a:lnTo>
                    <a:pt x="278319" y="29730"/>
                  </a:lnTo>
                  <a:lnTo>
                    <a:pt x="267825" y="14257"/>
                  </a:lnTo>
                  <a:lnTo>
                    <a:pt x="252266" y="3825"/>
                  </a:lnTo>
                  <a:lnTo>
                    <a:pt x="2332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264586" y="2626939"/>
              <a:ext cx="282575" cy="97790"/>
            </a:xfrm>
            <a:custGeom>
              <a:avLst/>
              <a:gdLst/>
              <a:ahLst/>
              <a:cxnLst/>
              <a:rect l="l" t="t" r="r" b="b"/>
              <a:pathLst>
                <a:path w="282575" h="97789">
                  <a:moveTo>
                    <a:pt x="233222" y="97370"/>
                  </a:moveTo>
                  <a:lnTo>
                    <a:pt x="252266" y="93547"/>
                  </a:lnTo>
                  <a:lnTo>
                    <a:pt x="267825" y="83116"/>
                  </a:lnTo>
                  <a:lnTo>
                    <a:pt x="278319" y="67640"/>
                  </a:lnTo>
                  <a:lnTo>
                    <a:pt x="282168" y="48679"/>
                  </a:lnTo>
                  <a:lnTo>
                    <a:pt x="278319" y="29730"/>
                  </a:lnTo>
                  <a:lnTo>
                    <a:pt x="267825" y="14257"/>
                  </a:lnTo>
                  <a:lnTo>
                    <a:pt x="252266" y="3825"/>
                  </a:lnTo>
                  <a:lnTo>
                    <a:pt x="233222" y="0"/>
                  </a:lnTo>
                  <a:lnTo>
                    <a:pt x="48958" y="0"/>
                  </a:lnTo>
                  <a:lnTo>
                    <a:pt x="29907" y="3825"/>
                  </a:lnTo>
                  <a:lnTo>
                    <a:pt x="14344" y="14257"/>
                  </a:lnTo>
                  <a:lnTo>
                    <a:pt x="3849" y="29730"/>
                  </a:lnTo>
                  <a:lnTo>
                    <a:pt x="0" y="48679"/>
                  </a:lnTo>
                  <a:lnTo>
                    <a:pt x="3849" y="67640"/>
                  </a:lnTo>
                  <a:lnTo>
                    <a:pt x="14344" y="83116"/>
                  </a:lnTo>
                  <a:lnTo>
                    <a:pt x="29907" y="93547"/>
                  </a:lnTo>
                  <a:lnTo>
                    <a:pt x="48958" y="97370"/>
                  </a:lnTo>
                  <a:lnTo>
                    <a:pt x="233222" y="973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330132" y="2666200"/>
              <a:ext cx="180975" cy="20955"/>
            </a:xfrm>
            <a:custGeom>
              <a:avLst/>
              <a:gdLst/>
              <a:ahLst/>
              <a:cxnLst/>
              <a:rect l="l" t="t" r="r" b="b"/>
              <a:pathLst>
                <a:path w="180975" h="20955">
                  <a:moveTo>
                    <a:pt x="180848" y="0"/>
                  </a:moveTo>
                  <a:lnTo>
                    <a:pt x="0" y="0"/>
                  </a:lnTo>
                  <a:lnTo>
                    <a:pt x="0" y="20434"/>
                  </a:lnTo>
                  <a:lnTo>
                    <a:pt x="180848" y="20434"/>
                  </a:lnTo>
                  <a:lnTo>
                    <a:pt x="180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330128" y="2666198"/>
              <a:ext cx="180975" cy="20955"/>
            </a:xfrm>
            <a:custGeom>
              <a:avLst/>
              <a:gdLst/>
              <a:ahLst/>
              <a:cxnLst/>
              <a:rect l="l" t="t" r="r" b="b"/>
              <a:pathLst>
                <a:path w="180975" h="20955">
                  <a:moveTo>
                    <a:pt x="180848" y="20434"/>
                  </a:moveTo>
                  <a:lnTo>
                    <a:pt x="0" y="20434"/>
                  </a:lnTo>
                  <a:lnTo>
                    <a:pt x="0" y="0"/>
                  </a:lnTo>
                  <a:lnTo>
                    <a:pt x="180848" y="0"/>
                  </a:lnTo>
                  <a:lnTo>
                    <a:pt x="180848" y="204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093233" y="2538981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432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093233" y="2538981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0" y="0"/>
                  </a:moveTo>
                  <a:lnTo>
                    <a:pt x="432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093233" y="2816211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432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093233" y="2816211"/>
              <a:ext cx="433070" cy="0"/>
            </a:xfrm>
            <a:custGeom>
              <a:avLst/>
              <a:gdLst/>
              <a:ahLst/>
              <a:cxnLst/>
              <a:rect l="l" t="t" r="r" b="b"/>
              <a:pathLst>
                <a:path w="433069" h="0">
                  <a:moveTo>
                    <a:pt x="0" y="0"/>
                  </a:moveTo>
                  <a:lnTo>
                    <a:pt x="432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8" name="object 55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391902" y="2287648"/>
              <a:ext cx="340211" cy="238556"/>
            </a:xfrm>
            <a:prstGeom prst="rect">
              <a:avLst/>
            </a:prstGeom>
          </p:spPr>
        </p:pic>
        <p:pic>
          <p:nvPicPr>
            <p:cNvPr id="559" name="object 55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71178" y="2287648"/>
              <a:ext cx="173126" cy="238556"/>
            </a:xfrm>
            <a:prstGeom prst="rect">
              <a:avLst/>
            </a:prstGeom>
          </p:spPr>
        </p:pic>
        <p:sp>
          <p:nvSpPr>
            <p:cNvPr id="560" name="object 560"/>
            <p:cNvSpPr/>
            <p:nvPr/>
          </p:nvSpPr>
          <p:spPr>
            <a:xfrm>
              <a:off x="1349870" y="2737891"/>
              <a:ext cx="64769" cy="44450"/>
            </a:xfrm>
            <a:custGeom>
              <a:avLst/>
              <a:gdLst/>
              <a:ahLst/>
              <a:cxnLst/>
              <a:rect l="l" t="t" r="r" b="b"/>
              <a:pathLst>
                <a:path w="64769" h="44450">
                  <a:moveTo>
                    <a:pt x="64579" y="0"/>
                  </a:moveTo>
                  <a:lnTo>
                    <a:pt x="0" y="0"/>
                  </a:lnTo>
                  <a:lnTo>
                    <a:pt x="0" y="43840"/>
                  </a:lnTo>
                  <a:lnTo>
                    <a:pt x="64579" y="43840"/>
                  </a:lnTo>
                  <a:lnTo>
                    <a:pt x="645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349866" y="2737891"/>
              <a:ext cx="64769" cy="44450"/>
            </a:xfrm>
            <a:custGeom>
              <a:avLst/>
              <a:gdLst/>
              <a:ahLst/>
              <a:cxnLst/>
              <a:rect l="l" t="t" r="r" b="b"/>
              <a:pathLst>
                <a:path w="64769" h="44450">
                  <a:moveTo>
                    <a:pt x="64579" y="0"/>
                  </a:moveTo>
                  <a:lnTo>
                    <a:pt x="0" y="0"/>
                  </a:lnTo>
                  <a:lnTo>
                    <a:pt x="0" y="43840"/>
                  </a:lnTo>
                  <a:lnTo>
                    <a:pt x="64579" y="43840"/>
                  </a:lnTo>
                  <a:lnTo>
                    <a:pt x="64579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1353774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2509" y="0"/>
                  </a:moveTo>
                  <a:lnTo>
                    <a:pt x="3606" y="0"/>
                  </a:lnTo>
                  <a:lnTo>
                    <a:pt x="0" y="3606"/>
                  </a:lnTo>
                  <a:lnTo>
                    <a:pt x="0" y="12484"/>
                  </a:lnTo>
                  <a:lnTo>
                    <a:pt x="3606" y="16103"/>
                  </a:lnTo>
                  <a:lnTo>
                    <a:pt x="12509" y="16103"/>
                  </a:lnTo>
                  <a:lnTo>
                    <a:pt x="16103" y="12484"/>
                  </a:lnTo>
                  <a:lnTo>
                    <a:pt x="16103" y="8051"/>
                  </a:lnTo>
                  <a:lnTo>
                    <a:pt x="16103" y="3606"/>
                  </a:lnTo>
                  <a:lnTo>
                    <a:pt x="125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353774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6103" y="8051"/>
                  </a:moveTo>
                  <a:lnTo>
                    <a:pt x="16103" y="12484"/>
                  </a:lnTo>
                  <a:lnTo>
                    <a:pt x="12509" y="16103"/>
                  </a:lnTo>
                  <a:lnTo>
                    <a:pt x="8064" y="16103"/>
                  </a:lnTo>
                  <a:lnTo>
                    <a:pt x="3606" y="16103"/>
                  </a:lnTo>
                  <a:lnTo>
                    <a:pt x="0" y="12484"/>
                  </a:lnTo>
                  <a:lnTo>
                    <a:pt x="0" y="8051"/>
                  </a:lnTo>
                  <a:lnTo>
                    <a:pt x="0" y="3606"/>
                  </a:lnTo>
                  <a:lnTo>
                    <a:pt x="3606" y="0"/>
                  </a:lnTo>
                  <a:lnTo>
                    <a:pt x="8064" y="0"/>
                  </a:lnTo>
                  <a:lnTo>
                    <a:pt x="12509" y="0"/>
                  </a:lnTo>
                  <a:lnTo>
                    <a:pt x="16103" y="3606"/>
                  </a:lnTo>
                  <a:lnTo>
                    <a:pt x="16103" y="80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374065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2522" y="0"/>
                  </a:moveTo>
                  <a:lnTo>
                    <a:pt x="3606" y="0"/>
                  </a:lnTo>
                  <a:lnTo>
                    <a:pt x="0" y="3606"/>
                  </a:lnTo>
                  <a:lnTo>
                    <a:pt x="0" y="12484"/>
                  </a:lnTo>
                  <a:lnTo>
                    <a:pt x="3606" y="16103"/>
                  </a:lnTo>
                  <a:lnTo>
                    <a:pt x="12522" y="16103"/>
                  </a:lnTo>
                  <a:lnTo>
                    <a:pt x="16103" y="12484"/>
                  </a:lnTo>
                  <a:lnTo>
                    <a:pt x="16103" y="8051"/>
                  </a:lnTo>
                  <a:lnTo>
                    <a:pt x="16103" y="3606"/>
                  </a:lnTo>
                  <a:lnTo>
                    <a:pt x="125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374065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6103" y="8051"/>
                  </a:moveTo>
                  <a:lnTo>
                    <a:pt x="16103" y="12484"/>
                  </a:lnTo>
                  <a:lnTo>
                    <a:pt x="12522" y="16103"/>
                  </a:lnTo>
                  <a:lnTo>
                    <a:pt x="8064" y="16103"/>
                  </a:lnTo>
                  <a:lnTo>
                    <a:pt x="3606" y="16103"/>
                  </a:lnTo>
                  <a:lnTo>
                    <a:pt x="0" y="12484"/>
                  </a:lnTo>
                  <a:lnTo>
                    <a:pt x="0" y="8051"/>
                  </a:lnTo>
                  <a:lnTo>
                    <a:pt x="0" y="3606"/>
                  </a:lnTo>
                  <a:lnTo>
                    <a:pt x="3606" y="0"/>
                  </a:lnTo>
                  <a:lnTo>
                    <a:pt x="8064" y="0"/>
                  </a:lnTo>
                  <a:lnTo>
                    <a:pt x="12522" y="0"/>
                  </a:lnTo>
                  <a:lnTo>
                    <a:pt x="16103" y="3606"/>
                  </a:lnTo>
                  <a:lnTo>
                    <a:pt x="16103" y="805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394763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2484" y="0"/>
                  </a:moveTo>
                  <a:lnTo>
                    <a:pt x="3619" y="0"/>
                  </a:lnTo>
                  <a:lnTo>
                    <a:pt x="0" y="3606"/>
                  </a:lnTo>
                  <a:lnTo>
                    <a:pt x="0" y="12484"/>
                  </a:lnTo>
                  <a:lnTo>
                    <a:pt x="3619" y="16103"/>
                  </a:lnTo>
                  <a:lnTo>
                    <a:pt x="12484" y="16103"/>
                  </a:lnTo>
                  <a:lnTo>
                    <a:pt x="16116" y="12484"/>
                  </a:lnTo>
                  <a:lnTo>
                    <a:pt x="16116" y="8051"/>
                  </a:lnTo>
                  <a:lnTo>
                    <a:pt x="16116" y="3606"/>
                  </a:lnTo>
                  <a:lnTo>
                    <a:pt x="124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394763" y="274905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09" h="16510">
                  <a:moveTo>
                    <a:pt x="16116" y="8051"/>
                  </a:moveTo>
                  <a:lnTo>
                    <a:pt x="16116" y="12484"/>
                  </a:lnTo>
                  <a:lnTo>
                    <a:pt x="12484" y="16103"/>
                  </a:lnTo>
                  <a:lnTo>
                    <a:pt x="8039" y="16103"/>
                  </a:lnTo>
                  <a:lnTo>
                    <a:pt x="3619" y="16103"/>
                  </a:lnTo>
                  <a:lnTo>
                    <a:pt x="0" y="12484"/>
                  </a:lnTo>
                  <a:lnTo>
                    <a:pt x="0" y="8051"/>
                  </a:lnTo>
                  <a:lnTo>
                    <a:pt x="0" y="3606"/>
                  </a:lnTo>
                  <a:lnTo>
                    <a:pt x="3619" y="0"/>
                  </a:lnTo>
                  <a:lnTo>
                    <a:pt x="8039" y="0"/>
                  </a:lnTo>
                  <a:lnTo>
                    <a:pt x="12484" y="0"/>
                  </a:lnTo>
                  <a:lnTo>
                    <a:pt x="16116" y="3606"/>
                  </a:lnTo>
                  <a:lnTo>
                    <a:pt x="16116" y="805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8" name="object 568"/>
          <p:cNvGrpSpPr/>
          <p:nvPr/>
        </p:nvGrpSpPr>
        <p:grpSpPr>
          <a:xfrm>
            <a:off x="3177802" y="5686844"/>
            <a:ext cx="93345" cy="764540"/>
            <a:chOff x="3177802" y="5686844"/>
            <a:chExt cx="93345" cy="764540"/>
          </a:xfrm>
        </p:grpSpPr>
        <p:sp>
          <p:nvSpPr>
            <p:cNvPr id="569" name="object 569"/>
            <p:cNvSpPr/>
            <p:nvPr/>
          </p:nvSpPr>
          <p:spPr>
            <a:xfrm>
              <a:off x="3180977" y="5690019"/>
              <a:ext cx="86995" cy="758190"/>
            </a:xfrm>
            <a:custGeom>
              <a:avLst/>
              <a:gdLst/>
              <a:ahLst/>
              <a:cxnLst/>
              <a:rect l="l" t="t" r="r" b="b"/>
              <a:pathLst>
                <a:path w="86995" h="758189">
                  <a:moveTo>
                    <a:pt x="86791" y="758177"/>
                  </a:moveTo>
                  <a:lnTo>
                    <a:pt x="0" y="758177"/>
                  </a:lnTo>
                  <a:lnTo>
                    <a:pt x="0" y="0"/>
                  </a:lnTo>
                  <a:lnTo>
                    <a:pt x="86791" y="0"/>
                  </a:lnTo>
                  <a:lnTo>
                    <a:pt x="86791" y="75817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3203582" y="571343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567" y="20789"/>
                  </a:moveTo>
                  <a:lnTo>
                    <a:pt x="39934" y="28891"/>
                  </a:lnTo>
                  <a:lnTo>
                    <a:pt x="35482" y="35507"/>
                  </a:lnTo>
                  <a:lnTo>
                    <a:pt x="28874" y="39969"/>
                  </a:lnTo>
                  <a:lnTo>
                    <a:pt x="20777" y="41605"/>
                  </a:lnTo>
                  <a:lnTo>
                    <a:pt x="12698" y="39969"/>
                  </a:lnTo>
                  <a:lnTo>
                    <a:pt x="6092" y="35507"/>
                  </a:lnTo>
                  <a:lnTo>
                    <a:pt x="1635" y="28891"/>
                  </a:lnTo>
                  <a:lnTo>
                    <a:pt x="0" y="20789"/>
                  </a:lnTo>
                  <a:lnTo>
                    <a:pt x="1635" y="12703"/>
                  </a:lnTo>
                  <a:lnTo>
                    <a:pt x="6092" y="6094"/>
                  </a:lnTo>
                  <a:lnTo>
                    <a:pt x="12698" y="1635"/>
                  </a:lnTo>
                  <a:lnTo>
                    <a:pt x="20777" y="0"/>
                  </a:lnTo>
                  <a:lnTo>
                    <a:pt x="28874" y="1635"/>
                  </a:lnTo>
                  <a:lnTo>
                    <a:pt x="35482" y="6094"/>
                  </a:lnTo>
                  <a:lnTo>
                    <a:pt x="39934" y="12703"/>
                  </a:lnTo>
                  <a:lnTo>
                    <a:pt x="41567" y="207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3203582" y="637443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567" y="20815"/>
                  </a:moveTo>
                  <a:lnTo>
                    <a:pt x="39934" y="28901"/>
                  </a:lnTo>
                  <a:lnTo>
                    <a:pt x="35482" y="35510"/>
                  </a:lnTo>
                  <a:lnTo>
                    <a:pt x="28874" y="39969"/>
                  </a:lnTo>
                  <a:lnTo>
                    <a:pt x="20777" y="41605"/>
                  </a:lnTo>
                  <a:lnTo>
                    <a:pt x="12698" y="39969"/>
                  </a:lnTo>
                  <a:lnTo>
                    <a:pt x="6092" y="35510"/>
                  </a:lnTo>
                  <a:lnTo>
                    <a:pt x="1635" y="28901"/>
                  </a:lnTo>
                  <a:lnTo>
                    <a:pt x="0" y="20815"/>
                  </a:lnTo>
                  <a:lnTo>
                    <a:pt x="1635" y="12719"/>
                  </a:lnTo>
                  <a:lnTo>
                    <a:pt x="6092" y="6102"/>
                  </a:lnTo>
                  <a:lnTo>
                    <a:pt x="12698" y="1637"/>
                  </a:lnTo>
                  <a:lnTo>
                    <a:pt x="20777" y="0"/>
                  </a:lnTo>
                  <a:lnTo>
                    <a:pt x="28874" y="1637"/>
                  </a:lnTo>
                  <a:lnTo>
                    <a:pt x="35482" y="6102"/>
                  </a:lnTo>
                  <a:lnTo>
                    <a:pt x="39934" y="12719"/>
                  </a:lnTo>
                  <a:lnTo>
                    <a:pt x="41567" y="208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2" name="object 572"/>
          <p:cNvGrpSpPr/>
          <p:nvPr/>
        </p:nvGrpSpPr>
        <p:grpSpPr>
          <a:xfrm>
            <a:off x="3450309" y="5614973"/>
            <a:ext cx="132715" cy="898525"/>
            <a:chOff x="3450309" y="5614973"/>
            <a:chExt cx="132715" cy="898525"/>
          </a:xfrm>
        </p:grpSpPr>
        <p:sp>
          <p:nvSpPr>
            <p:cNvPr id="573" name="object 573"/>
            <p:cNvSpPr/>
            <p:nvPr/>
          </p:nvSpPr>
          <p:spPr>
            <a:xfrm>
              <a:off x="3472569" y="5690019"/>
              <a:ext cx="86995" cy="758190"/>
            </a:xfrm>
            <a:custGeom>
              <a:avLst/>
              <a:gdLst/>
              <a:ahLst/>
              <a:cxnLst/>
              <a:rect l="l" t="t" r="r" b="b"/>
              <a:pathLst>
                <a:path w="86995" h="758189">
                  <a:moveTo>
                    <a:pt x="86791" y="758177"/>
                  </a:moveTo>
                  <a:lnTo>
                    <a:pt x="0" y="758177"/>
                  </a:lnTo>
                  <a:lnTo>
                    <a:pt x="0" y="0"/>
                  </a:lnTo>
                  <a:lnTo>
                    <a:pt x="86791" y="0"/>
                  </a:lnTo>
                  <a:lnTo>
                    <a:pt x="86791" y="75817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3495174" y="5713432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567" y="20789"/>
                  </a:moveTo>
                  <a:lnTo>
                    <a:pt x="39934" y="28891"/>
                  </a:lnTo>
                  <a:lnTo>
                    <a:pt x="35482" y="35507"/>
                  </a:lnTo>
                  <a:lnTo>
                    <a:pt x="28874" y="39969"/>
                  </a:lnTo>
                  <a:lnTo>
                    <a:pt x="20777" y="41605"/>
                  </a:lnTo>
                  <a:lnTo>
                    <a:pt x="12687" y="39969"/>
                  </a:lnTo>
                  <a:lnTo>
                    <a:pt x="6083" y="35507"/>
                  </a:lnTo>
                  <a:lnTo>
                    <a:pt x="1631" y="28891"/>
                  </a:lnTo>
                  <a:lnTo>
                    <a:pt x="0" y="20789"/>
                  </a:lnTo>
                  <a:lnTo>
                    <a:pt x="1631" y="12703"/>
                  </a:lnTo>
                  <a:lnTo>
                    <a:pt x="6083" y="6094"/>
                  </a:lnTo>
                  <a:lnTo>
                    <a:pt x="12687" y="1635"/>
                  </a:lnTo>
                  <a:lnTo>
                    <a:pt x="20777" y="0"/>
                  </a:lnTo>
                  <a:lnTo>
                    <a:pt x="28874" y="1635"/>
                  </a:lnTo>
                  <a:lnTo>
                    <a:pt x="35482" y="6094"/>
                  </a:lnTo>
                  <a:lnTo>
                    <a:pt x="39934" y="12703"/>
                  </a:lnTo>
                  <a:lnTo>
                    <a:pt x="41567" y="207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3495174" y="637443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567" y="20815"/>
                  </a:moveTo>
                  <a:lnTo>
                    <a:pt x="39934" y="28901"/>
                  </a:lnTo>
                  <a:lnTo>
                    <a:pt x="35482" y="35510"/>
                  </a:lnTo>
                  <a:lnTo>
                    <a:pt x="28874" y="39969"/>
                  </a:lnTo>
                  <a:lnTo>
                    <a:pt x="20777" y="41605"/>
                  </a:lnTo>
                  <a:lnTo>
                    <a:pt x="12687" y="39969"/>
                  </a:lnTo>
                  <a:lnTo>
                    <a:pt x="6083" y="35510"/>
                  </a:lnTo>
                  <a:lnTo>
                    <a:pt x="1631" y="28901"/>
                  </a:lnTo>
                  <a:lnTo>
                    <a:pt x="0" y="20815"/>
                  </a:lnTo>
                  <a:lnTo>
                    <a:pt x="1631" y="12719"/>
                  </a:lnTo>
                  <a:lnTo>
                    <a:pt x="6083" y="6102"/>
                  </a:lnTo>
                  <a:lnTo>
                    <a:pt x="12687" y="1637"/>
                  </a:lnTo>
                  <a:lnTo>
                    <a:pt x="20777" y="0"/>
                  </a:lnTo>
                  <a:lnTo>
                    <a:pt x="28874" y="1637"/>
                  </a:lnTo>
                  <a:lnTo>
                    <a:pt x="35482" y="6102"/>
                  </a:lnTo>
                  <a:lnTo>
                    <a:pt x="39934" y="12719"/>
                  </a:lnTo>
                  <a:lnTo>
                    <a:pt x="41567" y="208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3566928" y="6497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3476251" y="6510063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 h="0">
                  <a:moveTo>
                    <a:pt x="705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3453484" y="6497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3453484" y="5643222"/>
              <a:ext cx="0" cy="829944"/>
            </a:xfrm>
            <a:custGeom>
              <a:avLst/>
              <a:gdLst/>
              <a:ahLst/>
              <a:cxnLst/>
              <a:rect l="l" t="t" r="r" b="b"/>
              <a:pathLst>
                <a:path w="0" h="829945">
                  <a:moveTo>
                    <a:pt x="0" y="670582"/>
                  </a:moveTo>
                  <a:lnTo>
                    <a:pt x="0" y="829386"/>
                  </a:lnTo>
                </a:path>
                <a:path w="0" h="829945">
                  <a:moveTo>
                    <a:pt x="0" y="0"/>
                  </a:moveTo>
                  <a:lnTo>
                    <a:pt x="0" y="168272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3453484" y="56181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3486337" y="5618148"/>
              <a:ext cx="71120" cy="0"/>
            </a:xfrm>
            <a:custGeom>
              <a:avLst/>
              <a:gdLst/>
              <a:ahLst/>
              <a:cxnLst/>
              <a:rect l="l" t="t" r="r" b="b"/>
              <a:pathLst>
                <a:path w="71120" h="0">
                  <a:moveTo>
                    <a:pt x="0" y="0"/>
                  </a:moveTo>
                  <a:lnTo>
                    <a:pt x="70523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3566928" y="56181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3579628" y="5655603"/>
              <a:ext cx="0" cy="829944"/>
            </a:xfrm>
            <a:custGeom>
              <a:avLst/>
              <a:gdLst/>
              <a:ahLst/>
              <a:cxnLst/>
              <a:rect l="l" t="t" r="r" b="b"/>
              <a:pathLst>
                <a:path w="0" h="829945">
                  <a:moveTo>
                    <a:pt x="0" y="658201"/>
                  </a:moveTo>
                  <a:lnTo>
                    <a:pt x="0" y="829386"/>
                  </a:lnTo>
                </a:path>
                <a:path w="0" h="829945">
                  <a:moveTo>
                    <a:pt x="0" y="0"/>
                  </a:moveTo>
                  <a:lnTo>
                    <a:pt x="0" y="155891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4" name="object 584"/>
          <p:cNvGrpSpPr/>
          <p:nvPr/>
        </p:nvGrpSpPr>
        <p:grpSpPr>
          <a:xfrm>
            <a:off x="3155882" y="5614973"/>
            <a:ext cx="450850" cy="925830"/>
            <a:chOff x="3155882" y="5614973"/>
            <a:chExt cx="450850" cy="925830"/>
          </a:xfrm>
        </p:grpSpPr>
        <p:sp>
          <p:nvSpPr>
            <p:cNvPr id="585" name="object 585"/>
            <p:cNvSpPr/>
            <p:nvPr/>
          </p:nvSpPr>
          <p:spPr>
            <a:xfrm>
              <a:off x="3283559" y="6497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700"/>
                  </a:lnTo>
                  <a:lnTo>
                    <a:pt x="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3184494" y="6510063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770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3160788" y="649736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700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3160788" y="5643222"/>
              <a:ext cx="0" cy="829944"/>
            </a:xfrm>
            <a:custGeom>
              <a:avLst/>
              <a:gdLst/>
              <a:ahLst/>
              <a:cxnLst/>
              <a:rect l="l" t="t" r="r" b="b"/>
              <a:pathLst>
                <a:path w="0" h="829945">
                  <a:moveTo>
                    <a:pt x="0" y="82938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3160788" y="56181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3195502" y="5618148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7038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3283559" y="561814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3296259" y="5655603"/>
              <a:ext cx="0" cy="829944"/>
            </a:xfrm>
            <a:custGeom>
              <a:avLst/>
              <a:gdLst/>
              <a:ahLst/>
              <a:cxnLst/>
              <a:rect l="l" t="t" r="r" b="b"/>
              <a:pathLst>
                <a:path w="0" h="829945">
                  <a:moveTo>
                    <a:pt x="0" y="658201"/>
                  </a:moveTo>
                  <a:lnTo>
                    <a:pt x="0" y="829386"/>
                  </a:lnTo>
                </a:path>
                <a:path w="0" h="829945">
                  <a:moveTo>
                    <a:pt x="0" y="0"/>
                  </a:moveTo>
                  <a:lnTo>
                    <a:pt x="0" y="155891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3159061" y="5811494"/>
              <a:ext cx="424180" cy="502920"/>
            </a:xfrm>
            <a:custGeom>
              <a:avLst/>
              <a:gdLst/>
              <a:ahLst/>
              <a:cxnLst/>
              <a:rect l="l" t="t" r="r" b="b"/>
              <a:pathLst>
                <a:path w="424179" h="502920">
                  <a:moveTo>
                    <a:pt x="423862" y="0"/>
                  </a:moveTo>
                  <a:lnTo>
                    <a:pt x="0" y="0"/>
                  </a:lnTo>
                  <a:lnTo>
                    <a:pt x="0" y="502310"/>
                  </a:lnTo>
                  <a:lnTo>
                    <a:pt x="423862" y="502310"/>
                  </a:lnTo>
                  <a:lnTo>
                    <a:pt x="4238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3159057" y="5811493"/>
              <a:ext cx="424180" cy="502920"/>
            </a:xfrm>
            <a:custGeom>
              <a:avLst/>
              <a:gdLst/>
              <a:ahLst/>
              <a:cxnLst/>
              <a:rect l="l" t="t" r="r" b="b"/>
              <a:pathLst>
                <a:path w="424179" h="502920">
                  <a:moveTo>
                    <a:pt x="423862" y="502310"/>
                  </a:moveTo>
                  <a:lnTo>
                    <a:pt x="0" y="502310"/>
                  </a:lnTo>
                  <a:lnTo>
                    <a:pt x="0" y="0"/>
                  </a:lnTo>
                  <a:lnTo>
                    <a:pt x="423862" y="0"/>
                  </a:lnTo>
                  <a:lnTo>
                    <a:pt x="423862" y="5023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3298281" y="5811500"/>
              <a:ext cx="0" cy="502920"/>
            </a:xfrm>
            <a:custGeom>
              <a:avLst/>
              <a:gdLst/>
              <a:ahLst/>
              <a:cxnLst/>
              <a:rect l="l" t="t" r="r" b="b"/>
              <a:pathLst>
                <a:path w="0" h="502920">
                  <a:moveTo>
                    <a:pt x="0" y="0"/>
                  </a:moveTo>
                  <a:lnTo>
                    <a:pt x="0" y="50231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3298281" y="5811500"/>
              <a:ext cx="0" cy="502920"/>
            </a:xfrm>
            <a:custGeom>
              <a:avLst/>
              <a:gdLst/>
              <a:ahLst/>
              <a:cxnLst/>
              <a:rect l="l" t="t" r="r" b="b"/>
              <a:pathLst>
                <a:path w="0" h="502920">
                  <a:moveTo>
                    <a:pt x="0" y="0"/>
                  </a:moveTo>
                  <a:lnTo>
                    <a:pt x="0" y="50231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3452194" y="5811500"/>
              <a:ext cx="0" cy="502920"/>
            </a:xfrm>
            <a:custGeom>
              <a:avLst/>
              <a:gdLst/>
              <a:ahLst/>
              <a:cxnLst/>
              <a:rect l="l" t="t" r="r" b="b"/>
              <a:pathLst>
                <a:path w="0" h="502920">
                  <a:moveTo>
                    <a:pt x="0" y="0"/>
                  </a:moveTo>
                  <a:lnTo>
                    <a:pt x="0" y="50231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3452194" y="5811500"/>
              <a:ext cx="0" cy="502920"/>
            </a:xfrm>
            <a:custGeom>
              <a:avLst/>
              <a:gdLst/>
              <a:ahLst/>
              <a:cxnLst/>
              <a:rect l="l" t="t" r="r" b="b"/>
              <a:pathLst>
                <a:path w="0" h="502920">
                  <a:moveTo>
                    <a:pt x="0" y="0"/>
                  </a:moveTo>
                  <a:lnTo>
                    <a:pt x="0" y="50231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3182247" y="5993839"/>
              <a:ext cx="86360" cy="139065"/>
            </a:xfrm>
            <a:custGeom>
              <a:avLst/>
              <a:gdLst/>
              <a:ahLst/>
              <a:cxnLst/>
              <a:rect l="l" t="t" r="r" b="b"/>
              <a:pathLst>
                <a:path w="86360" h="139064">
                  <a:moveTo>
                    <a:pt x="86029" y="138442"/>
                  </a:moveTo>
                  <a:lnTo>
                    <a:pt x="0" y="138442"/>
                  </a:lnTo>
                  <a:lnTo>
                    <a:pt x="0" y="0"/>
                  </a:lnTo>
                  <a:lnTo>
                    <a:pt x="86029" y="0"/>
                  </a:lnTo>
                  <a:lnTo>
                    <a:pt x="86029" y="1384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3470296" y="5993839"/>
              <a:ext cx="86360" cy="139065"/>
            </a:xfrm>
            <a:custGeom>
              <a:avLst/>
              <a:gdLst/>
              <a:ahLst/>
              <a:cxnLst/>
              <a:rect l="l" t="t" r="r" b="b"/>
              <a:pathLst>
                <a:path w="86360" h="139064">
                  <a:moveTo>
                    <a:pt x="86004" y="138442"/>
                  </a:moveTo>
                  <a:lnTo>
                    <a:pt x="0" y="138442"/>
                  </a:lnTo>
                  <a:lnTo>
                    <a:pt x="0" y="0"/>
                  </a:lnTo>
                  <a:lnTo>
                    <a:pt x="86004" y="0"/>
                  </a:lnTo>
                  <a:lnTo>
                    <a:pt x="86004" y="13844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1" name="object 60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309661" y="5998199"/>
              <a:ext cx="130378" cy="129692"/>
            </a:xfrm>
            <a:prstGeom prst="rect">
              <a:avLst/>
            </a:prstGeom>
          </p:spPr>
        </p:pic>
        <p:sp>
          <p:nvSpPr>
            <p:cNvPr id="602" name="object 602"/>
            <p:cNvSpPr/>
            <p:nvPr/>
          </p:nvSpPr>
          <p:spPr>
            <a:xfrm>
              <a:off x="3326898" y="6015367"/>
              <a:ext cx="276860" cy="95885"/>
            </a:xfrm>
            <a:custGeom>
              <a:avLst/>
              <a:gdLst/>
              <a:ahLst/>
              <a:cxnLst/>
              <a:rect l="l" t="t" r="r" b="b"/>
              <a:pathLst>
                <a:path w="276860" h="95885">
                  <a:moveTo>
                    <a:pt x="228422" y="0"/>
                  </a:moveTo>
                  <a:lnTo>
                    <a:pt x="47955" y="0"/>
                  </a:lnTo>
                  <a:lnTo>
                    <a:pt x="29285" y="3747"/>
                  </a:lnTo>
                  <a:lnTo>
                    <a:pt x="14043" y="13966"/>
                  </a:lnTo>
                  <a:lnTo>
                    <a:pt x="3767" y="29125"/>
                  </a:lnTo>
                  <a:lnTo>
                    <a:pt x="0" y="47688"/>
                  </a:lnTo>
                  <a:lnTo>
                    <a:pt x="3767" y="66259"/>
                  </a:lnTo>
                  <a:lnTo>
                    <a:pt x="14043" y="81421"/>
                  </a:lnTo>
                  <a:lnTo>
                    <a:pt x="29285" y="91642"/>
                  </a:lnTo>
                  <a:lnTo>
                    <a:pt x="47955" y="95389"/>
                  </a:lnTo>
                  <a:lnTo>
                    <a:pt x="228422" y="95389"/>
                  </a:lnTo>
                  <a:lnTo>
                    <a:pt x="247087" y="91642"/>
                  </a:lnTo>
                  <a:lnTo>
                    <a:pt x="262321" y="81421"/>
                  </a:lnTo>
                  <a:lnTo>
                    <a:pt x="272588" y="66259"/>
                  </a:lnTo>
                  <a:lnTo>
                    <a:pt x="276351" y="47688"/>
                  </a:lnTo>
                  <a:lnTo>
                    <a:pt x="272588" y="29125"/>
                  </a:lnTo>
                  <a:lnTo>
                    <a:pt x="262321" y="13966"/>
                  </a:lnTo>
                  <a:lnTo>
                    <a:pt x="247087" y="3747"/>
                  </a:lnTo>
                  <a:lnTo>
                    <a:pt x="2284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3326898" y="6015367"/>
              <a:ext cx="276860" cy="95885"/>
            </a:xfrm>
            <a:custGeom>
              <a:avLst/>
              <a:gdLst/>
              <a:ahLst/>
              <a:cxnLst/>
              <a:rect l="l" t="t" r="r" b="b"/>
              <a:pathLst>
                <a:path w="276860" h="95885">
                  <a:moveTo>
                    <a:pt x="228422" y="95389"/>
                  </a:moveTo>
                  <a:lnTo>
                    <a:pt x="247087" y="91642"/>
                  </a:lnTo>
                  <a:lnTo>
                    <a:pt x="262321" y="81421"/>
                  </a:lnTo>
                  <a:lnTo>
                    <a:pt x="272588" y="66259"/>
                  </a:lnTo>
                  <a:lnTo>
                    <a:pt x="276351" y="47688"/>
                  </a:lnTo>
                  <a:lnTo>
                    <a:pt x="272588" y="29125"/>
                  </a:lnTo>
                  <a:lnTo>
                    <a:pt x="262321" y="13966"/>
                  </a:lnTo>
                  <a:lnTo>
                    <a:pt x="247087" y="3747"/>
                  </a:lnTo>
                  <a:lnTo>
                    <a:pt x="228422" y="0"/>
                  </a:lnTo>
                  <a:lnTo>
                    <a:pt x="47955" y="0"/>
                  </a:lnTo>
                  <a:lnTo>
                    <a:pt x="29285" y="3747"/>
                  </a:lnTo>
                  <a:lnTo>
                    <a:pt x="14043" y="13966"/>
                  </a:lnTo>
                  <a:lnTo>
                    <a:pt x="3767" y="29125"/>
                  </a:lnTo>
                  <a:lnTo>
                    <a:pt x="0" y="47688"/>
                  </a:lnTo>
                  <a:lnTo>
                    <a:pt x="3767" y="66259"/>
                  </a:lnTo>
                  <a:lnTo>
                    <a:pt x="14043" y="81421"/>
                  </a:lnTo>
                  <a:lnTo>
                    <a:pt x="29285" y="91642"/>
                  </a:lnTo>
                  <a:lnTo>
                    <a:pt x="47955" y="95389"/>
                  </a:lnTo>
                  <a:lnTo>
                    <a:pt x="228422" y="9538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3391103" y="6053836"/>
              <a:ext cx="177165" cy="20320"/>
            </a:xfrm>
            <a:custGeom>
              <a:avLst/>
              <a:gdLst/>
              <a:ahLst/>
              <a:cxnLst/>
              <a:rect l="l" t="t" r="r" b="b"/>
              <a:pathLst>
                <a:path w="177164" h="20320">
                  <a:moveTo>
                    <a:pt x="177126" y="0"/>
                  </a:moveTo>
                  <a:lnTo>
                    <a:pt x="0" y="0"/>
                  </a:lnTo>
                  <a:lnTo>
                    <a:pt x="0" y="20002"/>
                  </a:lnTo>
                  <a:lnTo>
                    <a:pt x="177126" y="20002"/>
                  </a:lnTo>
                  <a:lnTo>
                    <a:pt x="1771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3391099" y="6053836"/>
              <a:ext cx="177165" cy="20320"/>
            </a:xfrm>
            <a:custGeom>
              <a:avLst/>
              <a:gdLst/>
              <a:ahLst/>
              <a:cxnLst/>
              <a:rect l="l" t="t" r="r" b="b"/>
              <a:pathLst>
                <a:path w="177164" h="20320">
                  <a:moveTo>
                    <a:pt x="177126" y="20002"/>
                  </a:moveTo>
                  <a:lnTo>
                    <a:pt x="0" y="20002"/>
                  </a:lnTo>
                  <a:lnTo>
                    <a:pt x="0" y="0"/>
                  </a:lnTo>
                  <a:lnTo>
                    <a:pt x="177126" y="0"/>
                  </a:lnTo>
                  <a:lnTo>
                    <a:pt x="177126" y="2000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3159052" y="5929224"/>
              <a:ext cx="424180" cy="0"/>
            </a:xfrm>
            <a:custGeom>
              <a:avLst/>
              <a:gdLst/>
              <a:ahLst/>
              <a:cxnLst/>
              <a:rect l="l" t="t" r="r" b="b"/>
              <a:pathLst>
                <a:path w="424179" h="0">
                  <a:moveTo>
                    <a:pt x="42386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3159052" y="5929224"/>
              <a:ext cx="424180" cy="0"/>
            </a:xfrm>
            <a:custGeom>
              <a:avLst/>
              <a:gdLst/>
              <a:ahLst/>
              <a:cxnLst/>
              <a:rect l="l" t="t" r="r" b="b"/>
              <a:pathLst>
                <a:path w="424179" h="0">
                  <a:moveTo>
                    <a:pt x="0" y="0"/>
                  </a:moveTo>
                  <a:lnTo>
                    <a:pt x="42386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3159052" y="6200761"/>
              <a:ext cx="424180" cy="0"/>
            </a:xfrm>
            <a:custGeom>
              <a:avLst/>
              <a:gdLst/>
              <a:ahLst/>
              <a:cxnLst/>
              <a:rect l="l" t="t" r="r" b="b"/>
              <a:pathLst>
                <a:path w="424179" h="0">
                  <a:moveTo>
                    <a:pt x="42386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3159052" y="6200761"/>
              <a:ext cx="424180" cy="0"/>
            </a:xfrm>
            <a:custGeom>
              <a:avLst/>
              <a:gdLst/>
              <a:ahLst/>
              <a:cxnLst/>
              <a:rect l="l" t="t" r="r" b="b"/>
              <a:pathLst>
                <a:path w="424179" h="0">
                  <a:moveTo>
                    <a:pt x="0" y="0"/>
                  </a:moveTo>
                  <a:lnTo>
                    <a:pt x="42386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3320171" y="6480136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34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3313325" y="6528468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3716" y="0"/>
                  </a:moveTo>
                  <a:lnTo>
                    <a:pt x="0" y="0"/>
                  </a:lnTo>
                  <a:lnTo>
                    <a:pt x="6845" y="11899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3426075" y="6480136"/>
              <a:ext cx="0" cy="50800"/>
            </a:xfrm>
            <a:custGeom>
              <a:avLst/>
              <a:gdLst/>
              <a:ahLst/>
              <a:cxnLst/>
              <a:rect l="l" t="t" r="r" b="b"/>
              <a:pathLst>
                <a:path w="0" h="50800">
                  <a:moveTo>
                    <a:pt x="0" y="0"/>
                  </a:moveTo>
                  <a:lnTo>
                    <a:pt x="0" y="5034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3419241" y="6528468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3728" y="0"/>
                  </a:moveTo>
                  <a:lnTo>
                    <a:pt x="0" y="0"/>
                  </a:lnTo>
                  <a:lnTo>
                    <a:pt x="6832" y="11899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14" name="object 61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19277" y="4008907"/>
            <a:ext cx="116408" cy="116408"/>
          </a:xfrm>
          <a:prstGeom prst="rect">
            <a:avLst/>
          </a:prstGeom>
        </p:spPr>
      </p:pic>
      <p:pic>
        <p:nvPicPr>
          <p:cNvPr id="615" name="object 615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19277" y="3457877"/>
            <a:ext cx="116408" cy="116408"/>
          </a:xfrm>
          <a:prstGeom prst="rect">
            <a:avLst/>
          </a:prstGeom>
        </p:spPr>
      </p:pic>
      <p:pic>
        <p:nvPicPr>
          <p:cNvPr id="616" name="object 616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40261" y="2893570"/>
            <a:ext cx="116408" cy="116408"/>
          </a:xfrm>
          <a:prstGeom prst="rect">
            <a:avLst/>
          </a:prstGeom>
        </p:spPr>
      </p:pic>
      <p:pic>
        <p:nvPicPr>
          <p:cNvPr id="617" name="object 617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40261" y="2324332"/>
            <a:ext cx="116408" cy="116408"/>
          </a:xfrm>
          <a:prstGeom prst="rect">
            <a:avLst/>
          </a:prstGeom>
        </p:spPr>
      </p:pic>
      <p:sp>
        <p:nvSpPr>
          <p:cNvPr id="618" name="object 618"/>
          <p:cNvSpPr/>
          <p:nvPr/>
        </p:nvSpPr>
        <p:spPr>
          <a:xfrm>
            <a:off x="1400536" y="2032053"/>
            <a:ext cx="116839" cy="116839"/>
          </a:xfrm>
          <a:custGeom>
            <a:avLst/>
            <a:gdLst/>
            <a:ahLst/>
            <a:cxnLst/>
            <a:rect l="l" t="t" r="r" b="b"/>
            <a:pathLst>
              <a:path w="116840" h="116839">
                <a:moveTo>
                  <a:pt x="58204" y="0"/>
                </a:moveTo>
                <a:lnTo>
                  <a:pt x="35549" y="4576"/>
                </a:lnTo>
                <a:lnTo>
                  <a:pt x="17048" y="17054"/>
                </a:lnTo>
                <a:lnTo>
                  <a:pt x="4574" y="35559"/>
                </a:lnTo>
                <a:lnTo>
                  <a:pt x="0" y="58216"/>
                </a:lnTo>
                <a:lnTo>
                  <a:pt x="4574" y="80869"/>
                </a:lnTo>
                <a:lnTo>
                  <a:pt x="17048" y="99366"/>
                </a:lnTo>
                <a:lnTo>
                  <a:pt x="35549" y="111836"/>
                </a:lnTo>
                <a:lnTo>
                  <a:pt x="58204" y="116408"/>
                </a:lnTo>
                <a:lnTo>
                  <a:pt x="80859" y="111836"/>
                </a:lnTo>
                <a:lnTo>
                  <a:pt x="99360" y="99366"/>
                </a:lnTo>
                <a:lnTo>
                  <a:pt x="111834" y="80869"/>
                </a:lnTo>
                <a:lnTo>
                  <a:pt x="116408" y="58216"/>
                </a:lnTo>
                <a:lnTo>
                  <a:pt x="111834" y="35559"/>
                </a:lnTo>
                <a:lnTo>
                  <a:pt x="99360" y="17054"/>
                </a:lnTo>
                <a:lnTo>
                  <a:pt x="80859" y="4576"/>
                </a:lnTo>
                <a:lnTo>
                  <a:pt x="582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619" name="object 619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2104382" y="2120482"/>
            <a:ext cx="116408" cy="116408"/>
          </a:xfrm>
          <a:prstGeom prst="rect">
            <a:avLst/>
          </a:prstGeom>
        </p:spPr>
      </p:pic>
      <p:pic>
        <p:nvPicPr>
          <p:cNvPr id="620" name="object 620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2018323" y="2850553"/>
            <a:ext cx="116395" cy="116408"/>
          </a:xfrm>
          <a:prstGeom prst="rect">
            <a:avLst/>
          </a:prstGeom>
        </p:spPr>
      </p:pic>
      <p:pic>
        <p:nvPicPr>
          <p:cNvPr id="621" name="object 621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2018323" y="2623373"/>
            <a:ext cx="116395" cy="116408"/>
          </a:xfrm>
          <a:prstGeom prst="rect">
            <a:avLst/>
          </a:prstGeom>
        </p:spPr>
      </p:pic>
      <p:sp>
        <p:nvSpPr>
          <p:cNvPr id="622" name="object 622"/>
          <p:cNvSpPr/>
          <p:nvPr/>
        </p:nvSpPr>
        <p:spPr>
          <a:xfrm>
            <a:off x="1213521" y="2032278"/>
            <a:ext cx="116839" cy="116839"/>
          </a:xfrm>
          <a:custGeom>
            <a:avLst/>
            <a:gdLst/>
            <a:ahLst/>
            <a:cxnLst/>
            <a:rect l="l" t="t" r="r" b="b"/>
            <a:pathLst>
              <a:path w="116840" h="116839">
                <a:moveTo>
                  <a:pt x="58204" y="0"/>
                </a:moveTo>
                <a:lnTo>
                  <a:pt x="35549" y="4576"/>
                </a:lnTo>
                <a:lnTo>
                  <a:pt x="17048" y="17054"/>
                </a:lnTo>
                <a:lnTo>
                  <a:pt x="4574" y="35559"/>
                </a:lnTo>
                <a:lnTo>
                  <a:pt x="0" y="58216"/>
                </a:lnTo>
                <a:lnTo>
                  <a:pt x="4574" y="80869"/>
                </a:lnTo>
                <a:lnTo>
                  <a:pt x="17048" y="99366"/>
                </a:lnTo>
                <a:lnTo>
                  <a:pt x="35549" y="111836"/>
                </a:lnTo>
                <a:lnTo>
                  <a:pt x="58204" y="116408"/>
                </a:lnTo>
                <a:lnTo>
                  <a:pt x="80859" y="111836"/>
                </a:lnTo>
                <a:lnTo>
                  <a:pt x="99360" y="99366"/>
                </a:lnTo>
                <a:lnTo>
                  <a:pt x="111834" y="80869"/>
                </a:lnTo>
                <a:lnTo>
                  <a:pt x="116408" y="58216"/>
                </a:lnTo>
                <a:lnTo>
                  <a:pt x="111834" y="35559"/>
                </a:lnTo>
                <a:lnTo>
                  <a:pt x="99360" y="17054"/>
                </a:lnTo>
                <a:lnTo>
                  <a:pt x="80859" y="4576"/>
                </a:lnTo>
                <a:lnTo>
                  <a:pt x="582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1213521" y="2568505"/>
            <a:ext cx="116839" cy="116839"/>
          </a:xfrm>
          <a:custGeom>
            <a:avLst/>
            <a:gdLst/>
            <a:ahLst/>
            <a:cxnLst/>
            <a:rect l="l" t="t" r="r" b="b"/>
            <a:pathLst>
              <a:path w="116840" h="116839">
                <a:moveTo>
                  <a:pt x="58204" y="0"/>
                </a:moveTo>
                <a:lnTo>
                  <a:pt x="35549" y="4576"/>
                </a:lnTo>
                <a:lnTo>
                  <a:pt x="17048" y="17054"/>
                </a:lnTo>
                <a:lnTo>
                  <a:pt x="4574" y="35559"/>
                </a:lnTo>
                <a:lnTo>
                  <a:pt x="0" y="58216"/>
                </a:lnTo>
                <a:lnTo>
                  <a:pt x="4574" y="80869"/>
                </a:lnTo>
                <a:lnTo>
                  <a:pt x="17048" y="99366"/>
                </a:lnTo>
                <a:lnTo>
                  <a:pt x="35549" y="111836"/>
                </a:lnTo>
                <a:lnTo>
                  <a:pt x="58204" y="116408"/>
                </a:lnTo>
                <a:lnTo>
                  <a:pt x="80859" y="111836"/>
                </a:lnTo>
                <a:lnTo>
                  <a:pt x="99360" y="99366"/>
                </a:lnTo>
                <a:lnTo>
                  <a:pt x="111834" y="80869"/>
                </a:lnTo>
                <a:lnTo>
                  <a:pt x="116408" y="58216"/>
                </a:lnTo>
                <a:lnTo>
                  <a:pt x="111834" y="35559"/>
                </a:lnTo>
                <a:lnTo>
                  <a:pt x="99360" y="17054"/>
                </a:lnTo>
                <a:lnTo>
                  <a:pt x="80859" y="4576"/>
                </a:lnTo>
                <a:lnTo>
                  <a:pt x="582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2023196" y="3268238"/>
            <a:ext cx="116839" cy="116839"/>
          </a:xfrm>
          <a:custGeom>
            <a:avLst/>
            <a:gdLst/>
            <a:ahLst/>
            <a:cxnLst/>
            <a:rect l="l" t="t" r="r" b="b"/>
            <a:pathLst>
              <a:path w="116839" h="116839">
                <a:moveTo>
                  <a:pt x="58191" y="0"/>
                </a:moveTo>
                <a:lnTo>
                  <a:pt x="35543" y="4576"/>
                </a:lnTo>
                <a:lnTo>
                  <a:pt x="17046" y="17054"/>
                </a:lnTo>
                <a:lnTo>
                  <a:pt x="4573" y="35559"/>
                </a:lnTo>
                <a:lnTo>
                  <a:pt x="0" y="58216"/>
                </a:lnTo>
                <a:lnTo>
                  <a:pt x="4573" y="80869"/>
                </a:lnTo>
                <a:lnTo>
                  <a:pt x="17046" y="99366"/>
                </a:lnTo>
                <a:lnTo>
                  <a:pt x="35543" y="111836"/>
                </a:lnTo>
                <a:lnTo>
                  <a:pt x="58191" y="116408"/>
                </a:lnTo>
                <a:lnTo>
                  <a:pt x="80848" y="111836"/>
                </a:lnTo>
                <a:lnTo>
                  <a:pt x="99353" y="99366"/>
                </a:lnTo>
                <a:lnTo>
                  <a:pt x="111832" y="80869"/>
                </a:lnTo>
                <a:lnTo>
                  <a:pt x="116408" y="58216"/>
                </a:lnTo>
                <a:lnTo>
                  <a:pt x="111832" y="35559"/>
                </a:lnTo>
                <a:lnTo>
                  <a:pt x="99353" y="17054"/>
                </a:lnTo>
                <a:lnTo>
                  <a:pt x="80848" y="4576"/>
                </a:lnTo>
                <a:lnTo>
                  <a:pt x="581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1517916" y="2568511"/>
            <a:ext cx="234950" cy="220345"/>
          </a:xfrm>
          <a:custGeom>
            <a:avLst/>
            <a:gdLst/>
            <a:ahLst/>
            <a:cxnLst/>
            <a:rect l="l" t="t" r="r" b="b"/>
            <a:pathLst>
              <a:path w="234950" h="220344">
                <a:moveTo>
                  <a:pt x="116408" y="58216"/>
                </a:moveTo>
                <a:lnTo>
                  <a:pt x="111836" y="35560"/>
                </a:lnTo>
                <a:lnTo>
                  <a:pt x="99364" y="17056"/>
                </a:lnTo>
                <a:lnTo>
                  <a:pt x="80860" y="4572"/>
                </a:lnTo>
                <a:lnTo>
                  <a:pt x="58204" y="0"/>
                </a:lnTo>
                <a:lnTo>
                  <a:pt x="35547" y="4572"/>
                </a:lnTo>
                <a:lnTo>
                  <a:pt x="17056" y="17056"/>
                </a:lnTo>
                <a:lnTo>
                  <a:pt x="4572" y="35560"/>
                </a:lnTo>
                <a:lnTo>
                  <a:pt x="0" y="58216"/>
                </a:lnTo>
                <a:lnTo>
                  <a:pt x="4572" y="80873"/>
                </a:lnTo>
                <a:lnTo>
                  <a:pt x="17056" y="99364"/>
                </a:lnTo>
                <a:lnTo>
                  <a:pt x="35547" y="111836"/>
                </a:lnTo>
                <a:lnTo>
                  <a:pt x="58204" y="116408"/>
                </a:lnTo>
                <a:lnTo>
                  <a:pt x="80860" y="111836"/>
                </a:lnTo>
                <a:lnTo>
                  <a:pt x="99364" y="99364"/>
                </a:lnTo>
                <a:lnTo>
                  <a:pt x="111836" y="80873"/>
                </a:lnTo>
                <a:lnTo>
                  <a:pt x="116408" y="58216"/>
                </a:lnTo>
                <a:close/>
              </a:path>
              <a:path w="234950" h="220344">
                <a:moveTo>
                  <a:pt x="234391" y="161912"/>
                </a:moveTo>
                <a:lnTo>
                  <a:pt x="229819" y="139255"/>
                </a:lnTo>
                <a:lnTo>
                  <a:pt x="217347" y="120738"/>
                </a:lnTo>
                <a:lnTo>
                  <a:pt x="198843" y="108267"/>
                </a:lnTo>
                <a:lnTo>
                  <a:pt x="176187" y="103695"/>
                </a:lnTo>
                <a:lnTo>
                  <a:pt x="153530" y="108267"/>
                </a:lnTo>
                <a:lnTo>
                  <a:pt x="135039" y="120738"/>
                </a:lnTo>
                <a:lnTo>
                  <a:pt x="122555" y="139255"/>
                </a:lnTo>
                <a:lnTo>
                  <a:pt x="117983" y="161912"/>
                </a:lnTo>
                <a:lnTo>
                  <a:pt x="122555" y="184556"/>
                </a:lnTo>
                <a:lnTo>
                  <a:pt x="135039" y="203060"/>
                </a:lnTo>
                <a:lnTo>
                  <a:pt x="153530" y="215531"/>
                </a:lnTo>
                <a:lnTo>
                  <a:pt x="176187" y="220103"/>
                </a:lnTo>
                <a:lnTo>
                  <a:pt x="198843" y="215531"/>
                </a:lnTo>
                <a:lnTo>
                  <a:pt x="217347" y="203060"/>
                </a:lnTo>
                <a:lnTo>
                  <a:pt x="229819" y="184556"/>
                </a:lnTo>
                <a:lnTo>
                  <a:pt x="234391" y="161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26" name="object 626"/>
          <p:cNvGrpSpPr/>
          <p:nvPr/>
        </p:nvGrpSpPr>
        <p:grpSpPr>
          <a:xfrm>
            <a:off x="1329930" y="2087306"/>
            <a:ext cx="44450" cy="209550"/>
            <a:chOff x="1329930" y="2087306"/>
            <a:chExt cx="44450" cy="209550"/>
          </a:xfrm>
        </p:grpSpPr>
        <p:sp>
          <p:nvSpPr>
            <p:cNvPr id="627" name="object 627"/>
            <p:cNvSpPr/>
            <p:nvPr/>
          </p:nvSpPr>
          <p:spPr>
            <a:xfrm>
              <a:off x="1370721" y="2290302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1370721" y="2103285"/>
              <a:ext cx="0" cy="174625"/>
            </a:xfrm>
            <a:custGeom>
              <a:avLst/>
              <a:gdLst/>
              <a:ahLst/>
              <a:cxnLst/>
              <a:rect l="l" t="t" r="r" b="b"/>
              <a:pathLst>
                <a:path w="0" h="174625">
                  <a:moveTo>
                    <a:pt x="0" y="17411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1364371" y="20904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6350"/>
                  </a:moveTo>
                  <a:lnTo>
                    <a:pt x="635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1340961" y="209048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5" h="0">
                  <a:moveTo>
                    <a:pt x="140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1329930" y="209048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63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2" name="object 632"/>
          <p:cNvGrpSpPr/>
          <p:nvPr/>
        </p:nvGrpSpPr>
        <p:grpSpPr>
          <a:xfrm>
            <a:off x="1335387" y="2621302"/>
            <a:ext cx="50165" cy="109855"/>
            <a:chOff x="1335387" y="2621302"/>
            <a:chExt cx="50165" cy="109855"/>
          </a:xfrm>
        </p:grpSpPr>
        <p:sp>
          <p:nvSpPr>
            <p:cNvPr id="633" name="object 633"/>
            <p:cNvSpPr/>
            <p:nvPr/>
          </p:nvSpPr>
          <p:spPr>
            <a:xfrm>
              <a:off x="1382132" y="272427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1382132" y="2637503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7341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1375782" y="262447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6350"/>
                  </a:moveTo>
                  <a:lnTo>
                    <a:pt x="635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1347415" y="2624477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4" h="0">
                  <a:moveTo>
                    <a:pt x="1701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1335387" y="262447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63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8" name="object 638"/>
          <p:cNvGrpSpPr/>
          <p:nvPr/>
        </p:nvGrpSpPr>
        <p:grpSpPr>
          <a:xfrm>
            <a:off x="1946327" y="3323268"/>
            <a:ext cx="77470" cy="109855"/>
            <a:chOff x="1946327" y="3323268"/>
            <a:chExt cx="77470" cy="109855"/>
          </a:xfrm>
        </p:grpSpPr>
        <p:sp>
          <p:nvSpPr>
            <p:cNvPr id="639" name="object 639"/>
            <p:cNvSpPr/>
            <p:nvPr/>
          </p:nvSpPr>
          <p:spPr>
            <a:xfrm>
              <a:off x="1949502" y="3426239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1949502" y="333946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w="0" h="73660">
                  <a:moveTo>
                    <a:pt x="0" y="7341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1949502" y="332644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350"/>
                  </a:moveTo>
                  <a:lnTo>
                    <a:pt x="0" y="0"/>
                  </a:lnTo>
                  <a:lnTo>
                    <a:pt x="635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1968049" y="3326443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97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016846" y="332644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4" name="object 644"/>
          <p:cNvGrpSpPr/>
          <p:nvPr/>
        </p:nvGrpSpPr>
        <p:grpSpPr>
          <a:xfrm>
            <a:off x="1619736" y="2087306"/>
            <a:ext cx="44450" cy="196215"/>
            <a:chOff x="1619736" y="2087306"/>
            <a:chExt cx="44450" cy="196215"/>
          </a:xfrm>
        </p:grpSpPr>
        <p:sp>
          <p:nvSpPr>
            <p:cNvPr id="645" name="object 645"/>
            <p:cNvSpPr/>
            <p:nvPr/>
          </p:nvSpPr>
          <p:spPr>
            <a:xfrm>
              <a:off x="1660527" y="227678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1660527" y="2102834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16195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1654177" y="20904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6350"/>
                  </a:moveTo>
                  <a:lnTo>
                    <a:pt x="635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1630767" y="209048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5" h="0">
                  <a:moveTo>
                    <a:pt x="140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1619736" y="209048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63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0" name="object 650"/>
          <p:cNvGrpSpPr/>
          <p:nvPr/>
        </p:nvGrpSpPr>
        <p:grpSpPr>
          <a:xfrm>
            <a:off x="1576663" y="2681800"/>
            <a:ext cx="6350" cy="101600"/>
            <a:chOff x="1576663" y="2681800"/>
            <a:chExt cx="6350" cy="101600"/>
          </a:xfrm>
        </p:grpSpPr>
        <p:sp>
          <p:nvSpPr>
            <p:cNvPr id="651" name="object 651"/>
            <p:cNvSpPr/>
            <p:nvPr/>
          </p:nvSpPr>
          <p:spPr>
            <a:xfrm>
              <a:off x="1579838" y="277660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579838" y="2694472"/>
              <a:ext cx="0" cy="69850"/>
            </a:xfrm>
            <a:custGeom>
              <a:avLst/>
              <a:gdLst/>
              <a:ahLst/>
              <a:cxnLst/>
              <a:rect l="l" t="t" r="r" b="b"/>
              <a:pathLst>
                <a:path w="0" h="69850">
                  <a:moveTo>
                    <a:pt x="0" y="6949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1579838" y="2681800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4" name="object 654"/>
          <p:cNvGrpSpPr/>
          <p:nvPr/>
        </p:nvGrpSpPr>
        <p:grpSpPr>
          <a:xfrm>
            <a:off x="1508375" y="2031831"/>
            <a:ext cx="211454" cy="162560"/>
            <a:chOff x="1508375" y="2031831"/>
            <a:chExt cx="211454" cy="162560"/>
          </a:xfrm>
        </p:grpSpPr>
        <p:sp>
          <p:nvSpPr>
            <p:cNvPr id="655" name="object 655"/>
            <p:cNvSpPr/>
            <p:nvPr/>
          </p:nvSpPr>
          <p:spPr>
            <a:xfrm>
              <a:off x="1559448" y="218779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1559448" y="2103334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w="0" h="71755">
                  <a:moveTo>
                    <a:pt x="0" y="7146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1553098" y="209048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6350"/>
                  </a:moveTo>
                  <a:lnTo>
                    <a:pt x="635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1521115" y="209048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 h="0">
                  <a:moveTo>
                    <a:pt x="1918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1508375" y="209048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63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1603141" y="2031831"/>
              <a:ext cx="116839" cy="116839"/>
            </a:xfrm>
            <a:custGeom>
              <a:avLst/>
              <a:gdLst/>
              <a:ahLst/>
              <a:cxnLst/>
              <a:rect l="l" t="t" r="r" b="b"/>
              <a:pathLst>
                <a:path w="116839" h="116839">
                  <a:moveTo>
                    <a:pt x="58204" y="0"/>
                  </a:moveTo>
                  <a:lnTo>
                    <a:pt x="35549" y="4576"/>
                  </a:lnTo>
                  <a:lnTo>
                    <a:pt x="17048" y="17054"/>
                  </a:lnTo>
                  <a:lnTo>
                    <a:pt x="4574" y="35559"/>
                  </a:lnTo>
                  <a:lnTo>
                    <a:pt x="0" y="58216"/>
                  </a:lnTo>
                  <a:lnTo>
                    <a:pt x="4574" y="80869"/>
                  </a:lnTo>
                  <a:lnTo>
                    <a:pt x="17048" y="99366"/>
                  </a:lnTo>
                  <a:lnTo>
                    <a:pt x="35549" y="111836"/>
                  </a:lnTo>
                  <a:lnTo>
                    <a:pt x="58204" y="116408"/>
                  </a:lnTo>
                  <a:lnTo>
                    <a:pt x="80859" y="111836"/>
                  </a:lnTo>
                  <a:lnTo>
                    <a:pt x="99360" y="99366"/>
                  </a:lnTo>
                  <a:lnTo>
                    <a:pt x="111834" y="80869"/>
                  </a:lnTo>
                  <a:lnTo>
                    <a:pt x="116408" y="58216"/>
                  </a:lnTo>
                  <a:lnTo>
                    <a:pt x="111834" y="35559"/>
                  </a:lnTo>
                  <a:lnTo>
                    <a:pt x="99360" y="17054"/>
                  </a:lnTo>
                  <a:lnTo>
                    <a:pt x="80859" y="4576"/>
                  </a:lnTo>
                  <a:lnTo>
                    <a:pt x="582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1" name="object 661"/>
          <p:cNvGrpSpPr/>
          <p:nvPr/>
        </p:nvGrpSpPr>
        <p:grpSpPr>
          <a:xfrm>
            <a:off x="1876223" y="3787987"/>
            <a:ext cx="1400175" cy="553085"/>
            <a:chOff x="1876223" y="3787987"/>
            <a:chExt cx="1400175" cy="553085"/>
          </a:xfrm>
        </p:grpSpPr>
        <p:sp>
          <p:nvSpPr>
            <p:cNvPr id="662" name="object 662"/>
            <p:cNvSpPr/>
            <p:nvPr/>
          </p:nvSpPr>
          <p:spPr>
            <a:xfrm>
              <a:off x="2425739" y="408267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444974" y="4082670"/>
              <a:ext cx="818515" cy="0"/>
            </a:xfrm>
            <a:custGeom>
              <a:avLst/>
              <a:gdLst/>
              <a:ahLst/>
              <a:cxnLst/>
              <a:rect l="l" t="t" r="r" b="b"/>
              <a:pathLst>
                <a:path w="818514" h="0">
                  <a:moveTo>
                    <a:pt x="0" y="0"/>
                  </a:moveTo>
                  <a:lnTo>
                    <a:pt x="818261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3269681" y="408267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635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879398" y="3791162"/>
              <a:ext cx="546735" cy="546735"/>
            </a:xfrm>
            <a:custGeom>
              <a:avLst/>
              <a:gdLst/>
              <a:ahLst/>
              <a:cxnLst/>
              <a:rect l="l" t="t" r="r" b="b"/>
              <a:pathLst>
                <a:path w="546735" h="546735">
                  <a:moveTo>
                    <a:pt x="546341" y="273176"/>
                  </a:moveTo>
                  <a:lnTo>
                    <a:pt x="541940" y="322278"/>
                  </a:lnTo>
                  <a:lnTo>
                    <a:pt x="529251" y="368492"/>
                  </a:lnTo>
                  <a:lnTo>
                    <a:pt x="509046" y="411047"/>
                  </a:lnTo>
                  <a:lnTo>
                    <a:pt x="482096" y="449172"/>
                  </a:lnTo>
                  <a:lnTo>
                    <a:pt x="449172" y="482096"/>
                  </a:lnTo>
                  <a:lnTo>
                    <a:pt x="411047" y="509046"/>
                  </a:lnTo>
                  <a:lnTo>
                    <a:pt x="368492" y="529251"/>
                  </a:lnTo>
                  <a:lnTo>
                    <a:pt x="322278" y="541940"/>
                  </a:lnTo>
                  <a:lnTo>
                    <a:pt x="273177" y="546341"/>
                  </a:lnTo>
                  <a:lnTo>
                    <a:pt x="224075" y="541940"/>
                  </a:lnTo>
                  <a:lnTo>
                    <a:pt x="177859" y="529251"/>
                  </a:lnTo>
                  <a:lnTo>
                    <a:pt x="135302" y="509046"/>
                  </a:lnTo>
                  <a:lnTo>
                    <a:pt x="97175" y="482096"/>
                  </a:lnTo>
                  <a:lnTo>
                    <a:pt x="64250" y="449172"/>
                  </a:lnTo>
                  <a:lnTo>
                    <a:pt x="37298" y="411047"/>
                  </a:lnTo>
                  <a:lnTo>
                    <a:pt x="17091" y="368492"/>
                  </a:lnTo>
                  <a:lnTo>
                    <a:pt x="4401" y="322278"/>
                  </a:lnTo>
                  <a:lnTo>
                    <a:pt x="0" y="273176"/>
                  </a:lnTo>
                  <a:lnTo>
                    <a:pt x="4401" y="224071"/>
                  </a:lnTo>
                  <a:lnTo>
                    <a:pt x="17091" y="177854"/>
                  </a:lnTo>
                  <a:lnTo>
                    <a:pt x="37298" y="135297"/>
                  </a:lnTo>
                  <a:lnTo>
                    <a:pt x="64250" y="97170"/>
                  </a:lnTo>
                  <a:lnTo>
                    <a:pt x="97175" y="64246"/>
                  </a:lnTo>
                  <a:lnTo>
                    <a:pt x="135302" y="37295"/>
                  </a:lnTo>
                  <a:lnTo>
                    <a:pt x="177859" y="17090"/>
                  </a:lnTo>
                  <a:lnTo>
                    <a:pt x="224075" y="4401"/>
                  </a:lnTo>
                  <a:lnTo>
                    <a:pt x="273177" y="0"/>
                  </a:lnTo>
                  <a:lnTo>
                    <a:pt x="322278" y="4401"/>
                  </a:lnTo>
                  <a:lnTo>
                    <a:pt x="368492" y="17090"/>
                  </a:lnTo>
                  <a:lnTo>
                    <a:pt x="411047" y="37295"/>
                  </a:lnTo>
                  <a:lnTo>
                    <a:pt x="449172" y="64246"/>
                  </a:lnTo>
                  <a:lnTo>
                    <a:pt x="482096" y="97170"/>
                  </a:lnTo>
                  <a:lnTo>
                    <a:pt x="509046" y="135297"/>
                  </a:lnTo>
                  <a:lnTo>
                    <a:pt x="529251" y="177854"/>
                  </a:lnTo>
                  <a:lnTo>
                    <a:pt x="541940" y="224071"/>
                  </a:lnTo>
                  <a:lnTo>
                    <a:pt x="546341" y="273176"/>
                  </a:lnTo>
                  <a:close/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6" name="object 666"/>
          <p:cNvGrpSpPr/>
          <p:nvPr/>
        </p:nvGrpSpPr>
        <p:grpSpPr>
          <a:xfrm>
            <a:off x="3714206" y="3586731"/>
            <a:ext cx="6350" cy="270510"/>
            <a:chOff x="3714206" y="3586731"/>
            <a:chExt cx="6350" cy="270510"/>
          </a:xfrm>
        </p:grpSpPr>
        <p:sp>
          <p:nvSpPr>
            <p:cNvPr id="667" name="object 667"/>
            <p:cNvSpPr/>
            <p:nvPr/>
          </p:nvSpPr>
          <p:spPr>
            <a:xfrm>
              <a:off x="3717381" y="3850845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3717381" y="3599216"/>
              <a:ext cx="0" cy="239395"/>
            </a:xfrm>
            <a:custGeom>
              <a:avLst/>
              <a:gdLst/>
              <a:ahLst/>
              <a:cxnLst/>
              <a:rect l="l" t="t" r="r" b="b"/>
              <a:pathLst>
                <a:path w="0" h="239395">
                  <a:moveTo>
                    <a:pt x="0" y="23935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3717381" y="358673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0" name="object 670"/>
          <p:cNvGrpSpPr/>
          <p:nvPr/>
        </p:nvGrpSpPr>
        <p:grpSpPr>
          <a:xfrm>
            <a:off x="3910460" y="4192139"/>
            <a:ext cx="6350" cy="452120"/>
            <a:chOff x="3910460" y="4192139"/>
            <a:chExt cx="6350" cy="452120"/>
          </a:xfrm>
        </p:grpSpPr>
        <p:sp>
          <p:nvSpPr>
            <p:cNvPr id="671" name="object 671"/>
            <p:cNvSpPr/>
            <p:nvPr/>
          </p:nvSpPr>
          <p:spPr>
            <a:xfrm>
              <a:off x="3913635" y="4192139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913635" y="4211040"/>
              <a:ext cx="0" cy="421005"/>
            </a:xfrm>
            <a:custGeom>
              <a:avLst/>
              <a:gdLst/>
              <a:ahLst/>
              <a:cxnLst/>
              <a:rect l="l" t="t" r="r" b="b"/>
              <a:pathLst>
                <a:path w="0" h="421004">
                  <a:moveTo>
                    <a:pt x="0" y="0"/>
                  </a:moveTo>
                  <a:lnTo>
                    <a:pt x="0" y="42042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913635" y="463773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4" name="object 674"/>
          <p:cNvGrpSpPr/>
          <p:nvPr/>
        </p:nvGrpSpPr>
        <p:grpSpPr>
          <a:xfrm>
            <a:off x="3777396" y="4398892"/>
            <a:ext cx="57785" cy="247015"/>
            <a:chOff x="3777396" y="4398892"/>
            <a:chExt cx="57785" cy="247015"/>
          </a:xfrm>
        </p:grpSpPr>
        <p:sp>
          <p:nvSpPr>
            <p:cNvPr id="675" name="object 675"/>
            <p:cNvSpPr/>
            <p:nvPr/>
          </p:nvSpPr>
          <p:spPr>
            <a:xfrm>
              <a:off x="3831483" y="4398892"/>
              <a:ext cx="0" cy="230504"/>
            </a:xfrm>
            <a:custGeom>
              <a:avLst/>
              <a:gdLst/>
              <a:ahLst/>
              <a:cxnLst/>
              <a:rect l="l" t="t" r="r" b="b"/>
              <a:pathLst>
                <a:path w="0" h="230504">
                  <a:moveTo>
                    <a:pt x="0" y="0"/>
                  </a:moveTo>
                  <a:lnTo>
                    <a:pt x="0" y="230504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825133" y="4635989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6350" y="6350"/>
                  </a:lnTo>
                  <a:lnTo>
                    <a:pt x="0" y="635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790640" y="4642339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207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3777396" y="4642339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63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9" name="object 679"/>
          <p:cNvGrpSpPr/>
          <p:nvPr/>
        </p:nvGrpSpPr>
        <p:grpSpPr>
          <a:xfrm>
            <a:off x="3355679" y="3927995"/>
            <a:ext cx="69215" cy="290830"/>
            <a:chOff x="3355679" y="3927995"/>
            <a:chExt cx="69215" cy="290830"/>
          </a:xfrm>
        </p:grpSpPr>
        <p:sp>
          <p:nvSpPr>
            <p:cNvPr id="680" name="object 680"/>
            <p:cNvSpPr/>
            <p:nvPr/>
          </p:nvSpPr>
          <p:spPr>
            <a:xfrm>
              <a:off x="3358854" y="3931170"/>
              <a:ext cx="62865" cy="284480"/>
            </a:xfrm>
            <a:custGeom>
              <a:avLst/>
              <a:gdLst/>
              <a:ahLst/>
              <a:cxnLst/>
              <a:rect l="l" t="t" r="r" b="b"/>
              <a:pathLst>
                <a:path w="62864" h="284479">
                  <a:moveTo>
                    <a:pt x="62776" y="284378"/>
                  </a:moveTo>
                  <a:lnTo>
                    <a:pt x="0" y="284378"/>
                  </a:lnTo>
                  <a:lnTo>
                    <a:pt x="0" y="0"/>
                  </a:lnTo>
                  <a:lnTo>
                    <a:pt x="62776" y="0"/>
                  </a:lnTo>
                  <a:lnTo>
                    <a:pt x="62776" y="28437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358854" y="3959070"/>
              <a:ext cx="62865" cy="3175"/>
            </a:xfrm>
            <a:custGeom>
              <a:avLst/>
              <a:gdLst/>
              <a:ahLst/>
              <a:cxnLst/>
              <a:rect l="l" t="t" r="r" b="b"/>
              <a:pathLst>
                <a:path w="62864" h="3175">
                  <a:moveTo>
                    <a:pt x="0" y="3175"/>
                  </a:moveTo>
                  <a:lnTo>
                    <a:pt x="62776" y="3175"/>
                  </a:lnTo>
                </a:path>
                <a:path w="62864" h="3175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37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3358854" y="4015790"/>
              <a:ext cx="61594" cy="168910"/>
            </a:xfrm>
            <a:custGeom>
              <a:avLst/>
              <a:gdLst/>
              <a:ahLst/>
              <a:cxnLst/>
              <a:rect l="l" t="t" r="r" b="b"/>
              <a:pathLst>
                <a:path w="61595" h="168910">
                  <a:moveTo>
                    <a:pt x="0" y="168374"/>
                  </a:moveTo>
                  <a:lnTo>
                    <a:pt x="61433" y="168374"/>
                  </a:lnTo>
                </a:path>
                <a:path w="61595" h="168910">
                  <a:moveTo>
                    <a:pt x="0" y="0"/>
                  </a:moveTo>
                  <a:lnTo>
                    <a:pt x="61433" y="0"/>
                  </a:lnTo>
                </a:path>
                <a:path w="61595" h="168910">
                  <a:moveTo>
                    <a:pt x="0" y="57583"/>
                  </a:moveTo>
                  <a:lnTo>
                    <a:pt x="61433" y="5758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3371727" y="402709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42" y="18059"/>
                  </a:moveTo>
                  <a:lnTo>
                    <a:pt x="34628" y="25057"/>
                  </a:lnTo>
                  <a:lnTo>
                    <a:pt x="30770" y="30783"/>
                  </a:lnTo>
                  <a:lnTo>
                    <a:pt x="25043" y="34648"/>
                  </a:lnTo>
                  <a:lnTo>
                    <a:pt x="18021" y="36068"/>
                  </a:lnTo>
                  <a:lnTo>
                    <a:pt x="11010" y="34648"/>
                  </a:lnTo>
                  <a:lnTo>
                    <a:pt x="5281" y="30783"/>
                  </a:lnTo>
                  <a:lnTo>
                    <a:pt x="1417" y="25057"/>
                  </a:lnTo>
                  <a:lnTo>
                    <a:pt x="0" y="18059"/>
                  </a:lnTo>
                  <a:lnTo>
                    <a:pt x="1417" y="11031"/>
                  </a:lnTo>
                  <a:lnTo>
                    <a:pt x="5281" y="5291"/>
                  </a:lnTo>
                  <a:lnTo>
                    <a:pt x="11010" y="1419"/>
                  </a:lnTo>
                  <a:lnTo>
                    <a:pt x="18021" y="0"/>
                  </a:lnTo>
                  <a:lnTo>
                    <a:pt x="25043" y="1419"/>
                  </a:lnTo>
                  <a:lnTo>
                    <a:pt x="30770" y="5291"/>
                  </a:lnTo>
                  <a:lnTo>
                    <a:pt x="34628" y="11031"/>
                  </a:lnTo>
                  <a:lnTo>
                    <a:pt x="36042" y="1805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4" name="object 684"/>
          <p:cNvGrpSpPr/>
          <p:nvPr/>
        </p:nvGrpSpPr>
        <p:grpSpPr>
          <a:xfrm>
            <a:off x="3591226" y="3931145"/>
            <a:ext cx="69215" cy="290830"/>
            <a:chOff x="3591226" y="3931145"/>
            <a:chExt cx="69215" cy="290830"/>
          </a:xfrm>
        </p:grpSpPr>
        <p:sp>
          <p:nvSpPr>
            <p:cNvPr id="685" name="object 685"/>
            <p:cNvSpPr/>
            <p:nvPr/>
          </p:nvSpPr>
          <p:spPr>
            <a:xfrm>
              <a:off x="3594401" y="3934320"/>
              <a:ext cx="62865" cy="284480"/>
            </a:xfrm>
            <a:custGeom>
              <a:avLst/>
              <a:gdLst/>
              <a:ahLst/>
              <a:cxnLst/>
              <a:rect l="l" t="t" r="r" b="b"/>
              <a:pathLst>
                <a:path w="62864" h="284479">
                  <a:moveTo>
                    <a:pt x="62776" y="284327"/>
                  </a:moveTo>
                  <a:lnTo>
                    <a:pt x="0" y="284327"/>
                  </a:lnTo>
                  <a:lnTo>
                    <a:pt x="0" y="0"/>
                  </a:lnTo>
                  <a:lnTo>
                    <a:pt x="62776" y="0"/>
                  </a:lnTo>
                  <a:lnTo>
                    <a:pt x="62776" y="28432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3594399" y="3964035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3594399" y="3964035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3594399" y="4187322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3594399" y="4187322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3594399" y="4018903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3594399" y="4018903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3594399" y="4076487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3594399" y="4076487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3607285" y="403025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18008"/>
                  </a:moveTo>
                  <a:lnTo>
                    <a:pt x="34593" y="25006"/>
                  </a:lnTo>
                  <a:lnTo>
                    <a:pt x="30741" y="30732"/>
                  </a:lnTo>
                  <a:lnTo>
                    <a:pt x="25026" y="34598"/>
                  </a:lnTo>
                  <a:lnTo>
                    <a:pt x="18021" y="36017"/>
                  </a:lnTo>
                  <a:lnTo>
                    <a:pt x="10994" y="34598"/>
                  </a:lnTo>
                  <a:lnTo>
                    <a:pt x="5267" y="30732"/>
                  </a:lnTo>
                  <a:lnTo>
                    <a:pt x="1412" y="25006"/>
                  </a:lnTo>
                  <a:lnTo>
                    <a:pt x="0" y="18008"/>
                  </a:lnTo>
                  <a:lnTo>
                    <a:pt x="1412" y="10988"/>
                  </a:lnTo>
                  <a:lnTo>
                    <a:pt x="5267" y="5265"/>
                  </a:lnTo>
                  <a:lnTo>
                    <a:pt x="10994" y="1411"/>
                  </a:lnTo>
                  <a:lnTo>
                    <a:pt x="18021" y="0"/>
                  </a:lnTo>
                  <a:lnTo>
                    <a:pt x="25026" y="1411"/>
                  </a:lnTo>
                  <a:lnTo>
                    <a:pt x="30741" y="5265"/>
                  </a:lnTo>
                  <a:lnTo>
                    <a:pt x="34593" y="10988"/>
                  </a:lnTo>
                  <a:lnTo>
                    <a:pt x="36004" y="1800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5" name="object 695"/>
          <p:cNvGrpSpPr/>
          <p:nvPr/>
        </p:nvGrpSpPr>
        <p:grpSpPr>
          <a:xfrm>
            <a:off x="3929172" y="3931145"/>
            <a:ext cx="69215" cy="290830"/>
            <a:chOff x="3929172" y="3931145"/>
            <a:chExt cx="69215" cy="290830"/>
          </a:xfrm>
        </p:grpSpPr>
        <p:sp>
          <p:nvSpPr>
            <p:cNvPr id="696" name="object 696"/>
            <p:cNvSpPr/>
            <p:nvPr/>
          </p:nvSpPr>
          <p:spPr>
            <a:xfrm>
              <a:off x="3932347" y="3934320"/>
              <a:ext cx="62865" cy="284480"/>
            </a:xfrm>
            <a:custGeom>
              <a:avLst/>
              <a:gdLst/>
              <a:ahLst/>
              <a:cxnLst/>
              <a:rect l="l" t="t" r="r" b="b"/>
              <a:pathLst>
                <a:path w="62864" h="284479">
                  <a:moveTo>
                    <a:pt x="62776" y="284327"/>
                  </a:moveTo>
                  <a:lnTo>
                    <a:pt x="0" y="284327"/>
                  </a:lnTo>
                  <a:lnTo>
                    <a:pt x="0" y="0"/>
                  </a:lnTo>
                  <a:lnTo>
                    <a:pt x="62776" y="0"/>
                  </a:lnTo>
                  <a:lnTo>
                    <a:pt x="62776" y="28432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3932339" y="3964035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3932339" y="3964035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3932339" y="4187322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3932339" y="4187322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3932339" y="4018903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3932339" y="4018903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3932339" y="4076487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62776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3932339" y="4076487"/>
              <a:ext cx="62865" cy="0"/>
            </a:xfrm>
            <a:custGeom>
              <a:avLst/>
              <a:gdLst/>
              <a:ahLst/>
              <a:cxnLst/>
              <a:rect l="l" t="t" r="r" b="b"/>
              <a:pathLst>
                <a:path w="62864" h="0">
                  <a:moveTo>
                    <a:pt x="0" y="0"/>
                  </a:moveTo>
                  <a:lnTo>
                    <a:pt x="6277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3945223" y="403025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29" y="18008"/>
                  </a:moveTo>
                  <a:lnTo>
                    <a:pt x="34617" y="25006"/>
                  </a:lnTo>
                  <a:lnTo>
                    <a:pt x="30762" y="30732"/>
                  </a:lnTo>
                  <a:lnTo>
                    <a:pt x="25035" y="34598"/>
                  </a:lnTo>
                  <a:lnTo>
                    <a:pt x="18008" y="36017"/>
                  </a:lnTo>
                  <a:lnTo>
                    <a:pt x="11004" y="34598"/>
                  </a:lnTo>
                  <a:lnTo>
                    <a:pt x="5280" y="30732"/>
                  </a:lnTo>
                  <a:lnTo>
                    <a:pt x="1417" y="25006"/>
                  </a:lnTo>
                  <a:lnTo>
                    <a:pt x="0" y="18008"/>
                  </a:lnTo>
                  <a:lnTo>
                    <a:pt x="1417" y="10988"/>
                  </a:lnTo>
                  <a:lnTo>
                    <a:pt x="5280" y="5265"/>
                  </a:lnTo>
                  <a:lnTo>
                    <a:pt x="11004" y="1411"/>
                  </a:lnTo>
                  <a:lnTo>
                    <a:pt x="18008" y="0"/>
                  </a:lnTo>
                  <a:lnTo>
                    <a:pt x="25035" y="1411"/>
                  </a:lnTo>
                  <a:lnTo>
                    <a:pt x="30762" y="5265"/>
                  </a:lnTo>
                  <a:lnTo>
                    <a:pt x="34617" y="10988"/>
                  </a:lnTo>
                  <a:lnTo>
                    <a:pt x="36029" y="1800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6" name="object 706"/>
          <p:cNvGrpSpPr/>
          <p:nvPr/>
        </p:nvGrpSpPr>
        <p:grpSpPr>
          <a:xfrm>
            <a:off x="3289376" y="3475319"/>
            <a:ext cx="828675" cy="1007110"/>
            <a:chOff x="3289376" y="3475319"/>
            <a:chExt cx="828675" cy="1007110"/>
          </a:xfrm>
        </p:grpSpPr>
        <p:sp>
          <p:nvSpPr>
            <p:cNvPr id="707" name="object 707"/>
            <p:cNvSpPr/>
            <p:nvPr/>
          </p:nvSpPr>
          <p:spPr>
            <a:xfrm>
              <a:off x="3657761" y="3848316"/>
              <a:ext cx="119380" cy="543560"/>
            </a:xfrm>
            <a:custGeom>
              <a:avLst/>
              <a:gdLst/>
              <a:ahLst/>
              <a:cxnLst/>
              <a:rect l="l" t="t" r="r" b="b"/>
              <a:pathLst>
                <a:path w="119379" h="543560">
                  <a:moveTo>
                    <a:pt x="0" y="0"/>
                  </a:moveTo>
                  <a:lnTo>
                    <a:pt x="119278" y="0"/>
                  </a:lnTo>
                  <a:lnTo>
                    <a:pt x="119278" y="543204"/>
                  </a:lnTo>
                  <a:lnTo>
                    <a:pt x="0" y="543204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3744803" y="393117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471"/>
                  </a:moveTo>
                  <a:lnTo>
                    <a:pt x="0" y="5575"/>
                  </a:lnTo>
                  <a:lnTo>
                    <a:pt x="5562" y="0"/>
                  </a:lnTo>
                  <a:lnTo>
                    <a:pt x="12458" y="0"/>
                  </a:lnTo>
                  <a:lnTo>
                    <a:pt x="19329" y="0"/>
                  </a:lnTo>
                  <a:lnTo>
                    <a:pt x="24930" y="5575"/>
                  </a:lnTo>
                  <a:lnTo>
                    <a:pt x="24930" y="12471"/>
                  </a:lnTo>
                  <a:lnTo>
                    <a:pt x="24930" y="19342"/>
                  </a:lnTo>
                  <a:lnTo>
                    <a:pt x="19329" y="24904"/>
                  </a:lnTo>
                  <a:lnTo>
                    <a:pt x="12458" y="24904"/>
                  </a:lnTo>
                  <a:lnTo>
                    <a:pt x="5562" y="24904"/>
                  </a:lnTo>
                  <a:lnTo>
                    <a:pt x="0" y="19342"/>
                  </a:lnTo>
                  <a:lnTo>
                    <a:pt x="0" y="124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3706318" y="393117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471"/>
                  </a:moveTo>
                  <a:lnTo>
                    <a:pt x="0" y="5575"/>
                  </a:lnTo>
                  <a:lnTo>
                    <a:pt x="5575" y="0"/>
                  </a:lnTo>
                  <a:lnTo>
                    <a:pt x="12471" y="0"/>
                  </a:lnTo>
                  <a:lnTo>
                    <a:pt x="19354" y="0"/>
                  </a:lnTo>
                  <a:lnTo>
                    <a:pt x="24942" y="5575"/>
                  </a:lnTo>
                  <a:lnTo>
                    <a:pt x="24942" y="12471"/>
                  </a:lnTo>
                  <a:lnTo>
                    <a:pt x="24942" y="19342"/>
                  </a:lnTo>
                  <a:lnTo>
                    <a:pt x="19354" y="24904"/>
                  </a:lnTo>
                  <a:lnTo>
                    <a:pt x="12471" y="24904"/>
                  </a:lnTo>
                  <a:lnTo>
                    <a:pt x="5575" y="24904"/>
                  </a:lnTo>
                  <a:lnTo>
                    <a:pt x="0" y="19342"/>
                  </a:lnTo>
                  <a:lnTo>
                    <a:pt x="0" y="124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3666805" y="393117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471"/>
                  </a:moveTo>
                  <a:lnTo>
                    <a:pt x="0" y="5575"/>
                  </a:lnTo>
                  <a:lnTo>
                    <a:pt x="5562" y="0"/>
                  </a:lnTo>
                  <a:lnTo>
                    <a:pt x="12471" y="0"/>
                  </a:lnTo>
                  <a:lnTo>
                    <a:pt x="19367" y="0"/>
                  </a:lnTo>
                  <a:lnTo>
                    <a:pt x="24942" y="5575"/>
                  </a:lnTo>
                  <a:lnTo>
                    <a:pt x="24942" y="12471"/>
                  </a:lnTo>
                  <a:lnTo>
                    <a:pt x="24942" y="19342"/>
                  </a:lnTo>
                  <a:lnTo>
                    <a:pt x="19367" y="24904"/>
                  </a:lnTo>
                  <a:lnTo>
                    <a:pt x="12471" y="24904"/>
                  </a:lnTo>
                  <a:lnTo>
                    <a:pt x="5562" y="24904"/>
                  </a:lnTo>
                  <a:lnTo>
                    <a:pt x="0" y="19342"/>
                  </a:lnTo>
                  <a:lnTo>
                    <a:pt x="0" y="124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1" name="object 71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658118" y="4309975"/>
              <a:ext cx="119278" cy="70652"/>
            </a:xfrm>
            <a:prstGeom prst="rect">
              <a:avLst/>
            </a:prstGeom>
          </p:spPr>
        </p:pic>
        <p:sp>
          <p:nvSpPr>
            <p:cNvPr id="712" name="object 712"/>
            <p:cNvSpPr/>
            <p:nvPr/>
          </p:nvSpPr>
          <p:spPr>
            <a:xfrm>
              <a:off x="3658118" y="4275004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3658118" y="4275004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3658118" y="3963042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3658118" y="3963042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658118" y="3915871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658118" y="3915871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3658118" y="3874273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658118" y="3874273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79" h="0">
                  <a:moveTo>
                    <a:pt x="11927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3777395" y="3848454"/>
              <a:ext cx="119380" cy="543560"/>
            </a:xfrm>
            <a:custGeom>
              <a:avLst/>
              <a:gdLst/>
              <a:ahLst/>
              <a:cxnLst/>
              <a:rect l="l" t="t" r="r" b="b"/>
              <a:pathLst>
                <a:path w="119379" h="543560">
                  <a:moveTo>
                    <a:pt x="119240" y="543052"/>
                  </a:moveTo>
                  <a:lnTo>
                    <a:pt x="0" y="543052"/>
                  </a:lnTo>
                  <a:lnTo>
                    <a:pt x="0" y="0"/>
                  </a:lnTo>
                  <a:lnTo>
                    <a:pt x="119240" y="0"/>
                  </a:lnTo>
                  <a:lnTo>
                    <a:pt x="119240" y="54305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21" name="object 72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77037" y="3857770"/>
              <a:ext cx="119240" cy="110376"/>
            </a:xfrm>
            <a:prstGeom prst="rect">
              <a:avLst/>
            </a:prstGeom>
          </p:spPr>
        </p:pic>
        <p:pic>
          <p:nvPicPr>
            <p:cNvPr id="722" name="object 72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777032" y="4273753"/>
              <a:ext cx="119240" cy="108789"/>
            </a:xfrm>
            <a:prstGeom prst="rect">
              <a:avLst/>
            </a:prstGeom>
          </p:spPr>
        </p:pic>
        <p:sp>
          <p:nvSpPr>
            <p:cNvPr id="723" name="object 723"/>
            <p:cNvSpPr/>
            <p:nvPr/>
          </p:nvSpPr>
          <p:spPr>
            <a:xfrm>
              <a:off x="3292551" y="3656768"/>
              <a:ext cx="822325" cy="822325"/>
            </a:xfrm>
            <a:custGeom>
              <a:avLst/>
              <a:gdLst/>
              <a:ahLst/>
              <a:cxnLst/>
              <a:rect l="l" t="t" r="r" b="b"/>
              <a:pathLst>
                <a:path w="822325" h="822325">
                  <a:moveTo>
                    <a:pt x="0" y="411149"/>
                  </a:moveTo>
                  <a:lnTo>
                    <a:pt x="2766" y="363200"/>
                  </a:lnTo>
                  <a:lnTo>
                    <a:pt x="10859" y="316875"/>
                  </a:lnTo>
                  <a:lnTo>
                    <a:pt x="23970" y="272484"/>
                  </a:lnTo>
                  <a:lnTo>
                    <a:pt x="41791" y="230334"/>
                  </a:lnTo>
                  <a:lnTo>
                    <a:pt x="64013" y="190735"/>
                  </a:lnTo>
                  <a:lnTo>
                    <a:pt x="90327" y="153994"/>
                  </a:lnTo>
                  <a:lnTo>
                    <a:pt x="120426" y="120421"/>
                  </a:lnTo>
                  <a:lnTo>
                    <a:pt x="154000" y="90323"/>
                  </a:lnTo>
                  <a:lnTo>
                    <a:pt x="190740" y="64010"/>
                  </a:lnTo>
                  <a:lnTo>
                    <a:pt x="230340" y="41788"/>
                  </a:lnTo>
                  <a:lnTo>
                    <a:pt x="272489" y="23969"/>
                  </a:lnTo>
                  <a:lnTo>
                    <a:pt x="316879" y="10858"/>
                  </a:lnTo>
                  <a:lnTo>
                    <a:pt x="363202" y="2766"/>
                  </a:lnTo>
                  <a:lnTo>
                    <a:pt x="411149" y="0"/>
                  </a:lnTo>
                  <a:lnTo>
                    <a:pt x="459101" y="2766"/>
                  </a:lnTo>
                  <a:lnTo>
                    <a:pt x="505426" y="10858"/>
                  </a:lnTo>
                  <a:lnTo>
                    <a:pt x="549817" y="23969"/>
                  </a:lnTo>
                  <a:lnTo>
                    <a:pt x="591965" y="41788"/>
                  </a:lnTo>
                  <a:lnTo>
                    <a:pt x="631562" y="64010"/>
                  </a:lnTo>
                  <a:lnTo>
                    <a:pt x="668300" y="90323"/>
                  </a:lnTo>
                  <a:lnTo>
                    <a:pt x="701870" y="120421"/>
                  </a:lnTo>
                  <a:lnTo>
                    <a:pt x="731964" y="153994"/>
                  </a:lnTo>
                  <a:lnTo>
                    <a:pt x="758274" y="190735"/>
                  </a:lnTo>
                  <a:lnTo>
                    <a:pt x="780492" y="230334"/>
                  </a:lnTo>
                  <a:lnTo>
                    <a:pt x="798309" y="272484"/>
                  </a:lnTo>
                  <a:lnTo>
                    <a:pt x="811417" y="316875"/>
                  </a:lnTo>
                  <a:lnTo>
                    <a:pt x="819508" y="363200"/>
                  </a:lnTo>
                  <a:lnTo>
                    <a:pt x="822274" y="411149"/>
                  </a:lnTo>
                  <a:lnTo>
                    <a:pt x="819508" y="459096"/>
                  </a:lnTo>
                  <a:lnTo>
                    <a:pt x="811417" y="505419"/>
                  </a:lnTo>
                  <a:lnTo>
                    <a:pt x="798309" y="549808"/>
                  </a:lnTo>
                  <a:lnTo>
                    <a:pt x="780492" y="591956"/>
                  </a:lnTo>
                  <a:lnTo>
                    <a:pt x="758274" y="631554"/>
                  </a:lnTo>
                  <a:lnTo>
                    <a:pt x="731964" y="668294"/>
                  </a:lnTo>
                  <a:lnTo>
                    <a:pt x="701870" y="701867"/>
                  </a:lnTo>
                  <a:lnTo>
                    <a:pt x="668300" y="731964"/>
                  </a:lnTo>
                  <a:lnTo>
                    <a:pt x="631562" y="758277"/>
                  </a:lnTo>
                  <a:lnTo>
                    <a:pt x="591965" y="780498"/>
                  </a:lnTo>
                  <a:lnTo>
                    <a:pt x="549817" y="798318"/>
                  </a:lnTo>
                  <a:lnTo>
                    <a:pt x="505426" y="811428"/>
                  </a:lnTo>
                  <a:lnTo>
                    <a:pt x="459101" y="819520"/>
                  </a:lnTo>
                  <a:lnTo>
                    <a:pt x="411149" y="822286"/>
                  </a:lnTo>
                  <a:lnTo>
                    <a:pt x="363202" y="819520"/>
                  </a:lnTo>
                  <a:lnTo>
                    <a:pt x="316879" y="811428"/>
                  </a:lnTo>
                  <a:lnTo>
                    <a:pt x="272489" y="798318"/>
                  </a:lnTo>
                  <a:lnTo>
                    <a:pt x="230340" y="780498"/>
                  </a:lnTo>
                  <a:lnTo>
                    <a:pt x="190740" y="758277"/>
                  </a:lnTo>
                  <a:lnTo>
                    <a:pt x="154000" y="731964"/>
                  </a:lnTo>
                  <a:lnTo>
                    <a:pt x="120426" y="701867"/>
                  </a:lnTo>
                  <a:lnTo>
                    <a:pt x="90327" y="668294"/>
                  </a:lnTo>
                  <a:lnTo>
                    <a:pt x="64013" y="631554"/>
                  </a:lnTo>
                  <a:lnTo>
                    <a:pt x="41791" y="591956"/>
                  </a:lnTo>
                  <a:lnTo>
                    <a:pt x="23970" y="549808"/>
                  </a:lnTo>
                  <a:lnTo>
                    <a:pt x="10859" y="505419"/>
                  </a:lnTo>
                  <a:lnTo>
                    <a:pt x="2766" y="459096"/>
                  </a:lnTo>
                  <a:lnTo>
                    <a:pt x="0" y="411149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24" name="object 72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417109" y="3957217"/>
              <a:ext cx="181241" cy="238531"/>
            </a:xfrm>
            <a:prstGeom prst="rect">
              <a:avLst/>
            </a:prstGeom>
          </p:spPr>
        </p:pic>
        <p:sp>
          <p:nvSpPr>
            <p:cNvPr id="725" name="object 725"/>
            <p:cNvSpPr/>
            <p:nvPr/>
          </p:nvSpPr>
          <p:spPr>
            <a:xfrm>
              <a:off x="3897198" y="3985882"/>
              <a:ext cx="35560" cy="172085"/>
            </a:xfrm>
            <a:custGeom>
              <a:avLst/>
              <a:gdLst/>
              <a:ahLst/>
              <a:cxnLst/>
              <a:rect l="l" t="t" r="r" b="b"/>
              <a:pathLst>
                <a:path w="35560" h="172085">
                  <a:moveTo>
                    <a:pt x="35140" y="100139"/>
                  </a:moveTo>
                  <a:lnTo>
                    <a:pt x="0" y="100139"/>
                  </a:lnTo>
                  <a:lnTo>
                    <a:pt x="0" y="171869"/>
                  </a:lnTo>
                  <a:lnTo>
                    <a:pt x="35140" y="171869"/>
                  </a:lnTo>
                  <a:lnTo>
                    <a:pt x="35140" y="100139"/>
                  </a:lnTo>
                  <a:close/>
                </a:path>
                <a:path w="35560" h="172085">
                  <a:moveTo>
                    <a:pt x="35140" y="0"/>
                  </a:moveTo>
                  <a:lnTo>
                    <a:pt x="0" y="0"/>
                  </a:lnTo>
                  <a:lnTo>
                    <a:pt x="0" y="71729"/>
                  </a:lnTo>
                  <a:lnTo>
                    <a:pt x="35140" y="71729"/>
                  </a:lnTo>
                  <a:lnTo>
                    <a:pt x="35140" y="0"/>
                  </a:lnTo>
                  <a:close/>
                </a:path>
              </a:pathLst>
            </a:custGeom>
            <a:solidFill>
              <a:srgbClr val="FFE5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3897401" y="3960418"/>
              <a:ext cx="34925" cy="231775"/>
            </a:xfrm>
            <a:custGeom>
              <a:avLst/>
              <a:gdLst/>
              <a:ahLst/>
              <a:cxnLst/>
              <a:rect l="l" t="t" r="r" b="b"/>
              <a:pathLst>
                <a:path w="34925" h="231775">
                  <a:moveTo>
                    <a:pt x="34531" y="197332"/>
                  </a:moveTo>
                  <a:lnTo>
                    <a:pt x="0" y="197332"/>
                  </a:lnTo>
                  <a:lnTo>
                    <a:pt x="0" y="231724"/>
                  </a:lnTo>
                  <a:lnTo>
                    <a:pt x="34531" y="231724"/>
                  </a:lnTo>
                  <a:lnTo>
                    <a:pt x="34531" y="197332"/>
                  </a:lnTo>
                  <a:close/>
                </a:path>
                <a:path w="34925" h="231775">
                  <a:moveTo>
                    <a:pt x="34531" y="97205"/>
                  </a:moveTo>
                  <a:lnTo>
                    <a:pt x="0" y="97205"/>
                  </a:lnTo>
                  <a:lnTo>
                    <a:pt x="0" y="125615"/>
                  </a:lnTo>
                  <a:lnTo>
                    <a:pt x="34531" y="125615"/>
                  </a:lnTo>
                  <a:lnTo>
                    <a:pt x="34531" y="97205"/>
                  </a:lnTo>
                  <a:close/>
                </a:path>
                <a:path w="34925" h="231775">
                  <a:moveTo>
                    <a:pt x="34531" y="0"/>
                  </a:moveTo>
                  <a:lnTo>
                    <a:pt x="0" y="0"/>
                  </a:lnTo>
                  <a:lnTo>
                    <a:pt x="0" y="25476"/>
                  </a:lnTo>
                  <a:lnTo>
                    <a:pt x="34531" y="25476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75B72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3896953" y="3960392"/>
              <a:ext cx="35560" cy="232410"/>
            </a:xfrm>
            <a:custGeom>
              <a:avLst/>
              <a:gdLst/>
              <a:ahLst/>
              <a:cxnLst/>
              <a:rect l="l" t="t" r="r" b="b"/>
              <a:pathLst>
                <a:path w="35560" h="232410">
                  <a:moveTo>
                    <a:pt x="35166" y="232181"/>
                  </a:moveTo>
                  <a:lnTo>
                    <a:pt x="0" y="232181"/>
                  </a:lnTo>
                  <a:lnTo>
                    <a:pt x="0" y="0"/>
                  </a:lnTo>
                  <a:lnTo>
                    <a:pt x="35166" y="0"/>
                  </a:lnTo>
                  <a:lnTo>
                    <a:pt x="35166" y="2321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3901704" y="402704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529" y="0"/>
                  </a:moveTo>
                  <a:lnTo>
                    <a:pt x="5333" y="0"/>
                  </a:lnTo>
                  <a:lnTo>
                    <a:pt x="0" y="5346"/>
                  </a:lnTo>
                  <a:lnTo>
                    <a:pt x="0" y="18516"/>
                  </a:lnTo>
                  <a:lnTo>
                    <a:pt x="5333" y="23837"/>
                  </a:lnTo>
                  <a:lnTo>
                    <a:pt x="18529" y="23837"/>
                  </a:lnTo>
                  <a:lnTo>
                    <a:pt x="23850" y="18516"/>
                  </a:lnTo>
                  <a:lnTo>
                    <a:pt x="23850" y="11925"/>
                  </a:lnTo>
                  <a:lnTo>
                    <a:pt x="23850" y="5346"/>
                  </a:lnTo>
                  <a:lnTo>
                    <a:pt x="185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3901704" y="402704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50" y="11925"/>
                  </a:moveTo>
                  <a:lnTo>
                    <a:pt x="23850" y="18516"/>
                  </a:lnTo>
                  <a:lnTo>
                    <a:pt x="18529" y="23837"/>
                  </a:lnTo>
                  <a:lnTo>
                    <a:pt x="11937" y="23837"/>
                  </a:lnTo>
                  <a:lnTo>
                    <a:pt x="5333" y="23837"/>
                  </a:lnTo>
                  <a:lnTo>
                    <a:pt x="0" y="18516"/>
                  </a:lnTo>
                  <a:lnTo>
                    <a:pt x="0" y="11925"/>
                  </a:lnTo>
                  <a:lnTo>
                    <a:pt x="0" y="5346"/>
                  </a:lnTo>
                  <a:lnTo>
                    <a:pt x="5333" y="0"/>
                  </a:lnTo>
                  <a:lnTo>
                    <a:pt x="11937" y="0"/>
                  </a:lnTo>
                  <a:lnTo>
                    <a:pt x="18529" y="0"/>
                  </a:lnTo>
                  <a:lnTo>
                    <a:pt x="23850" y="5346"/>
                  </a:lnTo>
                  <a:lnTo>
                    <a:pt x="23850" y="119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3901704" y="409409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529" y="0"/>
                  </a:moveTo>
                  <a:lnTo>
                    <a:pt x="5333" y="0"/>
                  </a:lnTo>
                  <a:lnTo>
                    <a:pt x="0" y="5321"/>
                  </a:lnTo>
                  <a:lnTo>
                    <a:pt x="0" y="18503"/>
                  </a:lnTo>
                  <a:lnTo>
                    <a:pt x="5333" y="23837"/>
                  </a:lnTo>
                  <a:lnTo>
                    <a:pt x="18529" y="23837"/>
                  </a:lnTo>
                  <a:lnTo>
                    <a:pt x="23850" y="18503"/>
                  </a:lnTo>
                  <a:lnTo>
                    <a:pt x="23850" y="11925"/>
                  </a:lnTo>
                  <a:lnTo>
                    <a:pt x="23850" y="5321"/>
                  </a:lnTo>
                  <a:lnTo>
                    <a:pt x="185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3901704" y="409409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50" y="11925"/>
                  </a:moveTo>
                  <a:lnTo>
                    <a:pt x="23850" y="18503"/>
                  </a:lnTo>
                  <a:lnTo>
                    <a:pt x="18529" y="23837"/>
                  </a:lnTo>
                  <a:lnTo>
                    <a:pt x="11937" y="23837"/>
                  </a:lnTo>
                  <a:lnTo>
                    <a:pt x="5333" y="23837"/>
                  </a:lnTo>
                  <a:lnTo>
                    <a:pt x="0" y="18503"/>
                  </a:lnTo>
                  <a:lnTo>
                    <a:pt x="0" y="11925"/>
                  </a:lnTo>
                  <a:lnTo>
                    <a:pt x="0" y="5321"/>
                  </a:lnTo>
                  <a:lnTo>
                    <a:pt x="5333" y="0"/>
                  </a:lnTo>
                  <a:lnTo>
                    <a:pt x="11937" y="0"/>
                  </a:lnTo>
                  <a:lnTo>
                    <a:pt x="18529" y="0"/>
                  </a:lnTo>
                  <a:lnTo>
                    <a:pt x="23850" y="5321"/>
                  </a:lnTo>
                  <a:lnTo>
                    <a:pt x="23850" y="1192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3906452" y="40654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150" y="0"/>
                  </a:moveTo>
                  <a:lnTo>
                    <a:pt x="3213" y="0"/>
                  </a:lnTo>
                  <a:lnTo>
                    <a:pt x="0" y="3225"/>
                  </a:lnTo>
                  <a:lnTo>
                    <a:pt x="0" y="11150"/>
                  </a:lnTo>
                  <a:lnTo>
                    <a:pt x="3213" y="14376"/>
                  </a:lnTo>
                  <a:lnTo>
                    <a:pt x="11150" y="14376"/>
                  </a:lnTo>
                  <a:lnTo>
                    <a:pt x="14376" y="11150"/>
                  </a:lnTo>
                  <a:lnTo>
                    <a:pt x="14376" y="7200"/>
                  </a:lnTo>
                  <a:lnTo>
                    <a:pt x="14376" y="3225"/>
                  </a:lnTo>
                  <a:lnTo>
                    <a:pt x="111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3906452" y="406544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376" y="7200"/>
                  </a:moveTo>
                  <a:lnTo>
                    <a:pt x="14376" y="11150"/>
                  </a:lnTo>
                  <a:lnTo>
                    <a:pt x="11150" y="14376"/>
                  </a:lnTo>
                  <a:lnTo>
                    <a:pt x="7188" y="14376"/>
                  </a:lnTo>
                  <a:lnTo>
                    <a:pt x="3213" y="14376"/>
                  </a:lnTo>
                  <a:lnTo>
                    <a:pt x="0" y="11150"/>
                  </a:lnTo>
                  <a:lnTo>
                    <a:pt x="0" y="7200"/>
                  </a:lnTo>
                  <a:lnTo>
                    <a:pt x="0" y="3225"/>
                  </a:lnTo>
                  <a:lnTo>
                    <a:pt x="3213" y="0"/>
                  </a:lnTo>
                  <a:lnTo>
                    <a:pt x="7188" y="0"/>
                  </a:lnTo>
                  <a:lnTo>
                    <a:pt x="11150" y="0"/>
                  </a:lnTo>
                  <a:lnTo>
                    <a:pt x="14376" y="3225"/>
                  </a:lnTo>
                  <a:lnTo>
                    <a:pt x="14376" y="720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3896694" y="405761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3564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3896694" y="405761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 h="0">
                  <a:moveTo>
                    <a:pt x="0" y="0"/>
                  </a:moveTo>
                  <a:lnTo>
                    <a:pt x="3564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3896694" y="4086024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3522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3896694" y="4086024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3896694" y="3985888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3522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3896694" y="3985888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3896694" y="4157754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3522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3896694" y="4157754"/>
              <a:ext cx="35560" cy="0"/>
            </a:xfrm>
            <a:custGeom>
              <a:avLst/>
              <a:gdLst/>
              <a:ahLst/>
              <a:cxnLst/>
              <a:rect l="l" t="t" r="r" b="b"/>
              <a:pathLst>
                <a:path w="35560" h="0">
                  <a:moveTo>
                    <a:pt x="0" y="0"/>
                  </a:moveTo>
                  <a:lnTo>
                    <a:pt x="352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3954861" y="391647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3954861" y="3599549"/>
              <a:ext cx="0" cy="304165"/>
            </a:xfrm>
            <a:custGeom>
              <a:avLst/>
              <a:gdLst/>
              <a:ahLst/>
              <a:cxnLst/>
              <a:rect l="l" t="t" r="r" b="b"/>
              <a:pathLst>
                <a:path w="0" h="304164">
                  <a:moveTo>
                    <a:pt x="0" y="30398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56565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3954861" y="358673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-3175" y="3175"/>
                  </a:moveTo>
                  <a:lnTo>
                    <a:pt x="3175" y="3175"/>
                  </a:lnTo>
                </a:path>
              </a:pathLst>
            </a:custGeom>
            <a:ln w="6350">
              <a:solidFill>
                <a:srgbClr val="56565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3896173" y="3475319"/>
              <a:ext cx="116839" cy="116839"/>
            </a:xfrm>
            <a:custGeom>
              <a:avLst/>
              <a:gdLst/>
              <a:ahLst/>
              <a:cxnLst/>
              <a:rect l="l" t="t" r="r" b="b"/>
              <a:pathLst>
                <a:path w="116839" h="116839">
                  <a:moveTo>
                    <a:pt x="58204" y="0"/>
                  </a:moveTo>
                  <a:lnTo>
                    <a:pt x="35543" y="4576"/>
                  </a:lnTo>
                  <a:lnTo>
                    <a:pt x="17043" y="17054"/>
                  </a:lnTo>
                  <a:lnTo>
                    <a:pt x="4572" y="35559"/>
                  </a:lnTo>
                  <a:lnTo>
                    <a:pt x="0" y="58216"/>
                  </a:lnTo>
                  <a:lnTo>
                    <a:pt x="4572" y="80869"/>
                  </a:lnTo>
                  <a:lnTo>
                    <a:pt x="17043" y="99366"/>
                  </a:lnTo>
                  <a:lnTo>
                    <a:pt x="35543" y="111836"/>
                  </a:lnTo>
                  <a:lnTo>
                    <a:pt x="58204" y="116408"/>
                  </a:lnTo>
                  <a:lnTo>
                    <a:pt x="80859" y="111836"/>
                  </a:lnTo>
                  <a:lnTo>
                    <a:pt x="99360" y="99366"/>
                  </a:lnTo>
                  <a:lnTo>
                    <a:pt x="111834" y="80869"/>
                  </a:lnTo>
                  <a:lnTo>
                    <a:pt x="116408" y="58216"/>
                  </a:lnTo>
                  <a:lnTo>
                    <a:pt x="111834" y="35559"/>
                  </a:lnTo>
                  <a:lnTo>
                    <a:pt x="99360" y="17054"/>
                  </a:lnTo>
                  <a:lnTo>
                    <a:pt x="80859" y="4576"/>
                  </a:lnTo>
                  <a:lnTo>
                    <a:pt x="582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6" name="object 74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431594" y="3857195"/>
              <a:ext cx="116408" cy="116408"/>
            </a:xfrm>
            <a:prstGeom prst="rect">
              <a:avLst/>
            </a:prstGeom>
          </p:spPr>
        </p:pic>
        <p:pic>
          <p:nvPicPr>
            <p:cNvPr id="747" name="object 7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659190" y="3475319"/>
              <a:ext cx="116408" cy="116408"/>
            </a:xfrm>
            <a:prstGeom prst="rect">
              <a:avLst/>
            </a:prstGeom>
          </p:spPr>
        </p:pic>
      </p:grpSp>
      <p:pic>
        <p:nvPicPr>
          <p:cNvPr id="748" name="object 748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3661496" y="4572370"/>
            <a:ext cx="116408" cy="116408"/>
          </a:xfrm>
          <a:prstGeom prst="rect">
            <a:avLst/>
          </a:prstGeom>
        </p:spPr>
      </p:pic>
      <p:pic>
        <p:nvPicPr>
          <p:cNvPr id="749" name="object 74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3855431" y="4572370"/>
            <a:ext cx="116408" cy="116408"/>
          </a:xfrm>
          <a:prstGeom prst="rect">
            <a:avLst/>
          </a:prstGeom>
        </p:spPr>
      </p:pic>
      <p:grpSp>
        <p:nvGrpSpPr>
          <p:cNvPr id="750" name="object 750"/>
          <p:cNvGrpSpPr/>
          <p:nvPr/>
        </p:nvGrpSpPr>
        <p:grpSpPr>
          <a:xfrm>
            <a:off x="1832278" y="5118815"/>
            <a:ext cx="417195" cy="410209"/>
            <a:chOff x="1832278" y="5118815"/>
            <a:chExt cx="417195" cy="410209"/>
          </a:xfrm>
        </p:grpSpPr>
        <p:pic>
          <p:nvPicPr>
            <p:cNvPr id="751" name="object 75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77251" y="5118815"/>
              <a:ext cx="127584" cy="132435"/>
            </a:xfrm>
            <a:prstGeom prst="rect">
              <a:avLst/>
            </a:prstGeom>
          </p:spPr>
        </p:pic>
        <p:sp>
          <p:nvSpPr>
            <p:cNvPr id="752" name="object 752"/>
            <p:cNvSpPr/>
            <p:nvPr/>
          </p:nvSpPr>
          <p:spPr>
            <a:xfrm>
              <a:off x="1835453" y="5239849"/>
              <a:ext cx="205740" cy="285750"/>
            </a:xfrm>
            <a:custGeom>
              <a:avLst/>
              <a:gdLst/>
              <a:ahLst/>
              <a:cxnLst/>
              <a:rect l="l" t="t" r="r" b="b"/>
              <a:pathLst>
                <a:path w="205739" h="285750">
                  <a:moveTo>
                    <a:pt x="205168" y="275272"/>
                  </a:moveTo>
                  <a:lnTo>
                    <a:pt x="205168" y="280974"/>
                  </a:lnTo>
                  <a:lnTo>
                    <a:pt x="200545" y="285584"/>
                  </a:lnTo>
                  <a:lnTo>
                    <a:pt x="194856" y="285584"/>
                  </a:lnTo>
                  <a:lnTo>
                    <a:pt x="10337" y="285584"/>
                  </a:lnTo>
                  <a:lnTo>
                    <a:pt x="4635" y="285584"/>
                  </a:lnTo>
                  <a:lnTo>
                    <a:pt x="0" y="280974"/>
                  </a:lnTo>
                  <a:lnTo>
                    <a:pt x="0" y="275272"/>
                  </a:lnTo>
                  <a:lnTo>
                    <a:pt x="0" y="10312"/>
                  </a:lnTo>
                  <a:lnTo>
                    <a:pt x="0" y="4610"/>
                  </a:lnTo>
                  <a:lnTo>
                    <a:pt x="4635" y="0"/>
                  </a:lnTo>
                  <a:lnTo>
                    <a:pt x="10337" y="0"/>
                  </a:lnTo>
                  <a:lnTo>
                    <a:pt x="194856" y="0"/>
                  </a:lnTo>
                  <a:lnTo>
                    <a:pt x="200545" y="0"/>
                  </a:lnTo>
                  <a:lnTo>
                    <a:pt x="205168" y="4610"/>
                  </a:lnTo>
                  <a:lnTo>
                    <a:pt x="205168" y="10312"/>
                  </a:lnTo>
                  <a:lnTo>
                    <a:pt x="205168" y="27527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1835454" y="5292229"/>
              <a:ext cx="205740" cy="27940"/>
            </a:xfrm>
            <a:custGeom>
              <a:avLst/>
              <a:gdLst/>
              <a:ahLst/>
              <a:cxnLst/>
              <a:rect l="l" t="t" r="r" b="b"/>
              <a:pathLst>
                <a:path w="205739" h="27939">
                  <a:moveTo>
                    <a:pt x="205168" y="0"/>
                  </a:moveTo>
                  <a:lnTo>
                    <a:pt x="0" y="0"/>
                  </a:lnTo>
                  <a:lnTo>
                    <a:pt x="0" y="27914"/>
                  </a:lnTo>
                  <a:lnTo>
                    <a:pt x="205168" y="27914"/>
                  </a:lnTo>
                  <a:lnTo>
                    <a:pt x="205168" y="0"/>
                  </a:lnTo>
                  <a:close/>
                </a:path>
              </a:pathLst>
            </a:custGeom>
            <a:solidFill>
              <a:srgbClr val="E0101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1903129" y="5365559"/>
              <a:ext cx="69850" cy="24765"/>
            </a:xfrm>
            <a:custGeom>
              <a:avLst/>
              <a:gdLst/>
              <a:ahLst/>
              <a:cxnLst/>
              <a:rect l="l" t="t" r="r" b="b"/>
              <a:pathLst>
                <a:path w="69850" h="24764">
                  <a:moveTo>
                    <a:pt x="69824" y="24434"/>
                  </a:moveTo>
                  <a:lnTo>
                    <a:pt x="0" y="24434"/>
                  </a:lnTo>
                  <a:lnTo>
                    <a:pt x="0" y="0"/>
                  </a:lnTo>
                  <a:lnTo>
                    <a:pt x="69824" y="0"/>
                  </a:lnTo>
                  <a:lnTo>
                    <a:pt x="69824" y="244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040986" y="5239849"/>
              <a:ext cx="205740" cy="285750"/>
            </a:xfrm>
            <a:custGeom>
              <a:avLst/>
              <a:gdLst/>
              <a:ahLst/>
              <a:cxnLst/>
              <a:rect l="l" t="t" r="r" b="b"/>
              <a:pathLst>
                <a:path w="205739" h="285750">
                  <a:moveTo>
                    <a:pt x="205117" y="275272"/>
                  </a:moveTo>
                  <a:lnTo>
                    <a:pt x="205117" y="280974"/>
                  </a:lnTo>
                  <a:lnTo>
                    <a:pt x="200507" y="285584"/>
                  </a:lnTo>
                  <a:lnTo>
                    <a:pt x="194805" y="285584"/>
                  </a:lnTo>
                  <a:lnTo>
                    <a:pt x="10287" y="285584"/>
                  </a:lnTo>
                  <a:lnTo>
                    <a:pt x="4597" y="285584"/>
                  </a:lnTo>
                  <a:lnTo>
                    <a:pt x="0" y="280974"/>
                  </a:lnTo>
                  <a:lnTo>
                    <a:pt x="0" y="275272"/>
                  </a:lnTo>
                  <a:lnTo>
                    <a:pt x="0" y="10312"/>
                  </a:lnTo>
                  <a:lnTo>
                    <a:pt x="0" y="4610"/>
                  </a:lnTo>
                  <a:lnTo>
                    <a:pt x="4597" y="0"/>
                  </a:lnTo>
                  <a:lnTo>
                    <a:pt x="10287" y="0"/>
                  </a:lnTo>
                  <a:lnTo>
                    <a:pt x="194805" y="0"/>
                  </a:lnTo>
                  <a:lnTo>
                    <a:pt x="200507" y="0"/>
                  </a:lnTo>
                  <a:lnTo>
                    <a:pt x="205117" y="4610"/>
                  </a:lnTo>
                  <a:lnTo>
                    <a:pt x="205117" y="10312"/>
                  </a:lnTo>
                  <a:lnTo>
                    <a:pt x="205117" y="27527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040991" y="5292229"/>
              <a:ext cx="205740" cy="27940"/>
            </a:xfrm>
            <a:custGeom>
              <a:avLst/>
              <a:gdLst/>
              <a:ahLst/>
              <a:cxnLst/>
              <a:rect l="l" t="t" r="r" b="b"/>
              <a:pathLst>
                <a:path w="205739" h="27939">
                  <a:moveTo>
                    <a:pt x="205117" y="0"/>
                  </a:moveTo>
                  <a:lnTo>
                    <a:pt x="0" y="0"/>
                  </a:lnTo>
                  <a:lnTo>
                    <a:pt x="0" y="27914"/>
                  </a:lnTo>
                  <a:lnTo>
                    <a:pt x="205117" y="27914"/>
                  </a:lnTo>
                  <a:lnTo>
                    <a:pt x="205117" y="0"/>
                  </a:lnTo>
                  <a:close/>
                </a:path>
              </a:pathLst>
            </a:custGeom>
            <a:solidFill>
              <a:srgbClr val="E0101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108615" y="5365559"/>
              <a:ext cx="69850" cy="24765"/>
            </a:xfrm>
            <a:custGeom>
              <a:avLst/>
              <a:gdLst/>
              <a:ahLst/>
              <a:cxnLst/>
              <a:rect l="l" t="t" r="r" b="b"/>
              <a:pathLst>
                <a:path w="69850" h="24764">
                  <a:moveTo>
                    <a:pt x="69850" y="24434"/>
                  </a:moveTo>
                  <a:lnTo>
                    <a:pt x="0" y="24434"/>
                  </a:lnTo>
                  <a:lnTo>
                    <a:pt x="0" y="0"/>
                  </a:lnTo>
                  <a:lnTo>
                    <a:pt x="69850" y="0"/>
                  </a:lnTo>
                  <a:lnTo>
                    <a:pt x="69850" y="24434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8" name="object 758"/>
          <p:cNvGrpSpPr/>
          <p:nvPr/>
        </p:nvGrpSpPr>
        <p:grpSpPr>
          <a:xfrm>
            <a:off x="2442747" y="5238087"/>
            <a:ext cx="212090" cy="292100"/>
            <a:chOff x="2442747" y="5238087"/>
            <a:chExt cx="212090" cy="292100"/>
          </a:xfrm>
        </p:grpSpPr>
        <p:sp>
          <p:nvSpPr>
            <p:cNvPr id="759" name="object 759"/>
            <p:cNvSpPr/>
            <p:nvPr/>
          </p:nvSpPr>
          <p:spPr>
            <a:xfrm>
              <a:off x="2445922" y="5241262"/>
              <a:ext cx="205740" cy="285750"/>
            </a:xfrm>
            <a:custGeom>
              <a:avLst/>
              <a:gdLst/>
              <a:ahLst/>
              <a:cxnLst/>
              <a:rect l="l" t="t" r="r" b="b"/>
              <a:pathLst>
                <a:path w="205739" h="285750">
                  <a:moveTo>
                    <a:pt x="205117" y="275272"/>
                  </a:moveTo>
                  <a:lnTo>
                    <a:pt x="205117" y="280974"/>
                  </a:lnTo>
                  <a:lnTo>
                    <a:pt x="200520" y="285597"/>
                  </a:lnTo>
                  <a:lnTo>
                    <a:pt x="194805" y="285597"/>
                  </a:lnTo>
                  <a:lnTo>
                    <a:pt x="10312" y="285597"/>
                  </a:lnTo>
                  <a:lnTo>
                    <a:pt x="4635" y="285597"/>
                  </a:lnTo>
                  <a:lnTo>
                    <a:pt x="0" y="280974"/>
                  </a:lnTo>
                  <a:lnTo>
                    <a:pt x="0" y="275272"/>
                  </a:lnTo>
                  <a:lnTo>
                    <a:pt x="0" y="10325"/>
                  </a:lnTo>
                  <a:lnTo>
                    <a:pt x="0" y="4622"/>
                  </a:lnTo>
                  <a:lnTo>
                    <a:pt x="4635" y="0"/>
                  </a:lnTo>
                  <a:lnTo>
                    <a:pt x="10312" y="0"/>
                  </a:lnTo>
                  <a:lnTo>
                    <a:pt x="194805" y="0"/>
                  </a:lnTo>
                  <a:lnTo>
                    <a:pt x="200520" y="0"/>
                  </a:lnTo>
                  <a:lnTo>
                    <a:pt x="205117" y="4622"/>
                  </a:lnTo>
                  <a:lnTo>
                    <a:pt x="205117" y="10325"/>
                  </a:lnTo>
                  <a:lnTo>
                    <a:pt x="205117" y="27527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445931" y="5293652"/>
              <a:ext cx="205740" cy="27940"/>
            </a:xfrm>
            <a:custGeom>
              <a:avLst/>
              <a:gdLst/>
              <a:ahLst/>
              <a:cxnLst/>
              <a:rect l="l" t="t" r="r" b="b"/>
              <a:pathLst>
                <a:path w="205739" h="27939">
                  <a:moveTo>
                    <a:pt x="205117" y="0"/>
                  </a:moveTo>
                  <a:lnTo>
                    <a:pt x="0" y="0"/>
                  </a:lnTo>
                  <a:lnTo>
                    <a:pt x="0" y="27927"/>
                  </a:lnTo>
                  <a:lnTo>
                    <a:pt x="205117" y="27927"/>
                  </a:lnTo>
                  <a:lnTo>
                    <a:pt x="205117" y="0"/>
                  </a:lnTo>
                  <a:close/>
                </a:path>
              </a:pathLst>
            </a:custGeom>
            <a:solidFill>
              <a:srgbClr val="E0101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513567" y="5366969"/>
              <a:ext cx="69850" cy="24765"/>
            </a:xfrm>
            <a:custGeom>
              <a:avLst/>
              <a:gdLst/>
              <a:ahLst/>
              <a:cxnLst/>
              <a:rect l="l" t="t" r="r" b="b"/>
              <a:pathLst>
                <a:path w="69850" h="24764">
                  <a:moveTo>
                    <a:pt x="69824" y="24434"/>
                  </a:moveTo>
                  <a:lnTo>
                    <a:pt x="0" y="24434"/>
                  </a:lnTo>
                  <a:lnTo>
                    <a:pt x="0" y="0"/>
                  </a:lnTo>
                  <a:lnTo>
                    <a:pt x="69824" y="0"/>
                  </a:lnTo>
                  <a:lnTo>
                    <a:pt x="69824" y="244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2" name="object 762"/>
          <p:cNvGrpSpPr/>
          <p:nvPr/>
        </p:nvGrpSpPr>
        <p:grpSpPr>
          <a:xfrm>
            <a:off x="993279" y="5931306"/>
            <a:ext cx="1965325" cy="1803400"/>
            <a:chOff x="993279" y="5931306"/>
            <a:chExt cx="1965325" cy="1803400"/>
          </a:xfrm>
        </p:grpSpPr>
        <p:sp>
          <p:nvSpPr>
            <p:cNvPr id="763" name="object 763"/>
            <p:cNvSpPr/>
            <p:nvPr/>
          </p:nvSpPr>
          <p:spPr>
            <a:xfrm>
              <a:off x="2876406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01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01" y="0"/>
                  </a:lnTo>
                  <a:lnTo>
                    <a:pt x="78701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876410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01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01" y="27355"/>
                  </a:lnTo>
                  <a:lnTo>
                    <a:pt x="78701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895234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10"/>
                  </a:moveTo>
                  <a:lnTo>
                    <a:pt x="39457" y="28518"/>
                  </a:lnTo>
                  <a:lnTo>
                    <a:pt x="35056" y="35053"/>
                  </a:lnTo>
                  <a:lnTo>
                    <a:pt x="28529" y="39457"/>
                  </a:lnTo>
                  <a:lnTo>
                    <a:pt x="20535" y="41071"/>
                  </a:lnTo>
                  <a:lnTo>
                    <a:pt x="12547" y="39457"/>
                  </a:lnTo>
                  <a:lnTo>
                    <a:pt x="6019" y="35053"/>
                  </a:lnTo>
                  <a:lnTo>
                    <a:pt x="1615" y="28518"/>
                  </a:lnTo>
                  <a:lnTo>
                    <a:pt x="0" y="20510"/>
                  </a:lnTo>
                  <a:lnTo>
                    <a:pt x="1615" y="12531"/>
                  </a:lnTo>
                  <a:lnTo>
                    <a:pt x="6019" y="6011"/>
                  </a:lnTo>
                  <a:lnTo>
                    <a:pt x="12547" y="1613"/>
                  </a:lnTo>
                  <a:lnTo>
                    <a:pt x="20535" y="0"/>
                  </a:lnTo>
                  <a:lnTo>
                    <a:pt x="28529" y="1613"/>
                  </a:lnTo>
                  <a:lnTo>
                    <a:pt x="35056" y="6011"/>
                  </a:lnTo>
                  <a:lnTo>
                    <a:pt x="39457" y="12531"/>
                  </a:lnTo>
                  <a:lnTo>
                    <a:pt x="41071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895234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35"/>
                  </a:moveTo>
                  <a:lnTo>
                    <a:pt x="39457" y="28527"/>
                  </a:lnTo>
                  <a:lnTo>
                    <a:pt x="35056" y="35050"/>
                  </a:lnTo>
                  <a:lnTo>
                    <a:pt x="28529" y="39447"/>
                  </a:lnTo>
                  <a:lnTo>
                    <a:pt x="20535" y="41059"/>
                  </a:lnTo>
                  <a:lnTo>
                    <a:pt x="12547" y="39447"/>
                  </a:lnTo>
                  <a:lnTo>
                    <a:pt x="6019" y="35050"/>
                  </a:lnTo>
                  <a:lnTo>
                    <a:pt x="1615" y="28527"/>
                  </a:lnTo>
                  <a:lnTo>
                    <a:pt x="0" y="20535"/>
                  </a:lnTo>
                  <a:lnTo>
                    <a:pt x="1615" y="12547"/>
                  </a:lnTo>
                  <a:lnTo>
                    <a:pt x="6019" y="6019"/>
                  </a:lnTo>
                  <a:lnTo>
                    <a:pt x="12547" y="1615"/>
                  </a:lnTo>
                  <a:lnTo>
                    <a:pt x="20535" y="0"/>
                  </a:lnTo>
                  <a:lnTo>
                    <a:pt x="28529" y="1615"/>
                  </a:lnTo>
                  <a:lnTo>
                    <a:pt x="35056" y="6019"/>
                  </a:lnTo>
                  <a:lnTo>
                    <a:pt x="39457" y="12547"/>
                  </a:lnTo>
                  <a:lnTo>
                    <a:pt x="41071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876402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876402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797704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01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01" y="0"/>
                  </a:lnTo>
                  <a:lnTo>
                    <a:pt x="78701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797708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01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01" y="27355"/>
                  </a:lnTo>
                  <a:lnTo>
                    <a:pt x="78701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816517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10"/>
                  </a:moveTo>
                  <a:lnTo>
                    <a:pt x="39443" y="28518"/>
                  </a:lnTo>
                  <a:lnTo>
                    <a:pt x="35039" y="35053"/>
                  </a:lnTo>
                  <a:lnTo>
                    <a:pt x="28511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3"/>
                  </a:lnTo>
                  <a:lnTo>
                    <a:pt x="1611" y="28518"/>
                  </a:lnTo>
                  <a:lnTo>
                    <a:pt x="0" y="20510"/>
                  </a:lnTo>
                  <a:lnTo>
                    <a:pt x="1611" y="12531"/>
                  </a:lnTo>
                  <a:lnTo>
                    <a:pt x="6008" y="6011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1" y="1613"/>
                  </a:lnTo>
                  <a:lnTo>
                    <a:pt x="35039" y="6011"/>
                  </a:lnTo>
                  <a:lnTo>
                    <a:pt x="39443" y="12531"/>
                  </a:lnTo>
                  <a:lnTo>
                    <a:pt x="41059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816517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3" y="28527"/>
                  </a:lnTo>
                  <a:lnTo>
                    <a:pt x="35039" y="35050"/>
                  </a:lnTo>
                  <a:lnTo>
                    <a:pt x="28511" y="39447"/>
                  </a:lnTo>
                  <a:lnTo>
                    <a:pt x="20523" y="41059"/>
                  </a:lnTo>
                  <a:lnTo>
                    <a:pt x="12531" y="39447"/>
                  </a:lnTo>
                  <a:lnTo>
                    <a:pt x="6008" y="35050"/>
                  </a:lnTo>
                  <a:lnTo>
                    <a:pt x="1611" y="28527"/>
                  </a:lnTo>
                  <a:lnTo>
                    <a:pt x="0" y="20535"/>
                  </a:lnTo>
                  <a:lnTo>
                    <a:pt x="1611" y="12547"/>
                  </a:lnTo>
                  <a:lnTo>
                    <a:pt x="6008" y="6019"/>
                  </a:lnTo>
                  <a:lnTo>
                    <a:pt x="12531" y="1615"/>
                  </a:lnTo>
                  <a:lnTo>
                    <a:pt x="20523" y="0"/>
                  </a:lnTo>
                  <a:lnTo>
                    <a:pt x="28511" y="1615"/>
                  </a:lnTo>
                  <a:lnTo>
                    <a:pt x="35039" y="6019"/>
                  </a:lnTo>
                  <a:lnTo>
                    <a:pt x="39443" y="12547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797698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797698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718939" y="7330935"/>
              <a:ext cx="79375" cy="400685"/>
            </a:xfrm>
            <a:custGeom>
              <a:avLst/>
              <a:gdLst/>
              <a:ahLst/>
              <a:cxnLst/>
              <a:rect l="l" t="t" r="r" b="b"/>
              <a:pathLst>
                <a:path w="79375" h="400684">
                  <a:moveTo>
                    <a:pt x="78752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52" y="0"/>
                  </a:lnTo>
                  <a:lnTo>
                    <a:pt x="78752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718942" y="7430186"/>
              <a:ext cx="79375" cy="27940"/>
            </a:xfrm>
            <a:custGeom>
              <a:avLst/>
              <a:gdLst/>
              <a:ahLst/>
              <a:cxnLst/>
              <a:rect l="l" t="t" r="r" b="b"/>
              <a:pathLst>
                <a:path w="79375" h="27940">
                  <a:moveTo>
                    <a:pt x="78752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52" y="27355"/>
                  </a:lnTo>
                  <a:lnTo>
                    <a:pt x="7875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737799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2" y="28518"/>
                  </a:lnTo>
                  <a:lnTo>
                    <a:pt x="35031" y="35053"/>
                  </a:lnTo>
                  <a:lnTo>
                    <a:pt x="28503" y="39457"/>
                  </a:lnTo>
                  <a:lnTo>
                    <a:pt x="20510" y="41071"/>
                  </a:lnTo>
                  <a:lnTo>
                    <a:pt x="12521" y="39457"/>
                  </a:lnTo>
                  <a:lnTo>
                    <a:pt x="6002" y="35053"/>
                  </a:lnTo>
                  <a:lnTo>
                    <a:pt x="1609" y="28518"/>
                  </a:lnTo>
                  <a:lnTo>
                    <a:pt x="0" y="20510"/>
                  </a:lnTo>
                  <a:lnTo>
                    <a:pt x="1609" y="12531"/>
                  </a:lnTo>
                  <a:lnTo>
                    <a:pt x="6002" y="6011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503" y="1613"/>
                  </a:lnTo>
                  <a:lnTo>
                    <a:pt x="35031" y="6011"/>
                  </a:lnTo>
                  <a:lnTo>
                    <a:pt x="39432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737799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2" y="28527"/>
                  </a:lnTo>
                  <a:lnTo>
                    <a:pt x="35031" y="35050"/>
                  </a:lnTo>
                  <a:lnTo>
                    <a:pt x="28503" y="39447"/>
                  </a:lnTo>
                  <a:lnTo>
                    <a:pt x="20510" y="41059"/>
                  </a:lnTo>
                  <a:lnTo>
                    <a:pt x="12521" y="39447"/>
                  </a:lnTo>
                  <a:lnTo>
                    <a:pt x="6002" y="35050"/>
                  </a:lnTo>
                  <a:lnTo>
                    <a:pt x="1609" y="28527"/>
                  </a:lnTo>
                  <a:lnTo>
                    <a:pt x="0" y="20535"/>
                  </a:lnTo>
                  <a:lnTo>
                    <a:pt x="1609" y="12547"/>
                  </a:lnTo>
                  <a:lnTo>
                    <a:pt x="6002" y="6019"/>
                  </a:lnTo>
                  <a:lnTo>
                    <a:pt x="12521" y="1615"/>
                  </a:lnTo>
                  <a:lnTo>
                    <a:pt x="20510" y="0"/>
                  </a:lnTo>
                  <a:lnTo>
                    <a:pt x="28503" y="1615"/>
                  </a:lnTo>
                  <a:lnTo>
                    <a:pt x="35031" y="6019"/>
                  </a:lnTo>
                  <a:lnTo>
                    <a:pt x="39432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718942" y="764320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7875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718942" y="764320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875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640249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640253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14" y="27355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659081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10"/>
                  </a:moveTo>
                  <a:lnTo>
                    <a:pt x="39443" y="28518"/>
                  </a:lnTo>
                  <a:lnTo>
                    <a:pt x="35039" y="35053"/>
                  </a:lnTo>
                  <a:lnTo>
                    <a:pt x="28511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3"/>
                  </a:lnTo>
                  <a:lnTo>
                    <a:pt x="1611" y="28518"/>
                  </a:lnTo>
                  <a:lnTo>
                    <a:pt x="0" y="20510"/>
                  </a:lnTo>
                  <a:lnTo>
                    <a:pt x="1611" y="12531"/>
                  </a:lnTo>
                  <a:lnTo>
                    <a:pt x="6008" y="6011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1" y="1613"/>
                  </a:lnTo>
                  <a:lnTo>
                    <a:pt x="35039" y="6011"/>
                  </a:lnTo>
                  <a:lnTo>
                    <a:pt x="39443" y="12531"/>
                  </a:lnTo>
                  <a:lnTo>
                    <a:pt x="41059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659081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3" y="28527"/>
                  </a:lnTo>
                  <a:lnTo>
                    <a:pt x="35039" y="35050"/>
                  </a:lnTo>
                  <a:lnTo>
                    <a:pt x="28511" y="39447"/>
                  </a:lnTo>
                  <a:lnTo>
                    <a:pt x="20523" y="41059"/>
                  </a:lnTo>
                  <a:lnTo>
                    <a:pt x="12531" y="39447"/>
                  </a:lnTo>
                  <a:lnTo>
                    <a:pt x="6008" y="35050"/>
                  </a:lnTo>
                  <a:lnTo>
                    <a:pt x="1611" y="28527"/>
                  </a:lnTo>
                  <a:lnTo>
                    <a:pt x="0" y="20535"/>
                  </a:lnTo>
                  <a:lnTo>
                    <a:pt x="1611" y="12547"/>
                  </a:lnTo>
                  <a:lnTo>
                    <a:pt x="6008" y="6019"/>
                  </a:lnTo>
                  <a:lnTo>
                    <a:pt x="12531" y="1615"/>
                  </a:lnTo>
                  <a:lnTo>
                    <a:pt x="20523" y="0"/>
                  </a:lnTo>
                  <a:lnTo>
                    <a:pt x="28511" y="1615"/>
                  </a:lnTo>
                  <a:lnTo>
                    <a:pt x="35039" y="6019"/>
                  </a:lnTo>
                  <a:lnTo>
                    <a:pt x="39443" y="12547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64024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64024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561509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561513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39" y="27355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580364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10"/>
                  </a:moveTo>
                  <a:lnTo>
                    <a:pt x="39420" y="28518"/>
                  </a:lnTo>
                  <a:lnTo>
                    <a:pt x="35020" y="35053"/>
                  </a:lnTo>
                  <a:lnTo>
                    <a:pt x="28496" y="39457"/>
                  </a:lnTo>
                  <a:lnTo>
                    <a:pt x="20510" y="41071"/>
                  </a:lnTo>
                  <a:lnTo>
                    <a:pt x="12526" y="39457"/>
                  </a:lnTo>
                  <a:lnTo>
                    <a:pt x="6007" y="35053"/>
                  </a:lnTo>
                  <a:lnTo>
                    <a:pt x="1611" y="28518"/>
                  </a:lnTo>
                  <a:lnTo>
                    <a:pt x="0" y="20510"/>
                  </a:lnTo>
                  <a:lnTo>
                    <a:pt x="1611" y="12531"/>
                  </a:lnTo>
                  <a:lnTo>
                    <a:pt x="6007" y="6011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496" y="1613"/>
                  </a:lnTo>
                  <a:lnTo>
                    <a:pt x="35020" y="6011"/>
                  </a:lnTo>
                  <a:lnTo>
                    <a:pt x="39420" y="12531"/>
                  </a:lnTo>
                  <a:lnTo>
                    <a:pt x="41033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580364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35"/>
                  </a:moveTo>
                  <a:lnTo>
                    <a:pt x="39420" y="28527"/>
                  </a:lnTo>
                  <a:lnTo>
                    <a:pt x="35020" y="35050"/>
                  </a:lnTo>
                  <a:lnTo>
                    <a:pt x="28496" y="39447"/>
                  </a:lnTo>
                  <a:lnTo>
                    <a:pt x="20510" y="41059"/>
                  </a:lnTo>
                  <a:lnTo>
                    <a:pt x="12526" y="39447"/>
                  </a:lnTo>
                  <a:lnTo>
                    <a:pt x="6007" y="35050"/>
                  </a:lnTo>
                  <a:lnTo>
                    <a:pt x="1611" y="28527"/>
                  </a:lnTo>
                  <a:lnTo>
                    <a:pt x="0" y="20535"/>
                  </a:lnTo>
                  <a:lnTo>
                    <a:pt x="1611" y="12547"/>
                  </a:lnTo>
                  <a:lnTo>
                    <a:pt x="6007" y="6019"/>
                  </a:lnTo>
                  <a:lnTo>
                    <a:pt x="12526" y="1615"/>
                  </a:lnTo>
                  <a:lnTo>
                    <a:pt x="20510" y="0"/>
                  </a:lnTo>
                  <a:lnTo>
                    <a:pt x="28496" y="1615"/>
                  </a:lnTo>
                  <a:lnTo>
                    <a:pt x="35020" y="6019"/>
                  </a:lnTo>
                  <a:lnTo>
                    <a:pt x="39420" y="12547"/>
                  </a:lnTo>
                  <a:lnTo>
                    <a:pt x="41033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561507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561507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482795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482799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39" y="27355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501621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2" y="28518"/>
                  </a:lnTo>
                  <a:lnTo>
                    <a:pt x="35034" y="35053"/>
                  </a:lnTo>
                  <a:lnTo>
                    <a:pt x="28514" y="39457"/>
                  </a:lnTo>
                  <a:lnTo>
                    <a:pt x="20535" y="41071"/>
                  </a:lnTo>
                  <a:lnTo>
                    <a:pt x="12537" y="39457"/>
                  </a:lnTo>
                  <a:lnTo>
                    <a:pt x="6010" y="35053"/>
                  </a:lnTo>
                  <a:lnTo>
                    <a:pt x="1612" y="28518"/>
                  </a:lnTo>
                  <a:lnTo>
                    <a:pt x="0" y="20510"/>
                  </a:lnTo>
                  <a:lnTo>
                    <a:pt x="1612" y="12531"/>
                  </a:lnTo>
                  <a:lnTo>
                    <a:pt x="6010" y="6011"/>
                  </a:lnTo>
                  <a:lnTo>
                    <a:pt x="12537" y="1613"/>
                  </a:lnTo>
                  <a:lnTo>
                    <a:pt x="20535" y="0"/>
                  </a:lnTo>
                  <a:lnTo>
                    <a:pt x="28514" y="1613"/>
                  </a:lnTo>
                  <a:lnTo>
                    <a:pt x="35034" y="6011"/>
                  </a:lnTo>
                  <a:lnTo>
                    <a:pt x="39432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501621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2" y="28527"/>
                  </a:lnTo>
                  <a:lnTo>
                    <a:pt x="35034" y="35050"/>
                  </a:lnTo>
                  <a:lnTo>
                    <a:pt x="28514" y="39447"/>
                  </a:lnTo>
                  <a:lnTo>
                    <a:pt x="20535" y="41059"/>
                  </a:lnTo>
                  <a:lnTo>
                    <a:pt x="12537" y="39447"/>
                  </a:lnTo>
                  <a:lnTo>
                    <a:pt x="6010" y="35050"/>
                  </a:lnTo>
                  <a:lnTo>
                    <a:pt x="1612" y="28527"/>
                  </a:lnTo>
                  <a:lnTo>
                    <a:pt x="0" y="20535"/>
                  </a:lnTo>
                  <a:lnTo>
                    <a:pt x="1612" y="12547"/>
                  </a:lnTo>
                  <a:lnTo>
                    <a:pt x="6010" y="6019"/>
                  </a:lnTo>
                  <a:lnTo>
                    <a:pt x="12537" y="1615"/>
                  </a:lnTo>
                  <a:lnTo>
                    <a:pt x="20535" y="0"/>
                  </a:lnTo>
                  <a:lnTo>
                    <a:pt x="28514" y="1615"/>
                  </a:lnTo>
                  <a:lnTo>
                    <a:pt x="35034" y="6019"/>
                  </a:lnTo>
                  <a:lnTo>
                    <a:pt x="39432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482790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482790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404055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404059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39" y="27355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422904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10"/>
                  </a:moveTo>
                  <a:lnTo>
                    <a:pt x="39445" y="28518"/>
                  </a:lnTo>
                  <a:lnTo>
                    <a:pt x="35044" y="35053"/>
                  </a:lnTo>
                  <a:lnTo>
                    <a:pt x="28516" y="39457"/>
                  </a:lnTo>
                  <a:lnTo>
                    <a:pt x="20523" y="41071"/>
                  </a:lnTo>
                  <a:lnTo>
                    <a:pt x="12526" y="39457"/>
                  </a:lnTo>
                  <a:lnTo>
                    <a:pt x="6003" y="35053"/>
                  </a:lnTo>
                  <a:lnTo>
                    <a:pt x="1610" y="28518"/>
                  </a:lnTo>
                  <a:lnTo>
                    <a:pt x="0" y="20510"/>
                  </a:lnTo>
                  <a:lnTo>
                    <a:pt x="1610" y="12531"/>
                  </a:lnTo>
                  <a:lnTo>
                    <a:pt x="6003" y="6011"/>
                  </a:lnTo>
                  <a:lnTo>
                    <a:pt x="12526" y="1613"/>
                  </a:lnTo>
                  <a:lnTo>
                    <a:pt x="20523" y="0"/>
                  </a:lnTo>
                  <a:lnTo>
                    <a:pt x="28516" y="1613"/>
                  </a:lnTo>
                  <a:lnTo>
                    <a:pt x="35044" y="6011"/>
                  </a:lnTo>
                  <a:lnTo>
                    <a:pt x="39445" y="12531"/>
                  </a:lnTo>
                  <a:lnTo>
                    <a:pt x="41059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422904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7"/>
                  </a:lnTo>
                  <a:lnTo>
                    <a:pt x="35044" y="35050"/>
                  </a:lnTo>
                  <a:lnTo>
                    <a:pt x="28516" y="39447"/>
                  </a:lnTo>
                  <a:lnTo>
                    <a:pt x="20523" y="41059"/>
                  </a:lnTo>
                  <a:lnTo>
                    <a:pt x="12526" y="39447"/>
                  </a:lnTo>
                  <a:lnTo>
                    <a:pt x="6003" y="35050"/>
                  </a:lnTo>
                  <a:lnTo>
                    <a:pt x="1610" y="28527"/>
                  </a:lnTo>
                  <a:lnTo>
                    <a:pt x="0" y="20535"/>
                  </a:lnTo>
                  <a:lnTo>
                    <a:pt x="1610" y="12547"/>
                  </a:lnTo>
                  <a:lnTo>
                    <a:pt x="6003" y="6019"/>
                  </a:lnTo>
                  <a:lnTo>
                    <a:pt x="12526" y="1615"/>
                  </a:lnTo>
                  <a:lnTo>
                    <a:pt x="20523" y="0"/>
                  </a:lnTo>
                  <a:lnTo>
                    <a:pt x="28516" y="1615"/>
                  </a:lnTo>
                  <a:lnTo>
                    <a:pt x="35044" y="6019"/>
                  </a:lnTo>
                  <a:lnTo>
                    <a:pt x="39445" y="12547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404047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404047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325328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325331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39" y="27355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344198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0" y="28518"/>
                  </a:lnTo>
                  <a:lnTo>
                    <a:pt x="35026" y="35053"/>
                  </a:lnTo>
                  <a:lnTo>
                    <a:pt x="28498" y="39457"/>
                  </a:lnTo>
                  <a:lnTo>
                    <a:pt x="20510" y="41071"/>
                  </a:lnTo>
                  <a:lnTo>
                    <a:pt x="12521" y="39457"/>
                  </a:lnTo>
                  <a:lnTo>
                    <a:pt x="6002" y="35053"/>
                  </a:lnTo>
                  <a:lnTo>
                    <a:pt x="1609" y="28518"/>
                  </a:lnTo>
                  <a:lnTo>
                    <a:pt x="0" y="20510"/>
                  </a:lnTo>
                  <a:lnTo>
                    <a:pt x="1609" y="12531"/>
                  </a:lnTo>
                  <a:lnTo>
                    <a:pt x="6002" y="6011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498" y="1613"/>
                  </a:lnTo>
                  <a:lnTo>
                    <a:pt x="35026" y="6011"/>
                  </a:lnTo>
                  <a:lnTo>
                    <a:pt x="39430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344198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0" y="28527"/>
                  </a:lnTo>
                  <a:lnTo>
                    <a:pt x="35026" y="35050"/>
                  </a:lnTo>
                  <a:lnTo>
                    <a:pt x="28498" y="39447"/>
                  </a:lnTo>
                  <a:lnTo>
                    <a:pt x="20510" y="41059"/>
                  </a:lnTo>
                  <a:lnTo>
                    <a:pt x="12521" y="39447"/>
                  </a:lnTo>
                  <a:lnTo>
                    <a:pt x="6002" y="35050"/>
                  </a:lnTo>
                  <a:lnTo>
                    <a:pt x="1609" y="28527"/>
                  </a:lnTo>
                  <a:lnTo>
                    <a:pt x="0" y="20535"/>
                  </a:lnTo>
                  <a:lnTo>
                    <a:pt x="1609" y="12547"/>
                  </a:lnTo>
                  <a:lnTo>
                    <a:pt x="6002" y="6019"/>
                  </a:lnTo>
                  <a:lnTo>
                    <a:pt x="12521" y="1615"/>
                  </a:lnTo>
                  <a:lnTo>
                    <a:pt x="20510" y="0"/>
                  </a:lnTo>
                  <a:lnTo>
                    <a:pt x="28498" y="1615"/>
                  </a:lnTo>
                  <a:lnTo>
                    <a:pt x="35026" y="6019"/>
                  </a:lnTo>
                  <a:lnTo>
                    <a:pt x="39430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32532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32532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246626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1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246630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27" y="27355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265481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20" y="20510"/>
                  </a:moveTo>
                  <a:lnTo>
                    <a:pt x="39411" y="28518"/>
                  </a:lnTo>
                  <a:lnTo>
                    <a:pt x="35018" y="35053"/>
                  </a:lnTo>
                  <a:lnTo>
                    <a:pt x="28499" y="39457"/>
                  </a:lnTo>
                  <a:lnTo>
                    <a:pt x="20510" y="41071"/>
                  </a:lnTo>
                  <a:lnTo>
                    <a:pt x="12515" y="39457"/>
                  </a:lnTo>
                  <a:lnTo>
                    <a:pt x="5997" y="35053"/>
                  </a:lnTo>
                  <a:lnTo>
                    <a:pt x="1608" y="28518"/>
                  </a:lnTo>
                  <a:lnTo>
                    <a:pt x="0" y="20510"/>
                  </a:lnTo>
                  <a:lnTo>
                    <a:pt x="1608" y="12531"/>
                  </a:lnTo>
                  <a:lnTo>
                    <a:pt x="5997" y="6011"/>
                  </a:lnTo>
                  <a:lnTo>
                    <a:pt x="12515" y="1613"/>
                  </a:lnTo>
                  <a:lnTo>
                    <a:pt x="20510" y="0"/>
                  </a:lnTo>
                  <a:lnTo>
                    <a:pt x="28499" y="1613"/>
                  </a:lnTo>
                  <a:lnTo>
                    <a:pt x="35018" y="6011"/>
                  </a:lnTo>
                  <a:lnTo>
                    <a:pt x="39411" y="12531"/>
                  </a:lnTo>
                  <a:lnTo>
                    <a:pt x="41020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265481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20" y="20535"/>
                  </a:moveTo>
                  <a:lnTo>
                    <a:pt x="39411" y="28527"/>
                  </a:lnTo>
                  <a:lnTo>
                    <a:pt x="35018" y="35050"/>
                  </a:lnTo>
                  <a:lnTo>
                    <a:pt x="28499" y="39447"/>
                  </a:lnTo>
                  <a:lnTo>
                    <a:pt x="20510" y="41059"/>
                  </a:lnTo>
                  <a:lnTo>
                    <a:pt x="12515" y="39447"/>
                  </a:lnTo>
                  <a:lnTo>
                    <a:pt x="5997" y="35050"/>
                  </a:lnTo>
                  <a:lnTo>
                    <a:pt x="1608" y="28527"/>
                  </a:lnTo>
                  <a:lnTo>
                    <a:pt x="0" y="20535"/>
                  </a:lnTo>
                  <a:lnTo>
                    <a:pt x="1608" y="12547"/>
                  </a:lnTo>
                  <a:lnTo>
                    <a:pt x="5997" y="6019"/>
                  </a:lnTo>
                  <a:lnTo>
                    <a:pt x="12515" y="1615"/>
                  </a:lnTo>
                  <a:lnTo>
                    <a:pt x="20510" y="0"/>
                  </a:lnTo>
                  <a:lnTo>
                    <a:pt x="28499" y="1615"/>
                  </a:lnTo>
                  <a:lnTo>
                    <a:pt x="35018" y="6019"/>
                  </a:lnTo>
                  <a:lnTo>
                    <a:pt x="39411" y="12547"/>
                  </a:lnTo>
                  <a:lnTo>
                    <a:pt x="41020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246624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246624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2167924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2167928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14" y="27355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2186751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10"/>
                  </a:moveTo>
                  <a:lnTo>
                    <a:pt x="39420" y="28518"/>
                  </a:lnTo>
                  <a:lnTo>
                    <a:pt x="35021" y="35053"/>
                  </a:lnTo>
                  <a:lnTo>
                    <a:pt x="28501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3"/>
                  </a:lnTo>
                  <a:lnTo>
                    <a:pt x="1611" y="28518"/>
                  </a:lnTo>
                  <a:lnTo>
                    <a:pt x="0" y="20510"/>
                  </a:lnTo>
                  <a:lnTo>
                    <a:pt x="1611" y="12531"/>
                  </a:lnTo>
                  <a:lnTo>
                    <a:pt x="6008" y="6011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01" y="1613"/>
                  </a:lnTo>
                  <a:lnTo>
                    <a:pt x="35021" y="6011"/>
                  </a:lnTo>
                  <a:lnTo>
                    <a:pt x="39420" y="12531"/>
                  </a:lnTo>
                  <a:lnTo>
                    <a:pt x="41033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2186751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35"/>
                  </a:moveTo>
                  <a:lnTo>
                    <a:pt x="39420" y="28527"/>
                  </a:lnTo>
                  <a:lnTo>
                    <a:pt x="35021" y="35050"/>
                  </a:lnTo>
                  <a:lnTo>
                    <a:pt x="28501" y="39447"/>
                  </a:lnTo>
                  <a:lnTo>
                    <a:pt x="20523" y="41059"/>
                  </a:lnTo>
                  <a:lnTo>
                    <a:pt x="12531" y="39447"/>
                  </a:lnTo>
                  <a:lnTo>
                    <a:pt x="6008" y="35050"/>
                  </a:lnTo>
                  <a:lnTo>
                    <a:pt x="1611" y="28527"/>
                  </a:lnTo>
                  <a:lnTo>
                    <a:pt x="0" y="20535"/>
                  </a:lnTo>
                  <a:lnTo>
                    <a:pt x="1611" y="12547"/>
                  </a:lnTo>
                  <a:lnTo>
                    <a:pt x="6008" y="6019"/>
                  </a:lnTo>
                  <a:lnTo>
                    <a:pt x="12531" y="1615"/>
                  </a:lnTo>
                  <a:lnTo>
                    <a:pt x="20523" y="0"/>
                  </a:lnTo>
                  <a:lnTo>
                    <a:pt x="28501" y="1615"/>
                  </a:lnTo>
                  <a:lnTo>
                    <a:pt x="35021" y="6019"/>
                  </a:lnTo>
                  <a:lnTo>
                    <a:pt x="39420" y="12547"/>
                  </a:lnTo>
                  <a:lnTo>
                    <a:pt x="41033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216791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216791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2089196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1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2089200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27" y="27355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2108020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6" y="28518"/>
                  </a:lnTo>
                  <a:lnTo>
                    <a:pt x="35044" y="35053"/>
                  </a:lnTo>
                  <a:lnTo>
                    <a:pt x="28525" y="39457"/>
                  </a:lnTo>
                  <a:lnTo>
                    <a:pt x="20535" y="41071"/>
                  </a:lnTo>
                  <a:lnTo>
                    <a:pt x="12542" y="39457"/>
                  </a:lnTo>
                  <a:lnTo>
                    <a:pt x="6015" y="35053"/>
                  </a:lnTo>
                  <a:lnTo>
                    <a:pt x="1613" y="28518"/>
                  </a:lnTo>
                  <a:lnTo>
                    <a:pt x="0" y="20510"/>
                  </a:lnTo>
                  <a:lnTo>
                    <a:pt x="1613" y="12531"/>
                  </a:lnTo>
                  <a:lnTo>
                    <a:pt x="6015" y="6011"/>
                  </a:lnTo>
                  <a:lnTo>
                    <a:pt x="12542" y="1613"/>
                  </a:lnTo>
                  <a:lnTo>
                    <a:pt x="20535" y="0"/>
                  </a:lnTo>
                  <a:lnTo>
                    <a:pt x="28525" y="1613"/>
                  </a:lnTo>
                  <a:lnTo>
                    <a:pt x="35044" y="6011"/>
                  </a:lnTo>
                  <a:lnTo>
                    <a:pt x="39436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2108020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6" y="28527"/>
                  </a:lnTo>
                  <a:lnTo>
                    <a:pt x="35044" y="35050"/>
                  </a:lnTo>
                  <a:lnTo>
                    <a:pt x="28525" y="39447"/>
                  </a:lnTo>
                  <a:lnTo>
                    <a:pt x="20535" y="41059"/>
                  </a:lnTo>
                  <a:lnTo>
                    <a:pt x="12542" y="39447"/>
                  </a:lnTo>
                  <a:lnTo>
                    <a:pt x="6015" y="35050"/>
                  </a:lnTo>
                  <a:lnTo>
                    <a:pt x="1613" y="28527"/>
                  </a:lnTo>
                  <a:lnTo>
                    <a:pt x="0" y="20535"/>
                  </a:lnTo>
                  <a:lnTo>
                    <a:pt x="1613" y="12547"/>
                  </a:lnTo>
                  <a:lnTo>
                    <a:pt x="6015" y="6019"/>
                  </a:lnTo>
                  <a:lnTo>
                    <a:pt x="12542" y="1615"/>
                  </a:lnTo>
                  <a:lnTo>
                    <a:pt x="20535" y="0"/>
                  </a:lnTo>
                  <a:lnTo>
                    <a:pt x="28525" y="1615"/>
                  </a:lnTo>
                  <a:lnTo>
                    <a:pt x="35044" y="6019"/>
                  </a:lnTo>
                  <a:lnTo>
                    <a:pt x="39436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208918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208918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2010456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1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2010460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27" y="27355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2029303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10"/>
                  </a:moveTo>
                  <a:lnTo>
                    <a:pt x="39445" y="28518"/>
                  </a:lnTo>
                  <a:lnTo>
                    <a:pt x="35045" y="35053"/>
                  </a:lnTo>
                  <a:lnTo>
                    <a:pt x="28521" y="39457"/>
                  </a:lnTo>
                  <a:lnTo>
                    <a:pt x="20535" y="41071"/>
                  </a:lnTo>
                  <a:lnTo>
                    <a:pt x="12542" y="39457"/>
                  </a:lnTo>
                  <a:lnTo>
                    <a:pt x="6015" y="35053"/>
                  </a:lnTo>
                  <a:lnTo>
                    <a:pt x="1613" y="28518"/>
                  </a:lnTo>
                  <a:lnTo>
                    <a:pt x="0" y="20510"/>
                  </a:lnTo>
                  <a:lnTo>
                    <a:pt x="1613" y="12531"/>
                  </a:lnTo>
                  <a:lnTo>
                    <a:pt x="6015" y="6011"/>
                  </a:lnTo>
                  <a:lnTo>
                    <a:pt x="12542" y="1613"/>
                  </a:lnTo>
                  <a:lnTo>
                    <a:pt x="20535" y="0"/>
                  </a:lnTo>
                  <a:lnTo>
                    <a:pt x="28521" y="1613"/>
                  </a:lnTo>
                  <a:lnTo>
                    <a:pt x="35045" y="6011"/>
                  </a:lnTo>
                  <a:lnTo>
                    <a:pt x="39445" y="12531"/>
                  </a:lnTo>
                  <a:lnTo>
                    <a:pt x="41059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2029303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7"/>
                  </a:lnTo>
                  <a:lnTo>
                    <a:pt x="35045" y="35050"/>
                  </a:lnTo>
                  <a:lnTo>
                    <a:pt x="28521" y="39447"/>
                  </a:lnTo>
                  <a:lnTo>
                    <a:pt x="20535" y="41059"/>
                  </a:lnTo>
                  <a:lnTo>
                    <a:pt x="12542" y="39447"/>
                  </a:lnTo>
                  <a:lnTo>
                    <a:pt x="6015" y="35050"/>
                  </a:lnTo>
                  <a:lnTo>
                    <a:pt x="1613" y="28527"/>
                  </a:lnTo>
                  <a:lnTo>
                    <a:pt x="0" y="20535"/>
                  </a:lnTo>
                  <a:lnTo>
                    <a:pt x="1613" y="12547"/>
                  </a:lnTo>
                  <a:lnTo>
                    <a:pt x="6015" y="6019"/>
                  </a:lnTo>
                  <a:lnTo>
                    <a:pt x="12542" y="1615"/>
                  </a:lnTo>
                  <a:lnTo>
                    <a:pt x="20535" y="0"/>
                  </a:lnTo>
                  <a:lnTo>
                    <a:pt x="28521" y="1615"/>
                  </a:lnTo>
                  <a:lnTo>
                    <a:pt x="35045" y="6019"/>
                  </a:lnTo>
                  <a:lnTo>
                    <a:pt x="39445" y="12547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201045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2010459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1931742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1931746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14" y="27355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1950572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10"/>
                  </a:moveTo>
                  <a:lnTo>
                    <a:pt x="39454" y="28518"/>
                  </a:lnTo>
                  <a:lnTo>
                    <a:pt x="35050" y="35053"/>
                  </a:lnTo>
                  <a:lnTo>
                    <a:pt x="28529" y="39457"/>
                  </a:lnTo>
                  <a:lnTo>
                    <a:pt x="20561" y="41071"/>
                  </a:lnTo>
                  <a:lnTo>
                    <a:pt x="12564" y="39457"/>
                  </a:lnTo>
                  <a:lnTo>
                    <a:pt x="6027" y="35053"/>
                  </a:lnTo>
                  <a:lnTo>
                    <a:pt x="1617" y="28518"/>
                  </a:lnTo>
                  <a:lnTo>
                    <a:pt x="0" y="20510"/>
                  </a:lnTo>
                  <a:lnTo>
                    <a:pt x="1617" y="12531"/>
                  </a:lnTo>
                  <a:lnTo>
                    <a:pt x="6027" y="6011"/>
                  </a:lnTo>
                  <a:lnTo>
                    <a:pt x="12564" y="1613"/>
                  </a:lnTo>
                  <a:lnTo>
                    <a:pt x="20561" y="0"/>
                  </a:lnTo>
                  <a:lnTo>
                    <a:pt x="28529" y="1613"/>
                  </a:lnTo>
                  <a:lnTo>
                    <a:pt x="35050" y="6011"/>
                  </a:lnTo>
                  <a:lnTo>
                    <a:pt x="39454" y="12531"/>
                  </a:lnTo>
                  <a:lnTo>
                    <a:pt x="41071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1950572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35"/>
                  </a:moveTo>
                  <a:lnTo>
                    <a:pt x="39454" y="28527"/>
                  </a:lnTo>
                  <a:lnTo>
                    <a:pt x="35050" y="35050"/>
                  </a:lnTo>
                  <a:lnTo>
                    <a:pt x="28529" y="39447"/>
                  </a:lnTo>
                  <a:lnTo>
                    <a:pt x="20561" y="41059"/>
                  </a:lnTo>
                  <a:lnTo>
                    <a:pt x="12564" y="39447"/>
                  </a:lnTo>
                  <a:lnTo>
                    <a:pt x="6027" y="35050"/>
                  </a:lnTo>
                  <a:lnTo>
                    <a:pt x="1617" y="28527"/>
                  </a:lnTo>
                  <a:lnTo>
                    <a:pt x="0" y="20535"/>
                  </a:lnTo>
                  <a:lnTo>
                    <a:pt x="1617" y="12547"/>
                  </a:lnTo>
                  <a:lnTo>
                    <a:pt x="6027" y="6019"/>
                  </a:lnTo>
                  <a:lnTo>
                    <a:pt x="12564" y="1615"/>
                  </a:lnTo>
                  <a:lnTo>
                    <a:pt x="20561" y="0"/>
                  </a:lnTo>
                  <a:lnTo>
                    <a:pt x="28529" y="1615"/>
                  </a:lnTo>
                  <a:lnTo>
                    <a:pt x="35050" y="6019"/>
                  </a:lnTo>
                  <a:lnTo>
                    <a:pt x="39454" y="12547"/>
                  </a:lnTo>
                  <a:lnTo>
                    <a:pt x="41071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1931741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1931741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1853040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01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01" y="0"/>
                  </a:lnTo>
                  <a:lnTo>
                    <a:pt x="78701" y="40041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1853044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01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01" y="27355"/>
                  </a:lnTo>
                  <a:lnTo>
                    <a:pt x="78701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871868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3" y="28518"/>
                  </a:lnTo>
                  <a:lnTo>
                    <a:pt x="35036" y="35053"/>
                  </a:lnTo>
                  <a:lnTo>
                    <a:pt x="28519" y="39457"/>
                  </a:lnTo>
                  <a:lnTo>
                    <a:pt x="20548" y="41071"/>
                  </a:lnTo>
                  <a:lnTo>
                    <a:pt x="12547" y="39457"/>
                  </a:lnTo>
                  <a:lnTo>
                    <a:pt x="6016" y="35053"/>
                  </a:lnTo>
                  <a:lnTo>
                    <a:pt x="1614" y="28518"/>
                  </a:lnTo>
                  <a:lnTo>
                    <a:pt x="0" y="20510"/>
                  </a:lnTo>
                  <a:lnTo>
                    <a:pt x="1614" y="12531"/>
                  </a:lnTo>
                  <a:lnTo>
                    <a:pt x="6016" y="6011"/>
                  </a:lnTo>
                  <a:lnTo>
                    <a:pt x="12547" y="1613"/>
                  </a:lnTo>
                  <a:lnTo>
                    <a:pt x="20548" y="0"/>
                  </a:lnTo>
                  <a:lnTo>
                    <a:pt x="28519" y="1613"/>
                  </a:lnTo>
                  <a:lnTo>
                    <a:pt x="35036" y="6011"/>
                  </a:lnTo>
                  <a:lnTo>
                    <a:pt x="39433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1871868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3" y="28527"/>
                  </a:lnTo>
                  <a:lnTo>
                    <a:pt x="35036" y="35050"/>
                  </a:lnTo>
                  <a:lnTo>
                    <a:pt x="28519" y="39447"/>
                  </a:lnTo>
                  <a:lnTo>
                    <a:pt x="20548" y="41059"/>
                  </a:lnTo>
                  <a:lnTo>
                    <a:pt x="12547" y="39447"/>
                  </a:lnTo>
                  <a:lnTo>
                    <a:pt x="6016" y="35050"/>
                  </a:lnTo>
                  <a:lnTo>
                    <a:pt x="1614" y="28527"/>
                  </a:lnTo>
                  <a:lnTo>
                    <a:pt x="0" y="20535"/>
                  </a:lnTo>
                  <a:lnTo>
                    <a:pt x="1614" y="12547"/>
                  </a:lnTo>
                  <a:lnTo>
                    <a:pt x="6016" y="6019"/>
                  </a:lnTo>
                  <a:lnTo>
                    <a:pt x="12547" y="1615"/>
                  </a:lnTo>
                  <a:lnTo>
                    <a:pt x="20548" y="0"/>
                  </a:lnTo>
                  <a:lnTo>
                    <a:pt x="28519" y="1615"/>
                  </a:lnTo>
                  <a:lnTo>
                    <a:pt x="35036" y="6019"/>
                  </a:lnTo>
                  <a:lnTo>
                    <a:pt x="39433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1853036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853036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774313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1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774316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27" y="27355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793138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10"/>
                  </a:moveTo>
                  <a:lnTo>
                    <a:pt x="39436" y="28518"/>
                  </a:lnTo>
                  <a:lnTo>
                    <a:pt x="35040" y="35053"/>
                  </a:lnTo>
                  <a:lnTo>
                    <a:pt x="28514" y="39457"/>
                  </a:lnTo>
                  <a:lnTo>
                    <a:pt x="20510" y="41071"/>
                  </a:lnTo>
                  <a:lnTo>
                    <a:pt x="12526" y="39457"/>
                  </a:lnTo>
                  <a:lnTo>
                    <a:pt x="6007" y="35053"/>
                  </a:lnTo>
                  <a:lnTo>
                    <a:pt x="1611" y="28518"/>
                  </a:lnTo>
                  <a:lnTo>
                    <a:pt x="0" y="20510"/>
                  </a:lnTo>
                  <a:lnTo>
                    <a:pt x="1611" y="12531"/>
                  </a:lnTo>
                  <a:lnTo>
                    <a:pt x="6007" y="6011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14" y="1613"/>
                  </a:lnTo>
                  <a:lnTo>
                    <a:pt x="35040" y="6011"/>
                  </a:lnTo>
                  <a:lnTo>
                    <a:pt x="39436" y="12531"/>
                  </a:lnTo>
                  <a:lnTo>
                    <a:pt x="41046" y="2051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793138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6" y="28527"/>
                  </a:lnTo>
                  <a:lnTo>
                    <a:pt x="35040" y="35050"/>
                  </a:lnTo>
                  <a:lnTo>
                    <a:pt x="28514" y="39447"/>
                  </a:lnTo>
                  <a:lnTo>
                    <a:pt x="20510" y="41059"/>
                  </a:lnTo>
                  <a:lnTo>
                    <a:pt x="12526" y="39447"/>
                  </a:lnTo>
                  <a:lnTo>
                    <a:pt x="6007" y="35050"/>
                  </a:lnTo>
                  <a:lnTo>
                    <a:pt x="1611" y="28527"/>
                  </a:lnTo>
                  <a:lnTo>
                    <a:pt x="0" y="20535"/>
                  </a:lnTo>
                  <a:lnTo>
                    <a:pt x="1611" y="12547"/>
                  </a:lnTo>
                  <a:lnTo>
                    <a:pt x="6007" y="6019"/>
                  </a:lnTo>
                  <a:lnTo>
                    <a:pt x="12526" y="1615"/>
                  </a:lnTo>
                  <a:lnTo>
                    <a:pt x="20510" y="0"/>
                  </a:lnTo>
                  <a:lnTo>
                    <a:pt x="28514" y="1615"/>
                  </a:lnTo>
                  <a:lnTo>
                    <a:pt x="35040" y="6019"/>
                  </a:lnTo>
                  <a:lnTo>
                    <a:pt x="39436" y="12547"/>
                  </a:lnTo>
                  <a:lnTo>
                    <a:pt x="41046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1774306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774306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1695585" y="7330935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18"/>
                  </a:moveTo>
                  <a:lnTo>
                    <a:pt x="0" y="400418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1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1695589" y="7430186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55"/>
                  </a:lnTo>
                  <a:lnTo>
                    <a:pt x="78727" y="27355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1714419" y="7664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10"/>
                  </a:moveTo>
                  <a:lnTo>
                    <a:pt x="39457" y="28518"/>
                  </a:lnTo>
                  <a:lnTo>
                    <a:pt x="35056" y="35053"/>
                  </a:lnTo>
                  <a:lnTo>
                    <a:pt x="28529" y="39457"/>
                  </a:lnTo>
                  <a:lnTo>
                    <a:pt x="20535" y="41071"/>
                  </a:lnTo>
                  <a:lnTo>
                    <a:pt x="12537" y="39457"/>
                  </a:lnTo>
                  <a:lnTo>
                    <a:pt x="6010" y="35053"/>
                  </a:lnTo>
                  <a:lnTo>
                    <a:pt x="1612" y="28518"/>
                  </a:lnTo>
                  <a:lnTo>
                    <a:pt x="0" y="20510"/>
                  </a:lnTo>
                  <a:lnTo>
                    <a:pt x="1612" y="12531"/>
                  </a:lnTo>
                  <a:lnTo>
                    <a:pt x="6010" y="6011"/>
                  </a:lnTo>
                  <a:lnTo>
                    <a:pt x="12537" y="1613"/>
                  </a:lnTo>
                  <a:lnTo>
                    <a:pt x="20535" y="0"/>
                  </a:lnTo>
                  <a:lnTo>
                    <a:pt x="28529" y="1613"/>
                  </a:lnTo>
                  <a:lnTo>
                    <a:pt x="35056" y="6011"/>
                  </a:lnTo>
                  <a:lnTo>
                    <a:pt x="39457" y="12531"/>
                  </a:lnTo>
                  <a:lnTo>
                    <a:pt x="41071" y="2051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1714419" y="73543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71" y="20535"/>
                  </a:moveTo>
                  <a:lnTo>
                    <a:pt x="39457" y="28527"/>
                  </a:lnTo>
                  <a:lnTo>
                    <a:pt x="35056" y="35050"/>
                  </a:lnTo>
                  <a:lnTo>
                    <a:pt x="28529" y="39447"/>
                  </a:lnTo>
                  <a:lnTo>
                    <a:pt x="20535" y="41059"/>
                  </a:lnTo>
                  <a:lnTo>
                    <a:pt x="12537" y="39447"/>
                  </a:lnTo>
                  <a:lnTo>
                    <a:pt x="6010" y="35050"/>
                  </a:lnTo>
                  <a:lnTo>
                    <a:pt x="1612" y="28527"/>
                  </a:lnTo>
                  <a:lnTo>
                    <a:pt x="0" y="20535"/>
                  </a:lnTo>
                  <a:lnTo>
                    <a:pt x="1612" y="12547"/>
                  </a:lnTo>
                  <a:lnTo>
                    <a:pt x="6010" y="6019"/>
                  </a:lnTo>
                  <a:lnTo>
                    <a:pt x="12537" y="1615"/>
                  </a:lnTo>
                  <a:lnTo>
                    <a:pt x="20535" y="0"/>
                  </a:lnTo>
                  <a:lnTo>
                    <a:pt x="28529" y="1615"/>
                  </a:lnTo>
                  <a:lnTo>
                    <a:pt x="35056" y="6019"/>
                  </a:lnTo>
                  <a:lnTo>
                    <a:pt x="39457" y="12547"/>
                  </a:lnTo>
                  <a:lnTo>
                    <a:pt x="41071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1695588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1695588" y="7643203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1695601" y="7524277"/>
              <a:ext cx="1259840" cy="0"/>
            </a:xfrm>
            <a:custGeom>
              <a:avLst/>
              <a:gdLst/>
              <a:ahLst/>
              <a:cxnLst/>
              <a:rect l="l" t="t" r="r" b="b"/>
              <a:pathLst>
                <a:path w="1259839" h="0">
                  <a:moveTo>
                    <a:pt x="0" y="0"/>
                  </a:moveTo>
                  <a:lnTo>
                    <a:pt x="125950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996454" y="5934481"/>
              <a:ext cx="815975" cy="1396365"/>
            </a:xfrm>
            <a:custGeom>
              <a:avLst/>
              <a:gdLst/>
              <a:ahLst/>
              <a:cxnLst/>
              <a:rect l="l" t="t" r="r" b="b"/>
              <a:pathLst>
                <a:path w="815975" h="1396365">
                  <a:moveTo>
                    <a:pt x="744067" y="1395933"/>
                  </a:moveTo>
                  <a:lnTo>
                    <a:pt x="744067" y="1336522"/>
                  </a:lnTo>
                  <a:lnTo>
                    <a:pt x="0" y="1336522"/>
                  </a:lnTo>
                  <a:lnTo>
                    <a:pt x="0" y="0"/>
                  </a:lnTo>
                  <a:lnTo>
                    <a:pt x="815632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1029790" y="5959322"/>
              <a:ext cx="861694" cy="1371600"/>
            </a:xfrm>
            <a:custGeom>
              <a:avLst/>
              <a:gdLst/>
              <a:ahLst/>
              <a:cxnLst/>
              <a:rect l="l" t="t" r="r" b="b"/>
              <a:pathLst>
                <a:path w="861694" h="1371600">
                  <a:moveTo>
                    <a:pt x="861085" y="1371091"/>
                  </a:moveTo>
                  <a:lnTo>
                    <a:pt x="861085" y="1278966"/>
                  </a:lnTo>
                  <a:lnTo>
                    <a:pt x="0" y="1278356"/>
                  </a:lnTo>
                  <a:lnTo>
                    <a:pt x="0" y="0"/>
                  </a:lnTo>
                  <a:lnTo>
                    <a:pt x="782294" y="634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1063741" y="5986598"/>
              <a:ext cx="988694" cy="1341755"/>
            </a:xfrm>
            <a:custGeom>
              <a:avLst/>
              <a:gdLst/>
              <a:ahLst/>
              <a:cxnLst/>
              <a:rect l="l" t="t" r="r" b="b"/>
              <a:pathLst>
                <a:path w="988694" h="1341754">
                  <a:moveTo>
                    <a:pt x="988377" y="1341412"/>
                  </a:moveTo>
                  <a:lnTo>
                    <a:pt x="988377" y="1217129"/>
                  </a:lnTo>
                  <a:lnTo>
                    <a:pt x="0" y="1217129"/>
                  </a:lnTo>
                  <a:lnTo>
                    <a:pt x="0" y="0"/>
                  </a:lnTo>
                  <a:lnTo>
                    <a:pt x="748347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1097690" y="6013272"/>
              <a:ext cx="1112520" cy="1317625"/>
            </a:xfrm>
            <a:custGeom>
              <a:avLst/>
              <a:gdLst/>
              <a:ahLst/>
              <a:cxnLst/>
              <a:rect l="l" t="t" r="r" b="b"/>
              <a:pathLst>
                <a:path w="1112520" h="1317625">
                  <a:moveTo>
                    <a:pt x="1112037" y="1317142"/>
                  </a:moveTo>
                  <a:lnTo>
                    <a:pt x="1112037" y="1156525"/>
                  </a:lnTo>
                  <a:lnTo>
                    <a:pt x="0" y="1156525"/>
                  </a:lnTo>
                  <a:lnTo>
                    <a:pt x="0" y="0"/>
                  </a:lnTo>
                  <a:lnTo>
                    <a:pt x="714387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1131023" y="6050860"/>
              <a:ext cx="1234440" cy="1280795"/>
            </a:xfrm>
            <a:custGeom>
              <a:avLst/>
              <a:gdLst/>
              <a:ahLst/>
              <a:cxnLst/>
              <a:rect l="l" t="t" r="r" b="b"/>
              <a:pathLst>
                <a:path w="1234439" h="1280795">
                  <a:moveTo>
                    <a:pt x="1233893" y="1280769"/>
                  </a:moveTo>
                  <a:lnTo>
                    <a:pt x="1233893" y="1085583"/>
                  </a:lnTo>
                  <a:lnTo>
                    <a:pt x="0" y="1085583"/>
                  </a:lnTo>
                  <a:lnTo>
                    <a:pt x="0" y="0"/>
                  </a:lnTo>
                  <a:lnTo>
                    <a:pt x="681062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1165590" y="6077534"/>
              <a:ext cx="1355090" cy="1253490"/>
            </a:xfrm>
            <a:custGeom>
              <a:avLst/>
              <a:gdLst/>
              <a:ahLst/>
              <a:cxnLst/>
              <a:rect l="l" t="t" r="r" b="b"/>
              <a:pathLst>
                <a:path w="1355089" h="1253490">
                  <a:moveTo>
                    <a:pt x="1354493" y="1252880"/>
                  </a:moveTo>
                  <a:lnTo>
                    <a:pt x="1354493" y="1024966"/>
                  </a:lnTo>
                  <a:lnTo>
                    <a:pt x="0" y="1024966"/>
                  </a:lnTo>
                  <a:lnTo>
                    <a:pt x="0" y="0"/>
                  </a:lnTo>
                  <a:lnTo>
                    <a:pt x="646493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198314" y="6105410"/>
              <a:ext cx="1485900" cy="1225550"/>
            </a:xfrm>
            <a:custGeom>
              <a:avLst/>
              <a:gdLst/>
              <a:ahLst/>
              <a:cxnLst/>
              <a:rect l="l" t="t" r="r" b="b"/>
              <a:pathLst>
                <a:path w="1485900" h="1225550">
                  <a:moveTo>
                    <a:pt x="1485455" y="1225003"/>
                  </a:moveTo>
                  <a:lnTo>
                    <a:pt x="1485455" y="963129"/>
                  </a:lnTo>
                  <a:lnTo>
                    <a:pt x="0" y="963129"/>
                  </a:lnTo>
                  <a:lnTo>
                    <a:pt x="0" y="0"/>
                  </a:lnTo>
                  <a:lnTo>
                    <a:pt x="613765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232253" y="6133296"/>
              <a:ext cx="1604645" cy="1198880"/>
            </a:xfrm>
            <a:custGeom>
              <a:avLst/>
              <a:gdLst/>
              <a:ahLst/>
              <a:cxnLst/>
              <a:rect l="l" t="t" r="r" b="b"/>
              <a:pathLst>
                <a:path w="1604645" h="1198879">
                  <a:moveTo>
                    <a:pt x="1604276" y="1198333"/>
                  </a:moveTo>
                  <a:lnTo>
                    <a:pt x="1604276" y="902512"/>
                  </a:lnTo>
                  <a:lnTo>
                    <a:pt x="0" y="902512"/>
                  </a:lnTo>
                  <a:lnTo>
                    <a:pt x="0" y="0"/>
                  </a:lnTo>
                  <a:lnTo>
                    <a:pt x="579831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1814489" y="6890593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4">
                  <a:moveTo>
                    <a:pt x="0" y="43863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1800162" y="6876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1973289" y="6890593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4">
                  <a:moveTo>
                    <a:pt x="0" y="43863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958963" y="6876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579272" y="6011465"/>
              <a:ext cx="996950" cy="1320165"/>
            </a:xfrm>
            <a:custGeom>
              <a:avLst/>
              <a:gdLst/>
              <a:ahLst/>
              <a:cxnLst/>
              <a:rect l="l" t="t" r="r" b="b"/>
              <a:pathLst>
                <a:path w="996950" h="1320165">
                  <a:moveTo>
                    <a:pt x="551649" y="1320164"/>
                  </a:moveTo>
                  <a:lnTo>
                    <a:pt x="551649" y="867981"/>
                  </a:lnTo>
                  <a:lnTo>
                    <a:pt x="0" y="867981"/>
                  </a:lnTo>
                  <a:lnTo>
                    <a:pt x="0" y="499402"/>
                  </a:lnTo>
                  <a:lnTo>
                    <a:pt x="996861" y="499402"/>
                  </a:lnTo>
                  <a:lnTo>
                    <a:pt x="99686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613533" y="6012667"/>
              <a:ext cx="996315" cy="1319530"/>
            </a:xfrm>
            <a:custGeom>
              <a:avLst/>
              <a:gdLst/>
              <a:ahLst/>
              <a:cxnLst/>
              <a:rect l="l" t="t" r="r" b="b"/>
              <a:pathLst>
                <a:path w="996314" h="1319529">
                  <a:moveTo>
                    <a:pt x="995946" y="0"/>
                  </a:moveTo>
                  <a:lnTo>
                    <a:pt x="995946" y="530923"/>
                  </a:lnTo>
                  <a:lnTo>
                    <a:pt x="0" y="530923"/>
                  </a:lnTo>
                  <a:lnTo>
                    <a:pt x="0" y="832192"/>
                  </a:lnTo>
                  <a:lnTo>
                    <a:pt x="981722" y="832192"/>
                  </a:lnTo>
                  <a:lnTo>
                    <a:pt x="981722" y="1318958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442494" y="6856653"/>
              <a:ext cx="0" cy="474345"/>
            </a:xfrm>
            <a:custGeom>
              <a:avLst/>
              <a:gdLst/>
              <a:ahLst/>
              <a:cxnLst/>
              <a:rect l="l" t="t" r="r" b="b"/>
              <a:pathLst>
                <a:path w="0" h="474345">
                  <a:moveTo>
                    <a:pt x="0" y="47376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428168" y="68430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762575" y="6811480"/>
              <a:ext cx="635" cy="519430"/>
            </a:xfrm>
            <a:custGeom>
              <a:avLst/>
              <a:gdLst/>
              <a:ahLst/>
              <a:cxnLst/>
              <a:rect l="l" t="t" r="r" b="b"/>
              <a:pathLst>
                <a:path w="635" h="519429">
                  <a:moveTo>
                    <a:pt x="0" y="518934"/>
                  </a:moveTo>
                  <a:lnTo>
                    <a:pt x="59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281264" y="6856692"/>
              <a:ext cx="0" cy="474345"/>
            </a:xfrm>
            <a:custGeom>
              <a:avLst/>
              <a:gdLst/>
              <a:ahLst/>
              <a:cxnLst/>
              <a:rect l="l" t="t" r="r" b="b"/>
              <a:pathLst>
                <a:path w="0" h="474345">
                  <a:moveTo>
                    <a:pt x="0" y="47372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266938" y="68430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1648070" y="6013272"/>
              <a:ext cx="1270000" cy="1317625"/>
            </a:xfrm>
            <a:custGeom>
              <a:avLst/>
              <a:gdLst/>
              <a:ahLst/>
              <a:cxnLst/>
              <a:rect l="l" t="t" r="r" b="b"/>
              <a:pathLst>
                <a:path w="1270000" h="1317625">
                  <a:moveTo>
                    <a:pt x="1269682" y="1317142"/>
                  </a:moveTo>
                  <a:lnTo>
                    <a:pt x="1269682" y="797648"/>
                  </a:lnTo>
                  <a:lnTo>
                    <a:pt x="0" y="797648"/>
                  </a:lnTo>
                  <a:lnTo>
                    <a:pt x="0" y="563664"/>
                  </a:lnTo>
                  <a:lnTo>
                    <a:pt x="995337" y="563664"/>
                  </a:lnTo>
                  <a:lnTo>
                    <a:pt x="99533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0" name="object 880"/>
          <p:cNvGrpSpPr/>
          <p:nvPr/>
        </p:nvGrpSpPr>
        <p:grpSpPr>
          <a:xfrm>
            <a:off x="1717389" y="7820436"/>
            <a:ext cx="18415" cy="80010"/>
            <a:chOff x="1717389" y="7820436"/>
            <a:chExt cx="18415" cy="80010"/>
          </a:xfrm>
        </p:grpSpPr>
        <p:sp>
          <p:nvSpPr>
            <p:cNvPr id="881" name="object 881"/>
            <p:cNvSpPr/>
            <p:nvPr/>
          </p:nvSpPr>
          <p:spPr>
            <a:xfrm>
              <a:off x="1726458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717389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722"/>
                  </a:lnTo>
                  <a:lnTo>
                    <a:pt x="18122" y="15722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3" name="object 883"/>
          <p:cNvGrpSpPr/>
          <p:nvPr/>
        </p:nvGrpSpPr>
        <p:grpSpPr>
          <a:xfrm>
            <a:off x="1797805" y="7820436"/>
            <a:ext cx="18415" cy="80010"/>
            <a:chOff x="1797805" y="7820436"/>
            <a:chExt cx="18415" cy="80010"/>
          </a:xfrm>
        </p:grpSpPr>
        <p:sp>
          <p:nvSpPr>
            <p:cNvPr id="884" name="object 884"/>
            <p:cNvSpPr/>
            <p:nvPr/>
          </p:nvSpPr>
          <p:spPr>
            <a:xfrm>
              <a:off x="1806874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797805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722"/>
                  </a:lnTo>
                  <a:lnTo>
                    <a:pt x="18148" y="15722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6" name="object 886"/>
          <p:cNvGrpSpPr/>
          <p:nvPr/>
        </p:nvGrpSpPr>
        <p:grpSpPr>
          <a:xfrm>
            <a:off x="1705113" y="7747954"/>
            <a:ext cx="123189" cy="43180"/>
            <a:chOff x="1705113" y="7747954"/>
            <a:chExt cx="123189" cy="43180"/>
          </a:xfrm>
        </p:grpSpPr>
        <p:sp>
          <p:nvSpPr>
            <p:cNvPr id="887" name="object 887"/>
            <p:cNvSpPr/>
            <p:nvPr/>
          </p:nvSpPr>
          <p:spPr>
            <a:xfrm>
              <a:off x="1705113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726458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1785542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0" name="object 890"/>
          <p:cNvGrpSpPr/>
          <p:nvPr/>
        </p:nvGrpSpPr>
        <p:grpSpPr>
          <a:xfrm>
            <a:off x="1878234" y="7820436"/>
            <a:ext cx="18415" cy="80010"/>
            <a:chOff x="1878234" y="7820436"/>
            <a:chExt cx="18415" cy="80010"/>
          </a:xfrm>
        </p:grpSpPr>
        <p:sp>
          <p:nvSpPr>
            <p:cNvPr id="891" name="object 891"/>
            <p:cNvSpPr/>
            <p:nvPr/>
          </p:nvSpPr>
          <p:spPr>
            <a:xfrm>
              <a:off x="1887291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1878234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22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3" name="object 893"/>
          <p:cNvGrpSpPr/>
          <p:nvPr/>
        </p:nvGrpSpPr>
        <p:grpSpPr>
          <a:xfrm>
            <a:off x="1958651" y="7820436"/>
            <a:ext cx="18415" cy="80010"/>
            <a:chOff x="1958651" y="7820436"/>
            <a:chExt cx="18415" cy="80010"/>
          </a:xfrm>
        </p:grpSpPr>
        <p:sp>
          <p:nvSpPr>
            <p:cNvPr id="894" name="object 894"/>
            <p:cNvSpPr/>
            <p:nvPr/>
          </p:nvSpPr>
          <p:spPr>
            <a:xfrm>
              <a:off x="1967708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1958651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48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6" name="object 896"/>
          <p:cNvGrpSpPr/>
          <p:nvPr/>
        </p:nvGrpSpPr>
        <p:grpSpPr>
          <a:xfrm>
            <a:off x="1865960" y="7747954"/>
            <a:ext cx="123189" cy="43180"/>
            <a:chOff x="1865960" y="7747954"/>
            <a:chExt cx="123189" cy="43180"/>
          </a:xfrm>
        </p:grpSpPr>
        <p:sp>
          <p:nvSpPr>
            <p:cNvPr id="897" name="object 897"/>
            <p:cNvSpPr/>
            <p:nvPr/>
          </p:nvSpPr>
          <p:spPr>
            <a:xfrm>
              <a:off x="1865960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1887291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946389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0" name="object 900"/>
          <p:cNvGrpSpPr/>
          <p:nvPr/>
        </p:nvGrpSpPr>
        <p:grpSpPr>
          <a:xfrm>
            <a:off x="2039067" y="7820436"/>
            <a:ext cx="18415" cy="80010"/>
            <a:chOff x="2039067" y="7820436"/>
            <a:chExt cx="18415" cy="80010"/>
          </a:xfrm>
        </p:grpSpPr>
        <p:sp>
          <p:nvSpPr>
            <p:cNvPr id="901" name="object 901"/>
            <p:cNvSpPr/>
            <p:nvPr/>
          </p:nvSpPr>
          <p:spPr>
            <a:xfrm>
              <a:off x="2048150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039067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722"/>
                  </a:lnTo>
                  <a:lnTo>
                    <a:pt x="18148" y="15722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3" name="object 903"/>
          <p:cNvGrpSpPr/>
          <p:nvPr/>
        </p:nvGrpSpPr>
        <p:grpSpPr>
          <a:xfrm>
            <a:off x="2119484" y="7820436"/>
            <a:ext cx="18415" cy="80010"/>
            <a:chOff x="2119484" y="7820436"/>
            <a:chExt cx="18415" cy="80010"/>
          </a:xfrm>
        </p:grpSpPr>
        <p:sp>
          <p:nvSpPr>
            <p:cNvPr id="904" name="object 904"/>
            <p:cNvSpPr/>
            <p:nvPr/>
          </p:nvSpPr>
          <p:spPr>
            <a:xfrm>
              <a:off x="2128567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119484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722"/>
                  </a:lnTo>
                  <a:lnTo>
                    <a:pt x="18161" y="15722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6" name="object 906"/>
          <p:cNvGrpSpPr/>
          <p:nvPr/>
        </p:nvGrpSpPr>
        <p:grpSpPr>
          <a:xfrm>
            <a:off x="2026792" y="7747954"/>
            <a:ext cx="123189" cy="43180"/>
            <a:chOff x="2026792" y="7747954"/>
            <a:chExt cx="123189" cy="43180"/>
          </a:xfrm>
        </p:grpSpPr>
        <p:sp>
          <p:nvSpPr>
            <p:cNvPr id="907" name="object 907"/>
            <p:cNvSpPr/>
            <p:nvPr/>
          </p:nvSpPr>
          <p:spPr>
            <a:xfrm>
              <a:off x="2026792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048150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2107234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0" name="object 910"/>
          <p:cNvGrpSpPr/>
          <p:nvPr/>
        </p:nvGrpSpPr>
        <p:grpSpPr>
          <a:xfrm>
            <a:off x="2199926" y="7820436"/>
            <a:ext cx="18415" cy="80010"/>
            <a:chOff x="2199926" y="7820436"/>
            <a:chExt cx="18415" cy="80010"/>
          </a:xfrm>
        </p:grpSpPr>
        <p:sp>
          <p:nvSpPr>
            <p:cNvPr id="911" name="object 911"/>
            <p:cNvSpPr/>
            <p:nvPr/>
          </p:nvSpPr>
          <p:spPr>
            <a:xfrm>
              <a:off x="2208983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199926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3" name="object 913"/>
          <p:cNvGrpSpPr/>
          <p:nvPr/>
        </p:nvGrpSpPr>
        <p:grpSpPr>
          <a:xfrm>
            <a:off x="2280343" y="7820436"/>
            <a:ext cx="18415" cy="80010"/>
            <a:chOff x="2280343" y="7820436"/>
            <a:chExt cx="18415" cy="80010"/>
          </a:xfrm>
        </p:grpSpPr>
        <p:sp>
          <p:nvSpPr>
            <p:cNvPr id="914" name="object 914"/>
            <p:cNvSpPr/>
            <p:nvPr/>
          </p:nvSpPr>
          <p:spPr>
            <a:xfrm>
              <a:off x="2289399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2280343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6" name="object 916"/>
          <p:cNvGrpSpPr/>
          <p:nvPr/>
        </p:nvGrpSpPr>
        <p:grpSpPr>
          <a:xfrm>
            <a:off x="2187651" y="7747954"/>
            <a:ext cx="123189" cy="43180"/>
            <a:chOff x="2187651" y="7747954"/>
            <a:chExt cx="123189" cy="43180"/>
          </a:xfrm>
        </p:grpSpPr>
        <p:sp>
          <p:nvSpPr>
            <p:cNvPr id="917" name="object 917"/>
            <p:cNvSpPr/>
            <p:nvPr/>
          </p:nvSpPr>
          <p:spPr>
            <a:xfrm>
              <a:off x="2187651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208983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2268068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0" name="object 920"/>
          <p:cNvGrpSpPr/>
          <p:nvPr/>
        </p:nvGrpSpPr>
        <p:grpSpPr>
          <a:xfrm>
            <a:off x="2360759" y="7820436"/>
            <a:ext cx="18415" cy="80010"/>
            <a:chOff x="2360759" y="7820436"/>
            <a:chExt cx="18415" cy="80010"/>
          </a:xfrm>
        </p:grpSpPr>
        <p:sp>
          <p:nvSpPr>
            <p:cNvPr id="921" name="object 921"/>
            <p:cNvSpPr/>
            <p:nvPr/>
          </p:nvSpPr>
          <p:spPr>
            <a:xfrm>
              <a:off x="2369830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360759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3" name="object 923"/>
          <p:cNvGrpSpPr/>
          <p:nvPr/>
        </p:nvGrpSpPr>
        <p:grpSpPr>
          <a:xfrm>
            <a:off x="2441188" y="7820436"/>
            <a:ext cx="18415" cy="80010"/>
            <a:chOff x="2441188" y="7820436"/>
            <a:chExt cx="18415" cy="80010"/>
          </a:xfrm>
        </p:grpSpPr>
        <p:sp>
          <p:nvSpPr>
            <p:cNvPr id="924" name="object 924"/>
            <p:cNvSpPr/>
            <p:nvPr/>
          </p:nvSpPr>
          <p:spPr>
            <a:xfrm>
              <a:off x="2450246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441188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6" name="object 926"/>
          <p:cNvGrpSpPr/>
          <p:nvPr/>
        </p:nvGrpSpPr>
        <p:grpSpPr>
          <a:xfrm>
            <a:off x="2348485" y="7747954"/>
            <a:ext cx="123189" cy="43180"/>
            <a:chOff x="2348485" y="7747954"/>
            <a:chExt cx="123189" cy="43180"/>
          </a:xfrm>
        </p:grpSpPr>
        <p:sp>
          <p:nvSpPr>
            <p:cNvPr id="927" name="object 927"/>
            <p:cNvSpPr/>
            <p:nvPr/>
          </p:nvSpPr>
          <p:spPr>
            <a:xfrm>
              <a:off x="2348485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369830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428914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0" name="object 930"/>
          <p:cNvGrpSpPr/>
          <p:nvPr/>
        </p:nvGrpSpPr>
        <p:grpSpPr>
          <a:xfrm>
            <a:off x="2521617" y="7820436"/>
            <a:ext cx="18415" cy="80010"/>
            <a:chOff x="2521617" y="7820436"/>
            <a:chExt cx="18415" cy="80010"/>
          </a:xfrm>
        </p:grpSpPr>
        <p:sp>
          <p:nvSpPr>
            <p:cNvPr id="931" name="object 931"/>
            <p:cNvSpPr/>
            <p:nvPr/>
          </p:nvSpPr>
          <p:spPr>
            <a:xfrm>
              <a:off x="2530688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521617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722"/>
                  </a:lnTo>
                  <a:lnTo>
                    <a:pt x="18148" y="15722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3" name="object 933"/>
          <p:cNvGrpSpPr/>
          <p:nvPr/>
        </p:nvGrpSpPr>
        <p:grpSpPr>
          <a:xfrm>
            <a:off x="2602022" y="7820436"/>
            <a:ext cx="18415" cy="80010"/>
            <a:chOff x="2602022" y="7820436"/>
            <a:chExt cx="18415" cy="80010"/>
          </a:xfrm>
        </p:grpSpPr>
        <p:sp>
          <p:nvSpPr>
            <p:cNvPr id="934" name="object 934"/>
            <p:cNvSpPr/>
            <p:nvPr/>
          </p:nvSpPr>
          <p:spPr>
            <a:xfrm>
              <a:off x="2611104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602022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6" name="object 936"/>
          <p:cNvGrpSpPr/>
          <p:nvPr/>
        </p:nvGrpSpPr>
        <p:grpSpPr>
          <a:xfrm>
            <a:off x="2509356" y="7747954"/>
            <a:ext cx="123189" cy="43180"/>
            <a:chOff x="2509356" y="7747954"/>
            <a:chExt cx="123189" cy="43180"/>
          </a:xfrm>
        </p:grpSpPr>
        <p:sp>
          <p:nvSpPr>
            <p:cNvPr id="937" name="object 937"/>
            <p:cNvSpPr/>
            <p:nvPr/>
          </p:nvSpPr>
          <p:spPr>
            <a:xfrm>
              <a:off x="2509356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530688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589748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0" name="object 940"/>
          <p:cNvGrpSpPr/>
          <p:nvPr/>
        </p:nvGrpSpPr>
        <p:grpSpPr>
          <a:xfrm>
            <a:off x="2682464" y="7820436"/>
            <a:ext cx="18415" cy="80010"/>
            <a:chOff x="2682464" y="7820436"/>
            <a:chExt cx="18415" cy="80010"/>
          </a:xfrm>
        </p:grpSpPr>
        <p:sp>
          <p:nvSpPr>
            <p:cNvPr id="941" name="object 941"/>
            <p:cNvSpPr/>
            <p:nvPr/>
          </p:nvSpPr>
          <p:spPr>
            <a:xfrm>
              <a:off x="2691521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682464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3" name="object 943"/>
          <p:cNvGrpSpPr/>
          <p:nvPr/>
        </p:nvGrpSpPr>
        <p:grpSpPr>
          <a:xfrm>
            <a:off x="2762893" y="7820436"/>
            <a:ext cx="18415" cy="80010"/>
            <a:chOff x="2762893" y="7820436"/>
            <a:chExt cx="18415" cy="80010"/>
          </a:xfrm>
        </p:grpSpPr>
        <p:sp>
          <p:nvSpPr>
            <p:cNvPr id="944" name="object 944"/>
            <p:cNvSpPr/>
            <p:nvPr/>
          </p:nvSpPr>
          <p:spPr>
            <a:xfrm>
              <a:off x="2771938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762893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42" y="0"/>
                  </a:moveTo>
                  <a:lnTo>
                    <a:pt x="0" y="15722"/>
                  </a:lnTo>
                  <a:lnTo>
                    <a:pt x="18110" y="15722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6" name="object 946"/>
          <p:cNvGrpSpPr/>
          <p:nvPr/>
        </p:nvGrpSpPr>
        <p:grpSpPr>
          <a:xfrm>
            <a:off x="2670188" y="7747954"/>
            <a:ext cx="123189" cy="43180"/>
            <a:chOff x="2670188" y="7747954"/>
            <a:chExt cx="123189" cy="43180"/>
          </a:xfrm>
        </p:grpSpPr>
        <p:sp>
          <p:nvSpPr>
            <p:cNvPr id="947" name="object 947"/>
            <p:cNvSpPr/>
            <p:nvPr/>
          </p:nvSpPr>
          <p:spPr>
            <a:xfrm>
              <a:off x="2670188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691521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750619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0" name="object 950"/>
          <p:cNvGrpSpPr/>
          <p:nvPr/>
        </p:nvGrpSpPr>
        <p:grpSpPr>
          <a:xfrm>
            <a:off x="2843297" y="7820436"/>
            <a:ext cx="18415" cy="80010"/>
            <a:chOff x="2843297" y="7820436"/>
            <a:chExt cx="18415" cy="80010"/>
          </a:xfrm>
        </p:grpSpPr>
        <p:sp>
          <p:nvSpPr>
            <p:cNvPr id="951" name="object 951"/>
            <p:cNvSpPr/>
            <p:nvPr/>
          </p:nvSpPr>
          <p:spPr>
            <a:xfrm>
              <a:off x="2852367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843297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722"/>
                  </a:lnTo>
                  <a:lnTo>
                    <a:pt x="18135" y="15722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3" name="object 953"/>
          <p:cNvGrpSpPr/>
          <p:nvPr/>
        </p:nvGrpSpPr>
        <p:grpSpPr>
          <a:xfrm>
            <a:off x="2923727" y="7820436"/>
            <a:ext cx="18415" cy="80010"/>
            <a:chOff x="2923727" y="7820436"/>
            <a:chExt cx="18415" cy="80010"/>
          </a:xfrm>
        </p:grpSpPr>
        <p:sp>
          <p:nvSpPr>
            <p:cNvPr id="954" name="object 954"/>
            <p:cNvSpPr/>
            <p:nvPr/>
          </p:nvSpPr>
          <p:spPr>
            <a:xfrm>
              <a:off x="2932784" y="7833483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4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923727" y="7820436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722"/>
                  </a:lnTo>
                  <a:lnTo>
                    <a:pt x="18122" y="15722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6" name="object 956"/>
          <p:cNvGrpSpPr/>
          <p:nvPr/>
        </p:nvGrpSpPr>
        <p:grpSpPr>
          <a:xfrm>
            <a:off x="2831023" y="7747954"/>
            <a:ext cx="123189" cy="43180"/>
            <a:chOff x="2831023" y="7747954"/>
            <a:chExt cx="123189" cy="43180"/>
          </a:xfrm>
        </p:grpSpPr>
        <p:sp>
          <p:nvSpPr>
            <p:cNvPr id="957" name="object 957"/>
            <p:cNvSpPr/>
            <p:nvPr/>
          </p:nvSpPr>
          <p:spPr>
            <a:xfrm>
              <a:off x="2831023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852368" y="7747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911452" y="7769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0" name="object 960"/>
          <p:cNvGrpSpPr/>
          <p:nvPr/>
        </p:nvGrpSpPr>
        <p:grpSpPr>
          <a:xfrm>
            <a:off x="673210" y="5648216"/>
            <a:ext cx="2278380" cy="3359785"/>
            <a:chOff x="673210" y="5648216"/>
            <a:chExt cx="2278380" cy="3359785"/>
          </a:xfrm>
        </p:grpSpPr>
        <p:sp>
          <p:nvSpPr>
            <p:cNvPr id="961" name="object 961"/>
            <p:cNvSpPr/>
            <p:nvPr/>
          </p:nvSpPr>
          <p:spPr>
            <a:xfrm>
              <a:off x="2869142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869145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14" y="27381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887967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9"/>
                  </a:lnTo>
                  <a:lnTo>
                    <a:pt x="35044" y="35056"/>
                  </a:lnTo>
                  <a:lnTo>
                    <a:pt x="28516" y="39457"/>
                  </a:lnTo>
                  <a:lnTo>
                    <a:pt x="20523" y="41071"/>
                  </a:lnTo>
                  <a:lnTo>
                    <a:pt x="12537" y="39457"/>
                  </a:lnTo>
                  <a:lnTo>
                    <a:pt x="6013" y="35056"/>
                  </a:lnTo>
                  <a:lnTo>
                    <a:pt x="1613" y="28529"/>
                  </a:lnTo>
                  <a:lnTo>
                    <a:pt x="0" y="20535"/>
                  </a:lnTo>
                  <a:lnTo>
                    <a:pt x="1613" y="12542"/>
                  </a:lnTo>
                  <a:lnTo>
                    <a:pt x="6013" y="6015"/>
                  </a:lnTo>
                  <a:lnTo>
                    <a:pt x="12537" y="1613"/>
                  </a:lnTo>
                  <a:lnTo>
                    <a:pt x="20523" y="0"/>
                  </a:lnTo>
                  <a:lnTo>
                    <a:pt x="28516" y="1613"/>
                  </a:lnTo>
                  <a:lnTo>
                    <a:pt x="35044" y="6015"/>
                  </a:lnTo>
                  <a:lnTo>
                    <a:pt x="39445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887967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5" y="28516"/>
                  </a:lnTo>
                  <a:lnTo>
                    <a:pt x="35044" y="35044"/>
                  </a:lnTo>
                  <a:lnTo>
                    <a:pt x="28516" y="39445"/>
                  </a:lnTo>
                  <a:lnTo>
                    <a:pt x="20523" y="41059"/>
                  </a:lnTo>
                  <a:lnTo>
                    <a:pt x="12537" y="39445"/>
                  </a:lnTo>
                  <a:lnTo>
                    <a:pt x="6013" y="35044"/>
                  </a:lnTo>
                  <a:lnTo>
                    <a:pt x="1613" y="28516"/>
                  </a:lnTo>
                  <a:lnTo>
                    <a:pt x="0" y="20523"/>
                  </a:lnTo>
                  <a:lnTo>
                    <a:pt x="1613" y="12537"/>
                  </a:lnTo>
                  <a:lnTo>
                    <a:pt x="6013" y="6013"/>
                  </a:lnTo>
                  <a:lnTo>
                    <a:pt x="12537" y="1613"/>
                  </a:lnTo>
                  <a:lnTo>
                    <a:pt x="20523" y="0"/>
                  </a:lnTo>
                  <a:lnTo>
                    <a:pt x="28516" y="1613"/>
                  </a:lnTo>
                  <a:lnTo>
                    <a:pt x="35044" y="6013"/>
                  </a:lnTo>
                  <a:lnTo>
                    <a:pt x="39445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86913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86913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790414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790418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14" y="27381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809250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3" y="28529"/>
                  </a:lnTo>
                  <a:lnTo>
                    <a:pt x="35039" y="35056"/>
                  </a:lnTo>
                  <a:lnTo>
                    <a:pt x="28511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8" y="6015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1" y="1613"/>
                  </a:lnTo>
                  <a:lnTo>
                    <a:pt x="35039" y="6015"/>
                  </a:lnTo>
                  <a:lnTo>
                    <a:pt x="39443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809250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3" y="28516"/>
                  </a:lnTo>
                  <a:lnTo>
                    <a:pt x="35039" y="35044"/>
                  </a:lnTo>
                  <a:lnTo>
                    <a:pt x="28511" y="39445"/>
                  </a:lnTo>
                  <a:lnTo>
                    <a:pt x="20523" y="41059"/>
                  </a:lnTo>
                  <a:lnTo>
                    <a:pt x="12531" y="39445"/>
                  </a:lnTo>
                  <a:lnTo>
                    <a:pt x="6008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8" y="6013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1" y="1613"/>
                  </a:lnTo>
                  <a:lnTo>
                    <a:pt x="35039" y="6013"/>
                  </a:lnTo>
                  <a:lnTo>
                    <a:pt x="39443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790417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790417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711674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4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711678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39" y="27381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730531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2" y="28529"/>
                  </a:lnTo>
                  <a:lnTo>
                    <a:pt x="35029" y="35056"/>
                  </a:lnTo>
                  <a:lnTo>
                    <a:pt x="28498" y="39457"/>
                  </a:lnTo>
                  <a:lnTo>
                    <a:pt x="20497" y="41071"/>
                  </a:lnTo>
                  <a:lnTo>
                    <a:pt x="12521" y="39457"/>
                  </a:lnTo>
                  <a:lnTo>
                    <a:pt x="6005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5" y="6015"/>
                  </a:lnTo>
                  <a:lnTo>
                    <a:pt x="12521" y="1613"/>
                  </a:lnTo>
                  <a:lnTo>
                    <a:pt x="20497" y="0"/>
                  </a:lnTo>
                  <a:lnTo>
                    <a:pt x="28498" y="1613"/>
                  </a:lnTo>
                  <a:lnTo>
                    <a:pt x="35029" y="6015"/>
                  </a:lnTo>
                  <a:lnTo>
                    <a:pt x="39432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730531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2" y="28516"/>
                  </a:lnTo>
                  <a:lnTo>
                    <a:pt x="35029" y="35044"/>
                  </a:lnTo>
                  <a:lnTo>
                    <a:pt x="28498" y="39445"/>
                  </a:lnTo>
                  <a:lnTo>
                    <a:pt x="20497" y="41059"/>
                  </a:lnTo>
                  <a:lnTo>
                    <a:pt x="12521" y="39445"/>
                  </a:lnTo>
                  <a:lnTo>
                    <a:pt x="6005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5" y="6013"/>
                  </a:lnTo>
                  <a:lnTo>
                    <a:pt x="12521" y="1613"/>
                  </a:lnTo>
                  <a:lnTo>
                    <a:pt x="20497" y="0"/>
                  </a:lnTo>
                  <a:lnTo>
                    <a:pt x="28498" y="1613"/>
                  </a:lnTo>
                  <a:lnTo>
                    <a:pt x="35029" y="6013"/>
                  </a:lnTo>
                  <a:lnTo>
                    <a:pt x="39432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711674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711674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632985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632989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14" y="27381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651814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3" y="28529"/>
                  </a:lnTo>
                  <a:lnTo>
                    <a:pt x="35037" y="35056"/>
                  </a:lnTo>
                  <a:lnTo>
                    <a:pt x="28505" y="39457"/>
                  </a:lnTo>
                  <a:lnTo>
                    <a:pt x="20510" y="41071"/>
                  </a:lnTo>
                  <a:lnTo>
                    <a:pt x="12526" y="39457"/>
                  </a:lnTo>
                  <a:lnTo>
                    <a:pt x="6007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7" y="6015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5" y="1613"/>
                  </a:lnTo>
                  <a:lnTo>
                    <a:pt x="35037" y="6015"/>
                  </a:lnTo>
                  <a:lnTo>
                    <a:pt x="39443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651814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3" y="28516"/>
                  </a:lnTo>
                  <a:lnTo>
                    <a:pt x="35037" y="35044"/>
                  </a:lnTo>
                  <a:lnTo>
                    <a:pt x="28505" y="39445"/>
                  </a:lnTo>
                  <a:lnTo>
                    <a:pt x="20510" y="41059"/>
                  </a:lnTo>
                  <a:lnTo>
                    <a:pt x="12526" y="39445"/>
                  </a:lnTo>
                  <a:lnTo>
                    <a:pt x="6007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7" y="6013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5" y="1613"/>
                  </a:lnTo>
                  <a:lnTo>
                    <a:pt x="35037" y="6013"/>
                  </a:lnTo>
                  <a:lnTo>
                    <a:pt x="39443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632983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632983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554245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4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554249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39" y="27381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573084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35"/>
                  </a:moveTo>
                  <a:lnTo>
                    <a:pt x="39421" y="28529"/>
                  </a:lnTo>
                  <a:lnTo>
                    <a:pt x="35025" y="35056"/>
                  </a:lnTo>
                  <a:lnTo>
                    <a:pt x="28501" y="39457"/>
                  </a:lnTo>
                  <a:lnTo>
                    <a:pt x="20510" y="41071"/>
                  </a:lnTo>
                  <a:lnTo>
                    <a:pt x="12526" y="39457"/>
                  </a:lnTo>
                  <a:lnTo>
                    <a:pt x="6007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7" y="6015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1" y="1613"/>
                  </a:lnTo>
                  <a:lnTo>
                    <a:pt x="35025" y="6015"/>
                  </a:lnTo>
                  <a:lnTo>
                    <a:pt x="39421" y="12542"/>
                  </a:lnTo>
                  <a:lnTo>
                    <a:pt x="41033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573084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23"/>
                  </a:moveTo>
                  <a:lnTo>
                    <a:pt x="39421" y="28516"/>
                  </a:lnTo>
                  <a:lnTo>
                    <a:pt x="35025" y="35044"/>
                  </a:lnTo>
                  <a:lnTo>
                    <a:pt x="28501" y="39445"/>
                  </a:lnTo>
                  <a:lnTo>
                    <a:pt x="20510" y="41059"/>
                  </a:lnTo>
                  <a:lnTo>
                    <a:pt x="12526" y="39445"/>
                  </a:lnTo>
                  <a:lnTo>
                    <a:pt x="6007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7" y="6013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1" y="1613"/>
                  </a:lnTo>
                  <a:lnTo>
                    <a:pt x="35025" y="6013"/>
                  </a:lnTo>
                  <a:lnTo>
                    <a:pt x="39421" y="12537"/>
                  </a:lnTo>
                  <a:lnTo>
                    <a:pt x="41033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554240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554240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475530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475534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14" y="27381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494367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20" y="20535"/>
                  </a:moveTo>
                  <a:lnTo>
                    <a:pt x="39411" y="28529"/>
                  </a:lnTo>
                  <a:lnTo>
                    <a:pt x="35018" y="35056"/>
                  </a:lnTo>
                  <a:lnTo>
                    <a:pt x="28499" y="39457"/>
                  </a:lnTo>
                  <a:lnTo>
                    <a:pt x="20510" y="41071"/>
                  </a:lnTo>
                  <a:lnTo>
                    <a:pt x="12521" y="39457"/>
                  </a:lnTo>
                  <a:lnTo>
                    <a:pt x="6002" y="35056"/>
                  </a:lnTo>
                  <a:lnTo>
                    <a:pt x="1609" y="28529"/>
                  </a:lnTo>
                  <a:lnTo>
                    <a:pt x="0" y="20535"/>
                  </a:lnTo>
                  <a:lnTo>
                    <a:pt x="1609" y="12542"/>
                  </a:lnTo>
                  <a:lnTo>
                    <a:pt x="6002" y="6015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499" y="1613"/>
                  </a:lnTo>
                  <a:lnTo>
                    <a:pt x="35018" y="6015"/>
                  </a:lnTo>
                  <a:lnTo>
                    <a:pt x="39411" y="12542"/>
                  </a:lnTo>
                  <a:lnTo>
                    <a:pt x="41020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494367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20" y="20523"/>
                  </a:moveTo>
                  <a:lnTo>
                    <a:pt x="39411" y="28516"/>
                  </a:lnTo>
                  <a:lnTo>
                    <a:pt x="35018" y="35044"/>
                  </a:lnTo>
                  <a:lnTo>
                    <a:pt x="28499" y="39445"/>
                  </a:lnTo>
                  <a:lnTo>
                    <a:pt x="20510" y="41059"/>
                  </a:lnTo>
                  <a:lnTo>
                    <a:pt x="12521" y="39445"/>
                  </a:lnTo>
                  <a:lnTo>
                    <a:pt x="6002" y="35044"/>
                  </a:lnTo>
                  <a:lnTo>
                    <a:pt x="1609" y="28516"/>
                  </a:lnTo>
                  <a:lnTo>
                    <a:pt x="0" y="20523"/>
                  </a:lnTo>
                  <a:lnTo>
                    <a:pt x="1609" y="12537"/>
                  </a:lnTo>
                  <a:lnTo>
                    <a:pt x="6002" y="6013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499" y="1613"/>
                  </a:lnTo>
                  <a:lnTo>
                    <a:pt x="35018" y="6013"/>
                  </a:lnTo>
                  <a:lnTo>
                    <a:pt x="39411" y="12537"/>
                  </a:lnTo>
                  <a:lnTo>
                    <a:pt x="41020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475522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475522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396778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4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396782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39" y="27381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415636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9"/>
                  </a:lnTo>
                  <a:lnTo>
                    <a:pt x="35042" y="35056"/>
                  </a:lnTo>
                  <a:lnTo>
                    <a:pt x="28511" y="39457"/>
                  </a:lnTo>
                  <a:lnTo>
                    <a:pt x="20510" y="41071"/>
                  </a:lnTo>
                  <a:lnTo>
                    <a:pt x="12521" y="39457"/>
                  </a:lnTo>
                  <a:lnTo>
                    <a:pt x="6002" y="35056"/>
                  </a:lnTo>
                  <a:lnTo>
                    <a:pt x="1609" y="28529"/>
                  </a:lnTo>
                  <a:lnTo>
                    <a:pt x="0" y="20535"/>
                  </a:lnTo>
                  <a:lnTo>
                    <a:pt x="1609" y="12542"/>
                  </a:lnTo>
                  <a:lnTo>
                    <a:pt x="6002" y="6015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511" y="1613"/>
                  </a:lnTo>
                  <a:lnTo>
                    <a:pt x="35042" y="6015"/>
                  </a:lnTo>
                  <a:lnTo>
                    <a:pt x="39445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415636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5" y="28516"/>
                  </a:lnTo>
                  <a:lnTo>
                    <a:pt x="35042" y="35044"/>
                  </a:lnTo>
                  <a:lnTo>
                    <a:pt x="28511" y="39445"/>
                  </a:lnTo>
                  <a:lnTo>
                    <a:pt x="20510" y="41059"/>
                  </a:lnTo>
                  <a:lnTo>
                    <a:pt x="12521" y="39445"/>
                  </a:lnTo>
                  <a:lnTo>
                    <a:pt x="6002" y="35044"/>
                  </a:lnTo>
                  <a:lnTo>
                    <a:pt x="1609" y="28516"/>
                  </a:lnTo>
                  <a:lnTo>
                    <a:pt x="0" y="20523"/>
                  </a:lnTo>
                  <a:lnTo>
                    <a:pt x="1609" y="12537"/>
                  </a:lnTo>
                  <a:lnTo>
                    <a:pt x="6002" y="6013"/>
                  </a:lnTo>
                  <a:lnTo>
                    <a:pt x="12521" y="1613"/>
                  </a:lnTo>
                  <a:lnTo>
                    <a:pt x="20510" y="0"/>
                  </a:lnTo>
                  <a:lnTo>
                    <a:pt x="28511" y="1613"/>
                  </a:lnTo>
                  <a:lnTo>
                    <a:pt x="35042" y="6013"/>
                  </a:lnTo>
                  <a:lnTo>
                    <a:pt x="39445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396779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396779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318050" y="8603920"/>
              <a:ext cx="79375" cy="400685"/>
            </a:xfrm>
            <a:custGeom>
              <a:avLst/>
              <a:gdLst/>
              <a:ahLst/>
              <a:cxnLst/>
              <a:rect l="l" t="t" r="r" b="b"/>
              <a:pathLst>
                <a:path w="79375" h="400684">
                  <a:moveTo>
                    <a:pt x="78752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52" y="0"/>
                  </a:lnTo>
                  <a:lnTo>
                    <a:pt x="78752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318054" y="8703157"/>
              <a:ext cx="79375" cy="27940"/>
            </a:xfrm>
            <a:custGeom>
              <a:avLst/>
              <a:gdLst/>
              <a:ahLst/>
              <a:cxnLst/>
              <a:rect l="l" t="t" r="r" b="b"/>
              <a:pathLst>
                <a:path w="79375" h="27940">
                  <a:moveTo>
                    <a:pt x="787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52" y="27381"/>
                  </a:lnTo>
                  <a:lnTo>
                    <a:pt x="78752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336919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35"/>
                  </a:moveTo>
                  <a:lnTo>
                    <a:pt x="39421" y="28529"/>
                  </a:lnTo>
                  <a:lnTo>
                    <a:pt x="35023" y="35056"/>
                  </a:lnTo>
                  <a:lnTo>
                    <a:pt x="28496" y="39457"/>
                  </a:lnTo>
                  <a:lnTo>
                    <a:pt x="20497" y="41071"/>
                  </a:lnTo>
                  <a:lnTo>
                    <a:pt x="12515" y="39457"/>
                  </a:lnTo>
                  <a:lnTo>
                    <a:pt x="6000" y="35056"/>
                  </a:lnTo>
                  <a:lnTo>
                    <a:pt x="1609" y="28529"/>
                  </a:lnTo>
                  <a:lnTo>
                    <a:pt x="0" y="20535"/>
                  </a:lnTo>
                  <a:lnTo>
                    <a:pt x="1609" y="12542"/>
                  </a:lnTo>
                  <a:lnTo>
                    <a:pt x="6000" y="6015"/>
                  </a:lnTo>
                  <a:lnTo>
                    <a:pt x="12515" y="1613"/>
                  </a:lnTo>
                  <a:lnTo>
                    <a:pt x="20497" y="0"/>
                  </a:lnTo>
                  <a:lnTo>
                    <a:pt x="28496" y="1613"/>
                  </a:lnTo>
                  <a:lnTo>
                    <a:pt x="35023" y="6015"/>
                  </a:lnTo>
                  <a:lnTo>
                    <a:pt x="39421" y="12542"/>
                  </a:lnTo>
                  <a:lnTo>
                    <a:pt x="41033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336919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33" y="20523"/>
                  </a:moveTo>
                  <a:lnTo>
                    <a:pt x="39421" y="28516"/>
                  </a:lnTo>
                  <a:lnTo>
                    <a:pt x="35023" y="35044"/>
                  </a:lnTo>
                  <a:lnTo>
                    <a:pt x="28496" y="39445"/>
                  </a:lnTo>
                  <a:lnTo>
                    <a:pt x="20497" y="41059"/>
                  </a:lnTo>
                  <a:lnTo>
                    <a:pt x="12515" y="39445"/>
                  </a:lnTo>
                  <a:lnTo>
                    <a:pt x="6000" y="35044"/>
                  </a:lnTo>
                  <a:lnTo>
                    <a:pt x="1609" y="28516"/>
                  </a:lnTo>
                  <a:lnTo>
                    <a:pt x="0" y="20523"/>
                  </a:lnTo>
                  <a:lnTo>
                    <a:pt x="1609" y="12537"/>
                  </a:lnTo>
                  <a:lnTo>
                    <a:pt x="6000" y="6013"/>
                  </a:lnTo>
                  <a:lnTo>
                    <a:pt x="12515" y="1613"/>
                  </a:lnTo>
                  <a:lnTo>
                    <a:pt x="20497" y="0"/>
                  </a:lnTo>
                  <a:lnTo>
                    <a:pt x="28496" y="1613"/>
                  </a:lnTo>
                  <a:lnTo>
                    <a:pt x="35023" y="6013"/>
                  </a:lnTo>
                  <a:lnTo>
                    <a:pt x="39421" y="12537"/>
                  </a:lnTo>
                  <a:lnTo>
                    <a:pt x="41033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318049" y="8916205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7875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318049" y="8916205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875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239349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39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00443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239352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39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39" y="27381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258200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4" y="28529"/>
                  </a:lnTo>
                  <a:lnTo>
                    <a:pt x="35037" y="35056"/>
                  </a:lnTo>
                  <a:lnTo>
                    <a:pt x="28514" y="39457"/>
                  </a:lnTo>
                  <a:lnTo>
                    <a:pt x="20523" y="41071"/>
                  </a:lnTo>
                  <a:lnTo>
                    <a:pt x="12521" y="39457"/>
                  </a:lnTo>
                  <a:lnTo>
                    <a:pt x="5999" y="35056"/>
                  </a:lnTo>
                  <a:lnTo>
                    <a:pt x="1608" y="28529"/>
                  </a:lnTo>
                  <a:lnTo>
                    <a:pt x="0" y="20535"/>
                  </a:lnTo>
                  <a:lnTo>
                    <a:pt x="1608" y="12542"/>
                  </a:lnTo>
                  <a:lnTo>
                    <a:pt x="5999" y="6015"/>
                  </a:lnTo>
                  <a:lnTo>
                    <a:pt x="12521" y="1613"/>
                  </a:lnTo>
                  <a:lnTo>
                    <a:pt x="20523" y="0"/>
                  </a:lnTo>
                  <a:lnTo>
                    <a:pt x="28514" y="1613"/>
                  </a:lnTo>
                  <a:lnTo>
                    <a:pt x="35037" y="6015"/>
                  </a:lnTo>
                  <a:lnTo>
                    <a:pt x="39434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258200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4" y="28516"/>
                  </a:lnTo>
                  <a:lnTo>
                    <a:pt x="35037" y="35044"/>
                  </a:lnTo>
                  <a:lnTo>
                    <a:pt x="28514" y="39445"/>
                  </a:lnTo>
                  <a:lnTo>
                    <a:pt x="20523" y="41059"/>
                  </a:lnTo>
                  <a:lnTo>
                    <a:pt x="12521" y="39445"/>
                  </a:lnTo>
                  <a:lnTo>
                    <a:pt x="5999" y="35044"/>
                  </a:lnTo>
                  <a:lnTo>
                    <a:pt x="1608" y="28516"/>
                  </a:lnTo>
                  <a:lnTo>
                    <a:pt x="0" y="20523"/>
                  </a:lnTo>
                  <a:lnTo>
                    <a:pt x="1608" y="12537"/>
                  </a:lnTo>
                  <a:lnTo>
                    <a:pt x="5999" y="6013"/>
                  </a:lnTo>
                  <a:lnTo>
                    <a:pt x="12521" y="1613"/>
                  </a:lnTo>
                  <a:lnTo>
                    <a:pt x="20523" y="0"/>
                  </a:lnTo>
                  <a:lnTo>
                    <a:pt x="28514" y="1613"/>
                  </a:lnTo>
                  <a:lnTo>
                    <a:pt x="35037" y="6013"/>
                  </a:lnTo>
                  <a:lnTo>
                    <a:pt x="39434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239343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239343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160634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160638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27" y="2738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179471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9"/>
                  </a:lnTo>
                  <a:lnTo>
                    <a:pt x="35044" y="35056"/>
                  </a:lnTo>
                  <a:lnTo>
                    <a:pt x="28516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8" y="6015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6" y="1613"/>
                  </a:lnTo>
                  <a:lnTo>
                    <a:pt x="35044" y="6015"/>
                  </a:lnTo>
                  <a:lnTo>
                    <a:pt x="39445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179471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5" y="28516"/>
                  </a:lnTo>
                  <a:lnTo>
                    <a:pt x="35044" y="35044"/>
                  </a:lnTo>
                  <a:lnTo>
                    <a:pt x="28516" y="39445"/>
                  </a:lnTo>
                  <a:lnTo>
                    <a:pt x="20523" y="41059"/>
                  </a:lnTo>
                  <a:lnTo>
                    <a:pt x="12531" y="39445"/>
                  </a:lnTo>
                  <a:lnTo>
                    <a:pt x="6008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8" y="6013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516" y="1613"/>
                  </a:lnTo>
                  <a:lnTo>
                    <a:pt x="35044" y="6013"/>
                  </a:lnTo>
                  <a:lnTo>
                    <a:pt x="39445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160626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160626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081907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14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14" y="0"/>
                  </a:lnTo>
                  <a:lnTo>
                    <a:pt x="78714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081911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14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14" y="27381"/>
                  </a:lnTo>
                  <a:lnTo>
                    <a:pt x="78714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100753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2" y="28529"/>
                  </a:lnTo>
                  <a:lnTo>
                    <a:pt x="35031" y="35056"/>
                  </a:lnTo>
                  <a:lnTo>
                    <a:pt x="28503" y="39457"/>
                  </a:lnTo>
                  <a:lnTo>
                    <a:pt x="20510" y="41071"/>
                  </a:lnTo>
                  <a:lnTo>
                    <a:pt x="12526" y="39457"/>
                  </a:lnTo>
                  <a:lnTo>
                    <a:pt x="6007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7" y="6015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3" y="1613"/>
                  </a:lnTo>
                  <a:lnTo>
                    <a:pt x="35031" y="6015"/>
                  </a:lnTo>
                  <a:lnTo>
                    <a:pt x="39432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100753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2" y="28516"/>
                  </a:lnTo>
                  <a:lnTo>
                    <a:pt x="35031" y="35044"/>
                  </a:lnTo>
                  <a:lnTo>
                    <a:pt x="28503" y="39445"/>
                  </a:lnTo>
                  <a:lnTo>
                    <a:pt x="20510" y="41059"/>
                  </a:lnTo>
                  <a:lnTo>
                    <a:pt x="12526" y="39445"/>
                  </a:lnTo>
                  <a:lnTo>
                    <a:pt x="6007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7" y="6013"/>
                  </a:lnTo>
                  <a:lnTo>
                    <a:pt x="12526" y="1613"/>
                  </a:lnTo>
                  <a:lnTo>
                    <a:pt x="20510" y="0"/>
                  </a:lnTo>
                  <a:lnTo>
                    <a:pt x="28503" y="1613"/>
                  </a:lnTo>
                  <a:lnTo>
                    <a:pt x="35031" y="6013"/>
                  </a:lnTo>
                  <a:lnTo>
                    <a:pt x="39432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081909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081909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1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003179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003183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27" y="2738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022035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2" y="28529"/>
                  </a:lnTo>
                  <a:lnTo>
                    <a:pt x="35034" y="35056"/>
                  </a:lnTo>
                  <a:lnTo>
                    <a:pt x="28514" y="39457"/>
                  </a:lnTo>
                  <a:lnTo>
                    <a:pt x="20535" y="41071"/>
                  </a:lnTo>
                  <a:lnTo>
                    <a:pt x="12531" y="39457"/>
                  </a:lnTo>
                  <a:lnTo>
                    <a:pt x="6005" y="35056"/>
                  </a:lnTo>
                  <a:lnTo>
                    <a:pt x="1610" y="28529"/>
                  </a:lnTo>
                  <a:lnTo>
                    <a:pt x="0" y="20535"/>
                  </a:lnTo>
                  <a:lnTo>
                    <a:pt x="1610" y="12542"/>
                  </a:lnTo>
                  <a:lnTo>
                    <a:pt x="6005" y="6015"/>
                  </a:lnTo>
                  <a:lnTo>
                    <a:pt x="12531" y="1613"/>
                  </a:lnTo>
                  <a:lnTo>
                    <a:pt x="20535" y="0"/>
                  </a:lnTo>
                  <a:lnTo>
                    <a:pt x="28514" y="1613"/>
                  </a:lnTo>
                  <a:lnTo>
                    <a:pt x="35034" y="6015"/>
                  </a:lnTo>
                  <a:lnTo>
                    <a:pt x="39432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2022035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2" y="28516"/>
                  </a:lnTo>
                  <a:lnTo>
                    <a:pt x="35034" y="35044"/>
                  </a:lnTo>
                  <a:lnTo>
                    <a:pt x="28514" y="39445"/>
                  </a:lnTo>
                  <a:lnTo>
                    <a:pt x="20535" y="41059"/>
                  </a:lnTo>
                  <a:lnTo>
                    <a:pt x="12531" y="39445"/>
                  </a:lnTo>
                  <a:lnTo>
                    <a:pt x="6005" y="35044"/>
                  </a:lnTo>
                  <a:lnTo>
                    <a:pt x="1610" y="28516"/>
                  </a:lnTo>
                  <a:lnTo>
                    <a:pt x="0" y="20523"/>
                  </a:lnTo>
                  <a:lnTo>
                    <a:pt x="1610" y="12537"/>
                  </a:lnTo>
                  <a:lnTo>
                    <a:pt x="6005" y="6013"/>
                  </a:lnTo>
                  <a:lnTo>
                    <a:pt x="12531" y="1613"/>
                  </a:lnTo>
                  <a:lnTo>
                    <a:pt x="20535" y="0"/>
                  </a:lnTo>
                  <a:lnTo>
                    <a:pt x="28514" y="1613"/>
                  </a:lnTo>
                  <a:lnTo>
                    <a:pt x="35034" y="6013"/>
                  </a:lnTo>
                  <a:lnTo>
                    <a:pt x="39432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003178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003178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1924490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689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689" y="0"/>
                  </a:lnTo>
                  <a:lnTo>
                    <a:pt x="78689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1924494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689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689" y="27381"/>
                  </a:lnTo>
                  <a:lnTo>
                    <a:pt x="78689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1943318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29" y="28529"/>
                  </a:lnTo>
                  <a:lnTo>
                    <a:pt x="35023" y="35056"/>
                  </a:lnTo>
                  <a:lnTo>
                    <a:pt x="28498" y="39457"/>
                  </a:lnTo>
                  <a:lnTo>
                    <a:pt x="20523" y="41071"/>
                  </a:lnTo>
                  <a:lnTo>
                    <a:pt x="12531" y="39457"/>
                  </a:lnTo>
                  <a:lnTo>
                    <a:pt x="6008" y="35056"/>
                  </a:lnTo>
                  <a:lnTo>
                    <a:pt x="1611" y="28529"/>
                  </a:lnTo>
                  <a:lnTo>
                    <a:pt x="0" y="20535"/>
                  </a:lnTo>
                  <a:lnTo>
                    <a:pt x="1611" y="12542"/>
                  </a:lnTo>
                  <a:lnTo>
                    <a:pt x="6008" y="6015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498" y="1613"/>
                  </a:lnTo>
                  <a:lnTo>
                    <a:pt x="35023" y="6015"/>
                  </a:lnTo>
                  <a:lnTo>
                    <a:pt x="39429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1943318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29" y="28516"/>
                  </a:lnTo>
                  <a:lnTo>
                    <a:pt x="35023" y="35044"/>
                  </a:lnTo>
                  <a:lnTo>
                    <a:pt x="28498" y="39445"/>
                  </a:lnTo>
                  <a:lnTo>
                    <a:pt x="20523" y="41059"/>
                  </a:lnTo>
                  <a:lnTo>
                    <a:pt x="12531" y="39445"/>
                  </a:lnTo>
                  <a:lnTo>
                    <a:pt x="6008" y="35044"/>
                  </a:lnTo>
                  <a:lnTo>
                    <a:pt x="1611" y="28516"/>
                  </a:lnTo>
                  <a:lnTo>
                    <a:pt x="0" y="20523"/>
                  </a:lnTo>
                  <a:lnTo>
                    <a:pt x="1611" y="12537"/>
                  </a:lnTo>
                  <a:lnTo>
                    <a:pt x="6008" y="6013"/>
                  </a:lnTo>
                  <a:lnTo>
                    <a:pt x="12531" y="1613"/>
                  </a:lnTo>
                  <a:lnTo>
                    <a:pt x="20523" y="0"/>
                  </a:lnTo>
                  <a:lnTo>
                    <a:pt x="28498" y="1613"/>
                  </a:lnTo>
                  <a:lnTo>
                    <a:pt x="35023" y="6013"/>
                  </a:lnTo>
                  <a:lnTo>
                    <a:pt x="39429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192448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68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192448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68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1845763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1845767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27" y="2738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1864601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1" y="28529"/>
                  </a:lnTo>
                  <a:lnTo>
                    <a:pt x="35029" y="35056"/>
                  </a:lnTo>
                  <a:lnTo>
                    <a:pt x="28509" y="39457"/>
                  </a:lnTo>
                  <a:lnTo>
                    <a:pt x="20535" y="41071"/>
                  </a:lnTo>
                  <a:lnTo>
                    <a:pt x="12537" y="39457"/>
                  </a:lnTo>
                  <a:lnTo>
                    <a:pt x="6010" y="35056"/>
                  </a:lnTo>
                  <a:lnTo>
                    <a:pt x="1612" y="28529"/>
                  </a:lnTo>
                  <a:lnTo>
                    <a:pt x="0" y="20535"/>
                  </a:lnTo>
                  <a:lnTo>
                    <a:pt x="1612" y="12542"/>
                  </a:lnTo>
                  <a:lnTo>
                    <a:pt x="6010" y="6015"/>
                  </a:lnTo>
                  <a:lnTo>
                    <a:pt x="12537" y="1613"/>
                  </a:lnTo>
                  <a:lnTo>
                    <a:pt x="20535" y="0"/>
                  </a:lnTo>
                  <a:lnTo>
                    <a:pt x="28509" y="1613"/>
                  </a:lnTo>
                  <a:lnTo>
                    <a:pt x="35029" y="6015"/>
                  </a:lnTo>
                  <a:lnTo>
                    <a:pt x="39431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1864601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1" y="28516"/>
                  </a:lnTo>
                  <a:lnTo>
                    <a:pt x="35029" y="35044"/>
                  </a:lnTo>
                  <a:lnTo>
                    <a:pt x="28509" y="39445"/>
                  </a:lnTo>
                  <a:lnTo>
                    <a:pt x="20535" y="41059"/>
                  </a:lnTo>
                  <a:lnTo>
                    <a:pt x="12537" y="39445"/>
                  </a:lnTo>
                  <a:lnTo>
                    <a:pt x="6010" y="35044"/>
                  </a:lnTo>
                  <a:lnTo>
                    <a:pt x="1612" y="28516"/>
                  </a:lnTo>
                  <a:lnTo>
                    <a:pt x="0" y="20523"/>
                  </a:lnTo>
                  <a:lnTo>
                    <a:pt x="1612" y="12537"/>
                  </a:lnTo>
                  <a:lnTo>
                    <a:pt x="6010" y="6013"/>
                  </a:lnTo>
                  <a:lnTo>
                    <a:pt x="12537" y="1613"/>
                  </a:lnTo>
                  <a:lnTo>
                    <a:pt x="20535" y="0"/>
                  </a:lnTo>
                  <a:lnTo>
                    <a:pt x="28509" y="1613"/>
                  </a:lnTo>
                  <a:lnTo>
                    <a:pt x="35029" y="6013"/>
                  </a:lnTo>
                  <a:lnTo>
                    <a:pt x="39431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184575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184575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1767023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1767027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27" y="2738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1785870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35"/>
                  </a:moveTo>
                  <a:lnTo>
                    <a:pt x="39436" y="28529"/>
                  </a:lnTo>
                  <a:lnTo>
                    <a:pt x="35042" y="35056"/>
                  </a:lnTo>
                  <a:lnTo>
                    <a:pt x="28519" y="39457"/>
                  </a:lnTo>
                  <a:lnTo>
                    <a:pt x="20523" y="41071"/>
                  </a:lnTo>
                  <a:lnTo>
                    <a:pt x="12537" y="39457"/>
                  </a:lnTo>
                  <a:lnTo>
                    <a:pt x="6013" y="35056"/>
                  </a:lnTo>
                  <a:lnTo>
                    <a:pt x="1613" y="28529"/>
                  </a:lnTo>
                  <a:lnTo>
                    <a:pt x="0" y="20535"/>
                  </a:lnTo>
                  <a:lnTo>
                    <a:pt x="1613" y="12542"/>
                  </a:lnTo>
                  <a:lnTo>
                    <a:pt x="6013" y="6015"/>
                  </a:lnTo>
                  <a:lnTo>
                    <a:pt x="12537" y="1613"/>
                  </a:lnTo>
                  <a:lnTo>
                    <a:pt x="20523" y="0"/>
                  </a:lnTo>
                  <a:lnTo>
                    <a:pt x="28519" y="1613"/>
                  </a:lnTo>
                  <a:lnTo>
                    <a:pt x="35042" y="6015"/>
                  </a:lnTo>
                  <a:lnTo>
                    <a:pt x="39436" y="12542"/>
                  </a:lnTo>
                  <a:lnTo>
                    <a:pt x="41046" y="2053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785870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46" y="20523"/>
                  </a:moveTo>
                  <a:lnTo>
                    <a:pt x="39436" y="28516"/>
                  </a:lnTo>
                  <a:lnTo>
                    <a:pt x="35042" y="35044"/>
                  </a:lnTo>
                  <a:lnTo>
                    <a:pt x="28519" y="39445"/>
                  </a:lnTo>
                  <a:lnTo>
                    <a:pt x="20523" y="41059"/>
                  </a:lnTo>
                  <a:lnTo>
                    <a:pt x="12537" y="39445"/>
                  </a:lnTo>
                  <a:lnTo>
                    <a:pt x="6013" y="35044"/>
                  </a:lnTo>
                  <a:lnTo>
                    <a:pt x="1613" y="28516"/>
                  </a:lnTo>
                  <a:lnTo>
                    <a:pt x="0" y="20523"/>
                  </a:lnTo>
                  <a:lnTo>
                    <a:pt x="1613" y="12537"/>
                  </a:lnTo>
                  <a:lnTo>
                    <a:pt x="6013" y="6013"/>
                  </a:lnTo>
                  <a:lnTo>
                    <a:pt x="12537" y="1613"/>
                  </a:lnTo>
                  <a:lnTo>
                    <a:pt x="20523" y="0"/>
                  </a:lnTo>
                  <a:lnTo>
                    <a:pt x="28519" y="1613"/>
                  </a:lnTo>
                  <a:lnTo>
                    <a:pt x="35042" y="6013"/>
                  </a:lnTo>
                  <a:lnTo>
                    <a:pt x="39436" y="12537"/>
                  </a:lnTo>
                  <a:lnTo>
                    <a:pt x="41046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176702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1767025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1688308" y="8603920"/>
              <a:ext cx="78740" cy="400685"/>
            </a:xfrm>
            <a:custGeom>
              <a:avLst/>
              <a:gdLst/>
              <a:ahLst/>
              <a:cxnLst/>
              <a:rect l="l" t="t" r="r" b="b"/>
              <a:pathLst>
                <a:path w="78739" h="400684">
                  <a:moveTo>
                    <a:pt x="78727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004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1688312" y="8703157"/>
              <a:ext cx="78740" cy="27940"/>
            </a:xfrm>
            <a:custGeom>
              <a:avLst/>
              <a:gdLst/>
              <a:ahLst/>
              <a:cxnLst/>
              <a:rect l="l" t="t" r="r" b="b"/>
              <a:pathLst>
                <a:path w="78739" h="27940">
                  <a:moveTo>
                    <a:pt x="78727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78727" y="2738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DE111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1707140" y="89370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35"/>
                  </a:moveTo>
                  <a:lnTo>
                    <a:pt x="39445" y="28529"/>
                  </a:lnTo>
                  <a:lnTo>
                    <a:pt x="35045" y="35056"/>
                  </a:lnTo>
                  <a:lnTo>
                    <a:pt x="28521" y="39457"/>
                  </a:lnTo>
                  <a:lnTo>
                    <a:pt x="20535" y="41071"/>
                  </a:lnTo>
                  <a:lnTo>
                    <a:pt x="12542" y="39457"/>
                  </a:lnTo>
                  <a:lnTo>
                    <a:pt x="6015" y="35056"/>
                  </a:lnTo>
                  <a:lnTo>
                    <a:pt x="1613" y="28529"/>
                  </a:lnTo>
                  <a:lnTo>
                    <a:pt x="0" y="20535"/>
                  </a:lnTo>
                  <a:lnTo>
                    <a:pt x="1613" y="12542"/>
                  </a:lnTo>
                  <a:lnTo>
                    <a:pt x="6015" y="6015"/>
                  </a:lnTo>
                  <a:lnTo>
                    <a:pt x="12542" y="1613"/>
                  </a:lnTo>
                  <a:lnTo>
                    <a:pt x="20535" y="0"/>
                  </a:lnTo>
                  <a:lnTo>
                    <a:pt x="28521" y="1613"/>
                  </a:lnTo>
                  <a:lnTo>
                    <a:pt x="35045" y="6015"/>
                  </a:lnTo>
                  <a:lnTo>
                    <a:pt x="39445" y="12542"/>
                  </a:lnTo>
                  <a:lnTo>
                    <a:pt x="41059" y="205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1707140" y="86273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059" y="20523"/>
                  </a:moveTo>
                  <a:lnTo>
                    <a:pt x="39445" y="28516"/>
                  </a:lnTo>
                  <a:lnTo>
                    <a:pt x="35045" y="35044"/>
                  </a:lnTo>
                  <a:lnTo>
                    <a:pt x="28521" y="39445"/>
                  </a:lnTo>
                  <a:lnTo>
                    <a:pt x="20535" y="41059"/>
                  </a:lnTo>
                  <a:lnTo>
                    <a:pt x="12542" y="39445"/>
                  </a:lnTo>
                  <a:lnTo>
                    <a:pt x="6015" y="35044"/>
                  </a:lnTo>
                  <a:lnTo>
                    <a:pt x="1613" y="28516"/>
                  </a:lnTo>
                  <a:lnTo>
                    <a:pt x="0" y="20523"/>
                  </a:lnTo>
                  <a:lnTo>
                    <a:pt x="1613" y="12537"/>
                  </a:lnTo>
                  <a:lnTo>
                    <a:pt x="6015" y="6013"/>
                  </a:lnTo>
                  <a:lnTo>
                    <a:pt x="12542" y="1613"/>
                  </a:lnTo>
                  <a:lnTo>
                    <a:pt x="20535" y="0"/>
                  </a:lnTo>
                  <a:lnTo>
                    <a:pt x="28521" y="1613"/>
                  </a:lnTo>
                  <a:lnTo>
                    <a:pt x="35045" y="6013"/>
                  </a:lnTo>
                  <a:lnTo>
                    <a:pt x="39445" y="12537"/>
                  </a:lnTo>
                  <a:lnTo>
                    <a:pt x="41059" y="205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1688308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7872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1688308" y="8916205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 h="0">
                  <a:moveTo>
                    <a:pt x="0" y="0"/>
                  </a:moveTo>
                  <a:lnTo>
                    <a:pt x="7872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1688308" y="8797266"/>
              <a:ext cx="1259840" cy="0"/>
            </a:xfrm>
            <a:custGeom>
              <a:avLst/>
              <a:gdLst/>
              <a:ahLst/>
              <a:cxnLst/>
              <a:rect l="l" t="t" r="r" b="b"/>
              <a:pathLst>
                <a:path w="1259839" h="0">
                  <a:moveTo>
                    <a:pt x="0" y="0"/>
                  </a:moveTo>
                  <a:lnTo>
                    <a:pt x="125954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676385" y="5651391"/>
              <a:ext cx="1129030" cy="2952115"/>
            </a:xfrm>
            <a:custGeom>
              <a:avLst/>
              <a:gdLst/>
              <a:ahLst/>
              <a:cxnLst/>
              <a:rect l="l" t="t" r="r" b="b"/>
              <a:pathLst>
                <a:path w="1129030" h="2952115">
                  <a:moveTo>
                    <a:pt x="1056868" y="2952051"/>
                  </a:moveTo>
                  <a:lnTo>
                    <a:pt x="1056868" y="2892615"/>
                  </a:lnTo>
                  <a:lnTo>
                    <a:pt x="0" y="2892615"/>
                  </a:lnTo>
                  <a:lnTo>
                    <a:pt x="0" y="0"/>
                  </a:lnTo>
                  <a:lnTo>
                    <a:pt x="1128407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709734" y="5676244"/>
              <a:ext cx="1174115" cy="2927350"/>
            </a:xfrm>
            <a:custGeom>
              <a:avLst/>
              <a:gdLst/>
              <a:ahLst/>
              <a:cxnLst/>
              <a:rect l="l" t="t" r="r" b="b"/>
              <a:pathLst>
                <a:path w="1174114" h="2927350">
                  <a:moveTo>
                    <a:pt x="1173861" y="2927197"/>
                  </a:moveTo>
                  <a:lnTo>
                    <a:pt x="1173861" y="2835021"/>
                  </a:lnTo>
                  <a:lnTo>
                    <a:pt x="0" y="2834436"/>
                  </a:lnTo>
                  <a:lnTo>
                    <a:pt x="0" y="0"/>
                  </a:lnTo>
                  <a:lnTo>
                    <a:pt x="1095057" y="609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743672" y="5703532"/>
              <a:ext cx="1301750" cy="2897505"/>
            </a:xfrm>
            <a:custGeom>
              <a:avLst/>
              <a:gdLst/>
              <a:ahLst/>
              <a:cxnLst/>
              <a:rect l="l" t="t" r="r" b="b"/>
              <a:pathLst>
                <a:path w="1301750" h="2897504">
                  <a:moveTo>
                    <a:pt x="1301178" y="2897479"/>
                  </a:moveTo>
                  <a:lnTo>
                    <a:pt x="1301178" y="2773197"/>
                  </a:lnTo>
                  <a:lnTo>
                    <a:pt x="0" y="2773197"/>
                  </a:lnTo>
                  <a:lnTo>
                    <a:pt x="0" y="0"/>
                  </a:lnTo>
                  <a:lnTo>
                    <a:pt x="1061123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777622" y="5730194"/>
              <a:ext cx="1424940" cy="2873375"/>
            </a:xfrm>
            <a:custGeom>
              <a:avLst/>
              <a:gdLst/>
              <a:ahLst/>
              <a:cxnLst/>
              <a:rect l="l" t="t" r="r" b="b"/>
              <a:pathLst>
                <a:path w="1424939" h="2873375">
                  <a:moveTo>
                    <a:pt x="1424813" y="2873248"/>
                  </a:moveTo>
                  <a:lnTo>
                    <a:pt x="1424813" y="2712580"/>
                  </a:lnTo>
                  <a:lnTo>
                    <a:pt x="0" y="2712580"/>
                  </a:lnTo>
                  <a:lnTo>
                    <a:pt x="0" y="0"/>
                  </a:lnTo>
                  <a:lnTo>
                    <a:pt x="1027163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810968" y="5767771"/>
              <a:ext cx="1546860" cy="2837180"/>
            </a:xfrm>
            <a:custGeom>
              <a:avLst/>
              <a:gdLst/>
              <a:ahLst/>
              <a:cxnLst/>
              <a:rect l="l" t="t" r="r" b="b"/>
              <a:pathLst>
                <a:path w="1546860" h="2837179">
                  <a:moveTo>
                    <a:pt x="1546656" y="2836862"/>
                  </a:moveTo>
                  <a:lnTo>
                    <a:pt x="1546656" y="2641676"/>
                  </a:lnTo>
                  <a:lnTo>
                    <a:pt x="0" y="2641676"/>
                  </a:lnTo>
                  <a:lnTo>
                    <a:pt x="0" y="0"/>
                  </a:lnTo>
                  <a:lnTo>
                    <a:pt x="993825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845521" y="5794431"/>
              <a:ext cx="1667510" cy="2809240"/>
            </a:xfrm>
            <a:custGeom>
              <a:avLst/>
              <a:gdLst/>
              <a:ahLst/>
              <a:cxnLst/>
              <a:rect l="l" t="t" r="r" b="b"/>
              <a:pathLst>
                <a:path w="1667510" h="2809240">
                  <a:moveTo>
                    <a:pt x="1667319" y="2809011"/>
                  </a:moveTo>
                  <a:lnTo>
                    <a:pt x="1667319" y="2581059"/>
                  </a:lnTo>
                  <a:lnTo>
                    <a:pt x="0" y="2581059"/>
                  </a:lnTo>
                  <a:lnTo>
                    <a:pt x="0" y="0"/>
                  </a:lnTo>
                  <a:lnTo>
                    <a:pt x="959269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878232" y="5822345"/>
              <a:ext cx="1798320" cy="2781300"/>
            </a:xfrm>
            <a:custGeom>
              <a:avLst/>
              <a:gdLst/>
              <a:ahLst/>
              <a:cxnLst/>
              <a:rect l="l" t="t" r="r" b="b"/>
              <a:pathLst>
                <a:path w="1798320" h="2781300">
                  <a:moveTo>
                    <a:pt x="1798269" y="2781096"/>
                  </a:moveTo>
                  <a:lnTo>
                    <a:pt x="1798269" y="2519184"/>
                  </a:lnTo>
                  <a:lnTo>
                    <a:pt x="0" y="2519184"/>
                  </a:lnTo>
                  <a:lnTo>
                    <a:pt x="0" y="0"/>
                  </a:lnTo>
                  <a:lnTo>
                    <a:pt x="926553" y="0"/>
                  </a:lnTo>
                </a:path>
              </a:pathLst>
            </a:custGeom>
            <a:ln w="6349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912197" y="5850207"/>
              <a:ext cx="1917064" cy="2754630"/>
            </a:xfrm>
            <a:custGeom>
              <a:avLst/>
              <a:gdLst/>
              <a:ahLst/>
              <a:cxnLst/>
              <a:rect l="l" t="t" r="r" b="b"/>
              <a:pathLst>
                <a:path w="1917064" h="2754629">
                  <a:moveTo>
                    <a:pt x="1917052" y="2754426"/>
                  </a:moveTo>
                  <a:lnTo>
                    <a:pt x="1917052" y="2458605"/>
                  </a:lnTo>
                  <a:lnTo>
                    <a:pt x="0" y="2458605"/>
                  </a:lnTo>
                  <a:lnTo>
                    <a:pt x="0" y="0"/>
                  </a:lnTo>
                  <a:lnTo>
                    <a:pt x="892594" y="0"/>
                  </a:lnTo>
                </a:path>
              </a:pathLst>
            </a:custGeom>
            <a:ln w="6349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1807222" y="8163595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4">
                  <a:moveTo>
                    <a:pt x="0" y="4386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1792895" y="81499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1966046" y="8163595"/>
              <a:ext cx="0" cy="438784"/>
            </a:xfrm>
            <a:custGeom>
              <a:avLst/>
              <a:gdLst/>
              <a:ahLst/>
              <a:cxnLst/>
              <a:rect l="l" t="t" r="r" b="b"/>
              <a:pathLst>
                <a:path w="0" h="438784">
                  <a:moveTo>
                    <a:pt x="0" y="4386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1951719" y="81499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426527" y="6011458"/>
              <a:ext cx="996950" cy="2593340"/>
            </a:xfrm>
            <a:custGeom>
              <a:avLst/>
              <a:gdLst/>
              <a:ahLst/>
              <a:cxnLst/>
              <a:rect l="l" t="t" r="r" b="b"/>
              <a:pathLst>
                <a:path w="996950" h="2593340">
                  <a:moveTo>
                    <a:pt x="697128" y="2593174"/>
                  </a:moveTo>
                  <a:lnTo>
                    <a:pt x="697128" y="2140966"/>
                  </a:lnTo>
                  <a:lnTo>
                    <a:pt x="0" y="2140369"/>
                  </a:lnTo>
                  <a:lnTo>
                    <a:pt x="0" y="351485"/>
                  </a:lnTo>
                  <a:lnTo>
                    <a:pt x="996835" y="351485"/>
                  </a:lnTo>
                  <a:lnTo>
                    <a:pt x="99683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460774" y="6012667"/>
              <a:ext cx="1127760" cy="2592070"/>
            </a:xfrm>
            <a:custGeom>
              <a:avLst/>
              <a:gdLst/>
              <a:ahLst/>
              <a:cxnLst/>
              <a:rect l="l" t="t" r="r" b="b"/>
              <a:pathLst>
                <a:path w="1127760" h="2592070">
                  <a:moveTo>
                    <a:pt x="995946" y="0"/>
                  </a:moveTo>
                  <a:lnTo>
                    <a:pt x="995946" y="383019"/>
                  </a:lnTo>
                  <a:lnTo>
                    <a:pt x="0" y="383019"/>
                  </a:lnTo>
                  <a:lnTo>
                    <a:pt x="0" y="2104580"/>
                  </a:lnTo>
                  <a:lnTo>
                    <a:pt x="1127226" y="2105215"/>
                  </a:lnTo>
                  <a:lnTo>
                    <a:pt x="1127226" y="2591968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2435214" y="8129656"/>
              <a:ext cx="0" cy="474345"/>
            </a:xfrm>
            <a:custGeom>
              <a:avLst/>
              <a:gdLst/>
              <a:ahLst/>
              <a:cxnLst/>
              <a:rect l="l" t="t" r="r" b="b"/>
              <a:pathLst>
                <a:path w="0" h="474345">
                  <a:moveTo>
                    <a:pt x="0" y="47378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2420887" y="81160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2755294" y="8084482"/>
              <a:ext cx="635" cy="519430"/>
            </a:xfrm>
            <a:custGeom>
              <a:avLst/>
              <a:gdLst/>
              <a:ahLst/>
              <a:cxnLst/>
              <a:rect l="l" t="t" r="r" b="b"/>
              <a:pathLst>
                <a:path w="635" h="519429">
                  <a:moveTo>
                    <a:pt x="0" y="518960"/>
                  </a:moveTo>
                  <a:lnTo>
                    <a:pt x="59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2273971" y="8129656"/>
              <a:ext cx="0" cy="474345"/>
            </a:xfrm>
            <a:custGeom>
              <a:avLst/>
              <a:gdLst/>
              <a:ahLst/>
              <a:cxnLst/>
              <a:rect l="l" t="t" r="r" b="b"/>
              <a:pathLst>
                <a:path w="0" h="474345">
                  <a:moveTo>
                    <a:pt x="0" y="47378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2259644" y="81160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2237" y="0"/>
                  </a:moveTo>
                  <a:lnTo>
                    <a:pt x="6413" y="0"/>
                  </a:lnTo>
                  <a:lnTo>
                    <a:pt x="0" y="6413"/>
                  </a:lnTo>
                  <a:lnTo>
                    <a:pt x="0" y="22237"/>
                  </a:lnTo>
                  <a:lnTo>
                    <a:pt x="6413" y="28651"/>
                  </a:lnTo>
                  <a:lnTo>
                    <a:pt x="22237" y="28651"/>
                  </a:lnTo>
                  <a:lnTo>
                    <a:pt x="28651" y="22237"/>
                  </a:lnTo>
                  <a:lnTo>
                    <a:pt x="28651" y="14325"/>
                  </a:lnTo>
                  <a:lnTo>
                    <a:pt x="28651" y="6413"/>
                  </a:lnTo>
                  <a:lnTo>
                    <a:pt x="222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495348" y="6013277"/>
              <a:ext cx="1415415" cy="2590165"/>
            </a:xfrm>
            <a:custGeom>
              <a:avLst/>
              <a:gdLst/>
              <a:ahLst/>
              <a:cxnLst/>
              <a:rect l="l" t="t" r="r" b="b"/>
              <a:pathLst>
                <a:path w="1415414" h="2590165">
                  <a:moveTo>
                    <a:pt x="1415135" y="2590165"/>
                  </a:moveTo>
                  <a:lnTo>
                    <a:pt x="1415135" y="2070633"/>
                  </a:lnTo>
                  <a:lnTo>
                    <a:pt x="0" y="2070036"/>
                  </a:lnTo>
                  <a:lnTo>
                    <a:pt x="0" y="415747"/>
                  </a:lnTo>
                  <a:lnTo>
                    <a:pt x="995299" y="415747"/>
                  </a:lnTo>
                  <a:lnTo>
                    <a:pt x="9952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8" name="object 1078"/>
          <p:cNvGrpSpPr/>
          <p:nvPr/>
        </p:nvGrpSpPr>
        <p:grpSpPr>
          <a:xfrm>
            <a:off x="1710095" y="9093451"/>
            <a:ext cx="18415" cy="80010"/>
            <a:chOff x="1710095" y="9093451"/>
            <a:chExt cx="18415" cy="80010"/>
          </a:xfrm>
        </p:grpSpPr>
        <p:sp>
          <p:nvSpPr>
            <p:cNvPr id="1079" name="object 1079"/>
            <p:cNvSpPr/>
            <p:nvPr/>
          </p:nvSpPr>
          <p:spPr>
            <a:xfrm>
              <a:off x="1719177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1710095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48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1" name="object 1081"/>
          <p:cNvGrpSpPr/>
          <p:nvPr/>
        </p:nvGrpSpPr>
        <p:grpSpPr>
          <a:xfrm>
            <a:off x="1790524" y="9093451"/>
            <a:ext cx="18415" cy="80010"/>
            <a:chOff x="1790524" y="9093451"/>
            <a:chExt cx="18415" cy="80010"/>
          </a:xfrm>
        </p:grpSpPr>
        <p:sp>
          <p:nvSpPr>
            <p:cNvPr id="1082" name="object 1082"/>
            <p:cNvSpPr/>
            <p:nvPr/>
          </p:nvSpPr>
          <p:spPr>
            <a:xfrm>
              <a:off x="1799606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1790524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48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4" name="object 1084"/>
          <p:cNvGrpSpPr/>
          <p:nvPr/>
        </p:nvGrpSpPr>
        <p:grpSpPr>
          <a:xfrm>
            <a:off x="1697845" y="9020954"/>
            <a:ext cx="123189" cy="43180"/>
            <a:chOff x="1697845" y="9020954"/>
            <a:chExt cx="123189" cy="43180"/>
          </a:xfrm>
        </p:grpSpPr>
        <p:sp>
          <p:nvSpPr>
            <p:cNvPr id="1085" name="object 1085"/>
            <p:cNvSpPr/>
            <p:nvPr/>
          </p:nvSpPr>
          <p:spPr>
            <a:xfrm>
              <a:off x="1697845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1719177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1778262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8" name="object 1088"/>
          <p:cNvGrpSpPr/>
          <p:nvPr/>
        </p:nvGrpSpPr>
        <p:grpSpPr>
          <a:xfrm>
            <a:off x="1870966" y="9093451"/>
            <a:ext cx="18415" cy="80010"/>
            <a:chOff x="1870966" y="9093451"/>
            <a:chExt cx="18415" cy="80010"/>
          </a:xfrm>
        </p:grpSpPr>
        <p:sp>
          <p:nvSpPr>
            <p:cNvPr id="1089" name="object 1089"/>
            <p:cNvSpPr/>
            <p:nvPr/>
          </p:nvSpPr>
          <p:spPr>
            <a:xfrm>
              <a:off x="1880011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1870966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42" y="0"/>
                  </a:moveTo>
                  <a:lnTo>
                    <a:pt x="0" y="15684"/>
                  </a:lnTo>
                  <a:lnTo>
                    <a:pt x="18122" y="15684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1" name="object 1091"/>
          <p:cNvGrpSpPr/>
          <p:nvPr/>
        </p:nvGrpSpPr>
        <p:grpSpPr>
          <a:xfrm>
            <a:off x="1951371" y="9093451"/>
            <a:ext cx="18415" cy="80010"/>
            <a:chOff x="1951371" y="9093451"/>
            <a:chExt cx="18415" cy="80010"/>
          </a:xfrm>
        </p:grpSpPr>
        <p:sp>
          <p:nvSpPr>
            <p:cNvPr id="1092" name="object 1092"/>
            <p:cNvSpPr/>
            <p:nvPr/>
          </p:nvSpPr>
          <p:spPr>
            <a:xfrm>
              <a:off x="1960453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1951371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35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4" name="object 1094"/>
          <p:cNvGrpSpPr/>
          <p:nvPr/>
        </p:nvGrpSpPr>
        <p:grpSpPr>
          <a:xfrm>
            <a:off x="1858691" y="9020954"/>
            <a:ext cx="123189" cy="43180"/>
            <a:chOff x="1858691" y="9020954"/>
            <a:chExt cx="123189" cy="43180"/>
          </a:xfrm>
        </p:grpSpPr>
        <p:sp>
          <p:nvSpPr>
            <p:cNvPr id="1095" name="object 1095"/>
            <p:cNvSpPr/>
            <p:nvPr/>
          </p:nvSpPr>
          <p:spPr>
            <a:xfrm>
              <a:off x="1858691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1880011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1939108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8" name="object 1098"/>
          <p:cNvGrpSpPr/>
          <p:nvPr/>
        </p:nvGrpSpPr>
        <p:grpSpPr>
          <a:xfrm>
            <a:off x="2031800" y="9093451"/>
            <a:ext cx="18415" cy="80010"/>
            <a:chOff x="2031800" y="9093451"/>
            <a:chExt cx="18415" cy="80010"/>
          </a:xfrm>
        </p:grpSpPr>
        <p:sp>
          <p:nvSpPr>
            <p:cNvPr id="1099" name="object 1099"/>
            <p:cNvSpPr/>
            <p:nvPr/>
          </p:nvSpPr>
          <p:spPr>
            <a:xfrm>
              <a:off x="2040856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031800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684"/>
                  </a:lnTo>
                  <a:lnTo>
                    <a:pt x="18135" y="15684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1" name="object 1101"/>
          <p:cNvGrpSpPr/>
          <p:nvPr/>
        </p:nvGrpSpPr>
        <p:grpSpPr>
          <a:xfrm>
            <a:off x="2112242" y="9093451"/>
            <a:ext cx="18415" cy="80010"/>
            <a:chOff x="2112242" y="9093451"/>
            <a:chExt cx="18415" cy="80010"/>
          </a:xfrm>
        </p:grpSpPr>
        <p:sp>
          <p:nvSpPr>
            <p:cNvPr id="1102" name="object 1102"/>
            <p:cNvSpPr/>
            <p:nvPr/>
          </p:nvSpPr>
          <p:spPr>
            <a:xfrm>
              <a:off x="2121286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112242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42" y="0"/>
                  </a:moveTo>
                  <a:lnTo>
                    <a:pt x="0" y="15684"/>
                  </a:lnTo>
                  <a:lnTo>
                    <a:pt x="18122" y="15684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4" name="object 1104"/>
          <p:cNvGrpSpPr/>
          <p:nvPr/>
        </p:nvGrpSpPr>
        <p:grpSpPr>
          <a:xfrm>
            <a:off x="2019524" y="9020954"/>
            <a:ext cx="123189" cy="43180"/>
            <a:chOff x="2019524" y="9020954"/>
            <a:chExt cx="123189" cy="43180"/>
          </a:xfrm>
        </p:grpSpPr>
        <p:sp>
          <p:nvSpPr>
            <p:cNvPr id="1105" name="object 1105"/>
            <p:cNvSpPr/>
            <p:nvPr/>
          </p:nvSpPr>
          <p:spPr>
            <a:xfrm>
              <a:off x="2019524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040856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099966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8" name="object 1108"/>
          <p:cNvGrpSpPr/>
          <p:nvPr/>
        </p:nvGrpSpPr>
        <p:grpSpPr>
          <a:xfrm>
            <a:off x="2192646" y="9093451"/>
            <a:ext cx="18415" cy="80010"/>
            <a:chOff x="2192646" y="9093451"/>
            <a:chExt cx="18415" cy="80010"/>
          </a:xfrm>
        </p:grpSpPr>
        <p:sp>
          <p:nvSpPr>
            <p:cNvPr id="1109" name="object 1109"/>
            <p:cNvSpPr/>
            <p:nvPr/>
          </p:nvSpPr>
          <p:spPr>
            <a:xfrm>
              <a:off x="2201727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192646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48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1" name="object 1111"/>
          <p:cNvGrpSpPr/>
          <p:nvPr/>
        </p:nvGrpSpPr>
        <p:grpSpPr>
          <a:xfrm>
            <a:off x="2273075" y="9093451"/>
            <a:ext cx="18415" cy="80010"/>
            <a:chOff x="2273075" y="9093451"/>
            <a:chExt cx="18415" cy="80010"/>
          </a:xfrm>
        </p:grpSpPr>
        <p:sp>
          <p:nvSpPr>
            <p:cNvPr id="1112" name="object 1112"/>
            <p:cNvSpPr/>
            <p:nvPr/>
          </p:nvSpPr>
          <p:spPr>
            <a:xfrm>
              <a:off x="2282132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273075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55" y="0"/>
                  </a:moveTo>
                  <a:lnTo>
                    <a:pt x="0" y="15684"/>
                  </a:lnTo>
                  <a:lnTo>
                    <a:pt x="18122" y="15684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4" name="object 1114"/>
          <p:cNvGrpSpPr/>
          <p:nvPr/>
        </p:nvGrpSpPr>
        <p:grpSpPr>
          <a:xfrm>
            <a:off x="2180384" y="9020954"/>
            <a:ext cx="123189" cy="43180"/>
            <a:chOff x="2180384" y="9020954"/>
            <a:chExt cx="123189" cy="43180"/>
          </a:xfrm>
        </p:grpSpPr>
        <p:sp>
          <p:nvSpPr>
            <p:cNvPr id="1115" name="object 1115"/>
            <p:cNvSpPr/>
            <p:nvPr/>
          </p:nvSpPr>
          <p:spPr>
            <a:xfrm>
              <a:off x="2180384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201727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260800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8" name="object 1118"/>
          <p:cNvGrpSpPr/>
          <p:nvPr/>
        </p:nvGrpSpPr>
        <p:grpSpPr>
          <a:xfrm>
            <a:off x="2353478" y="9093451"/>
            <a:ext cx="18415" cy="80010"/>
            <a:chOff x="2353478" y="9093451"/>
            <a:chExt cx="18415" cy="80010"/>
          </a:xfrm>
        </p:grpSpPr>
        <p:sp>
          <p:nvSpPr>
            <p:cNvPr id="1119" name="object 1119"/>
            <p:cNvSpPr/>
            <p:nvPr/>
          </p:nvSpPr>
          <p:spPr>
            <a:xfrm>
              <a:off x="2362561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353478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61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1" name="object 1121"/>
          <p:cNvGrpSpPr/>
          <p:nvPr/>
        </p:nvGrpSpPr>
        <p:grpSpPr>
          <a:xfrm>
            <a:off x="2433921" y="9093451"/>
            <a:ext cx="18415" cy="80010"/>
            <a:chOff x="2433921" y="9093451"/>
            <a:chExt cx="18415" cy="80010"/>
          </a:xfrm>
        </p:grpSpPr>
        <p:sp>
          <p:nvSpPr>
            <p:cNvPr id="1122" name="object 1122"/>
            <p:cNvSpPr/>
            <p:nvPr/>
          </p:nvSpPr>
          <p:spPr>
            <a:xfrm>
              <a:off x="2442965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433921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42" y="0"/>
                  </a:moveTo>
                  <a:lnTo>
                    <a:pt x="0" y="15684"/>
                  </a:lnTo>
                  <a:lnTo>
                    <a:pt x="18122" y="15684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4" name="object 1124"/>
          <p:cNvGrpSpPr/>
          <p:nvPr/>
        </p:nvGrpSpPr>
        <p:grpSpPr>
          <a:xfrm>
            <a:off x="2341204" y="9020954"/>
            <a:ext cx="123189" cy="43180"/>
            <a:chOff x="2341204" y="9020954"/>
            <a:chExt cx="123189" cy="43180"/>
          </a:xfrm>
        </p:grpSpPr>
        <p:sp>
          <p:nvSpPr>
            <p:cNvPr id="1125" name="object 1125"/>
            <p:cNvSpPr/>
            <p:nvPr/>
          </p:nvSpPr>
          <p:spPr>
            <a:xfrm>
              <a:off x="2341204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362561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421646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8" name="object 1128"/>
          <p:cNvGrpSpPr/>
          <p:nvPr/>
        </p:nvGrpSpPr>
        <p:grpSpPr>
          <a:xfrm>
            <a:off x="2514325" y="9093451"/>
            <a:ext cx="18415" cy="80010"/>
            <a:chOff x="2514325" y="9093451"/>
            <a:chExt cx="18415" cy="80010"/>
          </a:xfrm>
        </p:grpSpPr>
        <p:sp>
          <p:nvSpPr>
            <p:cNvPr id="1129" name="object 1129"/>
            <p:cNvSpPr/>
            <p:nvPr/>
          </p:nvSpPr>
          <p:spPr>
            <a:xfrm>
              <a:off x="2523420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514325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93" y="0"/>
                  </a:moveTo>
                  <a:lnTo>
                    <a:pt x="0" y="15684"/>
                  </a:lnTo>
                  <a:lnTo>
                    <a:pt x="18135" y="15684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1" name="object 1131"/>
          <p:cNvGrpSpPr/>
          <p:nvPr/>
        </p:nvGrpSpPr>
        <p:grpSpPr>
          <a:xfrm>
            <a:off x="2594754" y="9093451"/>
            <a:ext cx="18415" cy="80010"/>
            <a:chOff x="2594754" y="9093451"/>
            <a:chExt cx="18415" cy="80010"/>
          </a:xfrm>
        </p:grpSpPr>
        <p:sp>
          <p:nvSpPr>
            <p:cNvPr id="1132" name="object 1132"/>
            <p:cNvSpPr/>
            <p:nvPr/>
          </p:nvSpPr>
          <p:spPr>
            <a:xfrm>
              <a:off x="2603836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594754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80" y="0"/>
                  </a:moveTo>
                  <a:lnTo>
                    <a:pt x="0" y="15684"/>
                  </a:lnTo>
                  <a:lnTo>
                    <a:pt x="18122" y="15684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4" name="object 1134"/>
          <p:cNvGrpSpPr/>
          <p:nvPr/>
        </p:nvGrpSpPr>
        <p:grpSpPr>
          <a:xfrm>
            <a:off x="2502063" y="9020954"/>
            <a:ext cx="123189" cy="43180"/>
            <a:chOff x="2502063" y="9020954"/>
            <a:chExt cx="123189" cy="43180"/>
          </a:xfrm>
        </p:grpSpPr>
        <p:sp>
          <p:nvSpPr>
            <p:cNvPr id="1135" name="object 1135"/>
            <p:cNvSpPr/>
            <p:nvPr/>
          </p:nvSpPr>
          <p:spPr>
            <a:xfrm>
              <a:off x="2502063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523420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582480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9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8" name="object 1138"/>
          <p:cNvGrpSpPr/>
          <p:nvPr/>
        </p:nvGrpSpPr>
        <p:grpSpPr>
          <a:xfrm>
            <a:off x="2675183" y="9093451"/>
            <a:ext cx="18415" cy="80010"/>
            <a:chOff x="2675183" y="9093451"/>
            <a:chExt cx="18415" cy="80010"/>
          </a:xfrm>
        </p:grpSpPr>
        <p:sp>
          <p:nvSpPr>
            <p:cNvPr id="1139" name="object 1139"/>
            <p:cNvSpPr/>
            <p:nvPr/>
          </p:nvSpPr>
          <p:spPr>
            <a:xfrm>
              <a:off x="2684254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675183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684"/>
                  </a:lnTo>
                  <a:lnTo>
                    <a:pt x="18148" y="15684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1" name="object 1141"/>
          <p:cNvGrpSpPr/>
          <p:nvPr/>
        </p:nvGrpSpPr>
        <p:grpSpPr>
          <a:xfrm>
            <a:off x="2755614" y="9093451"/>
            <a:ext cx="18415" cy="80010"/>
            <a:chOff x="2755614" y="9093451"/>
            <a:chExt cx="18415" cy="80010"/>
          </a:xfrm>
        </p:grpSpPr>
        <p:sp>
          <p:nvSpPr>
            <p:cNvPr id="1142" name="object 1142"/>
            <p:cNvSpPr/>
            <p:nvPr/>
          </p:nvSpPr>
          <p:spPr>
            <a:xfrm>
              <a:off x="2764657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755614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42" y="0"/>
                  </a:moveTo>
                  <a:lnTo>
                    <a:pt x="0" y="15684"/>
                  </a:lnTo>
                  <a:lnTo>
                    <a:pt x="18097" y="15684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4" name="object 1144"/>
          <p:cNvGrpSpPr/>
          <p:nvPr/>
        </p:nvGrpSpPr>
        <p:grpSpPr>
          <a:xfrm>
            <a:off x="2662921" y="9020954"/>
            <a:ext cx="123189" cy="43180"/>
            <a:chOff x="2662921" y="9020954"/>
            <a:chExt cx="123189" cy="43180"/>
          </a:xfrm>
        </p:grpSpPr>
        <p:sp>
          <p:nvSpPr>
            <p:cNvPr id="1145" name="object 1145"/>
            <p:cNvSpPr/>
            <p:nvPr/>
          </p:nvSpPr>
          <p:spPr>
            <a:xfrm>
              <a:off x="2662921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684254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743338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7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8" name="object 1148"/>
          <p:cNvGrpSpPr/>
          <p:nvPr/>
        </p:nvGrpSpPr>
        <p:grpSpPr>
          <a:xfrm>
            <a:off x="2836030" y="9093451"/>
            <a:ext cx="18415" cy="80010"/>
            <a:chOff x="2836030" y="9093451"/>
            <a:chExt cx="18415" cy="80010"/>
          </a:xfrm>
        </p:grpSpPr>
        <p:sp>
          <p:nvSpPr>
            <p:cNvPr id="1149" name="object 1149"/>
            <p:cNvSpPr/>
            <p:nvPr/>
          </p:nvSpPr>
          <p:spPr>
            <a:xfrm>
              <a:off x="2845099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2836030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684"/>
                  </a:lnTo>
                  <a:lnTo>
                    <a:pt x="18135" y="15684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1" name="object 1151"/>
          <p:cNvGrpSpPr/>
          <p:nvPr/>
        </p:nvGrpSpPr>
        <p:grpSpPr>
          <a:xfrm>
            <a:off x="2916446" y="9093451"/>
            <a:ext cx="18415" cy="80010"/>
            <a:chOff x="2916446" y="9093451"/>
            <a:chExt cx="18415" cy="80010"/>
          </a:xfrm>
        </p:grpSpPr>
        <p:sp>
          <p:nvSpPr>
            <p:cNvPr id="1152" name="object 1152"/>
            <p:cNvSpPr/>
            <p:nvPr/>
          </p:nvSpPr>
          <p:spPr>
            <a:xfrm>
              <a:off x="2925516" y="9106485"/>
              <a:ext cx="0" cy="66675"/>
            </a:xfrm>
            <a:custGeom>
              <a:avLst/>
              <a:gdLst/>
              <a:ahLst/>
              <a:cxnLst/>
              <a:rect l="l" t="t" r="r" b="b"/>
              <a:pathLst>
                <a:path w="0" h="66675">
                  <a:moveTo>
                    <a:pt x="0" y="6653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2916446" y="9093451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067" y="0"/>
                  </a:moveTo>
                  <a:lnTo>
                    <a:pt x="0" y="15684"/>
                  </a:lnTo>
                  <a:lnTo>
                    <a:pt x="18135" y="15684"/>
                  </a:lnTo>
                  <a:lnTo>
                    <a:pt x="90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4" name="object 1154"/>
          <p:cNvGrpSpPr/>
          <p:nvPr/>
        </p:nvGrpSpPr>
        <p:grpSpPr>
          <a:xfrm>
            <a:off x="2823754" y="9020954"/>
            <a:ext cx="123189" cy="43180"/>
            <a:chOff x="2823754" y="9020954"/>
            <a:chExt cx="123189" cy="43180"/>
          </a:xfrm>
        </p:grpSpPr>
        <p:sp>
          <p:nvSpPr>
            <p:cNvPr id="1155" name="object 1155"/>
            <p:cNvSpPr/>
            <p:nvPr/>
          </p:nvSpPr>
          <p:spPr>
            <a:xfrm>
              <a:off x="2823754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2845099" y="9020954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68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2904183" y="9042299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6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8" name="object 1158"/>
          <p:cNvGrpSpPr/>
          <p:nvPr/>
        </p:nvGrpSpPr>
        <p:grpSpPr>
          <a:xfrm>
            <a:off x="1838401" y="5616980"/>
            <a:ext cx="339090" cy="422909"/>
            <a:chOff x="1838401" y="5616980"/>
            <a:chExt cx="339090" cy="422909"/>
          </a:xfrm>
        </p:grpSpPr>
        <p:sp>
          <p:nvSpPr>
            <p:cNvPr id="1159" name="object 1159"/>
            <p:cNvSpPr/>
            <p:nvPr/>
          </p:nvSpPr>
          <p:spPr>
            <a:xfrm>
              <a:off x="1841576" y="5621968"/>
              <a:ext cx="128270" cy="125730"/>
            </a:xfrm>
            <a:custGeom>
              <a:avLst/>
              <a:gdLst/>
              <a:ahLst/>
              <a:cxnLst/>
              <a:rect l="l" t="t" r="r" b="b"/>
              <a:pathLst>
                <a:path w="128269" h="125729">
                  <a:moveTo>
                    <a:pt x="0" y="125412"/>
                  </a:moveTo>
                  <a:lnTo>
                    <a:pt x="128016" y="125412"/>
                  </a:lnTo>
                  <a:lnTo>
                    <a:pt x="128016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1939828" y="5621965"/>
              <a:ext cx="59690" cy="29845"/>
            </a:xfrm>
            <a:custGeom>
              <a:avLst/>
              <a:gdLst/>
              <a:ahLst/>
              <a:cxnLst/>
              <a:rect l="l" t="t" r="r" b="b"/>
              <a:pathLst>
                <a:path w="59689" h="29845">
                  <a:moveTo>
                    <a:pt x="0" y="29768"/>
                  </a:moveTo>
                  <a:lnTo>
                    <a:pt x="29768" y="0"/>
                  </a:lnTo>
                  <a:lnTo>
                    <a:pt x="59524" y="29794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1841576" y="5620160"/>
              <a:ext cx="302895" cy="416559"/>
            </a:xfrm>
            <a:custGeom>
              <a:avLst/>
              <a:gdLst/>
              <a:ahLst/>
              <a:cxnLst/>
              <a:rect l="l" t="t" r="r" b="b"/>
              <a:pathLst>
                <a:path w="302894" h="416560">
                  <a:moveTo>
                    <a:pt x="0" y="416369"/>
                  </a:moveTo>
                  <a:lnTo>
                    <a:pt x="302602" y="416369"/>
                  </a:lnTo>
                  <a:lnTo>
                    <a:pt x="302602" y="0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114428" y="5620155"/>
              <a:ext cx="59690" cy="29845"/>
            </a:xfrm>
            <a:custGeom>
              <a:avLst/>
              <a:gdLst/>
              <a:ahLst/>
              <a:cxnLst/>
              <a:rect l="l" t="t" r="r" b="b"/>
              <a:pathLst>
                <a:path w="59689" h="29845">
                  <a:moveTo>
                    <a:pt x="0" y="29756"/>
                  </a:moveTo>
                  <a:lnTo>
                    <a:pt x="29743" y="0"/>
                  </a:lnTo>
                  <a:lnTo>
                    <a:pt x="59512" y="29781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3" name="object 1163"/>
          <p:cNvGrpSpPr/>
          <p:nvPr/>
        </p:nvGrpSpPr>
        <p:grpSpPr>
          <a:xfrm>
            <a:off x="2423361" y="5613036"/>
            <a:ext cx="224154" cy="380365"/>
            <a:chOff x="2423361" y="5613036"/>
            <a:chExt cx="224154" cy="380365"/>
          </a:xfrm>
        </p:grpSpPr>
        <p:sp>
          <p:nvSpPr>
            <p:cNvPr id="1164" name="object 1164"/>
            <p:cNvSpPr/>
            <p:nvPr/>
          </p:nvSpPr>
          <p:spPr>
            <a:xfrm>
              <a:off x="2423361" y="5989896"/>
              <a:ext cx="224154" cy="0"/>
            </a:xfrm>
            <a:custGeom>
              <a:avLst/>
              <a:gdLst/>
              <a:ahLst/>
              <a:cxnLst/>
              <a:rect l="l" t="t" r="r" b="b"/>
              <a:pathLst>
                <a:path w="224155" h="0">
                  <a:moveTo>
                    <a:pt x="22369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2551276" y="5616211"/>
              <a:ext cx="0" cy="374015"/>
            </a:xfrm>
            <a:custGeom>
              <a:avLst/>
              <a:gdLst/>
              <a:ahLst/>
              <a:cxnLst/>
              <a:rect l="l" t="t" r="r" b="b"/>
              <a:pathLst>
                <a:path w="0" h="374014">
                  <a:moveTo>
                    <a:pt x="0" y="37368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521510" y="5616211"/>
              <a:ext cx="59690" cy="29845"/>
            </a:xfrm>
            <a:custGeom>
              <a:avLst/>
              <a:gdLst/>
              <a:ahLst/>
              <a:cxnLst/>
              <a:rect l="l" t="t" r="r" b="b"/>
              <a:pathLst>
                <a:path w="59689" h="29845">
                  <a:moveTo>
                    <a:pt x="0" y="29743"/>
                  </a:moveTo>
                  <a:lnTo>
                    <a:pt x="29756" y="0"/>
                  </a:lnTo>
                  <a:lnTo>
                    <a:pt x="59512" y="2976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67" name="object 1167"/>
          <p:cNvSpPr/>
          <p:nvPr/>
        </p:nvSpPr>
        <p:spPr>
          <a:xfrm>
            <a:off x="1841154" y="5646520"/>
            <a:ext cx="0" cy="210820"/>
          </a:xfrm>
          <a:custGeom>
            <a:avLst/>
            <a:gdLst/>
            <a:ahLst/>
            <a:cxnLst/>
            <a:rect l="l" t="t" r="r" b="b"/>
            <a:pathLst>
              <a:path w="0" h="210820">
                <a:moveTo>
                  <a:pt x="0" y="210312"/>
                </a:moveTo>
                <a:lnTo>
                  <a:pt x="0" y="0"/>
                </a:lnTo>
              </a:path>
            </a:pathLst>
          </a:custGeom>
          <a:ln w="6350">
            <a:solidFill>
              <a:srgbClr val="F07D0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1841154" y="5926589"/>
            <a:ext cx="0" cy="210820"/>
          </a:xfrm>
          <a:custGeom>
            <a:avLst/>
            <a:gdLst/>
            <a:ahLst/>
            <a:cxnLst/>
            <a:rect l="l" t="t" r="r" b="b"/>
            <a:pathLst>
              <a:path w="0" h="210820">
                <a:moveTo>
                  <a:pt x="0" y="210299"/>
                </a:moveTo>
                <a:lnTo>
                  <a:pt x="0" y="0"/>
                </a:lnTo>
              </a:path>
            </a:pathLst>
          </a:custGeom>
          <a:ln w="6350">
            <a:solidFill>
              <a:srgbClr val="F07D0B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9" name="object 1169"/>
          <p:cNvGrpSpPr/>
          <p:nvPr/>
        </p:nvGrpSpPr>
        <p:grpSpPr>
          <a:xfrm>
            <a:off x="2173823" y="5099143"/>
            <a:ext cx="2486025" cy="1716405"/>
            <a:chOff x="2173823" y="5099143"/>
            <a:chExt cx="2486025" cy="1716405"/>
          </a:xfrm>
        </p:grpSpPr>
        <p:sp>
          <p:nvSpPr>
            <p:cNvPr id="1170" name="object 1170"/>
            <p:cNvSpPr/>
            <p:nvPr/>
          </p:nvSpPr>
          <p:spPr>
            <a:xfrm>
              <a:off x="2176998" y="5171273"/>
              <a:ext cx="1022350" cy="384175"/>
            </a:xfrm>
            <a:custGeom>
              <a:avLst/>
              <a:gdLst/>
              <a:ahLst/>
              <a:cxnLst/>
              <a:rect l="l" t="t" r="r" b="b"/>
              <a:pathLst>
                <a:path w="1022350" h="384175">
                  <a:moveTo>
                    <a:pt x="0" y="68503"/>
                  </a:moveTo>
                  <a:lnTo>
                    <a:pt x="0" y="0"/>
                  </a:lnTo>
                  <a:lnTo>
                    <a:pt x="1022350" y="0"/>
                  </a:lnTo>
                  <a:lnTo>
                    <a:pt x="1021486" y="383717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548250" y="5139142"/>
              <a:ext cx="942340" cy="415925"/>
            </a:xfrm>
            <a:custGeom>
              <a:avLst/>
              <a:gdLst/>
              <a:ahLst/>
              <a:cxnLst/>
              <a:rect l="l" t="t" r="r" b="b"/>
              <a:pathLst>
                <a:path w="942339" h="415925">
                  <a:moveTo>
                    <a:pt x="0" y="100634"/>
                  </a:moveTo>
                  <a:lnTo>
                    <a:pt x="0" y="0"/>
                  </a:lnTo>
                  <a:lnTo>
                    <a:pt x="941895" y="0"/>
                  </a:lnTo>
                  <a:lnTo>
                    <a:pt x="941895" y="41584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3231184" y="5170059"/>
              <a:ext cx="1365250" cy="385445"/>
            </a:xfrm>
            <a:custGeom>
              <a:avLst/>
              <a:gdLst/>
              <a:ahLst/>
              <a:cxnLst/>
              <a:rect l="l" t="t" r="r" b="b"/>
              <a:pathLst>
                <a:path w="1365250" h="385445">
                  <a:moveTo>
                    <a:pt x="0" y="384937"/>
                  </a:moveTo>
                  <a:lnTo>
                    <a:pt x="0" y="0"/>
                  </a:lnTo>
                  <a:lnTo>
                    <a:pt x="1365110" y="0"/>
                  </a:lnTo>
                  <a:lnTo>
                    <a:pt x="1365110" y="122174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3558048" y="5139148"/>
              <a:ext cx="1099185" cy="415925"/>
            </a:xfrm>
            <a:custGeom>
              <a:avLst/>
              <a:gdLst/>
              <a:ahLst/>
              <a:cxnLst/>
              <a:rect l="l" t="t" r="r" b="b"/>
              <a:pathLst>
                <a:path w="1099185" h="415925">
                  <a:moveTo>
                    <a:pt x="0" y="415848"/>
                  </a:moveTo>
                  <a:lnTo>
                    <a:pt x="0" y="0"/>
                  </a:lnTo>
                  <a:lnTo>
                    <a:pt x="1098575" y="0"/>
                  </a:lnTo>
                  <a:lnTo>
                    <a:pt x="1098575" y="11934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265154" y="5203410"/>
              <a:ext cx="811530" cy="1609090"/>
            </a:xfrm>
            <a:custGeom>
              <a:avLst/>
              <a:gdLst/>
              <a:ahLst/>
              <a:cxnLst/>
              <a:rect l="l" t="t" r="r" b="b"/>
              <a:pathLst>
                <a:path w="811529" h="1609090">
                  <a:moveTo>
                    <a:pt x="0" y="351586"/>
                  </a:moveTo>
                  <a:lnTo>
                    <a:pt x="0" y="0"/>
                  </a:lnTo>
                  <a:lnTo>
                    <a:pt x="810958" y="0"/>
                  </a:lnTo>
                  <a:lnTo>
                    <a:pt x="810958" y="1608823"/>
                  </a:lnTo>
                </a:path>
              </a:pathLst>
            </a:custGeom>
            <a:ln w="6350">
              <a:solidFill>
                <a:srgbClr val="F07D0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523482" y="5099143"/>
              <a:ext cx="0" cy="455930"/>
            </a:xfrm>
            <a:custGeom>
              <a:avLst/>
              <a:gdLst/>
              <a:ahLst/>
              <a:cxnLst/>
              <a:rect l="l" t="t" r="r" b="b"/>
              <a:pathLst>
                <a:path w="0" h="455929">
                  <a:moveTo>
                    <a:pt x="0" y="4558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6" name="object 1176"/>
          <p:cNvGrpSpPr/>
          <p:nvPr/>
        </p:nvGrpSpPr>
        <p:grpSpPr>
          <a:xfrm>
            <a:off x="648782" y="6305908"/>
            <a:ext cx="610870" cy="549910"/>
            <a:chOff x="648782" y="6305908"/>
            <a:chExt cx="610870" cy="549910"/>
          </a:xfrm>
        </p:grpSpPr>
        <p:sp>
          <p:nvSpPr>
            <p:cNvPr id="1177" name="object 1177"/>
            <p:cNvSpPr/>
            <p:nvPr/>
          </p:nvSpPr>
          <p:spPr>
            <a:xfrm>
              <a:off x="651957" y="6498232"/>
              <a:ext cx="284480" cy="354330"/>
            </a:xfrm>
            <a:custGeom>
              <a:avLst/>
              <a:gdLst/>
              <a:ahLst/>
              <a:cxnLst/>
              <a:rect l="l" t="t" r="r" b="b"/>
              <a:pathLst>
                <a:path w="284480" h="354329">
                  <a:moveTo>
                    <a:pt x="216725" y="0"/>
                  </a:moveTo>
                  <a:lnTo>
                    <a:pt x="67335" y="0"/>
                  </a:lnTo>
                  <a:lnTo>
                    <a:pt x="66116" y="266"/>
                  </a:lnTo>
                  <a:lnTo>
                    <a:pt x="38366" y="13335"/>
                  </a:lnTo>
                  <a:lnTo>
                    <a:pt x="36512" y="16116"/>
                  </a:lnTo>
                  <a:lnTo>
                    <a:pt x="35178" y="49275"/>
                  </a:lnTo>
                  <a:lnTo>
                    <a:pt x="19977" y="56883"/>
                  </a:lnTo>
                  <a:lnTo>
                    <a:pt x="18199" y="59791"/>
                  </a:lnTo>
                  <a:lnTo>
                    <a:pt x="18199" y="92582"/>
                  </a:lnTo>
                  <a:lnTo>
                    <a:pt x="1917" y="100101"/>
                  </a:lnTo>
                  <a:lnTo>
                    <a:pt x="0" y="103073"/>
                  </a:lnTo>
                  <a:lnTo>
                    <a:pt x="0" y="175729"/>
                  </a:lnTo>
                  <a:lnTo>
                    <a:pt x="876" y="177863"/>
                  </a:lnTo>
                  <a:lnTo>
                    <a:pt x="36372" y="213385"/>
                  </a:lnTo>
                  <a:lnTo>
                    <a:pt x="36372" y="279184"/>
                  </a:lnTo>
                  <a:lnTo>
                    <a:pt x="18376" y="297167"/>
                  </a:lnTo>
                  <a:lnTo>
                    <a:pt x="17500" y="299313"/>
                  </a:lnTo>
                  <a:lnTo>
                    <a:pt x="17500" y="350253"/>
                  </a:lnTo>
                  <a:lnTo>
                    <a:pt x="21247" y="354012"/>
                  </a:lnTo>
                  <a:lnTo>
                    <a:pt x="86194" y="354012"/>
                  </a:lnTo>
                  <a:lnTo>
                    <a:pt x="88341" y="353136"/>
                  </a:lnTo>
                  <a:lnTo>
                    <a:pt x="102831" y="338620"/>
                  </a:lnTo>
                  <a:lnTo>
                    <a:pt x="181229" y="338620"/>
                  </a:lnTo>
                  <a:lnTo>
                    <a:pt x="195732" y="353136"/>
                  </a:lnTo>
                  <a:lnTo>
                    <a:pt x="197866" y="354012"/>
                  </a:lnTo>
                  <a:lnTo>
                    <a:pt x="258178" y="354012"/>
                  </a:lnTo>
                  <a:lnTo>
                    <a:pt x="262801" y="354012"/>
                  </a:lnTo>
                  <a:lnTo>
                    <a:pt x="266573" y="350253"/>
                  </a:lnTo>
                  <a:lnTo>
                    <a:pt x="266573" y="299313"/>
                  </a:lnTo>
                  <a:lnTo>
                    <a:pt x="265684" y="297167"/>
                  </a:lnTo>
                  <a:lnTo>
                    <a:pt x="247688" y="279184"/>
                  </a:lnTo>
                  <a:lnTo>
                    <a:pt x="247688" y="213385"/>
                  </a:lnTo>
                  <a:lnTo>
                    <a:pt x="283171" y="177863"/>
                  </a:lnTo>
                  <a:lnTo>
                    <a:pt x="284048" y="175729"/>
                  </a:lnTo>
                  <a:lnTo>
                    <a:pt x="284048" y="103073"/>
                  </a:lnTo>
                  <a:lnTo>
                    <a:pt x="282155" y="100101"/>
                  </a:lnTo>
                  <a:lnTo>
                    <a:pt x="265861" y="92582"/>
                  </a:lnTo>
                  <a:lnTo>
                    <a:pt x="265861" y="59791"/>
                  </a:lnTo>
                  <a:lnTo>
                    <a:pt x="264071" y="56883"/>
                  </a:lnTo>
                  <a:lnTo>
                    <a:pt x="248869" y="49275"/>
                  </a:lnTo>
                  <a:lnTo>
                    <a:pt x="247548" y="16116"/>
                  </a:lnTo>
                  <a:lnTo>
                    <a:pt x="245681" y="13335"/>
                  </a:lnTo>
                  <a:lnTo>
                    <a:pt x="217957" y="266"/>
                  </a:lnTo>
                  <a:lnTo>
                    <a:pt x="216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651957" y="6498232"/>
              <a:ext cx="284480" cy="354330"/>
            </a:xfrm>
            <a:custGeom>
              <a:avLst/>
              <a:gdLst/>
              <a:ahLst/>
              <a:cxnLst/>
              <a:rect l="l" t="t" r="r" b="b"/>
              <a:pathLst>
                <a:path w="284480" h="354329">
                  <a:moveTo>
                    <a:pt x="258178" y="354012"/>
                  </a:moveTo>
                  <a:lnTo>
                    <a:pt x="200113" y="354012"/>
                  </a:lnTo>
                  <a:lnTo>
                    <a:pt x="197866" y="354012"/>
                  </a:lnTo>
                  <a:lnTo>
                    <a:pt x="195732" y="353136"/>
                  </a:lnTo>
                  <a:lnTo>
                    <a:pt x="194157" y="351561"/>
                  </a:lnTo>
                  <a:lnTo>
                    <a:pt x="181229" y="338620"/>
                  </a:lnTo>
                  <a:lnTo>
                    <a:pt x="102831" y="338620"/>
                  </a:lnTo>
                  <a:lnTo>
                    <a:pt x="89877" y="351561"/>
                  </a:lnTo>
                  <a:lnTo>
                    <a:pt x="88341" y="353136"/>
                  </a:lnTo>
                  <a:lnTo>
                    <a:pt x="86194" y="354012"/>
                  </a:lnTo>
                  <a:lnTo>
                    <a:pt x="83947" y="354012"/>
                  </a:lnTo>
                  <a:lnTo>
                    <a:pt x="25882" y="354012"/>
                  </a:lnTo>
                  <a:lnTo>
                    <a:pt x="21247" y="354012"/>
                  </a:lnTo>
                  <a:lnTo>
                    <a:pt x="17500" y="350253"/>
                  </a:lnTo>
                  <a:lnTo>
                    <a:pt x="17500" y="345617"/>
                  </a:lnTo>
                  <a:lnTo>
                    <a:pt x="17500" y="301536"/>
                  </a:lnTo>
                  <a:lnTo>
                    <a:pt x="17500" y="299313"/>
                  </a:lnTo>
                  <a:lnTo>
                    <a:pt x="18376" y="297167"/>
                  </a:lnTo>
                  <a:lnTo>
                    <a:pt x="19951" y="295605"/>
                  </a:lnTo>
                  <a:lnTo>
                    <a:pt x="36372" y="279184"/>
                  </a:lnTo>
                  <a:lnTo>
                    <a:pt x="36372" y="213385"/>
                  </a:lnTo>
                  <a:lnTo>
                    <a:pt x="2451" y="179451"/>
                  </a:lnTo>
                  <a:lnTo>
                    <a:pt x="876" y="177863"/>
                  </a:lnTo>
                  <a:lnTo>
                    <a:pt x="0" y="175729"/>
                  </a:lnTo>
                  <a:lnTo>
                    <a:pt x="0" y="173507"/>
                  </a:lnTo>
                  <a:lnTo>
                    <a:pt x="0" y="106375"/>
                  </a:lnTo>
                  <a:lnTo>
                    <a:pt x="0" y="103073"/>
                  </a:lnTo>
                  <a:lnTo>
                    <a:pt x="1917" y="100101"/>
                  </a:lnTo>
                  <a:lnTo>
                    <a:pt x="4889" y="98704"/>
                  </a:lnTo>
                  <a:lnTo>
                    <a:pt x="18199" y="92582"/>
                  </a:lnTo>
                  <a:lnTo>
                    <a:pt x="18199" y="62966"/>
                  </a:lnTo>
                  <a:lnTo>
                    <a:pt x="18199" y="59791"/>
                  </a:lnTo>
                  <a:lnTo>
                    <a:pt x="19977" y="56883"/>
                  </a:lnTo>
                  <a:lnTo>
                    <a:pt x="22834" y="55448"/>
                  </a:lnTo>
                  <a:lnTo>
                    <a:pt x="35178" y="49275"/>
                  </a:lnTo>
                  <a:lnTo>
                    <a:pt x="36385" y="19265"/>
                  </a:lnTo>
                  <a:lnTo>
                    <a:pt x="36512" y="16116"/>
                  </a:lnTo>
                  <a:lnTo>
                    <a:pt x="38366" y="13335"/>
                  </a:lnTo>
                  <a:lnTo>
                    <a:pt x="41198" y="11988"/>
                  </a:lnTo>
                  <a:lnTo>
                    <a:pt x="64998" y="800"/>
                  </a:lnTo>
                  <a:lnTo>
                    <a:pt x="66116" y="266"/>
                  </a:lnTo>
                  <a:lnTo>
                    <a:pt x="67335" y="0"/>
                  </a:lnTo>
                  <a:lnTo>
                    <a:pt x="68554" y="0"/>
                  </a:lnTo>
                  <a:lnTo>
                    <a:pt x="215493" y="0"/>
                  </a:lnTo>
                  <a:lnTo>
                    <a:pt x="216725" y="0"/>
                  </a:lnTo>
                  <a:lnTo>
                    <a:pt x="217957" y="266"/>
                  </a:lnTo>
                  <a:lnTo>
                    <a:pt x="219062" y="800"/>
                  </a:lnTo>
                  <a:lnTo>
                    <a:pt x="242849" y="11988"/>
                  </a:lnTo>
                  <a:lnTo>
                    <a:pt x="245681" y="13335"/>
                  </a:lnTo>
                  <a:lnTo>
                    <a:pt x="247548" y="16116"/>
                  </a:lnTo>
                  <a:lnTo>
                    <a:pt x="247662" y="19265"/>
                  </a:lnTo>
                  <a:lnTo>
                    <a:pt x="248869" y="49275"/>
                  </a:lnTo>
                  <a:lnTo>
                    <a:pt x="261226" y="55448"/>
                  </a:lnTo>
                  <a:lnTo>
                    <a:pt x="264071" y="56883"/>
                  </a:lnTo>
                  <a:lnTo>
                    <a:pt x="265861" y="59791"/>
                  </a:lnTo>
                  <a:lnTo>
                    <a:pt x="265861" y="62966"/>
                  </a:lnTo>
                  <a:lnTo>
                    <a:pt x="265861" y="92582"/>
                  </a:lnTo>
                  <a:lnTo>
                    <a:pt x="279184" y="98704"/>
                  </a:lnTo>
                  <a:lnTo>
                    <a:pt x="282155" y="100101"/>
                  </a:lnTo>
                  <a:lnTo>
                    <a:pt x="284048" y="103073"/>
                  </a:lnTo>
                  <a:lnTo>
                    <a:pt x="284048" y="106375"/>
                  </a:lnTo>
                  <a:lnTo>
                    <a:pt x="284048" y="173507"/>
                  </a:lnTo>
                  <a:lnTo>
                    <a:pt x="284048" y="175729"/>
                  </a:lnTo>
                  <a:lnTo>
                    <a:pt x="283171" y="177863"/>
                  </a:lnTo>
                  <a:lnTo>
                    <a:pt x="281609" y="179451"/>
                  </a:lnTo>
                  <a:lnTo>
                    <a:pt x="247688" y="213385"/>
                  </a:lnTo>
                  <a:lnTo>
                    <a:pt x="247688" y="279184"/>
                  </a:lnTo>
                  <a:lnTo>
                    <a:pt x="264096" y="295605"/>
                  </a:lnTo>
                  <a:lnTo>
                    <a:pt x="265684" y="297167"/>
                  </a:lnTo>
                  <a:lnTo>
                    <a:pt x="266573" y="299313"/>
                  </a:lnTo>
                  <a:lnTo>
                    <a:pt x="266573" y="301536"/>
                  </a:lnTo>
                  <a:lnTo>
                    <a:pt x="266573" y="345617"/>
                  </a:lnTo>
                  <a:lnTo>
                    <a:pt x="266573" y="350253"/>
                  </a:lnTo>
                  <a:lnTo>
                    <a:pt x="262801" y="354012"/>
                  </a:lnTo>
                  <a:lnTo>
                    <a:pt x="258178" y="3540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726641" y="660566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63" y="0"/>
                  </a:moveTo>
                  <a:lnTo>
                    <a:pt x="7137" y="0"/>
                  </a:lnTo>
                  <a:lnTo>
                    <a:pt x="0" y="7099"/>
                  </a:lnTo>
                  <a:lnTo>
                    <a:pt x="0" y="24637"/>
                  </a:lnTo>
                  <a:lnTo>
                    <a:pt x="7137" y="31737"/>
                  </a:lnTo>
                  <a:lnTo>
                    <a:pt x="24663" y="31737"/>
                  </a:lnTo>
                  <a:lnTo>
                    <a:pt x="31788" y="24637"/>
                  </a:lnTo>
                  <a:lnTo>
                    <a:pt x="31788" y="15862"/>
                  </a:lnTo>
                  <a:lnTo>
                    <a:pt x="31788" y="7099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726641" y="660566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788" y="15862"/>
                  </a:moveTo>
                  <a:lnTo>
                    <a:pt x="31788" y="24637"/>
                  </a:lnTo>
                  <a:lnTo>
                    <a:pt x="24663" y="31737"/>
                  </a:lnTo>
                  <a:lnTo>
                    <a:pt x="15900" y="31737"/>
                  </a:lnTo>
                  <a:lnTo>
                    <a:pt x="7137" y="31737"/>
                  </a:lnTo>
                  <a:lnTo>
                    <a:pt x="0" y="24637"/>
                  </a:lnTo>
                  <a:lnTo>
                    <a:pt x="0" y="15862"/>
                  </a:lnTo>
                  <a:lnTo>
                    <a:pt x="0" y="7099"/>
                  </a:lnTo>
                  <a:lnTo>
                    <a:pt x="7137" y="0"/>
                  </a:lnTo>
                  <a:lnTo>
                    <a:pt x="15900" y="0"/>
                  </a:lnTo>
                  <a:lnTo>
                    <a:pt x="24663" y="0"/>
                  </a:lnTo>
                  <a:lnTo>
                    <a:pt x="31788" y="7099"/>
                  </a:lnTo>
                  <a:lnTo>
                    <a:pt x="31788" y="158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706984" y="667826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63" y="0"/>
                  </a:moveTo>
                  <a:lnTo>
                    <a:pt x="7137" y="0"/>
                  </a:lnTo>
                  <a:lnTo>
                    <a:pt x="0" y="7099"/>
                  </a:lnTo>
                  <a:lnTo>
                    <a:pt x="0" y="24638"/>
                  </a:lnTo>
                  <a:lnTo>
                    <a:pt x="7137" y="31762"/>
                  </a:lnTo>
                  <a:lnTo>
                    <a:pt x="24663" y="31762"/>
                  </a:lnTo>
                  <a:lnTo>
                    <a:pt x="31775" y="24638"/>
                  </a:lnTo>
                  <a:lnTo>
                    <a:pt x="31775" y="15887"/>
                  </a:lnTo>
                  <a:lnTo>
                    <a:pt x="31775" y="7099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706984" y="667826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75" y="15887"/>
                  </a:moveTo>
                  <a:lnTo>
                    <a:pt x="31775" y="24638"/>
                  </a:lnTo>
                  <a:lnTo>
                    <a:pt x="24663" y="31762"/>
                  </a:lnTo>
                  <a:lnTo>
                    <a:pt x="15887" y="31762"/>
                  </a:lnTo>
                  <a:lnTo>
                    <a:pt x="7137" y="31762"/>
                  </a:lnTo>
                  <a:lnTo>
                    <a:pt x="0" y="24638"/>
                  </a:lnTo>
                  <a:lnTo>
                    <a:pt x="0" y="15887"/>
                  </a:lnTo>
                  <a:lnTo>
                    <a:pt x="0" y="7099"/>
                  </a:lnTo>
                  <a:lnTo>
                    <a:pt x="7137" y="0"/>
                  </a:lnTo>
                  <a:lnTo>
                    <a:pt x="15887" y="0"/>
                  </a:lnTo>
                  <a:lnTo>
                    <a:pt x="24663" y="0"/>
                  </a:lnTo>
                  <a:lnTo>
                    <a:pt x="31775" y="7099"/>
                  </a:lnTo>
                  <a:lnTo>
                    <a:pt x="31775" y="158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706984" y="675086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63" y="0"/>
                  </a:moveTo>
                  <a:lnTo>
                    <a:pt x="7137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37" y="31788"/>
                  </a:lnTo>
                  <a:lnTo>
                    <a:pt x="24663" y="31788"/>
                  </a:lnTo>
                  <a:lnTo>
                    <a:pt x="31775" y="24663"/>
                  </a:lnTo>
                  <a:lnTo>
                    <a:pt x="31775" y="15913"/>
                  </a:lnTo>
                  <a:lnTo>
                    <a:pt x="31775" y="7124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706984" y="675086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75" y="15913"/>
                  </a:moveTo>
                  <a:lnTo>
                    <a:pt x="31775" y="24663"/>
                  </a:lnTo>
                  <a:lnTo>
                    <a:pt x="24663" y="31788"/>
                  </a:lnTo>
                  <a:lnTo>
                    <a:pt x="15887" y="31788"/>
                  </a:lnTo>
                  <a:lnTo>
                    <a:pt x="7137" y="31788"/>
                  </a:lnTo>
                  <a:lnTo>
                    <a:pt x="0" y="24663"/>
                  </a:lnTo>
                  <a:lnTo>
                    <a:pt x="0" y="15913"/>
                  </a:lnTo>
                  <a:lnTo>
                    <a:pt x="0" y="7124"/>
                  </a:lnTo>
                  <a:lnTo>
                    <a:pt x="7137" y="0"/>
                  </a:lnTo>
                  <a:lnTo>
                    <a:pt x="15887" y="0"/>
                  </a:lnTo>
                  <a:lnTo>
                    <a:pt x="24663" y="0"/>
                  </a:lnTo>
                  <a:lnTo>
                    <a:pt x="31775" y="7124"/>
                  </a:lnTo>
                  <a:lnTo>
                    <a:pt x="31775" y="159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850728" y="6678263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650" y="0"/>
                  </a:moveTo>
                  <a:lnTo>
                    <a:pt x="7112" y="0"/>
                  </a:lnTo>
                  <a:lnTo>
                    <a:pt x="0" y="7099"/>
                  </a:lnTo>
                  <a:lnTo>
                    <a:pt x="0" y="24638"/>
                  </a:lnTo>
                  <a:lnTo>
                    <a:pt x="7112" y="31762"/>
                  </a:lnTo>
                  <a:lnTo>
                    <a:pt x="24650" y="31762"/>
                  </a:lnTo>
                  <a:lnTo>
                    <a:pt x="31750" y="24638"/>
                  </a:lnTo>
                  <a:lnTo>
                    <a:pt x="31750" y="15887"/>
                  </a:lnTo>
                  <a:lnTo>
                    <a:pt x="31750" y="7099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850728" y="6678263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31750" y="15887"/>
                  </a:moveTo>
                  <a:lnTo>
                    <a:pt x="31750" y="24638"/>
                  </a:lnTo>
                  <a:lnTo>
                    <a:pt x="24650" y="31762"/>
                  </a:lnTo>
                  <a:lnTo>
                    <a:pt x="15887" y="31762"/>
                  </a:lnTo>
                  <a:lnTo>
                    <a:pt x="7112" y="31762"/>
                  </a:lnTo>
                  <a:lnTo>
                    <a:pt x="0" y="24638"/>
                  </a:lnTo>
                  <a:lnTo>
                    <a:pt x="0" y="15887"/>
                  </a:lnTo>
                  <a:lnTo>
                    <a:pt x="0" y="7099"/>
                  </a:lnTo>
                  <a:lnTo>
                    <a:pt x="7112" y="0"/>
                  </a:lnTo>
                  <a:lnTo>
                    <a:pt x="15887" y="0"/>
                  </a:lnTo>
                  <a:lnTo>
                    <a:pt x="24650" y="0"/>
                  </a:lnTo>
                  <a:lnTo>
                    <a:pt x="31750" y="7099"/>
                  </a:lnTo>
                  <a:lnTo>
                    <a:pt x="31750" y="15887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850728" y="6750865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24650" y="0"/>
                  </a:moveTo>
                  <a:lnTo>
                    <a:pt x="7112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12" y="31788"/>
                  </a:lnTo>
                  <a:lnTo>
                    <a:pt x="24650" y="31788"/>
                  </a:lnTo>
                  <a:lnTo>
                    <a:pt x="31750" y="24663"/>
                  </a:lnTo>
                  <a:lnTo>
                    <a:pt x="31750" y="15913"/>
                  </a:lnTo>
                  <a:lnTo>
                    <a:pt x="31750" y="7124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850728" y="6750865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4">
                  <a:moveTo>
                    <a:pt x="31750" y="15913"/>
                  </a:moveTo>
                  <a:lnTo>
                    <a:pt x="31750" y="24663"/>
                  </a:lnTo>
                  <a:lnTo>
                    <a:pt x="24650" y="31788"/>
                  </a:lnTo>
                  <a:lnTo>
                    <a:pt x="15887" y="31788"/>
                  </a:lnTo>
                  <a:lnTo>
                    <a:pt x="7112" y="31788"/>
                  </a:lnTo>
                  <a:lnTo>
                    <a:pt x="0" y="24663"/>
                  </a:lnTo>
                  <a:lnTo>
                    <a:pt x="0" y="15913"/>
                  </a:lnTo>
                  <a:lnTo>
                    <a:pt x="0" y="7124"/>
                  </a:lnTo>
                  <a:lnTo>
                    <a:pt x="7112" y="0"/>
                  </a:lnTo>
                  <a:lnTo>
                    <a:pt x="15887" y="0"/>
                  </a:lnTo>
                  <a:lnTo>
                    <a:pt x="24650" y="0"/>
                  </a:lnTo>
                  <a:lnTo>
                    <a:pt x="31750" y="7124"/>
                  </a:lnTo>
                  <a:lnTo>
                    <a:pt x="31750" y="159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832558" y="660566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63" y="0"/>
                  </a:moveTo>
                  <a:lnTo>
                    <a:pt x="7112" y="0"/>
                  </a:lnTo>
                  <a:lnTo>
                    <a:pt x="0" y="7099"/>
                  </a:lnTo>
                  <a:lnTo>
                    <a:pt x="0" y="24637"/>
                  </a:lnTo>
                  <a:lnTo>
                    <a:pt x="7112" y="31737"/>
                  </a:lnTo>
                  <a:lnTo>
                    <a:pt x="24663" y="31737"/>
                  </a:lnTo>
                  <a:lnTo>
                    <a:pt x="31788" y="24637"/>
                  </a:lnTo>
                  <a:lnTo>
                    <a:pt x="31788" y="15862"/>
                  </a:lnTo>
                  <a:lnTo>
                    <a:pt x="31788" y="7099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832558" y="6605660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788" y="15862"/>
                  </a:moveTo>
                  <a:lnTo>
                    <a:pt x="31788" y="24637"/>
                  </a:lnTo>
                  <a:lnTo>
                    <a:pt x="24663" y="31737"/>
                  </a:lnTo>
                  <a:lnTo>
                    <a:pt x="15887" y="31737"/>
                  </a:lnTo>
                  <a:lnTo>
                    <a:pt x="7112" y="31737"/>
                  </a:lnTo>
                  <a:lnTo>
                    <a:pt x="0" y="24637"/>
                  </a:lnTo>
                  <a:lnTo>
                    <a:pt x="0" y="15862"/>
                  </a:lnTo>
                  <a:lnTo>
                    <a:pt x="0" y="7099"/>
                  </a:lnTo>
                  <a:lnTo>
                    <a:pt x="7112" y="0"/>
                  </a:lnTo>
                  <a:lnTo>
                    <a:pt x="15887" y="0"/>
                  </a:lnTo>
                  <a:lnTo>
                    <a:pt x="24663" y="0"/>
                  </a:lnTo>
                  <a:lnTo>
                    <a:pt x="31788" y="7099"/>
                  </a:lnTo>
                  <a:lnTo>
                    <a:pt x="31788" y="158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778087" y="665708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76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24" y="31762"/>
                  </a:lnTo>
                  <a:lnTo>
                    <a:pt x="24676" y="31762"/>
                  </a:lnTo>
                  <a:lnTo>
                    <a:pt x="31788" y="24663"/>
                  </a:lnTo>
                  <a:lnTo>
                    <a:pt x="31788" y="15887"/>
                  </a:lnTo>
                  <a:lnTo>
                    <a:pt x="31788" y="712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778087" y="665708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88" y="15887"/>
                  </a:moveTo>
                  <a:lnTo>
                    <a:pt x="31788" y="24663"/>
                  </a:lnTo>
                  <a:lnTo>
                    <a:pt x="24676" y="31762"/>
                  </a:lnTo>
                  <a:lnTo>
                    <a:pt x="15887" y="31762"/>
                  </a:lnTo>
                  <a:lnTo>
                    <a:pt x="7124" y="31762"/>
                  </a:lnTo>
                  <a:lnTo>
                    <a:pt x="0" y="24663"/>
                  </a:lnTo>
                  <a:lnTo>
                    <a:pt x="0" y="15887"/>
                  </a:lnTo>
                  <a:lnTo>
                    <a:pt x="0" y="7124"/>
                  </a:lnTo>
                  <a:lnTo>
                    <a:pt x="7124" y="0"/>
                  </a:lnTo>
                  <a:lnTo>
                    <a:pt x="15887" y="0"/>
                  </a:lnTo>
                  <a:lnTo>
                    <a:pt x="24676" y="0"/>
                  </a:lnTo>
                  <a:lnTo>
                    <a:pt x="31788" y="7124"/>
                  </a:lnTo>
                  <a:lnTo>
                    <a:pt x="31788" y="158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778087" y="673423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76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24" y="31762"/>
                  </a:lnTo>
                  <a:lnTo>
                    <a:pt x="24676" y="31762"/>
                  </a:lnTo>
                  <a:lnTo>
                    <a:pt x="31788" y="24663"/>
                  </a:lnTo>
                  <a:lnTo>
                    <a:pt x="31788" y="15874"/>
                  </a:lnTo>
                  <a:lnTo>
                    <a:pt x="31788" y="712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778087" y="673423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88" y="15874"/>
                  </a:moveTo>
                  <a:lnTo>
                    <a:pt x="31788" y="24663"/>
                  </a:lnTo>
                  <a:lnTo>
                    <a:pt x="24676" y="31762"/>
                  </a:lnTo>
                  <a:lnTo>
                    <a:pt x="15887" y="31762"/>
                  </a:lnTo>
                  <a:lnTo>
                    <a:pt x="7124" y="31762"/>
                  </a:lnTo>
                  <a:lnTo>
                    <a:pt x="0" y="24663"/>
                  </a:lnTo>
                  <a:lnTo>
                    <a:pt x="0" y="15874"/>
                  </a:lnTo>
                  <a:lnTo>
                    <a:pt x="0" y="7124"/>
                  </a:lnTo>
                  <a:lnTo>
                    <a:pt x="7124" y="0"/>
                  </a:lnTo>
                  <a:lnTo>
                    <a:pt x="15887" y="0"/>
                  </a:lnTo>
                  <a:lnTo>
                    <a:pt x="24676" y="0"/>
                  </a:lnTo>
                  <a:lnTo>
                    <a:pt x="31788" y="7124"/>
                  </a:lnTo>
                  <a:lnTo>
                    <a:pt x="31788" y="1587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972024" y="6309083"/>
              <a:ext cx="284480" cy="354330"/>
            </a:xfrm>
            <a:custGeom>
              <a:avLst/>
              <a:gdLst/>
              <a:ahLst/>
              <a:cxnLst/>
              <a:rect l="l" t="t" r="r" b="b"/>
              <a:pathLst>
                <a:path w="284480" h="354329">
                  <a:moveTo>
                    <a:pt x="216725" y="0"/>
                  </a:moveTo>
                  <a:lnTo>
                    <a:pt x="67322" y="0"/>
                  </a:lnTo>
                  <a:lnTo>
                    <a:pt x="66103" y="279"/>
                  </a:lnTo>
                  <a:lnTo>
                    <a:pt x="38379" y="13360"/>
                  </a:lnTo>
                  <a:lnTo>
                    <a:pt x="36512" y="16154"/>
                  </a:lnTo>
                  <a:lnTo>
                    <a:pt x="35191" y="49314"/>
                  </a:lnTo>
                  <a:lnTo>
                    <a:pt x="19989" y="56908"/>
                  </a:lnTo>
                  <a:lnTo>
                    <a:pt x="18173" y="59804"/>
                  </a:lnTo>
                  <a:lnTo>
                    <a:pt x="18173" y="92608"/>
                  </a:lnTo>
                  <a:lnTo>
                    <a:pt x="1879" y="100126"/>
                  </a:lnTo>
                  <a:lnTo>
                    <a:pt x="0" y="103085"/>
                  </a:lnTo>
                  <a:lnTo>
                    <a:pt x="0" y="175755"/>
                  </a:lnTo>
                  <a:lnTo>
                    <a:pt x="889" y="177888"/>
                  </a:lnTo>
                  <a:lnTo>
                    <a:pt x="36372" y="213398"/>
                  </a:lnTo>
                  <a:lnTo>
                    <a:pt x="36372" y="279184"/>
                  </a:lnTo>
                  <a:lnTo>
                    <a:pt x="18376" y="297205"/>
                  </a:lnTo>
                  <a:lnTo>
                    <a:pt x="17487" y="299339"/>
                  </a:lnTo>
                  <a:lnTo>
                    <a:pt x="17487" y="350266"/>
                  </a:lnTo>
                  <a:lnTo>
                    <a:pt x="21247" y="354037"/>
                  </a:lnTo>
                  <a:lnTo>
                    <a:pt x="86169" y="354037"/>
                  </a:lnTo>
                  <a:lnTo>
                    <a:pt x="88328" y="353161"/>
                  </a:lnTo>
                  <a:lnTo>
                    <a:pt x="102831" y="338632"/>
                  </a:lnTo>
                  <a:lnTo>
                    <a:pt x="181190" y="338632"/>
                  </a:lnTo>
                  <a:lnTo>
                    <a:pt x="195732" y="353161"/>
                  </a:lnTo>
                  <a:lnTo>
                    <a:pt x="197866" y="354037"/>
                  </a:lnTo>
                  <a:lnTo>
                    <a:pt x="258165" y="354037"/>
                  </a:lnTo>
                  <a:lnTo>
                    <a:pt x="262801" y="354037"/>
                  </a:lnTo>
                  <a:lnTo>
                    <a:pt x="266547" y="350266"/>
                  </a:lnTo>
                  <a:lnTo>
                    <a:pt x="266547" y="299339"/>
                  </a:lnTo>
                  <a:lnTo>
                    <a:pt x="265684" y="297205"/>
                  </a:lnTo>
                  <a:lnTo>
                    <a:pt x="247662" y="279184"/>
                  </a:lnTo>
                  <a:lnTo>
                    <a:pt x="247662" y="213398"/>
                  </a:lnTo>
                  <a:lnTo>
                    <a:pt x="283171" y="177888"/>
                  </a:lnTo>
                  <a:lnTo>
                    <a:pt x="284060" y="175755"/>
                  </a:lnTo>
                  <a:lnTo>
                    <a:pt x="284060" y="103085"/>
                  </a:lnTo>
                  <a:lnTo>
                    <a:pt x="282143" y="100126"/>
                  </a:lnTo>
                  <a:lnTo>
                    <a:pt x="265849" y="92608"/>
                  </a:lnTo>
                  <a:lnTo>
                    <a:pt x="265849" y="59804"/>
                  </a:lnTo>
                  <a:lnTo>
                    <a:pt x="264083" y="56908"/>
                  </a:lnTo>
                  <a:lnTo>
                    <a:pt x="248869" y="49314"/>
                  </a:lnTo>
                  <a:lnTo>
                    <a:pt x="247523" y="16154"/>
                  </a:lnTo>
                  <a:lnTo>
                    <a:pt x="245694" y="13360"/>
                  </a:lnTo>
                  <a:lnTo>
                    <a:pt x="217944" y="279"/>
                  </a:lnTo>
                  <a:lnTo>
                    <a:pt x="216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972024" y="6309083"/>
              <a:ext cx="284480" cy="354330"/>
            </a:xfrm>
            <a:custGeom>
              <a:avLst/>
              <a:gdLst/>
              <a:ahLst/>
              <a:cxnLst/>
              <a:rect l="l" t="t" r="r" b="b"/>
              <a:pathLst>
                <a:path w="284480" h="354329">
                  <a:moveTo>
                    <a:pt x="258165" y="354037"/>
                  </a:moveTo>
                  <a:lnTo>
                    <a:pt x="200101" y="354037"/>
                  </a:lnTo>
                  <a:lnTo>
                    <a:pt x="197866" y="354037"/>
                  </a:lnTo>
                  <a:lnTo>
                    <a:pt x="195732" y="353161"/>
                  </a:lnTo>
                  <a:lnTo>
                    <a:pt x="194157" y="351586"/>
                  </a:lnTo>
                  <a:lnTo>
                    <a:pt x="181190" y="338632"/>
                  </a:lnTo>
                  <a:lnTo>
                    <a:pt x="102831" y="338632"/>
                  </a:lnTo>
                  <a:lnTo>
                    <a:pt x="89890" y="351586"/>
                  </a:lnTo>
                  <a:lnTo>
                    <a:pt x="88328" y="353161"/>
                  </a:lnTo>
                  <a:lnTo>
                    <a:pt x="86169" y="354037"/>
                  </a:lnTo>
                  <a:lnTo>
                    <a:pt x="83947" y="354037"/>
                  </a:lnTo>
                  <a:lnTo>
                    <a:pt x="25882" y="354037"/>
                  </a:lnTo>
                  <a:lnTo>
                    <a:pt x="21247" y="354037"/>
                  </a:lnTo>
                  <a:lnTo>
                    <a:pt x="17487" y="350266"/>
                  </a:lnTo>
                  <a:lnTo>
                    <a:pt x="17487" y="345643"/>
                  </a:lnTo>
                  <a:lnTo>
                    <a:pt x="17487" y="301548"/>
                  </a:lnTo>
                  <a:lnTo>
                    <a:pt x="17487" y="299339"/>
                  </a:lnTo>
                  <a:lnTo>
                    <a:pt x="18376" y="297205"/>
                  </a:lnTo>
                  <a:lnTo>
                    <a:pt x="19951" y="295617"/>
                  </a:lnTo>
                  <a:lnTo>
                    <a:pt x="36372" y="279184"/>
                  </a:lnTo>
                  <a:lnTo>
                    <a:pt x="36372" y="213398"/>
                  </a:lnTo>
                  <a:lnTo>
                    <a:pt x="2451" y="179463"/>
                  </a:lnTo>
                  <a:lnTo>
                    <a:pt x="889" y="177888"/>
                  </a:lnTo>
                  <a:lnTo>
                    <a:pt x="0" y="175755"/>
                  </a:lnTo>
                  <a:lnTo>
                    <a:pt x="0" y="173532"/>
                  </a:lnTo>
                  <a:lnTo>
                    <a:pt x="0" y="106387"/>
                  </a:lnTo>
                  <a:lnTo>
                    <a:pt x="0" y="103085"/>
                  </a:lnTo>
                  <a:lnTo>
                    <a:pt x="1879" y="100126"/>
                  </a:lnTo>
                  <a:lnTo>
                    <a:pt x="4864" y="98729"/>
                  </a:lnTo>
                  <a:lnTo>
                    <a:pt x="18173" y="92608"/>
                  </a:lnTo>
                  <a:lnTo>
                    <a:pt x="18173" y="62979"/>
                  </a:lnTo>
                  <a:lnTo>
                    <a:pt x="18173" y="59804"/>
                  </a:lnTo>
                  <a:lnTo>
                    <a:pt x="19989" y="56908"/>
                  </a:lnTo>
                  <a:lnTo>
                    <a:pt x="22834" y="55486"/>
                  </a:lnTo>
                  <a:lnTo>
                    <a:pt x="35191" y="49314"/>
                  </a:lnTo>
                  <a:lnTo>
                    <a:pt x="36372" y="19278"/>
                  </a:lnTo>
                  <a:lnTo>
                    <a:pt x="36512" y="16154"/>
                  </a:lnTo>
                  <a:lnTo>
                    <a:pt x="38379" y="13360"/>
                  </a:lnTo>
                  <a:lnTo>
                    <a:pt x="41211" y="12014"/>
                  </a:lnTo>
                  <a:lnTo>
                    <a:pt x="64985" y="825"/>
                  </a:lnTo>
                  <a:lnTo>
                    <a:pt x="66103" y="279"/>
                  </a:lnTo>
                  <a:lnTo>
                    <a:pt x="67322" y="0"/>
                  </a:lnTo>
                  <a:lnTo>
                    <a:pt x="68567" y="0"/>
                  </a:lnTo>
                  <a:lnTo>
                    <a:pt x="215506" y="0"/>
                  </a:lnTo>
                  <a:lnTo>
                    <a:pt x="216725" y="0"/>
                  </a:lnTo>
                  <a:lnTo>
                    <a:pt x="217944" y="279"/>
                  </a:lnTo>
                  <a:lnTo>
                    <a:pt x="219062" y="825"/>
                  </a:lnTo>
                  <a:lnTo>
                    <a:pt x="242849" y="12014"/>
                  </a:lnTo>
                  <a:lnTo>
                    <a:pt x="245694" y="13360"/>
                  </a:lnTo>
                  <a:lnTo>
                    <a:pt x="247523" y="16154"/>
                  </a:lnTo>
                  <a:lnTo>
                    <a:pt x="247662" y="19278"/>
                  </a:lnTo>
                  <a:lnTo>
                    <a:pt x="248869" y="49314"/>
                  </a:lnTo>
                  <a:lnTo>
                    <a:pt x="261200" y="55486"/>
                  </a:lnTo>
                  <a:lnTo>
                    <a:pt x="264083" y="56908"/>
                  </a:lnTo>
                  <a:lnTo>
                    <a:pt x="265849" y="59804"/>
                  </a:lnTo>
                  <a:lnTo>
                    <a:pt x="265849" y="62979"/>
                  </a:lnTo>
                  <a:lnTo>
                    <a:pt x="265849" y="92608"/>
                  </a:lnTo>
                  <a:lnTo>
                    <a:pt x="279171" y="98729"/>
                  </a:lnTo>
                  <a:lnTo>
                    <a:pt x="282143" y="100126"/>
                  </a:lnTo>
                  <a:lnTo>
                    <a:pt x="284060" y="103085"/>
                  </a:lnTo>
                  <a:lnTo>
                    <a:pt x="284060" y="106387"/>
                  </a:lnTo>
                  <a:lnTo>
                    <a:pt x="284060" y="173532"/>
                  </a:lnTo>
                  <a:lnTo>
                    <a:pt x="284060" y="175755"/>
                  </a:lnTo>
                  <a:lnTo>
                    <a:pt x="283171" y="177888"/>
                  </a:lnTo>
                  <a:lnTo>
                    <a:pt x="281597" y="179463"/>
                  </a:lnTo>
                  <a:lnTo>
                    <a:pt x="247662" y="213398"/>
                  </a:lnTo>
                  <a:lnTo>
                    <a:pt x="247662" y="279184"/>
                  </a:lnTo>
                  <a:lnTo>
                    <a:pt x="264096" y="295617"/>
                  </a:lnTo>
                  <a:lnTo>
                    <a:pt x="265684" y="297205"/>
                  </a:lnTo>
                  <a:lnTo>
                    <a:pt x="266547" y="299339"/>
                  </a:lnTo>
                  <a:lnTo>
                    <a:pt x="266547" y="301548"/>
                  </a:lnTo>
                  <a:lnTo>
                    <a:pt x="266547" y="345643"/>
                  </a:lnTo>
                  <a:lnTo>
                    <a:pt x="266547" y="350266"/>
                  </a:lnTo>
                  <a:lnTo>
                    <a:pt x="262801" y="354037"/>
                  </a:lnTo>
                  <a:lnTo>
                    <a:pt x="258165" y="3540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1046721" y="6416525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63" y="0"/>
                  </a:moveTo>
                  <a:lnTo>
                    <a:pt x="7124" y="0"/>
                  </a:lnTo>
                  <a:lnTo>
                    <a:pt x="0" y="7112"/>
                  </a:lnTo>
                  <a:lnTo>
                    <a:pt x="0" y="24650"/>
                  </a:lnTo>
                  <a:lnTo>
                    <a:pt x="7124" y="31750"/>
                  </a:lnTo>
                  <a:lnTo>
                    <a:pt x="24663" y="31750"/>
                  </a:lnTo>
                  <a:lnTo>
                    <a:pt x="31788" y="24650"/>
                  </a:lnTo>
                  <a:lnTo>
                    <a:pt x="31788" y="15862"/>
                  </a:lnTo>
                  <a:lnTo>
                    <a:pt x="31788" y="711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1046721" y="6416525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788" y="15862"/>
                  </a:moveTo>
                  <a:lnTo>
                    <a:pt x="31788" y="24650"/>
                  </a:lnTo>
                  <a:lnTo>
                    <a:pt x="24663" y="31750"/>
                  </a:lnTo>
                  <a:lnTo>
                    <a:pt x="15887" y="31750"/>
                  </a:lnTo>
                  <a:lnTo>
                    <a:pt x="7124" y="31750"/>
                  </a:lnTo>
                  <a:lnTo>
                    <a:pt x="0" y="24650"/>
                  </a:lnTo>
                  <a:lnTo>
                    <a:pt x="0" y="15862"/>
                  </a:lnTo>
                  <a:lnTo>
                    <a:pt x="0" y="7112"/>
                  </a:lnTo>
                  <a:lnTo>
                    <a:pt x="7124" y="0"/>
                  </a:lnTo>
                  <a:lnTo>
                    <a:pt x="15887" y="0"/>
                  </a:lnTo>
                  <a:lnTo>
                    <a:pt x="24663" y="0"/>
                  </a:lnTo>
                  <a:lnTo>
                    <a:pt x="31788" y="7112"/>
                  </a:lnTo>
                  <a:lnTo>
                    <a:pt x="31788" y="158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1027051" y="6489141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63" y="0"/>
                  </a:moveTo>
                  <a:lnTo>
                    <a:pt x="7137" y="0"/>
                  </a:lnTo>
                  <a:lnTo>
                    <a:pt x="0" y="7099"/>
                  </a:lnTo>
                  <a:lnTo>
                    <a:pt x="0" y="24638"/>
                  </a:lnTo>
                  <a:lnTo>
                    <a:pt x="7137" y="31750"/>
                  </a:lnTo>
                  <a:lnTo>
                    <a:pt x="24663" y="31750"/>
                  </a:lnTo>
                  <a:lnTo>
                    <a:pt x="31775" y="24638"/>
                  </a:lnTo>
                  <a:lnTo>
                    <a:pt x="31775" y="15875"/>
                  </a:lnTo>
                  <a:lnTo>
                    <a:pt x="31775" y="7099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1027051" y="6489141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775" y="15875"/>
                  </a:moveTo>
                  <a:lnTo>
                    <a:pt x="31775" y="24638"/>
                  </a:lnTo>
                  <a:lnTo>
                    <a:pt x="24663" y="31750"/>
                  </a:lnTo>
                  <a:lnTo>
                    <a:pt x="15900" y="31750"/>
                  </a:lnTo>
                  <a:lnTo>
                    <a:pt x="7137" y="31750"/>
                  </a:lnTo>
                  <a:lnTo>
                    <a:pt x="0" y="24638"/>
                  </a:lnTo>
                  <a:lnTo>
                    <a:pt x="0" y="15875"/>
                  </a:lnTo>
                  <a:lnTo>
                    <a:pt x="0" y="7099"/>
                  </a:lnTo>
                  <a:lnTo>
                    <a:pt x="7137" y="0"/>
                  </a:lnTo>
                  <a:lnTo>
                    <a:pt x="15900" y="0"/>
                  </a:lnTo>
                  <a:lnTo>
                    <a:pt x="24663" y="0"/>
                  </a:lnTo>
                  <a:lnTo>
                    <a:pt x="31775" y="7099"/>
                  </a:lnTo>
                  <a:lnTo>
                    <a:pt x="31775" y="158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1027051" y="656174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63" y="0"/>
                  </a:moveTo>
                  <a:lnTo>
                    <a:pt x="7137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37" y="31775"/>
                  </a:lnTo>
                  <a:lnTo>
                    <a:pt x="24663" y="31775"/>
                  </a:lnTo>
                  <a:lnTo>
                    <a:pt x="31775" y="24663"/>
                  </a:lnTo>
                  <a:lnTo>
                    <a:pt x="31775" y="15887"/>
                  </a:lnTo>
                  <a:lnTo>
                    <a:pt x="31775" y="7124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1027051" y="656174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75" y="15887"/>
                  </a:moveTo>
                  <a:lnTo>
                    <a:pt x="31775" y="24663"/>
                  </a:lnTo>
                  <a:lnTo>
                    <a:pt x="24663" y="31775"/>
                  </a:lnTo>
                  <a:lnTo>
                    <a:pt x="15900" y="31775"/>
                  </a:lnTo>
                  <a:lnTo>
                    <a:pt x="7137" y="31775"/>
                  </a:lnTo>
                  <a:lnTo>
                    <a:pt x="0" y="24663"/>
                  </a:lnTo>
                  <a:lnTo>
                    <a:pt x="0" y="15887"/>
                  </a:lnTo>
                  <a:lnTo>
                    <a:pt x="0" y="7124"/>
                  </a:lnTo>
                  <a:lnTo>
                    <a:pt x="7137" y="0"/>
                  </a:lnTo>
                  <a:lnTo>
                    <a:pt x="15900" y="0"/>
                  </a:lnTo>
                  <a:lnTo>
                    <a:pt x="24663" y="0"/>
                  </a:lnTo>
                  <a:lnTo>
                    <a:pt x="31775" y="7124"/>
                  </a:lnTo>
                  <a:lnTo>
                    <a:pt x="31775" y="158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1170782" y="6489141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50" y="0"/>
                  </a:moveTo>
                  <a:lnTo>
                    <a:pt x="7124" y="0"/>
                  </a:lnTo>
                  <a:lnTo>
                    <a:pt x="0" y="7099"/>
                  </a:lnTo>
                  <a:lnTo>
                    <a:pt x="0" y="24638"/>
                  </a:lnTo>
                  <a:lnTo>
                    <a:pt x="7124" y="31750"/>
                  </a:lnTo>
                  <a:lnTo>
                    <a:pt x="24650" y="31750"/>
                  </a:lnTo>
                  <a:lnTo>
                    <a:pt x="31775" y="24638"/>
                  </a:lnTo>
                  <a:lnTo>
                    <a:pt x="31775" y="15875"/>
                  </a:lnTo>
                  <a:lnTo>
                    <a:pt x="31775" y="7099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1170782" y="6489141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775" y="15875"/>
                  </a:moveTo>
                  <a:lnTo>
                    <a:pt x="31775" y="24638"/>
                  </a:lnTo>
                  <a:lnTo>
                    <a:pt x="24650" y="31750"/>
                  </a:lnTo>
                  <a:lnTo>
                    <a:pt x="15874" y="31750"/>
                  </a:lnTo>
                  <a:lnTo>
                    <a:pt x="7124" y="31750"/>
                  </a:lnTo>
                  <a:lnTo>
                    <a:pt x="0" y="24638"/>
                  </a:lnTo>
                  <a:lnTo>
                    <a:pt x="0" y="15875"/>
                  </a:lnTo>
                  <a:lnTo>
                    <a:pt x="0" y="7099"/>
                  </a:lnTo>
                  <a:lnTo>
                    <a:pt x="7124" y="0"/>
                  </a:lnTo>
                  <a:lnTo>
                    <a:pt x="15874" y="0"/>
                  </a:lnTo>
                  <a:lnTo>
                    <a:pt x="24650" y="0"/>
                  </a:lnTo>
                  <a:lnTo>
                    <a:pt x="31775" y="7099"/>
                  </a:lnTo>
                  <a:lnTo>
                    <a:pt x="31775" y="158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1170782" y="656174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50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663"/>
                  </a:lnTo>
                  <a:lnTo>
                    <a:pt x="7124" y="31775"/>
                  </a:lnTo>
                  <a:lnTo>
                    <a:pt x="24650" y="31775"/>
                  </a:lnTo>
                  <a:lnTo>
                    <a:pt x="31775" y="24663"/>
                  </a:lnTo>
                  <a:lnTo>
                    <a:pt x="31775" y="15887"/>
                  </a:lnTo>
                  <a:lnTo>
                    <a:pt x="31775" y="7124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1170782" y="656174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75" y="15887"/>
                  </a:moveTo>
                  <a:lnTo>
                    <a:pt x="31775" y="24663"/>
                  </a:lnTo>
                  <a:lnTo>
                    <a:pt x="24650" y="31775"/>
                  </a:lnTo>
                  <a:lnTo>
                    <a:pt x="15874" y="31775"/>
                  </a:lnTo>
                  <a:lnTo>
                    <a:pt x="7124" y="31775"/>
                  </a:lnTo>
                  <a:lnTo>
                    <a:pt x="0" y="24663"/>
                  </a:lnTo>
                  <a:lnTo>
                    <a:pt x="0" y="15887"/>
                  </a:lnTo>
                  <a:lnTo>
                    <a:pt x="0" y="7124"/>
                  </a:lnTo>
                  <a:lnTo>
                    <a:pt x="7124" y="0"/>
                  </a:lnTo>
                  <a:lnTo>
                    <a:pt x="15874" y="0"/>
                  </a:lnTo>
                  <a:lnTo>
                    <a:pt x="24650" y="0"/>
                  </a:lnTo>
                  <a:lnTo>
                    <a:pt x="31775" y="7124"/>
                  </a:lnTo>
                  <a:lnTo>
                    <a:pt x="31775" y="158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1152599" y="6416525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24676" y="0"/>
                  </a:moveTo>
                  <a:lnTo>
                    <a:pt x="7150" y="0"/>
                  </a:lnTo>
                  <a:lnTo>
                    <a:pt x="0" y="7112"/>
                  </a:lnTo>
                  <a:lnTo>
                    <a:pt x="0" y="24650"/>
                  </a:lnTo>
                  <a:lnTo>
                    <a:pt x="7150" y="31750"/>
                  </a:lnTo>
                  <a:lnTo>
                    <a:pt x="24676" y="31750"/>
                  </a:lnTo>
                  <a:lnTo>
                    <a:pt x="31800" y="24650"/>
                  </a:lnTo>
                  <a:lnTo>
                    <a:pt x="31800" y="15862"/>
                  </a:lnTo>
                  <a:lnTo>
                    <a:pt x="31800" y="711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1152599" y="6416525"/>
              <a:ext cx="32384" cy="31750"/>
            </a:xfrm>
            <a:custGeom>
              <a:avLst/>
              <a:gdLst/>
              <a:ahLst/>
              <a:cxnLst/>
              <a:rect l="l" t="t" r="r" b="b"/>
              <a:pathLst>
                <a:path w="32384" h="31750">
                  <a:moveTo>
                    <a:pt x="31800" y="15862"/>
                  </a:moveTo>
                  <a:lnTo>
                    <a:pt x="31800" y="24650"/>
                  </a:lnTo>
                  <a:lnTo>
                    <a:pt x="24676" y="31750"/>
                  </a:lnTo>
                  <a:lnTo>
                    <a:pt x="15925" y="31750"/>
                  </a:lnTo>
                  <a:lnTo>
                    <a:pt x="7150" y="31750"/>
                  </a:lnTo>
                  <a:lnTo>
                    <a:pt x="0" y="24650"/>
                  </a:lnTo>
                  <a:lnTo>
                    <a:pt x="0" y="15862"/>
                  </a:lnTo>
                  <a:lnTo>
                    <a:pt x="0" y="7112"/>
                  </a:lnTo>
                  <a:lnTo>
                    <a:pt x="7150" y="0"/>
                  </a:lnTo>
                  <a:lnTo>
                    <a:pt x="15925" y="0"/>
                  </a:lnTo>
                  <a:lnTo>
                    <a:pt x="24676" y="0"/>
                  </a:lnTo>
                  <a:lnTo>
                    <a:pt x="31800" y="7112"/>
                  </a:lnTo>
                  <a:lnTo>
                    <a:pt x="31800" y="1586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1098153" y="646793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24676" y="0"/>
                  </a:moveTo>
                  <a:lnTo>
                    <a:pt x="7124" y="0"/>
                  </a:lnTo>
                  <a:lnTo>
                    <a:pt x="0" y="7150"/>
                  </a:lnTo>
                  <a:lnTo>
                    <a:pt x="0" y="24688"/>
                  </a:lnTo>
                  <a:lnTo>
                    <a:pt x="7124" y="31800"/>
                  </a:lnTo>
                  <a:lnTo>
                    <a:pt x="24676" y="31800"/>
                  </a:lnTo>
                  <a:lnTo>
                    <a:pt x="31788" y="24688"/>
                  </a:lnTo>
                  <a:lnTo>
                    <a:pt x="31788" y="15900"/>
                  </a:lnTo>
                  <a:lnTo>
                    <a:pt x="31788" y="7150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1098153" y="646793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5">
                  <a:moveTo>
                    <a:pt x="31788" y="15900"/>
                  </a:moveTo>
                  <a:lnTo>
                    <a:pt x="31788" y="24688"/>
                  </a:lnTo>
                  <a:lnTo>
                    <a:pt x="24676" y="31800"/>
                  </a:lnTo>
                  <a:lnTo>
                    <a:pt x="15900" y="31800"/>
                  </a:lnTo>
                  <a:lnTo>
                    <a:pt x="7124" y="31800"/>
                  </a:lnTo>
                  <a:lnTo>
                    <a:pt x="0" y="24688"/>
                  </a:lnTo>
                  <a:lnTo>
                    <a:pt x="0" y="15900"/>
                  </a:lnTo>
                  <a:lnTo>
                    <a:pt x="0" y="7150"/>
                  </a:lnTo>
                  <a:lnTo>
                    <a:pt x="7124" y="0"/>
                  </a:lnTo>
                  <a:lnTo>
                    <a:pt x="15900" y="0"/>
                  </a:lnTo>
                  <a:lnTo>
                    <a:pt x="24676" y="0"/>
                  </a:lnTo>
                  <a:lnTo>
                    <a:pt x="31788" y="7150"/>
                  </a:lnTo>
                  <a:lnTo>
                    <a:pt x="31788" y="1590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1098153" y="654509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24676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676"/>
                  </a:lnTo>
                  <a:lnTo>
                    <a:pt x="7124" y="31775"/>
                  </a:lnTo>
                  <a:lnTo>
                    <a:pt x="24676" y="31775"/>
                  </a:lnTo>
                  <a:lnTo>
                    <a:pt x="31788" y="24676"/>
                  </a:lnTo>
                  <a:lnTo>
                    <a:pt x="31788" y="15887"/>
                  </a:lnTo>
                  <a:lnTo>
                    <a:pt x="31788" y="712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1098153" y="654509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1788" y="15887"/>
                  </a:moveTo>
                  <a:lnTo>
                    <a:pt x="31788" y="24676"/>
                  </a:lnTo>
                  <a:lnTo>
                    <a:pt x="24676" y="31775"/>
                  </a:lnTo>
                  <a:lnTo>
                    <a:pt x="15900" y="31775"/>
                  </a:lnTo>
                  <a:lnTo>
                    <a:pt x="7124" y="31775"/>
                  </a:lnTo>
                  <a:lnTo>
                    <a:pt x="0" y="24676"/>
                  </a:lnTo>
                  <a:lnTo>
                    <a:pt x="0" y="15887"/>
                  </a:lnTo>
                  <a:lnTo>
                    <a:pt x="0" y="7124"/>
                  </a:lnTo>
                  <a:lnTo>
                    <a:pt x="7124" y="0"/>
                  </a:lnTo>
                  <a:lnTo>
                    <a:pt x="15900" y="0"/>
                  </a:lnTo>
                  <a:lnTo>
                    <a:pt x="24676" y="0"/>
                  </a:lnTo>
                  <a:lnTo>
                    <a:pt x="31788" y="7124"/>
                  </a:lnTo>
                  <a:lnTo>
                    <a:pt x="31788" y="158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3" name="object 1213"/>
          <p:cNvGrpSpPr/>
          <p:nvPr/>
        </p:nvGrpSpPr>
        <p:grpSpPr>
          <a:xfrm>
            <a:off x="4389984" y="6091115"/>
            <a:ext cx="170815" cy="502284"/>
            <a:chOff x="4389984" y="6091115"/>
            <a:chExt cx="170815" cy="502284"/>
          </a:xfrm>
        </p:grpSpPr>
        <p:sp>
          <p:nvSpPr>
            <p:cNvPr id="1214" name="object 1214"/>
            <p:cNvSpPr/>
            <p:nvPr/>
          </p:nvSpPr>
          <p:spPr>
            <a:xfrm>
              <a:off x="4425914" y="6094290"/>
              <a:ext cx="131445" cy="463550"/>
            </a:xfrm>
            <a:custGeom>
              <a:avLst/>
              <a:gdLst/>
              <a:ahLst/>
              <a:cxnLst/>
              <a:rect l="l" t="t" r="r" b="b"/>
              <a:pathLst>
                <a:path w="131445" h="463550">
                  <a:moveTo>
                    <a:pt x="0" y="463359"/>
                  </a:moveTo>
                  <a:lnTo>
                    <a:pt x="0" y="0"/>
                  </a:lnTo>
                  <a:lnTo>
                    <a:pt x="13127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4389984" y="6557650"/>
              <a:ext cx="78105" cy="0"/>
            </a:xfrm>
            <a:custGeom>
              <a:avLst/>
              <a:gdLst/>
              <a:ahLst/>
              <a:cxnLst/>
              <a:rect l="l" t="t" r="r" b="b"/>
              <a:pathLst>
                <a:path w="78104" h="0">
                  <a:moveTo>
                    <a:pt x="77787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4389984" y="6557650"/>
              <a:ext cx="78105" cy="0"/>
            </a:xfrm>
            <a:custGeom>
              <a:avLst/>
              <a:gdLst/>
              <a:ahLst/>
              <a:cxnLst/>
              <a:rect l="l" t="t" r="r" b="b"/>
              <a:pathLst>
                <a:path w="78104" h="0">
                  <a:moveTo>
                    <a:pt x="0" y="0"/>
                  </a:moveTo>
                  <a:lnTo>
                    <a:pt x="7778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4401432" y="6573675"/>
              <a:ext cx="55244" cy="0"/>
            </a:xfrm>
            <a:custGeom>
              <a:avLst/>
              <a:gdLst/>
              <a:ahLst/>
              <a:cxnLst/>
              <a:rect l="l" t="t" r="r" b="b"/>
              <a:pathLst>
                <a:path w="55245" h="0">
                  <a:moveTo>
                    <a:pt x="0" y="0"/>
                  </a:moveTo>
                  <a:lnTo>
                    <a:pt x="5490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4412854" y="6589674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 h="0">
                  <a:moveTo>
                    <a:pt x="0" y="0"/>
                  </a:moveTo>
                  <a:lnTo>
                    <a:pt x="32016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9" name="object 1219"/>
          <p:cNvGrpSpPr/>
          <p:nvPr/>
        </p:nvGrpSpPr>
        <p:grpSpPr>
          <a:xfrm>
            <a:off x="5406975" y="7142966"/>
            <a:ext cx="401955" cy="304800"/>
            <a:chOff x="5406975" y="7142966"/>
            <a:chExt cx="401955" cy="304800"/>
          </a:xfrm>
        </p:grpSpPr>
        <p:sp>
          <p:nvSpPr>
            <p:cNvPr id="1220" name="object 1220"/>
            <p:cNvSpPr/>
            <p:nvPr/>
          </p:nvSpPr>
          <p:spPr>
            <a:xfrm>
              <a:off x="5453299" y="7146141"/>
              <a:ext cx="320675" cy="266700"/>
            </a:xfrm>
            <a:custGeom>
              <a:avLst/>
              <a:gdLst/>
              <a:ahLst/>
              <a:cxnLst/>
              <a:rect l="l" t="t" r="r" b="b"/>
              <a:pathLst>
                <a:path w="320675" h="266700">
                  <a:moveTo>
                    <a:pt x="320179" y="0"/>
                  </a:moveTo>
                  <a:lnTo>
                    <a:pt x="320179" y="266471"/>
                  </a:lnTo>
                  <a:lnTo>
                    <a:pt x="0" y="266471"/>
                  </a:lnTo>
                  <a:lnTo>
                    <a:pt x="0" y="238734"/>
                  </a:lnTo>
                </a:path>
              </a:pathLst>
            </a:custGeom>
            <a:ln w="6350">
              <a:solidFill>
                <a:srgbClr val="F07D0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5410150" y="7146141"/>
              <a:ext cx="395605" cy="298450"/>
            </a:xfrm>
            <a:custGeom>
              <a:avLst/>
              <a:gdLst/>
              <a:ahLst/>
              <a:cxnLst/>
              <a:rect l="l" t="t" r="r" b="b"/>
              <a:pathLst>
                <a:path w="395604" h="298450">
                  <a:moveTo>
                    <a:pt x="395363" y="0"/>
                  </a:moveTo>
                  <a:lnTo>
                    <a:pt x="395363" y="298348"/>
                  </a:lnTo>
                  <a:lnTo>
                    <a:pt x="0" y="298348"/>
                  </a:lnTo>
                  <a:lnTo>
                    <a:pt x="0" y="238404"/>
                  </a:lnTo>
                </a:path>
              </a:pathLst>
            </a:custGeom>
            <a:ln w="6350">
              <a:solidFill>
                <a:srgbClr val="F07D0D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2" name="object 1222"/>
          <p:cNvSpPr/>
          <p:nvPr/>
        </p:nvSpPr>
        <p:spPr>
          <a:xfrm>
            <a:off x="5125564" y="5366522"/>
            <a:ext cx="524510" cy="41275"/>
          </a:xfrm>
          <a:custGeom>
            <a:avLst/>
            <a:gdLst/>
            <a:ahLst/>
            <a:cxnLst/>
            <a:rect l="l" t="t" r="r" b="b"/>
            <a:pathLst>
              <a:path w="524510" h="41275">
                <a:moveTo>
                  <a:pt x="12517" y="40309"/>
                </a:moveTo>
                <a:lnTo>
                  <a:pt x="3029" y="27621"/>
                </a:lnTo>
                <a:lnTo>
                  <a:pt x="0" y="19192"/>
                </a:lnTo>
                <a:lnTo>
                  <a:pt x="3550" y="11245"/>
                </a:lnTo>
                <a:lnTo>
                  <a:pt x="13800" y="0"/>
                </a:lnTo>
                <a:lnTo>
                  <a:pt x="515564" y="0"/>
                </a:lnTo>
                <a:lnTo>
                  <a:pt x="522164" y="7962"/>
                </a:lnTo>
                <a:lnTo>
                  <a:pt x="524500" y="14882"/>
                </a:lnTo>
                <a:lnTo>
                  <a:pt x="522695" y="24601"/>
                </a:lnTo>
                <a:lnTo>
                  <a:pt x="516872" y="40957"/>
                </a:lnTo>
                <a:lnTo>
                  <a:pt x="12517" y="40309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5125564" y="6002173"/>
            <a:ext cx="524510" cy="41275"/>
          </a:xfrm>
          <a:custGeom>
            <a:avLst/>
            <a:gdLst/>
            <a:ahLst/>
            <a:cxnLst/>
            <a:rect l="l" t="t" r="r" b="b"/>
            <a:pathLst>
              <a:path w="524510" h="41275">
                <a:moveTo>
                  <a:pt x="12517" y="40297"/>
                </a:moveTo>
                <a:lnTo>
                  <a:pt x="3029" y="27601"/>
                </a:lnTo>
                <a:lnTo>
                  <a:pt x="0" y="19172"/>
                </a:lnTo>
                <a:lnTo>
                  <a:pt x="3550" y="11230"/>
                </a:lnTo>
                <a:lnTo>
                  <a:pt x="13800" y="0"/>
                </a:lnTo>
                <a:lnTo>
                  <a:pt x="515564" y="0"/>
                </a:lnTo>
                <a:lnTo>
                  <a:pt x="522164" y="7947"/>
                </a:lnTo>
                <a:lnTo>
                  <a:pt x="524500" y="14862"/>
                </a:lnTo>
                <a:lnTo>
                  <a:pt x="522695" y="24581"/>
                </a:lnTo>
                <a:lnTo>
                  <a:pt x="516872" y="40944"/>
                </a:lnTo>
                <a:lnTo>
                  <a:pt x="12517" y="40297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5125564" y="6616338"/>
            <a:ext cx="524510" cy="41275"/>
          </a:xfrm>
          <a:custGeom>
            <a:avLst/>
            <a:gdLst/>
            <a:ahLst/>
            <a:cxnLst/>
            <a:rect l="l" t="t" r="r" b="b"/>
            <a:pathLst>
              <a:path w="524510" h="41275">
                <a:moveTo>
                  <a:pt x="12517" y="40284"/>
                </a:moveTo>
                <a:lnTo>
                  <a:pt x="3029" y="27596"/>
                </a:lnTo>
                <a:lnTo>
                  <a:pt x="0" y="19170"/>
                </a:lnTo>
                <a:lnTo>
                  <a:pt x="3550" y="11230"/>
                </a:lnTo>
                <a:lnTo>
                  <a:pt x="13800" y="0"/>
                </a:lnTo>
                <a:lnTo>
                  <a:pt x="515564" y="0"/>
                </a:lnTo>
                <a:lnTo>
                  <a:pt x="522164" y="7954"/>
                </a:lnTo>
                <a:lnTo>
                  <a:pt x="524500" y="14871"/>
                </a:lnTo>
                <a:lnTo>
                  <a:pt x="522695" y="24588"/>
                </a:lnTo>
                <a:lnTo>
                  <a:pt x="516872" y="40944"/>
                </a:lnTo>
                <a:lnTo>
                  <a:pt x="12517" y="40284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5125564" y="6911401"/>
            <a:ext cx="524510" cy="41275"/>
          </a:xfrm>
          <a:custGeom>
            <a:avLst/>
            <a:gdLst/>
            <a:ahLst/>
            <a:cxnLst/>
            <a:rect l="l" t="t" r="r" b="b"/>
            <a:pathLst>
              <a:path w="524510" h="41275">
                <a:moveTo>
                  <a:pt x="12517" y="40297"/>
                </a:moveTo>
                <a:lnTo>
                  <a:pt x="3029" y="27601"/>
                </a:lnTo>
                <a:lnTo>
                  <a:pt x="0" y="19172"/>
                </a:lnTo>
                <a:lnTo>
                  <a:pt x="3550" y="11230"/>
                </a:lnTo>
                <a:lnTo>
                  <a:pt x="13800" y="0"/>
                </a:lnTo>
                <a:lnTo>
                  <a:pt x="515564" y="0"/>
                </a:lnTo>
                <a:lnTo>
                  <a:pt x="522164" y="7947"/>
                </a:lnTo>
                <a:lnTo>
                  <a:pt x="524500" y="14862"/>
                </a:lnTo>
                <a:lnTo>
                  <a:pt x="522695" y="24581"/>
                </a:lnTo>
                <a:lnTo>
                  <a:pt x="516872" y="40944"/>
                </a:lnTo>
                <a:lnTo>
                  <a:pt x="12517" y="40297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26" name="object 1226"/>
          <p:cNvGrpSpPr/>
          <p:nvPr/>
        </p:nvGrpSpPr>
        <p:grpSpPr>
          <a:xfrm>
            <a:off x="5122389" y="6511404"/>
            <a:ext cx="530860" cy="871855"/>
            <a:chOff x="5122389" y="6511404"/>
            <a:chExt cx="530860" cy="871855"/>
          </a:xfrm>
        </p:grpSpPr>
        <p:sp>
          <p:nvSpPr>
            <p:cNvPr id="1227" name="object 1227"/>
            <p:cNvSpPr/>
            <p:nvPr/>
          </p:nvSpPr>
          <p:spPr>
            <a:xfrm>
              <a:off x="5125564" y="7251957"/>
              <a:ext cx="524510" cy="41275"/>
            </a:xfrm>
            <a:custGeom>
              <a:avLst/>
              <a:gdLst/>
              <a:ahLst/>
              <a:cxnLst/>
              <a:rect l="l" t="t" r="r" b="b"/>
              <a:pathLst>
                <a:path w="524510" h="41275">
                  <a:moveTo>
                    <a:pt x="515564" y="0"/>
                  </a:moveTo>
                  <a:lnTo>
                    <a:pt x="13800" y="0"/>
                  </a:lnTo>
                  <a:lnTo>
                    <a:pt x="3550" y="11245"/>
                  </a:lnTo>
                  <a:lnTo>
                    <a:pt x="0" y="19191"/>
                  </a:lnTo>
                  <a:lnTo>
                    <a:pt x="3029" y="27615"/>
                  </a:lnTo>
                  <a:lnTo>
                    <a:pt x="12517" y="40297"/>
                  </a:lnTo>
                  <a:lnTo>
                    <a:pt x="516872" y="40957"/>
                  </a:lnTo>
                  <a:lnTo>
                    <a:pt x="522695" y="24601"/>
                  </a:lnTo>
                  <a:lnTo>
                    <a:pt x="524500" y="14882"/>
                  </a:lnTo>
                  <a:lnTo>
                    <a:pt x="522164" y="7962"/>
                  </a:lnTo>
                  <a:lnTo>
                    <a:pt x="5155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5125564" y="7251957"/>
              <a:ext cx="524510" cy="41275"/>
            </a:xfrm>
            <a:custGeom>
              <a:avLst/>
              <a:gdLst/>
              <a:ahLst/>
              <a:cxnLst/>
              <a:rect l="l" t="t" r="r" b="b"/>
              <a:pathLst>
                <a:path w="524510" h="41275">
                  <a:moveTo>
                    <a:pt x="12517" y="40297"/>
                  </a:moveTo>
                  <a:lnTo>
                    <a:pt x="3029" y="27615"/>
                  </a:lnTo>
                  <a:lnTo>
                    <a:pt x="0" y="19191"/>
                  </a:lnTo>
                  <a:lnTo>
                    <a:pt x="3550" y="11245"/>
                  </a:lnTo>
                  <a:lnTo>
                    <a:pt x="13800" y="0"/>
                  </a:lnTo>
                  <a:lnTo>
                    <a:pt x="515564" y="0"/>
                  </a:lnTo>
                  <a:lnTo>
                    <a:pt x="522164" y="7962"/>
                  </a:lnTo>
                  <a:lnTo>
                    <a:pt x="524500" y="14882"/>
                  </a:lnTo>
                  <a:lnTo>
                    <a:pt x="522695" y="24601"/>
                  </a:lnTo>
                  <a:lnTo>
                    <a:pt x="516872" y="40957"/>
                  </a:lnTo>
                  <a:lnTo>
                    <a:pt x="12517" y="4029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5286819" y="6514579"/>
              <a:ext cx="190500" cy="865505"/>
            </a:xfrm>
            <a:custGeom>
              <a:avLst/>
              <a:gdLst/>
              <a:ahLst/>
              <a:cxnLst/>
              <a:rect l="l" t="t" r="r" b="b"/>
              <a:pathLst>
                <a:path w="190500" h="865504">
                  <a:moveTo>
                    <a:pt x="189991" y="0"/>
                  </a:moveTo>
                  <a:lnTo>
                    <a:pt x="0" y="0"/>
                  </a:lnTo>
                  <a:lnTo>
                    <a:pt x="0" y="865212"/>
                  </a:lnTo>
                  <a:lnTo>
                    <a:pt x="189991" y="865212"/>
                  </a:lnTo>
                  <a:lnTo>
                    <a:pt x="189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5286815" y="6514579"/>
              <a:ext cx="190500" cy="865505"/>
            </a:xfrm>
            <a:custGeom>
              <a:avLst/>
              <a:gdLst/>
              <a:ahLst/>
              <a:cxnLst/>
              <a:rect l="l" t="t" r="r" b="b"/>
              <a:pathLst>
                <a:path w="190500" h="865504">
                  <a:moveTo>
                    <a:pt x="189991" y="865212"/>
                  </a:moveTo>
                  <a:lnTo>
                    <a:pt x="0" y="865212"/>
                  </a:lnTo>
                  <a:lnTo>
                    <a:pt x="0" y="0"/>
                  </a:lnTo>
                  <a:lnTo>
                    <a:pt x="189991" y="0"/>
                  </a:lnTo>
                  <a:lnTo>
                    <a:pt x="189991" y="8652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5297300" y="665045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68" y="14084"/>
                  </a:moveTo>
                  <a:lnTo>
                    <a:pt x="28168" y="21856"/>
                  </a:lnTo>
                  <a:lnTo>
                    <a:pt x="21882" y="28155"/>
                  </a:lnTo>
                  <a:lnTo>
                    <a:pt x="14097" y="28155"/>
                  </a:lnTo>
                  <a:lnTo>
                    <a:pt x="6311" y="28155"/>
                  </a:lnTo>
                  <a:lnTo>
                    <a:pt x="0" y="21856"/>
                  </a:lnTo>
                  <a:lnTo>
                    <a:pt x="0" y="14084"/>
                  </a:lnTo>
                  <a:lnTo>
                    <a:pt x="0" y="6311"/>
                  </a:lnTo>
                  <a:lnTo>
                    <a:pt x="6311" y="0"/>
                  </a:lnTo>
                  <a:lnTo>
                    <a:pt x="14097" y="0"/>
                  </a:lnTo>
                  <a:lnTo>
                    <a:pt x="21882" y="0"/>
                  </a:lnTo>
                  <a:lnTo>
                    <a:pt x="28168" y="6311"/>
                  </a:lnTo>
                  <a:lnTo>
                    <a:pt x="28168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5389537" y="665045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81" y="14084"/>
                  </a:moveTo>
                  <a:lnTo>
                    <a:pt x="28181" y="21856"/>
                  </a:lnTo>
                  <a:lnTo>
                    <a:pt x="21856" y="28155"/>
                  </a:lnTo>
                  <a:lnTo>
                    <a:pt x="14109" y="28155"/>
                  </a:lnTo>
                  <a:lnTo>
                    <a:pt x="6299" y="28155"/>
                  </a:lnTo>
                  <a:lnTo>
                    <a:pt x="0" y="21856"/>
                  </a:lnTo>
                  <a:lnTo>
                    <a:pt x="0" y="14084"/>
                  </a:lnTo>
                  <a:lnTo>
                    <a:pt x="0" y="6311"/>
                  </a:lnTo>
                  <a:lnTo>
                    <a:pt x="6299" y="0"/>
                  </a:lnTo>
                  <a:lnTo>
                    <a:pt x="14109" y="0"/>
                  </a:lnTo>
                  <a:lnTo>
                    <a:pt x="21856" y="0"/>
                  </a:lnTo>
                  <a:lnTo>
                    <a:pt x="28181" y="6311"/>
                  </a:lnTo>
                  <a:lnTo>
                    <a:pt x="28181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5435648" y="665045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81" y="14084"/>
                  </a:moveTo>
                  <a:lnTo>
                    <a:pt x="28181" y="21856"/>
                  </a:lnTo>
                  <a:lnTo>
                    <a:pt x="21894" y="28155"/>
                  </a:lnTo>
                  <a:lnTo>
                    <a:pt x="14096" y="28155"/>
                  </a:lnTo>
                  <a:lnTo>
                    <a:pt x="6337" y="28155"/>
                  </a:lnTo>
                  <a:lnTo>
                    <a:pt x="0" y="21856"/>
                  </a:lnTo>
                  <a:lnTo>
                    <a:pt x="0" y="14084"/>
                  </a:lnTo>
                  <a:lnTo>
                    <a:pt x="0" y="6311"/>
                  </a:lnTo>
                  <a:lnTo>
                    <a:pt x="6337" y="0"/>
                  </a:lnTo>
                  <a:lnTo>
                    <a:pt x="14096" y="0"/>
                  </a:lnTo>
                  <a:lnTo>
                    <a:pt x="21894" y="0"/>
                  </a:lnTo>
                  <a:lnTo>
                    <a:pt x="28181" y="6311"/>
                  </a:lnTo>
                  <a:lnTo>
                    <a:pt x="28181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5343449" y="665045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155" y="14084"/>
                  </a:moveTo>
                  <a:lnTo>
                    <a:pt x="28155" y="21856"/>
                  </a:lnTo>
                  <a:lnTo>
                    <a:pt x="21843" y="28155"/>
                  </a:lnTo>
                  <a:lnTo>
                    <a:pt x="14084" y="28155"/>
                  </a:lnTo>
                  <a:lnTo>
                    <a:pt x="6261" y="28155"/>
                  </a:lnTo>
                  <a:lnTo>
                    <a:pt x="0" y="21856"/>
                  </a:lnTo>
                  <a:lnTo>
                    <a:pt x="0" y="14084"/>
                  </a:lnTo>
                  <a:lnTo>
                    <a:pt x="0" y="6311"/>
                  </a:lnTo>
                  <a:lnTo>
                    <a:pt x="6261" y="0"/>
                  </a:lnTo>
                  <a:lnTo>
                    <a:pt x="14084" y="0"/>
                  </a:lnTo>
                  <a:lnTo>
                    <a:pt x="21843" y="0"/>
                  </a:lnTo>
                  <a:lnTo>
                    <a:pt x="28155" y="6311"/>
                  </a:lnTo>
                  <a:lnTo>
                    <a:pt x="28155" y="1408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5286252" y="657583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5286252" y="657583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0" y="0"/>
                  </a:moveTo>
                  <a:lnTo>
                    <a:pt x="1900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5286252" y="6639420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5286252" y="6639420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0" y="0"/>
                  </a:moveTo>
                  <a:lnTo>
                    <a:pt x="1900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5286252" y="6700190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5286252" y="6700190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0" y="0"/>
                  </a:moveTo>
                  <a:lnTo>
                    <a:pt x="1900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5437052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69" y="0"/>
                  </a:moveTo>
                  <a:lnTo>
                    <a:pt x="6324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4"/>
                  </a:lnTo>
                  <a:lnTo>
                    <a:pt x="6324" y="28143"/>
                  </a:lnTo>
                  <a:lnTo>
                    <a:pt x="21869" y="28143"/>
                  </a:lnTo>
                  <a:lnTo>
                    <a:pt x="28168" y="21844"/>
                  </a:lnTo>
                  <a:lnTo>
                    <a:pt x="28168" y="6299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5437052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324" y="0"/>
                  </a:lnTo>
                  <a:lnTo>
                    <a:pt x="14084" y="0"/>
                  </a:lnTo>
                  <a:lnTo>
                    <a:pt x="21869" y="0"/>
                  </a:lnTo>
                  <a:lnTo>
                    <a:pt x="28168" y="6299"/>
                  </a:lnTo>
                  <a:lnTo>
                    <a:pt x="28168" y="14071"/>
                  </a:lnTo>
                  <a:lnTo>
                    <a:pt x="28168" y="21844"/>
                  </a:lnTo>
                  <a:lnTo>
                    <a:pt x="21869" y="28143"/>
                  </a:lnTo>
                  <a:lnTo>
                    <a:pt x="14084" y="28143"/>
                  </a:lnTo>
                  <a:lnTo>
                    <a:pt x="6324" y="28143"/>
                  </a:lnTo>
                  <a:lnTo>
                    <a:pt x="0" y="21844"/>
                  </a:lnTo>
                  <a:lnTo>
                    <a:pt x="0" y="1407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5344829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4"/>
                  </a:lnTo>
                  <a:lnTo>
                    <a:pt x="6299" y="28143"/>
                  </a:lnTo>
                  <a:lnTo>
                    <a:pt x="21856" y="28143"/>
                  </a:lnTo>
                  <a:lnTo>
                    <a:pt x="28168" y="21844"/>
                  </a:lnTo>
                  <a:lnTo>
                    <a:pt x="28168" y="6299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5344829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97" y="0"/>
                  </a:lnTo>
                  <a:lnTo>
                    <a:pt x="21856" y="0"/>
                  </a:lnTo>
                  <a:lnTo>
                    <a:pt x="28168" y="6299"/>
                  </a:lnTo>
                  <a:lnTo>
                    <a:pt x="28168" y="14071"/>
                  </a:lnTo>
                  <a:lnTo>
                    <a:pt x="28168" y="21844"/>
                  </a:lnTo>
                  <a:lnTo>
                    <a:pt x="21856" y="28143"/>
                  </a:lnTo>
                  <a:lnTo>
                    <a:pt x="14097" y="28143"/>
                  </a:lnTo>
                  <a:lnTo>
                    <a:pt x="6299" y="28143"/>
                  </a:lnTo>
                  <a:lnTo>
                    <a:pt x="0" y="21844"/>
                  </a:lnTo>
                  <a:lnTo>
                    <a:pt x="0" y="1407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5298692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82" y="0"/>
                  </a:moveTo>
                  <a:lnTo>
                    <a:pt x="6324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4"/>
                  </a:lnTo>
                  <a:lnTo>
                    <a:pt x="6324" y="28143"/>
                  </a:lnTo>
                  <a:lnTo>
                    <a:pt x="21882" y="28143"/>
                  </a:lnTo>
                  <a:lnTo>
                    <a:pt x="28168" y="21844"/>
                  </a:lnTo>
                  <a:lnTo>
                    <a:pt x="28168" y="6299"/>
                  </a:lnTo>
                  <a:lnTo>
                    <a:pt x="218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5298692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324" y="0"/>
                  </a:lnTo>
                  <a:lnTo>
                    <a:pt x="14097" y="0"/>
                  </a:lnTo>
                  <a:lnTo>
                    <a:pt x="21882" y="0"/>
                  </a:lnTo>
                  <a:lnTo>
                    <a:pt x="28168" y="6299"/>
                  </a:lnTo>
                  <a:lnTo>
                    <a:pt x="28168" y="14071"/>
                  </a:lnTo>
                  <a:lnTo>
                    <a:pt x="28168" y="21844"/>
                  </a:lnTo>
                  <a:lnTo>
                    <a:pt x="21882" y="28143"/>
                  </a:lnTo>
                  <a:lnTo>
                    <a:pt x="14097" y="28143"/>
                  </a:lnTo>
                  <a:lnTo>
                    <a:pt x="6324" y="28143"/>
                  </a:lnTo>
                  <a:lnTo>
                    <a:pt x="0" y="21844"/>
                  </a:lnTo>
                  <a:lnTo>
                    <a:pt x="0" y="14071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5390941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69" y="0"/>
                  </a:moveTo>
                  <a:lnTo>
                    <a:pt x="6299" y="0"/>
                  </a:lnTo>
                  <a:lnTo>
                    <a:pt x="0" y="6299"/>
                  </a:lnTo>
                  <a:lnTo>
                    <a:pt x="0" y="14071"/>
                  </a:lnTo>
                  <a:lnTo>
                    <a:pt x="0" y="21844"/>
                  </a:lnTo>
                  <a:lnTo>
                    <a:pt x="6299" y="28143"/>
                  </a:lnTo>
                  <a:lnTo>
                    <a:pt x="21869" y="28143"/>
                  </a:lnTo>
                  <a:lnTo>
                    <a:pt x="28181" y="21844"/>
                  </a:lnTo>
                  <a:lnTo>
                    <a:pt x="28181" y="6299"/>
                  </a:lnTo>
                  <a:lnTo>
                    <a:pt x="218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5390941" y="721634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071"/>
                  </a:moveTo>
                  <a:lnTo>
                    <a:pt x="0" y="6299"/>
                  </a:lnTo>
                  <a:lnTo>
                    <a:pt x="6299" y="0"/>
                  </a:lnTo>
                  <a:lnTo>
                    <a:pt x="14084" y="0"/>
                  </a:lnTo>
                  <a:lnTo>
                    <a:pt x="21869" y="0"/>
                  </a:lnTo>
                  <a:lnTo>
                    <a:pt x="28181" y="6299"/>
                  </a:lnTo>
                  <a:lnTo>
                    <a:pt x="28181" y="14071"/>
                  </a:lnTo>
                  <a:lnTo>
                    <a:pt x="28181" y="21844"/>
                  </a:lnTo>
                  <a:lnTo>
                    <a:pt x="21869" y="28143"/>
                  </a:lnTo>
                  <a:lnTo>
                    <a:pt x="14084" y="28143"/>
                  </a:lnTo>
                  <a:lnTo>
                    <a:pt x="6299" y="28143"/>
                  </a:lnTo>
                  <a:lnTo>
                    <a:pt x="0" y="21844"/>
                  </a:lnTo>
                  <a:lnTo>
                    <a:pt x="0" y="1407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5286251" y="7320991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5286251" y="7320991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5286251" y="7258011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5286251" y="7258011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5286251" y="719725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5286251" y="719725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0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5" name="object 1255"/>
          <p:cNvGrpSpPr/>
          <p:nvPr/>
        </p:nvGrpSpPr>
        <p:grpSpPr>
          <a:xfrm>
            <a:off x="4533908" y="5060784"/>
            <a:ext cx="2210435" cy="2454275"/>
            <a:chOff x="4533908" y="5060784"/>
            <a:chExt cx="2210435" cy="2454275"/>
          </a:xfrm>
        </p:grpSpPr>
        <p:sp>
          <p:nvSpPr>
            <p:cNvPr id="1256" name="object 1256"/>
            <p:cNvSpPr/>
            <p:nvPr/>
          </p:nvSpPr>
          <p:spPr>
            <a:xfrm>
              <a:off x="5454590" y="5440177"/>
              <a:ext cx="317500" cy="727710"/>
            </a:xfrm>
            <a:custGeom>
              <a:avLst/>
              <a:gdLst/>
              <a:ahLst/>
              <a:cxnLst/>
              <a:rect l="l" t="t" r="r" b="b"/>
              <a:pathLst>
                <a:path w="317500" h="727710">
                  <a:moveTo>
                    <a:pt x="0" y="618515"/>
                  </a:moveTo>
                  <a:lnTo>
                    <a:pt x="0" y="727379"/>
                  </a:lnTo>
                  <a:lnTo>
                    <a:pt x="317195" y="727379"/>
                  </a:lnTo>
                  <a:lnTo>
                    <a:pt x="317195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5407311" y="5472892"/>
              <a:ext cx="396240" cy="727075"/>
            </a:xfrm>
            <a:custGeom>
              <a:avLst/>
              <a:gdLst/>
              <a:ahLst/>
              <a:cxnLst/>
              <a:rect l="l" t="t" r="r" b="b"/>
              <a:pathLst>
                <a:path w="396239" h="727075">
                  <a:moveTo>
                    <a:pt x="0" y="585800"/>
                  </a:moveTo>
                  <a:lnTo>
                    <a:pt x="0" y="726706"/>
                  </a:lnTo>
                  <a:lnTo>
                    <a:pt x="396011" y="726706"/>
                  </a:lnTo>
                  <a:lnTo>
                    <a:pt x="39601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5368145" y="6059015"/>
              <a:ext cx="1043305" cy="566420"/>
            </a:xfrm>
            <a:custGeom>
              <a:avLst/>
              <a:gdLst/>
              <a:ahLst/>
              <a:cxnLst/>
              <a:rect l="l" t="t" r="r" b="b"/>
              <a:pathLst>
                <a:path w="1043304" h="566420">
                  <a:moveTo>
                    <a:pt x="0" y="0"/>
                  </a:moveTo>
                  <a:lnTo>
                    <a:pt x="0" y="258787"/>
                  </a:lnTo>
                  <a:lnTo>
                    <a:pt x="1043241" y="259054"/>
                  </a:lnTo>
                  <a:lnTo>
                    <a:pt x="1043241" y="565924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5325444" y="6072347"/>
              <a:ext cx="1040130" cy="571500"/>
            </a:xfrm>
            <a:custGeom>
              <a:avLst/>
              <a:gdLst/>
              <a:ahLst/>
              <a:cxnLst/>
              <a:rect l="l" t="t" r="r" b="b"/>
              <a:pathLst>
                <a:path w="1040129" h="571500">
                  <a:moveTo>
                    <a:pt x="0" y="0"/>
                  </a:moveTo>
                  <a:lnTo>
                    <a:pt x="0" y="277495"/>
                  </a:lnTo>
                  <a:lnTo>
                    <a:pt x="1039660" y="277228"/>
                  </a:lnTo>
                  <a:lnTo>
                    <a:pt x="1039660" y="57123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5361014" y="6386470"/>
              <a:ext cx="959485" cy="1093470"/>
            </a:xfrm>
            <a:custGeom>
              <a:avLst/>
              <a:gdLst/>
              <a:ahLst/>
              <a:cxnLst/>
              <a:rect l="l" t="t" r="r" b="b"/>
              <a:pathLst>
                <a:path w="959485" h="1093470">
                  <a:moveTo>
                    <a:pt x="0" y="1001331"/>
                  </a:moveTo>
                  <a:lnTo>
                    <a:pt x="0" y="1093317"/>
                  </a:lnTo>
                  <a:lnTo>
                    <a:pt x="769594" y="1093317"/>
                  </a:lnTo>
                  <a:lnTo>
                    <a:pt x="769594" y="0"/>
                  </a:lnTo>
                  <a:lnTo>
                    <a:pt x="959218" y="0"/>
                  </a:lnTo>
                  <a:lnTo>
                    <a:pt x="959218" y="250507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5323125" y="6421644"/>
              <a:ext cx="951230" cy="1090295"/>
            </a:xfrm>
            <a:custGeom>
              <a:avLst/>
              <a:gdLst/>
              <a:ahLst/>
              <a:cxnLst/>
              <a:rect l="l" t="t" r="r" b="b"/>
              <a:pathLst>
                <a:path w="951229" h="1090295">
                  <a:moveTo>
                    <a:pt x="0" y="965822"/>
                  </a:moveTo>
                  <a:lnTo>
                    <a:pt x="0" y="1090015"/>
                  </a:lnTo>
                  <a:lnTo>
                    <a:pt x="845578" y="1090015"/>
                  </a:lnTo>
                  <a:lnTo>
                    <a:pt x="845578" y="0"/>
                  </a:lnTo>
                  <a:lnTo>
                    <a:pt x="951230" y="0"/>
                  </a:lnTo>
                  <a:lnTo>
                    <a:pt x="951230" y="21532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6247942" y="6602907"/>
              <a:ext cx="191135" cy="868044"/>
            </a:xfrm>
            <a:custGeom>
              <a:avLst/>
              <a:gdLst/>
              <a:ahLst/>
              <a:cxnLst/>
              <a:rect l="l" t="t" r="r" b="b"/>
              <a:pathLst>
                <a:path w="191135" h="868045">
                  <a:moveTo>
                    <a:pt x="190563" y="0"/>
                  </a:moveTo>
                  <a:lnTo>
                    <a:pt x="0" y="0"/>
                  </a:lnTo>
                  <a:lnTo>
                    <a:pt x="0" y="867867"/>
                  </a:lnTo>
                  <a:lnTo>
                    <a:pt x="190563" y="867867"/>
                  </a:lnTo>
                  <a:lnTo>
                    <a:pt x="190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6247938" y="6602907"/>
              <a:ext cx="191135" cy="868044"/>
            </a:xfrm>
            <a:custGeom>
              <a:avLst/>
              <a:gdLst/>
              <a:ahLst/>
              <a:cxnLst/>
              <a:rect l="l" t="t" r="r" b="b"/>
              <a:pathLst>
                <a:path w="191135" h="868045">
                  <a:moveTo>
                    <a:pt x="190563" y="867867"/>
                  </a:moveTo>
                  <a:lnTo>
                    <a:pt x="0" y="867867"/>
                  </a:lnTo>
                  <a:lnTo>
                    <a:pt x="0" y="0"/>
                  </a:lnTo>
                  <a:lnTo>
                    <a:pt x="190563" y="0"/>
                  </a:lnTo>
                  <a:lnTo>
                    <a:pt x="190563" y="86786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6258455" y="66793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22"/>
                  </a:moveTo>
                  <a:lnTo>
                    <a:pt x="28257" y="21920"/>
                  </a:lnTo>
                  <a:lnTo>
                    <a:pt x="21945" y="28232"/>
                  </a:lnTo>
                  <a:lnTo>
                    <a:pt x="14147" y="28232"/>
                  </a:lnTo>
                  <a:lnTo>
                    <a:pt x="6337" y="28232"/>
                  </a:lnTo>
                  <a:lnTo>
                    <a:pt x="0" y="21920"/>
                  </a:lnTo>
                  <a:lnTo>
                    <a:pt x="0" y="14122"/>
                  </a:lnTo>
                  <a:lnTo>
                    <a:pt x="0" y="6311"/>
                  </a:lnTo>
                  <a:lnTo>
                    <a:pt x="6337" y="0"/>
                  </a:lnTo>
                  <a:lnTo>
                    <a:pt x="14147" y="0"/>
                  </a:lnTo>
                  <a:lnTo>
                    <a:pt x="21945" y="0"/>
                  </a:lnTo>
                  <a:lnTo>
                    <a:pt x="28257" y="6311"/>
                  </a:lnTo>
                  <a:lnTo>
                    <a:pt x="28257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6350976" y="66793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22"/>
                  </a:moveTo>
                  <a:lnTo>
                    <a:pt x="28257" y="21920"/>
                  </a:lnTo>
                  <a:lnTo>
                    <a:pt x="21945" y="28232"/>
                  </a:lnTo>
                  <a:lnTo>
                    <a:pt x="14135" y="28232"/>
                  </a:lnTo>
                  <a:lnTo>
                    <a:pt x="6311" y="28232"/>
                  </a:lnTo>
                  <a:lnTo>
                    <a:pt x="0" y="21920"/>
                  </a:lnTo>
                  <a:lnTo>
                    <a:pt x="0" y="14122"/>
                  </a:lnTo>
                  <a:lnTo>
                    <a:pt x="0" y="6311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45" y="0"/>
                  </a:lnTo>
                  <a:lnTo>
                    <a:pt x="28257" y="6311"/>
                  </a:lnTo>
                  <a:lnTo>
                    <a:pt x="28257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6397250" y="66793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22"/>
                  </a:moveTo>
                  <a:lnTo>
                    <a:pt x="28257" y="21920"/>
                  </a:lnTo>
                  <a:lnTo>
                    <a:pt x="21932" y="28232"/>
                  </a:lnTo>
                  <a:lnTo>
                    <a:pt x="14135" y="28232"/>
                  </a:lnTo>
                  <a:lnTo>
                    <a:pt x="6311" y="28232"/>
                  </a:lnTo>
                  <a:lnTo>
                    <a:pt x="0" y="21920"/>
                  </a:lnTo>
                  <a:lnTo>
                    <a:pt x="0" y="14122"/>
                  </a:lnTo>
                  <a:lnTo>
                    <a:pt x="0" y="6311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32" y="0"/>
                  </a:lnTo>
                  <a:lnTo>
                    <a:pt x="28257" y="6311"/>
                  </a:lnTo>
                  <a:lnTo>
                    <a:pt x="28257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6304728" y="667937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22"/>
                  </a:moveTo>
                  <a:lnTo>
                    <a:pt x="28257" y="21920"/>
                  </a:lnTo>
                  <a:lnTo>
                    <a:pt x="21932" y="28232"/>
                  </a:lnTo>
                  <a:lnTo>
                    <a:pt x="14147" y="28232"/>
                  </a:lnTo>
                  <a:lnTo>
                    <a:pt x="6324" y="28232"/>
                  </a:lnTo>
                  <a:lnTo>
                    <a:pt x="0" y="21920"/>
                  </a:lnTo>
                  <a:lnTo>
                    <a:pt x="0" y="14122"/>
                  </a:lnTo>
                  <a:lnTo>
                    <a:pt x="0" y="6311"/>
                  </a:lnTo>
                  <a:lnTo>
                    <a:pt x="6324" y="0"/>
                  </a:lnTo>
                  <a:lnTo>
                    <a:pt x="14147" y="0"/>
                  </a:lnTo>
                  <a:lnTo>
                    <a:pt x="21932" y="0"/>
                  </a:lnTo>
                  <a:lnTo>
                    <a:pt x="28257" y="6311"/>
                  </a:lnTo>
                  <a:lnTo>
                    <a:pt x="28257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6258455" y="673920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45" y="28270"/>
                  </a:lnTo>
                  <a:lnTo>
                    <a:pt x="14147" y="28270"/>
                  </a:lnTo>
                  <a:lnTo>
                    <a:pt x="6337" y="28270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37" y="0"/>
                  </a:lnTo>
                  <a:lnTo>
                    <a:pt x="14147" y="0"/>
                  </a:lnTo>
                  <a:lnTo>
                    <a:pt x="21945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6350976" y="673920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45" y="28270"/>
                  </a:lnTo>
                  <a:lnTo>
                    <a:pt x="14135" y="28270"/>
                  </a:lnTo>
                  <a:lnTo>
                    <a:pt x="6311" y="28270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45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6397250" y="673920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32" y="28270"/>
                  </a:lnTo>
                  <a:lnTo>
                    <a:pt x="14135" y="28270"/>
                  </a:lnTo>
                  <a:lnTo>
                    <a:pt x="6311" y="28270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32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6304728" y="6739200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32" y="28270"/>
                  </a:lnTo>
                  <a:lnTo>
                    <a:pt x="14147" y="28270"/>
                  </a:lnTo>
                  <a:lnTo>
                    <a:pt x="6324" y="28270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24" y="0"/>
                  </a:lnTo>
                  <a:lnTo>
                    <a:pt x="14147" y="0"/>
                  </a:lnTo>
                  <a:lnTo>
                    <a:pt x="21932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6258455" y="662285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09"/>
                  </a:moveTo>
                  <a:lnTo>
                    <a:pt x="28257" y="21945"/>
                  </a:lnTo>
                  <a:lnTo>
                    <a:pt x="21945" y="28244"/>
                  </a:lnTo>
                  <a:lnTo>
                    <a:pt x="14147" y="28244"/>
                  </a:lnTo>
                  <a:lnTo>
                    <a:pt x="6337" y="28244"/>
                  </a:lnTo>
                  <a:lnTo>
                    <a:pt x="0" y="21945"/>
                  </a:lnTo>
                  <a:lnTo>
                    <a:pt x="0" y="14109"/>
                  </a:lnTo>
                  <a:lnTo>
                    <a:pt x="0" y="6324"/>
                  </a:lnTo>
                  <a:lnTo>
                    <a:pt x="6337" y="0"/>
                  </a:lnTo>
                  <a:lnTo>
                    <a:pt x="14147" y="0"/>
                  </a:lnTo>
                  <a:lnTo>
                    <a:pt x="21945" y="0"/>
                  </a:lnTo>
                  <a:lnTo>
                    <a:pt x="28257" y="6324"/>
                  </a:lnTo>
                  <a:lnTo>
                    <a:pt x="28257" y="1410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6350976" y="662285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09"/>
                  </a:moveTo>
                  <a:lnTo>
                    <a:pt x="28257" y="21945"/>
                  </a:lnTo>
                  <a:lnTo>
                    <a:pt x="21945" y="28244"/>
                  </a:lnTo>
                  <a:lnTo>
                    <a:pt x="14135" y="28244"/>
                  </a:lnTo>
                  <a:lnTo>
                    <a:pt x="6311" y="28244"/>
                  </a:lnTo>
                  <a:lnTo>
                    <a:pt x="0" y="21945"/>
                  </a:lnTo>
                  <a:lnTo>
                    <a:pt x="0" y="14109"/>
                  </a:lnTo>
                  <a:lnTo>
                    <a:pt x="0" y="6324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45" y="0"/>
                  </a:lnTo>
                  <a:lnTo>
                    <a:pt x="28257" y="6324"/>
                  </a:lnTo>
                  <a:lnTo>
                    <a:pt x="28257" y="1410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6397250" y="662285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09"/>
                  </a:moveTo>
                  <a:lnTo>
                    <a:pt x="28257" y="21945"/>
                  </a:lnTo>
                  <a:lnTo>
                    <a:pt x="21932" y="28244"/>
                  </a:lnTo>
                  <a:lnTo>
                    <a:pt x="14135" y="28244"/>
                  </a:lnTo>
                  <a:lnTo>
                    <a:pt x="6311" y="28244"/>
                  </a:lnTo>
                  <a:lnTo>
                    <a:pt x="0" y="21945"/>
                  </a:lnTo>
                  <a:lnTo>
                    <a:pt x="0" y="14109"/>
                  </a:lnTo>
                  <a:lnTo>
                    <a:pt x="0" y="6324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32" y="0"/>
                  </a:lnTo>
                  <a:lnTo>
                    <a:pt x="28257" y="6324"/>
                  </a:lnTo>
                  <a:lnTo>
                    <a:pt x="28257" y="1410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6304728" y="6622854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09"/>
                  </a:moveTo>
                  <a:lnTo>
                    <a:pt x="28257" y="21945"/>
                  </a:lnTo>
                  <a:lnTo>
                    <a:pt x="21932" y="28244"/>
                  </a:lnTo>
                  <a:lnTo>
                    <a:pt x="14147" y="28244"/>
                  </a:lnTo>
                  <a:lnTo>
                    <a:pt x="6324" y="28244"/>
                  </a:lnTo>
                  <a:lnTo>
                    <a:pt x="0" y="21945"/>
                  </a:lnTo>
                  <a:lnTo>
                    <a:pt x="0" y="14109"/>
                  </a:lnTo>
                  <a:lnTo>
                    <a:pt x="0" y="6324"/>
                  </a:lnTo>
                  <a:lnTo>
                    <a:pt x="6324" y="0"/>
                  </a:lnTo>
                  <a:lnTo>
                    <a:pt x="14147" y="0"/>
                  </a:lnTo>
                  <a:lnTo>
                    <a:pt x="21932" y="0"/>
                  </a:lnTo>
                  <a:lnTo>
                    <a:pt x="28257" y="6324"/>
                  </a:lnTo>
                  <a:lnTo>
                    <a:pt x="28257" y="1410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6247385" y="6664349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6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6247385" y="6664349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6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6247385" y="6728146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6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6247385" y="6728146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6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6247385" y="6789066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60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6247385" y="6789066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60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82" name="object 128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247382" y="7284514"/>
              <a:ext cx="190601" cy="170070"/>
            </a:xfrm>
            <a:prstGeom prst="rect">
              <a:avLst/>
            </a:prstGeom>
          </p:spPr>
        </p:pic>
        <p:sp>
          <p:nvSpPr>
            <p:cNvPr id="1283" name="object 1283"/>
            <p:cNvSpPr/>
            <p:nvPr/>
          </p:nvSpPr>
          <p:spPr>
            <a:xfrm>
              <a:off x="5565000" y="7074534"/>
              <a:ext cx="443230" cy="58419"/>
            </a:xfrm>
            <a:custGeom>
              <a:avLst/>
              <a:gdLst/>
              <a:ahLst/>
              <a:cxnLst/>
              <a:rect l="l" t="t" r="r" b="b"/>
              <a:pathLst>
                <a:path w="443229" h="58420">
                  <a:moveTo>
                    <a:pt x="51574" y="56984"/>
                  </a:moveTo>
                  <a:lnTo>
                    <a:pt x="45021" y="40208"/>
                  </a:lnTo>
                  <a:lnTo>
                    <a:pt x="42595" y="33985"/>
                  </a:lnTo>
                  <a:lnTo>
                    <a:pt x="34988" y="14490"/>
                  </a:lnTo>
                  <a:lnTo>
                    <a:pt x="34988" y="33985"/>
                  </a:lnTo>
                  <a:lnTo>
                    <a:pt x="16141" y="33985"/>
                  </a:lnTo>
                  <a:lnTo>
                    <a:pt x="25539" y="8039"/>
                  </a:lnTo>
                  <a:lnTo>
                    <a:pt x="25717" y="8039"/>
                  </a:lnTo>
                  <a:lnTo>
                    <a:pt x="34988" y="33985"/>
                  </a:lnTo>
                  <a:lnTo>
                    <a:pt x="34988" y="14490"/>
                  </a:lnTo>
                  <a:lnTo>
                    <a:pt x="32473" y="8039"/>
                  </a:lnTo>
                  <a:lnTo>
                    <a:pt x="29845" y="1320"/>
                  </a:lnTo>
                  <a:lnTo>
                    <a:pt x="21653" y="1320"/>
                  </a:lnTo>
                  <a:lnTo>
                    <a:pt x="0" y="56984"/>
                  </a:lnTo>
                  <a:lnTo>
                    <a:pt x="7543" y="56984"/>
                  </a:lnTo>
                  <a:lnTo>
                    <a:pt x="13792" y="40208"/>
                  </a:lnTo>
                  <a:lnTo>
                    <a:pt x="37312" y="40208"/>
                  </a:lnTo>
                  <a:lnTo>
                    <a:pt x="43383" y="56984"/>
                  </a:lnTo>
                  <a:lnTo>
                    <a:pt x="51574" y="56984"/>
                  </a:lnTo>
                  <a:close/>
                </a:path>
                <a:path w="443229" h="58420">
                  <a:moveTo>
                    <a:pt x="109232" y="1308"/>
                  </a:moveTo>
                  <a:lnTo>
                    <a:pt x="101815" y="1308"/>
                  </a:lnTo>
                  <a:lnTo>
                    <a:pt x="101815" y="41846"/>
                  </a:lnTo>
                  <a:lnTo>
                    <a:pt x="100596" y="45618"/>
                  </a:lnTo>
                  <a:lnTo>
                    <a:pt x="95643" y="50774"/>
                  </a:lnTo>
                  <a:lnTo>
                    <a:pt x="92049" y="52070"/>
                  </a:lnTo>
                  <a:lnTo>
                    <a:pt x="82346" y="52070"/>
                  </a:lnTo>
                  <a:lnTo>
                    <a:pt x="78524" y="50774"/>
                  </a:lnTo>
                  <a:lnTo>
                    <a:pt x="73240" y="45618"/>
                  </a:lnTo>
                  <a:lnTo>
                    <a:pt x="71907" y="41846"/>
                  </a:lnTo>
                  <a:lnTo>
                    <a:pt x="71907" y="1308"/>
                  </a:lnTo>
                  <a:lnTo>
                    <a:pt x="64503" y="1308"/>
                  </a:lnTo>
                  <a:lnTo>
                    <a:pt x="64503" y="44297"/>
                  </a:lnTo>
                  <a:lnTo>
                    <a:pt x="66522" y="49733"/>
                  </a:lnTo>
                  <a:lnTo>
                    <a:pt x="74561" y="56502"/>
                  </a:lnTo>
                  <a:lnTo>
                    <a:pt x="80162" y="58191"/>
                  </a:lnTo>
                  <a:lnTo>
                    <a:pt x="94335" y="58191"/>
                  </a:lnTo>
                  <a:lnTo>
                    <a:pt x="99733" y="56426"/>
                  </a:lnTo>
                  <a:lnTo>
                    <a:pt x="103543" y="52857"/>
                  </a:lnTo>
                  <a:lnTo>
                    <a:pt x="107327" y="49314"/>
                  </a:lnTo>
                  <a:lnTo>
                    <a:pt x="109232" y="43980"/>
                  </a:lnTo>
                  <a:lnTo>
                    <a:pt x="109232" y="1308"/>
                  </a:lnTo>
                  <a:close/>
                </a:path>
                <a:path w="443229" h="58420">
                  <a:moveTo>
                    <a:pt x="170472" y="56984"/>
                  </a:moveTo>
                  <a:lnTo>
                    <a:pt x="150914" y="28384"/>
                  </a:lnTo>
                  <a:lnTo>
                    <a:pt x="169303" y="1320"/>
                  </a:lnTo>
                  <a:lnTo>
                    <a:pt x="161048" y="1320"/>
                  </a:lnTo>
                  <a:lnTo>
                    <a:pt x="146558" y="23075"/>
                  </a:lnTo>
                  <a:lnTo>
                    <a:pt x="132676" y="1320"/>
                  </a:lnTo>
                  <a:lnTo>
                    <a:pt x="123799" y="1320"/>
                  </a:lnTo>
                  <a:lnTo>
                    <a:pt x="142100" y="28384"/>
                  </a:lnTo>
                  <a:lnTo>
                    <a:pt x="122783" y="56984"/>
                  </a:lnTo>
                  <a:lnTo>
                    <a:pt x="131038" y="56984"/>
                  </a:lnTo>
                  <a:lnTo>
                    <a:pt x="146481" y="33985"/>
                  </a:lnTo>
                  <a:lnTo>
                    <a:pt x="161429" y="56984"/>
                  </a:lnTo>
                  <a:lnTo>
                    <a:pt x="170472" y="56984"/>
                  </a:lnTo>
                  <a:close/>
                </a:path>
                <a:path w="443229" h="58420">
                  <a:moveTo>
                    <a:pt x="263880" y="25349"/>
                  </a:moveTo>
                  <a:lnTo>
                    <a:pt x="263321" y="21704"/>
                  </a:lnTo>
                  <a:lnTo>
                    <a:pt x="261099" y="14706"/>
                  </a:lnTo>
                  <a:lnTo>
                    <a:pt x="259422" y="11582"/>
                  </a:lnTo>
                  <a:lnTo>
                    <a:pt x="257175" y="8902"/>
                  </a:lnTo>
                  <a:lnTo>
                    <a:pt x="256349" y="7899"/>
                  </a:lnTo>
                  <a:lnTo>
                    <a:pt x="256349" y="25349"/>
                  </a:lnTo>
                  <a:lnTo>
                    <a:pt x="256349" y="32956"/>
                  </a:lnTo>
                  <a:lnTo>
                    <a:pt x="256133" y="34696"/>
                  </a:lnTo>
                  <a:lnTo>
                    <a:pt x="245960" y="50050"/>
                  </a:lnTo>
                  <a:lnTo>
                    <a:pt x="243535" y="51396"/>
                  </a:lnTo>
                  <a:lnTo>
                    <a:pt x="240601" y="52057"/>
                  </a:lnTo>
                  <a:lnTo>
                    <a:pt x="233857" y="52057"/>
                  </a:lnTo>
                  <a:lnTo>
                    <a:pt x="230962" y="51396"/>
                  </a:lnTo>
                  <a:lnTo>
                    <a:pt x="228511" y="50050"/>
                  </a:lnTo>
                  <a:lnTo>
                    <a:pt x="226072" y="48768"/>
                  </a:lnTo>
                  <a:lnTo>
                    <a:pt x="217982" y="31965"/>
                  </a:lnTo>
                  <a:lnTo>
                    <a:pt x="217982" y="26339"/>
                  </a:lnTo>
                  <a:lnTo>
                    <a:pt x="233857" y="6223"/>
                  </a:lnTo>
                  <a:lnTo>
                    <a:pt x="240601" y="6223"/>
                  </a:lnTo>
                  <a:lnTo>
                    <a:pt x="256349" y="25349"/>
                  </a:lnTo>
                  <a:lnTo>
                    <a:pt x="256349" y="7899"/>
                  </a:lnTo>
                  <a:lnTo>
                    <a:pt x="254990" y="6223"/>
                  </a:lnTo>
                  <a:lnTo>
                    <a:pt x="252171" y="4013"/>
                  </a:lnTo>
                  <a:lnTo>
                    <a:pt x="245516" y="812"/>
                  </a:lnTo>
                  <a:lnTo>
                    <a:pt x="241642" y="0"/>
                  </a:lnTo>
                  <a:lnTo>
                    <a:pt x="232816" y="0"/>
                  </a:lnTo>
                  <a:lnTo>
                    <a:pt x="210591" y="25349"/>
                  </a:lnTo>
                  <a:lnTo>
                    <a:pt x="210591" y="32956"/>
                  </a:lnTo>
                  <a:lnTo>
                    <a:pt x="232816" y="58191"/>
                  </a:lnTo>
                  <a:lnTo>
                    <a:pt x="241642" y="58191"/>
                  </a:lnTo>
                  <a:lnTo>
                    <a:pt x="245516" y="57416"/>
                  </a:lnTo>
                  <a:lnTo>
                    <a:pt x="252171" y="54241"/>
                  </a:lnTo>
                  <a:lnTo>
                    <a:pt x="254977" y="52057"/>
                  </a:lnTo>
                  <a:lnTo>
                    <a:pt x="257175" y="49377"/>
                  </a:lnTo>
                  <a:lnTo>
                    <a:pt x="259422" y="46697"/>
                  </a:lnTo>
                  <a:lnTo>
                    <a:pt x="261099" y="43599"/>
                  </a:lnTo>
                  <a:lnTo>
                    <a:pt x="263321" y="36588"/>
                  </a:lnTo>
                  <a:lnTo>
                    <a:pt x="263880" y="32956"/>
                  </a:lnTo>
                  <a:lnTo>
                    <a:pt x="263880" y="25349"/>
                  </a:lnTo>
                  <a:close/>
                </a:path>
                <a:path w="443229" h="58420">
                  <a:moveTo>
                    <a:pt x="319290" y="1320"/>
                  </a:moveTo>
                  <a:lnTo>
                    <a:pt x="274789" y="1320"/>
                  </a:lnTo>
                  <a:lnTo>
                    <a:pt x="274789" y="7569"/>
                  </a:lnTo>
                  <a:lnTo>
                    <a:pt x="293344" y="7569"/>
                  </a:lnTo>
                  <a:lnTo>
                    <a:pt x="293344" y="56984"/>
                  </a:lnTo>
                  <a:lnTo>
                    <a:pt x="300736" y="56984"/>
                  </a:lnTo>
                  <a:lnTo>
                    <a:pt x="300736" y="7569"/>
                  </a:lnTo>
                  <a:lnTo>
                    <a:pt x="319290" y="7569"/>
                  </a:lnTo>
                  <a:lnTo>
                    <a:pt x="319290" y="1320"/>
                  </a:lnTo>
                  <a:close/>
                </a:path>
                <a:path w="443229" h="58420">
                  <a:moveTo>
                    <a:pt x="379044" y="18897"/>
                  </a:moveTo>
                  <a:lnTo>
                    <a:pt x="376732" y="12230"/>
                  </a:lnTo>
                  <a:lnTo>
                    <a:pt x="371805" y="7569"/>
                  </a:lnTo>
                  <a:lnTo>
                    <a:pt x="371652" y="7429"/>
                  </a:lnTo>
                  <a:lnTo>
                    <a:pt x="371652" y="25527"/>
                  </a:lnTo>
                  <a:lnTo>
                    <a:pt x="371627" y="32512"/>
                  </a:lnTo>
                  <a:lnTo>
                    <a:pt x="356057" y="50520"/>
                  </a:lnTo>
                  <a:lnTo>
                    <a:pt x="354812" y="50673"/>
                  </a:lnTo>
                  <a:lnTo>
                    <a:pt x="353771" y="50723"/>
                  </a:lnTo>
                  <a:lnTo>
                    <a:pt x="340626" y="50723"/>
                  </a:lnTo>
                  <a:lnTo>
                    <a:pt x="340626" y="7569"/>
                  </a:lnTo>
                  <a:lnTo>
                    <a:pt x="356539" y="7569"/>
                  </a:lnTo>
                  <a:lnTo>
                    <a:pt x="371652" y="25527"/>
                  </a:lnTo>
                  <a:lnTo>
                    <a:pt x="371652" y="7429"/>
                  </a:lnTo>
                  <a:lnTo>
                    <a:pt x="367499" y="3492"/>
                  </a:lnTo>
                  <a:lnTo>
                    <a:pt x="360883" y="1308"/>
                  </a:lnTo>
                  <a:lnTo>
                    <a:pt x="333235" y="1308"/>
                  </a:lnTo>
                  <a:lnTo>
                    <a:pt x="333235" y="56972"/>
                  </a:lnTo>
                  <a:lnTo>
                    <a:pt x="356933" y="56972"/>
                  </a:lnTo>
                  <a:lnTo>
                    <a:pt x="371475" y="50723"/>
                  </a:lnTo>
                  <a:lnTo>
                    <a:pt x="374853" y="46926"/>
                  </a:lnTo>
                  <a:lnTo>
                    <a:pt x="376466" y="43853"/>
                  </a:lnTo>
                  <a:lnTo>
                    <a:pt x="377545" y="40030"/>
                  </a:lnTo>
                  <a:lnTo>
                    <a:pt x="378523" y="36664"/>
                  </a:lnTo>
                  <a:lnTo>
                    <a:pt x="379044" y="32512"/>
                  </a:lnTo>
                  <a:lnTo>
                    <a:pt x="379044" y="18897"/>
                  </a:lnTo>
                  <a:close/>
                </a:path>
                <a:path w="443229" h="58420">
                  <a:moveTo>
                    <a:pt x="442950" y="36017"/>
                  </a:moveTo>
                  <a:lnTo>
                    <a:pt x="435559" y="36017"/>
                  </a:lnTo>
                  <a:lnTo>
                    <a:pt x="435394" y="38303"/>
                  </a:lnTo>
                  <a:lnTo>
                    <a:pt x="434911" y="40436"/>
                  </a:lnTo>
                  <a:lnTo>
                    <a:pt x="421932" y="52070"/>
                  </a:lnTo>
                  <a:lnTo>
                    <a:pt x="416153" y="52070"/>
                  </a:lnTo>
                  <a:lnTo>
                    <a:pt x="400558" y="31927"/>
                  </a:lnTo>
                  <a:lnTo>
                    <a:pt x="400558" y="25869"/>
                  </a:lnTo>
                  <a:lnTo>
                    <a:pt x="416090" y="6235"/>
                  </a:lnTo>
                  <a:lnTo>
                    <a:pt x="423303" y="6235"/>
                  </a:lnTo>
                  <a:lnTo>
                    <a:pt x="435013" y="18084"/>
                  </a:lnTo>
                  <a:lnTo>
                    <a:pt x="442404" y="18084"/>
                  </a:lnTo>
                  <a:lnTo>
                    <a:pt x="422402" y="0"/>
                  </a:lnTo>
                  <a:lnTo>
                    <a:pt x="415239" y="0"/>
                  </a:lnTo>
                  <a:lnTo>
                    <a:pt x="393166" y="25260"/>
                  </a:lnTo>
                  <a:lnTo>
                    <a:pt x="393166" y="33362"/>
                  </a:lnTo>
                  <a:lnTo>
                    <a:pt x="414566" y="58191"/>
                  </a:lnTo>
                  <a:lnTo>
                    <a:pt x="425996" y="58191"/>
                  </a:lnTo>
                  <a:lnTo>
                    <a:pt x="431584" y="56286"/>
                  </a:lnTo>
                  <a:lnTo>
                    <a:pt x="439813" y="48475"/>
                  </a:lnTo>
                  <a:lnTo>
                    <a:pt x="442214" y="43014"/>
                  </a:lnTo>
                  <a:lnTo>
                    <a:pt x="442950" y="36017"/>
                  </a:lnTo>
                  <a:close/>
                </a:path>
              </a:pathLst>
            </a:custGeom>
            <a:solidFill>
              <a:srgbClr val="F07D0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4564200" y="5159518"/>
              <a:ext cx="748665" cy="1108710"/>
            </a:xfrm>
            <a:custGeom>
              <a:avLst/>
              <a:gdLst/>
              <a:ahLst/>
              <a:cxnLst/>
              <a:rect l="l" t="t" r="r" b="b"/>
              <a:pathLst>
                <a:path w="748664" h="1108710">
                  <a:moveTo>
                    <a:pt x="0" y="967460"/>
                  </a:moveTo>
                  <a:lnTo>
                    <a:pt x="0" y="1108608"/>
                  </a:lnTo>
                  <a:lnTo>
                    <a:pt x="436981" y="1108608"/>
                  </a:lnTo>
                  <a:lnTo>
                    <a:pt x="436981" y="0"/>
                  </a:lnTo>
                  <a:lnTo>
                    <a:pt x="748055" y="0"/>
                  </a:lnTo>
                  <a:lnTo>
                    <a:pt x="748055" y="216941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4610484" y="5125481"/>
              <a:ext cx="747395" cy="1112520"/>
            </a:xfrm>
            <a:custGeom>
              <a:avLst/>
              <a:gdLst/>
              <a:ahLst/>
              <a:cxnLst/>
              <a:rect l="l" t="t" r="r" b="b"/>
              <a:pathLst>
                <a:path w="747395" h="1112520">
                  <a:moveTo>
                    <a:pt x="747242" y="258914"/>
                  </a:moveTo>
                  <a:lnTo>
                    <a:pt x="747242" y="0"/>
                  </a:lnTo>
                  <a:lnTo>
                    <a:pt x="348424" y="1358"/>
                  </a:lnTo>
                  <a:lnTo>
                    <a:pt x="348424" y="1111732"/>
                  </a:lnTo>
                  <a:lnTo>
                    <a:pt x="0" y="1112342"/>
                  </a:lnTo>
                  <a:lnTo>
                    <a:pt x="0" y="100210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656623" y="5093835"/>
              <a:ext cx="747395" cy="1110615"/>
            </a:xfrm>
            <a:custGeom>
              <a:avLst/>
              <a:gdLst/>
              <a:ahLst/>
              <a:cxnLst/>
              <a:rect l="l" t="t" r="r" b="b"/>
              <a:pathLst>
                <a:path w="747395" h="1110614">
                  <a:moveTo>
                    <a:pt x="0" y="1031519"/>
                  </a:moveTo>
                  <a:lnTo>
                    <a:pt x="0" y="1110526"/>
                  </a:lnTo>
                  <a:lnTo>
                    <a:pt x="256057" y="1110526"/>
                  </a:lnTo>
                  <a:lnTo>
                    <a:pt x="256057" y="1358"/>
                  </a:lnTo>
                  <a:lnTo>
                    <a:pt x="747331" y="0"/>
                  </a:lnTo>
                  <a:lnTo>
                    <a:pt x="747331" y="20443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702830" y="5063959"/>
              <a:ext cx="747395" cy="1110615"/>
            </a:xfrm>
            <a:custGeom>
              <a:avLst/>
              <a:gdLst/>
              <a:ahLst/>
              <a:cxnLst/>
              <a:rect l="l" t="t" r="r" b="b"/>
              <a:pathLst>
                <a:path w="747395" h="1110614">
                  <a:moveTo>
                    <a:pt x="747356" y="232917"/>
                  </a:moveTo>
                  <a:lnTo>
                    <a:pt x="747356" y="0"/>
                  </a:lnTo>
                  <a:lnTo>
                    <a:pt x="166903" y="787"/>
                  </a:lnTo>
                  <a:lnTo>
                    <a:pt x="166903" y="1110157"/>
                  </a:lnTo>
                  <a:lnTo>
                    <a:pt x="0" y="1110157"/>
                  </a:lnTo>
                  <a:lnTo>
                    <a:pt x="0" y="106236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5125564" y="5661592"/>
              <a:ext cx="524510" cy="41275"/>
            </a:xfrm>
            <a:custGeom>
              <a:avLst/>
              <a:gdLst/>
              <a:ahLst/>
              <a:cxnLst/>
              <a:rect l="l" t="t" r="r" b="b"/>
              <a:pathLst>
                <a:path w="524510" h="41275">
                  <a:moveTo>
                    <a:pt x="515564" y="0"/>
                  </a:moveTo>
                  <a:lnTo>
                    <a:pt x="13800" y="0"/>
                  </a:lnTo>
                  <a:lnTo>
                    <a:pt x="3550" y="11238"/>
                  </a:lnTo>
                  <a:lnTo>
                    <a:pt x="0" y="19183"/>
                  </a:lnTo>
                  <a:lnTo>
                    <a:pt x="3029" y="27614"/>
                  </a:lnTo>
                  <a:lnTo>
                    <a:pt x="12517" y="40309"/>
                  </a:lnTo>
                  <a:lnTo>
                    <a:pt x="516872" y="40957"/>
                  </a:lnTo>
                  <a:lnTo>
                    <a:pt x="522695" y="24601"/>
                  </a:lnTo>
                  <a:lnTo>
                    <a:pt x="524500" y="14882"/>
                  </a:lnTo>
                  <a:lnTo>
                    <a:pt x="522164" y="7962"/>
                  </a:lnTo>
                  <a:lnTo>
                    <a:pt x="5155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5125564" y="5661592"/>
              <a:ext cx="524510" cy="41275"/>
            </a:xfrm>
            <a:custGeom>
              <a:avLst/>
              <a:gdLst/>
              <a:ahLst/>
              <a:cxnLst/>
              <a:rect l="l" t="t" r="r" b="b"/>
              <a:pathLst>
                <a:path w="524510" h="41275">
                  <a:moveTo>
                    <a:pt x="12517" y="40309"/>
                  </a:moveTo>
                  <a:lnTo>
                    <a:pt x="3029" y="27614"/>
                  </a:lnTo>
                  <a:lnTo>
                    <a:pt x="0" y="19183"/>
                  </a:lnTo>
                  <a:lnTo>
                    <a:pt x="3550" y="11238"/>
                  </a:lnTo>
                  <a:lnTo>
                    <a:pt x="13800" y="0"/>
                  </a:lnTo>
                  <a:lnTo>
                    <a:pt x="515564" y="0"/>
                  </a:lnTo>
                  <a:lnTo>
                    <a:pt x="522164" y="7962"/>
                  </a:lnTo>
                  <a:lnTo>
                    <a:pt x="524500" y="14882"/>
                  </a:lnTo>
                  <a:lnTo>
                    <a:pt x="522695" y="24601"/>
                  </a:lnTo>
                  <a:lnTo>
                    <a:pt x="516872" y="40957"/>
                  </a:lnTo>
                  <a:lnTo>
                    <a:pt x="12517" y="4030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5286819" y="5257418"/>
              <a:ext cx="191135" cy="868044"/>
            </a:xfrm>
            <a:custGeom>
              <a:avLst/>
              <a:gdLst/>
              <a:ahLst/>
              <a:cxnLst/>
              <a:rect l="l" t="t" r="r" b="b"/>
              <a:pathLst>
                <a:path w="191135" h="868045">
                  <a:moveTo>
                    <a:pt x="190512" y="0"/>
                  </a:moveTo>
                  <a:lnTo>
                    <a:pt x="0" y="0"/>
                  </a:lnTo>
                  <a:lnTo>
                    <a:pt x="0" y="867575"/>
                  </a:lnTo>
                  <a:lnTo>
                    <a:pt x="190512" y="867575"/>
                  </a:lnTo>
                  <a:lnTo>
                    <a:pt x="1905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5286815" y="5257418"/>
              <a:ext cx="191135" cy="868044"/>
            </a:xfrm>
            <a:custGeom>
              <a:avLst/>
              <a:gdLst/>
              <a:ahLst/>
              <a:cxnLst/>
              <a:rect l="l" t="t" r="r" b="b"/>
              <a:pathLst>
                <a:path w="191135" h="868045">
                  <a:moveTo>
                    <a:pt x="190512" y="867575"/>
                  </a:moveTo>
                  <a:lnTo>
                    <a:pt x="0" y="867575"/>
                  </a:lnTo>
                  <a:lnTo>
                    <a:pt x="0" y="0"/>
                  </a:lnTo>
                  <a:lnTo>
                    <a:pt x="190512" y="0"/>
                  </a:lnTo>
                  <a:lnTo>
                    <a:pt x="190512" y="867575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5297323" y="539366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44" y="14135"/>
                  </a:moveTo>
                  <a:lnTo>
                    <a:pt x="28244" y="21932"/>
                  </a:lnTo>
                  <a:lnTo>
                    <a:pt x="21932" y="28244"/>
                  </a:lnTo>
                  <a:lnTo>
                    <a:pt x="14147" y="28244"/>
                  </a:lnTo>
                  <a:lnTo>
                    <a:pt x="6349" y="28244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49" y="0"/>
                  </a:lnTo>
                  <a:lnTo>
                    <a:pt x="14147" y="0"/>
                  </a:lnTo>
                  <a:lnTo>
                    <a:pt x="21932" y="0"/>
                  </a:lnTo>
                  <a:lnTo>
                    <a:pt x="28244" y="6324"/>
                  </a:lnTo>
                  <a:lnTo>
                    <a:pt x="28244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5389820" y="539366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20" y="28244"/>
                  </a:lnTo>
                  <a:lnTo>
                    <a:pt x="14135" y="28244"/>
                  </a:lnTo>
                  <a:lnTo>
                    <a:pt x="6311" y="28244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11" y="0"/>
                  </a:lnTo>
                  <a:lnTo>
                    <a:pt x="14135" y="0"/>
                  </a:lnTo>
                  <a:lnTo>
                    <a:pt x="21920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5436055" y="539366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57" y="14135"/>
                  </a:moveTo>
                  <a:lnTo>
                    <a:pt x="28257" y="21932"/>
                  </a:lnTo>
                  <a:lnTo>
                    <a:pt x="21958" y="28244"/>
                  </a:lnTo>
                  <a:lnTo>
                    <a:pt x="14135" y="28244"/>
                  </a:lnTo>
                  <a:lnTo>
                    <a:pt x="6350" y="28244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350" y="0"/>
                  </a:lnTo>
                  <a:lnTo>
                    <a:pt x="14135" y="0"/>
                  </a:lnTo>
                  <a:lnTo>
                    <a:pt x="21958" y="0"/>
                  </a:lnTo>
                  <a:lnTo>
                    <a:pt x="28257" y="6324"/>
                  </a:lnTo>
                  <a:lnTo>
                    <a:pt x="28257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5343597" y="5393663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8244" y="14135"/>
                  </a:moveTo>
                  <a:lnTo>
                    <a:pt x="28244" y="21932"/>
                  </a:lnTo>
                  <a:lnTo>
                    <a:pt x="21920" y="28244"/>
                  </a:lnTo>
                  <a:lnTo>
                    <a:pt x="14135" y="28244"/>
                  </a:lnTo>
                  <a:lnTo>
                    <a:pt x="6286" y="28244"/>
                  </a:lnTo>
                  <a:lnTo>
                    <a:pt x="0" y="21932"/>
                  </a:lnTo>
                  <a:lnTo>
                    <a:pt x="0" y="14135"/>
                  </a:lnTo>
                  <a:lnTo>
                    <a:pt x="0" y="6324"/>
                  </a:lnTo>
                  <a:lnTo>
                    <a:pt x="6286" y="0"/>
                  </a:lnTo>
                  <a:lnTo>
                    <a:pt x="14135" y="0"/>
                  </a:lnTo>
                  <a:lnTo>
                    <a:pt x="21920" y="0"/>
                  </a:lnTo>
                  <a:lnTo>
                    <a:pt x="28244" y="6324"/>
                  </a:lnTo>
                  <a:lnTo>
                    <a:pt x="28244" y="1413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5286253" y="5318853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5286253" y="5318853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55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5286253" y="5382615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5286253" y="5382615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55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5286253" y="5443523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5286253" y="5443523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0" y="0"/>
                  </a:moveTo>
                  <a:lnTo>
                    <a:pt x="19055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5437474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920" y="0"/>
                  </a:moveTo>
                  <a:lnTo>
                    <a:pt x="6324" y="0"/>
                  </a:lnTo>
                  <a:lnTo>
                    <a:pt x="0" y="6337"/>
                  </a:lnTo>
                  <a:lnTo>
                    <a:pt x="0" y="14122"/>
                  </a:lnTo>
                  <a:lnTo>
                    <a:pt x="0" y="21907"/>
                  </a:lnTo>
                  <a:lnTo>
                    <a:pt x="6324" y="28232"/>
                  </a:lnTo>
                  <a:lnTo>
                    <a:pt x="21920" y="28232"/>
                  </a:lnTo>
                  <a:lnTo>
                    <a:pt x="28244" y="21907"/>
                  </a:lnTo>
                  <a:lnTo>
                    <a:pt x="28244" y="6337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5437474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122"/>
                  </a:moveTo>
                  <a:lnTo>
                    <a:pt x="0" y="6337"/>
                  </a:lnTo>
                  <a:lnTo>
                    <a:pt x="6324" y="0"/>
                  </a:lnTo>
                  <a:lnTo>
                    <a:pt x="14109" y="0"/>
                  </a:lnTo>
                  <a:lnTo>
                    <a:pt x="21920" y="0"/>
                  </a:lnTo>
                  <a:lnTo>
                    <a:pt x="28244" y="6337"/>
                  </a:lnTo>
                  <a:lnTo>
                    <a:pt x="28244" y="14122"/>
                  </a:lnTo>
                  <a:lnTo>
                    <a:pt x="28244" y="21907"/>
                  </a:lnTo>
                  <a:lnTo>
                    <a:pt x="21920" y="28232"/>
                  </a:lnTo>
                  <a:lnTo>
                    <a:pt x="14109" y="28232"/>
                  </a:lnTo>
                  <a:lnTo>
                    <a:pt x="6324" y="28232"/>
                  </a:lnTo>
                  <a:lnTo>
                    <a:pt x="0" y="21907"/>
                  </a:lnTo>
                  <a:lnTo>
                    <a:pt x="0" y="141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5345003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94" y="0"/>
                  </a:moveTo>
                  <a:lnTo>
                    <a:pt x="6299" y="0"/>
                  </a:lnTo>
                  <a:lnTo>
                    <a:pt x="0" y="6337"/>
                  </a:lnTo>
                  <a:lnTo>
                    <a:pt x="0" y="14122"/>
                  </a:lnTo>
                  <a:lnTo>
                    <a:pt x="0" y="21907"/>
                  </a:lnTo>
                  <a:lnTo>
                    <a:pt x="6299" y="28232"/>
                  </a:lnTo>
                  <a:lnTo>
                    <a:pt x="21894" y="28232"/>
                  </a:lnTo>
                  <a:lnTo>
                    <a:pt x="28219" y="21907"/>
                  </a:lnTo>
                  <a:lnTo>
                    <a:pt x="28219" y="6337"/>
                  </a:lnTo>
                  <a:lnTo>
                    <a:pt x="218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5345003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122"/>
                  </a:moveTo>
                  <a:lnTo>
                    <a:pt x="0" y="6337"/>
                  </a:lnTo>
                  <a:lnTo>
                    <a:pt x="6299" y="0"/>
                  </a:lnTo>
                  <a:lnTo>
                    <a:pt x="14122" y="0"/>
                  </a:lnTo>
                  <a:lnTo>
                    <a:pt x="21894" y="0"/>
                  </a:lnTo>
                  <a:lnTo>
                    <a:pt x="28219" y="6337"/>
                  </a:lnTo>
                  <a:lnTo>
                    <a:pt x="28219" y="14122"/>
                  </a:lnTo>
                  <a:lnTo>
                    <a:pt x="28219" y="21907"/>
                  </a:lnTo>
                  <a:lnTo>
                    <a:pt x="21894" y="28232"/>
                  </a:lnTo>
                  <a:lnTo>
                    <a:pt x="14122" y="28232"/>
                  </a:lnTo>
                  <a:lnTo>
                    <a:pt x="6299" y="28232"/>
                  </a:lnTo>
                  <a:lnTo>
                    <a:pt x="0" y="21907"/>
                  </a:lnTo>
                  <a:lnTo>
                    <a:pt x="0" y="141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5298729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945" y="0"/>
                  </a:moveTo>
                  <a:lnTo>
                    <a:pt x="6324" y="0"/>
                  </a:lnTo>
                  <a:lnTo>
                    <a:pt x="0" y="6337"/>
                  </a:lnTo>
                  <a:lnTo>
                    <a:pt x="0" y="14122"/>
                  </a:lnTo>
                  <a:lnTo>
                    <a:pt x="0" y="21907"/>
                  </a:lnTo>
                  <a:lnTo>
                    <a:pt x="6324" y="28232"/>
                  </a:lnTo>
                  <a:lnTo>
                    <a:pt x="21945" y="28232"/>
                  </a:lnTo>
                  <a:lnTo>
                    <a:pt x="28257" y="21907"/>
                  </a:lnTo>
                  <a:lnTo>
                    <a:pt x="28257" y="633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5298729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122"/>
                  </a:moveTo>
                  <a:lnTo>
                    <a:pt x="0" y="6337"/>
                  </a:lnTo>
                  <a:lnTo>
                    <a:pt x="6324" y="0"/>
                  </a:lnTo>
                  <a:lnTo>
                    <a:pt x="14122" y="0"/>
                  </a:lnTo>
                  <a:lnTo>
                    <a:pt x="21945" y="0"/>
                  </a:lnTo>
                  <a:lnTo>
                    <a:pt x="28257" y="6337"/>
                  </a:lnTo>
                  <a:lnTo>
                    <a:pt x="28257" y="14122"/>
                  </a:lnTo>
                  <a:lnTo>
                    <a:pt x="28257" y="21907"/>
                  </a:lnTo>
                  <a:lnTo>
                    <a:pt x="21945" y="28232"/>
                  </a:lnTo>
                  <a:lnTo>
                    <a:pt x="14122" y="28232"/>
                  </a:lnTo>
                  <a:lnTo>
                    <a:pt x="6324" y="28232"/>
                  </a:lnTo>
                  <a:lnTo>
                    <a:pt x="0" y="21907"/>
                  </a:lnTo>
                  <a:lnTo>
                    <a:pt x="0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5391202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958" y="0"/>
                  </a:moveTo>
                  <a:lnTo>
                    <a:pt x="6337" y="0"/>
                  </a:lnTo>
                  <a:lnTo>
                    <a:pt x="0" y="6337"/>
                  </a:lnTo>
                  <a:lnTo>
                    <a:pt x="0" y="14122"/>
                  </a:lnTo>
                  <a:lnTo>
                    <a:pt x="0" y="21907"/>
                  </a:lnTo>
                  <a:lnTo>
                    <a:pt x="6337" y="28232"/>
                  </a:lnTo>
                  <a:lnTo>
                    <a:pt x="21958" y="28232"/>
                  </a:lnTo>
                  <a:lnTo>
                    <a:pt x="28270" y="21907"/>
                  </a:lnTo>
                  <a:lnTo>
                    <a:pt x="28270" y="633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5391202" y="5961101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14122"/>
                  </a:moveTo>
                  <a:lnTo>
                    <a:pt x="0" y="6337"/>
                  </a:lnTo>
                  <a:lnTo>
                    <a:pt x="6337" y="0"/>
                  </a:lnTo>
                  <a:lnTo>
                    <a:pt x="14147" y="0"/>
                  </a:lnTo>
                  <a:lnTo>
                    <a:pt x="21958" y="0"/>
                  </a:lnTo>
                  <a:lnTo>
                    <a:pt x="28270" y="6337"/>
                  </a:lnTo>
                  <a:lnTo>
                    <a:pt x="28270" y="14122"/>
                  </a:lnTo>
                  <a:lnTo>
                    <a:pt x="28270" y="21907"/>
                  </a:lnTo>
                  <a:lnTo>
                    <a:pt x="21958" y="28232"/>
                  </a:lnTo>
                  <a:lnTo>
                    <a:pt x="14147" y="28232"/>
                  </a:lnTo>
                  <a:lnTo>
                    <a:pt x="6337" y="28232"/>
                  </a:lnTo>
                  <a:lnTo>
                    <a:pt x="0" y="21907"/>
                  </a:lnTo>
                  <a:lnTo>
                    <a:pt x="0" y="141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5286251" y="6066034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5286251" y="6066034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5286251" y="6002882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5286251" y="6002882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5286251" y="5941974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5286251" y="5941974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5" h="0">
                  <a:moveTo>
                    <a:pt x="19055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4537087" y="5258485"/>
              <a:ext cx="190500" cy="867410"/>
            </a:xfrm>
            <a:custGeom>
              <a:avLst/>
              <a:gdLst/>
              <a:ahLst/>
              <a:cxnLst/>
              <a:rect l="l" t="t" r="r" b="b"/>
              <a:pathLst>
                <a:path w="190500" h="867410">
                  <a:moveTo>
                    <a:pt x="190360" y="0"/>
                  </a:moveTo>
                  <a:lnTo>
                    <a:pt x="0" y="0"/>
                  </a:lnTo>
                  <a:lnTo>
                    <a:pt x="0" y="867257"/>
                  </a:lnTo>
                  <a:lnTo>
                    <a:pt x="190360" y="867257"/>
                  </a:lnTo>
                  <a:lnTo>
                    <a:pt x="1903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4537083" y="5258485"/>
              <a:ext cx="190500" cy="867410"/>
            </a:xfrm>
            <a:custGeom>
              <a:avLst/>
              <a:gdLst/>
              <a:ahLst/>
              <a:cxnLst/>
              <a:rect l="l" t="t" r="r" b="b"/>
              <a:pathLst>
                <a:path w="190500" h="867410">
                  <a:moveTo>
                    <a:pt x="0" y="0"/>
                  </a:moveTo>
                  <a:lnTo>
                    <a:pt x="190360" y="0"/>
                  </a:lnTo>
                  <a:lnTo>
                    <a:pt x="190360" y="867257"/>
                  </a:lnTo>
                  <a:lnTo>
                    <a:pt x="0" y="867257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4675995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900" y="0"/>
                  </a:moveTo>
                  <a:lnTo>
                    <a:pt x="12156" y="1564"/>
                  </a:lnTo>
                  <a:lnTo>
                    <a:pt x="5830" y="5832"/>
                  </a:lnTo>
                  <a:lnTo>
                    <a:pt x="1564" y="12162"/>
                  </a:lnTo>
                  <a:lnTo>
                    <a:pt x="0" y="19913"/>
                  </a:lnTo>
                  <a:lnTo>
                    <a:pt x="1564" y="27666"/>
                  </a:lnTo>
                  <a:lnTo>
                    <a:pt x="5830" y="34001"/>
                  </a:lnTo>
                  <a:lnTo>
                    <a:pt x="12156" y="38273"/>
                  </a:lnTo>
                  <a:lnTo>
                    <a:pt x="19900" y="39839"/>
                  </a:lnTo>
                  <a:lnTo>
                    <a:pt x="27679" y="38273"/>
                  </a:lnTo>
                  <a:lnTo>
                    <a:pt x="34020" y="34001"/>
                  </a:lnTo>
                  <a:lnTo>
                    <a:pt x="38288" y="27666"/>
                  </a:lnTo>
                  <a:lnTo>
                    <a:pt x="39852" y="19913"/>
                  </a:lnTo>
                  <a:lnTo>
                    <a:pt x="38288" y="12162"/>
                  </a:lnTo>
                  <a:lnTo>
                    <a:pt x="34020" y="5832"/>
                  </a:lnTo>
                  <a:lnTo>
                    <a:pt x="27679" y="1564"/>
                  </a:lnTo>
                  <a:lnTo>
                    <a:pt x="19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4675995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913"/>
                  </a:moveTo>
                  <a:lnTo>
                    <a:pt x="1564" y="12162"/>
                  </a:lnTo>
                  <a:lnTo>
                    <a:pt x="5830" y="5832"/>
                  </a:lnTo>
                  <a:lnTo>
                    <a:pt x="12156" y="1564"/>
                  </a:lnTo>
                  <a:lnTo>
                    <a:pt x="19900" y="0"/>
                  </a:lnTo>
                  <a:lnTo>
                    <a:pt x="27679" y="1564"/>
                  </a:lnTo>
                  <a:lnTo>
                    <a:pt x="34020" y="5832"/>
                  </a:lnTo>
                  <a:lnTo>
                    <a:pt x="38288" y="12162"/>
                  </a:lnTo>
                  <a:lnTo>
                    <a:pt x="39852" y="19913"/>
                  </a:lnTo>
                  <a:lnTo>
                    <a:pt x="38288" y="27666"/>
                  </a:lnTo>
                  <a:lnTo>
                    <a:pt x="34020" y="34001"/>
                  </a:lnTo>
                  <a:lnTo>
                    <a:pt x="27679" y="38273"/>
                  </a:lnTo>
                  <a:lnTo>
                    <a:pt x="19900" y="39839"/>
                  </a:lnTo>
                  <a:lnTo>
                    <a:pt x="12156" y="38273"/>
                  </a:lnTo>
                  <a:lnTo>
                    <a:pt x="5830" y="34001"/>
                  </a:lnTo>
                  <a:lnTo>
                    <a:pt x="1564" y="27666"/>
                  </a:lnTo>
                  <a:lnTo>
                    <a:pt x="0" y="199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4614566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913" y="0"/>
                  </a:moveTo>
                  <a:lnTo>
                    <a:pt x="12156" y="1564"/>
                  </a:lnTo>
                  <a:lnTo>
                    <a:pt x="5827" y="5832"/>
                  </a:lnTo>
                  <a:lnTo>
                    <a:pt x="1563" y="12162"/>
                  </a:lnTo>
                  <a:lnTo>
                    <a:pt x="0" y="19913"/>
                  </a:lnTo>
                  <a:lnTo>
                    <a:pt x="1563" y="27666"/>
                  </a:lnTo>
                  <a:lnTo>
                    <a:pt x="5827" y="34001"/>
                  </a:lnTo>
                  <a:lnTo>
                    <a:pt x="12156" y="38273"/>
                  </a:lnTo>
                  <a:lnTo>
                    <a:pt x="19913" y="39839"/>
                  </a:lnTo>
                  <a:lnTo>
                    <a:pt x="27672" y="38273"/>
                  </a:lnTo>
                  <a:lnTo>
                    <a:pt x="34005" y="34001"/>
                  </a:lnTo>
                  <a:lnTo>
                    <a:pt x="38274" y="27666"/>
                  </a:lnTo>
                  <a:lnTo>
                    <a:pt x="39839" y="19913"/>
                  </a:lnTo>
                  <a:lnTo>
                    <a:pt x="38274" y="12162"/>
                  </a:lnTo>
                  <a:lnTo>
                    <a:pt x="34005" y="5832"/>
                  </a:lnTo>
                  <a:lnTo>
                    <a:pt x="27672" y="1564"/>
                  </a:lnTo>
                  <a:lnTo>
                    <a:pt x="199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4614566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913"/>
                  </a:moveTo>
                  <a:lnTo>
                    <a:pt x="1563" y="12162"/>
                  </a:lnTo>
                  <a:lnTo>
                    <a:pt x="5827" y="5832"/>
                  </a:lnTo>
                  <a:lnTo>
                    <a:pt x="12156" y="1564"/>
                  </a:lnTo>
                  <a:lnTo>
                    <a:pt x="19913" y="0"/>
                  </a:lnTo>
                  <a:lnTo>
                    <a:pt x="27672" y="1564"/>
                  </a:lnTo>
                  <a:lnTo>
                    <a:pt x="34005" y="5832"/>
                  </a:lnTo>
                  <a:lnTo>
                    <a:pt x="38274" y="12162"/>
                  </a:lnTo>
                  <a:lnTo>
                    <a:pt x="39839" y="19913"/>
                  </a:lnTo>
                  <a:lnTo>
                    <a:pt x="38274" y="27666"/>
                  </a:lnTo>
                  <a:lnTo>
                    <a:pt x="34005" y="34001"/>
                  </a:lnTo>
                  <a:lnTo>
                    <a:pt x="27672" y="38273"/>
                  </a:lnTo>
                  <a:lnTo>
                    <a:pt x="19913" y="39839"/>
                  </a:lnTo>
                  <a:lnTo>
                    <a:pt x="12156" y="38273"/>
                  </a:lnTo>
                  <a:lnTo>
                    <a:pt x="5827" y="34001"/>
                  </a:lnTo>
                  <a:lnTo>
                    <a:pt x="1563" y="27666"/>
                  </a:lnTo>
                  <a:lnTo>
                    <a:pt x="0" y="199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4551464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926" y="0"/>
                  </a:moveTo>
                  <a:lnTo>
                    <a:pt x="12172" y="1564"/>
                  </a:lnTo>
                  <a:lnTo>
                    <a:pt x="5838" y="5832"/>
                  </a:lnTo>
                  <a:lnTo>
                    <a:pt x="1566" y="12162"/>
                  </a:lnTo>
                  <a:lnTo>
                    <a:pt x="0" y="19913"/>
                  </a:lnTo>
                  <a:lnTo>
                    <a:pt x="1566" y="27666"/>
                  </a:lnTo>
                  <a:lnTo>
                    <a:pt x="5838" y="34001"/>
                  </a:lnTo>
                  <a:lnTo>
                    <a:pt x="12172" y="38273"/>
                  </a:lnTo>
                  <a:lnTo>
                    <a:pt x="19926" y="39839"/>
                  </a:lnTo>
                  <a:lnTo>
                    <a:pt x="27685" y="38273"/>
                  </a:lnTo>
                  <a:lnTo>
                    <a:pt x="34018" y="34001"/>
                  </a:lnTo>
                  <a:lnTo>
                    <a:pt x="38287" y="27666"/>
                  </a:lnTo>
                  <a:lnTo>
                    <a:pt x="39852" y="19913"/>
                  </a:lnTo>
                  <a:lnTo>
                    <a:pt x="38287" y="12162"/>
                  </a:lnTo>
                  <a:lnTo>
                    <a:pt x="34018" y="5832"/>
                  </a:lnTo>
                  <a:lnTo>
                    <a:pt x="27685" y="1564"/>
                  </a:lnTo>
                  <a:lnTo>
                    <a:pt x="199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4551464" y="539076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913"/>
                  </a:moveTo>
                  <a:lnTo>
                    <a:pt x="1566" y="12162"/>
                  </a:lnTo>
                  <a:lnTo>
                    <a:pt x="5838" y="5832"/>
                  </a:lnTo>
                  <a:lnTo>
                    <a:pt x="12172" y="1564"/>
                  </a:lnTo>
                  <a:lnTo>
                    <a:pt x="19926" y="0"/>
                  </a:lnTo>
                  <a:lnTo>
                    <a:pt x="27685" y="1564"/>
                  </a:lnTo>
                  <a:lnTo>
                    <a:pt x="34018" y="5832"/>
                  </a:lnTo>
                  <a:lnTo>
                    <a:pt x="38287" y="12162"/>
                  </a:lnTo>
                  <a:lnTo>
                    <a:pt x="39852" y="19913"/>
                  </a:lnTo>
                  <a:lnTo>
                    <a:pt x="38287" y="27666"/>
                  </a:lnTo>
                  <a:lnTo>
                    <a:pt x="34018" y="34001"/>
                  </a:lnTo>
                  <a:lnTo>
                    <a:pt x="27685" y="38273"/>
                  </a:lnTo>
                  <a:lnTo>
                    <a:pt x="19926" y="39839"/>
                  </a:lnTo>
                  <a:lnTo>
                    <a:pt x="12172" y="38273"/>
                  </a:lnTo>
                  <a:lnTo>
                    <a:pt x="5838" y="34001"/>
                  </a:lnTo>
                  <a:lnTo>
                    <a:pt x="1566" y="27666"/>
                  </a:lnTo>
                  <a:lnTo>
                    <a:pt x="0" y="1991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24" name="object 132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537612" y="5997474"/>
              <a:ext cx="190398" cy="109024"/>
            </a:xfrm>
            <a:prstGeom prst="rect">
              <a:avLst/>
            </a:prstGeom>
          </p:spPr>
        </p:pic>
        <p:sp>
          <p:nvSpPr>
            <p:cNvPr id="1325" name="object 1325"/>
            <p:cNvSpPr/>
            <p:nvPr/>
          </p:nvSpPr>
          <p:spPr>
            <a:xfrm>
              <a:off x="4537612" y="5939765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4537612" y="5939765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4537612" y="544166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4537612" y="5441662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4537612" y="5366393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4537612" y="5366393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4537612" y="5299979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4537612" y="5299979"/>
              <a:ext cx="190500" cy="0"/>
            </a:xfrm>
            <a:custGeom>
              <a:avLst/>
              <a:gdLst/>
              <a:ahLst/>
              <a:cxnLst/>
              <a:rect l="l" t="t" r="r" b="b"/>
              <a:pathLst>
                <a:path w="190500" h="0">
                  <a:moveTo>
                    <a:pt x="19039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4634485" y="53907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8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4634485" y="53907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4614579" y="541067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3983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4614579" y="541067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0" y="0"/>
                  </a:moveTo>
                  <a:lnTo>
                    <a:pt x="3983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4695926" y="53907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8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4695926" y="53907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83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4676007" y="541067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3985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4676007" y="5410676"/>
              <a:ext cx="40005" cy="0"/>
            </a:xfrm>
            <a:custGeom>
              <a:avLst/>
              <a:gdLst/>
              <a:ahLst/>
              <a:cxnLst/>
              <a:rect l="l" t="t" r="r" b="b"/>
              <a:pathLst>
                <a:path w="40004" h="0">
                  <a:moveTo>
                    <a:pt x="0" y="0"/>
                  </a:moveTo>
                  <a:lnTo>
                    <a:pt x="3985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5771780" y="5440175"/>
              <a:ext cx="939800" cy="342265"/>
            </a:xfrm>
            <a:custGeom>
              <a:avLst/>
              <a:gdLst/>
              <a:ahLst/>
              <a:cxnLst/>
              <a:rect l="l" t="t" r="r" b="b"/>
              <a:pathLst>
                <a:path w="939800" h="342264">
                  <a:moveTo>
                    <a:pt x="0" y="0"/>
                  </a:moveTo>
                  <a:lnTo>
                    <a:pt x="939317" y="0"/>
                  </a:lnTo>
                  <a:lnTo>
                    <a:pt x="939317" y="34203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5803319" y="5472892"/>
              <a:ext cx="875030" cy="308610"/>
            </a:xfrm>
            <a:custGeom>
              <a:avLst/>
              <a:gdLst/>
              <a:ahLst/>
              <a:cxnLst/>
              <a:rect l="l" t="t" r="r" b="b"/>
              <a:pathLst>
                <a:path w="875029" h="308610">
                  <a:moveTo>
                    <a:pt x="0" y="0"/>
                  </a:moveTo>
                  <a:lnTo>
                    <a:pt x="874776" y="0"/>
                  </a:lnTo>
                  <a:lnTo>
                    <a:pt x="874776" y="30849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43" name="object 134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651443" y="5626315"/>
              <a:ext cx="92278" cy="64668"/>
            </a:xfrm>
            <a:prstGeom prst="rect">
              <a:avLst/>
            </a:prstGeom>
          </p:spPr>
        </p:pic>
      </p:grpSp>
      <p:grpSp>
        <p:nvGrpSpPr>
          <p:cNvPr id="1344" name="object 1344"/>
          <p:cNvGrpSpPr/>
          <p:nvPr/>
        </p:nvGrpSpPr>
        <p:grpSpPr>
          <a:xfrm>
            <a:off x="6650033" y="5682412"/>
            <a:ext cx="268605" cy="450850"/>
            <a:chOff x="6650033" y="5682412"/>
            <a:chExt cx="268605" cy="450850"/>
          </a:xfrm>
        </p:grpSpPr>
        <p:sp>
          <p:nvSpPr>
            <p:cNvPr id="1345" name="object 1345"/>
            <p:cNvSpPr/>
            <p:nvPr/>
          </p:nvSpPr>
          <p:spPr>
            <a:xfrm>
              <a:off x="6827871" y="5685587"/>
              <a:ext cx="87630" cy="444500"/>
            </a:xfrm>
            <a:custGeom>
              <a:avLst/>
              <a:gdLst/>
              <a:ahLst/>
              <a:cxnLst/>
              <a:rect l="l" t="t" r="r" b="b"/>
              <a:pathLst>
                <a:path w="87629" h="444500">
                  <a:moveTo>
                    <a:pt x="87325" y="444182"/>
                  </a:moveTo>
                  <a:lnTo>
                    <a:pt x="0" y="444182"/>
                  </a:lnTo>
                  <a:lnTo>
                    <a:pt x="0" y="0"/>
                  </a:lnTo>
                  <a:lnTo>
                    <a:pt x="87325" y="0"/>
                  </a:lnTo>
                  <a:lnTo>
                    <a:pt x="87325" y="4441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6827875" y="5795696"/>
              <a:ext cx="87630" cy="30480"/>
            </a:xfrm>
            <a:custGeom>
              <a:avLst/>
              <a:gdLst/>
              <a:ahLst/>
              <a:cxnLst/>
              <a:rect l="l" t="t" r="r" b="b"/>
              <a:pathLst>
                <a:path w="87629" h="30479">
                  <a:moveTo>
                    <a:pt x="87325" y="0"/>
                  </a:moveTo>
                  <a:lnTo>
                    <a:pt x="0" y="0"/>
                  </a:lnTo>
                  <a:lnTo>
                    <a:pt x="0" y="30340"/>
                  </a:lnTo>
                  <a:lnTo>
                    <a:pt x="87325" y="30340"/>
                  </a:lnTo>
                  <a:lnTo>
                    <a:pt x="87325" y="0"/>
                  </a:lnTo>
                  <a:close/>
                </a:path>
              </a:pathLst>
            </a:custGeom>
            <a:solidFill>
              <a:srgbClr val="DD0F1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47" name="object 134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827876" y="6028838"/>
              <a:ext cx="87325" cy="75011"/>
            </a:xfrm>
            <a:prstGeom prst="rect">
              <a:avLst/>
            </a:prstGeom>
          </p:spPr>
        </p:pic>
        <p:sp>
          <p:nvSpPr>
            <p:cNvPr id="1348" name="object 1348"/>
            <p:cNvSpPr/>
            <p:nvPr/>
          </p:nvSpPr>
          <p:spPr>
            <a:xfrm>
              <a:off x="6740546" y="5685587"/>
              <a:ext cx="87630" cy="444500"/>
            </a:xfrm>
            <a:custGeom>
              <a:avLst/>
              <a:gdLst/>
              <a:ahLst/>
              <a:cxnLst/>
              <a:rect l="l" t="t" r="r" b="b"/>
              <a:pathLst>
                <a:path w="87629" h="444500">
                  <a:moveTo>
                    <a:pt x="87325" y="444182"/>
                  </a:moveTo>
                  <a:lnTo>
                    <a:pt x="0" y="444182"/>
                  </a:lnTo>
                  <a:lnTo>
                    <a:pt x="0" y="0"/>
                  </a:lnTo>
                  <a:lnTo>
                    <a:pt x="87325" y="0"/>
                  </a:lnTo>
                  <a:lnTo>
                    <a:pt x="87325" y="4441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6740550" y="5795696"/>
              <a:ext cx="87630" cy="30480"/>
            </a:xfrm>
            <a:custGeom>
              <a:avLst/>
              <a:gdLst/>
              <a:ahLst/>
              <a:cxnLst/>
              <a:rect l="l" t="t" r="r" b="b"/>
              <a:pathLst>
                <a:path w="87629" h="30479">
                  <a:moveTo>
                    <a:pt x="87325" y="0"/>
                  </a:moveTo>
                  <a:lnTo>
                    <a:pt x="0" y="0"/>
                  </a:lnTo>
                  <a:lnTo>
                    <a:pt x="0" y="30340"/>
                  </a:lnTo>
                  <a:lnTo>
                    <a:pt x="87325" y="30340"/>
                  </a:lnTo>
                  <a:lnTo>
                    <a:pt x="87325" y="0"/>
                  </a:lnTo>
                  <a:close/>
                </a:path>
              </a:pathLst>
            </a:custGeom>
            <a:solidFill>
              <a:srgbClr val="DD0F1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50" name="object 135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740551" y="6028838"/>
              <a:ext cx="87325" cy="75011"/>
            </a:xfrm>
            <a:prstGeom prst="rect">
              <a:avLst/>
            </a:prstGeom>
          </p:spPr>
        </p:pic>
        <p:sp>
          <p:nvSpPr>
            <p:cNvPr id="1351" name="object 1351"/>
            <p:cNvSpPr/>
            <p:nvPr/>
          </p:nvSpPr>
          <p:spPr>
            <a:xfrm>
              <a:off x="6653212" y="5685587"/>
              <a:ext cx="87630" cy="444500"/>
            </a:xfrm>
            <a:custGeom>
              <a:avLst/>
              <a:gdLst/>
              <a:ahLst/>
              <a:cxnLst/>
              <a:rect l="l" t="t" r="r" b="b"/>
              <a:pathLst>
                <a:path w="87629" h="444500">
                  <a:moveTo>
                    <a:pt x="87337" y="0"/>
                  </a:moveTo>
                  <a:lnTo>
                    <a:pt x="0" y="0"/>
                  </a:lnTo>
                  <a:lnTo>
                    <a:pt x="0" y="444182"/>
                  </a:lnTo>
                  <a:lnTo>
                    <a:pt x="87337" y="444182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653208" y="5685587"/>
              <a:ext cx="87630" cy="444500"/>
            </a:xfrm>
            <a:custGeom>
              <a:avLst/>
              <a:gdLst/>
              <a:ahLst/>
              <a:cxnLst/>
              <a:rect l="l" t="t" r="r" b="b"/>
              <a:pathLst>
                <a:path w="87629" h="444500">
                  <a:moveTo>
                    <a:pt x="87337" y="444182"/>
                  </a:moveTo>
                  <a:lnTo>
                    <a:pt x="0" y="444182"/>
                  </a:lnTo>
                  <a:lnTo>
                    <a:pt x="0" y="0"/>
                  </a:lnTo>
                  <a:lnTo>
                    <a:pt x="87337" y="0"/>
                  </a:lnTo>
                  <a:lnTo>
                    <a:pt x="87337" y="44418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6653212" y="5795696"/>
              <a:ext cx="87630" cy="30480"/>
            </a:xfrm>
            <a:custGeom>
              <a:avLst/>
              <a:gdLst/>
              <a:ahLst/>
              <a:cxnLst/>
              <a:rect l="l" t="t" r="r" b="b"/>
              <a:pathLst>
                <a:path w="87629" h="30479">
                  <a:moveTo>
                    <a:pt x="87337" y="0"/>
                  </a:moveTo>
                  <a:lnTo>
                    <a:pt x="0" y="0"/>
                  </a:lnTo>
                  <a:lnTo>
                    <a:pt x="0" y="30340"/>
                  </a:lnTo>
                  <a:lnTo>
                    <a:pt x="87337" y="3034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DD0F1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54" name="object 135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652296" y="6028838"/>
              <a:ext cx="87299" cy="75011"/>
            </a:xfrm>
            <a:prstGeom prst="rect">
              <a:avLst/>
            </a:prstGeom>
          </p:spPr>
        </p:pic>
      </p:grpSp>
      <p:grpSp>
        <p:nvGrpSpPr>
          <p:cNvPr id="1355" name="object 1355"/>
          <p:cNvGrpSpPr/>
          <p:nvPr/>
        </p:nvGrpSpPr>
        <p:grpSpPr>
          <a:xfrm>
            <a:off x="6088072" y="5600584"/>
            <a:ext cx="568325" cy="448309"/>
            <a:chOff x="6088072" y="5600584"/>
            <a:chExt cx="568325" cy="448309"/>
          </a:xfrm>
        </p:grpSpPr>
        <p:pic>
          <p:nvPicPr>
            <p:cNvPr id="1356" name="object 135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6245945" y="5747032"/>
              <a:ext cx="122720" cy="238122"/>
            </a:xfrm>
            <a:prstGeom prst="rect">
              <a:avLst/>
            </a:prstGeom>
          </p:spPr>
        </p:pic>
        <p:sp>
          <p:nvSpPr>
            <p:cNvPr id="1357" name="object 1357"/>
            <p:cNvSpPr/>
            <p:nvPr/>
          </p:nvSpPr>
          <p:spPr>
            <a:xfrm>
              <a:off x="6091247" y="5603759"/>
              <a:ext cx="441959" cy="441959"/>
            </a:xfrm>
            <a:custGeom>
              <a:avLst/>
              <a:gdLst/>
              <a:ahLst/>
              <a:cxnLst/>
              <a:rect l="l" t="t" r="r" b="b"/>
              <a:pathLst>
                <a:path w="441959" h="441960">
                  <a:moveTo>
                    <a:pt x="441515" y="220789"/>
                  </a:moveTo>
                  <a:lnTo>
                    <a:pt x="437030" y="265278"/>
                  </a:lnTo>
                  <a:lnTo>
                    <a:pt x="424166" y="306714"/>
                  </a:lnTo>
                  <a:lnTo>
                    <a:pt x="403811" y="344210"/>
                  </a:lnTo>
                  <a:lnTo>
                    <a:pt x="376853" y="376878"/>
                  </a:lnTo>
                  <a:lnTo>
                    <a:pt x="344180" y="403831"/>
                  </a:lnTo>
                  <a:lnTo>
                    <a:pt x="306680" y="424182"/>
                  </a:lnTo>
                  <a:lnTo>
                    <a:pt x="265241" y="437043"/>
                  </a:lnTo>
                  <a:lnTo>
                    <a:pt x="220751" y="441528"/>
                  </a:lnTo>
                  <a:lnTo>
                    <a:pt x="176265" y="437043"/>
                  </a:lnTo>
                  <a:lnTo>
                    <a:pt x="134829" y="424182"/>
                  </a:lnTo>
                  <a:lnTo>
                    <a:pt x="97331" y="403831"/>
                  </a:lnTo>
                  <a:lnTo>
                    <a:pt x="64660" y="376878"/>
                  </a:lnTo>
                  <a:lnTo>
                    <a:pt x="37703" y="344210"/>
                  </a:lnTo>
                  <a:lnTo>
                    <a:pt x="17349" y="306714"/>
                  </a:lnTo>
                  <a:lnTo>
                    <a:pt x="4485" y="265278"/>
                  </a:lnTo>
                  <a:lnTo>
                    <a:pt x="0" y="220789"/>
                  </a:lnTo>
                  <a:lnTo>
                    <a:pt x="4485" y="176290"/>
                  </a:lnTo>
                  <a:lnTo>
                    <a:pt x="17349" y="134845"/>
                  </a:lnTo>
                  <a:lnTo>
                    <a:pt x="37703" y="97341"/>
                  </a:lnTo>
                  <a:lnTo>
                    <a:pt x="64660" y="64665"/>
                  </a:lnTo>
                  <a:lnTo>
                    <a:pt x="97331" y="37705"/>
                  </a:lnTo>
                  <a:lnTo>
                    <a:pt x="134829" y="17349"/>
                  </a:lnTo>
                  <a:lnTo>
                    <a:pt x="176265" y="4485"/>
                  </a:lnTo>
                  <a:lnTo>
                    <a:pt x="220751" y="0"/>
                  </a:lnTo>
                  <a:lnTo>
                    <a:pt x="265241" y="4485"/>
                  </a:lnTo>
                  <a:lnTo>
                    <a:pt x="306680" y="17349"/>
                  </a:lnTo>
                  <a:lnTo>
                    <a:pt x="344180" y="37705"/>
                  </a:lnTo>
                  <a:lnTo>
                    <a:pt x="376853" y="64665"/>
                  </a:lnTo>
                  <a:lnTo>
                    <a:pt x="403811" y="97341"/>
                  </a:lnTo>
                  <a:lnTo>
                    <a:pt x="424166" y="134845"/>
                  </a:lnTo>
                  <a:lnTo>
                    <a:pt x="437030" y="176290"/>
                  </a:lnTo>
                  <a:lnTo>
                    <a:pt x="441515" y="220789"/>
                  </a:lnTo>
                  <a:close/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6453221" y="5660589"/>
              <a:ext cx="203200" cy="0"/>
            </a:xfrm>
            <a:custGeom>
              <a:avLst/>
              <a:gdLst/>
              <a:ahLst/>
              <a:cxnLst/>
              <a:rect l="l" t="t" r="r" b="b"/>
              <a:pathLst>
                <a:path w="203200" h="0">
                  <a:moveTo>
                    <a:pt x="20289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6226314" y="5701575"/>
              <a:ext cx="164465" cy="38100"/>
            </a:xfrm>
            <a:custGeom>
              <a:avLst/>
              <a:gdLst/>
              <a:ahLst/>
              <a:cxnLst/>
              <a:rect l="l" t="t" r="r" b="b"/>
              <a:pathLst>
                <a:path w="164464" h="38100">
                  <a:moveTo>
                    <a:pt x="27330" y="596"/>
                  </a:moveTo>
                  <a:lnTo>
                    <a:pt x="22898" y="596"/>
                  </a:lnTo>
                  <a:lnTo>
                    <a:pt x="22898" y="21501"/>
                  </a:lnTo>
                  <a:lnTo>
                    <a:pt x="23012" y="25920"/>
                  </a:lnTo>
                  <a:lnTo>
                    <a:pt x="23444" y="30784"/>
                  </a:lnTo>
                  <a:lnTo>
                    <a:pt x="23266" y="30835"/>
                  </a:lnTo>
                  <a:lnTo>
                    <a:pt x="21602" y="27063"/>
                  </a:lnTo>
                  <a:lnTo>
                    <a:pt x="19456" y="23266"/>
                  </a:lnTo>
                  <a:lnTo>
                    <a:pt x="5168" y="596"/>
                  </a:lnTo>
                  <a:lnTo>
                    <a:pt x="0" y="596"/>
                  </a:lnTo>
                  <a:lnTo>
                    <a:pt x="0" y="36982"/>
                  </a:lnTo>
                  <a:lnTo>
                    <a:pt x="4445" y="36982"/>
                  </a:lnTo>
                  <a:lnTo>
                    <a:pt x="4394" y="11010"/>
                  </a:lnTo>
                  <a:lnTo>
                    <a:pt x="4089" y="6451"/>
                  </a:lnTo>
                  <a:lnTo>
                    <a:pt x="4267" y="6375"/>
                  </a:lnTo>
                  <a:lnTo>
                    <a:pt x="6057" y="10312"/>
                  </a:lnTo>
                  <a:lnTo>
                    <a:pt x="8483" y="14490"/>
                  </a:lnTo>
                  <a:lnTo>
                    <a:pt x="22593" y="36982"/>
                  </a:lnTo>
                  <a:lnTo>
                    <a:pt x="27330" y="36982"/>
                  </a:lnTo>
                  <a:lnTo>
                    <a:pt x="27330" y="596"/>
                  </a:lnTo>
                  <a:close/>
                </a:path>
                <a:path w="164464" h="38100">
                  <a:moveTo>
                    <a:pt x="63271" y="36969"/>
                  </a:moveTo>
                  <a:lnTo>
                    <a:pt x="59359" y="25539"/>
                  </a:lnTo>
                  <a:lnTo>
                    <a:pt x="58102" y="21869"/>
                  </a:lnTo>
                  <a:lnTo>
                    <a:pt x="53390" y="8064"/>
                  </a:lnTo>
                  <a:lnTo>
                    <a:pt x="53390" y="21869"/>
                  </a:lnTo>
                  <a:lnTo>
                    <a:pt x="42430" y="21869"/>
                  </a:lnTo>
                  <a:lnTo>
                    <a:pt x="45986" y="11328"/>
                  </a:lnTo>
                  <a:lnTo>
                    <a:pt x="46710" y="9017"/>
                  </a:lnTo>
                  <a:lnTo>
                    <a:pt x="47282" y="6858"/>
                  </a:lnTo>
                  <a:lnTo>
                    <a:pt x="47764" y="4749"/>
                  </a:lnTo>
                  <a:lnTo>
                    <a:pt x="47917" y="4749"/>
                  </a:lnTo>
                  <a:lnTo>
                    <a:pt x="49034" y="9118"/>
                  </a:lnTo>
                  <a:lnTo>
                    <a:pt x="49771" y="11404"/>
                  </a:lnTo>
                  <a:lnTo>
                    <a:pt x="53390" y="21869"/>
                  </a:lnTo>
                  <a:lnTo>
                    <a:pt x="53390" y="8064"/>
                  </a:lnTo>
                  <a:lnTo>
                    <a:pt x="52260" y="4749"/>
                  </a:lnTo>
                  <a:lnTo>
                    <a:pt x="50838" y="584"/>
                  </a:lnTo>
                  <a:lnTo>
                    <a:pt x="45186" y="584"/>
                  </a:lnTo>
                  <a:lnTo>
                    <a:pt x="32816" y="36969"/>
                  </a:lnTo>
                  <a:lnTo>
                    <a:pt x="37668" y="36969"/>
                  </a:lnTo>
                  <a:lnTo>
                    <a:pt x="41440" y="25539"/>
                  </a:lnTo>
                  <a:lnTo>
                    <a:pt x="54356" y="25539"/>
                  </a:lnTo>
                  <a:lnTo>
                    <a:pt x="58254" y="36969"/>
                  </a:lnTo>
                  <a:lnTo>
                    <a:pt x="63271" y="36969"/>
                  </a:lnTo>
                  <a:close/>
                </a:path>
                <a:path w="164464" h="38100">
                  <a:moveTo>
                    <a:pt x="130276" y="596"/>
                  </a:moveTo>
                  <a:lnTo>
                    <a:pt x="125869" y="596"/>
                  </a:lnTo>
                  <a:lnTo>
                    <a:pt x="125869" y="21501"/>
                  </a:lnTo>
                  <a:lnTo>
                    <a:pt x="125971" y="25920"/>
                  </a:lnTo>
                  <a:lnTo>
                    <a:pt x="126415" y="30784"/>
                  </a:lnTo>
                  <a:lnTo>
                    <a:pt x="126238" y="30835"/>
                  </a:lnTo>
                  <a:lnTo>
                    <a:pt x="124574" y="27063"/>
                  </a:lnTo>
                  <a:lnTo>
                    <a:pt x="122415" y="23266"/>
                  </a:lnTo>
                  <a:lnTo>
                    <a:pt x="108153" y="596"/>
                  </a:lnTo>
                  <a:lnTo>
                    <a:pt x="102971" y="596"/>
                  </a:lnTo>
                  <a:lnTo>
                    <a:pt x="102971" y="36982"/>
                  </a:lnTo>
                  <a:lnTo>
                    <a:pt x="107391" y="36982"/>
                  </a:lnTo>
                  <a:lnTo>
                    <a:pt x="107340" y="11010"/>
                  </a:lnTo>
                  <a:lnTo>
                    <a:pt x="107073" y="6451"/>
                  </a:lnTo>
                  <a:lnTo>
                    <a:pt x="107264" y="6375"/>
                  </a:lnTo>
                  <a:lnTo>
                    <a:pt x="109029" y="10312"/>
                  </a:lnTo>
                  <a:lnTo>
                    <a:pt x="111442" y="14490"/>
                  </a:lnTo>
                  <a:lnTo>
                    <a:pt x="125539" y="36982"/>
                  </a:lnTo>
                  <a:lnTo>
                    <a:pt x="130276" y="36982"/>
                  </a:lnTo>
                  <a:lnTo>
                    <a:pt x="130276" y="596"/>
                  </a:lnTo>
                  <a:close/>
                </a:path>
                <a:path w="164464" h="38100">
                  <a:moveTo>
                    <a:pt x="163995" y="1638"/>
                  </a:moveTo>
                  <a:lnTo>
                    <a:pt x="162775" y="990"/>
                  </a:lnTo>
                  <a:lnTo>
                    <a:pt x="159854" y="0"/>
                  </a:lnTo>
                  <a:lnTo>
                    <a:pt x="155359" y="0"/>
                  </a:lnTo>
                  <a:lnTo>
                    <a:pt x="147624" y="1371"/>
                  </a:lnTo>
                  <a:lnTo>
                    <a:pt x="141630" y="5257"/>
                  </a:lnTo>
                  <a:lnTo>
                    <a:pt x="137744" y="11303"/>
                  </a:lnTo>
                  <a:lnTo>
                    <a:pt x="136372" y="19126"/>
                  </a:lnTo>
                  <a:lnTo>
                    <a:pt x="137731" y="27063"/>
                  </a:lnTo>
                  <a:lnTo>
                    <a:pt x="141478" y="32842"/>
                  </a:lnTo>
                  <a:lnTo>
                    <a:pt x="147167" y="36385"/>
                  </a:lnTo>
                  <a:lnTo>
                    <a:pt x="154292" y="37579"/>
                  </a:lnTo>
                  <a:lnTo>
                    <a:pt x="158724" y="37579"/>
                  </a:lnTo>
                  <a:lnTo>
                    <a:pt x="162229" y="36703"/>
                  </a:lnTo>
                  <a:lnTo>
                    <a:pt x="163918" y="35839"/>
                  </a:lnTo>
                  <a:lnTo>
                    <a:pt x="162979" y="32067"/>
                  </a:lnTo>
                  <a:lnTo>
                    <a:pt x="161099" y="33007"/>
                  </a:lnTo>
                  <a:lnTo>
                    <a:pt x="158165" y="33578"/>
                  </a:lnTo>
                  <a:lnTo>
                    <a:pt x="146456" y="33578"/>
                  </a:lnTo>
                  <a:lnTo>
                    <a:pt x="141325" y="27927"/>
                  </a:lnTo>
                  <a:lnTo>
                    <a:pt x="141325" y="9398"/>
                  </a:lnTo>
                  <a:lnTo>
                    <a:pt x="147002" y="3937"/>
                  </a:lnTo>
                  <a:lnTo>
                    <a:pt x="158559" y="3937"/>
                  </a:lnTo>
                  <a:lnTo>
                    <a:pt x="161099" y="4584"/>
                  </a:lnTo>
                  <a:lnTo>
                    <a:pt x="162826" y="5448"/>
                  </a:lnTo>
                  <a:lnTo>
                    <a:pt x="163995" y="16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60" name="object 1360"/>
          <p:cNvGrpSpPr/>
          <p:nvPr/>
        </p:nvGrpSpPr>
        <p:grpSpPr>
          <a:xfrm>
            <a:off x="3520305" y="5090659"/>
            <a:ext cx="866775" cy="2738755"/>
            <a:chOff x="3520305" y="5090659"/>
            <a:chExt cx="866775" cy="2738755"/>
          </a:xfrm>
        </p:grpSpPr>
        <p:sp>
          <p:nvSpPr>
            <p:cNvPr id="1361" name="object 1361"/>
            <p:cNvSpPr/>
            <p:nvPr/>
          </p:nvSpPr>
          <p:spPr>
            <a:xfrm>
              <a:off x="3811388" y="6812233"/>
              <a:ext cx="273050" cy="1014094"/>
            </a:xfrm>
            <a:custGeom>
              <a:avLst/>
              <a:gdLst/>
              <a:ahLst/>
              <a:cxnLst/>
              <a:rect l="l" t="t" r="r" b="b"/>
              <a:pathLst>
                <a:path w="273050" h="1014095">
                  <a:moveTo>
                    <a:pt x="272656" y="0"/>
                  </a:moveTo>
                  <a:lnTo>
                    <a:pt x="0" y="317"/>
                  </a:lnTo>
                  <a:lnTo>
                    <a:pt x="0" y="1013879"/>
                  </a:lnTo>
                  <a:lnTo>
                    <a:pt x="180632" y="1013879"/>
                  </a:lnTo>
                  <a:lnTo>
                    <a:pt x="180632" y="870546"/>
                  </a:lnTo>
                </a:path>
              </a:pathLst>
            </a:custGeom>
            <a:ln w="6350">
              <a:solidFill>
                <a:srgbClr val="F07E1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3523480" y="5093834"/>
              <a:ext cx="860425" cy="2729865"/>
            </a:xfrm>
            <a:custGeom>
              <a:avLst/>
              <a:gdLst/>
              <a:ahLst/>
              <a:cxnLst/>
              <a:rect l="l" t="t" r="r" b="b"/>
              <a:pathLst>
                <a:path w="860425" h="2729865">
                  <a:moveTo>
                    <a:pt x="640956" y="2588945"/>
                  </a:moveTo>
                  <a:lnTo>
                    <a:pt x="640956" y="2729534"/>
                  </a:lnTo>
                  <a:lnTo>
                    <a:pt x="859904" y="2729534"/>
                  </a:lnTo>
                  <a:lnTo>
                    <a:pt x="859904" y="1718894"/>
                  </a:lnTo>
                  <a:lnTo>
                    <a:pt x="599909" y="1718894"/>
                  </a:lnTo>
                  <a:lnTo>
                    <a:pt x="599909" y="1716379"/>
                  </a:lnTo>
                  <a:lnTo>
                    <a:pt x="601611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4134811" y="7269200"/>
              <a:ext cx="90805" cy="461009"/>
            </a:xfrm>
            <a:custGeom>
              <a:avLst/>
              <a:gdLst/>
              <a:ahLst/>
              <a:cxnLst/>
              <a:rect l="l" t="t" r="r" b="b"/>
              <a:pathLst>
                <a:path w="90804" h="461009">
                  <a:moveTo>
                    <a:pt x="90589" y="460870"/>
                  </a:moveTo>
                  <a:lnTo>
                    <a:pt x="0" y="460870"/>
                  </a:lnTo>
                  <a:lnTo>
                    <a:pt x="0" y="0"/>
                  </a:lnTo>
                  <a:lnTo>
                    <a:pt x="90589" y="0"/>
                  </a:lnTo>
                  <a:lnTo>
                    <a:pt x="90589" y="46087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4134815" y="7383450"/>
              <a:ext cx="90805" cy="31750"/>
            </a:xfrm>
            <a:custGeom>
              <a:avLst/>
              <a:gdLst/>
              <a:ahLst/>
              <a:cxnLst/>
              <a:rect l="l" t="t" r="r" b="b"/>
              <a:pathLst>
                <a:path w="90804" h="31750">
                  <a:moveTo>
                    <a:pt x="90589" y="0"/>
                  </a:moveTo>
                  <a:lnTo>
                    <a:pt x="0" y="0"/>
                  </a:lnTo>
                  <a:lnTo>
                    <a:pt x="0" y="31496"/>
                  </a:lnTo>
                  <a:lnTo>
                    <a:pt x="90589" y="31496"/>
                  </a:lnTo>
                  <a:lnTo>
                    <a:pt x="90589" y="0"/>
                  </a:lnTo>
                  <a:close/>
                </a:path>
              </a:pathLst>
            </a:custGeom>
            <a:solidFill>
              <a:srgbClr val="DD0C1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65" name="object 136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134818" y="7625443"/>
              <a:ext cx="90589" cy="77584"/>
            </a:xfrm>
            <a:prstGeom prst="rect">
              <a:avLst/>
            </a:prstGeom>
          </p:spPr>
        </p:pic>
        <p:sp>
          <p:nvSpPr>
            <p:cNvPr id="1366" name="object 1366"/>
            <p:cNvSpPr/>
            <p:nvPr/>
          </p:nvSpPr>
          <p:spPr>
            <a:xfrm>
              <a:off x="4044213" y="7269200"/>
              <a:ext cx="90805" cy="461009"/>
            </a:xfrm>
            <a:custGeom>
              <a:avLst/>
              <a:gdLst/>
              <a:ahLst/>
              <a:cxnLst/>
              <a:rect l="l" t="t" r="r" b="b"/>
              <a:pathLst>
                <a:path w="90804" h="461009">
                  <a:moveTo>
                    <a:pt x="90614" y="0"/>
                  </a:moveTo>
                  <a:lnTo>
                    <a:pt x="0" y="0"/>
                  </a:lnTo>
                  <a:lnTo>
                    <a:pt x="0" y="460870"/>
                  </a:lnTo>
                  <a:lnTo>
                    <a:pt x="90614" y="460870"/>
                  </a:lnTo>
                  <a:lnTo>
                    <a:pt x="906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4044209" y="7269200"/>
              <a:ext cx="90805" cy="461009"/>
            </a:xfrm>
            <a:custGeom>
              <a:avLst/>
              <a:gdLst/>
              <a:ahLst/>
              <a:cxnLst/>
              <a:rect l="l" t="t" r="r" b="b"/>
              <a:pathLst>
                <a:path w="90804" h="461009">
                  <a:moveTo>
                    <a:pt x="90614" y="460870"/>
                  </a:moveTo>
                  <a:lnTo>
                    <a:pt x="0" y="460870"/>
                  </a:lnTo>
                  <a:lnTo>
                    <a:pt x="0" y="0"/>
                  </a:lnTo>
                  <a:lnTo>
                    <a:pt x="90614" y="0"/>
                  </a:lnTo>
                  <a:lnTo>
                    <a:pt x="90614" y="4608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4044213" y="7383450"/>
              <a:ext cx="90805" cy="31750"/>
            </a:xfrm>
            <a:custGeom>
              <a:avLst/>
              <a:gdLst/>
              <a:ahLst/>
              <a:cxnLst/>
              <a:rect l="l" t="t" r="r" b="b"/>
              <a:pathLst>
                <a:path w="90804" h="31750">
                  <a:moveTo>
                    <a:pt x="90614" y="0"/>
                  </a:moveTo>
                  <a:lnTo>
                    <a:pt x="0" y="0"/>
                  </a:lnTo>
                  <a:lnTo>
                    <a:pt x="0" y="31496"/>
                  </a:lnTo>
                  <a:lnTo>
                    <a:pt x="90614" y="31496"/>
                  </a:lnTo>
                  <a:lnTo>
                    <a:pt x="90614" y="0"/>
                  </a:lnTo>
                  <a:close/>
                </a:path>
              </a:pathLst>
            </a:custGeom>
            <a:solidFill>
              <a:srgbClr val="DD0C1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69" name="object 136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044208" y="7625443"/>
              <a:ext cx="90614" cy="77584"/>
            </a:xfrm>
            <a:prstGeom prst="rect">
              <a:avLst/>
            </a:prstGeom>
          </p:spPr>
        </p:pic>
        <p:sp>
          <p:nvSpPr>
            <p:cNvPr id="1370" name="object 1370"/>
            <p:cNvSpPr/>
            <p:nvPr/>
          </p:nvSpPr>
          <p:spPr>
            <a:xfrm>
              <a:off x="3953594" y="7269200"/>
              <a:ext cx="90805" cy="461009"/>
            </a:xfrm>
            <a:custGeom>
              <a:avLst/>
              <a:gdLst/>
              <a:ahLst/>
              <a:cxnLst/>
              <a:rect l="l" t="t" r="r" b="b"/>
              <a:pathLst>
                <a:path w="90804" h="461009">
                  <a:moveTo>
                    <a:pt x="90614" y="460870"/>
                  </a:moveTo>
                  <a:lnTo>
                    <a:pt x="0" y="460870"/>
                  </a:lnTo>
                  <a:lnTo>
                    <a:pt x="0" y="0"/>
                  </a:lnTo>
                  <a:lnTo>
                    <a:pt x="90614" y="0"/>
                  </a:lnTo>
                  <a:lnTo>
                    <a:pt x="90614" y="4608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3953598" y="7383450"/>
              <a:ext cx="90805" cy="31750"/>
            </a:xfrm>
            <a:custGeom>
              <a:avLst/>
              <a:gdLst/>
              <a:ahLst/>
              <a:cxnLst/>
              <a:rect l="l" t="t" r="r" b="b"/>
              <a:pathLst>
                <a:path w="90804" h="31750">
                  <a:moveTo>
                    <a:pt x="90614" y="0"/>
                  </a:moveTo>
                  <a:lnTo>
                    <a:pt x="0" y="0"/>
                  </a:lnTo>
                  <a:lnTo>
                    <a:pt x="0" y="31496"/>
                  </a:lnTo>
                  <a:lnTo>
                    <a:pt x="90614" y="31496"/>
                  </a:lnTo>
                  <a:lnTo>
                    <a:pt x="90614" y="0"/>
                  </a:lnTo>
                  <a:close/>
                </a:path>
              </a:pathLst>
            </a:custGeom>
            <a:solidFill>
              <a:srgbClr val="DD0C1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72" name="object 137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952628" y="7625443"/>
              <a:ext cx="90601" cy="77584"/>
            </a:xfrm>
            <a:prstGeom prst="rect">
              <a:avLst/>
            </a:prstGeom>
          </p:spPr>
        </p:pic>
        <p:pic>
          <p:nvPicPr>
            <p:cNvPr id="1373" name="object 137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950369" y="7204634"/>
              <a:ext cx="97015" cy="67894"/>
            </a:xfrm>
            <a:prstGeom prst="rect">
              <a:avLst/>
            </a:prstGeom>
          </p:spPr>
        </p:pic>
      </p:grpSp>
      <p:sp>
        <p:nvSpPr>
          <p:cNvPr id="1374" name="object 1374"/>
          <p:cNvSpPr/>
          <p:nvPr/>
        </p:nvSpPr>
        <p:spPr>
          <a:xfrm>
            <a:off x="4090121" y="7729002"/>
            <a:ext cx="0" cy="259715"/>
          </a:xfrm>
          <a:custGeom>
            <a:avLst/>
            <a:gdLst/>
            <a:ahLst/>
            <a:cxnLst/>
            <a:rect l="l" t="t" r="r" b="b"/>
            <a:pathLst>
              <a:path w="0" h="259715">
                <a:moveTo>
                  <a:pt x="0" y="0"/>
                </a:moveTo>
                <a:lnTo>
                  <a:pt x="0" y="25925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4090121" y="8216937"/>
            <a:ext cx="0" cy="101600"/>
          </a:xfrm>
          <a:custGeom>
            <a:avLst/>
            <a:gdLst/>
            <a:ahLst/>
            <a:cxnLst/>
            <a:rect l="l" t="t" r="r" b="b"/>
            <a:pathLst>
              <a:path w="0" h="101600">
                <a:moveTo>
                  <a:pt x="0" y="0"/>
                </a:moveTo>
                <a:lnTo>
                  <a:pt x="0" y="10112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76" name="object 1376"/>
          <p:cNvGrpSpPr/>
          <p:nvPr/>
        </p:nvGrpSpPr>
        <p:grpSpPr>
          <a:xfrm>
            <a:off x="4044331" y="8315980"/>
            <a:ext cx="90805" cy="43815"/>
            <a:chOff x="4044331" y="8315980"/>
            <a:chExt cx="90805" cy="43815"/>
          </a:xfrm>
        </p:grpSpPr>
        <p:sp>
          <p:nvSpPr>
            <p:cNvPr id="1377" name="object 1377"/>
            <p:cNvSpPr/>
            <p:nvPr/>
          </p:nvSpPr>
          <p:spPr>
            <a:xfrm>
              <a:off x="4044331" y="831915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0" y="0"/>
                  </a:moveTo>
                  <a:lnTo>
                    <a:pt x="903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4057627" y="8337760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 h="0">
                  <a:moveTo>
                    <a:pt x="0" y="0"/>
                  </a:moveTo>
                  <a:lnTo>
                    <a:pt x="6379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4070922" y="8356362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 h="0">
                  <a:moveTo>
                    <a:pt x="0" y="0"/>
                  </a:moveTo>
                  <a:lnTo>
                    <a:pt x="3721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380" name="object 1380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4057862" y="7985087"/>
            <a:ext cx="64477" cy="235026"/>
          </a:xfrm>
          <a:prstGeom prst="rect">
            <a:avLst/>
          </a:prstGeom>
        </p:spPr>
      </p:pic>
      <p:sp>
        <p:nvSpPr>
          <p:cNvPr id="1381" name="object 1381"/>
          <p:cNvSpPr/>
          <p:nvPr/>
        </p:nvSpPr>
        <p:spPr>
          <a:xfrm>
            <a:off x="3224363" y="6557650"/>
            <a:ext cx="0" cy="2615565"/>
          </a:xfrm>
          <a:custGeom>
            <a:avLst/>
            <a:gdLst/>
            <a:ahLst/>
            <a:cxnLst/>
            <a:rect l="l" t="t" r="r" b="b"/>
            <a:pathLst>
              <a:path w="0" h="2615565">
                <a:moveTo>
                  <a:pt x="0" y="0"/>
                </a:moveTo>
                <a:lnTo>
                  <a:pt x="0" y="2615374"/>
                </a:lnTo>
              </a:path>
            </a:pathLst>
          </a:custGeom>
          <a:ln w="6350">
            <a:solidFill>
              <a:srgbClr val="F07D0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3516562" y="6557650"/>
            <a:ext cx="0" cy="2615565"/>
          </a:xfrm>
          <a:custGeom>
            <a:avLst/>
            <a:gdLst/>
            <a:ahLst/>
            <a:cxnLst/>
            <a:rect l="l" t="t" r="r" b="b"/>
            <a:pathLst>
              <a:path w="0" h="2615565">
                <a:moveTo>
                  <a:pt x="0" y="0"/>
                </a:moveTo>
                <a:lnTo>
                  <a:pt x="0" y="261537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3" name="object 1383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84" name="object 1384"/>
          <p:cNvSpPr txBox="1"/>
          <p:nvPr/>
        </p:nvSpPr>
        <p:spPr>
          <a:xfrm>
            <a:off x="686181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85" name="object 1385"/>
          <p:cNvSpPr txBox="1"/>
          <p:nvPr/>
        </p:nvSpPr>
        <p:spPr>
          <a:xfrm>
            <a:off x="540000" y="856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86" name="object 1386"/>
          <p:cNvSpPr txBox="1"/>
          <p:nvPr/>
        </p:nvSpPr>
        <p:spPr>
          <a:xfrm>
            <a:off x="540000" y="938300"/>
            <a:ext cx="786765" cy="3378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5">
                <a:latin typeface="Microsoft Sans Serif"/>
                <a:cs typeface="Microsoft Sans Serif"/>
              </a:rPr>
              <a:t>16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1500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5">
                <a:latin typeface="Microsoft Sans Serif"/>
                <a:cs typeface="Microsoft Sans Serif"/>
              </a:rPr>
              <a:t>V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DC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  </a:t>
            </a:r>
            <a:r>
              <a:rPr dirty="0" sz="500" spc="10">
                <a:latin typeface="Microsoft Sans Serif"/>
                <a:cs typeface="Microsoft Sans Serif"/>
              </a:rPr>
              <a:t>sistema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monitorización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87" name="object 1387"/>
          <p:cNvSpPr txBox="1"/>
          <p:nvPr/>
        </p:nvSpPr>
        <p:spPr>
          <a:xfrm>
            <a:off x="1637300" y="901952"/>
            <a:ext cx="245999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fusibles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gPV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88" name="object 1388"/>
          <p:cNvSpPr txBox="1"/>
          <p:nvPr/>
        </p:nvSpPr>
        <p:spPr>
          <a:xfrm>
            <a:off x="1637300" y="1200453"/>
            <a:ext cx="25634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diagrama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combinadora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indica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Figura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92.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89" name="object 1389"/>
          <p:cNvSpPr txBox="1"/>
          <p:nvPr/>
        </p:nvSpPr>
        <p:spPr>
          <a:xfrm>
            <a:off x="1637300" y="1505305"/>
            <a:ext cx="187071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latin typeface="Arial"/>
                <a:cs typeface="Arial"/>
              </a:rPr>
              <a:t>16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5" b="1">
                <a:latin typeface="Arial"/>
                <a:cs typeface="Arial"/>
              </a:rPr>
              <a:t>cadenas,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1500</a:t>
            </a:r>
            <a:r>
              <a:rPr dirty="0" sz="700" spc="-15" b="1">
                <a:latin typeface="Arial"/>
                <a:cs typeface="Arial"/>
              </a:rPr>
              <a:t> V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-25" b="1">
                <a:latin typeface="Arial"/>
                <a:cs typeface="Arial"/>
              </a:rPr>
              <a:t>DC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con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monitorización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1390" name="object 1390"/>
          <p:cNvSpPr txBox="1"/>
          <p:nvPr/>
        </p:nvSpPr>
        <p:spPr>
          <a:xfrm>
            <a:off x="4412300" y="1892589"/>
            <a:ext cx="1564005" cy="116268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204"/>
              </a:spcBef>
              <a:buSzPct val="107692"/>
              <a:buAutoNum type="arabicPlain"/>
              <a:tabLst>
                <a:tab pos="16510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Portafusibles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E90PV</a:t>
            </a:r>
            <a:endParaRPr sz="6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35">
                <a:latin typeface="Microsoft Sans Serif"/>
                <a:cs typeface="Microsoft Sans Serif"/>
              </a:rPr>
              <a:t>Monitor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Bloque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terminales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M4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PE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5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5">
                <a:latin typeface="Microsoft Sans Serif"/>
                <a:cs typeface="Microsoft Sans Serif"/>
              </a:rPr>
              <a:t>Tope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BAM3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sobretensiones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OVR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40">
                <a:latin typeface="Microsoft Sans Serif"/>
                <a:cs typeface="Microsoft Sans Serif"/>
              </a:rPr>
              <a:t>PV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Bloque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terminales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M4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GRIS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seccionador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OTDC250E11K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Bloque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distribución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DBL175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Cubierta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OTDC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1" name="object 1391"/>
          <p:cNvSpPr txBox="1"/>
          <p:nvPr/>
        </p:nvSpPr>
        <p:spPr>
          <a:xfrm>
            <a:off x="4412300" y="3075064"/>
            <a:ext cx="676910" cy="101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40"/>
              </a:lnSpc>
            </a:pPr>
            <a:r>
              <a:rPr dirty="0" sz="700" spc="10">
                <a:latin typeface="Microsoft Sans Serif"/>
                <a:cs typeface="Microsoft Sans Serif"/>
              </a:rPr>
              <a:t>10</a:t>
            </a:r>
            <a:r>
              <a:rPr dirty="0" sz="700" spc="165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Interruptor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E211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92" name="object 1392"/>
          <p:cNvSpPr txBox="1"/>
          <p:nvPr/>
        </p:nvSpPr>
        <p:spPr>
          <a:xfrm>
            <a:off x="4412300" y="3183932"/>
            <a:ext cx="1720214" cy="76009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40"/>
              </a:spcBef>
              <a:buSzPct val="140000"/>
              <a:buAutoNum type="arabicPlain" startAt="11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Fuente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alimentación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CP-</a:t>
            </a:r>
            <a:r>
              <a:rPr dirty="0" sz="500" spc="-60">
                <a:latin typeface="Microsoft Sans Serif"/>
                <a:cs typeface="Microsoft Sans Serif"/>
              </a:rPr>
              <a:t>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2,5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24V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 startAt="11"/>
              <a:tabLst>
                <a:tab pos="165100" algn="l"/>
              </a:tabLst>
            </a:pPr>
            <a:r>
              <a:rPr dirty="0" sz="500" spc="30">
                <a:latin typeface="Microsoft Sans Serif"/>
                <a:cs typeface="Microsoft Sans Serif"/>
              </a:rPr>
              <a:t>Monitor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corriente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11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comunicación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11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Bloque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terminales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M35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0">
                <a:latin typeface="Microsoft Sans Serif"/>
                <a:cs typeface="Microsoft Sans Serif"/>
              </a:rPr>
              <a:t>PE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5"/>
              </a:spcBef>
              <a:buSzPct val="116666"/>
              <a:buAutoNum type="arabicPlain" startAt="11"/>
              <a:tabLst>
                <a:tab pos="165100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Contacto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auxiliar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OTDC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(accesorio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especial)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 startAt="11"/>
              <a:tabLst>
                <a:tab pos="165100" algn="l"/>
              </a:tabLst>
            </a:pPr>
            <a:r>
              <a:rPr dirty="0" sz="600" spc="-5">
                <a:latin typeface="Microsoft Sans Serif"/>
                <a:cs typeface="Microsoft Sans Serif"/>
              </a:rPr>
              <a:t>Enlace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3" name="object 1393"/>
          <p:cNvSpPr txBox="1"/>
          <p:nvPr/>
        </p:nvSpPr>
        <p:spPr>
          <a:xfrm>
            <a:off x="1237848" y="2026443"/>
            <a:ext cx="4591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1955" algn="l"/>
              </a:tabLst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     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16</a:t>
            </a:r>
            <a:r>
              <a:rPr dirty="0" sz="600">
                <a:solidFill>
                  <a:srgbClr val="FFFFFF"/>
                </a:solidFill>
                <a:latin typeface="Microsoft Sans Serif"/>
                <a:cs typeface="Microsoft Sans Serif"/>
              </a:rPr>
              <a:t>	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8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4" name="object 1394"/>
          <p:cNvSpPr txBox="1"/>
          <p:nvPr/>
        </p:nvSpPr>
        <p:spPr>
          <a:xfrm>
            <a:off x="2128709" y="2114647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dash" sz="600" spc="5">
                <a:solidFill>
                  <a:srgbClr val="FFFFFF"/>
                </a:solidFill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9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5" name="object 1395"/>
          <p:cNvSpPr txBox="1"/>
          <p:nvPr/>
        </p:nvSpPr>
        <p:spPr>
          <a:xfrm>
            <a:off x="2414496" y="2114647"/>
            <a:ext cx="11366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dash" sz="600">
                <a:solidFill>
                  <a:srgbClr val="FFFFFF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dash" sz="600" spc="-55">
                <a:solidFill>
                  <a:srgbClr val="FFFFFF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1396" name="object 1396"/>
          <p:cNvSpPr txBox="1"/>
          <p:nvPr/>
        </p:nvSpPr>
        <p:spPr>
          <a:xfrm>
            <a:off x="943405" y="2318494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7" name="object 1397"/>
          <p:cNvSpPr txBox="1"/>
          <p:nvPr/>
        </p:nvSpPr>
        <p:spPr>
          <a:xfrm>
            <a:off x="1237848" y="2562670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8" name="object 1398"/>
          <p:cNvSpPr txBox="1"/>
          <p:nvPr/>
        </p:nvSpPr>
        <p:spPr>
          <a:xfrm>
            <a:off x="1521068" y="2562670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9" name="object 1399"/>
          <p:cNvSpPr txBox="1"/>
          <p:nvPr/>
        </p:nvSpPr>
        <p:spPr>
          <a:xfrm>
            <a:off x="2021466" y="2617540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0" name="object 1400"/>
          <p:cNvSpPr txBox="1"/>
          <p:nvPr/>
        </p:nvSpPr>
        <p:spPr>
          <a:xfrm>
            <a:off x="1639053" y="2666353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1" name="object 1401"/>
          <p:cNvSpPr txBox="1"/>
          <p:nvPr/>
        </p:nvSpPr>
        <p:spPr>
          <a:xfrm>
            <a:off x="2042648" y="2844712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7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2" name="object 1402"/>
          <p:cNvSpPr txBox="1"/>
          <p:nvPr/>
        </p:nvSpPr>
        <p:spPr>
          <a:xfrm>
            <a:off x="943405" y="2887725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3" name="object 1403"/>
          <p:cNvSpPr txBox="1"/>
          <p:nvPr/>
        </p:nvSpPr>
        <p:spPr>
          <a:xfrm>
            <a:off x="2026340" y="3262399"/>
            <a:ext cx="1130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4" name="object 1404"/>
          <p:cNvSpPr txBox="1"/>
          <p:nvPr/>
        </p:nvSpPr>
        <p:spPr>
          <a:xfrm>
            <a:off x="843603" y="3452031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5" name="object 1405"/>
          <p:cNvSpPr txBox="1"/>
          <p:nvPr/>
        </p:nvSpPr>
        <p:spPr>
          <a:xfrm>
            <a:off x="3683517" y="3469481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6" name="object 1406"/>
          <p:cNvSpPr txBox="1"/>
          <p:nvPr/>
        </p:nvSpPr>
        <p:spPr>
          <a:xfrm>
            <a:off x="3920495" y="3469481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7" name="object 1407"/>
          <p:cNvSpPr txBox="1"/>
          <p:nvPr/>
        </p:nvSpPr>
        <p:spPr>
          <a:xfrm>
            <a:off x="3455921" y="3851348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6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8" name="object 1408"/>
          <p:cNvSpPr txBox="1"/>
          <p:nvPr/>
        </p:nvSpPr>
        <p:spPr>
          <a:xfrm>
            <a:off x="843603" y="4003066"/>
            <a:ext cx="692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09" name="object 1409"/>
          <p:cNvSpPr txBox="1"/>
          <p:nvPr/>
        </p:nvSpPr>
        <p:spPr>
          <a:xfrm>
            <a:off x="3664641" y="4566518"/>
            <a:ext cx="2844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7329" algn="l"/>
              </a:tabLst>
            </a:pP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13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	</a:t>
            </a:r>
            <a:r>
              <a:rPr dirty="0" sz="600" spc="5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0" name="object 1410"/>
          <p:cNvSpPr txBox="1"/>
          <p:nvPr/>
        </p:nvSpPr>
        <p:spPr>
          <a:xfrm>
            <a:off x="2052515" y="7933556"/>
            <a:ext cx="55562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entradas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11" name="object 1411"/>
          <p:cNvSpPr txBox="1"/>
          <p:nvPr/>
        </p:nvSpPr>
        <p:spPr>
          <a:xfrm>
            <a:off x="2052515" y="9209005"/>
            <a:ext cx="555625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5">
                <a:latin typeface="Microsoft Sans Serif"/>
                <a:cs typeface="Microsoft Sans Serif"/>
              </a:rPr>
              <a:t>entradas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12" name="object 1412"/>
          <p:cNvSpPr txBox="1"/>
          <p:nvPr/>
        </p:nvSpPr>
        <p:spPr>
          <a:xfrm>
            <a:off x="2999834" y="9180360"/>
            <a:ext cx="734060" cy="22987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28575">
              <a:lnSpc>
                <a:spcPct val="100000"/>
              </a:lnSpc>
              <a:spcBef>
                <a:spcPts val="375"/>
              </a:spcBef>
            </a:pPr>
            <a:r>
              <a:rPr dirty="0" sz="400" spc="5">
                <a:latin typeface="Microsoft Sans Serif"/>
                <a:cs typeface="Microsoft Sans Serif"/>
              </a:rPr>
              <a:t>salida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cuadro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cadena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caja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recombinador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13" name="object 1413"/>
          <p:cNvSpPr txBox="1"/>
          <p:nvPr/>
        </p:nvSpPr>
        <p:spPr>
          <a:xfrm>
            <a:off x="1637300" y="9842823"/>
            <a:ext cx="469328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diagrama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-5">
                <a:latin typeface="Microsoft Sans Serif"/>
                <a:cs typeface="Microsoft Sans Serif"/>
              </a:rPr>
              <a:t> cajas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subsistema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indica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93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(página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siguiente).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14" name="object 1414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266597" y="1089093"/>
            <a:ext cx="1092200" cy="1024890"/>
            <a:chOff x="1266597" y="1089093"/>
            <a:chExt cx="1092200" cy="1024890"/>
          </a:xfrm>
        </p:grpSpPr>
        <p:sp>
          <p:nvSpPr>
            <p:cNvPr id="4" name="object 4"/>
            <p:cNvSpPr/>
            <p:nvPr/>
          </p:nvSpPr>
          <p:spPr>
            <a:xfrm>
              <a:off x="1269772" y="1156850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269772" y="1191590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269772" y="1282288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80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269772" y="20986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304411" y="211067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394738" y="211067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343183" y="209862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54739" y="1989492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55" y="8487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51162" y="1116459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338998" y="109226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15" y="12065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231562" y="1092272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19" h="0">
                  <a:moveTo>
                    <a:pt x="8356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372071" y="1092272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348064" y="1092272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5" h="0">
                  <a:moveTo>
                    <a:pt x="120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556895" y="1544891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827824" y="119012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931016" y="124588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981989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931016" y="150353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673357" y="150352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617575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673354" y="124592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635058" y="1738806"/>
            <a:ext cx="427355" cy="189865"/>
            <a:chOff x="635058" y="1738806"/>
            <a:chExt cx="427355" cy="189865"/>
          </a:xfrm>
        </p:grpSpPr>
        <p:sp>
          <p:nvSpPr>
            <p:cNvPr id="26" name="object 26"/>
            <p:cNvSpPr/>
            <p:nvPr/>
          </p:nvSpPr>
          <p:spPr>
            <a:xfrm>
              <a:off x="841836" y="173880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35058" y="1825437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/>
          <p:nvPr/>
        </p:nvSpPr>
        <p:spPr>
          <a:xfrm>
            <a:off x="1354536" y="1326158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59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1451138" y="1149050"/>
            <a:ext cx="467359" cy="663575"/>
            <a:chOff x="1451138" y="1149050"/>
            <a:chExt cx="467359" cy="663575"/>
          </a:xfrm>
        </p:grpSpPr>
        <p:sp>
          <p:nvSpPr>
            <p:cNvPr id="30" name="object 30"/>
            <p:cNvSpPr/>
            <p:nvPr/>
          </p:nvSpPr>
          <p:spPr>
            <a:xfrm>
              <a:off x="1454313" y="1152225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464557" y="1162522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42104" y="1329074"/>
              <a:ext cx="81178" cy="81165"/>
            </a:xfrm>
            <a:prstGeom prst="rect">
              <a:avLst/>
            </a:prstGeom>
          </p:spPr>
        </p:pic>
      </p:grpSp>
      <p:sp>
        <p:nvSpPr>
          <p:cNvPr id="33" name="object 33"/>
          <p:cNvSpPr/>
          <p:nvPr/>
        </p:nvSpPr>
        <p:spPr>
          <a:xfrm>
            <a:off x="1159705" y="1369650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1914136" y="1591001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354536" y="1765770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1466250" y="1595711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5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7" name="object 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3797" y="1770857"/>
            <a:ext cx="81178" cy="81165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1159701" y="181092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2146903" y="859326"/>
            <a:ext cx="158750" cy="677545"/>
            <a:chOff x="2146903" y="859326"/>
            <a:chExt cx="158750" cy="677545"/>
          </a:xfrm>
        </p:grpSpPr>
        <p:sp>
          <p:nvSpPr>
            <p:cNvPr id="40" name="object 40"/>
            <p:cNvSpPr/>
            <p:nvPr/>
          </p:nvSpPr>
          <p:spPr>
            <a:xfrm>
              <a:off x="2226266" y="1014874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6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46903" y="859326"/>
              <a:ext cx="158724" cy="158724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1500046" y="859326"/>
            <a:ext cx="158750" cy="350520"/>
            <a:chOff x="1500046" y="859326"/>
            <a:chExt cx="158750" cy="350520"/>
          </a:xfrm>
        </p:grpSpPr>
        <p:sp>
          <p:nvSpPr>
            <p:cNvPr id="43" name="object 43"/>
            <p:cNvSpPr/>
            <p:nvPr/>
          </p:nvSpPr>
          <p:spPr>
            <a:xfrm>
              <a:off x="1579410" y="1014874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503221" y="86250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6576513" y="4260265"/>
            <a:ext cx="329565" cy="329565"/>
            <a:chOff x="6576513" y="4260265"/>
            <a:chExt cx="329565" cy="329565"/>
          </a:xfrm>
        </p:grpSpPr>
        <p:sp>
          <p:nvSpPr>
            <p:cNvPr id="46" name="object 46"/>
            <p:cNvSpPr/>
            <p:nvPr/>
          </p:nvSpPr>
          <p:spPr>
            <a:xfrm>
              <a:off x="6579688" y="4263451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5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617805" y="4301007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5" h="243204">
                  <a:moveTo>
                    <a:pt x="55422" y="45720"/>
                  </a:moveTo>
                  <a:lnTo>
                    <a:pt x="0" y="45720"/>
                  </a:lnTo>
                  <a:lnTo>
                    <a:pt x="0" y="59791"/>
                  </a:lnTo>
                  <a:lnTo>
                    <a:pt x="55422" y="59791"/>
                  </a:lnTo>
                  <a:lnTo>
                    <a:pt x="55422" y="45720"/>
                  </a:lnTo>
                  <a:close/>
                </a:path>
                <a:path w="247015" h="243204">
                  <a:moveTo>
                    <a:pt x="131622" y="45720"/>
                  </a:moveTo>
                  <a:lnTo>
                    <a:pt x="76200" y="45720"/>
                  </a:lnTo>
                  <a:lnTo>
                    <a:pt x="76200" y="59791"/>
                  </a:lnTo>
                  <a:lnTo>
                    <a:pt x="131622" y="59791"/>
                  </a:lnTo>
                  <a:lnTo>
                    <a:pt x="131622" y="45720"/>
                  </a:lnTo>
                  <a:close/>
                </a:path>
                <a:path w="247015" h="243204">
                  <a:moveTo>
                    <a:pt x="131622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22" y="14084"/>
                  </a:lnTo>
                  <a:lnTo>
                    <a:pt x="131622" y="0"/>
                  </a:lnTo>
                  <a:close/>
                </a:path>
                <a:path w="247015" h="243204">
                  <a:moveTo>
                    <a:pt x="246849" y="207962"/>
                  </a:moveTo>
                  <a:lnTo>
                    <a:pt x="231686" y="207962"/>
                  </a:lnTo>
                  <a:lnTo>
                    <a:pt x="231686" y="224116"/>
                  </a:lnTo>
                  <a:lnTo>
                    <a:pt x="228574" y="227342"/>
                  </a:lnTo>
                  <a:lnTo>
                    <a:pt x="220522" y="227342"/>
                  </a:lnTo>
                  <a:lnTo>
                    <a:pt x="218452" y="226771"/>
                  </a:lnTo>
                  <a:lnTo>
                    <a:pt x="213817" y="224459"/>
                  </a:lnTo>
                  <a:lnTo>
                    <a:pt x="209791" y="221932"/>
                  </a:lnTo>
                  <a:lnTo>
                    <a:pt x="204063" y="218020"/>
                  </a:lnTo>
                  <a:lnTo>
                    <a:pt x="198208" y="214007"/>
                  </a:lnTo>
                  <a:lnTo>
                    <a:pt x="193675" y="211328"/>
                  </a:lnTo>
                  <a:lnTo>
                    <a:pt x="187198" y="208635"/>
                  </a:lnTo>
                  <a:lnTo>
                    <a:pt x="183769" y="207962"/>
                  </a:lnTo>
                  <a:lnTo>
                    <a:pt x="173520" y="207962"/>
                  </a:lnTo>
                  <a:lnTo>
                    <a:pt x="168148" y="210045"/>
                  </a:lnTo>
                  <a:lnTo>
                    <a:pt x="159867" y="218325"/>
                  </a:lnTo>
                  <a:lnTo>
                    <a:pt x="157797" y="223761"/>
                  </a:lnTo>
                  <a:lnTo>
                    <a:pt x="157797" y="242900"/>
                  </a:lnTo>
                  <a:lnTo>
                    <a:pt x="172974" y="242900"/>
                  </a:lnTo>
                  <a:lnTo>
                    <a:pt x="172974" y="226745"/>
                  </a:lnTo>
                  <a:lnTo>
                    <a:pt x="176072" y="223520"/>
                  </a:lnTo>
                  <a:lnTo>
                    <a:pt x="184137" y="223520"/>
                  </a:lnTo>
                  <a:lnTo>
                    <a:pt x="186194" y="224104"/>
                  </a:lnTo>
                  <a:lnTo>
                    <a:pt x="190830" y="226402"/>
                  </a:lnTo>
                  <a:lnTo>
                    <a:pt x="194856" y="228930"/>
                  </a:lnTo>
                  <a:lnTo>
                    <a:pt x="206438" y="236855"/>
                  </a:lnTo>
                  <a:lnTo>
                    <a:pt x="210972" y="239534"/>
                  </a:lnTo>
                  <a:lnTo>
                    <a:pt x="217436" y="242227"/>
                  </a:lnTo>
                  <a:lnTo>
                    <a:pt x="220891" y="242900"/>
                  </a:lnTo>
                  <a:lnTo>
                    <a:pt x="231127" y="242900"/>
                  </a:lnTo>
                  <a:lnTo>
                    <a:pt x="236499" y="240817"/>
                  </a:lnTo>
                  <a:lnTo>
                    <a:pt x="244792" y="232537"/>
                  </a:lnTo>
                  <a:lnTo>
                    <a:pt x="246849" y="227164"/>
                  </a:lnTo>
                  <a:lnTo>
                    <a:pt x="246849" y="2079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579693" y="4263440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5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1963435" y="1751494"/>
            <a:ext cx="134620" cy="309880"/>
            <a:chOff x="1963435" y="1751494"/>
            <a:chExt cx="134620" cy="309880"/>
          </a:xfrm>
        </p:grpSpPr>
        <p:sp>
          <p:nvSpPr>
            <p:cNvPr id="50" name="object 50"/>
            <p:cNvSpPr/>
            <p:nvPr/>
          </p:nvSpPr>
          <p:spPr>
            <a:xfrm>
              <a:off x="1992016" y="175466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966610" y="1754672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69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030445" y="1967283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992010" y="202544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69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004710" y="2041635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69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017410" y="205783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" name="object 56"/>
          <p:cNvGrpSpPr/>
          <p:nvPr/>
        </p:nvGrpSpPr>
        <p:grpSpPr>
          <a:xfrm>
            <a:off x="2146470" y="1561804"/>
            <a:ext cx="62865" cy="58419"/>
            <a:chOff x="2146470" y="1561804"/>
            <a:chExt cx="62865" cy="58419"/>
          </a:xfrm>
        </p:grpSpPr>
        <p:sp>
          <p:nvSpPr>
            <p:cNvPr id="57" name="object 57"/>
            <p:cNvSpPr/>
            <p:nvPr/>
          </p:nvSpPr>
          <p:spPr>
            <a:xfrm>
              <a:off x="2153588" y="156497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69">
                  <a:moveTo>
                    <a:pt x="0" y="26022"/>
                  </a:moveTo>
                  <a:lnTo>
                    <a:pt x="2044" y="15891"/>
                  </a:lnTo>
                  <a:lnTo>
                    <a:pt x="7621" y="7619"/>
                  </a:lnTo>
                  <a:lnTo>
                    <a:pt x="15896" y="2044"/>
                  </a:lnTo>
                  <a:lnTo>
                    <a:pt x="26034" y="0"/>
                  </a:lnTo>
                  <a:lnTo>
                    <a:pt x="36166" y="2044"/>
                  </a:lnTo>
                  <a:lnTo>
                    <a:pt x="44437" y="7619"/>
                  </a:lnTo>
                  <a:lnTo>
                    <a:pt x="50012" y="15891"/>
                  </a:lnTo>
                  <a:lnTo>
                    <a:pt x="52057" y="26022"/>
                  </a:lnTo>
                  <a:lnTo>
                    <a:pt x="50012" y="36155"/>
                  </a:lnTo>
                  <a:lnTo>
                    <a:pt x="44437" y="44430"/>
                  </a:lnTo>
                  <a:lnTo>
                    <a:pt x="36166" y="50011"/>
                  </a:lnTo>
                  <a:lnTo>
                    <a:pt x="26034" y="52057"/>
                  </a:lnTo>
                  <a:lnTo>
                    <a:pt x="15896" y="50011"/>
                  </a:lnTo>
                  <a:lnTo>
                    <a:pt x="7621" y="44430"/>
                  </a:lnTo>
                  <a:lnTo>
                    <a:pt x="2044" y="36155"/>
                  </a:lnTo>
                  <a:lnTo>
                    <a:pt x="0" y="260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149645" y="156497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/>
          <p:cNvSpPr/>
          <p:nvPr/>
        </p:nvSpPr>
        <p:spPr>
          <a:xfrm>
            <a:off x="2028461" y="1591829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3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2212728" y="1547544"/>
            <a:ext cx="2418080" cy="656590"/>
          </a:xfrm>
          <a:custGeom>
            <a:avLst/>
            <a:gdLst/>
            <a:ahLst/>
            <a:cxnLst/>
            <a:rect l="l" t="t" r="r" b="b"/>
            <a:pathLst>
              <a:path w="2418079" h="656589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656170"/>
                </a:lnTo>
                <a:lnTo>
                  <a:pt x="2417864" y="6561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1" name="object 61"/>
          <p:cNvGrpSpPr/>
          <p:nvPr/>
        </p:nvGrpSpPr>
        <p:grpSpPr>
          <a:xfrm>
            <a:off x="1781450" y="1373842"/>
            <a:ext cx="6350" cy="433070"/>
            <a:chOff x="1781450" y="1373842"/>
            <a:chExt cx="6350" cy="433070"/>
          </a:xfrm>
        </p:grpSpPr>
        <p:sp>
          <p:nvSpPr>
            <p:cNvPr id="62" name="object 62"/>
            <p:cNvSpPr/>
            <p:nvPr/>
          </p:nvSpPr>
          <p:spPr>
            <a:xfrm>
              <a:off x="1784625" y="13738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784625" y="1410510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9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784625" y="1506392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784625" y="17940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/>
          <p:cNvGrpSpPr/>
          <p:nvPr/>
        </p:nvGrpSpPr>
        <p:grpSpPr>
          <a:xfrm>
            <a:off x="3266624" y="1089093"/>
            <a:ext cx="1092200" cy="1024890"/>
            <a:chOff x="3266624" y="1089093"/>
            <a:chExt cx="1092200" cy="1024890"/>
          </a:xfrm>
        </p:grpSpPr>
        <p:sp>
          <p:nvSpPr>
            <p:cNvPr id="67" name="object 67"/>
            <p:cNvSpPr/>
            <p:nvPr/>
          </p:nvSpPr>
          <p:spPr>
            <a:xfrm>
              <a:off x="3269799" y="1156850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269799" y="1191590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269799" y="1282288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80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269799" y="20986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304439" y="211067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394772" y="211067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343215" y="209862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354779" y="1989492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42" y="848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351195" y="1116459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339037" y="109226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03" y="12065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231595" y="1092272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5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372097" y="1092272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348104" y="1092272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/>
          <p:cNvSpPr/>
          <p:nvPr/>
        </p:nvSpPr>
        <p:spPr>
          <a:xfrm>
            <a:off x="2556929" y="1544891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2827858" y="119012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2931049" y="124588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2982023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2931049" y="150353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2673390" y="150352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2617609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2673388" y="124592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8" name="object 88"/>
          <p:cNvGrpSpPr/>
          <p:nvPr/>
        </p:nvGrpSpPr>
        <p:grpSpPr>
          <a:xfrm>
            <a:off x="2635091" y="1738806"/>
            <a:ext cx="427355" cy="189865"/>
            <a:chOff x="2635091" y="1738806"/>
            <a:chExt cx="427355" cy="189865"/>
          </a:xfrm>
        </p:grpSpPr>
        <p:sp>
          <p:nvSpPr>
            <p:cNvPr id="89" name="object 89"/>
            <p:cNvSpPr/>
            <p:nvPr/>
          </p:nvSpPr>
          <p:spPr>
            <a:xfrm>
              <a:off x="2841868" y="173880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635091" y="1825437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/>
          <p:cNvSpPr/>
          <p:nvPr/>
        </p:nvSpPr>
        <p:spPr>
          <a:xfrm>
            <a:off x="3354569" y="1326158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59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2" name="object 92"/>
          <p:cNvGrpSpPr/>
          <p:nvPr/>
        </p:nvGrpSpPr>
        <p:grpSpPr>
          <a:xfrm>
            <a:off x="3451171" y="1149050"/>
            <a:ext cx="467359" cy="663575"/>
            <a:chOff x="3451171" y="1149050"/>
            <a:chExt cx="467359" cy="663575"/>
          </a:xfrm>
        </p:grpSpPr>
        <p:sp>
          <p:nvSpPr>
            <p:cNvPr id="93" name="object 93"/>
            <p:cNvSpPr/>
            <p:nvPr/>
          </p:nvSpPr>
          <p:spPr>
            <a:xfrm>
              <a:off x="3454346" y="1152225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464590" y="1162522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4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42137" y="1329074"/>
              <a:ext cx="81178" cy="81165"/>
            </a:xfrm>
            <a:prstGeom prst="rect">
              <a:avLst/>
            </a:prstGeom>
          </p:spPr>
        </p:pic>
      </p:grpSp>
      <p:sp>
        <p:nvSpPr>
          <p:cNvPr id="96" name="object 96"/>
          <p:cNvSpPr/>
          <p:nvPr/>
        </p:nvSpPr>
        <p:spPr>
          <a:xfrm>
            <a:off x="3159738" y="1369650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3914169" y="1591001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3354569" y="1765770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3466283" y="1595711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4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00" name="object 10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743830" y="1770857"/>
            <a:ext cx="81178" cy="81165"/>
          </a:xfrm>
          <a:prstGeom prst="rect">
            <a:avLst/>
          </a:prstGeom>
        </p:spPr>
      </p:pic>
      <p:sp>
        <p:nvSpPr>
          <p:cNvPr id="101" name="object 101"/>
          <p:cNvSpPr/>
          <p:nvPr/>
        </p:nvSpPr>
        <p:spPr>
          <a:xfrm>
            <a:off x="3159734" y="181092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" name="object 102"/>
          <p:cNvGrpSpPr/>
          <p:nvPr/>
        </p:nvGrpSpPr>
        <p:grpSpPr>
          <a:xfrm>
            <a:off x="3963463" y="1751494"/>
            <a:ext cx="134620" cy="309880"/>
            <a:chOff x="3963463" y="1751494"/>
            <a:chExt cx="134620" cy="309880"/>
          </a:xfrm>
        </p:grpSpPr>
        <p:sp>
          <p:nvSpPr>
            <p:cNvPr id="103" name="object 103"/>
            <p:cNvSpPr/>
            <p:nvPr/>
          </p:nvSpPr>
          <p:spPr>
            <a:xfrm>
              <a:off x="3992043" y="175466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3966638" y="1754672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73" y="44602"/>
                  </a:lnTo>
                  <a:lnTo>
                    <a:pt x="1276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030472" y="1967283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3992038" y="202544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004738" y="2041635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017438" y="205783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" name="object 109"/>
          <p:cNvGrpSpPr/>
          <p:nvPr/>
        </p:nvGrpSpPr>
        <p:grpSpPr>
          <a:xfrm>
            <a:off x="4146503" y="1561804"/>
            <a:ext cx="62865" cy="58419"/>
            <a:chOff x="4146503" y="1561804"/>
            <a:chExt cx="62865" cy="58419"/>
          </a:xfrm>
        </p:grpSpPr>
        <p:sp>
          <p:nvSpPr>
            <p:cNvPr id="110" name="object 110"/>
            <p:cNvSpPr/>
            <p:nvPr/>
          </p:nvSpPr>
          <p:spPr>
            <a:xfrm>
              <a:off x="4153615" y="156497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22"/>
                  </a:moveTo>
                  <a:lnTo>
                    <a:pt x="2046" y="15891"/>
                  </a:lnTo>
                  <a:lnTo>
                    <a:pt x="7626" y="7619"/>
                  </a:lnTo>
                  <a:lnTo>
                    <a:pt x="15901" y="2044"/>
                  </a:lnTo>
                  <a:lnTo>
                    <a:pt x="26034" y="0"/>
                  </a:lnTo>
                  <a:lnTo>
                    <a:pt x="36168" y="2044"/>
                  </a:lnTo>
                  <a:lnTo>
                    <a:pt x="44443" y="7619"/>
                  </a:lnTo>
                  <a:lnTo>
                    <a:pt x="50023" y="15891"/>
                  </a:lnTo>
                  <a:lnTo>
                    <a:pt x="52069" y="26022"/>
                  </a:lnTo>
                  <a:lnTo>
                    <a:pt x="50023" y="36155"/>
                  </a:lnTo>
                  <a:lnTo>
                    <a:pt x="44443" y="44430"/>
                  </a:lnTo>
                  <a:lnTo>
                    <a:pt x="36168" y="50011"/>
                  </a:lnTo>
                  <a:lnTo>
                    <a:pt x="26034" y="52057"/>
                  </a:lnTo>
                  <a:lnTo>
                    <a:pt x="15901" y="50011"/>
                  </a:lnTo>
                  <a:lnTo>
                    <a:pt x="7626" y="44430"/>
                  </a:lnTo>
                  <a:lnTo>
                    <a:pt x="2046" y="36155"/>
                  </a:lnTo>
                  <a:lnTo>
                    <a:pt x="0" y="260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149678" y="156497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" name="object 112"/>
          <p:cNvSpPr/>
          <p:nvPr/>
        </p:nvSpPr>
        <p:spPr>
          <a:xfrm>
            <a:off x="4028494" y="1591829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3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4212760" y="1547544"/>
            <a:ext cx="417830" cy="568960"/>
          </a:xfrm>
          <a:custGeom>
            <a:avLst/>
            <a:gdLst/>
            <a:ahLst/>
            <a:cxnLst/>
            <a:rect l="l" t="t" r="r" b="b"/>
            <a:pathLst>
              <a:path w="417829" h="568960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568883"/>
                </a:lnTo>
                <a:lnTo>
                  <a:pt x="417830" y="568883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4" name="object 114"/>
          <p:cNvGrpSpPr/>
          <p:nvPr/>
        </p:nvGrpSpPr>
        <p:grpSpPr>
          <a:xfrm>
            <a:off x="3781483" y="1373842"/>
            <a:ext cx="6350" cy="433070"/>
            <a:chOff x="3781483" y="1373842"/>
            <a:chExt cx="6350" cy="433070"/>
          </a:xfrm>
        </p:grpSpPr>
        <p:sp>
          <p:nvSpPr>
            <p:cNvPr id="115" name="object 115"/>
            <p:cNvSpPr/>
            <p:nvPr/>
          </p:nvSpPr>
          <p:spPr>
            <a:xfrm>
              <a:off x="3784658" y="13738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3784658" y="1410510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9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3784658" y="1506392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784658" y="17940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/>
          <p:cNvGrpSpPr/>
          <p:nvPr/>
        </p:nvGrpSpPr>
        <p:grpSpPr>
          <a:xfrm>
            <a:off x="1266597" y="2446186"/>
            <a:ext cx="18415" cy="957580"/>
            <a:chOff x="1266597" y="2446186"/>
            <a:chExt cx="18415" cy="957580"/>
          </a:xfrm>
        </p:grpSpPr>
        <p:sp>
          <p:nvSpPr>
            <p:cNvPr id="120" name="object 120"/>
            <p:cNvSpPr/>
            <p:nvPr/>
          </p:nvSpPr>
          <p:spPr>
            <a:xfrm>
              <a:off x="1269772" y="2446186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269772" y="24809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269772" y="2571625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79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269772" y="33879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" name="object 124"/>
          <p:cNvGrpSpPr/>
          <p:nvPr/>
        </p:nvGrpSpPr>
        <p:grpSpPr>
          <a:xfrm>
            <a:off x="1348064" y="2378432"/>
            <a:ext cx="1010919" cy="1024890"/>
            <a:chOff x="1348064" y="2378432"/>
            <a:chExt cx="1010919" cy="1024890"/>
          </a:xfrm>
        </p:grpSpPr>
        <p:sp>
          <p:nvSpPr>
            <p:cNvPr id="125" name="object 125"/>
            <p:cNvSpPr/>
            <p:nvPr/>
          </p:nvSpPr>
          <p:spPr>
            <a:xfrm>
              <a:off x="2343182" y="338796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354739" y="3278827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55" y="8487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351162" y="2405794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338998" y="2381612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15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231562" y="2381607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19" h="0">
                  <a:moveTo>
                    <a:pt x="8356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372071" y="2381607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348064" y="2381607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5" h="0">
                  <a:moveTo>
                    <a:pt x="120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" name="object 132"/>
          <p:cNvSpPr/>
          <p:nvPr/>
        </p:nvSpPr>
        <p:spPr>
          <a:xfrm>
            <a:off x="556895" y="28342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827824" y="247945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931016" y="253522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981989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931016" y="279287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673357" y="2792863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617575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673354" y="2535249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0" name="object 140"/>
          <p:cNvGrpSpPr/>
          <p:nvPr/>
        </p:nvGrpSpPr>
        <p:grpSpPr>
          <a:xfrm>
            <a:off x="635058" y="3028141"/>
            <a:ext cx="427355" cy="189865"/>
            <a:chOff x="635058" y="3028141"/>
            <a:chExt cx="427355" cy="189865"/>
          </a:xfrm>
        </p:grpSpPr>
        <p:sp>
          <p:nvSpPr>
            <p:cNvPr id="141" name="object 141"/>
            <p:cNvSpPr/>
            <p:nvPr/>
          </p:nvSpPr>
          <p:spPr>
            <a:xfrm>
              <a:off x="841836" y="302814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635058" y="3114771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" name="object 143"/>
          <p:cNvSpPr/>
          <p:nvPr/>
        </p:nvSpPr>
        <p:spPr>
          <a:xfrm>
            <a:off x="1354536" y="2615492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4" name="object 144"/>
          <p:cNvGrpSpPr/>
          <p:nvPr/>
        </p:nvGrpSpPr>
        <p:grpSpPr>
          <a:xfrm>
            <a:off x="1451138" y="2438384"/>
            <a:ext cx="467359" cy="663575"/>
            <a:chOff x="1451138" y="2438384"/>
            <a:chExt cx="467359" cy="663575"/>
          </a:xfrm>
        </p:grpSpPr>
        <p:sp>
          <p:nvSpPr>
            <p:cNvPr id="145" name="object 145"/>
            <p:cNvSpPr/>
            <p:nvPr/>
          </p:nvSpPr>
          <p:spPr>
            <a:xfrm>
              <a:off x="1454313" y="2441559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464557" y="2451858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" name="object 14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42104" y="2618411"/>
              <a:ext cx="81178" cy="81165"/>
            </a:xfrm>
            <a:prstGeom prst="rect">
              <a:avLst/>
            </a:prstGeom>
          </p:spPr>
        </p:pic>
      </p:grpSp>
      <p:sp>
        <p:nvSpPr>
          <p:cNvPr id="148" name="object 148"/>
          <p:cNvSpPr/>
          <p:nvPr/>
        </p:nvSpPr>
        <p:spPr>
          <a:xfrm>
            <a:off x="1159705" y="2658987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1914136" y="2880344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1354536" y="3055107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1466250" y="2885049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5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52" name="object 15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43797" y="3060193"/>
            <a:ext cx="81178" cy="81165"/>
          </a:xfrm>
          <a:prstGeom prst="rect">
            <a:avLst/>
          </a:prstGeom>
        </p:spPr>
      </p:pic>
      <p:sp>
        <p:nvSpPr>
          <p:cNvPr id="153" name="object 153"/>
          <p:cNvSpPr/>
          <p:nvPr/>
        </p:nvSpPr>
        <p:spPr>
          <a:xfrm>
            <a:off x="1159701" y="3100263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4" name="object 154"/>
          <p:cNvGrpSpPr/>
          <p:nvPr/>
        </p:nvGrpSpPr>
        <p:grpSpPr>
          <a:xfrm>
            <a:off x="1963435" y="3040828"/>
            <a:ext cx="134620" cy="309880"/>
            <a:chOff x="1963435" y="3040828"/>
            <a:chExt cx="134620" cy="309880"/>
          </a:xfrm>
        </p:grpSpPr>
        <p:sp>
          <p:nvSpPr>
            <p:cNvPr id="155" name="object 155"/>
            <p:cNvSpPr/>
            <p:nvPr/>
          </p:nvSpPr>
          <p:spPr>
            <a:xfrm>
              <a:off x="1992016" y="3044003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966610" y="3044007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69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589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030445" y="3256618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017410" y="334716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" name="object 159"/>
          <p:cNvGrpSpPr/>
          <p:nvPr/>
        </p:nvGrpSpPr>
        <p:grpSpPr>
          <a:xfrm>
            <a:off x="2146470" y="2851134"/>
            <a:ext cx="62865" cy="58419"/>
            <a:chOff x="2146470" y="2851134"/>
            <a:chExt cx="62865" cy="58419"/>
          </a:xfrm>
        </p:grpSpPr>
        <p:sp>
          <p:nvSpPr>
            <p:cNvPr id="160" name="object 160"/>
            <p:cNvSpPr/>
            <p:nvPr/>
          </p:nvSpPr>
          <p:spPr>
            <a:xfrm>
              <a:off x="2153588" y="285430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69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149645" y="285430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" name="object 162"/>
          <p:cNvSpPr/>
          <p:nvPr/>
        </p:nvSpPr>
        <p:spPr>
          <a:xfrm>
            <a:off x="2028461" y="2881178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2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2212728" y="2292652"/>
            <a:ext cx="2418080" cy="588010"/>
          </a:xfrm>
          <a:custGeom>
            <a:avLst/>
            <a:gdLst/>
            <a:ahLst/>
            <a:cxnLst/>
            <a:rect l="l" t="t" r="r" b="b"/>
            <a:pathLst>
              <a:path w="2418079" h="588010">
                <a:moveTo>
                  <a:pt x="0" y="544233"/>
                </a:moveTo>
                <a:lnTo>
                  <a:pt x="49568" y="587692"/>
                </a:lnTo>
                <a:lnTo>
                  <a:pt x="257467" y="587692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4" name="object 164"/>
          <p:cNvGrpSpPr/>
          <p:nvPr/>
        </p:nvGrpSpPr>
        <p:grpSpPr>
          <a:xfrm>
            <a:off x="1781450" y="2663177"/>
            <a:ext cx="6350" cy="433070"/>
            <a:chOff x="1781450" y="2663177"/>
            <a:chExt cx="6350" cy="433070"/>
          </a:xfrm>
        </p:grpSpPr>
        <p:sp>
          <p:nvSpPr>
            <p:cNvPr id="165" name="object 165"/>
            <p:cNvSpPr/>
            <p:nvPr/>
          </p:nvSpPr>
          <p:spPr>
            <a:xfrm>
              <a:off x="1784625" y="266317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1784625" y="2699851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8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1784625" y="2795723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1784625" y="30833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" name="object 169"/>
          <p:cNvGrpSpPr/>
          <p:nvPr/>
        </p:nvGrpSpPr>
        <p:grpSpPr>
          <a:xfrm>
            <a:off x="3266624" y="2378432"/>
            <a:ext cx="1092200" cy="1024890"/>
            <a:chOff x="3266624" y="2378432"/>
            <a:chExt cx="1092200" cy="1024890"/>
          </a:xfrm>
        </p:grpSpPr>
        <p:sp>
          <p:nvSpPr>
            <p:cNvPr id="170" name="object 170"/>
            <p:cNvSpPr/>
            <p:nvPr/>
          </p:nvSpPr>
          <p:spPr>
            <a:xfrm>
              <a:off x="3269799" y="2446186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269799" y="24809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269799" y="2571625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79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269799" y="33879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304439" y="340001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394772" y="3400013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343215" y="338796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354779" y="3278827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42" y="848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351195" y="2405794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339037" y="2381612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03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231595" y="2381607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5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3372097" y="2381607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348104" y="2381607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3" name="object 183"/>
          <p:cNvSpPr/>
          <p:nvPr/>
        </p:nvSpPr>
        <p:spPr>
          <a:xfrm>
            <a:off x="2556929" y="28342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2827858" y="247945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2931049" y="253522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2982023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2931049" y="279287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2673390" y="2792863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2617609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2673388" y="2535249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" name="object 191"/>
          <p:cNvGrpSpPr/>
          <p:nvPr/>
        </p:nvGrpSpPr>
        <p:grpSpPr>
          <a:xfrm>
            <a:off x="2635091" y="3028141"/>
            <a:ext cx="427355" cy="189865"/>
            <a:chOff x="2635091" y="3028141"/>
            <a:chExt cx="427355" cy="189865"/>
          </a:xfrm>
        </p:grpSpPr>
        <p:sp>
          <p:nvSpPr>
            <p:cNvPr id="192" name="object 192"/>
            <p:cNvSpPr/>
            <p:nvPr/>
          </p:nvSpPr>
          <p:spPr>
            <a:xfrm>
              <a:off x="2841868" y="302814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635091" y="3114771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" name="object 194"/>
          <p:cNvSpPr/>
          <p:nvPr/>
        </p:nvSpPr>
        <p:spPr>
          <a:xfrm>
            <a:off x="3354569" y="2615492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5" name="object 195"/>
          <p:cNvGrpSpPr/>
          <p:nvPr/>
        </p:nvGrpSpPr>
        <p:grpSpPr>
          <a:xfrm>
            <a:off x="3451171" y="2438384"/>
            <a:ext cx="467359" cy="663575"/>
            <a:chOff x="3451171" y="2438384"/>
            <a:chExt cx="467359" cy="663575"/>
          </a:xfrm>
        </p:grpSpPr>
        <p:sp>
          <p:nvSpPr>
            <p:cNvPr id="196" name="object 196"/>
            <p:cNvSpPr/>
            <p:nvPr/>
          </p:nvSpPr>
          <p:spPr>
            <a:xfrm>
              <a:off x="3454346" y="2441559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3464590" y="2451858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4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8" name="object 19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42137" y="2618411"/>
              <a:ext cx="81178" cy="81165"/>
            </a:xfrm>
            <a:prstGeom prst="rect">
              <a:avLst/>
            </a:prstGeom>
          </p:spPr>
        </p:pic>
      </p:grpSp>
      <p:sp>
        <p:nvSpPr>
          <p:cNvPr id="199" name="object 199"/>
          <p:cNvSpPr/>
          <p:nvPr/>
        </p:nvSpPr>
        <p:spPr>
          <a:xfrm>
            <a:off x="3159738" y="2658987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3914169" y="2880344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3354569" y="3055107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3466283" y="2885049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4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203" name="object 20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743830" y="3060193"/>
            <a:ext cx="81178" cy="81165"/>
          </a:xfrm>
          <a:prstGeom prst="rect">
            <a:avLst/>
          </a:prstGeom>
        </p:spPr>
      </p:pic>
      <p:sp>
        <p:nvSpPr>
          <p:cNvPr id="204" name="object 204"/>
          <p:cNvSpPr/>
          <p:nvPr/>
        </p:nvSpPr>
        <p:spPr>
          <a:xfrm>
            <a:off x="3159734" y="3100263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5" name="object 205"/>
          <p:cNvGrpSpPr/>
          <p:nvPr/>
        </p:nvGrpSpPr>
        <p:grpSpPr>
          <a:xfrm>
            <a:off x="3963463" y="3040828"/>
            <a:ext cx="134620" cy="309880"/>
            <a:chOff x="3963463" y="3040828"/>
            <a:chExt cx="134620" cy="309880"/>
          </a:xfrm>
        </p:grpSpPr>
        <p:sp>
          <p:nvSpPr>
            <p:cNvPr id="206" name="object 206"/>
            <p:cNvSpPr/>
            <p:nvPr/>
          </p:nvSpPr>
          <p:spPr>
            <a:xfrm>
              <a:off x="3992043" y="3044003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3966638" y="3044007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73" y="44589"/>
                  </a:lnTo>
                  <a:lnTo>
                    <a:pt x="1276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030472" y="3256618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017438" y="334716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0" name="object 210"/>
          <p:cNvGrpSpPr/>
          <p:nvPr/>
        </p:nvGrpSpPr>
        <p:grpSpPr>
          <a:xfrm>
            <a:off x="4146503" y="2851134"/>
            <a:ext cx="62865" cy="58419"/>
            <a:chOff x="4146503" y="2851134"/>
            <a:chExt cx="62865" cy="58419"/>
          </a:xfrm>
        </p:grpSpPr>
        <p:sp>
          <p:nvSpPr>
            <p:cNvPr id="211" name="object 211"/>
            <p:cNvSpPr/>
            <p:nvPr/>
          </p:nvSpPr>
          <p:spPr>
            <a:xfrm>
              <a:off x="4153615" y="285430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6" y="15901"/>
                  </a:lnTo>
                  <a:lnTo>
                    <a:pt x="7626" y="7626"/>
                  </a:lnTo>
                  <a:lnTo>
                    <a:pt x="15901" y="2046"/>
                  </a:lnTo>
                  <a:lnTo>
                    <a:pt x="26034" y="0"/>
                  </a:lnTo>
                  <a:lnTo>
                    <a:pt x="36168" y="2046"/>
                  </a:lnTo>
                  <a:lnTo>
                    <a:pt x="44443" y="7626"/>
                  </a:lnTo>
                  <a:lnTo>
                    <a:pt x="50023" y="15901"/>
                  </a:lnTo>
                  <a:lnTo>
                    <a:pt x="52069" y="26034"/>
                  </a:lnTo>
                  <a:lnTo>
                    <a:pt x="50023" y="36168"/>
                  </a:lnTo>
                  <a:lnTo>
                    <a:pt x="44443" y="44443"/>
                  </a:lnTo>
                  <a:lnTo>
                    <a:pt x="36168" y="50023"/>
                  </a:lnTo>
                  <a:lnTo>
                    <a:pt x="26034" y="52069"/>
                  </a:lnTo>
                  <a:lnTo>
                    <a:pt x="15901" y="50023"/>
                  </a:lnTo>
                  <a:lnTo>
                    <a:pt x="7626" y="44443"/>
                  </a:lnTo>
                  <a:lnTo>
                    <a:pt x="2046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149678" y="285430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3" name="object 213"/>
          <p:cNvSpPr/>
          <p:nvPr/>
        </p:nvSpPr>
        <p:spPr>
          <a:xfrm>
            <a:off x="4028494" y="2881178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2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4212760" y="2381603"/>
            <a:ext cx="417830" cy="499109"/>
          </a:xfrm>
          <a:custGeom>
            <a:avLst/>
            <a:gdLst/>
            <a:ahLst/>
            <a:cxnLst/>
            <a:rect l="l" t="t" r="r" b="b"/>
            <a:pathLst>
              <a:path w="417829" h="499110">
                <a:moveTo>
                  <a:pt x="0" y="455282"/>
                </a:moveTo>
                <a:lnTo>
                  <a:pt x="49568" y="498741"/>
                </a:lnTo>
                <a:lnTo>
                  <a:pt x="257467" y="498741"/>
                </a:lnTo>
                <a:lnTo>
                  <a:pt x="257467" y="0"/>
                </a:lnTo>
                <a:lnTo>
                  <a:pt x="41783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5" name="object 215"/>
          <p:cNvGrpSpPr/>
          <p:nvPr/>
        </p:nvGrpSpPr>
        <p:grpSpPr>
          <a:xfrm>
            <a:off x="3781483" y="2663177"/>
            <a:ext cx="6350" cy="433070"/>
            <a:chOff x="3781483" y="2663177"/>
            <a:chExt cx="6350" cy="433070"/>
          </a:xfrm>
        </p:grpSpPr>
        <p:sp>
          <p:nvSpPr>
            <p:cNvPr id="216" name="object 216"/>
            <p:cNvSpPr/>
            <p:nvPr/>
          </p:nvSpPr>
          <p:spPr>
            <a:xfrm>
              <a:off x="3784658" y="266317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3784658" y="2699851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8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3784658" y="2795723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3784658" y="30833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0" name="object 220"/>
          <p:cNvSpPr/>
          <p:nvPr/>
        </p:nvSpPr>
        <p:spPr>
          <a:xfrm>
            <a:off x="4630416" y="2065438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60">
                <a:moveTo>
                  <a:pt x="365493" y="365493"/>
                </a:moveTo>
                <a:lnTo>
                  <a:pt x="0" y="365493"/>
                </a:lnTo>
                <a:lnTo>
                  <a:pt x="0" y="0"/>
                </a:lnTo>
                <a:lnTo>
                  <a:pt x="365493" y="0"/>
                </a:lnTo>
                <a:lnTo>
                  <a:pt x="365493" y="36549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1" name="object 221"/>
          <p:cNvGrpSpPr/>
          <p:nvPr/>
        </p:nvGrpSpPr>
        <p:grpSpPr>
          <a:xfrm>
            <a:off x="5288588" y="2004558"/>
            <a:ext cx="231775" cy="223520"/>
            <a:chOff x="5288588" y="2004558"/>
            <a:chExt cx="231775" cy="223520"/>
          </a:xfrm>
        </p:grpSpPr>
        <p:sp>
          <p:nvSpPr>
            <p:cNvPr id="222" name="object 222"/>
            <p:cNvSpPr/>
            <p:nvPr/>
          </p:nvSpPr>
          <p:spPr>
            <a:xfrm>
              <a:off x="5291763" y="2007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76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291763" y="2007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76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354874" y="20157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435964" y="20157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354874" y="214365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435964" y="214365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8" name="object 228"/>
          <p:cNvSpPr/>
          <p:nvPr/>
        </p:nvSpPr>
        <p:spPr>
          <a:xfrm>
            <a:off x="5281551" y="2012355"/>
            <a:ext cx="290195" cy="172085"/>
          </a:xfrm>
          <a:custGeom>
            <a:avLst/>
            <a:gdLst/>
            <a:ahLst/>
            <a:cxnLst/>
            <a:rect l="l" t="t" r="r" b="b"/>
            <a:pathLst>
              <a:path w="290195" h="172085">
                <a:moveTo>
                  <a:pt x="0" y="127965"/>
                </a:moveTo>
                <a:lnTo>
                  <a:pt x="48729" y="171856"/>
                </a:lnTo>
                <a:lnTo>
                  <a:pt x="85001" y="171856"/>
                </a:lnTo>
                <a:lnTo>
                  <a:pt x="94716" y="171856"/>
                </a:lnTo>
                <a:lnTo>
                  <a:pt x="96221" y="164400"/>
                </a:lnTo>
                <a:lnTo>
                  <a:pt x="100325" y="158313"/>
                </a:lnTo>
                <a:lnTo>
                  <a:pt x="106412" y="154209"/>
                </a:lnTo>
                <a:lnTo>
                  <a:pt x="113868" y="152704"/>
                </a:lnTo>
                <a:lnTo>
                  <a:pt x="121316" y="154209"/>
                </a:lnTo>
                <a:lnTo>
                  <a:pt x="127400" y="158313"/>
                </a:lnTo>
                <a:lnTo>
                  <a:pt x="131502" y="164400"/>
                </a:lnTo>
                <a:lnTo>
                  <a:pt x="133007" y="171856"/>
                </a:lnTo>
                <a:lnTo>
                  <a:pt x="175806" y="171856"/>
                </a:lnTo>
                <a:lnTo>
                  <a:pt x="177310" y="164400"/>
                </a:lnTo>
                <a:lnTo>
                  <a:pt x="181414" y="158313"/>
                </a:lnTo>
                <a:lnTo>
                  <a:pt x="187502" y="154209"/>
                </a:lnTo>
                <a:lnTo>
                  <a:pt x="194957" y="152704"/>
                </a:lnTo>
                <a:lnTo>
                  <a:pt x="202405" y="154209"/>
                </a:lnTo>
                <a:lnTo>
                  <a:pt x="208489" y="158313"/>
                </a:lnTo>
                <a:lnTo>
                  <a:pt x="212592" y="164400"/>
                </a:lnTo>
                <a:lnTo>
                  <a:pt x="214096" y="171856"/>
                </a:lnTo>
                <a:lnTo>
                  <a:pt x="290195" y="171856"/>
                </a:lnTo>
                <a:lnTo>
                  <a:pt x="290195" y="43891"/>
                </a:lnTo>
                <a:lnTo>
                  <a:pt x="214096" y="43891"/>
                </a:lnTo>
                <a:lnTo>
                  <a:pt x="212592" y="36435"/>
                </a:lnTo>
                <a:lnTo>
                  <a:pt x="208489" y="30348"/>
                </a:lnTo>
                <a:lnTo>
                  <a:pt x="202405" y="26244"/>
                </a:lnTo>
                <a:lnTo>
                  <a:pt x="194957" y="24739"/>
                </a:lnTo>
                <a:lnTo>
                  <a:pt x="187502" y="26244"/>
                </a:lnTo>
                <a:lnTo>
                  <a:pt x="181414" y="30348"/>
                </a:lnTo>
                <a:lnTo>
                  <a:pt x="177310" y="36435"/>
                </a:lnTo>
                <a:lnTo>
                  <a:pt x="175806" y="43891"/>
                </a:lnTo>
                <a:lnTo>
                  <a:pt x="133007" y="43891"/>
                </a:lnTo>
                <a:lnTo>
                  <a:pt x="131502" y="36435"/>
                </a:lnTo>
                <a:lnTo>
                  <a:pt x="127400" y="30348"/>
                </a:lnTo>
                <a:lnTo>
                  <a:pt x="121316" y="26244"/>
                </a:lnTo>
                <a:lnTo>
                  <a:pt x="113868" y="24739"/>
                </a:lnTo>
                <a:lnTo>
                  <a:pt x="106412" y="26244"/>
                </a:lnTo>
                <a:lnTo>
                  <a:pt x="100325" y="30348"/>
                </a:lnTo>
                <a:lnTo>
                  <a:pt x="96221" y="36435"/>
                </a:lnTo>
                <a:lnTo>
                  <a:pt x="94716" y="43891"/>
                </a:lnTo>
                <a:lnTo>
                  <a:pt x="85001" y="43891"/>
                </a:lnTo>
                <a:lnTo>
                  <a:pt x="48729" y="43891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9" name="object 229"/>
          <p:cNvGrpSpPr/>
          <p:nvPr/>
        </p:nvGrpSpPr>
        <p:grpSpPr>
          <a:xfrm>
            <a:off x="5236767" y="2031553"/>
            <a:ext cx="48895" cy="48895"/>
            <a:chOff x="5236767" y="2031553"/>
            <a:chExt cx="48895" cy="48895"/>
          </a:xfrm>
        </p:grpSpPr>
        <p:sp>
          <p:nvSpPr>
            <p:cNvPr id="230" name="object 230"/>
            <p:cNvSpPr/>
            <p:nvPr/>
          </p:nvSpPr>
          <p:spPr>
            <a:xfrm>
              <a:off x="5239942" y="203472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5239943" y="203472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32" name="object 23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236767" y="2131333"/>
            <a:ext cx="82059" cy="75637"/>
          </a:xfrm>
          <a:prstGeom prst="rect">
            <a:avLst/>
          </a:prstGeom>
        </p:spPr>
      </p:pic>
      <p:grpSp>
        <p:nvGrpSpPr>
          <p:cNvPr id="233" name="object 233"/>
          <p:cNvGrpSpPr/>
          <p:nvPr/>
        </p:nvGrpSpPr>
        <p:grpSpPr>
          <a:xfrm>
            <a:off x="5288588" y="2268455"/>
            <a:ext cx="231775" cy="223520"/>
            <a:chOff x="5288588" y="2268455"/>
            <a:chExt cx="231775" cy="223520"/>
          </a:xfrm>
        </p:grpSpPr>
        <p:sp>
          <p:nvSpPr>
            <p:cNvPr id="234" name="object 234"/>
            <p:cNvSpPr/>
            <p:nvPr/>
          </p:nvSpPr>
          <p:spPr>
            <a:xfrm>
              <a:off x="5291763" y="22716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88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291763" y="22716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88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354874" y="227959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435964" y="227959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354874" y="240756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435964" y="240756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0" name="object 240"/>
          <p:cNvSpPr/>
          <p:nvPr/>
        </p:nvSpPr>
        <p:spPr>
          <a:xfrm>
            <a:off x="5281551" y="2276265"/>
            <a:ext cx="290195" cy="172085"/>
          </a:xfrm>
          <a:custGeom>
            <a:avLst/>
            <a:gdLst/>
            <a:ahLst/>
            <a:cxnLst/>
            <a:rect l="l" t="t" r="r" b="b"/>
            <a:pathLst>
              <a:path w="290195" h="172085">
                <a:moveTo>
                  <a:pt x="0" y="127952"/>
                </a:moveTo>
                <a:lnTo>
                  <a:pt x="48729" y="171843"/>
                </a:lnTo>
                <a:lnTo>
                  <a:pt x="85001" y="171843"/>
                </a:lnTo>
                <a:lnTo>
                  <a:pt x="94716" y="171843"/>
                </a:lnTo>
                <a:lnTo>
                  <a:pt x="96221" y="164388"/>
                </a:lnTo>
                <a:lnTo>
                  <a:pt x="100325" y="158300"/>
                </a:lnTo>
                <a:lnTo>
                  <a:pt x="106412" y="154196"/>
                </a:lnTo>
                <a:lnTo>
                  <a:pt x="113868" y="152692"/>
                </a:lnTo>
                <a:lnTo>
                  <a:pt x="121316" y="154196"/>
                </a:lnTo>
                <a:lnTo>
                  <a:pt x="127400" y="158300"/>
                </a:lnTo>
                <a:lnTo>
                  <a:pt x="131502" y="164388"/>
                </a:lnTo>
                <a:lnTo>
                  <a:pt x="133007" y="171843"/>
                </a:lnTo>
                <a:lnTo>
                  <a:pt x="175806" y="171843"/>
                </a:lnTo>
                <a:lnTo>
                  <a:pt x="177310" y="164388"/>
                </a:lnTo>
                <a:lnTo>
                  <a:pt x="181414" y="158300"/>
                </a:lnTo>
                <a:lnTo>
                  <a:pt x="187502" y="154196"/>
                </a:lnTo>
                <a:lnTo>
                  <a:pt x="194957" y="152692"/>
                </a:lnTo>
                <a:lnTo>
                  <a:pt x="202405" y="154196"/>
                </a:lnTo>
                <a:lnTo>
                  <a:pt x="208489" y="158300"/>
                </a:lnTo>
                <a:lnTo>
                  <a:pt x="212592" y="164388"/>
                </a:lnTo>
                <a:lnTo>
                  <a:pt x="214096" y="171843"/>
                </a:lnTo>
                <a:lnTo>
                  <a:pt x="290195" y="171843"/>
                </a:lnTo>
                <a:lnTo>
                  <a:pt x="290195" y="43878"/>
                </a:lnTo>
                <a:lnTo>
                  <a:pt x="214096" y="43878"/>
                </a:lnTo>
                <a:lnTo>
                  <a:pt x="212592" y="36423"/>
                </a:lnTo>
                <a:lnTo>
                  <a:pt x="208489" y="30335"/>
                </a:lnTo>
                <a:lnTo>
                  <a:pt x="202405" y="26231"/>
                </a:lnTo>
                <a:lnTo>
                  <a:pt x="194957" y="24726"/>
                </a:lnTo>
                <a:lnTo>
                  <a:pt x="187502" y="26231"/>
                </a:lnTo>
                <a:lnTo>
                  <a:pt x="181414" y="30335"/>
                </a:lnTo>
                <a:lnTo>
                  <a:pt x="177310" y="36423"/>
                </a:lnTo>
                <a:lnTo>
                  <a:pt x="175806" y="43878"/>
                </a:lnTo>
                <a:lnTo>
                  <a:pt x="133007" y="43878"/>
                </a:lnTo>
                <a:lnTo>
                  <a:pt x="131502" y="36423"/>
                </a:lnTo>
                <a:lnTo>
                  <a:pt x="127400" y="30335"/>
                </a:lnTo>
                <a:lnTo>
                  <a:pt x="121316" y="26231"/>
                </a:lnTo>
                <a:lnTo>
                  <a:pt x="113868" y="24726"/>
                </a:lnTo>
                <a:lnTo>
                  <a:pt x="106412" y="26231"/>
                </a:lnTo>
                <a:lnTo>
                  <a:pt x="100325" y="30335"/>
                </a:lnTo>
                <a:lnTo>
                  <a:pt x="96221" y="36423"/>
                </a:lnTo>
                <a:lnTo>
                  <a:pt x="94716" y="43878"/>
                </a:lnTo>
                <a:lnTo>
                  <a:pt x="85001" y="43878"/>
                </a:lnTo>
                <a:lnTo>
                  <a:pt x="48729" y="43878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1" name="object 241"/>
          <p:cNvGrpSpPr/>
          <p:nvPr/>
        </p:nvGrpSpPr>
        <p:grpSpPr>
          <a:xfrm>
            <a:off x="5236767" y="2295460"/>
            <a:ext cx="48895" cy="48895"/>
            <a:chOff x="5236767" y="2295460"/>
            <a:chExt cx="48895" cy="48895"/>
          </a:xfrm>
        </p:grpSpPr>
        <p:sp>
          <p:nvSpPr>
            <p:cNvPr id="242" name="object 242"/>
            <p:cNvSpPr/>
            <p:nvPr/>
          </p:nvSpPr>
          <p:spPr>
            <a:xfrm>
              <a:off x="5239942" y="229863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239943" y="229863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44" name="object 24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236767" y="2395231"/>
            <a:ext cx="82059" cy="75636"/>
          </a:xfrm>
          <a:prstGeom prst="rect">
            <a:avLst/>
          </a:prstGeom>
        </p:spPr>
      </p:pic>
      <p:sp>
        <p:nvSpPr>
          <p:cNvPr id="245" name="object 245"/>
          <p:cNvSpPr/>
          <p:nvPr/>
        </p:nvSpPr>
        <p:spPr>
          <a:xfrm>
            <a:off x="5571741" y="2147078"/>
            <a:ext cx="0" cy="189230"/>
          </a:xfrm>
          <a:custGeom>
            <a:avLst/>
            <a:gdLst/>
            <a:ahLst/>
            <a:cxnLst/>
            <a:rect l="l" t="t" r="r" b="b"/>
            <a:pathLst>
              <a:path w="0" h="189230">
                <a:moveTo>
                  <a:pt x="0" y="0"/>
                </a:moveTo>
                <a:lnTo>
                  <a:pt x="0" y="18905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4995907" y="2055872"/>
            <a:ext cx="265430" cy="60960"/>
          </a:xfrm>
          <a:custGeom>
            <a:avLst/>
            <a:gdLst/>
            <a:ahLst/>
            <a:cxnLst/>
            <a:rect l="l" t="t" r="r" b="b"/>
            <a:pathLst>
              <a:path w="265429" h="60960">
                <a:moveTo>
                  <a:pt x="265175" y="0"/>
                </a:moveTo>
                <a:lnTo>
                  <a:pt x="41440" y="0"/>
                </a:lnTo>
                <a:lnTo>
                  <a:pt x="41440" y="60566"/>
                </a:lnTo>
                <a:lnTo>
                  <a:pt x="0" y="6056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4995907" y="2385696"/>
            <a:ext cx="265430" cy="60960"/>
          </a:xfrm>
          <a:custGeom>
            <a:avLst/>
            <a:gdLst/>
            <a:ahLst/>
            <a:cxnLst/>
            <a:rect l="l" t="t" r="r" b="b"/>
            <a:pathLst>
              <a:path w="265429" h="60960">
                <a:moveTo>
                  <a:pt x="265175" y="60566"/>
                </a:moveTo>
                <a:lnTo>
                  <a:pt x="41440" y="60566"/>
                </a:lnTo>
                <a:lnTo>
                  <a:pt x="41440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4995907" y="2182650"/>
            <a:ext cx="265430" cy="21590"/>
          </a:xfrm>
          <a:custGeom>
            <a:avLst/>
            <a:gdLst/>
            <a:ahLst/>
            <a:cxnLst/>
            <a:rect l="l" t="t" r="r" b="b"/>
            <a:pathLst>
              <a:path w="265429" h="21589">
                <a:moveTo>
                  <a:pt x="265175" y="0"/>
                </a:moveTo>
                <a:lnTo>
                  <a:pt x="92125" y="0"/>
                </a:lnTo>
                <a:lnTo>
                  <a:pt x="92125" y="21069"/>
                </a:lnTo>
                <a:lnTo>
                  <a:pt x="0" y="2106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4995907" y="2298712"/>
            <a:ext cx="265430" cy="21590"/>
          </a:xfrm>
          <a:custGeom>
            <a:avLst/>
            <a:gdLst/>
            <a:ahLst/>
            <a:cxnLst/>
            <a:rect l="l" t="t" r="r" b="b"/>
            <a:pathLst>
              <a:path w="265429" h="21589">
                <a:moveTo>
                  <a:pt x="265175" y="21056"/>
                </a:moveTo>
                <a:lnTo>
                  <a:pt x="92125" y="21056"/>
                </a:lnTo>
                <a:lnTo>
                  <a:pt x="92125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5726560" y="2101635"/>
            <a:ext cx="52069" cy="26034"/>
          </a:xfrm>
          <a:custGeom>
            <a:avLst/>
            <a:gdLst/>
            <a:ahLst/>
            <a:cxnLst/>
            <a:rect l="l" t="t" r="r" b="b"/>
            <a:pathLst>
              <a:path w="52070" h="26035">
                <a:moveTo>
                  <a:pt x="0" y="26034"/>
                </a:moveTo>
                <a:lnTo>
                  <a:pt x="2044" y="15901"/>
                </a:lnTo>
                <a:lnTo>
                  <a:pt x="7620" y="7626"/>
                </a:lnTo>
                <a:lnTo>
                  <a:pt x="15891" y="2046"/>
                </a:lnTo>
                <a:lnTo>
                  <a:pt x="26022" y="0"/>
                </a:lnTo>
                <a:lnTo>
                  <a:pt x="36160" y="2046"/>
                </a:lnTo>
                <a:lnTo>
                  <a:pt x="44435" y="7626"/>
                </a:lnTo>
                <a:lnTo>
                  <a:pt x="50012" y="15901"/>
                </a:lnTo>
                <a:lnTo>
                  <a:pt x="52057" y="2603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1" name="object 251"/>
          <p:cNvGrpSpPr/>
          <p:nvPr/>
        </p:nvGrpSpPr>
        <p:grpSpPr>
          <a:xfrm>
            <a:off x="5606666" y="2129616"/>
            <a:ext cx="134620" cy="444500"/>
            <a:chOff x="5606666" y="2129616"/>
            <a:chExt cx="134620" cy="444500"/>
          </a:xfrm>
        </p:grpSpPr>
        <p:sp>
          <p:nvSpPr>
            <p:cNvPr id="252" name="object 252"/>
            <p:cNvSpPr/>
            <p:nvPr/>
          </p:nvSpPr>
          <p:spPr>
            <a:xfrm>
              <a:off x="5635242" y="226772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609841" y="2267733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673671" y="2480344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635241" y="253850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647941" y="2554696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660641" y="2570891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671692" y="2129616"/>
              <a:ext cx="0" cy="138430"/>
            </a:xfrm>
            <a:custGeom>
              <a:avLst/>
              <a:gdLst/>
              <a:ahLst/>
              <a:cxnLst/>
              <a:rect l="l" t="t" r="r" b="b"/>
              <a:pathLst>
                <a:path w="0" h="138430">
                  <a:moveTo>
                    <a:pt x="0" y="1381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" name="object 259"/>
          <p:cNvGrpSpPr/>
          <p:nvPr/>
        </p:nvGrpSpPr>
        <p:grpSpPr>
          <a:xfrm>
            <a:off x="5571741" y="2082981"/>
            <a:ext cx="423545" cy="76200"/>
            <a:chOff x="5571741" y="2082981"/>
            <a:chExt cx="423545" cy="76200"/>
          </a:xfrm>
        </p:grpSpPr>
        <p:sp>
          <p:nvSpPr>
            <p:cNvPr id="260" name="object 260"/>
            <p:cNvSpPr/>
            <p:nvPr/>
          </p:nvSpPr>
          <p:spPr>
            <a:xfrm>
              <a:off x="5822833" y="2086156"/>
              <a:ext cx="113030" cy="43815"/>
            </a:xfrm>
            <a:custGeom>
              <a:avLst/>
              <a:gdLst/>
              <a:ahLst/>
              <a:cxnLst/>
              <a:rect l="l" t="t" r="r" b="b"/>
              <a:pathLst>
                <a:path w="113029" h="43814">
                  <a:moveTo>
                    <a:pt x="1127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5571741" y="2129616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 h="0">
                  <a:moveTo>
                    <a:pt x="0" y="0"/>
                  </a:moveTo>
                  <a:lnTo>
                    <a:pt x="20688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939521" y="2103581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3" name="object 263"/>
          <p:cNvGrpSpPr/>
          <p:nvPr/>
        </p:nvGrpSpPr>
        <p:grpSpPr>
          <a:xfrm>
            <a:off x="5991580" y="2082984"/>
            <a:ext cx="591820" cy="2292350"/>
            <a:chOff x="5991580" y="2082984"/>
            <a:chExt cx="591820" cy="2292350"/>
          </a:xfrm>
        </p:grpSpPr>
        <p:sp>
          <p:nvSpPr>
            <p:cNvPr id="264" name="object 264"/>
            <p:cNvSpPr/>
            <p:nvPr/>
          </p:nvSpPr>
          <p:spPr>
            <a:xfrm>
              <a:off x="6100008" y="2103581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0" y="7626"/>
                  </a:lnTo>
                  <a:lnTo>
                    <a:pt x="15891" y="2046"/>
                  </a:lnTo>
                  <a:lnTo>
                    <a:pt x="26022" y="0"/>
                  </a:lnTo>
                  <a:lnTo>
                    <a:pt x="36160" y="2046"/>
                  </a:lnTo>
                  <a:lnTo>
                    <a:pt x="44435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5" y="44443"/>
                  </a:lnTo>
                  <a:lnTo>
                    <a:pt x="36160" y="50023"/>
                  </a:lnTo>
                  <a:lnTo>
                    <a:pt x="26022" y="52069"/>
                  </a:lnTo>
                  <a:lnTo>
                    <a:pt x="15891" y="50023"/>
                  </a:lnTo>
                  <a:lnTo>
                    <a:pt x="7619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096064" y="2103583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5991580" y="2129616"/>
              <a:ext cx="104775" cy="0"/>
            </a:xfrm>
            <a:custGeom>
              <a:avLst/>
              <a:gdLst/>
              <a:ahLst/>
              <a:cxnLst/>
              <a:rect l="l" t="t" r="r" b="b"/>
              <a:pathLst>
                <a:path w="104775" h="0">
                  <a:moveTo>
                    <a:pt x="0" y="0"/>
                  </a:moveTo>
                  <a:lnTo>
                    <a:pt x="10448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176177" y="2086159"/>
              <a:ext cx="403860" cy="2286000"/>
            </a:xfrm>
            <a:custGeom>
              <a:avLst/>
              <a:gdLst/>
              <a:ahLst/>
              <a:cxnLst/>
              <a:rect l="l" t="t" r="r" b="b"/>
              <a:pathLst>
                <a:path w="403859" h="2286000">
                  <a:moveTo>
                    <a:pt x="0" y="0"/>
                  </a:moveTo>
                  <a:lnTo>
                    <a:pt x="49568" y="43459"/>
                  </a:lnTo>
                  <a:lnTo>
                    <a:pt x="208305" y="43459"/>
                  </a:lnTo>
                  <a:lnTo>
                    <a:pt x="208305" y="2285949"/>
                  </a:lnTo>
                  <a:lnTo>
                    <a:pt x="403517" y="228594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68" name="object 26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92518" y="1001128"/>
            <a:ext cx="158724" cy="158737"/>
          </a:xfrm>
          <a:prstGeom prst="rect">
            <a:avLst/>
          </a:prstGeom>
        </p:spPr>
      </p:pic>
      <p:grpSp>
        <p:nvGrpSpPr>
          <p:cNvPr id="269" name="object 269"/>
          <p:cNvGrpSpPr/>
          <p:nvPr/>
        </p:nvGrpSpPr>
        <p:grpSpPr>
          <a:xfrm>
            <a:off x="1898007" y="859326"/>
            <a:ext cx="158750" cy="709295"/>
            <a:chOff x="1898007" y="859326"/>
            <a:chExt cx="158750" cy="709295"/>
          </a:xfrm>
        </p:grpSpPr>
        <p:pic>
          <p:nvPicPr>
            <p:cNvPr id="270" name="object 27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98007" y="859326"/>
              <a:ext cx="158737" cy="158724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1932437" y="1014874"/>
              <a:ext cx="45085" cy="550545"/>
            </a:xfrm>
            <a:custGeom>
              <a:avLst/>
              <a:gdLst/>
              <a:ahLst/>
              <a:cxnLst/>
              <a:rect l="l" t="t" r="r" b="b"/>
              <a:pathLst>
                <a:path w="45085" h="550544">
                  <a:moveTo>
                    <a:pt x="44932" y="0"/>
                  </a:moveTo>
                  <a:lnTo>
                    <a:pt x="44932" y="456107"/>
                  </a:lnTo>
                  <a:lnTo>
                    <a:pt x="0" y="5501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2" name="object 272"/>
          <p:cNvGrpSpPr/>
          <p:nvPr/>
        </p:nvGrpSpPr>
        <p:grpSpPr>
          <a:xfrm>
            <a:off x="2080253" y="1809028"/>
            <a:ext cx="225425" cy="158750"/>
            <a:chOff x="2080253" y="1809028"/>
            <a:chExt cx="225425" cy="158750"/>
          </a:xfrm>
        </p:grpSpPr>
        <p:sp>
          <p:nvSpPr>
            <p:cNvPr id="273" name="object 273"/>
            <p:cNvSpPr/>
            <p:nvPr/>
          </p:nvSpPr>
          <p:spPr>
            <a:xfrm>
              <a:off x="2150078" y="181220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080253" y="188839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" name="object 275"/>
          <p:cNvGrpSpPr/>
          <p:nvPr/>
        </p:nvGrpSpPr>
        <p:grpSpPr>
          <a:xfrm>
            <a:off x="2080253" y="3098365"/>
            <a:ext cx="225425" cy="158750"/>
            <a:chOff x="2080253" y="3098365"/>
            <a:chExt cx="225425" cy="158750"/>
          </a:xfrm>
        </p:grpSpPr>
        <p:sp>
          <p:nvSpPr>
            <p:cNvPr id="276" name="object 276"/>
            <p:cNvSpPr/>
            <p:nvPr/>
          </p:nvSpPr>
          <p:spPr>
            <a:xfrm>
              <a:off x="2150078" y="310154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080253" y="3177728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8" name="object 278"/>
          <p:cNvGrpSpPr/>
          <p:nvPr/>
        </p:nvGrpSpPr>
        <p:grpSpPr>
          <a:xfrm>
            <a:off x="4147643" y="859326"/>
            <a:ext cx="158750" cy="677545"/>
            <a:chOff x="4147643" y="859326"/>
            <a:chExt cx="158750" cy="677545"/>
          </a:xfrm>
        </p:grpSpPr>
        <p:sp>
          <p:nvSpPr>
            <p:cNvPr id="279" name="object 279"/>
            <p:cNvSpPr/>
            <p:nvPr/>
          </p:nvSpPr>
          <p:spPr>
            <a:xfrm>
              <a:off x="4227005" y="1014874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6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0" name="object 28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47643" y="859326"/>
              <a:ext cx="158724" cy="158724"/>
            </a:xfrm>
            <a:prstGeom prst="rect">
              <a:avLst/>
            </a:prstGeom>
          </p:spPr>
        </p:pic>
      </p:grpSp>
      <p:grpSp>
        <p:nvGrpSpPr>
          <p:cNvPr id="281" name="object 281"/>
          <p:cNvGrpSpPr/>
          <p:nvPr/>
        </p:nvGrpSpPr>
        <p:grpSpPr>
          <a:xfrm>
            <a:off x="5768952" y="1413456"/>
            <a:ext cx="158750" cy="677545"/>
            <a:chOff x="5768952" y="1413456"/>
            <a:chExt cx="158750" cy="677545"/>
          </a:xfrm>
        </p:grpSpPr>
        <p:sp>
          <p:nvSpPr>
            <p:cNvPr id="282" name="object 282"/>
            <p:cNvSpPr/>
            <p:nvPr/>
          </p:nvSpPr>
          <p:spPr>
            <a:xfrm>
              <a:off x="5848314" y="1569017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5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3" name="object 2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768952" y="1413456"/>
              <a:ext cx="158724" cy="158737"/>
            </a:xfrm>
            <a:prstGeom prst="rect">
              <a:avLst/>
            </a:prstGeom>
          </p:spPr>
        </p:pic>
      </p:grpSp>
      <p:pic>
        <p:nvPicPr>
          <p:cNvPr id="284" name="object 28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053895" y="1753391"/>
            <a:ext cx="158724" cy="158724"/>
          </a:xfrm>
          <a:prstGeom prst="rect">
            <a:avLst/>
          </a:prstGeom>
        </p:spPr>
      </p:pic>
      <p:grpSp>
        <p:nvGrpSpPr>
          <p:cNvPr id="285" name="object 285"/>
          <p:cNvGrpSpPr/>
          <p:nvPr/>
        </p:nvGrpSpPr>
        <p:grpSpPr>
          <a:xfrm>
            <a:off x="6127931" y="1413456"/>
            <a:ext cx="158750" cy="677545"/>
            <a:chOff x="6127931" y="1413456"/>
            <a:chExt cx="158750" cy="677545"/>
          </a:xfrm>
        </p:grpSpPr>
        <p:sp>
          <p:nvSpPr>
            <p:cNvPr id="286" name="object 286"/>
            <p:cNvSpPr/>
            <p:nvPr/>
          </p:nvSpPr>
          <p:spPr>
            <a:xfrm>
              <a:off x="6207295" y="1569017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5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7" name="object 28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127931" y="1413456"/>
              <a:ext cx="158724" cy="158737"/>
            </a:xfrm>
            <a:prstGeom prst="rect">
              <a:avLst/>
            </a:prstGeom>
          </p:spPr>
        </p:pic>
      </p:grpSp>
      <p:grpSp>
        <p:nvGrpSpPr>
          <p:cNvPr id="288" name="object 288"/>
          <p:cNvGrpSpPr/>
          <p:nvPr/>
        </p:nvGrpSpPr>
        <p:grpSpPr>
          <a:xfrm>
            <a:off x="3500786" y="859326"/>
            <a:ext cx="158750" cy="350520"/>
            <a:chOff x="3500786" y="859326"/>
            <a:chExt cx="158750" cy="350520"/>
          </a:xfrm>
        </p:grpSpPr>
        <p:sp>
          <p:nvSpPr>
            <p:cNvPr id="289" name="object 289"/>
            <p:cNvSpPr/>
            <p:nvPr/>
          </p:nvSpPr>
          <p:spPr>
            <a:xfrm>
              <a:off x="3580149" y="1014874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503961" y="86250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91" name="object 291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3193258" y="1001128"/>
            <a:ext cx="158724" cy="158737"/>
          </a:xfrm>
          <a:prstGeom prst="rect">
            <a:avLst/>
          </a:prstGeom>
        </p:spPr>
      </p:pic>
      <p:grpSp>
        <p:nvGrpSpPr>
          <p:cNvPr id="292" name="object 292"/>
          <p:cNvGrpSpPr/>
          <p:nvPr/>
        </p:nvGrpSpPr>
        <p:grpSpPr>
          <a:xfrm>
            <a:off x="3898747" y="859326"/>
            <a:ext cx="158750" cy="709295"/>
            <a:chOff x="3898747" y="859326"/>
            <a:chExt cx="158750" cy="709295"/>
          </a:xfrm>
        </p:grpSpPr>
        <p:pic>
          <p:nvPicPr>
            <p:cNvPr id="293" name="object 29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98747" y="859326"/>
              <a:ext cx="158724" cy="158724"/>
            </a:xfrm>
            <a:prstGeom prst="rect">
              <a:avLst/>
            </a:prstGeom>
          </p:spPr>
        </p:pic>
        <p:sp>
          <p:nvSpPr>
            <p:cNvPr id="294" name="object 294"/>
            <p:cNvSpPr/>
            <p:nvPr/>
          </p:nvSpPr>
          <p:spPr>
            <a:xfrm>
              <a:off x="3933176" y="1014874"/>
              <a:ext cx="45085" cy="550545"/>
            </a:xfrm>
            <a:custGeom>
              <a:avLst/>
              <a:gdLst/>
              <a:ahLst/>
              <a:cxnLst/>
              <a:rect l="l" t="t" r="r" b="b"/>
              <a:pathLst>
                <a:path w="45085" h="550544">
                  <a:moveTo>
                    <a:pt x="44932" y="0"/>
                  </a:moveTo>
                  <a:lnTo>
                    <a:pt x="44932" y="456107"/>
                  </a:lnTo>
                  <a:lnTo>
                    <a:pt x="0" y="5501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5" name="object 295"/>
          <p:cNvGrpSpPr/>
          <p:nvPr/>
        </p:nvGrpSpPr>
        <p:grpSpPr>
          <a:xfrm>
            <a:off x="4080993" y="1809028"/>
            <a:ext cx="225425" cy="158750"/>
            <a:chOff x="4080993" y="1809028"/>
            <a:chExt cx="225425" cy="158750"/>
          </a:xfrm>
        </p:grpSpPr>
        <p:sp>
          <p:nvSpPr>
            <p:cNvPr id="296" name="object 296"/>
            <p:cNvSpPr/>
            <p:nvPr/>
          </p:nvSpPr>
          <p:spPr>
            <a:xfrm>
              <a:off x="4150818" y="181220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080993" y="188839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8" name="object 298"/>
          <p:cNvGrpSpPr/>
          <p:nvPr/>
        </p:nvGrpSpPr>
        <p:grpSpPr>
          <a:xfrm>
            <a:off x="5127968" y="1848308"/>
            <a:ext cx="1144905" cy="814069"/>
            <a:chOff x="5127968" y="1848308"/>
            <a:chExt cx="1144905" cy="814069"/>
          </a:xfrm>
        </p:grpSpPr>
        <p:sp>
          <p:nvSpPr>
            <p:cNvPr id="299" name="object 299"/>
            <p:cNvSpPr/>
            <p:nvPr/>
          </p:nvSpPr>
          <p:spPr>
            <a:xfrm>
              <a:off x="5131143" y="1902691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26"/>
                  </a:moveTo>
                  <a:lnTo>
                    <a:pt x="3175" y="6026"/>
                  </a:lnTo>
                </a:path>
              </a:pathLst>
            </a:custGeom>
            <a:ln w="12052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131143" y="1939997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3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5131143" y="2040989"/>
              <a:ext cx="0" cy="593725"/>
            </a:xfrm>
            <a:custGeom>
              <a:avLst/>
              <a:gdLst/>
              <a:ahLst/>
              <a:cxnLst/>
              <a:rect l="l" t="t" r="r" b="b"/>
              <a:pathLst>
                <a:path w="0" h="593725">
                  <a:moveTo>
                    <a:pt x="0" y="0"/>
                  </a:moveTo>
                  <a:lnTo>
                    <a:pt x="0" y="593318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5131143" y="26469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166904" y="265898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261715" y="2658987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257232" y="264693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268675" y="2546213"/>
              <a:ext cx="635" cy="78740"/>
            </a:xfrm>
            <a:custGeom>
              <a:avLst/>
              <a:gdLst/>
              <a:ahLst/>
              <a:cxnLst/>
              <a:rect l="l" t="t" r="r" b="b"/>
              <a:pathLst>
                <a:path w="635" h="78739">
                  <a:moveTo>
                    <a:pt x="431" y="78333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265043" y="1874739"/>
              <a:ext cx="3810" cy="660400"/>
            </a:xfrm>
            <a:custGeom>
              <a:avLst/>
              <a:gdLst/>
              <a:ahLst/>
              <a:cxnLst/>
              <a:rect l="l" t="t" r="r" b="b"/>
              <a:pathLst>
                <a:path w="3810" h="660400">
                  <a:moveTo>
                    <a:pt x="3581" y="660285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252848" y="185148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140070" y="1851483"/>
              <a:ext cx="88265" cy="0"/>
            </a:xfrm>
            <a:custGeom>
              <a:avLst/>
              <a:gdLst/>
              <a:ahLst/>
              <a:cxnLst/>
              <a:rect l="l" t="t" r="r" b="b"/>
              <a:pathLst>
                <a:path w="88264" h="0">
                  <a:moveTo>
                    <a:pt x="8771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237830" y="1851483"/>
              <a:ext cx="890269" cy="0"/>
            </a:xfrm>
            <a:custGeom>
              <a:avLst/>
              <a:gdLst/>
              <a:ahLst/>
              <a:cxnLst/>
              <a:rect l="l" t="t" r="r" b="b"/>
              <a:pathLst>
                <a:path w="890270" h="0">
                  <a:moveTo>
                    <a:pt x="8897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213248" y="1851483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797271" y="232801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727447" y="2404204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4" name="object 314"/>
          <p:cNvGrpSpPr/>
          <p:nvPr/>
        </p:nvGrpSpPr>
        <p:grpSpPr>
          <a:xfrm>
            <a:off x="5132190" y="2488656"/>
            <a:ext cx="312420" cy="469900"/>
            <a:chOff x="5132190" y="2488656"/>
            <a:chExt cx="312420" cy="469900"/>
          </a:xfrm>
        </p:grpSpPr>
        <p:pic>
          <p:nvPicPr>
            <p:cNvPr id="315" name="object 31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132190" y="2799679"/>
              <a:ext cx="312049" cy="158724"/>
            </a:xfrm>
            <a:prstGeom prst="rect">
              <a:avLst/>
            </a:prstGeom>
          </p:spPr>
        </p:pic>
        <p:sp>
          <p:nvSpPr>
            <p:cNvPr id="316" name="object 316"/>
            <p:cNvSpPr/>
            <p:nvPr/>
          </p:nvSpPr>
          <p:spPr>
            <a:xfrm>
              <a:off x="5287740" y="2488656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3903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7" name="object 317"/>
          <p:cNvSpPr/>
          <p:nvPr/>
        </p:nvSpPr>
        <p:spPr>
          <a:xfrm>
            <a:off x="1247201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1126773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3247227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3126806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1" name="object 321"/>
          <p:cNvGrpSpPr/>
          <p:nvPr/>
        </p:nvGrpSpPr>
        <p:grpSpPr>
          <a:xfrm>
            <a:off x="1705448" y="3154590"/>
            <a:ext cx="158750" cy="207010"/>
            <a:chOff x="1705448" y="3154590"/>
            <a:chExt cx="158750" cy="207010"/>
          </a:xfrm>
        </p:grpSpPr>
        <p:sp>
          <p:nvSpPr>
            <p:cNvPr id="322" name="object 322"/>
            <p:cNvSpPr/>
            <p:nvPr/>
          </p:nvSpPr>
          <p:spPr>
            <a:xfrm>
              <a:off x="1708623" y="320565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200"/>
                  </a:moveTo>
                  <a:lnTo>
                    <a:pt x="5987" y="46543"/>
                  </a:lnTo>
                  <a:lnTo>
                    <a:pt x="22315" y="22321"/>
                  </a:lnTo>
                  <a:lnTo>
                    <a:pt x="46532" y="5989"/>
                  </a:lnTo>
                  <a:lnTo>
                    <a:pt x="76187" y="0"/>
                  </a:lnTo>
                  <a:lnTo>
                    <a:pt x="105841" y="5989"/>
                  </a:lnTo>
                  <a:lnTo>
                    <a:pt x="130059" y="22321"/>
                  </a:lnTo>
                  <a:lnTo>
                    <a:pt x="146387" y="46543"/>
                  </a:lnTo>
                  <a:lnTo>
                    <a:pt x="152374" y="76200"/>
                  </a:lnTo>
                  <a:lnTo>
                    <a:pt x="146387" y="105854"/>
                  </a:lnTo>
                  <a:lnTo>
                    <a:pt x="130059" y="130071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1"/>
                  </a:lnTo>
                  <a:lnTo>
                    <a:pt x="5987" y="105854"/>
                  </a:lnTo>
                  <a:lnTo>
                    <a:pt x="0" y="76200"/>
                  </a:lnTo>
                  <a:close/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1784625" y="3154590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510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4" name="object 324"/>
          <p:cNvGrpSpPr/>
          <p:nvPr/>
        </p:nvGrpSpPr>
        <p:grpSpPr>
          <a:xfrm>
            <a:off x="1072098" y="3138156"/>
            <a:ext cx="188595" cy="325120"/>
            <a:chOff x="1072098" y="3138156"/>
            <a:chExt cx="188595" cy="325120"/>
          </a:xfrm>
        </p:grpSpPr>
        <p:sp>
          <p:nvSpPr>
            <p:cNvPr id="325" name="object 325"/>
            <p:cNvSpPr/>
            <p:nvPr/>
          </p:nvSpPr>
          <p:spPr>
            <a:xfrm>
              <a:off x="1075273" y="33076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1151274" y="3141320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w="0" h="166370">
                  <a:moveTo>
                    <a:pt x="0" y="1663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1195203" y="3141331"/>
              <a:ext cx="62230" cy="180340"/>
            </a:xfrm>
            <a:custGeom>
              <a:avLst/>
              <a:gdLst/>
              <a:ahLst/>
              <a:cxnLst/>
              <a:rect l="l" t="t" r="r" b="b"/>
              <a:pathLst>
                <a:path w="62230" h="180339">
                  <a:moveTo>
                    <a:pt x="0" y="180213"/>
                  </a:moveTo>
                  <a:lnTo>
                    <a:pt x="6173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8" name="object 32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72098" y="1785157"/>
            <a:ext cx="220251" cy="385561"/>
          </a:xfrm>
          <a:prstGeom prst="rect">
            <a:avLst/>
          </a:prstGeom>
        </p:spPr>
      </p:pic>
      <p:pic>
        <p:nvPicPr>
          <p:cNvPr id="329" name="object 329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074245" y="1785157"/>
            <a:ext cx="220244" cy="385561"/>
          </a:xfrm>
          <a:prstGeom prst="rect">
            <a:avLst/>
          </a:prstGeom>
        </p:spPr>
      </p:pic>
      <p:grpSp>
        <p:nvGrpSpPr>
          <p:cNvPr id="330" name="object 330"/>
          <p:cNvGrpSpPr/>
          <p:nvPr/>
        </p:nvGrpSpPr>
        <p:grpSpPr>
          <a:xfrm>
            <a:off x="4078272" y="3098365"/>
            <a:ext cx="225425" cy="158750"/>
            <a:chOff x="4078272" y="3098365"/>
            <a:chExt cx="225425" cy="158750"/>
          </a:xfrm>
        </p:grpSpPr>
        <p:sp>
          <p:nvSpPr>
            <p:cNvPr id="331" name="object 331"/>
            <p:cNvSpPr/>
            <p:nvPr/>
          </p:nvSpPr>
          <p:spPr>
            <a:xfrm>
              <a:off x="4148096" y="310154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078272" y="3177728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3" name="object 333"/>
          <p:cNvGrpSpPr/>
          <p:nvPr/>
        </p:nvGrpSpPr>
        <p:grpSpPr>
          <a:xfrm>
            <a:off x="3703459" y="3154590"/>
            <a:ext cx="158750" cy="207010"/>
            <a:chOff x="3703459" y="3154590"/>
            <a:chExt cx="158750" cy="207010"/>
          </a:xfrm>
        </p:grpSpPr>
        <p:sp>
          <p:nvSpPr>
            <p:cNvPr id="334" name="object 334"/>
            <p:cNvSpPr/>
            <p:nvPr/>
          </p:nvSpPr>
          <p:spPr>
            <a:xfrm>
              <a:off x="3706634" y="320565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200"/>
                  </a:moveTo>
                  <a:lnTo>
                    <a:pt x="5987" y="46543"/>
                  </a:lnTo>
                  <a:lnTo>
                    <a:pt x="22317" y="22321"/>
                  </a:lnTo>
                  <a:lnTo>
                    <a:pt x="46537" y="5989"/>
                  </a:lnTo>
                  <a:lnTo>
                    <a:pt x="76200" y="0"/>
                  </a:lnTo>
                  <a:lnTo>
                    <a:pt x="105854" y="5989"/>
                  </a:lnTo>
                  <a:lnTo>
                    <a:pt x="130071" y="22321"/>
                  </a:lnTo>
                  <a:lnTo>
                    <a:pt x="146399" y="46543"/>
                  </a:lnTo>
                  <a:lnTo>
                    <a:pt x="152387" y="76200"/>
                  </a:lnTo>
                  <a:lnTo>
                    <a:pt x="146399" y="105854"/>
                  </a:lnTo>
                  <a:lnTo>
                    <a:pt x="130071" y="130071"/>
                  </a:lnTo>
                  <a:lnTo>
                    <a:pt x="105854" y="146399"/>
                  </a:lnTo>
                  <a:lnTo>
                    <a:pt x="76200" y="152387"/>
                  </a:lnTo>
                  <a:lnTo>
                    <a:pt x="46537" y="146399"/>
                  </a:lnTo>
                  <a:lnTo>
                    <a:pt x="22317" y="130071"/>
                  </a:lnTo>
                  <a:lnTo>
                    <a:pt x="5987" y="105854"/>
                  </a:lnTo>
                  <a:lnTo>
                    <a:pt x="0" y="7620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782642" y="3154590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510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6" name="object 336"/>
          <p:cNvGrpSpPr/>
          <p:nvPr/>
        </p:nvGrpSpPr>
        <p:grpSpPr>
          <a:xfrm>
            <a:off x="3070115" y="3138156"/>
            <a:ext cx="188595" cy="325120"/>
            <a:chOff x="3070115" y="3138156"/>
            <a:chExt cx="188595" cy="325120"/>
          </a:xfrm>
        </p:grpSpPr>
        <p:sp>
          <p:nvSpPr>
            <p:cNvPr id="337" name="object 337"/>
            <p:cNvSpPr/>
            <p:nvPr/>
          </p:nvSpPr>
          <p:spPr>
            <a:xfrm>
              <a:off x="3073290" y="33076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3149292" y="3141320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w="0" h="166370">
                  <a:moveTo>
                    <a:pt x="0" y="1663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3193220" y="3141331"/>
              <a:ext cx="62230" cy="180340"/>
            </a:xfrm>
            <a:custGeom>
              <a:avLst/>
              <a:gdLst/>
              <a:ahLst/>
              <a:cxnLst/>
              <a:rect l="l" t="t" r="r" b="b"/>
              <a:pathLst>
                <a:path w="62229" h="180339">
                  <a:moveTo>
                    <a:pt x="0" y="180213"/>
                  </a:moveTo>
                  <a:lnTo>
                    <a:pt x="6173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0" name="object 340"/>
          <p:cNvGrpSpPr/>
          <p:nvPr/>
        </p:nvGrpSpPr>
        <p:grpSpPr>
          <a:xfrm>
            <a:off x="4491497" y="2799679"/>
            <a:ext cx="225425" cy="158750"/>
            <a:chOff x="4491497" y="2799679"/>
            <a:chExt cx="225425" cy="158750"/>
          </a:xfrm>
        </p:grpSpPr>
        <p:sp>
          <p:nvSpPr>
            <p:cNvPr id="341" name="object 341"/>
            <p:cNvSpPr/>
            <p:nvPr/>
          </p:nvSpPr>
          <p:spPr>
            <a:xfrm>
              <a:off x="4561321" y="2802854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7" y="22315"/>
                  </a:lnTo>
                  <a:lnTo>
                    <a:pt x="46537" y="5987"/>
                  </a:lnTo>
                  <a:lnTo>
                    <a:pt x="76200" y="0"/>
                  </a:lnTo>
                  <a:lnTo>
                    <a:pt x="105854" y="5987"/>
                  </a:lnTo>
                  <a:lnTo>
                    <a:pt x="130071" y="22315"/>
                  </a:lnTo>
                  <a:lnTo>
                    <a:pt x="146399" y="46532"/>
                  </a:lnTo>
                  <a:lnTo>
                    <a:pt x="152387" y="76187"/>
                  </a:lnTo>
                  <a:lnTo>
                    <a:pt x="146399" y="105841"/>
                  </a:lnTo>
                  <a:lnTo>
                    <a:pt x="130071" y="130059"/>
                  </a:lnTo>
                  <a:lnTo>
                    <a:pt x="105854" y="146387"/>
                  </a:lnTo>
                  <a:lnTo>
                    <a:pt x="76200" y="152374"/>
                  </a:lnTo>
                  <a:lnTo>
                    <a:pt x="46537" y="146387"/>
                  </a:lnTo>
                  <a:lnTo>
                    <a:pt x="22317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491497" y="287904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3" name="object 343"/>
          <p:cNvGrpSpPr/>
          <p:nvPr/>
        </p:nvGrpSpPr>
        <p:grpSpPr>
          <a:xfrm>
            <a:off x="1266597" y="3613272"/>
            <a:ext cx="1092200" cy="704215"/>
            <a:chOff x="1266597" y="3613272"/>
            <a:chExt cx="1092200" cy="704215"/>
          </a:xfrm>
        </p:grpSpPr>
        <p:sp>
          <p:nvSpPr>
            <p:cNvPr id="344" name="object 344"/>
            <p:cNvSpPr/>
            <p:nvPr/>
          </p:nvSpPr>
          <p:spPr>
            <a:xfrm>
              <a:off x="1269775" y="361644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1269772" y="36517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1269772" y="3744576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269772" y="43017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1304411" y="431380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1394738" y="431380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2343183" y="430174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2354538" y="4197279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2351212" y="3640110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2339004" y="361644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" name="object 354"/>
          <p:cNvGrpSpPr/>
          <p:nvPr/>
        </p:nvGrpSpPr>
        <p:grpSpPr>
          <a:xfrm>
            <a:off x="1266597" y="4760352"/>
            <a:ext cx="1092200" cy="704215"/>
            <a:chOff x="1266597" y="4760352"/>
            <a:chExt cx="1092200" cy="704215"/>
          </a:xfrm>
        </p:grpSpPr>
        <p:sp>
          <p:nvSpPr>
            <p:cNvPr id="355" name="object 355"/>
            <p:cNvSpPr/>
            <p:nvPr/>
          </p:nvSpPr>
          <p:spPr>
            <a:xfrm>
              <a:off x="1269775" y="476352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1269772" y="479880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1269772" y="4891670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1269772" y="54488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1304411" y="546088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1394738" y="546088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343183" y="54488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354538" y="5344372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351212" y="478719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339004" y="476352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222972" y="476352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1294715" y="4763527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7" name="object 367"/>
          <p:cNvGrpSpPr/>
          <p:nvPr/>
        </p:nvGrpSpPr>
        <p:grpSpPr>
          <a:xfrm>
            <a:off x="3266620" y="4760352"/>
            <a:ext cx="1092200" cy="704215"/>
            <a:chOff x="3266620" y="4760352"/>
            <a:chExt cx="1092200" cy="704215"/>
          </a:xfrm>
        </p:grpSpPr>
        <p:sp>
          <p:nvSpPr>
            <p:cNvPr id="368" name="object 368"/>
            <p:cNvSpPr/>
            <p:nvPr/>
          </p:nvSpPr>
          <p:spPr>
            <a:xfrm>
              <a:off x="3269795" y="476352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3269799" y="479880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3269799" y="4891670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3269799" y="54488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304439" y="546088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394772" y="546088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343215" y="54488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354577" y="5344372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351237" y="478719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339037" y="476352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223005" y="476352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3294755" y="4763527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0" name="object 380"/>
          <p:cNvSpPr/>
          <p:nvPr/>
        </p:nvSpPr>
        <p:spPr>
          <a:xfrm>
            <a:off x="556895" y="3929164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82"/>
                </a:lnTo>
                <a:lnTo>
                  <a:pt x="526135" y="286727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82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827824" y="357440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931016" y="363015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98"/>
                </a:lnTo>
                <a:lnTo>
                  <a:pt x="79298" y="19824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981989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931016" y="38878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673357" y="388779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311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617575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673354" y="363018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73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68"/>
                </a:lnTo>
                <a:lnTo>
                  <a:pt x="212064" y="271741"/>
                </a:lnTo>
                <a:lnTo>
                  <a:pt x="240550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8" name="object 388"/>
          <p:cNvGrpSpPr/>
          <p:nvPr/>
        </p:nvGrpSpPr>
        <p:grpSpPr>
          <a:xfrm>
            <a:off x="635058" y="4123070"/>
            <a:ext cx="427355" cy="189865"/>
            <a:chOff x="635058" y="4123070"/>
            <a:chExt cx="427355" cy="189865"/>
          </a:xfrm>
        </p:grpSpPr>
        <p:sp>
          <p:nvSpPr>
            <p:cNvPr id="389" name="object 389"/>
            <p:cNvSpPr/>
            <p:nvPr/>
          </p:nvSpPr>
          <p:spPr>
            <a:xfrm>
              <a:off x="841836" y="412307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35058" y="4209713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1" name="object 391"/>
          <p:cNvSpPr/>
          <p:nvPr/>
        </p:nvSpPr>
        <p:spPr>
          <a:xfrm>
            <a:off x="556895" y="506609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59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700"/>
                </a:lnTo>
                <a:lnTo>
                  <a:pt x="279349" y="93700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827824" y="4711344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931016" y="47671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48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981989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931016" y="502474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11"/>
                </a:lnTo>
                <a:lnTo>
                  <a:pt x="59474" y="79286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673357" y="502473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61"/>
                </a:lnTo>
                <a:lnTo>
                  <a:pt x="19824" y="79298"/>
                </a:lnTo>
                <a:lnTo>
                  <a:pt x="79298" y="19812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617575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673354" y="476712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61"/>
                </a:moveTo>
                <a:lnTo>
                  <a:pt x="19824" y="0"/>
                </a:lnTo>
                <a:lnTo>
                  <a:pt x="0" y="19837"/>
                </a:lnTo>
                <a:lnTo>
                  <a:pt x="59461" y="79273"/>
                </a:lnTo>
                <a:lnTo>
                  <a:pt x="79273" y="59461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70"/>
                </a:lnTo>
                <a:lnTo>
                  <a:pt x="168478" y="84353"/>
                </a:lnTo>
                <a:lnTo>
                  <a:pt x="201180" y="90970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55"/>
                </a:lnTo>
                <a:lnTo>
                  <a:pt x="212064" y="271741"/>
                </a:lnTo>
                <a:lnTo>
                  <a:pt x="240550" y="252514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9" name="object 399"/>
          <p:cNvGrpSpPr/>
          <p:nvPr/>
        </p:nvGrpSpPr>
        <p:grpSpPr>
          <a:xfrm>
            <a:off x="635058" y="5260018"/>
            <a:ext cx="427355" cy="189865"/>
            <a:chOff x="635058" y="5260018"/>
            <a:chExt cx="427355" cy="189865"/>
          </a:xfrm>
        </p:grpSpPr>
        <p:sp>
          <p:nvSpPr>
            <p:cNvPr id="400" name="object 400"/>
            <p:cNvSpPr/>
            <p:nvPr/>
          </p:nvSpPr>
          <p:spPr>
            <a:xfrm>
              <a:off x="841836" y="526001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35058" y="5346648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2" name="object 402"/>
          <p:cNvGrpSpPr/>
          <p:nvPr/>
        </p:nvGrpSpPr>
        <p:grpSpPr>
          <a:xfrm>
            <a:off x="1159705" y="3710420"/>
            <a:ext cx="198120" cy="86360"/>
            <a:chOff x="1159705" y="3710420"/>
            <a:chExt cx="198120" cy="86360"/>
          </a:xfrm>
        </p:grpSpPr>
        <p:sp>
          <p:nvSpPr>
            <p:cNvPr id="403" name="object 403"/>
            <p:cNvSpPr/>
            <p:nvPr/>
          </p:nvSpPr>
          <p:spPr>
            <a:xfrm>
              <a:off x="1354536" y="3710420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1159705" y="3753914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5" name="object 405"/>
          <p:cNvGrpSpPr/>
          <p:nvPr/>
        </p:nvGrpSpPr>
        <p:grpSpPr>
          <a:xfrm>
            <a:off x="1159701" y="4150033"/>
            <a:ext cx="198120" cy="86360"/>
            <a:chOff x="1159701" y="4150033"/>
            <a:chExt cx="198120" cy="86360"/>
          </a:xfrm>
        </p:grpSpPr>
        <p:sp>
          <p:nvSpPr>
            <p:cNvPr id="406" name="object 406"/>
            <p:cNvSpPr/>
            <p:nvPr/>
          </p:nvSpPr>
          <p:spPr>
            <a:xfrm>
              <a:off x="1354536" y="41500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1159701" y="419519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8" name="object 408"/>
          <p:cNvSpPr/>
          <p:nvPr/>
        </p:nvSpPr>
        <p:spPr>
          <a:xfrm>
            <a:off x="2212728" y="3931816"/>
            <a:ext cx="2418080" cy="567690"/>
          </a:xfrm>
          <a:custGeom>
            <a:avLst/>
            <a:gdLst/>
            <a:ahLst/>
            <a:cxnLst/>
            <a:rect l="l" t="t" r="r" b="b"/>
            <a:pathLst>
              <a:path w="2418079" h="567689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567270"/>
                </a:lnTo>
                <a:lnTo>
                  <a:pt x="2417864" y="5672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9" name="object 409"/>
          <p:cNvGrpSpPr/>
          <p:nvPr/>
        </p:nvGrpSpPr>
        <p:grpSpPr>
          <a:xfrm>
            <a:off x="3266620" y="3613272"/>
            <a:ext cx="1092200" cy="704215"/>
            <a:chOff x="3266620" y="3613272"/>
            <a:chExt cx="1092200" cy="704215"/>
          </a:xfrm>
        </p:grpSpPr>
        <p:sp>
          <p:nvSpPr>
            <p:cNvPr id="410" name="object 410"/>
            <p:cNvSpPr/>
            <p:nvPr/>
          </p:nvSpPr>
          <p:spPr>
            <a:xfrm>
              <a:off x="3269795" y="361644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269799" y="36517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3269799" y="3744576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269799" y="43017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3304439" y="431380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3394772" y="431380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343215" y="430174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52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354577" y="4197279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351237" y="3640110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339037" y="361644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0" name="object 420"/>
          <p:cNvSpPr/>
          <p:nvPr/>
        </p:nvSpPr>
        <p:spPr>
          <a:xfrm>
            <a:off x="2556929" y="3929164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82"/>
                </a:lnTo>
                <a:lnTo>
                  <a:pt x="526135" y="286727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82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2827858" y="357440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2931049" y="363015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98"/>
                </a:lnTo>
                <a:lnTo>
                  <a:pt x="79298" y="19824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2982023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2931049" y="38878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2673390" y="388779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311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2617609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2673388" y="363018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73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68"/>
                </a:lnTo>
                <a:lnTo>
                  <a:pt x="212064" y="271741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8" name="object 428"/>
          <p:cNvGrpSpPr/>
          <p:nvPr/>
        </p:nvGrpSpPr>
        <p:grpSpPr>
          <a:xfrm>
            <a:off x="2635091" y="4123070"/>
            <a:ext cx="427355" cy="189865"/>
            <a:chOff x="2635091" y="4123070"/>
            <a:chExt cx="427355" cy="189865"/>
          </a:xfrm>
        </p:grpSpPr>
        <p:sp>
          <p:nvSpPr>
            <p:cNvPr id="429" name="object 429"/>
            <p:cNvSpPr/>
            <p:nvPr/>
          </p:nvSpPr>
          <p:spPr>
            <a:xfrm>
              <a:off x="2841868" y="412307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2635091" y="4209713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1" name="object 431"/>
          <p:cNvGrpSpPr/>
          <p:nvPr/>
        </p:nvGrpSpPr>
        <p:grpSpPr>
          <a:xfrm>
            <a:off x="3159738" y="3710420"/>
            <a:ext cx="198120" cy="86360"/>
            <a:chOff x="3159738" y="3710420"/>
            <a:chExt cx="198120" cy="86360"/>
          </a:xfrm>
        </p:grpSpPr>
        <p:sp>
          <p:nvSpPr>
            <p:cNvPr id="432" name="object 432"/>
            <p:cNvSpPr/>
            <p:nvPr/>
          </p:nvSpPr>
          <p:spPr>
            <a:xfrm>
              <a:off x="3354569" y="3710420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3159738" y="3753914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4" name="object 434"/>
          <p:cNvGrpSpPr/>
          <p:nvPr/>
        </p:nvGrpSpPr>
        <p:grpSpPr>
          <a:xfrm>
            <a:off x="3159734" y="4150033"/>
            <a:ext cx="198120" cy="86360"/>
            <a:chOff x="3159734" y="4150033"/>
            <a:chExt cx="198120" cy="86360"/>
          </a:xfrm>
        </p:grpSpPr>
        <p:sp>
          <p:nvSpPr>
            <p:cNvPr id="435" name="object 435"/>
            <p:cNvSpPr/>
            <p:nvPr/>
          </p:nvSpPr>
          <p:spPr>
            <a:xfrm>
              <a:off x="3354569" y="41500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3159734" y="419519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7" name="object 437"/>
          <p:cNvSpPr/>
          <p:nvPr/>
        </p:nvSpPr>
        <p:spPr>
          <a:xfrm>
            <a:off x="4212760" y="3931816"/>
            <a:ext cx="417830" cy="480059"/>
          </a:xfrm>
          <a:custGeom>
            <a:avLst/>
            <a:gdLst/>
            <a:ahLst/>
            <a:cxnLst/>
            <a:rect l="l" t="t" r="r" b="b"/>
            <a:pathLst>
              <a:path w="417829" h="480060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479996"/>
                </a:lnTo>
                <a:lnTo>
                  <a:pt x="417830" y="47999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38" name="object 438"/>
          <p:cNvGrpSpPr/>
          <p:nvPr/>
        </p:nvGrpSpPr>
        <p:grpSpPr>
          <a:xfrm>
            <a:off x="1159705" y="4847355"/>
            <a:ext cx="198120" cy="86360"/>
            <a:chOff x="1159705" y="4847355"/>
            <a:chExt cx="198120" cy="86360"/>
          </a:xfrm>
        </p:grpSpPr>
        <p:sp>
          <p:nvSpPr>
            <p:cNvPr id="439" name="object 439"/>
            <p:cNvSpPr/>
            <p:nvPr/>
          </p:nvSpPr>
          <p:spPr>
            <a:xfrm>
              <a:off x="1354536" y="4847355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1159705" y="489085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1" name="object 441"/>
          <p:cNvGrpSpPr/>
          <p:nvPr/>
        </p:nvGrpSpPr>
        <p:grpSpPr>
          <a:xfrm>
            <a:off x="1159701" y="5286969"/>
            <a:ext cx="198120" cy="86360"/>
            <a:chOff x="1159701" y="5286969"/>
            <a:chExt cx="198120" cy="86360"/>
          </a:xfrm>
        </p:grpSpPr>
        <p:sp>
          <p:nvSpPr>
            <p:cNvPr id="442" name="object 442"/>
            <p:cNvSpPr/>
            <p:nvPr/>
          </p:nvSpPr>
          <p:spPr>
            <a:xfrm>
              <a:off x="1354536" y="528696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1159701" y="533213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4" name="object 444"/>
          <p:cNvSpPr/>
          <p:nvPr/>
        </p:nvSpPr>
        <p:spPr>
          <a:xfrm>
            <a:off x="2212728" y="4588030"/>
            <a:ext cx="2418080" cy="524510"/>
          </a:xfrm>
          <a:custGeom>
            <a:avLst/>
            <a:gdLst/>
            <a:ahLst/>
            <a:cxnLst/>
            <a:rect l="l" t="t" r="r" b="b"/>
            <a:pathLst>
              <a:path w="2418079" h="524510">
                <a:moveTo>
                  <a:pt x="0" y="480720"/>
                </a:moveTo>
                <a:lnTo>
                  <a:pt x="49568" y="524179"/>
                </a:lnTo>
                <a:lnTo>
                  <a:pt x="257467" y="524179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2556929" y="506609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59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700"/>
                </a:lnTo>
                <a:lnTo>
                  <a:pt x="279349" y="93700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2827858" y="4711344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2931049" y="47671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48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2982023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2931049" y="502474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11"/>
                </a:lnTo>
                <a:lnTo>
                  <a:pt x="59474" y="79286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2673390" y="502473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61"/>
                </a:lnTo>
                <a:lnTo>
                  <a:pt x="19824" y="79298"/>
                </a:lnTo>
                <a:lnTo>
                  <a:pt x="79298" y="19812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2617609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2673388" y="476712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61"/>
                </a:moveTo>
                <a:lnTo>
                  <a:pt x="19824" y="0"/>
                </a:lnTo>
                <a:lnTo>
                  <a:pt x="0" y="19837"/>
                </a:lnTo>
                <a:lnTo>
                  <a:pt x="59461" y="79273"/>
                </a:lnTo>
                <a:lnTo>
                  <a:pt x="79273" y="59461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70"/>
                </a:lnTo>
                <a:lnTo>
                  <a:pt x="168478" y="84353"/>
                </a:lnTo>
                <a:lnTo>
                  <a:pt x="201168" y="90970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12" y="84353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55"/>
                </a:lnTo>
                <a:lnTo>
                  <a:pt x="212064" y="271741"/>
                </a:lnTo>
                <a:lnTo>
                  <a:pt x="240550" y="252514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53" name="object 453"/>
          <p:cNvGrpSpPr/>
          <p:nvPr/>
        </p:nvGrpSpPr>
        <p:grpSpPr>
          <a:xfrm>
            <a:off x="2635091" y="5260018"/>
            <a:ext cx="427355" cy="189865"/>
            <a:chOff x="2635091" y="5260018"/>
            <a:chExt cx="427355" cy="189865"/>
          </a:xfrm>
        </p:grpSpPr>
        <p:sp>
          <p:nvSpPr>
            <p:cNvPr id="454" name="object 454"/>
            <p:cNvSpPr/>
            <p:nvPr/>
          </p:nvSpPr>
          <p:spPr>
            <a:xfrm>
              <a:off x="2841868" y="526001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2635091" y="5346648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6" name="object 456"/>
          <p:cNvGrpSpPr/>
          <p:nvPr/>
        </p:nvGrpSpPr>
        <p:grpSpPr>
          <a:xfrm>
            <a:off x="3159738" y="4847355"/>
            <a:ext cx="198120" cy="86360"/>
            <a:chOff x="3159738" y="4847355"/>
            <a:chExt cx="198120" cy="86360"/>
          </a:xfrm>
        </p:grpSpPr>
        <p:sp>
          <p:nvSpPr>
            <p:cNvPr id="457" name="object 457"/>
            <p:cNvSpPr/>
            <p:nvPr/>
          </p:nvSpPr>
          <p:spPr>
            <a:xfrm>
              <a:off x="3354569" y="4847355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3159738" y="489085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9" name="object 459"/>
          <p:cNvGrpSpPr/>
          <p:nvPr/>
        </p:nvGrpSpPr>
        <p:grpSpPr>
          <a:xfrm>
            <a:off x="3159734" y="5286969"/>
            <a:ext cx="198120" cy="86360"/>
            <a:chOff x="3159734" y="5286969"/>
            <a:chExt cx="198120" cy="86360"/>
          </a:xfrm>
        </p:grpSpPr>
        <p:sp>
          <p:nvSpPr>
            <p:cNvPr id="460" name="object 460"/>
            <p:cNvSpPr/>
            <p:nvPr/>
          </p:nvSpPr>
          <p:spPr>
            <a:xfrm>
              <a:off x="3354569" y="528696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3159734" y="533213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2" name="object 462"/>
          <p:cNvGrpSpPr/>
          <p:nvPr/>
        </p:nvGrpSpPr>
        <p:grpSpPr>
          <a:xfrm>
            <a:off x="4209585" y="4348073"/>
            <a:ext cx="1054735" cy="767715"/>
            <a:chOff x="4209585" y="4348073"/>
            <a:chExt cx="1054735" cy="767715"/>
          </a:xfrm>
        </p:grpSpPr>
        <p:sp>
          <p:nvSpPr>
            <p:cNvPr id="463" name="object 463"/>
            <p:cNvSpPr/>
            <p:nvPr/>
          </p:nvSpPr>
          <p:spPr>
            <a:xfrm>
              <a:off x="4212760" y="4676980"/>
              <a:ext cx="417830" cy="435609"/>
            </a:xfrm>
            <a:custGeom>
              <a:avLst/>
              <a:gdLst/>
              <a:ahLst/>
              <a:cxnLst/>
              <a:rect l="l" t="t" r="r" b="b"/>
              <a:pathLst>
                <a:path w="417829" h="435610">
                  <a:moveTo>
                    <a:pt x="0" y="391769"/>
                  </a:moveTo>
                  <a:lnTo>
                    <a:pt x="49568" y="435229"/>
                  </a:lnTo>
                  <a:lnTo>
                    <a:pt x="257467" y="435229"/>
                  </a:lnTo>
                  <a:lnTo>
                    <a:pt x="257467" y="0"/>
                  </a:lnTo>
                  <a:lnTo>
                    <a:pt x="4178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630416" y="4360809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4995907" y="4351248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4995907" y="4681058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4995907" y="4478025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89">
                  <a:moveTo>
                    <a:pt x="265175" y="0"/>
                  </a:moveTo>
                  <a:lnTo>
                    <a:pt x="92125" y="0"/>
                  </a:lnTo>
                  <a:lnTo>
                    <a:pt x="92125" y="21056"/>
                  </a:lnTo>
                  <a:lnTo>
                    <a:pt x="0" y="210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4995907" y="4594076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89">
                  <a:moveTo>
                    <a:pt x="265175" y="21069"/>
                  </a:moveTo>
                  <a:lnTo>
                    <a:pt x="92125" y="21069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9" name="object 469"/>
          <p:cNvSpPr/>
          <p:nvPr/>
        </p:nvSpPr>
        <p:spPr>
          <a:xfrm>
            <a:off x="6176176" y="4381522"/>
            <a:ext cx="403860" cy="43815"/>
          </a:xfrm>
          <a:custGeom>
            <a:avLst/>
            <a:gdLst/>
            <a:ahLst/>
            <a:cxnLst/>
            <a:rect l="l" t="t" r="r" b="b"/>
            <a:pathLst>
              <a:path w="403859" h="43814">
                <a:moveTo>
                  <a:pt x="403517" y="43459"/>
                </a:moveTo>
                <a:lnTo>
                  <a:pt x="49568" y="43459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70" name="object 470"/>
          <p:cNvGrpSpPr/>
          <p:nvPr/>
        </p:nvGrpSpPr>
        <p:grpSpPr>
          <a:xfrm>
            <a:off x="5127964" y="4267160"/>
            <a:ext cx="1144905" cy="553085"/>
            <a:chOff x="5127964" y="4267160"/>
            <a:chExt cx="1144905" cy="553085"/>
          </a:xfrm>
        </p:grpSpPr>
        <p:sp>
          <p:nvSpPr>
            <p:cNvPr id="471" name="object 471"/>
            <p:cNvSpPr/>
            <p:nvPr/>
          </p:nvSpPr>
          <p:spPr>
            <a:xfrm>
              <a:off x="5131139" y="427033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5131142" y="4305099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10">
                  <a:moveTo>
                    <a:pt x="0" y="0"/>
                  </a:moveTo>
                  <a:lnTo>
                    <a:pt x="0" y="7950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5131142" y="4395959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10">
                  <a:moveTo>
                    <a:pt x="0" y="0"/>
                  </a:moveTo>
                  <a:lnTo>
                    <a:pt x="0" y="39751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5131142" y="480481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5166904" y="481688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5261715" y="4816884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257232" y="48048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268379" y="4702604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10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265100" y="4293749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10">
                  <a:moveTo>
                    <a:pt x="3187" y="397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252853" y="427033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53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1" name="object 481"/>
          <p:cNvSpPr/>
          <p:nvPr/>
        </p:nvSpPr>
        <p:spPr>
          <a:xfrm>
            <a:off x="1247201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2"/>
                </a:lnTo>
                <a:lnTo>
                  <a:pt x="6607" y="6607"/>
                </a:lnTo>
                <a:lnTo>
                  <a:pt x="1772" y="13780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126773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3247227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3126806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5" name="object 485"/>
          <p:cNvGrpSpPr/>
          <p:nvPr/>
        </p:nvGrpSpPr>
        <p:grpSpPr>
          <a:xfrm>
            <a:off x="1266597" y="5654623"/>
            <a:ext cx="1092200" cy="704215"/>
            <a:chOff x="1266597" y="5654623"/>
            <a:chExt cx="1092200" cy="704215"/>
          </a:xfrm>
        </p:grpSpPr>
        <p:sp>
          <p:nvSpPr>
            <p:cNvPr id="486" name="object 486"/>
            <p:cNvSpPr/>
            <p:nvPr/>
          </p:nvSpPr>
          <p:spPr>
            <a:xfrm>
              <a:off x="1269775" y="56577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269772" y="569307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1269772" y="5785927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1269772" y="63431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1304411" y="635515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1394738" y="635515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2343183" y="63431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2354538" y="6238631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2351212" y="568146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2339004" y="5657801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6" name="object 496"/>
          <p:cNvGrpSpPr/>
          <p:nvPr/>
        </p:nvGrpSpPr>
        <p:grpSpPr>
          <a:xfrm>
            <a:off x="1266597" y="6801703"/>
            <a:ext cx="1092200" cy="704215"/>
            <a:chOff x="1266597" y="6801703"/>
            <a:chExt cx="1092200" cy="704215"/>
          </a:xfrm>
        </p:grpSpPr>
        <p:sp>
          <p:nvSpPr>
            <p:cNvPr id="497" name="object 497"/>
            <p:cNvSpPr/>
            <p:nvPr/>
          </p:nvSpPr>
          <p:spPr>
            <a:xfrm>
              <a:off x="1269775" y="680487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6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269772" y="6840164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269772" y="6933021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269772" y="74901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304411" y="7502250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394738" y="7502250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2343183" y="749018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64"/>
                  </a:moveTo>
                  <a:lnTo>
                    <a:pt x="12065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2354538" y="7385723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2351212" y="6828555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339004" y="680488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64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222972" y="680487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294715" y="6804878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9" name="object 509"/>
          <p:cNvGrpSpPr/>
          <p:nvPr/>
        </p:nvGrpSpPr>
        <p:grpSpPr>
          <a:xfrm>
            <a:off x="3266620" y="6801703"/>
            <a:ext cx="1092200" cy="704215"/>
            <a:chOff x="3266620" y="6801703"/>
            <a:chExt cx="1092200" cy="704215"/>
          </a:xfrm>
        </p:grpSpPr>
        <p:sp>
          <p:nvSpPr>
            <p:cNvPr id="510" name="object 510"/>
            <p:cNvSpPr/>
            <p:nvPr/>
          </p:nvSpPr>
          <p:spPr>
            <a:xfrm>
              <a:off x="3269795" y="680487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6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3269799" y="6840164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3269799" y="6933021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3269799" y="74901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3304439" y="7502250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3394772" y="7502250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343215" y="749018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64"/>
                  </a:moveTo>
                  <a:lnTo>
                    <a:pt x="12052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354577" y="7385723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351237" y="6828555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339037" y="680488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64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223005" y="680487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3294755" y="6804878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2" name="object 522"/>
          <p:cNvSpPr/>
          <p:nvPr/>
        </p:nvSpPr>
        <p:spPr>
          <a:xfrm>
            <a:off x="556895" y="597052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827824" y="561576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931016" y="567151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981989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931016" y="5929164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673357" y="592915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617575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673354" y="567154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17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17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30" name="object 530"/>
          <p:cNvGrpSpPr/>
          <p:nvPr/>
        </p:nvGrpSpPr>
        <p:grpSpPr>
          <a:xfrm>
            <a:off x="635058" y="6164434"/>
            <a:ext cx="427355" cy="189865"/>
            <a:chOff x="635058" y="6164434"/>
            <a:chExt cx="427355" cy="189865"/>
          </a:xfrm>
        </p:grpSpPr>
        <p:sp>
          <p:nvSpPr>
            <p:cNvPr id="531" name="object 531"/>
            <p:cNvSpPr/>
            <p:nvPr/>
          </p:nvSpPr>
          <p:spPr>
            <a:xfrm>
              <a:off x="841836" y="6164434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635058" y="625106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3" name="object 533"/>
          <p:cNvSpPr/>
          <p:nvPr/>
        </p:nvSpPr>
        <p:spPr>
          <a:xfrm>
            <a:off x="556895" y="710745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827824" y="675269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931016" y="680845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981989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" name="object 537"/>
          <p:cNvSpPr/>
          <p:nvPr/>
        </p:nvSpPr>
        <p:spPr>
          <a:xfrm>
            <a:off x="931016" y="706609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" name="object 538"/>
          <p:cNvSpPr/>
          <p:nvPr/>
        </p:nvSpPr>
        <p:spPr>
          <a:xfrm>
            <a:off x="673357" y="706609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" name="object 539"/>
          <p:cNvSpPr/>
          <p:nvPr/>
        </p:nvSpPr>
        <p:spPr>
          <a:xfrm>
            <a:off x="617575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" name="object 540"/>
          <p:cNvSpPr/>
          <p:nvPr/>
        </p:nvSpPr>
        <p:spPr>
          <a:xfrm>
            <a:off x="673354" y="680848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41" name="object 541"/>
          <p:cNvGrpSpPr/>
          <p:nvPr/>
        </p:nvGrpSpPr>
        <p:grpSpPr>
          <a:xfrm>
            <a:off x="635058" y="7301371"/>
            <a:ext cx="427355" cy="189865"/>
            <a:chOff x="635058" y="7301371"/>
            <a:chExt cx="427355" cy="189865"/>
          </a:xfrm>
        </p:grpSpPr>
        <p:sp>
          <p:nvSpPr>
            <p:cNvPr id="542" name="object 542"/>
            <p:cNvSpPr/>
            <p:nvPr/>
          </p:nvSpPr>
          <p:spPr>
            <a:xfrm>
              <a:off x="841836" y="730137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35058" y="7388000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4" name="object 544"/>
          <p:cNvGrpSpPr/>
          <p:nvPr/>
        </p:nvGrpSpPr>
        <p:grpSpPr>
          <a:xfrm>
            <a:off x="1159705" y="5751784"/>
            <a:ext cx="198120" cy="86360"/>
            <a:chOff x="1159705" y="5751784"/>
            <a:chExt cx="198120" cy="86360"/>
          </a:xfrm>
        </p:grpSpPr>
        <p:sp>
          <p:nvSpPr>
            <p:cNvPr id="545" name="object 545"/>
            <p:cNvSpPr/>
            <p:nvPr/>
          </p:nvSpPr>
          <p:spPr>
            <a:xfrm>
              <a:off x="1354536" y="5751784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1159705" y="579527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7" name="object 547"/>
          <p:cNvGrpSpPr/>
          <p:nvPr/>
        </p:nvGrpSpPr>
        <p:grpSpPr>
          <a:xfrm>
            <a:off x="1159701" y="6191397"/>
            <a:ext cx="198120" cy="86360"/>
            <a:chOff x="1159701" y="6191397"/>
            <a:chExt cx="198120" cy="86360"/>
          </a:xfrm>
        </p:grpSpPr>
        <p:sp>
          <p:nvSpPr>
            <p:cNvPr id="548" name="object 548"/>
            <p:cNvSpPr/>
            <p:nvPr/>
          </p:nvSpPr>
          <p:spPr>
            <a:xfrm>
              <a:off x="1354536" y="619139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159701" y="62365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0" name="object 550"/>
          <p:cNvSpPr/>
          <p:nvPr/>
        </p:nvSpPr>
        <p:spPr>
          <a:xfrm>
            <a:off x="2212728" y="5973165"/>
            <a:ext cx="2418080" cy="567690"/>
          </a:xfrm>
          <a:custGeom>
            <a:avLst/>
            <a:gdLst/>
            <a:ahLst/>
            <a:cxnLst/>
            <a:rect l="l" t="t" r="r" b="b"/>
            <a:pathLst>
              <a:path w="2418079" h="567690">
                <a:moveTo>
                  <a:pt x="0" y="0"/>
                </a:moveTo>
                <a:lnTo>
                  <a:pt x="49568" y="43472"/>
                </a:lnTo>
                <a:lnTo>
                  <a:pt x="257467" y="43472"/>
                </a:lnTo>
                <a:lnTo>
                  <a:pt x="257467" y="567270"/>
                </a:lnTo>
                <a:lnTo>
                  <a:pt x="2417864" y="5672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51" name="object 551"/>
          <p:cNvGrpSpPr/>
          <p:nvPr/>
        </p:nvGrpSpPr>
        <p:grpSpPr>
          <a:xfrm>
            <a:off x="3266620" y="5654623"/>
            <a:ext cx="1092200" cy="704215"/>
            <a:chOff x="3266620" y="5654623"/>
            <a:chExt cx="1092200" cy="704215"/>
          </a:xfrm>
        </p:grpSpPr>
        <p:sp>
          <p:nvSpPr>
            <p:cNvPr id="552" name="object 552"/>
            <p:cNvSpPr/>
            <p:nvPr/>
          </p:nvSpPr>
          <p:spPr>
            <a:xfrm>
              <a:off x="3269795" y="56577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3269799" y="569307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3269799" y="5785927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3269799" y="63431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3304439" y="635515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3394772" y="635515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343215" y="63431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354577" y="6238631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351237" y="568146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339037" y="5657801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2" name="object 562"/>
          <p:cNvSpPr/>
          <p:nvPr/>
        </p:nvSpPr>
        <p:spPr>
          <a:xfrm>
            <a:off x="2556929" y="597052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2827858" y="561576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2931049" y="567151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2982023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2931049" y="5929164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2673390" y="592915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2617609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2673388" y="567154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17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17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70" name="object 570"/>
          <p:cNvGrpSpPr/>
          <p:nvPr/>
        </p:nvGrpSpPr>
        <p:grpSpPr>
          <a:xfrm>
            <a:off x="2635091" y="6164434"/>
            <a:ext cx="427355" cy="189865"/>
            <a:chOff x="2635091" y="6164434"/>
            <a:chExt cx="427355" cy="189865"/>
          </a:xfrm>
        </p:grpSpPr>
        <p:sp>
          <p:nvSpPr>
            <p:cNvPr id="571" name="object 571"/>
            <p:cNvSpPr/>
            <p:nvPr/>
          </p:nvSpPr>
          <p:spPr>
            <a:xfrm>
              <a:off x="2841868" y="6164434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635091" y="625106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3" name="object 573"/>
          <p:cNvGrpSpPr/>
          <p:nvPr/>
        </p:nvGrpSpPr>
        <p:grpSpPr>
          <a:xfrm>
            <a:off x="3159738" y="5751784"/>
            <a:ext cx="198120" cy="86360"/>
            <a:chOff x="3159738" y="5751784"/>
            <a:chExt cx="198120" cy="86360"/>
          </a:xfrm>
        </p:grpSpPr>
        <p:sp>
          <p:nvSpPr>
            <p:cNvPr id="574" name="object 574"/>
            <p:cNvSpPr/>
            <p:nvPr/>
          </p:nvSpPr>
          <p:spPr>
            <a:xfrm>
              <a:off x="3354569" y="5751784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3159738" y="579527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6" name="object 576"/>
          <p:cNvGrpSpPr/>
          <p:nvPr/>
        </p:nvGrpSpPr>
        <p:grpSpPr>
          <a:xfrm>
            <a:off x="3159734" y="6191397"/>
            <a:ext cx="198120" cy="86360"/>
            <a:chOff x="3159734" y="6191397"/>
            <a:chExt cx="198120" cy="86360"/>
          </a:xfrm>
        </p:grpSpPr>
        <p:sp>
          <p:nvSpPr>
            <p:cNvPr id="577" name="object 577"/>
            <p:cNvSpPr/>
            <p:nvPr/>
          </p:nvSpPr>
          <p:spPr>
            <a:xfrm>
              <a:off x="3354569" y="619139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3159734" y="62365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9" name="object 579"/>
          <p:cNvSpPr/>
          <p:nvPr/>
        </p:nvSpPr>
        <p:spPr>
          <a:xfrm>
            <a:off x="4212760" y="5973165"/>
            <a:ext cx="417830" cy="480059"/>
          </a:xfrm>
          <a:custGeom>
            <a:avLst/>
            <a:gdLst/>
            <a:ahLst/>
            <a:cxnLst/>
            <a:rect l="l" t="t" r="r" b="b"/>
            <a:pathLst>
              <a:path w="417829" h="480060">
                <a:moveTo>
                  <a:pt x="0" y="0"/>
                </a:moveTo>
                <a:lnTo>
                  <a:pt x="49568" y="43472"/>
                </a:lnTo>
                <a:lnTo>
                  <a:pt x="257467" y="43472"/>
                </a:lnTo>
                <a:lnTo>
                  <a:pt x="257467" y="479996"/>
                </a:lnTo>
                <a:lnTo>
                  <a:pt x="417830" y="47999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80" name="object 580"/>
          <p:cNvGrpSpPr/>
          <p:nvPr/>
        </p:nvGrpSpPr>
        <p:grpSpPr>
          <a:xfrm>
            <a:off x="1159705" y="6888719"/>
            <a:ext cx="198120" cy="86360"/>
            <a:chOff x="1159705" y="6888719"/>
            <a:chExt cx="198120" cy="86360"/>
          </a:xfrm>
        </p:grpSpPr>
        <p:sp>
          <p:nvSpPr>
            <p:cNvPr id="581" name="object 581"/>
            <p:cNvSpPr/>
            <p:nvPr/>
          </p:nvSpPr>
          <p:spPr>
            <a:xfrm>
              <a:off x="1354536" y="688871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159705" y="693221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" name="object 583"/>
          <p:cNvGrpSpPr/>
          <p:nvPr/>
        </p:nvGrpSpPr>
        <p:grpSpPr>
          <a:xfrm>
            <a:off x="1159701" y="7328333"/>
            <a:ext cx="198120" cy="86360"/>
            <a:chOff x="1159701" y="7328333"/>
            <a:chExt cx="198120" cy="86360"/>
          </a:xfrm>
        </p:grpSpPr>
        <p:sp>
          <p:nvSpPr>
            <p:cNvPr id="584" name="object 584"/>
            <p:cNvSpPr/>
            <p:nvPr/>
          </p:nvSpPr>
          <p:spPr>
            <a:xfrm>
              <a:off x="1354536" y="73283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159701" y="737348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6" name="object 586"/>
          <p:cNvSpPr/>
          <p:nvPr/>
        </p:nvSpPr>
        <p:spPr>
          <a:xfrm>
            <a:off x="2212728" y="6629379"/>
            <a:ext cx="2418080" cy="524510"/>
          </a:xfrm>
          <a:custGeom>
            <a:avLst/>
            <a:gdLst/>
            <a:ahLst/>
            <a:cxnLst/>
            <a:rect l="l" t="t" r="r" b="b"/>
            <a:pathLst>
              <a:path w="2418079" h="524509">
                <a:moveTo>
                  <a:pt x="0" y="480720"/>
                </a:moveTo>
                <a:lnTo>
                  <a:pt x="49568" y="524192"/>
                </a:lnTo>
                <a:lnTo>
                  <a:pt x="257467" y="524192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2556929" y="710745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2827858" y="675269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2931049" y="680845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2982023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2931049" y="706609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2673390" y="706609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2617609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2673388" y="680848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5" name="object 595"/>
          <p:cNvGrpSpPr/>
          <p:nvPr/>
        </p:nvGrpSpPr>
        <p:grpSpPr>
          <a:xfrm>
            <a:off x="2635091" y="7301371"/>
            <a:ext cx="427355" cy="189865"/>
            <a:chOff x="2635091" y="7301371"/>
            <a:chExt cx="427355" cy="189865"/>
          </a:xfrm>
        </p:grpSpPr>
        <p:sp>
          <p:nvSpPr>
            <p:cNvPr id="596" name="object 596"/>
            <p:cNvSpPr/>
            <p:nvPr/>
          </p:nvSpPr>
          <p:spPr>
            <a:xfrm>
              <a:off x="2841868" y="730137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635091" y="7388000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8" name="object 598"/>
          <p:cNvGrpSpPr/>
          <p:nvPr/>
        </p:nvGrpSpPr>
        <p:grpSpPr>
          <a:xfrm>
            <a:off x="3159738" y="6888719"/>
            <a:ext cx="198120" cy="86360"/>
            <a:chOff x="3159738" y="6888719"/>
            <a:chExt cx="198120" cy="86360"/>
          </a:xfrm>
        </p:grpSpPr>
        <p:sp>
          <p:nvSpPr>
            <p:cNvPr id="599" name="object 599"/>
            <p:cNvSpPr/>
            <p:nvPr/>
          </p:nvSpPr>
          <p:spPr>
            <a:xfrm>
              <a:off x="3354569" y="688871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3159738" y="693221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1" name="object 601"/>
          <p:cNvGrpSpPr/>
          <p:nvPr/>
        </p:nvGrpSpPr>
        <p:grpSpPr>
          <a:xfrm>
            <a:off x="3159734" y="7328333"/>
            <a:ext cx="198120" cy="86360"/>
            <a:chOff x="3159734" y="7328333"/>
            <a:chExt cx="198120" cy="86360"/>
          </a:xfrm>
        </p:grpSpPr>
        <p:sp>
          <p:nvSpPr>
            <p:cNvPr id="602" name="object 602"/>
            <p:cNvSpPr/>
            <p:nvPr/>
          </p:nvSpPr>
          <p:spPr>
            <a:xfrm>
              <a:off x="3354569" y="73283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3159734" y="737348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4" name="object 604"/>
          <p:cNvGrpSpPr/>
          <p:nvPr/>
        </p:nvGrpSpPr>
        <p:grpSpPr>
          <a:xfrm>
            <a:off x="4209585" y="6389424"/>
            <a:ext cx="1054735" cy="767715"/>
            <a:chOff x="4209585" y="6389424"/>
            <a:chExt cx="1054735" cy="767715"/>
          </a:xfrm>
        </p:grpSpPr>
        <p:sp>
          <p:nvSpPr>
            <p:cNvPr id="605" name="object 605"/>
            <p:cNvSpPr/>
            <p:nvPr/>
          </p:nvSpPr>
          <p:spPr>
            <a:xfrm>
              <a:off x="4212760" y="6718330"/>
              <a:ext cx="417830" cy="435609"/>
            </a:xfrm>
            <a:custGeom>
              <a:avLst/>
              <a:gdLst/>
              <a:ahLst/>
              <a:cxnLst/>
              <a:rect l="l" t="t" r="r" b="b"/>
              <a:pathLst>
                <a:path w="417829" h="435609">
                  <a:moveTo>
                    <a:pt x="0" y="391769"/>
                  </a:moveTo>
                  <a:lnTo>
                    <a:pt x="49568" y="435241"/>
                  </a:lnTo>
                  <a:lnTo>
                    <a:pt x="257467" y="435241"/>
                  </a:lnTo>
                  <a:lnTo>
                    <a:pt x="257467" y="0"/>
                  </a:lnTo>
                  <a:lnTo>
                    <a:pt x="41783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630416" y="6402169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995907" y="6392599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995907" y="6722422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995907" y="6519377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0"/>
                  </a:moveTo>
                  <a:lnTo>
                    <a:pt x="92125" y="0"/>
                  </a:lnTo>
                  <a:lnTo>
                    <a:pt x="92125" y="21056"/>
                  </a:lnTo>
                  <a:lnTo>
                    <a:pt x="0" y="210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995907" y="6635441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21056"/>
                  </a:moveTo>
                  <a:lnTo>
                    <a:pt x="92125" y="21056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1" name="object 611"/>
          <p:cNvSpPr/>
          <p:nvPr/>
        </p:nvSpPr>
        <p:spPr>
          <a:xfrm>
            <a:off x="6176177" y="4483571"/>
            <a:ext cx="403860" cy="1983105"/>
          </a:xfrm>
          <a:custGeom>
            <a:avLst/>
            <a:gdLst/>
            <a:ahLst/>
            <a:cxnLst/>
            <a:rect l="l" t="t" r="r" b="b"/>
            <a:pathLst>
              <a:path w="403859" h="1983104">
                <a:moveTo>
                  <a:pt x="0" y="1939302"/>
                </a:moveTo>
                <a:lnTo>
                  <a:pt x="49568" y="1982774"/>
                </a:lnTo>
                <a:lnTo>
                  <a:pt x="208305" y="1982774"/>
                </a:lnTo>
                <a:lnTo>
                  <a:pt x="208305" y="0"/>
                </a:lnTo>
                <a:lnTo>
                  <a:pt x="40351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12" name="object 612"/>
          <p:cNvGrpSpPr/>
          <p:nvPr/>
        </p:nvGrpSpPr>
        <p:grpSpPr>
          <a:xfrm>
            <a:off x="5127964" y="6308514"/>
            <a:ext cx="1144905" cy="553085"/>
            <a:chOff x="5127964" y="6308514"/>
            <a:chExt cx="1144905" cy="553085"/>
          </a:xfrm>
        </p:grpSpPr>
        <p:sp>
          <p:nvSpPr>
            <p:cNvPr id="613" name="object 613"/>
            <p:cNvSpPr/>
            <p:nvPr/>
          </p:nvSpPr>
          <p:spPr>
            <a:xfrm>
              <a:off x="5131139" y="631168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5131142" y="6346463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10">
                  <a:moveTo>
                    <a:pt x="0" y="0"/>
                  </a:moveTo>
                  <a:lnTo>
                    <a:pt x="0" y="7950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5131142" y="6437311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09">
                  <a:moveTo>
                    <a:pt x="0" y="0"/>
                  </a:moveTo>
                  <a:lnTo>
                    <a:pt x="0" y="39751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5131142" y="68461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5166904" y="685823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5261715" y="6858234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6257232" y="68461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6268379" y="6743955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09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6265100" y="6335100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09">
                  <a:moveTo>
                    <a:pt x="3187" y="397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6252853" y="631169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53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6146608" y="631168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826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5155003" y="6311689"/>
              <a:ext cx="979805" cy="0"/>
            </a:xfrm>
            <a:custGeom>
              <a:avLst/>
              <a:gdLst/>
              <a:ahLst/>
              <a:cxnLst/>
              <a:rect l="l" t="t" r="r" b="b"/>
              <a:pathLst>
                <a:path w="979804" h="0">
                  <a:moveTo>
                    <a:pt x="979804" y="0"/>
                  </a:moveTo>
                  <a:lnTo>
                    <a:pt x="5824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5" name="object 625"/>
          <p:cNvSpPr/>
          <p:nvPr/>
        </p:nvSpPr>
        <p:spPr>
          <a:xfrm>
            <a:off x="1247201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1126773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3247227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3126806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1247201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1126773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3247227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3126806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1247201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1126773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3247227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3126806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6902768" y="4424982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 h="0">
                <a:moveTo>
                  <a:pt x="0" y="0"/>
                </a:moveTo>
                <a:lnTo>
                  <a:pt x="9337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638" name="object 638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192518" y="3528564"/>
            <a:ext cx="158724" cy="158724"/>
          </a:xfrm>
          <a:prstGeom prst="rect">
            <a:avLst/>
          </a:prstGeom>
        </p:spPr>
      </p:pic>
      <p:pic>
        <p:nvPicPr>
          <p:cNvPr id="639" name="object 639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3528564"/>
            <a:ext cx="158724" cy="158724"/>
          </a:xfrm>
          <a:prstGeom prst="rect">
            <a:avLst/>
          </a:prstGeom>
        </p:spPr>
      </p:pic>
      <p:pic>
        <p:nvPicPr>
          <p:cNvPr id="640" name="object 640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192518" y="2315875"/>
            <a:ext cx="158724" cy="158724"/>
          </a:xfrm>
          <a:prstGeom prst="rect">
            <a:avLst/>
          </a:prstGeom>
        </p:spPr>
      </p:pic>
      <p:pic>
        <p:nvPicPr>
          <p:cNvPr id="641" name="object 641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3192551" y="2315875"/>
            <a:ext cx="158724" cy="158724"/>
          </a:xfrm>
          <a:prstGeom prst="rect">
            <a:avLst/>
          </a:prstGeom>
        </p:spPr>
      </p:pic>
      <p:pic>
        <p:nvPicPr>
          <p:cNvPr id="642" name="object 642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5053895" y="4172308"/>
            <a:ext cx="158724" cy="158724"/>
          </a:xfrm>
          <a:prstGeom prst="rect">
            <a:avLst/>
          </a:prstGeom>
        </p:spPr>
      </p:pic>
      <p:pic>
        <p:nvPicPr>
          <p:cNvPr id="643" name="object 643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192518" y="5555801"/>
            <a:ext cx="158724" cy="158724"/>
          </a:xfrm>
          <a:prstGeom prst="rect">
            <a:avLst/>
          </a:prstGeom>
        </p:spPr>
      </p:pic>
      <p:pic>
        <p:nvPicPr>
          <p:cNvPr id="644" name="object 64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5555801"/>
            <a:ext cx="158724" cy="158724"/>
          </a:xfrm>
          <a:prstGeom prst="rect">
            <a:avLst/>
          </a:prstGeom>
        </p:spPr>
      </p:pic>
      <p:pic>
        <p:nvPicPr>
          <p:cNvPr id="645" name="object 645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92518" y="4662237"/>
            <a:ext cx="158724" cy="158724"/>
          </a:xfrm>
          <a:prstGeom prst="rect">
            <a:avLst/>
          </a:prstGeom>
        </p:spPr>
      </p:pic>
      <p:pic>
        <p:nvPicPr>
          <p:cNvPr id="646" name="object 646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4662237"/>
            <a:ext cx="158724" cy="158724"/>
          </a:xfrm>
          <a:prstGeom prst="rect">
            <a:avLst/>
          </a:prstGeom>
        </p:spPr>
      </p:pic>
      <p:pic>
        <p:nvPicPr>
          <p:cNvPr id="647" name="object 647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92518" y="6703602"/>
            <a:ext cx="158724" cy="158724"/>
          </a:xfrm>
          <a:prstGeom prst="rect">
            <a:avLst/>
          </a:prstGeom>
        </p:spPr>
      </p:pic>
      <p:pic>
        <p:nvPicPr>
          <p:cNvPr id="648" name="object 648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6703602"/>
            <a:ext cx="158724" cy="158724"/>
          </a:xfrm>
          <a:prstGeom prst="rect">
            <a:avLst/>
          </a:prstGeom>
        </p:spPr>
      </p:pic>
      <p:pic>
        <p:nvPicPr>
          <p:cNvPr id="649" name="object 649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5053895" y="6199533"/>
            <a:ext cx="158724" cy="158724"/>
          </a:xfrm>
          <a:prstGeom prst="rect">
            <a:avLst/>
          </a:prstGeom>
        </p:spPr>
      </p:pic>
      <p:grpSp>
        <p:nvGrpSpPr>
          <p:cNvPr id="650" name="object 650"/>
          <p:cNvGrpSpPr/>
          <p:nvPr/>
        </p:nvGrpSpPr>
        <p:grpSpPr>
          <a:xfrm>
            <a:off x="1266597" y="7672137"/>
            <a:ext cx="1092200" cy="704215"/>
            <a:chOff x="1266597" y="7672137"/>
            <a:chExt cx="1092200" cy="704215"/>
          </a:xfrm>
        </p:grpSpPr>
        <p:sp>
          <p:nvSpPr>
            <p:cNvPr id="651" name="object 651"/>
            <p:cNvSpPr/>
            <p:nvPr/>
          </p:nvSpPr>
          <p:spPr>
            <a:xfrm>
              <a:off x="1269775" y="767531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269772" y="7710585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1269772" y="7803453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1269772" y="83606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1304411" y="8372671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1394738" y="8372671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343183" y="83606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354538" y="8256156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351212" y="7698976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339004" y="767531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1" name="object 661"/>
          <p:cNvGrpSpPr/>
          <p:nvPr/>
        </p:nvGrpSpPr>
        <p:grpSpPr>
          <a:xfrm>
            <a:off x="1266597" y="8819230"/>
            <a:ext cx="1092200" cy="704215"/>
            <a:chOff x="1266597" y="8819230"/>
            <a:chExt cx="1092200" cy="704215"/>
          </a:xfrm>
        </p:grpSpPr>
        <p:sp>
          <p:nvSpPr>
            <p:cNvPr id="662" name="object 662"/>
            <p:cNvSpPr/>
            <p:nvPr/>
          </p:nvSpPr>
          <p:spPr>
            <a:xfrm>
              <a:off x="1269775" y="88224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1269772" y="8857677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1269772" y="8950534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269772" y="95077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1304411" y="951976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1394738" y="9519763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343183" y="95077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354538" y="9403237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351212" y="8846069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339004" y="882240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222972" y="882240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1294715" y="8822405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4" name="object 674"/>
          <p:cNvGrpSpPr/>
          <p:nvPr/>
        </p:nvGrpSpPr>
        <p:grpSpPr>
          <a:xfrm>
            <a:off x="3266620" y="8819230"/>
            <a:ext cx="18415" cy="704215"/>
            <a:chOff x="3266620" y="8819230"/>
            <a:chExt cx="18415" cy="704215"/>
          </a:xfrm>
        </p:grpSpPr>
        <p:sp>
          <p:nvSpPr>
            <p:cNvPr id="675" name="object 675"/>
            <p:cNvSpPr/>
            <p:nvPr/>
          </p:nvSpPr>
          <p:spPr>
            <a:xfrm>
              <a:off x="3269795" y="88224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269799" y="8857677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269799" y="8950534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3269799" y="95077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9" name="object 679"/>
          <p:cNvGrpSpPr/>
          <p:nvPr/>
        </p:nvGrpSpPr>
        <p:grpSpPr>
          <a:xfrm>
            <a:off x="3294755" y="8819230"/>
            <a:ext cx="1064260" cy="704215"/>
            <a:chOff x="3294755" y="8819230"/>
            <a:chExt cx="1064260" cy="704215"/>
          </a:xfrm>
        </p:grpSpPr>
        <p:sp>
          <p:nvSpPr>
            <p:cNvPr id="680" name="object 680"/>
            <p:cNvSpPr/>
            <p:nvPr/>
          </p:nvSpPr>
          <p:spPr>
            <a:xfrm>
              <a:off x="4343215" y="95077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354577" y="9403237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351237" y="8846069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339037" y="882240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223005" y="882240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3294755" y="8822405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6" name="object 686"/>
          <p:cNvSpPr/>
          <p:nvPr/>
        </p:nvSpPr>
        <p:spPr>
          <a:xfrm>
            <a:off x="556895" y="79880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827824" y="763327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931016" y="768902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981989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931016" y="794667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673357" y="794667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617575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673354" y="768906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94" name="object 694"/>
          <p:cNvGrpSpPr/>
          <p:nvPr/>
        </p:nvGrpSpPr>
        <p:grpSpPr>
          <a:xfrm>
            <a:off x="635058" y="8181948"/>
            <a:ext cx="427355" cy="189865"/>
            <a:chOff x="635058" y="8181948"/>
            <a:chExt cx="427355" cy="189865"/>
          </a:xfrm>
        </p:grpSpPr>
        <p:sp>
          <p:nvSpPr>
            <p:cNvPr id="695" name="object 695"/>
            <p:cNvSpPr/>
            <p:nvPr/>
          </p:nvSpPr>
          <p:spPr>
            <a:xfrm>
              <a:off x="841836" y="818194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635058" y="8268579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7" name="object 697"/>
          <p:cNvSpPr/>
          <p:nvPr/>
        </p:nvSpPr>
        <p:spPr>
          <a:xfrm>
            <a:off x="556895" y="9124975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827824" y="877020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931016" y="882596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981989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931016" y="908361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673357" y="908360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617575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673354" y="882599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05" name="object 705"/>
          <p:cNvGrpSpPr/>
          <p:nvPr/>
        </p:nvGrpSpPr>
        <p:grpSpPr>
          <a:xfrm>
            <a:off x="635058" y="9318883"/>
            <a:ext cx="427355" cy="189865"/>
            <a:chOff x="635058" y="9318883"/>
            <a:chExt cx="427355" cy="189865"/>
          </a:xfrm>
        </p:grpSpPr>
        <p:sp>
          <p:nvSpPr>
            <p:cNvPr id="706" name="object 706"/>
            <p:cNvSpPr/>
            <p:nvPr/>
          </p:nvSpPr>
          <p:spPr>
            <a:xfrm>
              <a:off x="841836" y="931888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635058" y="940551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8" name="object 708"/>
          <p:cNvGrpSpPr/>
          <p:nvPr/>
        </p:nvGrpSpPr>
        <p:grpSpPr>
          <a:xfrm>
            <a:off x="1159705" y="7769298"/>
            <a:ext cx="198120" cy="86360"/>
            <a:chOff x="1159705" y="7769298"/>
            <a:chExt cx="198120" cy="86360"/>
          </a:xfrm>
        </p:grpSpPr>
        <p:sp>
          <p:nvSpPr>
            <p:cNvPr id="709" name="object 709"/>
            <p:cNvSpPr/>
            <p:nvPr/>
          </p:nvSpPr>
          <p:spPr>
            <a:xfrm>
              <a:off x="1354536" y="7769298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1159705" y="7812792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1" name="object 711"/>
          <p:cNvGrpSpPr/>
          <p:nvPr/>
        </p:nvGrpSpPr>
        <p:grpSpPr>
          <a:xfrm>
            <a:off x="1159701" y="8208912"/>
            <a:ext cx="198120" cy="86360"/>
            <a:chOff x="1159701" y="8208912"/>
            <a:chExt cx="198120" cy="86360"/>
          </a:xfrm>
        </p:grpSpPr>
        <p:sp>
          <p:nvSpPr>
            <p:cNvPr id="712" name="object 712"/>
            <p:cNvSpPr/>
            <p:nvPr/>
          </p:nvSpPr>
          <p:spPr>
            <a:xfrm>
              <a:off x="1354536" y="8208912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1159701" y="8254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4" name="object 714"/>
          <p:cNvSpPr/>
          <p:nvPr/>
        </p:nvSpPr>
        <p:spPr>
          <a:xfrm>
            <a:off x="2212728" y="7821362"/>
            <a:ext cx="2418080" cy="736600"/>
          </a:xfrm>
          <a:custGeom>
            <a:avLst/>
            <a:gdLst/>
            <a:ahLst/>
            <a:cxnLst/>
            <a:rect l="l" t="t" r="r" b="b"/>
            <a:pathLst>
              <a:path w="2418079" h="736600">
                <a:moveTo>
                  <a:pt x="0" y="169329"/>
                </a:moveTo>
                <a:lnTo>
                  <a:pt x="49568" y="212788"/>
                </a:lnTo>
                <a:lnTo>
                  <a:pt x="257467" y="212788"/>
                </a:lnTo>
                <a:lnTo>
                  <a:pt x="257467" y="736599"/>
                </a:lnTo>
                <a:lnTo>
                  <a:pt x="2287460" y="736599"/>
                </a:lnTo>
                <a:lnTo>
                  <a:pt x="2287460" y="0"/>
                </a:lnTo>
                <a:lnTo>
                  <a:pt x="241768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15" name="object 715"/>
          <p:cNvGrpSpPr/>
          <p:nvPr/>
        </p:nvGrpSpPr>
        <p:grpSpPr>
          <a:xfrm>
            <a:off x="3266620" y="7672137"/>
            <a:ext cx="1092200" cy="704215"/>
            <a:chOff x="3266620" y="7672137"/>
            <a:chExt cx="1092200" cy="704215"/>
          </a:xfrm>
        </p:grpSpPr>
        <p:sp>
          <p:nvSpPr>
            <p:cNvPr id="716" name="object 716"/>
            <p:cNvSpPr/>
            <p:nvPr/>
          </p:nvSpPr>
          <p:spPr>
            <a:xfrm>
              <a:off x="3269795" y="767531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269799" y="7710585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3269799" y="7803453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269799" y="83606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3304439" y="8372671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3394772" y="8372671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4343215" y="83606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4354577" y="8256156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4351237" y="7698976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4339037" y="767531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6" name="object 726"/>
          <p:cNvSpPr/>
          <p:nvPr/>
        </p:nvSpPr>
        <p:spPr>
          <a:xfrm>
            <a:off x="2556929" y="79880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2827858" y="763327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2931049" y="768902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2982023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2931049" y="794667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2673390" y="794667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2617609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2673388" y="768906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4" name="object 734"/>
          <p:cNvGrpSpPr/>
          <p:nvPr/>
        </p:nvGrpSpPr>
        <p:grpSpPr>
          <a:xfrm>
            <a:off x="2635091" y="8181948"/>
            <a:ext cx="427355" cy="189865"/>
            <a:chOff x="2635091" y="8181948"/>
            <a:chExt cx="427355" cy="189865"/>
          </a:xfrm>
        </p:grpSpPr>
        <p:sp>
          <p:nvSpPr>
            <p:cNvPr id="735" name="object 735"/>
            <p:cNvSpPr/>
            <p:nvPr/>
          </p:nvSpPr>
          <p:spPr>
            <a:xfrm>
              <a:off x="2841868" y="818194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635091" y="8268579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7" name="object 737"/>
          <p:cNvGrpSpPr/>
          <p:nvPr/>
        </p:nvGrpSpPr>
        <p:grpSpPr>
          <a:xfrm>
            <a:off x="3159738" y="7769298"/>
            <a:ext cx="198120" cy="86360"/>
            <a:chOff x="3159738" y="7769298"/>
            <a:chExt cx="198120" cy="86360"/>
          </a:xfrm>
        </p:grpSpPr>
        <p:sp>
          <p:nvSpPr>
            <p:cNvPr id="738" name="object 738"/>
            <p:cNvSpPr/>
            <p:nvPr/>
          </p:nvSpPr>
          <p:spPr>
            <a:xfrm>
              <a:off x="3354569" y="7769298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3159738" y="7812792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0" name="object 740"/>
          <p:cNvGrpSpPr/>
          <p:nvPr/>
        </p:nvGrpSpPr>
        <p:grpSpPr>
          <a:xfrm>
            <a:off x="3159734" y="8208912"/>
            <a:ext cx="198120" cy="86360"/>
            <a:chOff x="3159734" y="8208912"/>
            <a:chExt cx="198120" cy="86360"/>
          </a:xfrm>
        </p:grpSpPr>
        <p:sp>
          <p:nvSpPr>
            <p:cNvPr id="741" name="object 741"/>
            <p:cNvSpPr/>
            <p:nvPr/>
          </p:nvSpPr>
          <p:spPr>
            <a:xfrm>
              <a:off x="3354569" y="8208912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3159734" y="8254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3" name="object 743"/>
          <p:cNvSpPr/>
          <p:nvPr/>
        </p:nvSpPr>
        <p:spPr>
          <a:xfrm>
            <a:off x="4212760" y="7734075"/>
            <a:ext cx="417830" cy="300355"/>
          </a:xfrm>
          <a:custGeom>
            <a:avLst/>
            <a:gdLst/>
            <a:ahLst/>
            <a:cxnLst/>
            <a:rect l="l" t="t" r="r" b="b"/>
            <a:pathLst>
              <a:path w="417829" h="300354">
                <a:moveTo>
                  <a:pt x="0" y="256616"/>
                </a:moveTo>
                <a:lnTo>
                  <a:pt x="49568" y="300075"/>
                </a:lnTo>
                <a:lnTo>
                  <a:pt x="257467" y="300075"/>
                </a:lnTo>
                <a:lnTo>
                  <a:pt x="257467" y="0"/>
                </a:lnTo>
                <a:lnTo>
                  <a:pt x="41783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44" name="object 744"/>
          <p:cNvGrpSpPr/>
          <p:nvPr/>
        </p:nvGrpSpPr>
        <p:grpSpPr>
          <a:xfrm>
            <a:off x="1159705" y="8906233"/>
            <a:ext cx="198120" cy="86360"/>
            <a:chOff x="1159705" y="8906233"/>
            <a:chExt cx="198120" cy="86360"/>
          </a:xfrm>
        </p:grpSpPr>
        <p:sp>
          <p:nvSpPr>
            <p:cNvPr id="745" name="object 745"/>
            <p:cNvSpPr/>
            <p:nvPr/>
          </p:nvSpPr>
          <p:spPr>
            <a:xfrm>
              <a:off x="1354536" y="89062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1159705" y="894972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7" name="object 747"/>
          <p:cNvGrpSpPr/>
          <p:nvPr/>
        </p:nvGrpSpPr>
        <p:grpSpPr>
          <a:xfrm>
            <a:off x="1159701" y="9345847"/>
            <a:ext cx="198120" cy="86360"/>
            <a:chOff x="1159701" y="9345847"/>
            <a:chExt cx="198120" cy="86360"/>
          </a:xfrm>
        </p:grpSpPr>
        <p:sp>
          <p:nvSpPr>
            <p:cNvPr id="748" name="object 748"/>
            <p:cNvSpPr/>
            <p:nvPr/>
          </p:nvSpPr>
          <p:spPr>
            <a:xfrm>
              <a:off x="1354536" y="934584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1159701" y="939100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0" name="object 750"/>
          <p:cNvSpPr/>
          <p:nvPr/>
        </p:nvSpPr>
        <p:spPr>
          <a:xfrm>
            <a:off x="2212728" y="7916352"/>
            <a:ext cx="2418080" cy="1254760"/>
          </a:xfrm>
          <a:custGeom>
            <a:avLst/>
            <a:gdLst/>
            <a:ahLst/>
            <a:cxnLst/>
            <a:rect l="l" t="t" r="r" b="b"/>
            <a:pathLst>
              <a:path w="2418079" h="1254759">
                <a:moveTo>
                  <a:pt x="0" y="1211275"/>
                </a:moveTo>
                <a:lnTo>
                  <a:pt x="49568" y="1254734"/>
                </a:lnTo>
                <a:lnTo>
                  <a:pt x="257467" y="1254734"/>
                </a:lnTo>
                <a:lnTo>
                  <a:pt x="257467" y="730542"/>
                </a:lnTo>
                <a:lnTo>
                  <a:pt x="2325471" y="730542"/>
                </a:lnTo>
                <a:lnTo>
                  <a:pt x="2325471" y="0"/>
                </a:lnTo>
                <a:lnTo>
                  <a:pt x="2417686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2556929" y="9124975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2827858" y="877020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2931049" y="882596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2982023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2931049" y="908361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2673390" y="908360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" name="object 757"/>
          <p:cNvSpPr/>
          <p:nvPr/>
        </p:nvSpPr>
        <p:spPr>
          <a:xfrm>
            <a:off x="2617609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" name="object 758"/>
          <p:cNvSpPr/>
          <p:nvPr/>
        </p:nvSpPr>
        <p:spPr>
          <a:xfrm>
            <a:off x="2673388" y="882599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59" name="object 759"/>
          <p:cNvGrpSpPr/>
          <p:nvPr/>
        </p:nvGrpSpPr>
        <p:grpSpPr>
          <a:xfrm>
            <a:off x="2635091" y="9318883"/>
            <a:ext cx="427355" cy="189865"/>
            <a:chOff x="2635091" y="9318883"/>
            <a:chExt cx="427355" cy="189865"/>
          </a:xfrm>
        </p:grpSpPr>
        <p:sp>
          <p:nvSpPr>
            <p:cNvPr id="760" name="object 760"/>
            <p:cNvSpPr/>
            <p:nvPr/>
          </p:nvSpPr>
          <p:spPr>
            <a:xfrm>
              <a:off x="2841868" y="931888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635091" y="940551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2" name="object 762"/>
          <p:cNvGrpSpPr/>
          <p:nvPr/>
        </p:nvGrpSpPr>
        <p:grpSpPr>
          <a:xfrm>
            <a:off x="3159738" y="8906233"/>
            <a:ext cx="198120" cy="86360"/>
            <a:chOff x="3159738" y="8906233"/>
            <a:chExt cx="198120" cy="86360"/>
          </a:xfrm>
        </p:grpSpPr>
        <p:sp>
          <p:nvSpPr>
            <p:cNvPr id="763" name="object 763"/>
            <p:cNvSpPr/>
            <p:nvPr/>
          </p:nvSpPr>
          <p:spPr>
            <a:xfrm>
              <a:off x="3354569" y="89062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159738" y="894972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5" name="object 765"/>
          <p:cNvGrpSpPr/>
          <p:nvPr/>
        </p:nvGrpSpPr>
        <p:grpSpPr>
          <a:xfrm>
            <a:off x="3159734" y="9345847"/>
            <a:ext cx="198120" cy="86360"/>
            <a:chOff x="3159734" y="9345847"/>
            <a:chExt cx="198120" cy="86360"/>
          </a:xfrm>
        </p:grpSpPr>
        <p:sp>
          <p:nvSpPr>
            <p:cNvPr id="766" name="object 766"/>
            <p:cNvSpPr/>
            <p:nvPr/>
          </p:nvSpPr>
          <p:spPr>
            <a:xfrm>
              <a:off x="3354569" y="934584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159734" y="939100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8" name="object 768"/>
          <p:cNvGrpSpPr/>
          <p:nvPr/>
        </p:nvGrpSpPr>
        <p:grpSpPr>
          <a:xfrm>
            <a:off x="4209585" y="7670339"/>
            <a:ext cx="1054735" cy="1504315"/>
            <a:chOff x="4209585" y="7670339"/>
            <a:chExt cx="1054735" cy="1504315"/>
          </a:xfrm>
        </p:grpSpPr>
        <p:sp>
          <p:nvSpPr>
            <p:cNvPr id="769" name="object 769"/>
            <p:cNvSpPr/>
            <p:nvPr/>
          </p:nvSpPr>
          <p:spPr>
            <a:xfrm>
              <a:off x="4212760" y="8003347"/>
              <a:ext cx="417830" cy="1167765"/>
            </a:xfrm>
            <a:custGeom>
              <a:avLst/>
              <a:gdLst/>
              <a:ahLst/>
              <a:cxnLst/>
              <a:rect l="l" t="t" r="r" b="b"/>
              <a:pathLst>
                <a:path w="417829" h="1167765">
                  <a:moveTo>
                    <a:pt x="0" y="1124280"/>
                  </a:moveTo>
                  <a:lnTo>
                    <a:pt x="49568" y="1167739"/>
                  </a:lnTo>
                  <a:lnTo>
                    <a:pt x="360629" y="1167739"/>
                  </a:lnTo>
                  <a:lnTo>
                    <a:pt x="360629" y="0"/>
                  </a:lnTo>
                  <a:lnTo>
                    <a:pt x="4178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4630416" y="768309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4995907" y="7673514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4995907" y="8003337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4995907" y="7800291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0"/>
                  </a:moveTo>
                  <a:lnTo>
                    <a:pt x="92125" y="0"/>
                  </a:lnTo>
                  <a:lnTo>
                    <a:pt x="92125" y="21069"/>
                  </a:lnTo>
                  <a:lnTo>
                    <a:pt x="0" y="21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4995907" y="7916355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21056"/>
                  </a:moveTo>
                  <a:lnTo>
                    <a:pt x="92125" y="21056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5" name="object 775"/>
          <p:cNvSpPr/>
          <p:nvPr/>
        </p:nvSpPr>
        <p:spPr>
          <a:xfrm>
            <a:off x="6176177" y="4543901"/>
            <a:ext cx="403860" cy="3203575"/>
          </a:xfrm>
          <a:custGeom>
            <a:avLst/>
            <a:gdLst/>
            <a:ahLst/>
            <a:cxnLst/>
            <a:rect l="l" t="t" r="r" b="b"/>
            <a:pathLst>
              <a:path w="403859" h="3203575">
                <a:moveTo>
                  <a:pt x="0" y="3159899"/>
                </a:moveTo>
                <a:lnTo>
                  <a:pt x="49568" y="3203359"/>
                </a:lnTo>
                <a:lnTo>
                  <a:pt x="322605" y="3203359"/>
                </a:lnTo>
                <a:lnTo>
                  <a:pt x="322605" y="0"/>
                </a:lnTo>
                <a:lnTo>
                  <a:pt x="40351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76" name="object 776"/>
          <p:cNvGrpSpPr/>
          <p:nvPr/>
        </p:nvGrpSpPr>
        <p:grpSpPr>
          <a:xfrm>
            <a:off x="5127964" y="7589425"/>
            <a:ext cx="1144905" cy="553085"/>
            <a:chOff x="5127964" y="7589425"/>
            <a:chExt cx="1144905" cy="553085"/>
          </a:xfrm>
        </p:grpSpPr>
        <p:sp>
          <p:nvSpPr>
            <p:cNvPr id="777" name="object 777"/>
            <p:cNvSpPr/>
            <p:nvPr/>
          </p:nvSpPr>
          <p:spPr>
            <a:xfrm>
              <a:off x="5131139" y="75926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5131142" y="7627377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09">
                  <a:moveTo>
                    <a:pt x="0" y="0"/>
                  </a:moveTo>
                  <a:lnTo>
                    <a:pt x="0" y="7950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131142" y="7718236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09">
                  <a:moveTo>
                    <a:pt x="0" y="0"/>
                  </a:moveTo>
                  <a:lnTo>
                    <a:pt x="0" y="397497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5131142" y="81270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5166904" y="813914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5261715" y="8139147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6257232" y="812709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6268379" y="8024869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09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6265100" y="7616014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09">
                  <a:moveTo>
                    <a:pt x="3187" y="39751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6252853" y="7592603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53" y="12064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7" name="object 787"/>
          <p:cNvSpPr/>
          <p:nvPr/>
        </p:nvSpPr>
        <p:spPr>
          <a:xfrm>
            <a:off x="1247201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1126773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3247227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3126806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1247201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1126773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3247227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3126806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795" name="object 795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192518" y="7573316"/>
            <a:ext cx="158724" cy="158724"/>
          </a:xfrm>
          <a:prstGeom prst="rect">
            <a:avLst/>
          </a:prstGeom>
        </p:spPr>
      </p:pic>
      <p:pic>
        <p:nvPicPr>
          <p:cNvPr id="796" name="object 796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7573316"/>
            <a:ext cx="158724" cy="158724"/>
          </a:xfrm>
          <a:prstGeom prst="rect">
            <a:avLst/>
          </a:prstGeom>
        </p:spPr>
      </p:pic>
      <p:pic>
        <p:nvPicPr>
          <p:cNvPr id="797" name="object 797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192518" y="8721115"/>
            <a:ext cx="158724" cy="158724"/>
          </a:xfrm>
          <a:prstGeom prst="rect">
            <a:avLst/>
          </a:prstGeom>
        </p:spPr>
      </p:pic>
      <p:pic>
        <p:nvPicPr>
          <p:cNvPr id="798" name="object 798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8721115"/>
            <a:ext cx="158724" cy="158724"/>
          </a:xfrm>
          <a:prstGeom prst="rect">
            <a:avLst/>
          </a:prstGeom>
        </p:spPr>
      </p:pic>
      <p:pic>
        <p:nvPicPr>
          <p:cNvPr id="799" name="object 799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5053895" y="7480460"/>
            <a:ext cx="158724" cy="158724"/>
          </a:xfrm>
          <a:prstGeom prst="rect">
            <a:avLst/>
          </a:prstGeom>
        </p:spPr>
      </p:pic>
      <p:sp>
        <p:nvSpPr>
          <p:cNvPr id="800" name="object 800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1" name="object 801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1538307" y="85536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1936460" y="855363"/>
            <a:ext cx="3257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57810" algn="l"/>
              </a:tabLst>
            </a:pPr>
            <a:r>
              <a:rPr dirty="0" sz="750" spc="10" b="1">
                <a:latin typeface="Arial"/>
                <a:cs typeface="Arial"/>
              </a:rPr>
              <a:t>3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3539047" y="85536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3937199" y="855363"/>
            <a:ext cx="3257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57810" algn="l"/>
              </a:tabLst>
            </a:pPr>
            <a:r>
              <a:rPr dirty="0" sz="750" spc="10" b="1">
                <a:latin typeface="Arial"/>
                <a:cs typeface="Arial"/>
              </a:rPr>
              <a:t>3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1229353" y="99718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3230093" y="99718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1366492" y="14411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3366518" y="14411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5782638" y="1409512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6162905" y="140951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4514832" y="1628970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5089911" y="174943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2182783" y="180507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4183523" y="180507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1112547" y="200803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3114688" y="200803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1229353" y="231191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2589512" y="2045021"/>
            <a:ext cx="227965" cy="396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L2-1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5">
                <a:latin typeface="Microsoft Sans Serif"/>
                <a:cs typeface="Microsoft Sans Serif"/>
              </a:rPr>
              <a:t>L3-1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3229380" y="2311919"/>
            <a:ext cx="111950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6170" algn="l"/>
              </a:tabLst>
            </a:pPr>
            <a:r>
              <a:rPr dirty="0" sz="750" spc="10" b="1">
                <a:latin typeface="Arial"/>
                <a:cs typeface="Arial"/>
              </a:rPr>
              <a:t>5  </a:t>
            </a:r>
            <a:r>
              <a:rPr dirty="0" sz="750" spc="-35" b="1">
                <a:latin typeface="Arial"/>
                <a:cs typeface="Arial"/>
              </a:rPr>
              <a:t> </a:t>
            </a:r>
            <a:r>
              <a:rPr dirty="0" sz="750"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5829971" y="232088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4514832" y="250466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L</a:t>
            </a:r>
            <a:r>
              <a:rPr dirty="0" sz="800" spc="5">
                <a:latin typeface="Microsoft Sans Serif"/>
                <a:cs typeface="Microsoft Sans Serif"/>
              </a:rPr>
              <a:t>4-1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1366492" y="273045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3366518" y="273045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4593841" y="279572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5148543" y="2802073"/>
            <a:ext cx="2520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latin typeface="Arial"/>
                <a:cs typeface="Arial"/>
              </a:rPr>
              <a:t>11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2182783" y="309440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4180799" y="309440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1744559" y="3198538"/>
            <a:ext cx="35814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015" algn="l"/>
              </a:tabLst>
            </a:pPr>
            <a:r>
              <a:rPr dirty="0" sz="750" spc="10" b="1">
                <a:latin typeface="Arial"/>
                <a:cs typeface="Arial"/>
              </a:rPr>
              <a:t>7	</a:t>
            </a:r>
            <a:r>
              <a:rPr dirty="0" u="dbl" sz="75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dbl" sz="7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3742576" y="3198538"/>
            <a:ext cx="36004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8920" algn="l"/>
              </a:tabLst>
            </a:pPr>
            <a:r>
              <a:rPr dirty="0" sz="750" spc="10" b="1">
                <a:latin typeface="Arial"/>
                <a:cs typeface="Arial"/>
              </a:rPr>
              <a:t>7	</a:t>
            </a:r>
            <a:r>
              <a:rPr dirty="0" u="dbl" sz="75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dbl" sz="7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6140625" y="3186576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1112547" y="3300559"/>
            <a:ext cx="12528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39520" algn="l"/>
              </a:tabLst>
            </a:pPr>
            <a:r>
              <a:rPr dirty="0" sz="750" spc="10" b="1">
                <a:latin typeface="Arial"/>
                <a:cs typeface="Arial"/>
              </a:rPr>
              <a:t>1    </a:t>
            </a:r>
            <a:r>
              <a:rPr dirty="0" sz="750" spc="-6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3110558" y="33005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34" name="object 834"/>
          <p:cNvSpPr txBox="1"/>
          <p:nvPr/>
        </p:nvSpPr>
        <p:spPr>
          <a:xfrm>
            <a:off x="1229353" y="3524608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3216729" y="3524608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1364134" y="3825385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3366518" y="3825385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4514832" y="3977822"/>
            <a:ext cx="1748155" cy="33083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800" spc="-5">
                <a:latin typeface="Microsoft Sans Serif"/>
                <a:cs typeface="Microsoft Sans Serif"/>
              </a:rPr>
              <a:t>L1-2</a:t>
            </a:r>
            <a:endParaRPr sz="800">
              <a:latin typeface="Microsoft Sans Serif"/>
              <a:cs typeface="Microsoft Sans Serif"/>
            </a:endParaRPr>
          </a:p>
          <a:p>
            <a:pPr marL="587375">
              <a:lnSpc>
                <a:spcPct val="100000"/>
              </a:lnSpc>
              <a:spcBef>
                <a:spcPts val="265"/>
              </a:spcBef>
              <a:tabLst>
                <a:tab pos="1734820" algn="l"/>
              </a:tabLst>
            </a:pPr>
            <a:r>
              <a:rPr dirty="0" sz="750" spc="-10" b="1">
                <a:latin typeface="Arial"/>
                <a:cs typeface="Arial"/>
              </a:rPr>
              <a:t>9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2589512" y="4340386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993508" y="442721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2589512" y="457122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L3-2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1229353" y="465828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3216729" y="465828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4514832" y="483975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1366492" y="49623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3366513" y="49623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47" name="object 847"/>
          <p:cNvSpPr txBox="1"/>
          <p:nvPr/>
        </p:nvSpPr>
        <p:spPr>
          <a:xfrm>
            <a:off x="1229353" y="5551846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48" name="object 848"/>
          <p:cNvSpPr txBox="1"/>
          <p:nvPr/>
        </p:nvSpPr>
        <p:spPr>
          <a:xfrm>
            <a:off x="6140625" y="555863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9" name="object 849"/>
          <p:cNvSpPr txBox="1"/>
          <p:nvPr/>
        </p:nvSpPr>
        <p:spPr>
          <a:xfrm>
            <a:off x="3216729" y="5551846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50" name="object 850"/>
          <p:cNvSpPr txBox="1"/>
          <p:nvPr/>
        </p:nvSpPr>
        <p:spPr>
          <a:xfrm>
            <a:off x="1364134" y="5866734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1" name="object 851"/>
          <p:cNvSpPr txBox="1"/>
          <p:nvPr/>
        </p:nvSpPr>
        <p:spPr>
          <a:xfrm>
            <a:off x="3366518" y="5866734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2" name="object 852"/>
          <p:cNvSpPr txBox="1"/>
          <p:nvPr/>
        </p:nvSpPr>
        <p:spPr>
          <a:xfrm>
            <a:off x="4514832" y="6034265"/>
            <a:ext cx="655320" cy="30162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L1-3</a:t>
            </a: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15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853" name="object 853"/>
          <p:cNvSpPr txBox="1"/>
          <p:nvPr/>
        </p:nvSpPr>
        <p:spPr>
          <a:xfrm>
            <a:off x="2589512" y="6381748"/>
            <a:ext cx="227965" cy="378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L2-3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800" spc="-5">
                <a:latin typeface="Microsoft Sans Serif"/>
                <a:cs typeface="Microsoft Sans Serif"/>
              </a:rPr>
              <a:t>L3-3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54" name="object 854"/>
          <p:cNvSpPr txBox="1"/>
          <p:nvPr/>
        </p:nvSpPr>
        <p:spPr>
          <a:xfrm>
            <a:off x="1229353" y="6699645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55" name="object 855"/>
          <p:cNvSpPr txBox="1"/>
          <p:nvPr/>
        </p:nvSpPr>
        <p:spPr>
          <a:xfrm>
            <a:off x="3216729" y="6699645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4514832" y="6881112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57" name="object 857"/>
          <p:cNvSpPr txBox="1"/>
          <p:nvPr/>
        </p:nvSpPr>
        <p:spPr>
          <a:xfrm>
            <a:off x="1366492" y="7003670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8" name="object 858"/>
          <p:cNvSpPr txBox="1"/>
          <p:nvPr/>
        </p:nvSpPr>
        <p:spPr>
          <a:xfrm>
            <a:off x="3366513" y="7003670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5089911" y="7351157"/>
            <a:ext cx="1355090" cy="265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  <a:tabLst>
                <a:tab pos="1159510" algn="l"/>
              </a:tabLst>
            </a:pPr>
            <a:r>
              <a:rPr dirty="0" sz="750" spc="-10" b="1">
                <a:latin typeface="Arial"/>
                <a:cs typeface="Arial"/>
              </a:rPr>
              <a:t>9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1229353" y="7569360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3216729" y="7569360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1364134" y="7884261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63" name="object 863"/>
          <p:cNvSpPr txBox="1"/>
          <p:nvPr/>
        </p:nvSpPr>
        <p:spPr>
          <a:xfrm>
            <a:off x="3366518" y="7884261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13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64" name="object 864"/>
          <p:cNvSpPr txBox="1"/>
          <p:nvPr/>
        </p:nvSpPr>
        <p:spPr>
          <a:xfrm>
            <a:off x="4053060" y="8026899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5" name="object 865"/>
          <p:cNvSpPr txBox="1"/>
          <p:nvPr/>
        </p:nvSpPr>
        <p:spPr>
          <a:xfrm>
            <a:off x="2589512" y="839926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6" name="object 866"/>
          <p:cNvSpPr txBox="1"/>
          <p:nvPr/>
        </p:nvSpPr>
        <p:spPr>
          <a:xfrm>
            <a:off x="2589512" y="8630098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L3-4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7" name="object 867"/>
          <p:cNvSpPr txBox="1"/>
          <p:nvPr/>
        </p:nvSpPr>
        <p:spPr>
          <a:xfrm>
            <a:off x="4874900" y="8412102"/>
            <a:ext cx="101091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 b="1">
                <a:latin typeface="Arial"/>
                <a:cs typeface="Arial"/>
              </a:rPr>
              <a:t>Productos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3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bajo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voltaje:</a:t>
            </a:r>
            <a:endParaRPr sz="600">
              <a:latin typeface="Arial"/>
              <a:cs typeface="Arial"/>
            </a:endParaRPr>
          </a:p>
        </p:txBody>
      </p:sp>
      <p:sp>
        <p:nvSpPr>
          <p:cNvPr id="868" name="object 868"/>
          <p:cNvSpPr txBox="1"/>
          <p:nvPr/>
        </p:nvSpPr>
        <p:spPr>
          <a:xfrm>
            <a:off x="1229353" y="87171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69" name="object 869"/>
          <p:cNvSpPr txBox="1"/>
          <p:nvPr/>
        </p:nvSpPr>
        <p:spPr>
          <a:xfrm>
            <a:off x="3216729" y="87171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70" name="object 870"/>
          <p:cNvSpPr txBox="1"/>
          <p:nvPr/>
        </p:nvSpPr>
        <p:spPr>
          <a:xfrm>
            <a:off x="1366492" y="902119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71" name="object 871"/>
          <p:cNvSpPr txBox="1"/>
          <p:nvPr/>
        </p:nvSpPr>
        <p:spPr>
          <a:xfrm>
            <a:off x="3366513" y="902119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72" name="object 872"/>
          <p:cNvSpPr txBox="1"/>
          <p:nvPr/>
        </p:nvSpPr>
        <p:spPr>
          <a:xfrm>
            <a:off x="4053060" y="916380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73" name="object 873"/>
          <p:cNvSpPr txBox="1"/>
          <p:nvPr/>
        </p:nvSpPr>
        <p:spPr>
          <a:xfrm>
            <a:off x="3291739" y="9415708"/>
            <a:ext cx="107251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59180" algn="l"/>
              </a:tabLst>
            </a:pPr>
            <a:r>
              <a:rPr dirty="0" u="dash" sz="70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74" name="object 874"/>
          <p:cNvSpPr txBox="1"/>
          <p:nvPr/>
        </p:nvSpPr>
        <p:spPr>
          <a:xfrm>
            <a:off x="4874900" y="8512706"/>
            <a:ext cx="1918335" cy="128968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204"/>
              </a:spcBef>
              <a:buSzPct val="107692"/>
              <a:buAutoNum type="arabicPlain"/>
              <a:tabLst>
                <a:tab pos="16510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Conectores: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MC4-EVO2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PV</a:t>
            </a:r>
            <a:endParaRPr sz="6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Seccionadores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fusibles: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70">
                <a:latin typeface="Microsoft Sans Serif"/>
                <a:cs typeface="Microsoft Sans Serif"/>
              </a:rPr>
              <a:t>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PV;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Fusibles: </a:t>
            </a:r>
            <a:r>
              <a:rPr dirty="0" sz="600" spc="-70">
                <a:latin typeface="Microsoft Sans Serif"/>
                <a:cs typeface="Microsoft Sans Serif"/>
              </a:rPr>
              <a:t>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9F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PV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Bloques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distribución:</a:t>
            </a:r>
            <a:r>
              <a:rPr dirty="0" sz="600" spc="-10">
                <a:latin typeface="Microsoft Sans Serif"/>
                <a:cs typeface="Microsoft Sans Serif"/>
              </a:rPr>
              <a:t> DBL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5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Interruptores-seccionadores:</a:t>
            </a:r>
            <a:r>
              <a:rPr dirty="0" sz="600" spc="-4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OTDC</a:t>
            </a:r>
            <a:endParaRPr sz="600">
              <a:latin typeface="Microsoft Sans Serif"/>
              <a:cs typeface="Microsoft Sans Serif"/>
            </a:endParaRPr>
          </a:p>
          <a:p>
            <a:pPr marL="164465" marR="463550" indent="-152400">
              <a:lnSpc>
                <a:spcPts val="1000"/>
              </a:lnSpc>
              <a:spcBef>
                <a:spcPts val="60"/>
              </a:spcBef>
              <a:buSzPct val="116666"/>
              <a:buFont typeface="Microsoft Sans Serif"/>
              <a:buAutoNum type="arabicPlain"/>
              <a:tabLst>
                <a:tab pos="165100" algn="l"/>
              </a:tabLst>
            </a:pPr>
            <a:r>
              <a:rPr dirty="0" sz="600" spc="10" b="1">
                <a:latin typeface="Arial"/>
                <a:cs typeface="Arial"/>
              </a:rPr>
              <a:t>Combinadores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b="1">
                <a:latin typeface="Arial"/>
                <a:cs typeface="Arial"/>
              </a:rPr>
              <a:t>cadenas: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1500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-15" b="1">
                <a:latin typeface="Arial"/>
                <a:cs typeface="Arial"/>
              </a:rPr>
              <a:t>V </a:t>
            </a:r>
            <a:r>
              <a:rPr dirty="0" sz="600" spc="-155" b="1">
                <a:latin typeface="Arial"/>
                <a:cs typeface="Arial"/>
              </a:rPr>
              <a:t> </a:t>
            </a:r>
            <a:r>
              <a:rPr dirty="0" sz="600" spc="-55" b="1">
                <a:latin typeface="Arial"/>
                <a:cs typeface="Arial"/>
              </a:rPr>
              <a:t>CC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Centralitas: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Géminis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0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Dispositivos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sobretensiones: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OVR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-35">
                <a:latin typeface="Microsoft Sans Serif"/>
                <a:cs typeface="Microsoft Sans Serif"/>
              </a:rPr>
              <a:t>PV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QS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medición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corriente: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Controlador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monitoreo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CMS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Recombinador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5" name="object 875"/>
          <p:cNvSpPr txBox="1"/>
          <p:nvPr/>
        </p:nvSpPr>
        <p:spPr>
          <a:xfrm>
            <a:off x="4874900" y="9796883"/>
            <a:ext cx="1962785" cy="386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100"/>
              </a:spcBef>
              <a:buSzPct val="127272"/>
              <a:buAutoNum type="arabicPlain" startAt="10"/>
              <a:tabLst>
                <a:tab pos="165100" algn="l"/>
              </a:tabLst>
            </a:pPr>
            <a:r>
              <a:rPr dirty="0" sz="550" spc="25">
                <a:latin typeface="Microsoft Sans Serif"/>
                <a:cs typeface="Microsoft Sans Serif"/>
              </a:rPr>
              <a:t>Interruptores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automáticos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caja </a:t>
            </a:r>
            <a:r>
              <a:rPr dirty="0" sz="550" spc="15">
                <a:latin typeface="Microsoft Sans Serif"/>
                <a:cs typeface="Microsoft Sans Serif"/>
              </a:rPr>
              <a:t>moldeada: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Tmax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40">
                <a:latin typeface="Microsoft Sans Serif"/>
                <a:cs typeface="Microsoft Sans Serif"/>
              </a:rPr>
              <a:t>PV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10"/>
              <a:tabLst>
                <a:tab pos="16510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Dispositivos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control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aislamiento: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CM-IWx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10"/>
              <a:tabLst>
                <a:tab pos="16510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Contactores: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Serie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GAF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6" name="object 876"/>
          <p:cNvSpPr txBox="1"/>
          <p:nvPr/>
        </p:nvSpPr>
        <p:spPr>
          <a:xfrm>
            <a:off x="540000" y="98613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7" name="object 877"/>
          <p:cNvSpPr txBox="1"/>
          <p:nvPr/>
        </p:nvSpPr>
        <p:spPr>
          <a:xfrm>
            <a:off x="540000" y="9932092"/>
            <a:ext cx="2399030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Diagrama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45">
                <a:latin typeface="Microsoft Sans Serif"/>
                <a:cs typeface="Microsoft Sans Serif"/>
              </a:rPr>
              <a:t>CC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subsistema: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216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módulos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34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78" name="object 878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8784" y="3123003"/>
            <a:ext cx="1955181" cy="86044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9999" y="4325403"/>
            <a:ext cx="1524154" cy="20431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49996" y="2397570"/>
            <a:ext cx="2827528" cy="17464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54591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129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300" y="833524"/>
            <a:ext cx="5030470" cy="1416685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217170">
              <a:lnSpc>
                <a:spcPts val="1200"/>
              </a:lnSpc>
              <a:spcBef>
                <a:spcPts val="85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compuesto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224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224</a:t>
            </a:r>
            <a:r>
              <a:rPr dirty="0" sz="700" spc="5">
                <a:latin typeface="Microsoft Sans Serif"/>
                <a:cs typeface="Microsoft Sans Serif"/>
              </a:rPr>
              <a:t> cadenas </a:t>
            </a:r>
            <a:r>
              <a:rPr dirty="0" sz="700" spc="15">
                <a:latin typeface="Microsoft Sans Serif"/>
                <a:cs typeface="Microsoft Sans Serif"/>
              </a:rPr>
              <a:t>están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grupos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56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cadenas.</a:t>
            </a:r>
            <a:endParaRPr sz="700">
              <a:latin typeface="Microsoft Sans Serif"/>
              <a:cs typeface="Microsoft Sans Serif"/>
            </a:endParaRPr>
          </a:p>
          <a:p>
            <a:pPr marL="12700" marR="159385">
              <a:lnSpc>
                <a:spcPts val="12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cualquier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0">
                <a:latin typeface="Microsoft Sans Serif"/>
                <a:cs typeface="Microsoft Sans Serif"/>
              </a:rPr>
              <a:t>56</a:t>
            </a:r>
            <a:r>
              <a:rPr dirty="0" sz="650" spc="5">
                <a:latin typeface="Microsoft Sans Serif"/>
                <a:cs typeface="Microsoft Sans Serif"/>
              </a:rPr>
              <a:t> cadenas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conectar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4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cajas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equipadas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entrada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16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cadenas </a:t>
            </a:r>
            <a:r>
              <a:rPr dirty="0" sz="650" spc="-10">
                <a:latin typeface="Microsoft Sans Serif"/>
                <a:cs typeface="Microsoft Sans Serif"/>
              </a:rPr>
              <a:t>(se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utilizará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entrada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14</a:t>
            </a:r>
            <a:r>
              <a:rPr dirty="0" sz="650">
                <a:latin typeface="Microsoft Sans Serif"/>
                <a:cs typeface="Microsoft Sans Serif"/>
              </a:rPr>
              <a:t> cadenas).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selección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caja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combinación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20">
                <a:latin typeface="Microsoft Sans Serif"/>
                <a:cs typeface="Microsoft Sans Serif"/>
              </a:rPr>
              <a:t>debe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cuenta:</a:t>
            </a:r>
            <a:endParaRPr sz="650">
              <a:latin typeface="Microsoft Sans Serif"/>
              <a:cs typeface="Microsoft Sans Serif"/>
            </a:endParaRPr>
          </a:p>
          <a:p>
            <a:pPr marL="69850" marR="69850" indent="-69850">
              <a:lnSpc>
                <a:spcPts val="1200"/>
              </a:lnSpc>
              <a:buChar char="•"/>
              <a:tabLst>
                <a:tab pos="69850" algn="l"/>
              </a:tabLst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compatible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entrada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campo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fotovoltaico.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V;</a:t>
            </a:r>
            <a:endParaRPr sz="700">
              <a:latin typeface="Microsoft Sans Serif"/>
              <a:cs typeface="Microsoft Sans Serif"/>
            </a:endParaRPr>
          </a:p>
          <a:p>
            <a:pPr marL="77470" marR="5080" indent="-77470">
              <a:lnSpc>
                <a:spcPts val="1200"/>
              </a:lnSpc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térmica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convencional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aire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libre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(Ith)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seccionador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compatible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conectadas.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caso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14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luego: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23437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2688671"/>
            <a:ext cx="4436745" cy="32321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73025" indent="-60960">
              <a:lnSpc>
                <a:spcPct val="100000"/>
              </a:lnSpc>
              <a:spcBef>
                <a:spcPts val="330"/>
              </a:spcBef>
              <a:buChar char="•"/>
              <a:tabLst>
                <a:tab pos="73660" algn="l"/>
              </a:tabLst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combinadora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equipada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SPD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1;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fusibles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instalados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portafusibles</a:t>
            </a:r>
            <a:r>
              <a:rPr dirty="0" sz="450" spc="20">
                <a:latin typeface="Microsoft Sans Serif"/>
                <a:cs typeface="Microsoft Sans Serif"/>
              </a:rPr>
              <a:t>41</a:t>
            </a:r>
            <a:r>
              <a:rPr dirty="0" sz="800" spc="20">
                <a:latin typeface="Microsoft Sans Serif"/>
                <a:cs typeface="Microsoft Sans Serif"/>
              </a:rPr>
              <a:t>Serán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fusibles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gPV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08479" y="2976250"/>
            <a:ext cx="9080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3099687"/>
            <a:ext cx="429895" cy="861694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288" y="4108689"/>
            <a:ext cx="489204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Además,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hoja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datos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módulo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informa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clasificación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máxima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fusibles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serie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15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4273243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88" y="4864358"/>
            <a:ext cx="4904105" cy="889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fusibles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gPV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15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diagrama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caja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combinadora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indica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Figura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94.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diagrama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interconexión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subsistema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indica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Figura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94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(página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siguiente)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27300" y="9443368"/>
            <a:ext cx="6356985" cy="532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249035">
              <a:lnSpc>
                <a:spcPct val="111100"/>
              </a:lnSpc>
              <a:spcBef>
                <a:spcPts val="100"/>
              </a:spcBef>
            </a:pPr>
            <a:r>
              <a:rPr dirty="0" sz="600" spc="155">
                <a:latin typeface="Microsoft Sans Serif"/>
                <a:cs typeface="Microsoft Sans Serif"/>
              </a:rPr>
              <a:t>—  </a:t>
            </a:r>
            <a:r>
              <a:rPr dirty="0" sz="600" spc="5">
                <a:latin typeface="Microsoft Sans Serif"/>
                <a:cs typeface="Microsoft Sans Serif"/>
              </a:rPr>
              <a:t>41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4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 </a:t>
            </a:r>
            <a:r>
              <a:rPr dirty="0" sz="550" spc="10">
                <a:latin typeface="Microsoft Sans Serif"/>
                <a:cs typeface="Microsoft Sans Serif"/>
              </a:rPr>
              <a:t>capacidad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transporte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corriente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cadena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20">
                <a:latin typeface="Microsoft Sans Serif"/>
                <a:cs typeface="Microsoft Sans Serif"/>
              </a:rPr>
              <a:t>superior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20">
                <a:latin typeface="Microsoft Sans Serif"/>
                <a:cs typeface="Microsoft Sans Serif"/>
              </a:rPr>
              <a:t>corriente </a:t>
            </a:r>
            <a:r>
              <a:rPr dirty="0" sz="550" spc="25">
                <a:latin typeface="Microsoft Sans Serif"/>
                <a:cs typeface="Microsoft Sans Serif"/>
              </a:rPr>
              <a:t>máxima </a:t>
            </a:r>
            <a:r>
              <a:rPr dirty="0" sz="550" spc="20">
                <a:latin typeface="Microsoft Sans Serif"/>
                <a:cs typeface="Microsoft Sans Serif"/>
              </a:rPr>
              <a:t>que puede </a:t>
            </a:r>
            <a:r>
              <a:rPr dirty="0" sz="550" spc="10">
                <a:latin typeface="Microsoft Sans Serif"/>
                <a:cs typeface="Microsoft Sans Serif"/>
              </a:rPr>
              <a:t>pasar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10">
                <a:latin typeface="Microsoft Sans Serif"/>
                <a:cs typeface="Microsoft Sans Serif"/>
              </a:rPr>
              <a:t>través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ellos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condiciones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funcionamiento </a:t>
            </a:r>
            <a:r>
              <a:rPr dirty="0" sz="550" spc="15">
                <a:latin typeface="Microsoft Sans Serif"/>
                <a:cs typeface="Microsoft Sans Serif"/>
              </a:rPr>
              <a:t>estándar;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20">
                <a:latin typeface="Microsoft Sans Serif"/>
                <a:cs typeface="Microsoft Sans Serif"/>
              </a:rPr>
              <a:t>lo tanto, </a:t>
            </a:r>
            <a:r>
              <a:rPr dirty="0" sz="550" spc="2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0">
                <a:latin typeface="Microsoft Sans Serif"/>
                <a:cs typeface="Microsoft Sans Serif"/>
              </a:rPr>
              <a:t>necesario </a:t>
            </a:r>
            <a:r>
              <a:rPr dirty="0" sz="550" spc="20">
                <a:latin typeface="Microsoft Sans Serif"/>
                <a:cs typeface="Microsoft Sans Serif"/>
              </a:rPr>
              <a:t>protegerlos contra </a:t>
            </a:r>
            <a:r>
              <a:rPr dirty="0" sz="550" spc="10">
                <a:latin typeface="Microsoft Sans Serif"/>
                <a:cs typeface="Microsoft Sans Serif"/>
              </a:rPr>
              <a:t>sobrecargas. Por </a:t>
            </a:r>
            <a:r>
              <a:rPr dirty="0" sz="550" spc="20">
                <a:latin typeface="Microsoft Sans Serif"/>
                <a:cs typeface="Microsoft Sans Serif"/>
              </a:rPr>
              <a:t>lo </a:t>
            </a:r>
            <a:r>
              <a:rPr dirty="0" sz="550" spc="15">
                <a:latin typeface="Microsoft Sans Serif"/>
                <a:cs typeface="Microsoft Sans Serif"/>
              </a:rPr>
              <a:t>general, </a:t>
            </a:r>
            <a:r>
              <a:rPr dirty="0" sz="550" spc="30">
                <a:latin typeface="Microsoft Sans Serif"/>
                <a:cs typeface="Microsoft Sans Serif"/>
              </a:rPr>
              <a:t>no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0">
                <a:latin typeface="Microsoft Sans Serif"/>
                <a:cs typeface="Microsoft Sans Serif"/>
              </a:rPr>
              <a:t>necesario </a:t>
            </a:r>
            <a:r>
              <a:rPr dirty="0" sz="550" spc="25">
                <a:latin typeface="Microsoft Sans Serif"/>
                <a:cs typeface="Microsoft Sans Serif"/>
              </a:rPr>
              <a:t>proteger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5">
                <a:latin typeface="Microsoft Sans Serif"/>
                <a:cs typeface="Microsoft Sans Serif"/>
              </a:rPr>
              <a:t>cables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10">
                <a:latin typeface="Microsoft Sans Serif"/>
                <a:cs typeface="Microsoft Sans Serif"/>
              </a:rPr>
              <a:t>cadena </a:t>
            </a:r>
            <a:r>
              <a:rPr dirty="0" sz="550" spc="20">
                <a:latin typeface="Microsoft Sans Serif"/>
                <a:cs typeface="Microsoft Sans Serif"/>
              </a:rPr>
              <a:t>fotovoltaica contra </a:t>
            </a:r>
            <a:r>
              <a:rPr dirty="0" sz="550" spc="10">
                <a:latin typeface="Microsoft Sans Serif"/>
                <a:cs typeface="Microsoft Sans Serif"/>
              </a:rPr>
              <a:t>sobrecargas </a:t>
            </a:r>
            <a:r>
              <a:rPr dirty="0" sz="550">
                <a:latin typeface="Microsoft Sans Serif"/>
                <a:cs typeface="Microsoft Sans Serif"/>
              </a:rPr>
              <a:t>si </a:t>
            </a:r>
            <a:r>
              <a:rPr dirty="0" sz="550" spc="-5">
                <a:latin typeface="Microsoft Sans Serif"/>
                <a:cs typeface="Microsoft Sans Serif"/>
              </a:rPr>
              <a:t>se </a:t>
            </a:r>
            <a:r>
              <a:rPr dirty="0" sz="550" spc="15">
                <a:latin typeface="Microsoft Sans Serif"/>
                <a:cs typeface="Microsoft Sans Serif"/>
              </a:rPr>
              <a:t>eligen con </a:t>
            </a:r>
            <a:r>
              <a:rPr dirty="0" sz="550" spc="20">
                <a:latin typeface="Microsoft Sans Serif"/>
                <a:cs typeface="Microsoft Sans Serif"/>
              </a:rPr>
              <a:t>una </a:t>
            </a:r>
            <a:r>
              <a:rPr dirty="0" sz="550" spc="10">
                <a:latin typeface="Microsoft Sans Serif"/>
                <a:cs typeface="Microsoft Sans Serif"/>
              </a:rPr>
              <a:t>capacidad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5">
                <a:latin typeface="Microsoft Sans Serif"/>
                <a:cs typeface="Microsoft Sans Serif"/>
              </a:rPr>
              <a:t>transporte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20">
                <a:latin typeface="Microsoft Sans Serif"/>
                <a:cs typeface="Microsoft Sans Serif"/>
              </a:rPr>
              <a:t> corriente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igual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superior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 </a:t>
            </a:r>
            <a:r>
              <a:rPr dirty="0" sz="550" spc="5">
                <a:latin typeface="Microsoft Sans Serif"/>
                <a:cs typeface="Microsoft Sans Serif"/>
              </a:rPr>
              <a:t>1,25 </a:t>
            </a:r>
            <a:r>
              <a:rPr dirty="0" sz="550" spc="-5">
                <a:latin typeface="Microsoft Sans Serif"/>
                <a:cs typeface="Microsoft Sans Serif"/>
              </a:rPr>
              <a:t>veces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.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cierto,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caso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muchas</a:t>
            </a:r>
            <a:r>
              <a:rPr dirty="0" sz="550" spc="5">
                <a:latin typeface="Microsoft Sans Serif"/>
                <a:cs typeface="Microsoft Sans Serif"/>
              </a:rPr>
              <a:t> cadenas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conectadas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paralelo,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cables y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conectores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deben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protegerse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contra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cuando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328579" y="9942427"/>
            <a:ext cx="167640" cy="48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">
                <a:latin typeface="Microsoft Sans Serif"/>
                <a:cs typeface="Microsoft Sans Serif"/>
              </a:rPr>
              <a:t>Carolina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>
                <a:latin typeface="Microsoft Sans Serif"/>
                <a:cs typeface="Microsoft Sans Serif"/>
              </a:rPr>
              <a:t>del</a:t>
            </a:r>
            <a:r>
              <a:rPr dirty="0" sz="150" spc="-5">
                <a:latin typeface="Microsoft Sans Serif"/>
                <a:cs typeface="Microsoft Sans Serif"/>
              </a:rPr>
              <a:t> </a:t>
            </a:r>
            <a:r>
              <a:rPr dirty="0" sz="150">
                <a:latin typeface="Microsoft Sans Serif"/>
                <a:cs typeface="Microsoft Sans Serif"/>
              </a:rPr>
              <a:t>Sur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01895" y="9950034"/>
            <a:ext cx="6121400" cy="229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su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inferior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.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1,25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25">
                <a:latin typeface="Lucida Sans Unicode"/>
                <a:cs typeface="Lucida Sans Unicode"/>
              </a:rPr>
              <a:t>≤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&lt;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=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1,25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-45">
                <a:latin typeface="Microsoft Sans Serif"/>
                <a:cs typeface="Microsoft Sans Serif"/>
              </a:rPr>
              <a:t>(S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0">
                <a:latin typeface="Lucida Sans Unicode"/>
                <a:cs typeface="Lucida Sans Unicode"/>
              </a:rPr>
              <a:t>−1)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-160">
                <a:latin typeface="Lucida Sans Unicode"/>
                <a:cs typeface="Lucida Sans Unicode"/>
              </a:rPr>
              <a:t>∙</a:t>
            </a:r>
            <a:r>
              <a:rPr dirty="0" sz="550" spc="-35">
                <a:latin typeface="Lucida Sans Unicode"/>
                <a:cs typeface="Lucida Sans Unicode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baseline="-31746" sz="525" spc="-352">
                <a:latin typeface="Microsoft Sans Serif"/>
                <a:cs typeface="Microsoft Sans Serif"/>
              </a:rPr>
              <a:t>S</a:t>
            </a:r>
            <a:r>
              <a:rPr dirty="0" sz="550" spc="-215">
                <a:latin typeface="Microsoft Sans Serif"/>
                <a:cs typeface="Microsoft Sans Serif"/>
              </a:rPr>
              <a:t>D</a:t>
            </a:r>
            <a:r>
              <a:rPr dirty="0" baseline="-31746" sz="525" spc="-67">
                <a:latin typeface="Microsoft Sans Serif"/>
                <a:cs typeface="Microsoft Sans Serif"/>
              </a:rPr>
              <a:t>C</a:t>
            </a:r>
            <a:r>
              <a:rPr dirty="0" sz="550" spc="-305">
                <a:latin typeface="Microsoft Sans Serif"/>
                <a:cs typeface="Microsoft Sans Serif"/>
              </a:rPr>
              <a:t>o</a:t>
            </a:r>
            <a:r>
              <a:rPr dirty="0" baseline="-31746" sz="525" spc="7">
                <a:latin typeface="Microsoft Sans Serif"/>
                <a:cs typeface="Microsoft Sans Serif"/>
              </a:rPr>
              <a:t>2</a:t>
            </a:r>
            <a:r>
              <a:rPr dirty="0" baseline="-31746" sz="525" spc="44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nde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e</a:t>
            </a:r>
            <a:r>
              <a:rPr dirty="0" sz="550" spc="-200">
                <a:latin typeface="Microsoft Sans Serif"/>
                <a:cs typeface="Microsoft Sans Serif"/>
              </a:rPr>
              <a:t>s</a:t>
            </a:r>
            <a:r>
              <a:rPr dirty="0" baseline="-74074" sz="225" spc="-7">
                <a:latin typeface="Microsoft Sans Serif"/>
                <a:cs typeface="Microsoft Sans Serif"/>
              </a:rPr>
              <a:t>Car</a:t>
            </a:r>
            <a:r>
              <a:rPr dirty="0" baseline="-74074" sz="225" spc="-7">
                <a:latin typeface="Microsoft Sans Serif"/>
                <a:cs typeface="Microsoft Sans Serif"/>
              </a:rPr>
              <a:t>o</a:t>
            </a:r>
            <a:r>
              <a:rPr dirty="0" sz="550" spc="-305">
                <a:latin typeface="Microsoft Sans Serif"/>
                <a:cs typeface="Microsoft Sans Serif"/>
              </a:rPr>
              <a:t>e</a:t>
            </a:r>
            <a:r>
              <a:rPr dirty="0" baseline="-74074" sz="225">
                <a:latin typeface="Microsoft Sans Serif"/>
                <a:cs typeface="Microsoft Sans Serif"/>
              </a:rPr>
              <a:t>lina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120">
                <a:latin typeface="Microsoft Sans Serif"/>
                <a:cs typeface="Microsoft Sans Serif"/>
              </a:rPr>
              <a:t>d</a:t>
            </a:r>
            <a:r>
              <a:rPr dirty="0" sz="550" spc="-50">
                <a:latin typeface="Microsoft Sans Serif"/>
                <a:cs typeface="Microsoft Sans Serif"/>
              </a:rPr>
              <a:t>l</a:t>
            </a:r>
            <a:r>
              <a:rPr dirty="0" baseline="-74074" sz="225">
                <a:latin typeface="Microsoft Sans Serif"/>
                <a:cs typeface="Microsoft Sans Serif"/>
              </a:rPr>
              <a:t>el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97">
                <a:latin typeface="Microsoft Sans Serif"/>
                <a:cs typeface="Microsoft Sans Serif"/>
              </a:rPr>
              <a:t>S</a:t>
            </a:r>
            <a:r>
              <a:rPr dirty="0" sz="550" spc="-270">
                <a:latin typeface="Microsoft Sans Serif"/>
                <a:cs typeface="Microsoft Sans Serif"/>
              </a:rPr>
              <a:t>n</a:t>
            </a:r>
            <a:r>
              <a:rPr dirty="0" baseline="-74074" sz="225" spc="15">
                <a:latin typeface="Microsoft Sans Serif"/>
                <a:cs typeface="Microsoft Sans Serif"/>
              </a:rPr>
              <a:t>ur</a:t>
            </a:r>
            <a:r>
              <a:rPr dirty="0" baseline="-74074" sz="225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37037" sz="450" spc="-135">
                <a:latin typeface="Microsoft Sans Serif"/>
                <a:cs typeface="Microsoft Sans Serif"/>
              </a:rPr>
              <a:t>c</a:t>
            </a:r>
            <a:r>
              <a:rPr dirty="0" sz="550" spc="-235">
                <a:latin typeface="Microsoft Sans Serif"/>
                <a:cs typeface="Microsoft Sans Serif"/>
              </a:rPr>
              <a:t>ú</a:t>
            </a:r>
            <a:r>
              <a:rPr dirty="0" baseline="-37037" sz="450">
                <a:latin typeface="Microsoft Sans Serif"/>
                <a:cs typeface="Microsoft Sans Serif"/>
              </a:rPr>
              <a:t>a</a:t>
            </a:r>
            <a:r>
              <a:rPr dirty="0" baseline="-37037" sz="450" spc="-120">
                <a:latin typeface="Microsoft Sans Serif"/>
                <a:cs typeface="Microsoft Sans Serif"/>
              </a:rPr>
              <a:t>d</a:t>
            </a:r>
            <a:r>
              <a:rPr dirty="0" sz="550" spc="-370">
                <a:latin typeface="Microsoft Sans Serif"/>
                <a:cs typeface="Microsoft Sans Serif"/>
              </a:rPr>
              <a:t>m</a:t>
            </a:r>
            <a:r>
              <a:rPr dirty="0" baseline="-37037" sz="450" spc="15">
                <a:latin typeface="Microsoft Sans Serif"/>
                <a:cs typeface="Microsoft Sans Serif"/>
              </a:rPr>
              <a:t>en</a:t>
            </a:r>
            <a:r>
              <a:rPr dirty="0" baseline="-37037" sz="450" spc="-157">
                <a:latin typeface="Microsoft Sans Serif"/>
                <a:cs typeface="Microsoft Sans Serif"/>
              </a:rPr>
              <a:t>a</a:t>
            </a:r>
            <a:r>
              <a:rPr dirty="0" sz="550" spc="-135">
                <a:latin typeface="Microsoft Sans Serif"/>
                <a:cs typeface="Microsoft Sans Serif"/>
              </a:rPr>
              <a:t>e</a:t>
            </a:r>
            <a:r>
              <a:rPr dirty="0" baseline="-37037" sz="450" spc="-37">
                <a:latin typeface="Microsoft Sans Serif"/>
                <a:cs typeface="Microsoft Sans Serif"/>
              </a:rPr>
              <a:t>z</a:t>
            </a:r>
            <a:r>
              <a:rPr dirty="0" sz="550" spc="35">
                <a:latin typeface="Microsoft Sans Serif"/>
                <a:cs typeface="Microsoft Sans Serif"/>
              </a:rPr>
              <a:t>ro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20">
                <a:latin typeface="Microsoft Sans Serif"/>
                <a:cs typeface="Microsoft Sans Serif"/>
              </a:rPr>
              <a:t>d</a:t>
            </a:r>
            <a:r>
              <a:rPr dirty="0" baseline="-31746" sz="525" spc="-142">
                <a:latin typeface="Microsoft Sans Serif"/>
                <a:cs typeface="Microsoft Sans Serif"/>
              </a:rPr>
              <a:t>S</a:t>
            </a:r>
            <a:r>
              <a:rPr dirty="0" sz="550" spc="-265">
                <a:latin typeface="Microsoft Sans Serif"/>
                <a:cs typeface="Microsoft Sans Serif"/>
              </a:rPr>
              <a:t>e</a:t>
            </a:r>
            <a:r>
              <a:rPr dirty="0" baseline="-31746" sz="525" spc="-22">
                <a:latin typeface="Microsoft Sans Serif"/>
                <a:cs typeface="Microsoft Sans Serif"/>
              </a:rPr>
              <a:t>C</a:t>
            </a:r>
            <a:r>
              <a:rPr dirty="0" baseline="-31746" sz="525" spc="-44">
                <a:latin typeface="Microsoft Sans Serif"/>
                <a:cs typeface="Microsoft Sans Serif"/>
              </a:rPr>
              <a:t>2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65">
                <a:latin typeface="Microsoft Sans Serif"/>
                <a:cs typeface="Microsoft Sans Serif"/>
              </a:rPr>
              <a:t>d</a:t>
            </a:r>
            <a:r>
              <a:rPr dirty="0" baseline="-31746" sz="525" spc="-217">
                <a:latin typeface="Microsoft Sans Serif"/>
                <a:cs typeface="Microsoft Sans Serif"/>
              </a:rPr>
              <a:t>A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sub</a:t>
            </a:r>
            <a:r>
              <a:rPr dirty="0" sz="550" spc="-55">
                <a:latin typeface="Microsoft Sans Serif"/>
                <a:cs typeface="Microsoft Sans Serif"/>
              </a:rPr>
              <a:t>c</a:t>
            </a:r>
            <a:r>
              <a:rPr dirty="0" baseline="-74074" sz="225" spc="-112">
                <a:latin typeface="Microsoft Sans Serif"/>
                <a:cs typeface="Microsoft Sans Serif"/>
              </a:rPr>
              <a:t>C</a:t>
            </a:r>
            <a:r>
              <a:rPr dirty="0" sz="550" spc="-254">
                <a:latin typeface="Microsoft Sans Serif"/>
                <a:cs typeface="Microsoft Sans Serif"/>
              </a:rPr>
              <a:t>o</a:t>
            </a:r>
            <a:r>
              <a:rPr dirty="0" baseline="-74074" sz="225" spc="7">
                <a:latin typeface="Microsoft Sans Serif"/>
                <a:cs typeface="Microsoft Sans Serif"/>
              </a:rPr>
              <a:t>arol</a:t>
            </a:r>
            <a:r>
              <a:rPr dirty="0" baseline="-74074" sz="225" spc="-60">
                <a:latin typeface="Microsoft Sans Serif"/>
                <a:cs typeface="Microsoft Sans Serif"/>
              </a:rPr>
              <a:t>i</a:t>
            </a:r>
            <a:r>
              <a:rPr dirty="0" sz="550" spc="-275">
                <a:latin typeface="Microsoft Sans Serif"/>
                <a:cs typeface="Microsoft Sans Serif"/>
              </a:rPr>
              <a:t>n</a:t>
            </a:r>
            <a:r>
              <a:rPr dirty="0" baseline="-74074" sz="225" spc="7">
                <a:latin typeface="Microsoft Sans Serif"/>
                <a:cs typeface="Microsoft Sans Serif"/>
              </a:rPr>
              <a:t>na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d</a:t>
            </a:r>
            <a:r>
              <a:rPr dirty="0" sz="550" spc="-125">
                <a:latin typeface="Microsoft Sans Serif"/>
                <a:cs typeface="Microsoft Sans Serif"/>
              </a:rPr>
              <a:t>j</a:t>
            </a:r>
            <a:r>
              <a:rPr dirty="0" baseline="-74074" sz="225">
                <a:latin typeface="Microsoft Sans Serif"/>
                <a:cs typeface="Microsoft Sans Serif"/>
              </a:rPr>
              <a:t>el</a:t>
            </a:r>
            <a:r>
              <a:rPr dirty="0" baseline="-74074" sz="225" spc="-44">
                <a:latin typeface="Microsoft Sans Serif"/>
                <a:cs typeface="Microsoft Sans Serif"/>
              </a:rPr>
              <a:t> </a:t>
            </a:r>
            <a:r>
              <a:rPr dirty="0" sz="550" spc="-285">
                <a:latin typeface="Microsoft Sans Serif"/>
                <a:cs typeface="Microsoft Sans Serif"/>
              </a:rPr>
              <a:t>u</a:t>
            </a:r>
            <a:r>
              <a:rPr dirty="0" baseline="-74074" sz="225">
                <a:latin typeface="Microsoft Sans Serif"/>
                <a:cs typeface="Microsoft Sans Serif"/>
              </a:rPr>
              <a:t>Sur</a:t>
            </a:r>
            <a:r>
              <a:rPr dirty="0" baseline="-74074" sz="225">
                <a:latin typeface="Microsoft Sans Serif"/>
                <a:cs typeface="Microsoft Sans Serif"/>
              </a:rPr>
              <a:t> </a:t>
            </a:r>
            <a:r>
              <a:rPr dirty="0" baseline="-74074" sz="225" spc="-7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nto.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114">
                <a:latin typeface="Microsoft Sans Serif"/>
                <a:cs typeface="Microsoft Sans Serif"/>
              </a:rPr>
              <a:t> </a:t>
            </a:r>
            <a:r>
              <a:rPr dirty="0" baseline="-31746" sz="525" spc="-195">
                <a:latin typeface="Microsoft Sans Serif"/>
                <a:cs typeface="Microsoft Sans Serif"/>
              </a:rPr>
              <a:t>A</a:t>
            </a:r>
            <a:r>
              <a:rPr dirty="0" sz="550" spc="15">
                <a:latin typeface="Microsoft Sans Serif"/>
                <a:cs typeface="Microsoft Sans Serif"/>
              </a:rPr>
              <a:t>cualquier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caso,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recomendable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uso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  </a:t>
            </a:r>
            <a:r>
              <a:rPr dirty="0" sz="550" spc="20">
                <a:latin typeface="Microsoft Sans Serif"/>
                <a:cs typeface="Microsoft Sans Serif"/>
              </a:rPr>
              <a:t>portafusibles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fusibles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desconectar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(no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bajo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carga)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caso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operaciones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mantenimiento.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266597" y="1089093"/>
            <a:ext cx="1092200" cy="1024890"/>
            <a:chOff x="1266597" y="1089093"/>
            <a:chExt cx="1092200" cy="1024890"/>
          </a:xfrm>
        </p:grpSpPr>
        <p:sp>
          <p:nvSpPr>
            <p:cNvPr id="4" name="object 4"/>
            <p:cNvSpPr/>
            <p:nvPr/>
          </p:nvSpPr>
          <p:spPr>
            <a:xfrm>
              <a:off x="1269772" y="1156850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269772" y="1191590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269772" y="1282288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80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269772" y="20986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304411" y="211067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394738" y="211067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343183" y="209862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354739" y="1989492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55" y="8487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51162" y="1116459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338998" y="109226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15" y="12065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231562" y="1092272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19" h="0">
                  <a:moveTo>
                    <a:pt x="8356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372071" y="1092272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348064" y="1092272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5" h="0">
                  <a:moveTo>
                    <a:pt x="120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556895" y="1544891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827824" y="119012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931016" y="124588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981989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931016" y="150353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673357" y="150352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617575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673354" y="124592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635058" y="1738806"/>
            <a:ext cx="427355" cy="189865"/>
            <a:chOff x="635058" y="1738806"/>
            <a:chExt cx="427355" cy="189865"/>
          </a:xfrm>
        </p:grpSpPr>
        <p:sp>
          <p:nvSpPr>
            <p:cNvPr id="26" name="object 26"/>
            <p:cNvSpPr/>
            <p:nvPr/>
          </p:nvSpPr>
          <p:spPr>
            <a:xfrm>
              <a:off x="841836" y="173880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35058" y="1825437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/>
          <p:nvPr/>
        </p:nvSpPr>
        <p:spPr>
          <a:xfrm>
            <a:off x="1354536" y="1326158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59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1451138" y="1149050"/>
            <a:ext cx="467359" cy="663575"/>
            <a:chOff x="1451138" y="1149050"/>
            <a:chExt cx="467359" cy="663575"/>
          </a:xfrm>
        </p:grpSpPr>
        <p:sp>
          <p:nvSpPr>
            <p:cNvPr id="30" name="object 30"/>
            <p:cNvSpPr/>
            <p:nvPr/>
          </p:nvSpPr>
          <p:spPr>
            <a:xfrm>
              <a:off x="1454313" y="1152225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464557" y="1162522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42104" y="1329074"/>
              <a:ext cx="81178" cy="81165"/>
            </a:xfrm>
            <a:prstGeom prst="rect">
              <a:avLst/>
            </a:prstGeom>
          </p:spPr>
        </p:pic>
      </p:grpSp>
      <p:sp>
        <p:nvSpPr>
          <p:cNvPr id="33" name="object 33"/>
          <p:cNvSpPr/>
          <p:nvPr/>
        </p:nvSpPr>
        <p:spPr>
          <a:xfrm>
            <a:off x="1159705" y="1369650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1914136" y="1591001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354536" y="1765770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1466250" y="1595711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5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7" name="object 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3797" y="1770857"/>
            <a:ext cx="81178" cy="81165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1159701" y="181092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2146903" y="859326"/>
            <a:ext cx="158750" cy="677545"/>
            <a:chOff x="2146903" y="859326"/>
            <a:chExt cx="158750" cy="677545"/>
          </a:xfrm>
        </p:grpSpPr>
        <p:sp>
          <p:nvSpPr>
            <p:cNvPr id="40" name="object 40"/>
            <p:cNvSpPr/>
            <p:nvPr/>
          </p:nvSpPr>
          <p:spPr>
            <a:xfrm>
              <a:off x="2226266" y="1014874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6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46903" y="859326"/>
              <a:ext cx="158724" cy="158724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1500046" y="859326"/>
            <a:ext cx="158750" cy="350520"/>
            <a:chOff x="1500046" y="859326"/>
            <a:chExt cx="158750" cy="350520"/>
          </a:xfrm>
        </p:grpSpPr>
        <p:sp>
          <p:nvSpPr>
            <p:cNvPr id="43" name="object 43"/>
            <p:cNvSpPr/>
            <p:nvPr/>
          </p:nvSpPr>
          <p:spPr>
            <a:xfrm>
              <a:off x="1579410" y="1014874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503221" y="86250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1963435" y="1751494"/>
            <a:ext cx="134620" cy="309880"/>
            <a:chOff x="1963435" y="1751494"/>
            <a:chExt cx="134620" cy="309880"/>
          </a:xfrm>
        </p:grpSpPr>
        <p:sp>
          <p:nvSpPr>
            <p:cNvPr id="46" name="object 46"/>
            <p:cNvSpPr/>
            <p:nvPr/>
          </p:nvSpPr>
          <p:spPr>
            <a:xfrm>
              <a:off x="1992016" y="175466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966610" y="1754672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69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030445" y="1967283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992010" y="202544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69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004710" y="2041635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69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017410" y="205783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2146470" y="1561804"/>
            <a:ext cx="62865" cy="58419"/>
            <a:chOff x="2146470" y="1561804"/>
            <a:chExt cx="62865" cy="58419"/>
          </a:xfrm>
        </p:grpSpPr>
        <p:sp>
          <p:nvSpPr>
            <p:cNvPr id="53" name="object 53"/>
            <p:cNvSpPr/>
            <p:nvPr/>
          </p:nvSpPr>
          <p:spPr>
            <a:xfrm>
              <a:off x="2153588" y="156497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69">
                  <a:moveTo>
                    <a:pt x="0" y="26022"/>
                  </a:moveTo>
                  <a:lnTo>
                    <a:pt x="2044" y="15891"/>
                  </a:lnTo>
                  <a:lnTo>
                    <a:pt x="7621" y="7619"/>
                  </a:lnTo>
                  <a:lnTo>
                    <a:pt x="15896" y="2044"/>
                  </a:lnTo>
                  <a:lnTo>
                    <a:pt x="26034" y="0"/>
                  </a:lnTo>
                  <a:lnTo>
                    <a:pt x="36166" y="2044"/>
                  </a:lnTo>
                  <a:lnTo>
                    <a:pt x="44437" y="7619"/>
                  </a:lnTo>
                  <a:lnTo>
                    <a:pt x="50012" y="15891"/>
                  </a:lnTo>
                  <a:lnTo>
                    <a:pt x="52057" y="26022"/>
                  </a:lnTo>
                  <a:lnTo>
                    <a:pt x="50012" y="36155"/>
                  </a:lnTo>
                  <a:lnTo>
                    <a:pt x="44437" y="44430"/>
                  </a:lnTo>
                  <a:lnTo>
                    <a:pt x="36166" y="50011"/>
                  </a:lnTo>
                  <a:lnTo>
                    <a:pt x="26034" y="52057"/>
                  </a:lnTo>
                  <a:lnTo>
                    <a:pt x="15896" y="50011"/>
                  </a:lnTo>
                  <a:lnTo>
                    <a:pt x="7621" y="44430"/>
                  </a:lnTo>
                  <a:lnTo>
                    <a:pt x="2044" y="36155"/>
                  </a:lnTo>
                  <a:lnTo>
                    <a:pt x="0" y="260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149645" y="156497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/>
          <p:nvPr/>
        </p:nvSpPr>
        <p:spPr>
          <a:xfrm>
            <a:off x="2028461" y="1591829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3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2212728" y="1547544"/>
            <a:ext cx="2418080" cy="656590"/>
          </a:xfrm>
          <a:custGeom>
            <a:avLst/>
            <a:gdLst/>
            <a:ahLst/>
            <a:cxnLst/>
            <a:rect l="l" t="t" r="r" b="b"/>
            <a:pathLst>
              <a:path w="2418079" h="656589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656170"/>
                </a:lnTo>
                <a:lnTo>
                  <a:pt x="2417864" y="6561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7" name="object 57"/>
          <p:cNvGrpSpPr/>
          <p:nvPr/>
        </p:nvGrpSpPr>
        <p:grpSpPr>
          <a:xfrm>
            <a:off x="1781450" y="1373842"/>
            <a:ext cx="6350" cy="433070"/>
            <a:chOff x="1781450" y="1373842"/>
            <a:chExt cx="6350" cy="433070"/>
          </a:xfrm>
        </p:grpSpPr>
        <p:sp>
          <p:nvSpPr>
            <p:cNvPr id="58" name="object 58"/>
            <p:cNvSpPr/>
            <p:nvPr/>
          </p:nvSpPr>
          <p:spPr>
            <a:xfrm>
              <a:off x="1784625" y="13738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784625" y="1410510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9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784625" y="1506392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784625" y="17940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/>
          <p:cNvGrpSpPr/>
          <p:nvPr/>
        </p:nvGrpSpPr>
        <p:grpSpPr>
          <a:xfrm>
            <a:off x="3266624" y="1089093"/>
            <a:ext cx="1092200" cy="1024890"/>
            <a:chOff x="3266624" y="1089093"/>
            <a:chExt cx="1092200" cy="1024890"/>
          </a:xfrm>
        </p:grpSpPr>
        <p:sp>
          <p:nvSpPr>
            <p:cNvPr id="63" name="object 63"/>
            <p:cNvSpPr/>
            <p:nvPr/>
          </p:nvSpPr>
          <p:spPr>
            <a:xfrm>
              <a:off x="3269799" y="1156850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269799" y="1191590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269799" y="1282288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80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269799" y="20986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304439" y="211067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394772" y="211067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343215" y="209862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354779" y="1989492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42" y="848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351195" y="1116459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339037" y="109226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03" y="12065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231595" y="1092272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5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372097" y="1092272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348104" y="1092272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/>
          <p:nvPr/>
        </p:nvSpPr>
        <p:spPr>
          <a:xfrm>
            <a:off x="2556929" y="1544891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2827858" y="119012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2931049" y="124588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2982023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2931049" y="150353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2673390" y="150352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2617609" y="140035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2673388" y="124592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4" name="object 84"/>
          <p:cNvGrpSpPr/>
          <p:nvPr/>
        </p:nvGrpSpPr>
        <p:grpSpPr>
          <a:xfrm>
            <a:off x="2635091" y="1738806"/>
            <a:ext cx="427355" cy="189865"/>
            <a:chOff x="2635091" y="1738806"/>
            <a:chExt cx="427355" cy="189865"/>
          </a:xfrm>
        </p:grpSpPr>
        <p:sp>
          <p:nvSpPr>
            <p:cNvPr id="85" name="object 85"/>
            <p:cNvSpPr/>
            <p:nvPr/>
          </p:nvSpPr>
          <p:spPr>
            <a:xfrm>
              <a:off x="2841868" y="173880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635091" y="1825437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/>
          <p:cNvSpPr/>
          <p:nvPr/>
        </p:nvSpPr>
        <p:spPr>
          <a:xfrm>
            <a:off x="3354569" y="1326158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59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8" name="object 88"/>
          <p:cNvGrpSpPr/>
          <p:nvPr/>
        </p:nvGrpSpPr>
        <p:grpSpPr>
          <a:xfrm>
            <a:off x="3451171" y="1149050"/>
            <a:ext cx="467359" cy="663575"/>
            <a:chOff x="3451171" y="1149050"/>
            <a:chExt cx="467359" cy="663575"/>
          </a:xfrm>
        </p:grpSpPr>
        <p:sp>
          <p:nvSpPr>
            <p:cNvPr id="89" name="object 89"/>
            <p:cNvSpPr/>
            <p:nvPr/>
          </p:nvSpPr>
          <p:spPr>
            <a:xfrm>
              <a:off x="3454346" y="1152225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464590" y="1162522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4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42137" y="1329074"/>
              <a:ext cx="81178" cy="81165"/>
            </a:xfrm>
            <a:prstGeom prst="rect">
              <a:avLst/>
            </a:prstGeom>
          </p:spPr>
        </p:pic>
      </p:grpSp>
      <p:sp>
        <p:nvSpPr>
          <p:cNvPr id="92" name="object 92"/>
          <p:cNvSpPr/>
          <p:nvPr/>
        </p:nvSpPr>
        <p:spPr>
          <a:xfrm>
            <a:off x="3159738" y="1369650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3914169" y="1591001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3354569" y="1765770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3466283" y="1595711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4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96" name="object 9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743830" y="1770857"/>
            <a:ext cx="81178" cy="81165"/>
          </a:xfrm>
          <a:prstGeom prst="rect">
            <a:avLst/>
          </a:prstGeom>
        </p:spPr>
      </p:pic>
      <p:sp>
        <p:nvSpPr>
          <p:cNvPr id="97" name="object 97"/>
          <p:cNvSpPr/>
          <p:nvPr/>
        </p:nvSpPr>
        <p:spPr>
          <a:xfrm>
            <a:off x="3159734" y="181092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8" name="object 98"/>
          <p:cNvGrpSpPr/>
          <p:nvPr/>
        </p:nvGrpSpPr>
        <p:grpSpPr>
          <a:xfrm>
            <a:off x="3963463" y="1751494"/>
            <a:ext cx="134620" cy="309880"/>
            <a:chOff x="3963463" y="1751494"/>
            <a:chExt cx="134620" cy="309880"/>
          </a:xfrm>
        </p:grpSpPr>
        <p:sp>
          <p:nvSpPr>
            <p:cNvPr id="99" name="object 99"/>
            <p:cNvSpPr/>
            <p:nvPr/>
          </p:nvSpPr>
          <p:spPr>
            <a:xfrm>
              <a:off x="3992043" y="175466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3966638" y="1754672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73" y="44602"/>
                  </a:lnTo>
                  <a:lnTo>
                    <a:pt x="1276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030472" y="1967283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3992038" y="202544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004738" y="2041635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017438" y="205783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4146503" y="1561804"/>
            <a:ext cx="62865" cy="58419"/>
            <a:chOff x="4146503" y="1561804"/>
            <a:chExt cx="62865" cy="58419"/>
          </a:xfrm>
        </p:grpSpPr>
        <p:sp>
          <p:nvSpPr>
            <p:cNvPr id="106" name="object 106"/>
            <p:cNvSpPr/>
            <p:nvPr/>
          </p:nvSpPr>
          <p:spPr>
            <a:xfrm>
              <a:off x="4153615" y="156497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22"/>
                  </a:moveTo>
                  <a:lnTo>
                    <a:pt x="2046" y="15891"/>
                  </a:lnTo>
                  <a:lnTo>
                    <a:pt x="7626" y="7619"/>
                  </a:lnTo>
                  <a:lnTo>
                    <a:pt x="15901" y="2044"/>
                  </a:lnTo>
                  <a:lnTo>
                    <a:pt x="26034" y="0"/>
                  </a:lnTo>
                  <a:lnTo>
                    <a:pt x="36168" y="2044"/>
                  </a:lnTo>
                  <a:lnTo>
                    <a:pt x="44443" y="7619"/>
                  </a:lnTo>
                  <a:lnTo>
                    <a:pt x="50023" y="15891"/>
                  </a:lnTo>
                  <a:lnTo>
                    <a:pt x="52069" y="26022"/>
                  </a:lnTo>
                  <a:lnTo>
                    <a:pt x="50023" y="36155"/>
                  </a:lnTo>
                  <a:lnTo>
                    <a:pt x="44443" y="44430"/>
                  </a:lnTo>
                  <a:lnTo>
                    <a:pt x="36168" y="50011"/>
                  </a:lnTo>
                  <a:lnTo>
                    <a:pt x="26034" y="52057"/>
                  </a:lnTo>
                  <a:lnTo>
                    <a:pt x="15901" y="50011"/>
                  </a:lnTo>
                  <a:lnTo>
                    <a:pt x="7626" y="44430"/>
                  </a:lnTo>
                  <a:lnTo>
                    <a:pt x="2046" y="36155"/>
                  </a:lnTo>
                  <a:lnTo>
                    <a:pt x="0" y="2602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149678" y="156497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57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/>
          <p:nvPr/>
        </p:nvSpPr>
        <p:spPr>
          <a:xfrm>
            <a:off x="4028494" y="1591829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3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4212760" y="1547544"/>
            <a:ext cx="417830" cy="568960"/>
          </a:xfrm>
          <a:custGeom>
            <a:avLst/>
            <a:gdLst/>
            <a:ahLst/>
            <a:cxnLst/>
            <a:rect l="l" t="t" r="r" b="b"/>
            <a:pathLst>
              <a:path w="417829" h="568960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568883"/>
                </a:lnTo>
                <a:lnTo>
                  <a:pt x="417830" y="568883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" name="object 110"/>
          <p:cNvGrpSpPr/>
          <p:nvPr/>
        </p:nvGrpSpPr>
        <p:grpSpPr>
          <a:xfrm>
            <a:off x="3781483" y="1373842"/>
            <a:ext cx="6350" cy="433070"/>
            <a:chOff x="3781483" y="1373842"/>
            <a:chExt cx="6350" cy="433070"/>
          </a:xfrm>
        </p:grpSpPr>
        <p:sp>
          <p:nvSpPr>
            <p:cNvPr id="111" name="object 111"/>
            <p:cNvSpPr/>
            <p:nvPr/>
          </p:nvSpPr>
          <p:spPr>
            <a:xfrm>
              <a:off x="3784658" y="13738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784658" y="1410510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9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784658" y="1506392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3784658" y="179402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" name="object 115"/>
          <p:cNvGrpSpPr/>
          <p:nvPr/>
        </p:nvGrpSpPr>
        <p:grpSpPr>
          <a:xfrm>
            <a:off x="1266597" y="2446186"/>
            <a:ext cx="18415" cy="957580"/>
            <a:chOff x="1266597" y="2446186"/>
            <a:chExt cx="18415" cy="957580"/>
          </a:xfrm>
        </p:grpSpPr>
        <p:sp>
          <p:nvSpPr>
            <p:cNvPr id="116" name="object 116"/>
            <p:cNvSpPr/>
            <p:nvPr/>
          </p:nvSpPr>
          <p:spPr>
            <a:xfrm>
              <a:off x="1269772" y="2446186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269772" y="24809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269772" y="2571625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79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269772" y="33879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/>
          <p:cNvGrpSpPr/>
          <p:nvPr/>
        </p:nvGrpSpPr>
        <p:grpSpPr>
          <a:xfrm>
            <a:off x="1348064" y="2378432"/>
            <a:ext cx="1010919" cy="1024890"/>
            <a:chOff x="1348064" y="2378432"/>
            <a:chExt cx="1010919" cy="1024890"/>
          </a:xfrm>
        </p:grpSpPr>
        <p:sp>
          <p:nvSpPr>
            <p:cNvPr id="121" name="object 121"/>
            <p:cNvSpPr/>
            <p:nvPr/>
          </p:nvSpPr>
          <p:spPr>
            <a:xfrm>
              <a:off x="2343182" y="338796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1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354739" y="3278827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55" y="8487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351162" y="2405794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338998" y="2381612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15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231562" y="2381607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19" h="0">
                  <a:moveTo>
                    <a:pt x="8356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72071" y="2381607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48064" y="2381607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5" h="0">
                  <a:moveTo>
                    <a:pt x="120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/>
          <p:cNvSpPr/>
          <p:nvPr/>
        </p:nvSpPr>
        <p:spPr>
          <a:xfrm>
            <a:off x="556895" y="28342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827824" y="247945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931016" y="253522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981989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931016" y="279287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673357" y="2792863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617575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673354" y="2535249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6" name="object 136"/>
          <p:cNvGrpSpPr/>
          <p:nvPr/>
        </p:nvGrpSpPr>
        <p:grpSpPr>
          <a:xfrm>
            <a:off x="635058" y="3028141"/>
            <a:ext cx="427355" cy="189865"/>
            <a:chOff x="635058" y="3028141"/>
            <a:chExt cx="427355" cy="189865"/>
          </a:xfrm>
        </p:grpSpPr>
        <p:sp>
          <p:nvSpPr>
            <p:cNvPr id="137" name="object 137"/>
            <p:cNvSpPr/>
            <p:nvPr/>
          </p:nvSpPr>
          <p:spPr>
            <a:xfrm>
              <a:off x="841836" y="302814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35058" y="3114771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" name="object 139"/>
          <p:cNvSpPr/>
          <p:nvPr/>
        </p:nvSpPr>
        <p:spPr>
          <a:xfrm>
            <a:off x="1354536" y="2615492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0" name="object 140"/>
          <p:cNvGrpSpPr/>
          <p:nvPr/>
        </p:nvGrpSpPr>
        <p:grpSpPr>
          <a:xfrm>
            <a:off x="1451138" y="2438384"/>
            <a:ext cx="467359" cy="663575"/>
            <a:chOff x="1451138" y="2438384"/>
            <a:chExt cx="467359" cy="663575"/>
          </a:xfrm>
        </p:grpSpPr>
        <p:sp>
          <p:nvSpPr>
            <p:cNvPr id="141" name="object 141"/>
            <p:cNvSpPr/>
            <p:nvPr/>
          </p:nvSpPr>
          <p:spPr>
            <a:xfrm>
              <a:off x="1454313" y="2441559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464557" y="2451858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5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3" name="object 1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42104" y="2618411"/>
              <a:ext cx="81178" cy="81165"/>
            </a:xfrm>
            <a:prstGeom prst="rect">
              <a:avLst/>
            </a:prstGeom>
          </p:spPr>
        </p:pic>
      </p:grpSp>
      <p:sp>
        <p:nvSpPr>
          <p:cNvPr id="144" name="object 144"/>
          <p:cNvSpPr/>
          <p:nvPr/>
        </p:nvSpPr>
        <p:spPr>
          <a:xfrm>
            <a:off x="1159705" y="2658987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1914136" y="2880344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1354536" y="3055107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1466250" y="2885049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5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48" name="object 14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743797" y="3060193"/>
            <a:ext cx="81178" cy="81165"/>
          </a:xfrm>
          <a:prstGeom prst="rect">
            <a:avLst/>
          </a:prstGeom>
        </p:spPr>
      </p:pic>
      <p:sp>
        <p:nvSpPr>
          <p:cNvPr id="149" name="object 149"/>
          <p:cNvSpPr/>
          <p:nvPr/>
        </p:nvSpPr>
        <p:spPr>
          <a:xfrm>
            <a:off x="1159701" y="3100263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0" name="object 150"/>
          <p:cNvGrpSpPr/>
          <p:nvPr/>
        </p:nvGrpSpPr>
        <p:grpSpPr>
          <a:xfrm>
            <a:off x="1963435" y="3040828"/>
            <a:ext cx="134620" cy="309880"/>
            <a:chOff x="1963435" y="3040828"/>
            <a:chExt cx="134620" cy="309880"/>
          </a:xfrm>
        </p:grpSpPr>
        <p:sp>
          <p:nvSpPr>
            <p:cNvPr id="151" name="object 151"/>
            <p:cNvSpPr/>
            <p:nvPr/>
          </p:nvSpPr>
          <p:spPr>
            <a:xfrm>
              <a:off x="1992016" y="3044003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966610" y="3044007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69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589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030445" y="3256618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017410" y="334716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69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5" name="object 155"/>
          <p:cNvGrpSpPr/>
          <p:nvPr/>
        </p:nvGrpSpPr>
        <p:grpSpPr>
          <a:xfrm>
            <a:off x="2146470" y="2851134"/>
            <a:ext cx="62865" cy="58419"/>
            <a:chOff x="2146470" y="2851134"/>
            <a:chExt cx="62865" cy="58419"/>
          </a:xfrm>
        </p:grpSpPr>
        <p:sp>
          <p:nvSpPr>
            <p:cNvPr id="156" name="object 156"/>
            <p:cNvSpPr/>
            <p:nvPr/>
          </p:nvSpPr>
          <p:spPr>
            <a:xfrm>
              <a:off x="2153588" y="285430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69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149645" y="285430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8" name="object 158"/>
          <p:cNvSpPr/>
          <p:nvPr/>
        </p:nvSpPr>
        <p:spPr>
          <a:xfrm>
            <a:off x="2028461" y="2881178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2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2212728" y="2292652"/>
            <a:ext cx="2418080" cy="588010"/>
          </a:xfrm>
          <a:custGeom>
            <a:avLst/>
            <a:gdLst/>
            <a:ahLst/>
            <a:cxnLst/>
            <a:rect l="l" t="t" r="r" b="b"/>
            <a:pathLst>
              <a:path w="2418079" h="588010">
                <a:moveTo>
                  <a:pt x="0" y="544233"/>
                </a:moveTo>
                <a:lnTo>
                  <a:pt x="49568" y="587692"/>
                </a:lnTo>
                <a:lnTo>
                  <a:pt x="257467" y="587692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0" name="object 160"/>
          <p:cNvGrpSpPr/>
          <p:nvPr/>
        </p:nvGrpSpPr>
        <p:grpSpPr>
          <a:xfrm>
            <a:off x="1781450" y="2663177"/>
            <a:ext cx="6350" cy="433070"/>
            <a:chOff x="1781450" y="2663177"/>
            <a:chExt cx="6350" cy="433070"/>
          </a:xfrm>
        </p:grpSpPr>
        <p:sp>
          <p:nvSpPr>
            <p:cNvPr id="161" name="object 161"/>
            <p:cNvSpPr/>
            <p:nvPr/>
          </p:nvSpPr>
          <p:spPr>
            <a:xfrm>
              <a:off x="1784625" y="266317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784625" y="2699851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8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784625" y="2795723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784625" y="30833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" name="object 165"/>
          <p:cNvGrpSpPr/>
          <p:nvPr/>
        </p:nvGrpSpPr>
        <p:grpSpPr>
          <a:xfrm>
            <a:off x="3266624" y="2378432"/>
            <a:ext cx="1092200" cy="1024890"/>
            <a:chOff x="3266624" y="2378432"/>
            <a:chExt cx="1092200" cy="1024890"/>
          </a:xfrm>
        </p:grpSpPr>
        <p:sp>
          <p:nvSpPr>
            <p:cNvPr id="166" name="object 166"/>
            <p:cNvSpPr/>
            <p:nvPr/>
          </p:nvSpPr>
          <p:spPr>
            <a:xfrm>
              <a:off x="3269799" y="2446186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32"/>
                  </a:moveTo>
                  <a:lnTo>
                    <a:pt x="3175" y="6032"/>
                  </a:lnTo>
                </a:path>
              </a:pathLst>
            </a:custGeom>
            <a:ln w="12065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269799" y="2480927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w="0" h="79375">
                  <a:moveTo>
                    <a:pt x="0" y="0"/>
                  </a:moveTo>
                  <a:lnTo>
                    <a:pt x="0" y="7936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269799" y="2571625"/>
              <a:ext cx="0" cy="805180"/>
            </a:xfrm>
            <a:custGeom>
              <a:avLst/>
              <a:gdLst/>
              <a:ahLst/>
              <a:cxnLst/>
              <a:rect l="l" t="t" r="r" b="b"/>
              <a:pathLst>
                <a:path w="0" h="805179">
                  <a:moveTo>
                    <a:pt x="0" y="0"/>
                  </a:moveTo>
                  <a:lnTo>
                    <a:pt x="0" y="804989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269799" y="33879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304439" y="340001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394772" y="3400013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343215" y="338796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354779" y="3278827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342" y="8487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351195" y="2405794"/>
              <a:ext cx="3810" cy="861060"/>
            </a:xfrm>
            <a:custGeom>
              <a:avLst/>
              <a:gdLst/>
              <a:ahLst/>
              <a:cxnLst/>
              <a:rect l="l" t="t" r="r" b="b"/>
              <a:pathLst>
                <a:path w="3810" h="861060">
                  <a:moveTo>
                    <a:pt x="3530" y="86090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339037" y="2381612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03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231595" y="2381607"/>
              <a:ext cx="83820" cy="0"/>
            </a:xfrm>
            <a:custGeom>
              <a:avLst/>
              <a:gdLst/>
              <a:ahLst/>
              <a:cxnLst/>
              <a:rect l="l" t="t" r="r" b="b"/>
              <a:pathLst>
                <a:path w="83820" h="0">
                  <a:moveTo>
                    <a:pt x="8356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372097" y="2381607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 h="0">
                  <a:moveTo>
                    <a:pt x="84755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348104" y="2381607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" name="object 179"/>
          <p:cNvSpPr/>
          <p:nvPr/>
        </p:nvSpPr>
        <p:spPr>
          <a:xfrm>
            <a:off x="2556929" y="28342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2827858" y="2479459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5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2931049" y="253522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2982023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2931049" y="279287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2673390" y="2792863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2617609" y="268968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2673388" y="2535249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69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69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7" name="object 187"/>
          <p:cNvGrpSpPr/>
          <p:nvPr/>
        </p:nvGrpSpPr>
        <p:grpSpPr>
          <a:xfrm>
            <a:off x="2635091" y="3028141"/>
            <a:ext cx="427355" cy="189865"/>
            <a:chOff x="2635091" y="3028141"/>
            <a:chExt cx="427355" cy="189865"/>
          </a:xfrm>
        </p:grpSpPr>
        <p:sp>
          <p:nvSpPr>
            <p:cNvPr id="188" name="object 188"/>
            <p:cNvSpPr/>
            <p:nvPr/>
          </p:nvSpPr>
          <p:spPr>
            <a:xfrm>
              <a:off x="2841868" y="302814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635091" y="3114771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" name="object 190"/>
          <p:cNvSpPr/>
          <p:nvPr/>
        </p:nvSpPr>
        <p:spPr>
          <a:xfrm>
            <a:off x="3354569" y="2615492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1" name="object 191"/>
          <p:cNvGrpSpPr/>
          <p:nvPr/>
        </p:nvGrpSpPr>
        <p:grpSpPr>
          <a:xfrm>
            <a:off x="3451171" y="2438384"/>
            <a:ext cx="467359" cy="663575"/>
            <a:chOff x="3451171" y="2438384"/>
            <a:chExt cx="467359" cy="663575"/>
          </a:xfrm>
        </p:grpSpPr>
        <p:sp>
          <p:nvSpPr>
            <p:cNvPr id="192" name="object 192"/>
            <p:cNvSpPr/>
            <p:nvPr/>
          </p:nvSpPr>
          <p:spPr>
            <a:xfrm>
              <a:off x="3454346" y="2441559"/>
              <a:ext cx="461009" cy="657225"/>
            </a:xfrm>
            <a:custGeom>
              <a:avLst/>
              <a:gdLst/>
              <a:ahLst/>
              <a:cxnLst/>
              <a:rect l="l" t="t" r="r" b="b"/>
              <a:pathLst>
                <a:path w="461010" h="657225">
                  <a:moveTo>
                    <a:pt x="0" y="0"/>
                  </a:moveTo>
                  <a:lnTo>
                    <a:pt x="220472" y="220433"/>
                  </a:lnTo>
                  <a:lnTo>
                    <a:pt x="459155" y="220433"/>
                  </a:lnTo>
                  <a:lnTo>
                    <a:pt x="460844" y="656894"/>
                  </a:lnTo>
                  <a:lnTo>
                    <a:pt x="231140" y="656894"/>
                  </a:lnTo>
                  <a:lnTo>
                    <a:pt x="9042" y="43475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3464590" y="2451858"/>
              <a:ext cx="205104" cy="205104"/>
            </a:xfrm>
            <a:custGeom>
              <a:avLst/>
              <a:gdLst/>
              <a:ahLst/>
              <a:cxnLst/>
              <a:rect l="l" t="t" r="r" b="b"/>
              <a:pathLst>
                <a:path w="205104" h="205105">
                  <a:moveTo>
                    <a:pt x="0" y="54343"/>
                  </a:moveTo>
                  <a:lnTo>
                    <a:pt x="54330" y="0"/>
                  </a:lnTo>
                  <a:lnTo>
                    <a:pt x="204660" y="150342"/>
                  </a:lnTo>
                  <a:lnTo>
                    <a:pt x="150317" y="204685"/>
                  </a:lnTo>
                  <a:lnTo>
                    <a:pt x="0" y="5434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4" name="object 19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42137" y="2618411"/>
              <a:ext cx="81178" cy="81165"/>
            </a:xfrm>
            <a:prstGeom prst="rect">
              <a:avLst/>
            </a:prstGeom>
          </p:spPr>
        </p:pic>
      </p:grpSp>
      <p:sp>
        <p:nvSpPr>
          <p:cNvPr id="195" name="object 195"/>
          <p:cNvSpPr/>
          <p:nvPr/>
        </p:nvSpPr>
        <p:spPr>
          <a:xfrm>
            <a:off x="3159738" y="2658987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83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3914169" y="2880344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5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3354569" y="3055107"/>
            <a:ext cx="0" cy="86360"/>
          </a:xfrm>
          <a:custGeom>
            <a:avLst/>
            <a:gdLst/>
            <a:ahLst/>
            <a:cxnLst/>
            <a:rect l="l" t="t" r="r" b="b"/>
            <a:pathLst>
              <a:path w="0" h="86360">
                <a:moveTo>
                  <a:pt x="0" y="8622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3466283" y="2885049"/>
            <a:ext cx="205104" cy="205104"/>
          </a:xfrm>
          <a:custGeom>
            <a:avLst/>
            <a:gdLst/>
            <a:ahLst/>
            <a:cxnLst/>
            <a:rect l="l" t="t" r="r" b="b"/>
            <a:pathLst>
              <a:path w="205104" h="205105">
                <a:moveTo>
                  <a:pt x="0" y="54343"/>
                </a:moveTo>
                <a:lnTo>
                  <a:pt x="54330" y="0"/>
                </a:lnTo>
                <a:lnTo>
                  <a:pt x="204660" y="150342"/>
                </a:lnTo>
                <a:lnTo>
                  <a:pt x="150317" y="204685"/>
                </a:lnTo>
                <a:lnTo>
                  <a:pt x="0" y="5434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99" name="object 19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743830" y="3060193"/>
            <a:ext cx="81178" cy="81165"/>
          </a:xfrm>
          <a:prstGeom prst="rect">
            <a:avLst/>
          </a:prstGeom>
        </p:spPr>
      </p:pic>
      <p:sp>
        <p:nvSpPr>
          <p:cNvPr id="200" name="object 200"/>
          <p:cNvSpPr/>
          <p:nvPr/>
        </p:nvSpPr>
        <p:spPr>
          <a:xfrm>
            <a:off x="3159734" y="3100263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194475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1" name="object 201"/>
          <p:cNvGrpSpPr/>
          <p:nvPr/>
        </p:nvGrpSpPr>
        <p:grpSpPr>
          <a:xfrm>
            <a:off x="3963463" y="3040828"/>
            <a:ext cx="134620" cy="309880"/>
            <a:chOff x="3963463" y="3040828"/>
            <a:chExt cx="134620" cy="309880"/>
          </a:xfrm>
        </p:grpSpPr>
        <p:sp>
          <p:nvSpPr>
            <p:cNvPr id="202" name="object 202"/>
            <p:cNvSpPr/>
            <p:nvPr/>
          </p:nvSpPr>
          <p:spPr>
            <a:xfrm>
              <a:off x="3992043" y="3044003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3966638" y="3044007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73" y="44589"/>
                  </a:lnTo>
                  <a:lnTo>
                    <a:pt x="1276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030472" y="3256618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20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017438" y="334716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7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6" name="object 206"/>
          <p:cNvGrpSpPr/>
          <p:nvPr/>
        </p:nvGrpSpPr>
        <p:grpSpPr>
          <a:xfrm>
            <a:off x="4146503" y="2851134"/>
            <a:ext cx="62865" cy="58419"/>
            <a:chOff x="4146503" y="2851134"/>
            <a:chExt cx="62865" cy="58419"/>
          </a:xfrm>
        </p:grpSpPr>
        <p:sp>
          <p:nvSpPr>
            <p:cNvPr id="207" name="object 207"/>
            <p:cNvSpPr/>
            <p:nvPr/>
          </p:nvSpPr>
          <p:spPr>
            <a:xfrm>
              <a:off x="4153615" y="285430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6" y="15901"/>
                  </a:lnTo>
                  <a:lnTo>
                    <a:pt x="7626" y="7626"/>
                  </a:lnTo>
                  <a:lnTo>
                    <a:pt x="15901" y="2046"/>
                  </a:lnTo>
                  <a:lnTo>
                    <a:pt x="26034" y="0"/>
                  </a:lnTo>
                  <a:lnTo>
                    <a:pt x="36168" y="2046"/>
                  </a:lnTo>
                  <a:lnTo>
                    <a:pt x="44443" y="7626"/>
                  </a:lnTo>
                  <a:lnTo>
                    <a:pt x="50023" y="15901"/>
                  </a:lnTo>
                  <a:lnTo>
                    <a:pt x="52069" y="26034"/>
                  </a:lnTo>
                  <a:lnTo>
                    <a:pt x="50023" y="36168"/>
                  </a:lnTo>
                  <a:lnTo>
                    <a:pt x="44443" y="44443"/>
                  </a:lnTo>
                  <a:lnTo>
                    <a:pt x="36168" y="50023"/>
                  </a:lnTo>
                  <a:lnTo>
                    <a:pt x="26034" y="52069"/>
                  </a:lnTo>
                  <a:lnTo>
                    <a:pt x="15901" y="50023"/>
                  </a:lnTo>
                  <a:lnTo>
                    <a:pt x="7626" y="44443"/>
                  </a:lnTo>
                  <a:lnTo>
                    <a:pt x="2046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149678" y="2854309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9" name="object 209"/>
          <p:cNvSpPr/>
          <p:nvPr/>
        </p:nvSpPr>
        <p:spPr>
          <a:xfrm>
            <a:off x="4028494" y="2881178"/>
            <a:ext cx="0" cy="163195"/>
          </a:xfrm>
          <a:custGeom>
            <a:avLst/>
            <a:gdLst/>
            <a:ahLst/>
            <a:cxnLst/>
            <a:rect l="l" t="t" r="r" b="b"/>
            <a:pathLst>
              <a:path w="0" h="163194">
                <a:moveTo>
                  <a:pt x="0" y="16282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4212760" y="2381603"/>
            <a:ext cx="417830" cy="499109"/>
          </a:xfrm>
          <a:custGeom>
            <a:avLst/>
            <a:gdLst/>
            <a:ahLst/>
            <a:cxnLst/>
            <a:rect l="l" t="t" r="r" b="b"/>
            <a:pathLst>
              <a:path w="417829" h="499110">
                <a:moveTo>
                  <a:pt x="0" y="455282"/>
                </a:moveTo>
                <a:lnTo>
                  <a:pt x="49568" y="498741"/>
                </a:lnTo>
                <a:lnTo>
                  <a:pt x="257467" y="498741"/>
                </a:lnTo>
                <a:lnTo>
                  <a:pt x="257467" y="0"/>
                </a:lnTo>
                <a:lnTo>
                  <a:pt x="41783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1" name="object 211"/>
          <p:cNvGrpSpPr/>
          <p:nvPr/>
        </p:nvGrpSpPr>
        <p:grpSpPr>
          <a:xfrm>
            <a:off x="3781483" y="2663177"/>
            <a:ext cx="6350" cy="433070"/>
            <a:chOff x="3781483" y="2663177"/>
            <a:chExt cx="6350" cy="433070"/>
          </a:xfrm>
        </p:grpSpPr>
        <p:sp>
          <p:nvSpPr>
            <p:cNvPr id="212" name="object 212"/>
            <p:cNvSpPr/>
            <p:nvPr/>
          </p:nvSpPr>
          <p:spPr>
            <a:xfrm>
              <a:off x="3784658" y="266317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3784658" y="2699851"/>
              <a:ext cx="0" cy="84455"/>
            </a:xfrm>
            <a:custGeom>
              <a:avLst/>
              <a:gdLst/>
              <a:ahLst/>
              <a:cxnLst/>
              <a:rect l="l" t="t" r="r" b="b"/>
              <a:pathLst>
                <a:path w="0" h="84455">
                  <a:moveTo>
                    <a:pt x="0" y="0"/>
                  </a:moveTo>
                  <a:lnTo>
                    <a:pt x="0" y="8388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3784658" y="2795723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w="0" h="276225">
                  <a:moveTo>
                    <a:pt x="0" y="0"/>
                  </a:moveTo>
                  <a:lnTo>
                    <a:pt x="0" y="275653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3784658" y="30833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6" name="object 216"/>
          <p:cNvSpPr/>
          <p:nvPr/>
        </p:nvSpPr>
        <p:spPr>
          <a:xfrm>
            <a:off x="4630416" y="2065438"/>
            <a:ext cx="365760" cy="365760"/>
          </a:xfrm>
          <a:custGeom>
            <a:avLst/>
            <a:gdLst/>
            <a:ahLst/>
            <a:cxnLst/>
            <a:rect l="l" t="t" r="r" b="b"/>
            <a:pathLst>
              <a:path w="365760" h="365760">
                <a:moveTo>
                  <a:pt x="365493" y="365493"/>
                </a:moveTo>
                <a:lnTo>
                  <a:pt x="0" y="365493"/>
                </a:lnTo>
                <a:lnTo>
                  <a:pt x="0" y="0"/>
                </a:lnTo>
                <a:lnTo>
                  <a:pt x="365493" y="0"/>
                </a:lnTo>
                <a:lnTo>
                  <a:pt x="365493" y="36549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7" name="object 217"/>
          <p:cNvGrpSpPr/>
          <p:nvPr/>
        </p:nvGrpSpPr>
        <p:grpSpPr>
          <a:xfrm>
            <a:off x="5288588" y="2004558"/>
            <a:ext cx="231775" cy="223520"/>
            <a:chOff x="5288588" y="2004558"/>
            <a:chExt cx="231775" cy="223520"/>
          </a:xfrm>
        </p:grpSpPr>
        <p:sp>
          <p:nvSpPr>
            <p:cNvPr id="218" name="object 218"/>
            <p:cNvSpPr/>
            <p:nvPr/>
          </p:nvSpPr>
          <p:spPr>
            <a:xfrm>
              <a:off x="5291763" y="2007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76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291763" y="200773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76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354874" y="20157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435964" y="201570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354874" y="214365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435964" y="214365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4" name="object 224"/>
          <p:cNvSpPr/>
          <p:nvPr/>
        </p:nvSpPr>
        <p:spPr>
          <a:xfrm>
            <a:off x="5281551" y="2012355"/>
            <a:ext cx="290195" cy="172085"/>
          </a:xfrm>
          <a:custGeom>
            <a:avLst/>
            <a:gdLst/>
            <a:ahLst/>
            <a:cxnLst/>
            <a:rect l="l" t="t" r="r" b="b"/>
            <a:pathLst>
              <a:path w="290195" h="172085">
                <a:moveTo>
                  <a:pt x="0" y="127965"/>
                </a:moveTo>
                <a:lnTo>
                  <a:pt x="48729" y="171856"/>
                </a:lnTo>
                <a:lnTo>
                  <a:pt x="85001" y="171856"/>
                </a:lnTo>
                <a:lnTo>
                  <a:pt x="94716" y="171856"/>
                </a:lnTo>
                <a:lnTo>
                  <a:pt x="96221" y="164400"/>
                </a:lnTo>
                <a:lnTo>
                  <a:pt x="100325" y="158313"/>
                </a:lnTo>
                <a:lnTo>
                  <a:pt x="106412" y="154209"/>
                </a:lnTo>
                <a:lnTo>
                  <a:pt x="113868" y="152704"/>
                </a:lnTo>
                <a:lnTo>
                  <a:pt x="121316" y="154209"/>
                </a:lnTo>
                <a:lnTo>
                  <a:pt x="127400" y="158313"/>
                </a:lnTo>
                <a:lnTo>
                  <a:pt x="131502" y="164400"/>
                </a:lnTo>
                <a:lnTo>
                  <a:pt x="133007" y="171856"/>
                </a:lnTo>
                <a:lnTo>
                  <a:pt x="175806" y="171856"/>
                </a:lnTo>
                <a:lnTo>
                  <a:pt x="177310" y="164400"/>
                </a:lnTo>
                <a:lnTo>
                  <a:pt x="181414" y="158313"/>
                </a:lnTo>
                <a:lnTo>
                  <a:pt x="187502" y="154209"/>
                </a:lnTo>
                <a:lnTo>
                  <a:pt x="194957" y="152704"/>
                </a:lnTo>
                <a:lnTo>
                  <a:pt x="202405" y="154209"/>
                </a:lnTo>
                <a:lnTo>
                  <a:pt x="208489" y="158313"/>
                </a:lnTo>
                <a:lnTo>
                  <a:pt x="212592" y="164400"/>
                </a:lnTo>
                <a:lnTo>
                  <a:pt x="214096" y="171856"/>
                </a:lnTo>
                <a:lnTo>
                  <a:pt x="290195" y="171856"/>
                </a:lnTo>
                <a:lnTo>
                  <a:pt x="290195" y="43891"/>
                </a:lnTo>
                <a:lnTo>
                  <a:pt x="214096" y="43891"/>
                </a:lnTo>
                <a:lnTo>
                  <a:pt x="212592" y="36435"/>
                </a:lnTo>
                <a:lnTo>
                  <a:pt x="208489" y="30348"/>
                </a:lnTo>
                <a:lnTo>
                  <a:pt x="202405" y="26244"/>
                </a:lnTo>
                <a:lnTo>
                  <a:pt x="194957" y="24739"/>
                </a:lnTo>
                <a:lnTo>
                  <a:pt x="187502" y="26244"/>
                </a:lnTo>
                <a:lnTo>
                  <a:pt x="181414" y="30348"/>
                </a:lnTo>
                <a:lnTo>
                  <a:pt x="177310" y="36435"/>
                </a:lnTo>
                <a:lnTo>
                  <a:pt x="175806" y="43891"/>
                </a:lnTo>
                <a:lnTo>
                  <a:pt x="133007" y="43891"/>
                </a:lnTo>
                <a:lnTo>
                  <a:pt x="131502" y="36435"/>
                </a:lnTo>
                <a:lnTo>
                  <a:pt x="127400" y="30348"/>
                </a:lnTo>
                <a:lnTo>
                  <a:pt x="121316" y="26244"/>
                </a:lnTo>
                <a:lnTo>
                  <a:pt x="113868" y="24739"/>
                </a:lnTo>
                <a:lnTo>
                  <a:pt x="106412" y="26244"/>
                </a:lnTo>
                <a:lnTo>
                  <a:pt x="100325" y="30348"/>
                </a:lnTo>
                <a:lnTo>
                  <a:pt x="96221" y="36435"/>
                </a:lnTo>
                <a:lnTo>
                  <a:pt x="94716" y="43891"/>
                </a:lnTo>
                <a:lnTo>
                  <a:pt x="85001" y="43891"/>
                </a:lnTo>
                <a:lnTo>
                  <a:pt x="48729" y="43891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5" name="object 225"/>
          <p:cNvGrpSpPr/>
          <p:nvPr/>
        </p:nvGrpSpPr>
        <p:grpSpPr>
          <a:xfrm>
            <a:off x="5236767" y="2031553"/>
            <a:ext cx="48895" cy="48895"/>
            <a:chOff x="5236767" y="2031553"/>
            <a:chExt cx="48895" cy="48895"/>
          </a:xfrm>
        </p:grpSpPr>
        <p:sp>
          <p:nvSpPr>
            <p:cNvPr id="226" name="object 226"/>
            <p:cNvSpPr/>
            <p:nvPr/>
          </p:nvSpPr>
          <p:spPr>
            <a:xfrm>
              <a:off x="5239942" y="203472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239943" y="203472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28" name="object 22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236767" y="2131333"/>
            <a:ext cx="82059" cy="75637"/>
          </a:xfrm>
          <a:prstGeom prst="rect">
            <a:avLst/>
          </a:prstGeom>
        </p:spPr>
      </p:pic>
      <p:grpSp>
        <p:nvGrpSpPr>
          <p:cNvPr id="229" name="object 229"/>
          <p:cNvGrpSpPr/>
          <p:nvPr/>
        </p:nvGrpSpPr>
        <p:grpSpPr>
          <a:xfrm>
            <a:off x="5288588" y="2268455"/>
            <a:ext cx="231775" cy="223520"/>
            <a:chOff x="5288588" y="2268455"/>
            <a:chExt cx="231775" cy="223520"/>
          </a:xfrm>
        </p:grpSpPr>
        <p:sp>
          <p:nvSpPr>
            <p:cNvPr id="230" name="object 230"/>
            <p:cNvSpPr/>
            <p:nvPr/>
          </p:nvSpPr>
          <p:spPr>
            <a:xfrm>
              <a:off x="5291763" y="22716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88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5291763" y="22716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88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354874" y="227959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435964" y="227959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354874" y="240756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435964" y="240756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6" name="object 236"/>
          <p:cNvSpPr/>
          <p:nvPr/>
        </p:nvSpPr>
        <p:spPr>
          <a:xfrm>
            <a:off x="5281551" y="2276265"/>
            <a:ext cx="290195" cy="172085"/>
          </a:xfrm>
          <a:custGeom>
            <a:avLst/>
            <a:gdLst/>
            <a:ahLst/>
            <a:cxnLst/>
            <a:rect l="l" t="t" r="r" b="b"/>
            <a:pathLst>
              <a:path w="290195" h="172085">
                <a:moveTo>
                  <a:pt x="0" y="127952"/>
                </a:moveTo>
                <a:lnTo>
                  <a:pt x="48729" y="171843"/>
                </a:lnTo>
                <a:lnTo>
                  <a:pt x="85001" y="171843"/>
                </a:lnTo>
                <a:lnTo>
                  <a:pt x="94716" y="171843"/>
                </a:lnTo>
                <a:lnTo>
                  <a:pt x="96221" y="164388"/>
                </a:lnTo>
                <a:lnTo>
                  <a:pt x="100325" y="158300"/>
                </a:lnTo>
                <a:lnTo>
                  <a:pt x="106412" y="154196"/>
                </a:lnTo>
                <a:lnTo>
                  <a:pt x="113868" y="152692"/>
                </a:lnTo>
                <a:lnTo>
                  <a:pt x="121316" y="154196"/>
                </a:lnTo>
                <a:lnTo>
                  <a:pt x="127400" y="158300"/>
                </a:lnTo>
                <a:lnTo>
                  <a:pt x="131502" y="164388"/>
                </a:lnTo>
                <a:lnTo>
                  <a:pt x="133007" y="171843"/>
                </a:lnTo>
                <a:lnTo>
                  <a:pt x="175806" y="171843"/>
                </a:lnTo>
                <a:lnTo>
                  <a:pt x="177310" y="164388"/>
                </a:lnTo>
                <a:lnTo>
                  <a:pt x="181414" y="158300"/>
                </a:lnTo>
                <a:lnTo>
                  <a:pt x="187502" y="154196"/>
                </a:lnTo>
                <a:lnTo>
                  <a:pt x="194957" y="152692"/>
                </a:lnTo>
                <a:lnTo>
                  <a:pt x="202405" y="154196"/>
                </a:lnTo>
                <a:lnTo>
                  <a:pt x="208489" y="158300"/>
                </a:lnTo>
                <a:lnTo>
                  <a:pt x="212592" y="164388"/>
                </a:lnTo>
                <a:lnTo>
                  <a:pt x="214096" y="171843"/>
                </a:lnTo>
                <a:lnTo>
                  <a:pt x="290195" y="171843"/>
                </a:lnTo>
                <a:lnTo>
                  <a:pt x="290195" y="43878"/>
                </a:lnTo>
                <a:lnTo>
                  <a:pt x="214096" y="43878"/>
                </a:lnTo>
                <a:lnTo>
                  <a:pt x="212592" y="36423"/>
                </a:lnTo>
                <a:lnTo>
                  <a:pt x="208489" y="30335"/>
                </a:lnTo>
                <a:lnTo>
                  <a:pt x="202405" y="26231"/>
                </a:lnTo>
                <a:lnTo>
                  <a:pt x="194957" y="24726"/>
                </a:lnTo>
                <a:lnTo>
                  <a:pt x="187502" y="26231"/>
                </a:lnTo>
                <a:lnTo>
                  <a:pt x="181414" y="30335"/>
                </a:lnTo>
                <a:lnTo>
                  <a:pt x="177310" y="36423"/>
                </a:lnTo>
                <a:lnTo>
                  <a:pt x="175806" y="43878"/>
                </a:lnTo>
                <a:lnTo>
                  <a:pt x="133007" y="43878"/>
                </a:lnTo>
                <a:lnTo>
                  <a:pt x="131502" y="36423"/>
                </a:lnTo>
                <a:lnTo>
                  <a:pt x="127400" y="30335"/>
                </a:lnTo>
                <a:lnTo>
                  <a:pt x="121316" y="26231"/>
                </a:lnTo>
                <a:lnTo>
                  <a:pt x="113868" y="24726"/>
                </a:lnTo>
                <a:lnTo>
                  <a:pt x="106412" y="26231"/>
                </a:lnTo>
                <a:lnTo>
                  <a:pt x="100325" y="30335"/>
                </a:lnTo>
                <a:lnTo>
                  <a:pt x="96221" y="36423"/>
                </a:lnTo>
                <a:lnTo>
                  <a:pt x="94716" y="43878"/>
                </a:lnTo>
                <a:lnTo>
                  <a:pt x="85001" y="43878"/>
                </a:lnTo>
                <a:lnTo>
                  <a:pt x="48729" y="43878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7" name="object 237"/>
          <p:cNvGrpSpPr/>
          <p:nvPr/>
        </p:nvGrpSpPr>
        <p:grpSpPr>
          <a:xfrm>
            <a:off x="5236767" y="2295460"/>
            <a:ext cx="48895" cy="48895"/>
            <a:chOff x="5236767" y="2295460"/>
            <a:chExt cx="48895" cy="48895"/>
          </a:xfrm>
        </p:grpSpPr>
        <p:sp>
          <p:nvSpPr>
            <p:cNvPr id="238" name="object 238"/>
            <p:cNvSpPr/>
            <p:nvPr/>
          </p:nvSpPr>
          <p:spPr>
            <a:xfrm>
              <a:off x="5239942" y="229863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239943" y="229863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40" name="object 24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236767" y="2395231"/>
            <a:ext cx="82059" cy="75636"/>
          </a:xfrm>
          <a:prstGeom prst="rect">
            <a:avLst/>
          </a:prstGeom>
        </p:spPr>
      </p:pic>
      <p:sp>
        <p:nvSpPr>
          <p:cNvPr id="241" name="object 241"/>
          <p:cNvSpPr/>
          <p:nvPr/>
        </p:nvSpPr>
        <p:spPr>
          <a:xfrm>
            <a:off x="5571741" y="2147078"/>
            <a:ext cx="0" cy="189230"/>
          </a:xfrm>
          <a:custGeom>
            <a:avLst/>
            <a:gdLst/>
            <a:ahLst/>
            <a:cxnLst/>
            <a:rect l="l" t="t" r="r" b="b"/>
            <a:pathLst>
              <a:path w="0" h="189230">
                <a:moveTo>
                  <a:pt x="0" y="0"/>
                </a:moveTo>
                <a:lnTo>
                  <a:pt x="0" y="18905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4995907" y="2055872"/>
            <a:ext cx="265430" cy="60960"/>
          </a:xfrm>
          <a:custGeom>
            <a:avLst/>
            <a:gdLst/>
            <a:ahLst/>
            <a:cxnLst/>
            <a:rect l="l" t="t" r="r" b="b"/>
            <a:pathLst>
              <a:path w="265429" h="60960">
                <a:moveTo>
                  <a:pt x="265175" y="0"/>
                </a:moveTo>
                <a:lnTo>
                  <a:pt x="41440" y="0"/>
                </a:lnTo>
                <a:lnTo>
                  <a:pt x="41440" y="60566"/>
                </a:lnTo>
                <a:lnTo>
                  <a:pt x="0" y="6056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4995907" y="2385696"/>
            <a:ext cx="265430" cy="60960"/>
          </a:xfrm>
          <a:custGeom>
            <a:avLst/>
            <a:gdLst/>
            <a:ahLst/>
            <a:cxnLst/>
            <a:rect l="l" t="t" r="r" b="b"/>
            <a:pathLst>
              <a:path w="265429" h="60960">
                <a:moveTo>
                  <a:pt x="265175" y="60566"/>
                </a:moveTo>
                <a:lnTo>
                  <a:pt x="41440" y="60566"/>
                </a:lnTo>
                <a:lnTo>
                  <a:pt x="41440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4995907" y="2182650"/>
            <a:ext cx="265430" cy="21590"/>
          </a:xfrm>
          <a:custGeom>
            <a:avLst/>
            <a:gdLst/>
            <a:ahLst/>
            <a:cxnLst/>
            <a:rect l="l" t="t" r="r" b="b"/>
            <a:pathLst>
              <a:path w="265429" h="21589">
                <a:moveTo>
                  <a:pt x="265175" y="0"/>
                </a:moveTo>
                <a:lnTo>
                  <a:pt x="92125" y="0"/>
                </a:lnTo>
                <a:lnTo>
                  <a:pt x="92125" y="21069"/>
                </a:lnTo>
                <a:lnTo>
                  <a:pt x="0" y="2106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" name="object 245"/>
          <p:cNvSpPr/>
          <p:nvPr/>
        </p:nvSpPr>
        <p:spPr>
          <a:xfrm>
            <a:off x="4995907" y="2298712"/>
            <a:ext cx="265430" cy="21590"/>
          </a:xfrm>
          <a:custGeom>
            <a:avLst/>
            <a:gdLst/>
            <a:ahLst/>
            <a:cxnLst/>
            <a:rect l="l" t="t" r="r" b="b"/>
            <a:pathLst>
              <a:path w="265429" h="21589">
                <a:moveTo>
                  <a:pt x="265175" y="21056"/>
                </a:moveTo>
                <a:lnTo>
                  <a:pt x="92125" y="21056"/>
                </a:lnTo>
                <a:lnTo>
                  <a:pt x="92125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5726560" y="2101635"/>
            <a:ext cx="52069" cy="26034"/>
          </a:xfrm>
          <a:custGeom>
            <a:avLst/>
            <a:gdLst/>
            <a:ahLst/>
            <a:cxnLst/>
            <a:rect l="l" t="t" r="r" b="b"/>
            <a:pathLst>
              <a:path w="52070" h="26035">
                <a:moveTo>
                  <a:pt x="0" y="26034"/>
                </a:moveTo>
                <a:lnTo>
                  <a:pt x="2044" y="15901"/>
                </a:lnTo>
                <a:lnTo>
                  <a:pt x="7620" y="7626"/>
                </a:lnTo>
                <a:lnTo>
                  <a:pt x="15891" y="2046"/>
                </a:lnTo>
                <a:lnTo>
                  <a:pt x="26022" y="0"/>
                </a:lnTo>
                <a:lnTo>
                  <a:pt x="36160" y="2046"/>
                </a:lnTo>
                <a:lnTo>
                  <a:pt x="44435" y="7626"/>
                </a:lnTo>
                <a:lnTo>
                  <a:pt x="50012" y="15901"/>
                </a:lnTo>
                <a:lnTo>
                  <a:pt x="52057" y="2603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7" name="object 247"/>
          <p:cNvGrpSpPr/>
          <p:nvPr/>
        </p:nvGrpSpPr>
        <p:grpSpPr>
          <a:xfrm>
            <a:off x="5606666" y="2129616"/>
            <a:ext cx="134620" cy="444500"/>
            <a:chOff x="5606666" y="2129616"/>
            <a:chExt cx="134620" cy="444500"/>
          </a:xfrm>
        </p:grpSpPr>
        <p:sp>
          <p:nvSpPr>
            <p:cNvPr id="248" name="object 248"/>
            <p:cNvSpPr/>
            <p:nvPr/>
          </p:nvSpPr>
          <p:spPr>
            <a:xfrm>
              <a:off x="5635242" y="2267729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60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609841" y="2267733"/>
              <a:ext cx="128270" cy="212725"/>
            </a:xfrm>
            <a:custGeom>
              <a:avLst/>
              <a:gdLst/>
              <a:ahLst/>
              <a:cxnLst/>
              <a:rect l="l" t="t" r="r" b="b"/>
              <a:pathLst>
                <a:path w="128270" h="212725">
                  <a:moveTo>
                    <a:pt x="0" y="212610"/>
                  </a:moveTo>
                  <a:lnTo>
                    <a:pt x="0" y="168008"/>
                  </a:lnTo>
                  <a:lnTo>
                    <a:pt x="127660" y="44602"/>
                  </a:lnTo>
                  <a:lnTo>
                    <a:pt x="1276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673671" y="2480344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w="0" h="58419">
                  <a:moveTo>
                    <a:pt x="0" y="0"/>
                  </a:moveTo>
                  <a:lnTo>
                    <a:pt x="0" y="581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635241" y="2538509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 h="0">
                  <a:moveTo>
                    <a:pt x="0" y="0"/>
                  </a:moveTo>
                  <a:lnTo>
                    <a:pt x="768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647941" y="2554696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 h="0">
                  <a:moveTo>
                    <a:pt x="0" y="0"/>
                  </a:moveTo>
                  <a:lnTo>
                    <a:pt x="514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660641" y="2570891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 h="0">
                  <a:moveTo>
                    <a:pt x="0" y="0"/>
                  </a:moveTo>
                  <a:lnTo>
                    <a:pt x="2606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671692" y="2129616"/>
              <a:ext cx="0" cy="138430"/>
            </a:xfrm>
            <a:custGeom>
              <a:avLst/>
              <a:gdLst/>
              <a:ahLst/>
              <a:cxnLst/>
              <a:rect l="l" t="t" r="r" b="b"/>
              <a:pathLst>
                <a:path w="0" h="138430">
                  <a:moveTo>
                    <a:pt x="0" y="13811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5" name="object 255"/>
          <p:cNvGrpSpPr/>
          <p:nvPr/>
        </p:nvGrpSpPr>
        <p:grpSpPr>
          <a:xfrm>
            <a:off x="5571741" y="2082981"/>
            <a:ext cx="423545" cy="76200"/>
            <a:chOff x="5571741" y="2082981"/>
            <a:chExt cx="423545" cy="76200"/>
          </a:xfrm>
        </p:grpSpPr>
        <p:sp>
          <p:nvSpPr>
            <p:cNvPr id="256" name="object 256"/>
            <p:cNvSpPr/>
            <p:nvPr/>
          </p:nvSpPr>
          <p:spPr>
            <a:xfrm>
              <a:off x="5822833" y="2086156"/>
              <a:ext cx="113030" cy="43815"/>
            </a:xfrm>
            <a:custGeom>
              <a:avLst/>
              <a:gdLst/>
              <a:ahLst/>
              <a:cxnLst/>
              <a:rect l="l" t="t" r="r" b="b"/>
              <a:pathLst>
                <a:path w="113029" h="43814">
                  <a:moveTo>
                    <a:pt x="1127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571741" y="2129616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 h="0">
                  <a:moveTo>
                    <a:pt x="0" y="0"/>
                  </a:moveTo>
                  <a:lnTo>
                    <a:pt x="20688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939521" y="2103581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1" y="7626"/>
                  </a:lnTo>
                  <a:lnTo>
                    <a:pt x="15896" y="2046"/>
                  </a:lnTo>
                  <a:lnTo>
                    <a:pt x="26034" y="0"/>
                  </a:lnTo>
                  <a:lnTo>
                    <a:pt x="36166" y="2046"/>
                  </a:lnTo>
                  <a:lnTo>
                    <a:pt x="44437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7" y="44443"/>
                  </a:lnTo>
                  <a:lnTo>
                    <a:pt x="36166" y="50023"/>
                  </a:lnTo>
                  <a:lnTo>
                    <a:pt x="26034" y="52069"/>
                  </a:lnTo>
                  <a:lnTo>
                    <a:pt x="15896" y="50023"/>
                  </a:lnTo>
                  <a:lnTo>
                    <a:pt x="7621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" name="object 259"/>
          <p:cNvGrpSpPr/>
          <p:nvPr/>
        </p:nvGrpSpPr>
        <p:grpSpPr>
          <a:xfrm>
            <a:off x="5991580" y="2082984"/>
            <a:ext cx="591820" cy="2292350"/>
            <a:chOff x="5991580" y="2082984"/>
            <a:chExt cx="591820" cy="2292350"/>
          </a:xfrm>
        </p:grpSpPr>
        <p:sp>
          <p:nvSpPr>
            <p:cNvPr id="260" name="object 260"/>
            <p:cNvSpPr/>
            <p:nvPr/>
          </p:nvSpPr>
          <p:spPr>
            <a:xfrm>
              <a:off x="6100008" y="2103581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69">
                  <a:moveTo>
                    <a:pt x="0" y="26034"/>
                  </a:moveTo>
                  <a:lnTo>
                    <a:pt x="2044" y="15901"/>
                  </a:lnTo>
                  <a:lnTo>
                    <a:pt x="7620" y="7626"/>
                  </a:lnTo>
                  <a:lnTo>
                    <a:pt x="15891" y="2046"/>
                  </a:lnTo>
                  <a:lnTo>
                    <a:pt x="26022" y="0"/>
                  </a:lnTo>
                  <a:lnTo>
                    <a:pt x="36160" y="2046"/>
                  </a:lnTo>
                  <a:lnTo>
                    <a:pt x="44435" y="7626"/>
                  </a:lnTo>
                  <a:lnTo>
                    <a:pt x="50012" y="15901"/>
                  </a:lnTo>
                  <a:lnTo>
                    <a:pt x="52057" y="26034"/>
                  </a:lnTo>
                  <a:lnTo>
                    <a:pt x="50012" y="36168"/>
                  </a:lnTo>
                  <a:lnTo>
                    <a:pt x="44435" y="44443"/>
                  </a:lnTo>
                  <a:lnTo>
                    <a:pt x="36160" y="50023"/>
                  </a:lnTo>
                  <a:lnTo>
                    <a:pt x="26022" y="52069"/>
                  </a:lnTo>
                  <a:lnTo>
                    <a:pt x="15891" y="50023"/>
                  </a:lnTo>
                  <a:lnTo>
                    <a:pt x="7619" y="44443"/>
                  </a:lnTo>
                  <a:lnTo>
                    <a:pt x="2044" y="36168"/>
                  </a:lnTo>
                  <a:lnTo>
                    <a:pt x="0" y="26034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096064" y="2103583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69">
                  <a:moveTo>
                    <a:pt x="0" y="0"/>
                  </a:moveTo>
                  <a:lnTo>
                    <a:pt x="0" y="52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991580" y="2129616"/>
              <a:ext cx="104775" cy="0"/>
            </a:xfrm>
            <a:custGeom>
              <a:avLst/>
              <a:gdLst/>
              <a:ahLst/>
              <a:cxnLst/>
              <a:rect l="l" t="t" r="r" b="b"/>
              <a:pathLst>
                <a:path w="104775" h="0">
                  <a:moveTo>
                    <a:pt x="0" y="0"/>
                  </a:moveTo>
                  <a:lnTo>
                    <a:pt x="10448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176177" y="2086159"/>
              <a:ext cx="403860" cy="2286000"/>
            </a:xfrm>
            <a:custGeom>
              <a:avLst/>
              <a:gdLst/>
              <a:ahLst/>
              <a:cxnLst/>
              <a:rect l="l" t="t" r="r" b="b"/>
              <a:pathLst>
                <a:path w="403859" h="2286000">
                  <a:moveTo>
                    <a:pt x="0" y="0"/>
                  </a:moveTo>
                  <a:lnTo>
                    <a:pt x="49568" y="43459"/>
                  </a:lnTo>
                  <a:lnTo>
                    <a:pt x="208305" y="43459"/>
                  </a:lnTo>
                  <a:lnTo>
                    <a:pt x="208305" y="2285949"/>
                  </a:lnTo>
                  <a:lnTo>
                    <a:pt x="403517" y="228594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64" name="object 26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92518" y="1001128"/>
            <a:ext cx="158724" cy="158737"/>
          </a:xfrm>
          <a:prstGeom prst="rect">
            <a:avLst/>
          </a:prstGeom>
        </p:spPr>
      </p:pic>
      <p:grpSp>
        <p:nvGrpSpPr>
          <p:cNvPr id="265" name="object 265"/>
          <p:cNvGrpSpPr/>
          <p:nvPr/>
        </p:nvGrpSpPr>
        <p:grpSpPr>
          <a:xfrm>
            <a:off x="1898007" y="859326"/>
            <a:ext cx="158750" cy="709295"/>
            <a:chOff x="1898007" y="859326"/>
            <a:chExt cx="158750" cy="709295"/>
          </a:xfrm>
        </p:grpSpPr>
        <p:pic>
          <p:nvPicPr>
            <p:cNvPr id="266" name="object 2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98007" y="859326"/>
              <a:ext cx="158737" cy="158724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1932437" y="1014874"/>
              <a:ext cx="45085" cy="550545"/>
            </a:xfrm>
            <a:custGeom>
              <a:avLst/>
              <a:gdLst/>
              <a:ahLst/>
              <a:cxnLst/>
              <a:rect l="l" t="t" r="r" b="b"/>
              <a:pathLst>
                <a:path w="45085" h="550544">
                  <a:moveTo>
                    <a:pt x="44932" y="0"/>
                  </a:moveTo>
                  <a:lnTo>
                    <a:pt x="44932" y="456107"/>
                  </a:lnTo>
                  <a:lnTo>
                    <a:pt x="0" y="5501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8" name="object 268"/>
          <p:cNvGrpSpPr/>
          <p:nvPr/>
        </p:nvGrpSpPr>
        <p:grpSpPr>
          <a:xfrm>
            <a:off x="2080253" y="1809028"/>
            <a:ext cx="225425" cy="158750"/>
            <a:chOff x="2080253" y="1809028"/>
            <a:chExt cx="225425" cy="158750"/>
          </a:xfrm>
        </p:grpSpPr>
        <p:sp>
          <p:nvSpPr>
            <p:cNvPr id="269" name="object 269"/>
            <p:cNvSpPr/>
            <p:nvPr/>
          </p:nvSpPr>
          <p:spPr>
            <a:xfrm>
              <a:off x="2150078" y="181220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080253" y="188839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1" name="object 271"/>
          <p:cNvGrpSpPr/>
          <p:nvPr/>
        </p:nvGrpSpPr>
        <p:grpSpPr>
          <a:xfrm>
            <a:off x="2080253" y="3098365"/>
            <a:ext cx="225425" cy="158750"/>
            <a:chOff x="2080253" y="3098365"/>
            <a:chExt cx="225425" cy="158750"/>
          </a:xfrm>
        </p:grpSpPr>
        <p:sp>
          <p:nvSpPr>
            <p:cNvPr id="272" name="object 272"/>
            <p:cNvSpPr/>
            <p:nvPr/>
          </p:nvSpPr>
          <p:spPr>
            <a:xfrm>
              <a:off x="2150078" y="310154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080253" y="3177728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4" name="object 274"/>
          <p:cNvGrpSpPr/>
          <p:nvPr/>
        </p:nvGrpSpPr>
        <p:grpSpPr>
          <a:xfrm>
            <a:off x="4147643" y="859326"/>
            <a:ext cx="158750" cy="677545"/>
            <a:chOff x="4147643" y="859326"/>
            <a:chExt cx="158750" cy="677545"/>
          </a:xfrm>
        </p:grpSpPr>
        <p:sp>
          <p:nvSpPr>
            <p:cNvPr id="275" name="object 275"/>
            <p:cNvSpPr/>
            <p:nvPr/>
          </p:nvSpPr>
          <p:spPr>
            <a:xfrm>
              <a:off x="4227005" y="1014874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63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6" name="object 27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47643" y="859326"/>
              <a:ext cx="158724" cy="158724"/>
            </a:xfrm>
            <a:prstGeom prst="rect">
              <a:avLst/>
            </a:prstGeom>
          </p:spPr>
        </p:pic>
      </p:grpSp>
      <p:grpSp>
        <p:nvGrpSpPr>
          <p:cNvPr id="277" name="object 277"/>
          <p:cNvGrpSpPr/>
          <p:nvPr/>
        </p:nvGrpSpPr>
        <p:grpSpPr>
          <a:xfrm>
            <a:off x="5768952" y="1413456"/>
            <a:ext cx="158750" cy="677545"/>
            <a:chOff x="5768952" y="1413456"/>
            <a:chExt cx="158750" cy="677545"/>
          </a:xfrm>
        </p:grpSpPr>
        <p:sp>
          <p:nvSpPr>
            <p:cNvPr id="278" name="object 278"/>
            <p:cNvSpPr/>
            <p:nvPr/>
          </p:nvSpPr>
          <p:spPr>
            <a:xfrm>
              <a:off x="5848314" y="1569017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5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9" name="object 27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768952" y="1413456"/>
              <a:ext cx="158724" cy="158737"/>
            </a:xfrm>
            <a:prstGeom prst="rect">
              <a:avLst/>
            </a:prstGeom>
          </p:spPr>
        </p:pic>
      </p:grpSp>
      <p:pic>
        <p:nvPicPr>
          <p:cNvPr id="280" name="object 28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053895" y="1753391"/>
            <a:ext cx="158724" cy="158724"/>
          </a:xfrm>
          <a:prstGeom prst="rect">
            <a:avLst/>
          </a:prstGeom>
        </p:spPr>
      </p:pic>
      <p:grpSp>
        <p:nvGrpSpPr>
          <p:cNvPr id="281" name="object 281"/>
          <p:cNvGrpSpPr/>
          <p:nvPr/>
        </p:nvGrpSpPr>
        <p:grpSpPr>
          <a:xfrm>
            <a:off x="6127931" y="1413456"/>
            <a:ext cx="158750" cy="677545"/>
            <a:chOff x="6127931" y="1413456"/>
            <a:chExt cx="158750" cy="677545"/>
          </a:xfrm>
        </p:grpSpPr>
        <p:sp>
          <p:nvSpPr>
            <p:cNvPr id="282" name="object 282"/>
            <p:cNvSpPr/>
            <p:nvPr/>
          </p:nvSpPr>
          <p:spPr>
            <a:xfrm>
              <a:off x="6207295" y="1569017"/>
              <a:ext cx="0" cy="521970"/>
            </a:xfrm>
            <a:custGeom>
              <a:avLst/>
              <a:gdLst/>
              <a:ahLst/>
              <a:cxnLst/>
              <a:rect l="l" t="t" r="r" b="b"/>
              <a:pathLst>
                <a:path w="0" h="521969">
                  <a:moveTo>
                    <a:pt x="0" y="0"/>
                  </a:moveTo>
                  <a:lnTo>
                    <a:pt x="0" y="52155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3" name="object 28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127931" y="1413456"/>
              <a:ext cx="158724" cy="158737"/>
            </a:xfrm>
            <a:prstGeom prst="rect">
              <a:avLst/>
            </a:prstGeom>
          </p:spPr>
        </p:pic>
      </p:grpSp>
      <p:grpSp>
        <p:nvGrpSpPr>
          <p:cNvPr id="284" name="object 284"/>
          <p:cNvGrpSpPr/>
          <p:nvPr/>
        </p:nvGrpSpPr>
        <p:grpSpPr>
          <a:xfrm>
            <a:off x="3500786" y="859326"/>
            <a:ext cx="158750" cy="350520"/>
            <a:chOff x="3500786" y="859326"/>
            <a:chExt cx="158750" cy="350520"/>
          </a:xfrm>
        </p:grpSpPr>
        <p:sp>
          <p:nvSpPr>
            <p:cNvPr id="285" name="object 285"/>
            <p:cNvSpPr/>
            <p:nvPr/>
          </p:nvSpPr>
          <p:spPr>
            <a:xfrm>
              <a:off x="3580149" y="1014874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503961" y="86250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87" name="object 287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3193258" y="1001128"/>
            <a:ext cx="158724" cy="158737"/>
          </a:xfrm>
          <a:prstGeom prst="rect">
            <a:avLst/>
          </a:prstGeom>
        </p:spPr>
      </p:pic>
      <p:grpSp>
        <p:nvGrpSpPr>
          <p:cNvPr id="288" name="object 288"/>
          <p:cNvGrpSpPr/>
          <p:nvPr/>
        </p:nvGrpSpPr>
        <p:grpSpPr>
          <a:xfrm>
            <a:off x="3898747" y="859326"/>
            <a:ext cx="158750" cy="709295"/>
            <a:chOff x="3898747" y="859326"/>
            <a:chExt cx="158750" cy="709295"/>
          </a:xfrm>
        </p:grpSpPr>
        <p:pic>
          <p:nvPicPr>
            <p:cNvPr id="289" name="object 28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98747" y="859326"/>
              <a:ext cx="158724" cy="158724"/>
            </a:xfrm>
            <a:prstGeom prst="rect">
              <a:avLst/>
            </a:prstGeom>
          </p:spPr>
        </p:pic>
        <p:sp>
          <p:nvSpPr>
            <p:cNvPr id="290" name="object 290"/>
            <p:cNvSpPr/>
            <p:nvPr/>
          </p:nvSpPr>
          <p:spPr>
            <a:xfrm>
              <a:off x="3933176" y="1014874"/>
              <a:ext cx="45085" cy="550545"/>
            </a:xfrm>
            <a:custGeom>
              <a:avLst/>
              <a:gdLst/>
              <a:ahLst/>
              <a:cxnLst/>
              <a:rect l="l" t="t" r="r" b="b"/>
              <a:pathLst>
                <a:path w="45085" h="550544">
                  <a:moveTo>
                    <a:pt x="44932" y="0"/>
                  </a:moveTo>
                  <a:lnTo>
                    <a:pt x="44932" y="456107"/>
                  </a:lnTo>
                  <a:lnTo>
                    <a:pt x="0" y="5501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" name="object 291"/>
          <p:cNvGrpSpPr/>
          <p:nvPr/>
        </p:nvGrpSpPr>
        <p:grpSpPr>
          <a:xfrm>
            <a:off x="4080993" y="1809028"/>
            <a:ext cx="225425" cy="158750"/>
            <a:chOff x="4080993" y="1809028"/>
            <a:chExt cx="225425" cy="158750"/>
          </a:xfrm>
        </p:grpSpPr>
        <p:sp>
          <p:nvSpPr>
            <p:cNvPr id="292" name="object 292"/>
            <p:cNvSpPr/>
            <p:nvPr/>
          </p:nvSpPr>
          <p:spPr>
            <a:xfrm>
              <a:off x="4150818" y="181220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080993" y="188839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4" name="object 294"/>
          <p:cNvGrpSpPr/>
          <p:nvPr/>
        </p:nvGrpSpPr>
        <p:grpSpPr>
          <a:xfrm>
            <a:off x="5127968" y="1848308"/>
            <a:ext cx="1144905" cy="814069"/>
            <a:chOff x="5127968" y="1848308"/>
            <a:chExt cx="1144905" cy="814069"/>
          </a:xfrm>
        </p:grpSpPr>
        <p:sp>
          <p:nvSpPr>
            <p:cNvPr id="295" name="object 295"/>
            <p:cNvSpPr/>
            <p:nvPr/>
          </p:nvSpPr>
          <p:spPr>
            <a:xfrm>
              <a:off x="5131143" y="1902691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4">
                  <a:moveTo>
                    <a:pt x="-3175" y="6026"/>
                  </a:moveTo>
                  <a:lnTo>
                    <a:pt x="3175" y="6026"/>
                  </a:lnTo>
                </a:path>
              </a:pathLst>
            </a:custGeom>
            <a:ln w="12052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5131143" y="1939997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3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5131143" y="2040989"/>
              <a:ext cx="0" cy="593725"/>
            </a:xfrm>
            <a:custGeom>
              <a:avLst/>
              <a:gdLst/>
              <a:ahLst/>
              <a:cxnLst/>
              <a:rect l="l" t="t" r="r" b="b"/>
              <a:pathLst>
                <a:path w="0" h="593725">
                  <a:moveTo>
                    <a:pt x="0" y="0"/>
                  </a:moveTo>
                  <a:lnTo>
                    <a:pt x="0" y="593318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131143" y="26469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166904" y="265898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261715" y="2658987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257232" y="264693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2001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268675" y="2546213"/>
              <a:ext cx="635" cy="78740"/>
            </a:xfrm>
            <a:custGeom>
              <a:avLst/>
              <a:gdLst/>
              <a:ahLst/>
              <a:cxnLst/>
              <a:rect l="l" t="t" r="r" b="b"/>
              <a:pathLst>
                <a:path w="635" h="78739">
                  <a:moveTo>
                    <a:pt x="431" y="78333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265043" y="1874739"/>
              <a:ext cx="3810" cy="660400"/>
            </a:xfrm>
            <a:custGeom>
              <a:avLst/>
              <a:gdLst/>
              <a:ahLst/>
              <a:cxnLst/>
              <a:rect l="l" t="t" r="r" b="b"/>
              <a:pathLst>
                <a:path w="3810" h="660400">
                  <a:moveTo>
                    <a:pt x="3581" y="660285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252848" y="185148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140070" y="1851483"/>
              <a:ext cx="88265" cy="0"/>
            </a:xfrm>
            <a:custGeom>
              <a:avLst/>
              <a:gdLst/>
              <a:ahLst/>
              <a:cxnLst/>
              <a:rect l="l" t="t" r="r" b="b"/>
              <a:pathLst>
                <a:path w="88264" h="0">
                  <a:moveTo>
                    <a:pt x="8771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237830" y="1851483"/>
              <a:ext cx="890269" cy="0"/>
            </a:xfrm>
            <a:custGeom>
              <a:avLst/>
              <a:gdLst/>
              <a:ahLst/>
              <a:cxnLst/>
              <a:rect l="l" t="t" r="r" b="b"/>
              <a:pathLst>
                <a:path w="890270" h="0">
                  <a:moveTo>
                    <a:pt x="8897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5213248" y="1851483"/>
              <a:ext cx="12065" cy="0"/>
            </a:xfrm>
            <a:custGeom>
              <a:avLst/>
              <a:gdLst/>
              <a:ahLst/>
              <a:cxnLst/>
              <a:rect l="l" t="t" r="r" b="b"/>
              <a:pathLst>
                <a:path w="12064" h="0">
                  <a:moveTo>
                    <a:pt x="12052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5797271" y="232801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727447" y="2404204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" name="object 310"/>
          <p:cNvGrpSpPr/>
          <p:nvPr/>
        </p:nvGrpSpPr>
        <p:grpSpPr>
          <a:xfrm>
            <a:off x="5132190" y="2488656"/>
            <a:ext cx="312420" cy="469900"/>
            <a:chOff x="5132190" y="2488656"/>
            <a:chExt cx="312420" cy="469900"/>
          </a:xfrm>
        </p:grpSpPr>
        <p:pic>
          <p:nvPicPr>
            <p:cNvPr id="311" name="object 31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132190" y="2799679"/>
              <a:ext cx="312049" cy="158724"/>
            </a:xfrm>
            <a:prstGeom prst="rect">
              <a:avLst/>
            </a:prstGeom>
          </p:spPr>
        </p:pic>
        <p:sp>
          <p:nvSpPr>
            <p:cNvPr id="312" name="object 312"/>
            <p:cNvSpPr/>
            <p:nvPr/>
          </p:nvSpPr>
          <p:spPr>
            <a:xfrm>
              <a:off x="5287740" y="2488656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3903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3" name="object 313"/>
          <p:cNvSpPr/>
          <p:nvPr/>
        </p:nvSpPr>
        <p:spPr>
          <a:xfrm>
            <a:off x="1247201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" name="object 314"/>
          <p:cNvSpPr/>
          <p:nvPr/>
        </p:nvSpPr>
        <p:spPr>
          <a:xfrm>
            <a:off x="1126773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" name="object 315"/>
          <p:cNvSpPr/>
          <p:nvPr/>
        </p:nvSpPr>
        <p:spPr>
          <a:xfrm>
            <a:off x="3247227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" name="object 316"/>
          <p:cNvSpPr/>
          <p:nvPr/>
        </p:nvSpPr>
        <p:spPr>
          <a:xfrm>
            <a:off x="3126806" y="307769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19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7" name="object 317"/>
          <p:cNvGrpSpPr/>
          <p:nvPr/>
        </p:nvGrpSpPr>
        <p:grpSpPr>
          <a:xfrm>
            <a:off x="1705448" y="3154590"/>
            <a:ext cx="158750" cy="207010"/>
            <a:chOff x="1705448" y="3154590"/>
            <a:chExt cx="158750" cy="207010"/>
          </a:xfrm>
        </p:grpSpPr>
        <p:sp>
          <p:nvSpPr>
            <p:cNvPr id="318" name="object 318"/>
            <p:cNvSpPr/>
            <p:nvPr/>
          </p:nvSpPr>
          <p:spPr>
            <a:xfrm>
              <a:off x="1708623" y="320565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200"/>
                  </a:moveTo>
                  <a:lnTo>
                    <a:pt x="5987" y="46543"/>
                  </a:lnTo>
                  <a:lnTo>
                    <a:pt x="22315" y="22321"/>
                  </a:lnTo>
                  <a:lnTo>
                    <a:pt x="46532" y="5989"/>
                  </a:lnTo>
                  <a:lnTo>
                    <a:pt x="76187" y="0"/>
                  </a:lnTo>
                  <a:lnTo>
                    <a:pt x="105841" y="5989"/>
                  </a:lnTo>
                  <a:lnTo>
                    <a:pt x="130059" y="22321"/>
                  </a:lnTo>
                  <a:lnTo>
                    <a:pt x="146387" y="46543"/>
                  </a:lnTo>
                  <a:lnTo>
                    <a:pt x="152374" y="76200"/>
                  </a:lnTo>
                  <a:lnTo>
                    <a:pt x="146387" y="105854"/>
                  </a:lnTo>
                  <a:lnTo>
                    <a:pt x="130059" y="130071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1"/>
                  </a:lnTo>
                  <a:lnTo>
                    <a:pt x="5987" y="105854"/>
                  </a:lnTo>
                  <a:lnTo>
                    <a:pt x="0" y="76200"/>
                  </a:lnTo>
                  <a:close/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1784625" y="3154590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510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0" name="object 320"/>
          <p:cNvGrpSpPr/>
          <p:nvPr/>
        </p:nvGrpSpPr>
        <p:grpSpPr>
          <a:xfrm>
            <a:off x="1072098" y="3138156"/>
            <a:ext cx="188595" cy="325120"/>
            <a:chOff x="1072098" y="3138156"/>
            <a:chExt cx="188595" cy="325120"/>
          </a:xfrm>
        </p:grpSpPr>
        <p:sp>
          <p:nvSpPr>
            <p:cNvPr id="321" name="object 321"/>
            <p:cNvSpPr/>
            <p:nvPr/>
          </p:nvSpPr>
          <p:spPr>
            <a:xfrm>
              <a:off x="1075273" y="33076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1151274" y="3141320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w="0" h="166370">
                  <a:moveTo>
                    <a:pt x="0" y="1663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1195203" y="3141331"/>
              <a:ext cx="62230" cy="180340"/>
            </a:xfrm>
            <a:custGeom>
              <a:avLst/>
              <a:gdLst/>
              <a:ahLst/>
              <a:cxnLst/>
              <a:rect l="l" t="t" r="r" b="b"/>
              <a:pathLst>
                <a:path w="62230" h="180339">
                  <a:moveTo>
                    <a:pt x="0" y="180213"/>
                  </a:moveTo>
                  <a:lnTo>
                    <a:pt x="6173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4" name="object 32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72098" y="1785157"/>
            <a:ext cx="220251" cy="385561"/>
          </a:xfrm>
          <a:prstGeom prst="rect">
            <a:avLst/>
          </a:prstGeom>
        </p:spPr>
      </p:pic>
      <p:pic>
        <p:nvPicPr>
          <p:cNvPr id="325" name="object 325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074245" y="1785157"/>
            <a:ext cx="220244" cy="385561"/>
          </a:xfrm>
          <a:prstGeom prst="rect">
            <a:avLst/>
          </a:prstGeom>
        </p:spPr>
      </p:pic>
      <p:grpSp>
        <p:nvGrpSpPr>
          <p:cNvPr id="326" name="object 326"/>
          <p:cNvGrpSpPr/>
          <p:nvPr/>
        </p:nvGrpSpPr>
        <p:grpSpPr>
          <a:xfrm>
            <a:off x="4078272" y="3098365"/>
            <a:ext cx="225425" cy="158750"/>
            <a:chOff x="4078272" y="3098365"/>
            <a:chExt cx="225425" cy="158750"/>
          </a:xfrm>
        </p:grpSpPr>
        <p:sp>
          <p:nvSpPr>
            <p:cNvPr id="327" name="object 327"/>
            <p:cNvSpPr/>
            <p:nvPr/>
          </p:nvSpPr>
          <p:spPr>
            <a:xfrm>
              <a:off x="4148096" y="310154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078272" y="3177728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9" name="object 329"/>
          <p:cNvGrpSpPr/>
          <p:nvPr/>
        </p:nvGrpSpPr>
        <p:grpSpPr>
          <a:xfrm>
            <a:off x="3703459" y="3154590"/>
            <a:ext cx="158750" cy="207010"/>
            <a:chOff x="3703459" y="3154590"/>
            <a:chExt cx="158750" cy="207010"/>
          </a:xfrm>
        </p:grpSpPr>
        <p:sp>
          <p:nvSpPr>
            <p:cNvPr id="330" name="object 330"/>
            <p:cNvSpPr/>
            <p:nvPr/>
          </p:nvSpPr>
          <p:spPr>
            <a:xfrm>
              <a:off x="3706634" y="320565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200"/>
                  </a:moveTo>
                  <a:lnTo>
                    <a:pt x="5987" y="46543"/>
                  </a:lnTo>
                  <a:lnTo>
                    <a:pt x="22317" y="22321"/>
                  </a:lnTo>
                  <a:lnTo>
                    <a:pt x="46537" y="5989"/>
                  </a:lnTo>
                  <a:lnTo>
                    <a:pt x="76200" y="0"/>
                  </a:lnTo>
                  <a:lnTo>
                    <a:pt x="105854" y="5989"/>
                  </a:lnTo>
                  <a:lnTo>
                    <a:pt x="130071" y="22321"/>
                  </a:lnTo>
                  <a:lnTo>
                    <a:pt x="146399" y="46543"/>
                  </a:lnTo>
                  <a:lnTo>
                    <a:pt x="152387" y="76200"/>
                  </a:lnTo>
                  <a:lnTo>
                    <a:pt x="146399" y="105854"/>
                  </a:lnTo>
                  <a:lnTo>
                    <a:pt x="130071" y="130071"/>
                  </a:lnTo>
                  <a:lnTo>
                    <a:pt x="105854" y="146399"/>
                  </a:lnTo>
                  <a:lnTo>
                    <a:pt x="76200" y="152387"/>
                  </a:lnTo>
                  <a:lnTo>
                    <a:pt x="46537" y="146399"/>
                  </a:lnTo>
                  <a:lnTo>
                    <a:pt x="22317" y="130071"/>
                  </a:lnTo>
                  <a:lnTo>
                    <a:pt x="5987" y="105854"/>
                  </a:lnTo>
                  <a:lnTo>
                    <a:pt x="0" y="7620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3782642" y="3154590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w="0" h="51435">
                  <a:moveTo>
                    <a:pt x="0" y="510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2" name="object 332"/>
          <p:cNvGrpSpPr/>
          <p:nvPr/>
        </p:nvGrpSpPr>
        <p:grpSpPr>
          <a:xfrm>
            <a:off x="3070115" y="3138156"/>
            <a:ext cx="188595" cy="325120"/>
            <a:chOff x="3070115" y="3138156"/>
            <a:chExt cx="188595" cy="325120"/>
          </a:xfrm>
        </p:grpSpPr>
        <p:sp>
          <p:nvSpPr>
            <p:cNvPr id="333" name="object 333"/>
            <p:cNvSpPr/>
            <p:nvPr/>
          </p:nvSpPr>
          <p:spPr>
            <a:xfrm>
              <a:off x="3073290" y="330769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3149292" y="3141320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w="0" h="166370">
                  <a:moveTo>
                    <a:pt x="0" y="16637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193220" y="3141331"/>
              <a:ext cx="62230" cy="180340"/>
            </a:xfrm>
            <a:custGeom>
              <a:avLst/>
              <a:gdLst/>
              <a:ahLst/>
              <a:cxnLst/>
              <a:rect l="l" t="t" r="r" b="b"/>
              <a:pathLst>
                <a:path w="62229" h="180339">
                  <a:moveTo>
                    <a:pt x="0" y="180213"/>
                  </a:moveTo>
                  <a:lnTo>
                    <a:pt x="61734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6" name="object 336"/>
          <p:cNvGrpSpPr/>
          <p:nvPr/>
        </p:nvGrpSpPr>
        <p:grpSpPr>
          <a:xfrm>
            <a:off x="4491497" y="2799679"/>
            <a:ext cx="225425" cy="158750"/>
            <a:chOff x="4491497" y="2799679"/>
            <a:chExt cx="225425" cy="158750"/>
          </a:xfrm>
        </p:grpSpPr>
        <p:sp>
          <p:nvSpPr>
            <p:cNvPr id="337" name="object 337"/>
            <p:cNvSpPr/>
            <p:nvPr/>
          </p:nvSpPr>
          <p:spPr>
            <a:xfrm>
              <a:off x="4561321" y="2802854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7" y="22315"/>
                  </a:lnTo>
                  <a:lnTo>
                    <a:pt x="46537" y="5987"/>
                  </a:lnTo>
                  <a:lnTo>
                    <a:pt x="76200" y="0"/>
                  </a:lnTo>
                  <a:lnTo>
                    <a:pt x="105854" y="5987"/>
                  </a:lnTo>
                  <a:lnTo>
                    <a:pt x="130071" y="22315"/>
                  </a:lnTo>
                  <a:lnTo>
                    <a:pt x="146399" y="46532"/>
                  </a:lnTo>
                  <a:lnTo>
                    <a:pt x="152387" y="76187"/>
                  </a:lnTo>
                  <a:lnTo>
                    <a:pt x="146399" y="105841"/>
                  </a:lnTo>
                  <a:lnTo>
                    <a:pt x="130071" y="130059"/>
                  </a:lnTo>
                  <a:lnTo>
                    <a:pt x="105854" y="146387"/>
                  </a:lnTo>
                  <a:lnTo>
                    <a:pt x="76200" y="152374"/>
                  </a:lnTo>
                  <a:lnTo>
                    <a:pt x="46537" y="146387"/>
                  </a:lnTo>
                  <a:lnTo>
                    <a:pt x="22317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491497" y="2879041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 h="0">
                  <a:moveTo>
                    <a:pt x="6982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9" name="object 339"/>
          <p:cNvGrpSpPr/>
          <p:nvPr/>
        </p:nvGrpSpPr>
        <p:grpSpPr>
          <a:xfrm>
            <a:off x="1266597" y="3613272"/>
            <a:ext cx="1092200" cy="704215"/>
            <a:chOff x="1266597" y="3613272"/>
            <a:chExt cx="1092200" cy="704215"/>
          </a:xfrm>
        </p:grpSpPr>
        <p:sp>
          <p:nvSpPr>
            <p:cNvPr id="340" name="object 340"/>
            <p:cNvSpPr/>
            <p:nvPr/>
          </p:nvSpPr>
          <p:spPr>
            <a:xfrm>
              <a:off x="1269775" y="361644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269772" y="36517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1269772" y="3744576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1269772" y="43017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304411" y="431380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1394738" y="431380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2343183" y="430174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2354538" y="4197279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2351212" y="3640110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2339004" y="361644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0" name="object 350"/>
          <p:cNvGrpSpPr/>
          <p:nvPr/>
        </p:nvGrpSpPr>
        <p:grpSpPr>
          <a:xfrm>
            <a:off x="1266597" y="4760352"/>
            <a:ext cx="1092200" cy="704215"/>
            <a:chOff x="1266597" y="4760352"/>
            <a:chExt cx="1092200" cy="704215"/>
          </a:xfrm>
        </p:grpSpPr>
        <p:sp>
          <p:nvSpPr>
            <p:cNvPr id="351" name="object 351"/>
            <p:cNvSpPr/>
            <p:nvPr/>
          </p:nvSpPr>
          <p:spPr>
            <a:xfrm>
              <a:off x="1269775" y="476352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1269772" y="479880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1269772" y="4891670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1269772" y="54488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1304411" y="546088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1394738" y="546088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2343183" y="54488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354538" y="5344372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351212" y="478719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339004" y="476352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222972" y="476352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1294715" y="4763527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3" name="object 363"/>
          <p:cNvGrpSpPr/>
          <p:nvPr/>
        </p:nvGrpSpPr>
        <p:grpSpPr>
          <a:xfrm>
            <a:off x="3266620" y="4760352"/>
            <a:ext cx="1092200" cy="704215"/>
            <a:chOff x="3266620" y="4760352"/>
            <a:chExt cx="1092200" cy="704215"/>
          </a:xfrm>
        </p:grpSpPr>
        <p:sp>
          <p:nvSpPr>
            <p:cNvPr id="364" name="object 364"/>
            <p:cNvSpPr/>
            <p:nvPr/>
          </p:nvSpPr>
          <p:spPr>
            <a:xfrm>
              <a:off x="3269795" y="476352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3269799" y="479880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3269799" y="4891670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3269799" y="544883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3304439" y="546088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3394772" y="546088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343215" y="54488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354577" y="5344372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351237" y="478719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339037" y="476352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223005" y="4763527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3294755" y="4763527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6" name="object 376"/>
          <p:cNvSpPr/>
          <p:nvPr/>
        </p:nvSpPr>
        <p:spPr>
          <a:xfrm>
            <a:off x="556895" y="3929164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82"/>
                </a:lnTo>
                <a:lnTo>
                  <a:pt x="526135" y="286727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82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827824" y="357440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931016" y="363015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98"/>
                </a:lnTo>
                <a:lnTo>
                  <a:pt x="79298" y="19824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981989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931016" y="38878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673357" y="388779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311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617575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673354" y="363018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73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68"/>
                </a:lnTo>
                <a:lnTo>
                  <a:pt x="212064" y="271741"/>
                </a:lnTo>
                <a:lnTo>
                  <a:pt x="240550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4" name="object 384"/>
          <p:cNvGrpSpPr/>
          <p:nvPr/>
        </p:nvGrpSpPr>
        <p:grpSpPr>
          <a:xfrm>
            <a:off x="635058" y="4123070"/>
            <a:ext cx="427355" cy="189865"/>
            <a:chOff x="635058" y="4123070"/>
            <a:chExt cx="427355" cy="189865"/>
          </a:xfrm>
        </p:grpSpPr>
        <p:sp>
          <p:nvSpPr>
            <p:cNvPr id="385" name="object 385"/>
            <p:cNvSpPr/>
            <p:nvPr/>
          </p:nvSpPr>
          <p:spPr>
            <a:xfrm>
              <a:off x="841836" y="412307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35058" y="4209713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7" name="object 387"/>
          <p:cNvSpPr/>
          <p:nvPr/>
        </p:nvSpPr>
        <p:spPr>
          <a:xfrm>
            <a:off x="556895" y="506609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59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700"/>
                </a:lnTo>
                <a:lnTo>
                  <a:pt x="279349" y="93700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827824" y="4711344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931016" y="47671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48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981989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931016" y="502474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11"/>
                </a:lnTo>
                <a:lnTo>
                  <a:pt x="59474" y="79286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673357" y="502473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61"/>
                </a:lnTo>
                <a:lnTo>
                  <a:pt x="19824" y="79298"/>
                </a:lnTo>
                <a:lnTo>
                  <a:pt x="79298" y="19812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617575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673354" y="476712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61"/>
                </a:moveTo>
                <a:lnTo>
                  <a:pt x="19824" y="0"/>
                </a:lnTo>
                <a:lnTo>
                  <a:pt x="0" y="19837"/>
                </a:lnTo>
                <a:lnTo>
                  <a:pt x="59461" y="79273"/>
                </a:lnTo>
                <a:lnTo>
                  <a:pt x="79273" y="59461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70"/>
                </a:lnTo>
                <a:lnTo>
                  <a:pt x="168478" y="84353"/>
                </a:lnTo>
                <a:lnTo>
                  <a:pt x="201180" y="90970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55"/>
                </a:lnTo>
                <a:lnTo>
                  <a:pt x="212064" y="271741"/>
                </a:lnTo>
                <a:lnTo>
                  <a:pt x="240550" y="252514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5" name="object 395"/>
          <p:cNvGrpSpPr/>
          <p:nvPr/>
        </p:nvGrpSpPr>
        <p:grpSpPr>
          <a:xfrm>
            <a:off x="635058" y="5260018"/>
            <a:ext cx="427355" cy="189865"/>
            <a:chOff x="635058" y="5260018"/>
            <a:chExt cx="427355" cy="189865"/>
          </a:xfrm>
        </p:grpSpPr>
        <p:sp>
          <p:nvSpPr>
            <p:cNvPr id="396" name="object 396"/>
            <p:cNvSpPr/>
            <p:nvPr/>
          </p:nvSpPr>
          <p:spPr>
            <a:xfrm>
              <a:off x="841836" y="526001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35058" y="5346648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8" name="object 398"/>
          <p:cNvGrpSpPr/>
          <p:nvPr/>
        </p:nvGrpSpPr>
        <p:grpSpPr>
          <a:xfrm>
            <a:off x="1159705" y="3710420"/>
            <a:ext cx="198120" cy="86360"/>
            <a:chOff x="1159705" y="3710420"/>
            <a:chExt cx="198120" cy="86360"/>
          </a:xfrm>
        </p:grpSpPr>
        <p:sp>
          <p:nvSpPr>
            <p:cNvPr id="399" name="object 399"/>
            <p:cNvSpPr/>
            <p:nvPr/>
          </p:nvSpPr>
          <p:spPr>
            <a:xfrm>
              <a:off x="1354536" y="3710420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1159705" y="3753914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1" name="object 401"/>
          <p:cNvGrpSpPr/>
          <p:nvPr/>
        </p:nvGrpSpPr>
        <p:grpSpPr>
          <a:xfrm>
            <a:off x="1159701" y="4150033"/>
            <a:ext cx="198120" cy="86360"/>
            <a:chOff x="1159701" y="4150033"/>
            <a:chExt cx="198120" cy="86360"/>
          </a:xfrm>
        </p:grpSpPr>
        <p:sp>
          <p:nvSpPr>
            <p:cNvPr id="402" name="object 402"/>
            <p:cNvSpPr/>
            <p:nvPr/>
          </p:nvSpPr>
          <p:spPr>
            <a:xfrm>
              <a:off x="1354536" y="41500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1159701" y="419519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4" name="object 404"/>
          <p:cNvSpPr/>
          <p:nvPr/>
        </p:nvSpPr>
        <p:spPr>
          <a:xfrm>
            <a:off x="2212728" y="3931816"/>
            <a:ext cx="2418080" cy="567690"/>
          </a:xfrm>
          <a:custGeom>
            <a:avLst/>
            <a:gdLst/>
            <a:ahLst/>
            <a:cxnLst/>
            <a:rect l="l" t="t" r="r" b="b"/>
            <a:pathLst>
              <a:path w="2418079" h="567689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567270"/>
                </a:lnTo>
                <a:lnTo>
                  <a:pt x="2417864" y="5672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5" name="object 405"/>
          <p:cNvGrpSpPr/>
          <p:nvPr/>
        </p:nvGrpSpPr>
        <p:grpSpPr>
          <a:xfrm>
            <a:off x="3266620" y="3613272"/>
            <a:ext cx="1092200" cy="704215"/>
            <a:chOff x="3266620" y="3613272"/>
            <a:chExt cx="1092200" cy="704215"/>
          </a:xfrm>
        </p:grpSpPr>
        <p:sp>
          <p:nvSpPr>
            <p:cNvPr id="406" name="object 406"/>
            <p:cNvSpPr/>
            <p:nvPr/>
          </p:nvSpPr>
          <p:spPr>
            <a:xfrm>
              <a:off x="3269795" y="361644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3269799" y="3651720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3269799" y="3744576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3269799" y="430174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3304439" y="4313806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394772" y="4313806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343215" y="430174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52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354577" y="4197279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351237" y="3640110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339037" y="361644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6" name="object 416"/>
          <p:cNvSpPr/>
          <p:nvPr/>
        </p:nvSpPr>
        <p:spPr>
          <a:xfrm>
            <a:off x="2556929" y="3929164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82"/>
                </a:lnTo>
                <a:lnTo>
                  <a:pt x="526135" y="286727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82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2827858" y="357440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2931049" y="363015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98"/>
                </a:lnTo>
                <a:lnTo>
                  <a:pt x="79298" y="19824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2982023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2931049" y="38878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2673390" y="388779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311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2617609" y="378461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2673388" y="363018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73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68"/>
                </a:lnTo>
                <a:lnTo>
                  <a:pt x="212064" y="271741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4" name="object 424"/>
          <p:cNvGrpSpPr/>
          <p:nvPr/>
        </p:nvGrpSpPr>
        <p:grpSpPr>
          <a:xfrm>
            <a:off x="2635091" y="4123070"/>
            <a:ext cx="427355" cy="189865"/>
            <a:chOff x="2635091" y="4123070"/>
            <a:chExt cx="427355" cy="189865"/>
          </a:xfrm>
        </p:grpSpPr>
        <p:sp>
          <p:nvSpPr>
            <p:cNvPr id="425" name="object 425"/>
            <p:cNvSpPr/>
            <p:nvPr/>
          </p:nvSpPr>
          <p:spPr>
            <a:xfrm>
              <a:off x="2841868" y="4123070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2635091" y="4209713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7" name="object 427"/>
          <p:cNvGrpSpPr/>
          <p:nvPr/>
        </p:nvGrpSpPr>
        <p:grpSpPr>
          <a:xfrm>
            <a:off x="3159738" y="3710420"/>
            <a:ext cx="198120" cy="86360"/>
            <a:chOff x="3159738" y="3710420"/>
            <a:chExt cx="198120" cy="86360"/>
          </a:xfrm>
        </p:grpSpPr>
        <p:sp>
          <p:nvSpPr>
            <p:cNvPr id="428" name="object 428"/>
            <p:cNvSpPr/>
            <p:nvPr/>
          </p:nvSpPr>
          <p:spPr>
            <a:xfrm>
              <a:off x="3354569" y="3710420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3159738" y="3753914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0" name="object 430"/>
          <p:cNvGrpSpPr/>
          <p:nvPr/>
        </p:nvGrpSpPr>
        <p:grpSpPr>
          <a:xfrm>
            <a:off x="3159734" y="4150033"/>
            <a:ext cx="198120" cy="86360"/>
            <a:chOff x="3159734" y="4150033"/>
            <a:chExt cx="198120" cy="86360"/>
          </a:xfrm>
        </p:grpSpPr>
        <p:sp>
          <p:nvSpPr>
            <p:cNvPr id="431" name="object 431"/>
            <p:cNvSpPr/>
            <p:nvPr/>
          </p:nvSpPr>
          <p:spPr>
            <a:xfrm>
              <a:off x="3354569" y="41500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3159734" y="419519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3" name="object 433"/>
          <p:cNvSpPr/>
          <p:nvPr/>
        </p:nvSpPr>
        <p:spPr>
          <a:xfrm>
            <a:off x="4212760" y="3931816"/>
            <a:ext cx="417830" cy="480059"/>
          </a:xfrm>
          <a:custGeom>
            <a:avLst/>
            <a:gdLst/>
            <a:ahLst/>
            <a:cxnLst/>
            <a:rect l="l" t="t" r="r" b="b"/>
            <a:pathLst>
              <a:path w="417829" h="480060">
                <a:moveTo>
                  <a:pt x="0" y="0"/>
                </a:moveTo>
                <a:lnTo>
                  <a:pt x="49568" y="43459"/>
                </a:lnTo>
                <a:lnTo>
                  <a:pt x="257467" y="43459"/>
                </a:lnTo>
                <a:lnTo>
                  <a:pt x="257467" y="479996"/>
                </a:lnTo>
                <a:lnTo>
                  <a:pt x="417830" y="47999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34" name="object 434"/>
          <p:cNvGrpSpPr/>
          <p:nvPr/>
        </p:nvGrpSpPr>
        <p:grpSpPr>
          <a:xfrm>
            <a:off x="1159705" y="4847355"/>
            <a:ext cx="198120" cy="86360"/>
            <a:chOff x="1159705" y="4847355"/>
            <a:chExt cx="198120" cy="86360"/>
          </a:xfrm>
        </p:grpSpPr>
        <p:sp>
          <p:nvSpPr>
            <p:cNvPr id="435" name="object 435"/>
            <p:cNvSpPr/>
            <p:nvPr/>
          </p:nvSpPr>
          <p:spPr>
            <a:xfrm>
              <a:off x="1354536" y="4847355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1159705" y="489085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7" name="object 437"/>
          <p:cNvGrpSpPr/>
          <p:nvPr/>
        </p:nvGrpSpPr>
        <p:grpSpPr>
          <a:xfrm>
            <a:off x="1159701" y="5286969"/>
            <a:ext cx="198120" cy="86360"/>
            <a:chOff x="1159701" y="5286969"/>
            <a:chExt cx="198120" cy="86360"/>
          </a:xfrm>
        </p:grpSpPr>
        <p:sp>
          <p:nvSpPr>
            <p:cNvPr id="438" name="object 438"/>
            <p:cNvSpPr/>
            <p:nvPr/>
          </p:nvSpPr>
          <p:spPr>
            <a:xfrm>
              <a:off x="1354536" y="528696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1159701" y="533213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0" name="object 440"/>
          <p:cNvSpPr/>
          <p:nvPr/>
        </p:nvSpPr>
        <p:spPr>
          <a:xfrm>
            <a:off x="2212728" y="4588030"/>
            <a:ext cx="2418080" cy="524510"/>
          </a:xfrm>
          <a:custGeom>
            <a:avLst/>
            <a:gdLst/>
            <a:ahLst/>
            <a:cxnLst/>
            <a:rect l="l" t="t" r="r" b="b"/>
            <a:pathLst>
              <a:path w="2418079" h="524510">
                <a:moveTo>
                  <a:pt x="0" y="480720"/>
                </a:moveTo>
                <a:lnTo>
                  <a:pt x="49568" y="524179"/>
                </a:lnTo>
                <a:lnTo>
                  <a:pt x="257467" y="524179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2556929" y="506609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71"/>
                </a:lnTo>
                <a:lnTo>
                  <a:pt x="263639" y="65671"/>
                </a:lnTo>
                <a:lnTo>
                  <a:pt x="308940" y="19659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700"/>
                </a:lnTo>
                <a:lnTo>
                  <a:pt x="279349" y="93700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889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889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2827858" y="4711344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2931049" y="476710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48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2982023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2931049" y="502474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11"/>
                </a:lnTo>
                <a:lnTo>
                  <a:pt x="59474" y="79286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2673390" y="502473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61"/>
                </a:lnTo>
                <a:lnTo>
                  <a:pt x="19824" y="79298"/>
                </a:lnTo>
                <a:lnTo>
                  <a:pt x="79298" y="19812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2617609" y="4921555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16"/>
                </a:lnTo>
                <a:lnTo>
                  <a:pt x="84086" y="28016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2673388" y="476712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61"/>
                </a:moveTo>
                <a:lnTo>
                  <a:pt x="19824" y="0"/>
                </a:lnTo>
                <a:lnTo>
                  <a:pt x="0" y="19837"/>
                </a:lnTo>
                <a:lnTo>
                  <a:pt x="59461" y="79273"/>
                </a:lnTo>
                <a:lnTo>
                  <a:pt x="79273" y="59461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70"/>
                </a:lnTo>
                <a:lnTo>
                  <a:pt x="168478" y="84353"/>
                </a:lnTo>
                <a:lnTo>
                  <a:pt x="201168" y="90970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12" y="84353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41"/>
                </a:lnTo>
                <a:lnTo>
                  <a:pt x="168478" y="280555"/>
                </a:lnTo>
                <a:lnTo>
                  <a:pt x="212064" y="271741"/>
                </a:lnTo>
                <a:lnTo>
                  <a:pt x="240550" y="252514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49" name="object 449"/>
          <p:cNvGrpSpPr/>
          <p:nvPr/>
        </p:nvGrpSpPr>
        <p:grpSpPr>
          <a:xfrm>
            <a:off x="2635091" y="5260018"/>
            <a:ext cx="427355" cy="189865"/>
            <a:chOff x="2635091" y="5260018"/>
            <a:chExt cx="427355" cy="189865"/>
          </a:xfrm>
        </p:grpSpPr>
        <p:sp>
          <p:nvSpPr>
            <p:cNvPr id="450" name="object 450"/>
            <p:cNvSpPr/>
            <p:nvPr/>
          </p:nvSpPr>
          <p:spPr>
            <a:xfrm>
              <a:off x="2841868" y="526001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2635091" y="5346648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2" name="object 452"/>
          <p:cNvGrpSpPr/>
          <p:nvPr/>
        </p:nvGrpSpPr>
        <p:grpSpPr>
          <a:xfrm>
            <a:off x="3159738" y="4847355"/>
            <a:ext cx="198120" cy="86360"/>
            <a:chOff x="3159738" y="4847355"/>
            <a:chExt cx="198120" cy="86360"/>
          </a:xfrm>
        </p:grpSpPr>
        <p:sp>
          <p:nvSpPr>
            <p:cNvPr id="453" name="object 453"/>
            <p:cNvSpPr/>
            <p:nvPr/>
          </p:nvSpPr>
          <p:spPr>
            <a:xfrm>
              <a:off x="3354569" y="4847355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3159738" y="4890850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5" name="object 455"/>
          <p:cNvGrpSpPr/>
          <p:nvPr/>
        </p:nvGrpSpPr>
        <p:grpSpPr>
          <a:xfrm>
            <a:off x="3159734" y="5286969"/>
            <a:ext cx="198120" cy="86360"/>
            <a:chOff x="3159734" y="5286969"/>
            <a:chExt cx="198120" cy="86360"/>
          </a:xfrm>
        </p:grpSpPr>
        <p:sp>
          <p:nvSpPr>
            <p:cNvPr id="456" name="object 456"/>
            <p:cNvSpPr/>
            <p:nvPr/>
          </p:nvSpPr>
          <p:spPr>
            <a:xfrm>
              <a:off x="3354569" y="528696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3159734" y="533213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8" name="object 458"/>
          <p:cNvGrpSpPr/>
          <p:nvPr/>
        </p:nvGrpSpPr>
        <p:grpSpPr>
          <a:xfrm>
            <a:off x="4209585" y="4348073"/>
            <a:ext cx="1054735" cy="767715"/>
            <a:chOff x="4209585" y="4348073"/>
            <a:chExt cx="1054735" cy="767715"/>
          </a:xfrm>
        </p:grpSpPr>
        <p:sp>
          <p:nvSpPr>
            <p:cNvPr id="459" name="object 459"/>
            <p:cNvSpPr/>
            <p:nvPr/>
          </p:nvSpPr>
          <p:spPr>
            <a:xfrm>
              <a:off x="4212760" y="4676980"/>
              <a:ext cx="417830" cy="435609"/>
            </a:xfrm>
            <a:custGeom>
              <a:avLst/>
              <a:gdLst/>
              <a:ahLst/>
              <a:cxnLst/>
              <a:rect l="l" t="t" r="r" b="b"/>
              <a:pathLst>
                <a:path w="417829" h="435610">
                  <a:moveTo>
                    <a:pt x="0" y="391769"/>
                  </a:moveTo>
                  <a:lnTo>
                    <a:pt x="49568" y="435229"/>
                  </a:lnTo>
                  <a:lnTo>
                    <a:pt x="257467" y="435229"/>
                  </a:lnTo>
                  <a:lnTo>
                    <a:pt x="257467" y="0"/>
                  </a:lnTo>
                  <a:lnTo>
                    <a:pt x="4178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630416" y="4360809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60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995907" y="4351248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4995907" y="4681058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4995907" y="4478025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89">
                  <a:moveTo>
                    <a:pt x="265175" y="0"/>
                  </a:moveTo>
                  <a:lnTo>
                    <a:pt x="92125" y="0"/>
                  </a:lnTo>
                  <a:lnTo>
                    <a:pt x="92125" y="21056"/>
                  </a:lnTo>
                  <a:lnTo>
                    <a:pt x="0" y="210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995907" y="4594076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89">
                  <a:moveTo>
                    <a:pt x="265175" y="21069"/>
                  </a:moveTo>
                  <a:lnTo>
                    <a:pt x="92125" y="21069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5" name="object 465"/>
          <p:cNvSpPr/>
          <p:nvPr/>
        </p:nvSpPr>
        <p:spPr>
          <a:xfrm>
            <a:off x="6176176" y="4381522"/>
            <a:ext cx="403860" cy="43815"/>
          </a:xfrm>
          <a:custGeom>
            <a:avLst/>
            <a:gdLst/>
            <a:ahLst/>
            <a:cxnLst/>
            <a:rect l="l" t="t" r="r" b="b"/>
            <a:pathLst>
              <a:path w="403859" h="43814">
                <a:moveTo>
                  <a:pt x="403517" y="43459"/>
                </a:moveTo>
                <a:lnTo>
                  <a:pt x="49568" y="43459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6" name="object 466"/>
          <p:cNvGrpSpPr/>
          <p:nvPr/>
        </p:nvGrpSpPr>
        <p:grpSpPr>
          <a:xfrm>
            <a:off x="5127964" y="4267160"/>
            <a:ext cx="1144905" cy="553085"/>
            <a:chOff x="5127964" y="4267160"/>
            <a:chExt cx="1144905" cy="553085"/>
          </a:xfrm>
        </p:grpSpPr>
        <p:sp>
          <p:nvSpPr>
            <p:cNvPr id="467" name="object 467"/>
            <p:cNvSpPr/>
            <p:nvPr/>
          </p:nvSpPr>
          <p:spPr>
            <a:xfrm>
              <a:off x="5131139" y="427033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5131142" y="4305099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10">
                  <a:moveTo>
                    <a:pt x="0" y="0"/>
                  </a:moveTo>
                  <a:lnTo>
                    <a:pt x="0" y="7950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5131142" y="4395959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10">
                  <a:moveTo>
                    <a:pt x="0" y="0"/>
                  </a:moveTo>
                  <a:lnTo>
                    <a:pt x="0" y="39751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5131142" y="480481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5166904" y="481688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5261715" y="4816884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257232" y="48048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64"/>
                  </a:moveTo>
                  <a:lnTo>
                    <a:pt x="12065" y="12064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268379" y="4702604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10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265100" y="4293749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10">
                  <a:moveTo>
                    <a:pt x="3187" y="397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252853" y="4270339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53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7" name="object 477"/>
          <p:cNvSpPr/>
          <p:nvPr/>
        </p:nvSpPr>
        <p:spPr>
          <a:xfrm>
            <a:off x="1247201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2"/>
                </a:lnTo>
                <a:lnTo>
                  <a:pt x="6607" y="6607"/>
                </a:lnTo>
                <a:lnTo>
                  <a:pt x="1772" y="13780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1126773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3247227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3126806" y="5309570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2"/>
                </a:lnTo>
                <a:lnTo>
                  <a:pt x="6611" y="6607"/>
                </a:lnTo>
                <a:lnTo>
                  <a:pt x="1774" y="13780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0"/>
                </a:lnTo>
                <a:lnTo>
                  <a:pt x="38534" y="6607"/>
                </a:lnTo>
                <a:lnTo>
                  <a:pt x="31357" y="1772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1" name="object 481"/>
          <p:cNvGrpSpPr/>
          <p:nvPr/>
        </p:nvGrpSpPr>
        <p:grpSpPr>
          <a:xfrm>
            <a:off x="1266597" y="5654623"/>
            <a:ext cx="1092200" cy="704215"/>
            <a:chOff x="1266597" y="5654623"/>
            <a:chExt cx="1092200" cy="704215"/>
          </a:xfrm>
        </p:grpSpPr>
        <p:sp>
          <p:nvSpPr>
            <p:cNvPr id="482" name="object 482"/>
            <p:cNvSpPr/>
            <p:nvPr/>
          </p:nvSpPr>
          <p:spPr>
            <a:xfrm>
              <a:off x="1269775" y="56577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1269772" y="569307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1269772" y="5785927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1269772" y="63431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4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1304411" y="635515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394738" y="635515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2343183" y="63431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2354538" y="6238631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2351212" y="568146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2339004" y="5657801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2" name="object 492"/>
          <p:cNvGrpSpPr/>
          <p:nvPr/>
        </p:nvGrpSpPr>
        <p:grpSpPr>
          <a:xfrm>
            <a:off x="1266597" y="6801703"/>
            <a:ext cx="1092200" cy="704215"/>
            <a:chOff x="1266597" y="6801703"/>
            <a:chExt cx="1092200" cy="704215"/>
          </a:xfrm>
        </p:grpSpPr>
        <p:sp>
          <p:nvSpPr>
            <p:cNvPr id="493" name="object 493"/>
            <p:cNvSpPr/>
            <p:nvPr/>
          </p:nvSpPr>
          <p:spPr>
            <a:xfrm>
              <a:off x="1269775" y="680487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6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1269772" y="6840164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1269772" y="6933021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269772" y="74901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65"/>
                  </a:lnTo>
                  <a:lnTo>
                    <a:pt x="12052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1304411" y="7502250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394738" y="7502250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343183" y="749018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64"/>
                  </a:moveTo>
                  <a:lnTo>
                    <a:pt x="12065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2354538" y="7385723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2351212" y="6828555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2339004" y="680488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64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2222972" y="680487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294715" y="6804878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5" name="object 505"/>
          <p:cNvGrpSpPr/>
          <p:nvPr/>
        </p:nvGrpSpPr>
        <p:grpSpPr>
          <a:xfrm>
            <a:off x="3266620" y="6801703"/>
            <a:ext cx="1092200" cy="704215"/>
            <a:chOff x="3266620" y="6801703"/>
            <a:chExt cx="1092200" cy="704215"/>
          </a:xfrm>
        </p:grpSpPr>
        <p:sp>
          <p:nvSpPr>
            <p:cNvPr id="506" name="object 506"/>
            <p:cNvSpPr/>
            <p:nvPr/>
          </p:nvSpPr>
          <p:spPr>
            <a:xfrm>
              <a:off x="3269795" y="680487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64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3269799" y="6840164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3269799" y="6933021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3269799" y="749018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65"/>
                  </a:lnTo>
                  <a:lnTo>
                    <a:pt x="12065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3304439" y="7502250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3394772" y="7502250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343215" y="749018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64"/>
                  </a:moveTo>
                  <a:lnTo>
                    <a:pt x="12052" y="12064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354577" y="7385723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351237" y="6828555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339037" y="680488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64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223005" y="6804878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3294755" y="6804878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8" name="object 518"/>
          <p:cNvSpPr/>
          <p:nvPr/>
        </p:nvSpPr>
        <p:spPr>
          <a:xfrm>
            <a:off x="556895" y="597052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827824" y="561576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931016" y="567151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981989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931016" y="5929164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673357" y="592915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617575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673354" y="567154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17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17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26" name="object 526"/>
          <p:cNvGrpSpPr/>
          <p:nvPr/>
        </p:nvGrpSpPr>
        <p:grpSpPr>
          <a:xfrm>
            <a:off x="635058" y="6164434"/>
            <a:ext cx="427355" cy="189865"/>
            <a:chOff x="635058" y="6164434"/>
            <a:chExt cx="427355" cy="189865"/>
          </a:xfrm>
        </p:grpSpPr>
        <p:sp>
          <p:nvSpPr>
            <p:cNvPr id="527" name="object 527"/>
            <p:cNvSpPr/>
            <p:nvPr/>
          </p:nvSpPr>
          <p:spPr>
            <a:xfrm>
              <a:off x="841836" y="6164434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635058" y="625106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9" name="object 529"/>
          <p:cNvSpPr/>
          <p:nvPr/>
        </p:nvSpPr>
        <p:spPr>
          <a:xfrm>
            <a:off x="556895" y="710745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827824" y="675269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931016" y="680845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981989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931016" y="706609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673357" y="706609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617575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673354" y="680848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37" name="object 537"/>
          <p:cNvGrpSpPr/>
          <p:nvPr/>
        </p:nvGrpSpPr>
        <p:grpSpPr>
          <a:xfrm>
            <a:off x="635058" y="7301371"/>
            <a:ext cx="427355" cy="189865"/>
            <a:chOff x="635058" y="7301371"/>
            <a:chExt cx="427355" cy="189865"/>
          </a:xfrm>
        </p:grpSpPr>
        <p:sp>
          <p:nvSpPr>
            <p:cNvPr id="538" name="object 538"/>
            <p:cNvSpPr/>
            <p:nvPr/>
          </p:nvSpPr>
          <p:spPr>
            <a:xfrm>
              <a:off x="841836" y="730137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635058" y="7388000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0" name="object 540"/>
          <p:cNvGrpSpPr/>
          <p:nvPr/>
        </p:nvGrpSpPr>
        <p:grpSpPr>
          <a:xfrm>
            <a:off x="1159705" y="5751784"/>
            <a:ext cx="198120" cy="86360"/>
            <a:chOff x="1159705" y="5751784"/>
            <a:chExt cx="198120" cy="86360"/>
          </a:xfrm>
        </p:grpSpPr>
        <p:sp>
          <p:nvSpPr>
            <p:cNvPr id="541" name="object 541"/>
            <p:cNvSpPr/>
            <p:nvPr/>
          </p:nvSpPr>
          <p:spPr>
            <a:xfrm>
              <a:off x="1354536" y="5751784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1159705" y="579527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3" name="object 543"/>
          <p:cNvGrpSpPr/>
          <p:nvPr/>
        </p:nvGrpSpPr>
        <p:grpSpPr>
          <a:xfrm>
            <a:off x="1159701" y="6191397"/>
            <a:ext cx="198120" cy="86360"/>
            <a:chOff x="1159701" y="6191397"/>
            <a:chExt cx="198120" cy="86360"/>
          </a:xfrm>
        </p:grpSpPr>
        <p:sp>
          <p:nvSpPr>
            <p:cNvPr id="544" name="object 544"/>
            <p:cNvSpPr/>
            <p:nvPr/>
          </p:nvSpPr>
          <p:spPr>
            <a:xfrm>
              <a:off x="1354536" y="619139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159701" y="62365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6" name="object 546"/>
          <p:cNvSpPr/>
          <p:nvPr/>
        </p:nvSpPr>
        <p:spPr>
          <a:xfrm>
            <a:off x="2212728" y="5973165"/>
            <a:ext cx="2418080" cy="567690"/>
          </a:xfrm>
          <a:custGeom>
            <a:avLst/>
            <a:gdLst/>
            <a:ahLst/>
            <a:cxnLst/>
            <a:rect l="l" t="t" r="r" b="b"/>
            <a:pathLst>
              <a:path w="2418079" h="567690">
                <a:moveTo>
                  <a:pt x="0" y="0"/>
                </a:moveTo>
                <a:lnTo>
                  <a:pt x="49568" y="43472"/>
                </a:lnTo>
                <a:lnTo>
                  <a:pt x="257467" y="43472"/>
                </a:lnTo>
                <a:lnTo>
                  <a:pt x="257467" y="567270"/>
                </a:lnTo>
                <a:lnTo>
                  <a:pt x="2417864" y="56727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47" name="object 547"/>
          <p:cNvGrpSpPr/>
          <p:nvPr/>
        </p:nvGrpSpPr>
        <p:grpSpPr>
          <a:xfrm>
            <a:off x="3266620" y="5654623"/>
            <a:ext cx="1092200" cy="704215"/>
            <a:chOff x="3266620" y="5654623"/>
            <a:chExt cx="1092200" cy="704215"/>
          </a:xfrm>
        </p:grpSpPr>
        <p:sp>
          <p:nvSpPr>
            <p:cNvPr id="548" name="object 548"/>
            <p:cNvSpPr/>
            <p:nvPr/>
          </p:nvSpPr>
          <p:spPr>
            <a:xfrm>
              <a:off x="3269795" y="565779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3269799" y="5693071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3269799" y="5785927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3269799" y="634310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3304439" y="635515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3394772" y="6355157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343215" y="63431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354577" y="6238631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351237" y="5681461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339037" y="5657801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8" name="object 558"/>
          <p:cNvSpPr/>
          <p:nvPr/>
        </p:nvSpPr>
        <p:spPr>
          <a:xfrm>
            <a:off x="2556929" y="597052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39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39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2827858" y="561576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2931049" y="567151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2982023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2931049" y="5929164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2673390" y="5929157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2617609" y="5825972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2673388" y="5671540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17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17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51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51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6" name="object 566"/>
          <p:cNvGrpSpPr/>
          <p:nvPr/>
        </p:nvGrpSpPr>
        <p:grpSpPr>
          <a:xfrm>
            <a:off x="2635091" y="6164434"/>
            <a:ext cx="427355" cy="189865"/>
            <a:chOff x="2635091" y="6164434"/>
            <a:chExt cx="427355" cy="189865"/>
          </a:xfrm>
        </p:grpSpPr>
        <p:sp>
          <p:nvSpPr>
            <p:cNvPr id="567" name="object 567"/>
            <p:cNvSpPr/>
            <p:nvPr/>
          </p:nvSpPr>
          <p:spPr>
            <a:xfrm>
              <a:off x="2841868" y="6164434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4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635091" y="625106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9" name="object 569"/>
          <p:cNvGrpSpPr/>
          <p:nvPr/>
        </p:nvGrpSpPr>
        <p:grpSpPr>
          <a:xfrm>
            <a:off x="3159738" y="5751784"/>
            <a:ext cx="198120" cy="86360"/>
            <a:chOff x="3159738" y="5751784"/>
            <a:chExt cx="198120" cy="86360"/>
          </a:xfrm>
        </p:grpSpPr>
        <p:sp>
          <p:nvSpPr>
            <p:cNvPr id="570" name="object 570"/>
            <p:cNvSpPr/>
            <p:nvPr/>
          </p:nvSpPr>
          <p:spPr>
            <a:xfrm>
              <a:off x="3354569" y="5751784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3159738" y="579527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2" name="object 572"/>
          <p:cNvGrpSpPr/>
          <p:nvPr/>
        </p:nvGrpSpPr>
        <p:grpSpPr>
          <a:xfrm>
            <a:off x="3159734" y="6191397"/>
            <a:ext cx="198120" cy="86360"/>
            <a:chOff x="3159734" y="6191397"/>
            <a:chExt cx="198120" cy="86360"/>
          </a:xfrm>
        </p:grpSpPr>
        <p:sp>
          <p:nvSpPr>
            <p:cNvPr id="573" name="object 573"/>
            <p:cNvSpPr/>
            <p:nvPr/>
          </p:nvSpPr>
          <p:spPr>
            <a:xfrm>
              <a:off x="3354569" y="619139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60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3159734" y="62365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5" name="object 575"/>
          <p:cNvSpPr/>
          <p:nvPr/>
        </p:nvSpPr>
        <p:spPr>
          <a:xfrm>
            <a:off x="4212760" y="5973165"/>
            <a:ext cx="417830" cy="480059"/>
          </a:xfrm>
          <a:custGeom>
            <a:avLst/>
            <a:gdLst/>
            <a:ahLst/>
            <a:cxnLst/>
            <a:rect l="l" t="t" r="r" b="b"/>
            <a:pathLst>
              <a:path w="417829" h="480060">
                <a:moveTo>
                  <a:pt x="0" y="0"/>
                </a:moveTo>
                <a:lnTo>
                  <a:pt x="49568" y="43472"/>
                </a:lnTo>
                <a:lnTo>
                  <a:pt x="257467" y="43472"/>
                </a:lnTo>
                <a:lnTo>
                  <a:pt x="257467" y="479996"/>
                </a:lnTo>
                <a:lnTo>
                  <a:pt x="417830" y="47999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76" name="object 576"/>
          <p:cNvGrpSpPr/>
          <p:nvPr/>
        </p:nvGrpSpPr>
        <p:grpSpPr>
          <a:xfrm>
            <a:off x="1159705" y="6888719"/>
            <a:ext cx="198120" cy="86360"/>
            <a:chOff x="1159705" y="6888719"/>
            <a:chExt cx="198120" cy="86360"/>
          </a:xfrm>
        </p:grpSpPr>
        <p:sp>
          <p:nvSpPr>
            <p:cNvPr id="577" name="object 577"/>
            <p:cNvSpPr/>
            <p:nvPr/>
          </p:nvSpPr>
          <p:spPr>
            <a:xfrm>
              <a:off x="1354536" y="688871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159705" y="693221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9" name="object 579"/>
          <p:cNvGrpSpPr/>
          <p:nvPr/>
        </p:nvGrpSpPr>
        <p:grpSpPr>
          <a:xfrm>
            <a:off x="1159701" y="7328333"/>
            <a:ext cx="198120" cy="86360"/>
            <a:chOff x="1159701" y="7328333"/>
            <a:chExt cx="198120" cy="86360"/>
          </a:xfrm>
        </p:grpSpPr>
        <p:sp>
          <p:nvSpPr>
            <p:cNvPr id="580" name="object 580"/>
            <p:cNvSpPr/>
            <p:nvPr/>
          </p:nvSpPr>
          <p:spPr>
            <a:xfrm>
              <a:off x="1354536" y="73283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159701" y="737348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2" name="object 582"/>
          <p:cNvSpPr/>
          <p:nvPr/>
        </p:nvSpPr>
        <p:spPr>
          <a:xfrm>
            <a:off x="2212728" y="6629379"/>
            <a:ext cx="2418080" cy="524510"/>
          </a:xfrm>
          <a:custGeom>
            <a:avLst/>
            <a:gdLst/>
            <a:ahLst/>
            <a:cxnLst/>
            <a:rect l="l" t="t" r="r" b="b"/>
            <a:pathLst>
              <a:path w="2418079" h="524509">
                <a:moveTo>
                  <a:pt x="0" y="480720"/>
                </a:moveTo>
                <a:lnTo>
                  <a:pt x="49568" y="524192"/>
                </a:lnTo>
                <a:lnTo>
                  <a:pt x="257467" y="524192"/>
                </a:lnTo>
                <a:lnTo>
                  <a:pt x="257467" y="0"/>
                </a:lnTo>
                <a:lnTo>
                  <a:pt x="241786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2556929" y="710745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84"/>
                </a:moveTo>
                <a:lnTo>
                  <a:pt x="567410" y="355282"/>
                </a:lnTo>
                <a:lnTo>
                  <a:pt x="526135" y="286740"/>
                </a:lnTo>
                <a:lnTo>
                  <a:pt x="526135" y="355282"/>
                </a:lnTo>
                <a:lnTo>
                  <a:pt x="43738" y="355282"/>
                </a:lnTo>
                <a:lnTo>
                  <a:pt x="122567" y="205816"/>
                </a:lnTo>
                <a:lnTo>
                  <a:pt x="447306" y="205816"/>
                </a:lnTo>
                <a:lnTo>
                  <a:pt x="526135" y="355282"/>
                </a:lnTo>
                <a:lnTo>
                  <a:pt x="526135" y="286740"/>
                </a:lnTo>
                <a:lnTo>
                  <a:pt x="477418" y="205816"/>
                </a:lnTo>
                <a:lnTo>
                  <a:pt x="463016" y="181902"/>
                </a:lnTo>
                <a:lnTo>
                  <a:pt x="453110" y="177787"/>
                </a:lnTo>
                <a:lnTo>
                  <a:pt x="116763" y="177787"/>
                </a:lnTo>
                <a:lnTo>
                  <a:pt x="106857" y="181902"/>
                </a:lnTo>
                <a:lnTo>
                  <a:pt x="0" y="359384"/>
                </a:lnTo>
                <a:lnTo>
                  <a:pt x="9906" y="383311"/>
                </a:lnTo>
                <a:lnTo>
                  <a:pt x="559955" y="383311"/>
                </a:lnTo>
                <a:lnTo>
                  <a:pt x="569874" y="359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2827858" y="675269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2931049" y="680845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2982023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2931049" y="706609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2673390" y="7066091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2617609" y="696291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2673388" y="680848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1" name="object 591"/>
          <p:cNvGrpSpPr/>
          <p:nvPr/>
        </p:nvGrpSpPr>
        <p:grpSpPr>
          <a:xfrm>
            <a:off x="2635091" y="7301371"/>
            <a:ext cx="427355" cy="189865"/>
            <a:chOff x="2635091" y="7301371"/>
            <a:chExt cx="427355" cy="189865"/>
          </a:xfrm>
        </p:grpSpPr>
        <p:sp>
          <p:nvSpPr>
            <p:cNvPr id="592" name="object 592"/>
            <p:cNvSpPr/>
            <p:nvPr/>
          </p:nvSpPr>
          <p:spPr>
            <a:xfrm>
              <a:off x="2841868" y="730137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635091" y="7388000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4" name="object 594"/>
          <p:cNvGrpSpPr/>
          <p:nvPr/>
        </p:nvGrpSpPr>
        <p:grpSpPr>
          <a:xfrm>
            <a:off x="3159738" y="6888719"/>
            <a:ext cx="198120" cy="86360"/>
            <a:chOff x="3159738" y="6888719"/>
            <a:chExt cx="198120" cy="86360"/>
          </a:xfrm>
        </p:grpSpPr>
        <p:sp>
          <p:nvSpPr>
            <p:cNvPr id="595" name="object 595"/>
            <p:cNvSpPr/>
            <p:nvPr/>
          </p:nvSpPr>
          <p:spPr>
            <a:xfrm>
              <a:off x="3354569" y="6888719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3159738" y="693221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7" name="object 597"/>
          <p:cNvGrpSpPr/>
          <p:nvPr/>
        </p:nvGrpSpPr>
        <p:grpSpPr>
          <a:xfrm>
            <a:off x="3159734" y="7328333"/>
            <a:ext cx="198120" cy="86360"/>
            <a:chOff x="3159734" y="7328333"/>
            <a:chExt cx="198120" cy="86360"/>
          </a:xfrm>
        </p:grpSpPr>
        <p:sp>
          <p:nvSpPr>
            <p:cNvPr id="598" name="object 598"/>
            <p:cNvSpPr/>
            <p:nvPr/>
          </p:nvSpPr>
          <p:spPr>
            <a:xfrm>
              <a:off x="3354569" y="73283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3159734" y="737348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0" name="object 600"/>
          <p:cNvGrpSpPr/>
          <p:nvPr/>
        </p:nvGrpSpPr>
        <p:grpSpPr>
          <a:xfrm>
            <a:off x="4209585" y="6389424"/>
            <a:ext cx="1054735" cy="767715"/>
            <a:chOff x="4209585" y="6389424"/>
            <a:chExt cx="1054735" cy="767715"/>
          </a:xfrm>
        </p:grpSpPr>
        <p:sp>
          <p:nvSpPr>
            <p:cNvPr id="601" name="object 601"/>
            <p:cNvSpPr/>
            <p:nvPr/>
          </p:nvSpPr>
          <p:spPr>
            <a:xfrm>
              <a:off x="4212760" y="6718330"/>
              <a:ext cx="417830" cy="435609"/>
            </a:xfrm>
            <a:custGeom>
              <a:avLst/>
              <a:gdLst/>
              <a:ahLst/>
              <a:cxnLst/>
              <a:rect l="l" t="t" r="r" b="b"/>
              <a:pathLst>
                <a:path w="417829" h="435609">
                  <a:moveTo>
                    <a:pt x="0" y="391769"/>
                  </a:moveTo>
                  <a:lnTo>
                    <a:pt x="49568" y="435241"/>
                  </a:lnTo>
                  <a:lnTo>
                    <a:pt x="257467" y="435241"/>
                  </a:lnTo>
                  <a:lnTo>
                    <a:pt x="257467" y="0"/>
                  </a:lnTo>
                  <a:lnTo>
                    <a:pt x="417830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630416" y="6402169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995907" y="6392599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60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995907" y="6722422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995907" y="6519377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0"/>
                  </a:moveTo>
                  <a:lnTo>
                    <a:pt x="92125" y="0"/>
                  </a:lnTo>
                  <a:lnTo>
                    <a:pt x="92125" y="21056"/>
                  </a:lnTo>
                  <a:lnTo>
                    <a:pt x="0" y="210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995907" y="6635441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21056"/>
                  </a:moveTo>
                  <a:lnTo>
                    <a:pt x="92125" y="21056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7" name="object 607"/>
          <p:cNvSpPr/>
          <p:nvPr/>
        </p:nvSpPr>
        <p:spPr>
          <a:xfrm>
            <a:off x="6176177" y="4483571"/>
            <a:ext cx="403860" cy="1983105"/>
          </a:xfrm>
          <a:custGeom>
            <a:avLst/>
            <a:gdLst/>
            <a:ahLst/>
            <a:cxnLst/>
            <a:rect l="l" t="t" r="r" b="b"/>
            <a:pathLst>
              <a:path w="403859" h="1983104">
                <a:moveTo>
                  <a:pt x="0" y="1939302"/>
                </a:moveTo>
                <a:lnTo>
                  <a:pt x="49568" y="1982774"/>
                </a:lnTo>
                <a:lnTo>
                  <a:pt x="208305" y="1982774"/>
                </a:lnTo>
                <a:lnTo>
                  <a:pt x="208305" y="0"/>
                </a:lnTo>
                <a:lnTo>
                  <a:pt x="40351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8" name="object 608"/>
          <p:cNvGrpSpPr/>
          <p:nvPr/>
        </p:nvGrpSpPr>
        <p:grpSpPr>
          <a:xfrm>
            <a:off x="5127964" y="6308514"/>
            <a:ext cx="1144905" cy="553085"/>
            <a:chOff x="5127964" y="6308514"/>
            <a:chExt cx="1144905" cy="553085"/>
          </a:xfrm>
        </p:grpSpPr>
        <p:sp>
          <p:nvSpPr>
            <p:cNvPr id="609" name="object 609"/>
            <p:cNvSpPr/>
            <p:nvPr/>
          </p:nvSpPr>
          <p:spPr>
            <a:xfrm>
              <a:off x="5131139" y="631168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5131142" y="6346463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10">
                  <a:moveTo>
                    <a:pt x="0" y="0"/>
                  </a:moveTo>
                  <a:lnTo>
                    <a:pt x="0" y="79502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5131142" y="6437311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09">
                  <a:moveTo>
                    <a:pt x="0" y="0"/>
                  </a:moveTo>
                  <a:lnTo>
                    <a:pt x="0" y="39751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5131142" y="68461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5166904" y="6858234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5261715" y="6858234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6257232" y="68461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6268379" y="6743955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09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6265100" y="6335100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09">
                  <a:moveTo>
                    <a:pt x="3187" y="3974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6252853" y="631169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153" y="12052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6146608" y="6311689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82638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5155003" y="6311689"/>
              <a:ext cx="979805" cy="0"/>
            </a:xfrm>
            <a:custGeom>
              <a:avLst/>
              <a:gdLst/>
              <a:ahLst/>
              <a:cxnLst/>
              <a:rect l="l" t="t" r="r" b="b"/>
              <a:pathLst>
                <a:path w="979804" h="0">
                  <a:moveTo>
                    <a:pt x="979804" y="0"/>
                  </a:moveTo>
                  <a:lnTo>
                    <a:pt x="5824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1" name="object 621"/>
          <p:cNvSpPr/>
          <p:nvPr/>
        </p:nvSpPr>
        <p:spPr>
          <a:xfrm>
            <a:off x="1247201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1126773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3247227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3126806" y="7350921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1247201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1126773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3247227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3126806" y="621398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1247201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1126773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3247227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3126806" y="417104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6902768" y="4424982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 h="0">
                <a:moveTo>
                  <a:pt x="0" y="0"/>
                </a:moveTo>
                <a:lnTo>
                  <a:pt x="9337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634" name="object 634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192518" y="3528564"/>
            <a:ext cx="158724" cy="158724"/>
          </a:xfrm>
          <a:prstGeom prst="rect">
            <a:avLst/>
          </a:prstGeom>
        </p:spPr>
      </p:pic>
      <p:pic>
        <p:nvPicPr>
          <p:cNvPr id="635" name="object 635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3528564"/>
            <a:ext cx="158724" cy="158724"/>
          </a:xfrm>
          <a:prstGeom prst="rect">
            <a:avLst/>
          </a:prstGeom>
        </p:spPr>
      </p:pic>
      <p:pic>
        <p:nvPicPr>
          <p:cNvPr id="636" name="object 636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192518" y="2315875"/>
            <a:ext cx="158724" cy="158724"/>
          </a:xfrm>
          <a:prstGeom prst="rect">
            <a:avLst/>
          </a:prstGeom>
        </p:spPr>
      </p:pic>
      <p:pic>
        <p:nvPicPr>
          <p:cNvPr id="637" name="object 637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3192551" y="2315875"/>
            <a:ext cx="158724" cy="158724"/>
          </a:xfrm>
          <a:prstGeom prst="rect">
            <a:avLst/>
          </a:prstGeom>
        </p:spPr>
      </p:pic>
      <p:pic>
        <p:nvPicPr>
          <p:cNvPr id="638" name="object 638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5053895" y="4172308"/>
            <a:ext cx="158724" cy="158724"/>
          </a:xfrm>
          <a:prstGeom prst="rect">
            <a:avLst/>
          </a:prstGeom>
        </p:spPr>
      </p:pic>
      <p:pic>
        <p:nvPicPr>
          <p:cNvPr id="639" name="object 639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192518" y="5555801"/>
            <a:ext cx="158724" cy="158724"/>
          </a:xfrm>
          <a:prstGeom prst="rect">
            <a:avLst/>
          </a:prstGeom>
        </p:spPr>
      </p:pic>
      <p:pic>
        <p:nvPicPr>
          <p:cNvPr id="640" name="object 640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5555801"/>
            <a:ext cx="158724" cy="158724"/>
          </a:xfrm>
          <a:prstGeom prst="rect">
            <a:avLst/>
          </a:prstGeom>
        </p:spPr>
      </p:pic>
      <p:pic>
        <p:nvPicPr>
          <p:cNvPr id="641" name="object 64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92518" y="4662237"/>
            <a:ext cx="158724" cy="158724"/>
          </a:xfrm>
          <a:prstGeom prst="rect">
            <a:avLst/>
          </a:prstGeom>
        </p:spPr>
      </p:pic>
      <p:pic>
        <p:nvPicPr>
          <p:cNvPr id="642" name="object 642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4662237"/>
            <a:ext cx="158724" cy="158724"/>
          </a:xfrm>
          <a:prstGeom prst="rect">
            <a:avLst/>
          </a:prstGeom>
        </p:spPr>
      </p:pic>
      <p:pic>
        <p:nvPicPr>
          <p:cNvPr id="643" name="object 643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92518" y="6703602"/>
            <a:ext cx="158724" cy="158724"/>
          </a:xfrm>
          <a:prstGeom prst="rect">
            <a:avLst/>
          </a:prstGeom>
        </p:spPr>
      </p:pic>
      <p:pic>
        <p:nvPicPr>
          <p:cNvPr id="644" name="object 64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6703602"/>
            <a:ext cx="158724" cy="158724"/>
          </a:xfrm>
          <a:prstGeom prst="rect">
            <a:avLst/>
          </a:prstGeom>
        </p:spPr>
      </p:pic>
      <p:pic>
        <p:nvPicPr>
          <p:cNvPr id="645" name="object 645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5053895" y="6199533"/>
            <a:ext cx="158724" cy="158724"/>
          </a:xfrm>
          <a:prstGeom prst="rect">
            <a:avLst/>
          </a:prstGeom>
        </p:spPr>
      </p:pic>
      <p:grpSp>
        <p:nvGrpSpPr>
          <p:cNvPr id="646" name="object 646"/>
          <p:cNvGrpSpPr/>
          <p:nvPr/>
        </p:nvGrpSpPr>
        <p:grpSpPr>
          <a:xfrm>
            <a:off x="1266597" y="7672137"/>
            <a:ext cx="1092200" cy="704215"/>
            <a:chOff x="1266597" y="7672137"/>
            <a:chExt cx="1092200" cy="704215"/>
          </a:xfrm>
        </p:grpSpPr>
        <p:sp>
          <p:nvSpPr>
            <p:cNvPr id="647" name="object 647"/>
            <p:cNvSpPr/>
            <p:nvPr/>
          </p:nvSpPr>
          <p:spPr>
            <a:xfrm>
              <a:off x="1269775" y="767531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1269772" y="7710585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1269772" y="7803453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1269772" y="83606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1304411" y="8372671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394738" y="8372671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343183" y="83606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354538" y="8256156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351212" y="7698976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339004" y="767531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7" name="object 657"/>
          <p:cNvGrpSpPr/>
          <p:nvPr/>
        </p:nvGrpSpPr>
        <p:grpSpPr>
          <a:xfrm>
            <a:off x="1266597" y="8819230"/>
            <a:ext cx="1092200" cy="704215"/>
            <a:chOff x="1266597" y="8819230"/>
            <a:chExt cx="1092200" cy="704215"/>
          </a:xfrm>
        </p:grpSpPr>
        <p:sp>
          <p:nvSpPr>
            <p:cNvPr id="658" name="object 658"/>
            <p:cNvSpPr/>
            <p:nvPr/>
          </p:nvSpPr>
          <p:spPr>
            <a:xfrm>
              <a:off x="1269775" y="88224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12052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1269772" y="8857677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1269772" y="8950534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1269772" y="95077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5" h="12065">
                  <a:moveTo>
                    <a:pt x="0" y="0"/>
                  </a:moveTo>
                  <a:lnTo>
                    <a:pt x="0" y="12052"/>
                  </a:lnTo>
                  <a:lnTo>
                    <a:pt x="12052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1304411" y="9519763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32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1394738" y="9519763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343183" y="95077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354538" y="9403237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95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351212" y="8846069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339004" y="882240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6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222972" y="882240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5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1294715" y="8822405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69" h="0">
                  <a:moveTo>
                    <a:pt x="915365" y="0"/>
                  </a:moveTo>
                  <a:lnTo>
                    <a:pt x="533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0" name="object 670"/>
          <p:cNvGrpSpPr/>
          <p:nvPr/>
        </p:nvGrpSpPr>
        <p:grpSpPr>
          <a:xfrm>
            <a:off x="3266620" y="8819230"/>
            <a:ext cx="18415" cy="704215"/>
            <a:chOff x="3266620" y="8819230"/>
            <a:chExt cx="18415" cy="704215"/>
          </a:xfrm>
        </p:grpSpPr>
        <p:sp>
          <p:nvSpPr>
            <p:cNvPr id="671" name="object 671"/>
            <p:cNvSpPr/>
            <p:nvPr/>
          </p:nvSpPr>
          <p:spPr>
            <a:xfrm>
              <a:off x="3269795" y="882240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269799" y="8857677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4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269799" y="8950534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66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3269799" y="950770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5" name="object 675"/>
          <p:cNvGrpSpPr/>
          <p:nvPr/>
        </p:nvGrpSpPr>
        <p:grpSpPr>
          <a:xfrm>
            <a:off x="3294755" y="8819230"/>
            <a:ext cx="1064260" cy="704215"/>
            <a:chOff x="3294755" y="8819230"/>
            <a:chExt cx="1064260" cy="704215"/>
          </a:xfrm>
        </p:grpSpPr>
        <p:sp>
          <p:nvSpPr>
            <p:cNvPr id="676" name="object 676"/>
            <p:cNvSpPr/>
            <p:nvPr/>
          </p:nvSpPr>
          <p:spPr>
            <a:xfrm>
              <a:off x="4343215" y="950771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354577" y="9403237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5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351237" y="8846069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5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339037" y="882240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223005" y="8822405"/>
              <a:ext cx="90805" cy="0"/>
            </a:xfrm>
            <a:custGeom>
              <a:avLst/>
              <a:gdLst/>
              <a:ahLst/>
              <a:cxnLst/>
              <a:rect l="l" t="t" r="r" b="b"/>
              <a:pathLst>
                <a:path w="90804" h="0">
                  <a:moveTo>
                    <a:pt x="9024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294755" y="8822405"/>
              <a:ext cx="915669" cy="0"/>
            </a:xfrm>
            <a:custGeom>
              <a:avLst/>
              <a:gdLst/>
              <a:ahLst/>
              <a:cxnLst/>
              <a:rect l="l" t="t" r="r" b="b"/>
              <a:pathLst>
                <a:path w="915670" h="0">
                  <a:moveTo>
                    <a:pt x="915352" y="0"/>
                  </a:moveTo>
                  <a:lnTo>
                    <a:pt x="53339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2" name="object 682"/>
          <p:cNvSpPr/>
          <p:nvPr/>
        </p:nvSpPr>
        <p:spPr>
          <a:xfrm>
            <a:off x="556895" y="79880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" name="object 683"/>
          <p:cNvSpPr/>
          <p:nvPr/>
        </p:nvSpPr>
        <p:spPr>
          <a:xfrm>
            <a:off x="827824" y="763327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" name="object 684"/>
          <p:cNvSpPr/>
          <p:nvPr/>
        </p:nvSpPr>
        <p:spPr>
          <a:xfrm>
            <a:off x="931016" y="768902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981989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/>
          <p:nvPr/>
        </p:nvSpPr>
        <p:spPr>
          <a:xfrm>
            <a:off x="931016" y="794667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673357" y="794667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617575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673354" y="768906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80" y="245897"/>
                </a:lnTo>
                <a:lnTo>
                  <a:pt x="168478" y="252514"/>
                </a:lnTo>
                <a:lnTo>
                  <a:pt x="135775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53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38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90" name="object 690"/>
          <p:cNvGrpSpPr/>
          <p:nvPr/>
        </p:nvGrpSpPr>
        <p:grpSpPr>
          <a:xfrm>
            <a:off x="635058" y="8181948"/>
            <a:ext cx="427355" cy="189865"/>
            <a:chOff x="635058" y="8181948"/>
            <a:chExt cx="427355" cy="189865"/>
          </a:xfrm>
        </p:grpSpPr>
        <p:sp>
          <p:nvSpPr>
            <p:cNvPr id="691" name="object 691"/>
            <p:cNvSpPr/>
            <p:nvPr/>
          </p:nvSpPr>
          <p:spPr>
            <a:xfrm>
              <a:off x="841836" y="818194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635058" y="8268579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3" name="object 693"/>
          <p:cNvSpPr/>
          <p:nvPr/>
        </p:nvSpPr>
        <p:spPr>
          <a:xfrm>
            <a:off x="556895" y="9124975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827824" y="877020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931016" y="882596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981989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931016" y="908361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673357" y="908360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617575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4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673354" y="882599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80" y="245910"/>
                </a:lnTo>
                <a:lnTo>
                  <a:pt x="168478" y="252526"/>
                </a:lnTo>
                <a:lnTo>
                  <a:pt x="135775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75" y="90982"/>
                </a:lnTo>
                <a:lnTo>
                  <a:pt x="168478" y="84366"/>
                </a:lnTo>
                <a:lnTo>
                  <a:pt x="201180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38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01" name="object 701"/>
          <p:cNvGrpSpPr/>
          <p:nvPr/>
        </p:nvGrpSpPr>
        <p:grpSpPr>
          <a:xfrm>
            <a:off x="635058" y="9318883"/>
            <a:ext cx="427355" cy="189865"/>
            <a:chOff x="635058" y="9318883"/>
            <a:chExt cx="427355" cy="189865"/>
          </a:xfrm>
        </p:grpSpPr>
        <p:sp>
          <p:nvSpPr>
            <p:cNvPr id="702" name="object 702"/>
            <p:cNvSpPr/>
            <p:nvPr/>
          </p:nvSpPr>
          <p:spPr>
            <a:xfrm>
              <a:off x="841836" y="931888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635058" y="940551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4" name="object 704"/>
          <p:cNvGrpSpPr/>
          <p:nvPr/>
        </p:nvGrpSpPr>
        <p:grpSpPr>
          <a:xfrm>
            <a:off x="1159705" y="7769298"/>
            <a:ext cx="198120" cy="86360"/>
            <a:chOff x="1159705" y="7769298"/>
            <a:chExt cx="198120" cy="86360"/>
          </a:xfrm>
        </p:grpSpPr>
        <p:sp>
          <p:nvSpPr>
            <p:cNvPr id="705" name="object 705"/>
            <p:cNvSpPr/>
            <p:nvPr/>
          </p:nvSpPr>
          <p:spPr>
            <a:xfrm>
              <a:off x="1354536" y="7769298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159705" y="7812792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7" name="object 707"/>
          <p:cNvGrpSpPr/>
          <p:nvPr/>
        </p:nvGrpSpPr>
        <p:grpSpPr>
          <a:xfrm>
            <a:off x="1159701" y="8208912"/>
            <a:ext cx="198120" cy="86360"/>
            <a:chOff x="1159701" y="8208912"/>
            <a:chExt cx="198120" cy="86360"/>
          </a:xfrm>
        </p:grpSpPr>
        <p:sp>
          <p:nvSpPr>
            <p:cNvPr id="708" name="object 708"/>
            <p:cNvSpPr/>
            <p:nvPr/>
          </p:nvSpPr>
          <p:spPr>
            <a:xfrm>
              <a:off x="1354536" y="8208912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159701" y="8254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0" name="object 710"/>
          <p:cNvSpPr/>
          <p:nvPr/>
        </p:nvSpPr>
        <p:spPr>
          <a:xfrm>
            <a:off x="2212728" y="7821362"/>
            <a:ext cx="2418080" cy="736600"/>
          </a:xfrm>
          <a:custGeom>
            <a:avLst/>
            <a:gdLst/>
            <a:ahLst/>
            <a:cxnLst/>
            <a:rect l="l" t="t" r="r" b="b"/>
            <a:pathLst>
              <a:path w="2418079" h="736600">
                <a:moveTo>
                  <a:pt x="0" y="169329"/>
                </a:moveTo>
                <a:lnTo>
                  <a:pt x="49568" y="212788"/>
                </a:lnTo>
                <a:lnTo>
                  <a:pt x="257467" y="212788"/>
                </a:lnTo>
                <a:lnTo>
                  <a:pt x="257467" y="736599"/>
                </a:lnTo>
                <a:lnTo>
                  <a:pt x="2287460" y="736599"/>
                </a:lnTo>
                <a:lnTo>
                  <a:pt x="2287460" y="0"/>
                </a:lnTo>
                <a:lnTo>
                  <a:pt x="241768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11" name="object 711"/>
          <p:cNvGrpSpPr/>
          <p:nvPr/>
        </p:nvGrpSpPr>
        <p:grpSpPr>
          <a:xfrm>
            <a:off x="3266620" y="7672137"/>
            <a:ext cx="1092200" cy="704215"/>
            <a:chOff x="3266620" y="7672137"/>
            <a:chExt cx="1092200" cy="704215"/>
          </a:xfrm>
        </p:grpSpPr>
        <p:sp>
          <p:nvSpPr>
            <p:cNvPr id="712" name="object 712"/>
            <p:cNvSpPr/>
            <p:nvPr/>
          </p:nvSpPr>
          <p:spPr>
            <a:xfrm>
              <a:off x="3269795" y="767531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3269799" y="7710585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w="0" h="81279">
                  <a:moveTo>
                    <a:pt x="0" y="0"/>
                  </a:moveTo>
                  <a:lnTo>
                    <a:pt x="0" y="81254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3269799" y="7803453"/>
              <a:ext cx="0" cy="546100"/>
            </a:xfrm>
            <a:custGeom>
              <a:avLst/>
              <a:gdLst/>
              <a:ahLst/>
              <a:cxnLst/>
              <a:rect l="l" t="t" r="r" b="b"/>
              <a:pathLst>
                <a:path w="0" h="546100">
                  <a:moveTo>
                    <a:pt x="0" y="0"/>
                  </a:moveTo>
                  <a:lnTo>
                    <a:pt x="0" y="545553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3269799" y="83606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304439" y="8372671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 h="0">
                  <a:moveTo>
                    <a:pt x="0" y="0"/>
                  </a:moveTo>
                  <a:lnTo>
                    <a:pt x="79044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394772" y="8372671"/>
              <a:ext cx="937260" cy="0"/>
            </a:xfrm>
            <a:custGeom>
              <a:avLst/>
              <a:gdLst/>
              <a:ahLst/>
              <a:cxnLst/>
              <a:rect l="l" t="t" r="r" b="b"/>
              <a:pathLst>
                <a:path w="937260" h="0">
                  <a:moveTo>
                    <a:pt x="0" y="0"/>
                  </a:moveTo>
                  <a:lnTo>
                    <a:pt x="937158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4343215" y="836061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52" y="12052"/>
                  </a:lnTo>
                  <a:lnTo>
                    <a:pt x="119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4354577" y="8256156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79">
                  <a:moveTo>
                    <a:pt x="482" y="812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4351237" y="7698976"/>
              <a:ext cx="3810" cy="546100"/>
            </a:xfrm>
            <a:custGeom>
              <a:avLst/>
              <a:gdLst/>
              <a:ahLst/>
              <a:cxnLst/>
              <a:rect l="l" t="t" r="r" b="b"/>
              <a:pathLst>
                <a:path w="3810" h="546100">
                  <a:moveTo>
                    <a:pt x="3263" y="54556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4339037" y="767531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28" y="12052"/>
                  </a:moveTo>
                  <a:lnTo>
                    <a:pt x="12052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2" name="object 722"/>
          <p:cNvSpPr/>
          <p:nvPr/>
        </p:nvSpPr>
        <p:spPr>
          <a:xfrm>
            <a:off x="2556929" y="7988033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2827858" y="7633272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2931049" y="7689029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2982023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2931049" y="7946678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2673390" y="7946670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2617609" y="7843494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2673388" y="768906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40"/>
                </a:moveTo>
                <a:lnTo>
                  <a:pt x="271767" y="124841"/>
                </a:lnTo>
                <a:lnTo>
                  <a:pt x="252564" y="96393"/>
                </a:lnTo>
                <a:lnTo>
                  <a:pt x="252564" y="168440"/>
                </a:lnTo>
                <a:lnTo>
                  <a:pt x="245948" y="201142"/>
                </a:lnTo>
                <a:lnTo>
                  <a:pt x="227901" y="227863"/>
                </a:lnTo>
                <a:lnTo>
                  <a:pt x="201168" y="245897"/>
                </a:lnTo>
                <a:lnTo>
                  <a:pt x="168478" y="252514"/>
                </a:lnTo>
                <a:lnTo>
                  <a:pt x="135763" y="245897"/>
                </a:lnTo>
                <a:lnTo>
                  <a:pt x="109042" y="227863"/>
                </a:lnTo>
                <a:lnTo>
                  <a:pt x="91008" y="201142"/>
                </a:lnTo>
                <a:lnTo>
                  <a:pt x="84391" y="168440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53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40"/>
                </a:lnTo>
                <a:lnTo>
                  <a:pt x="252564" y="96393"/>
                </a:lnTo>
                <a:lnTo>
                  <a:pt x="247713" y="89204"/>
                </a:lnTo>
                <a:lnTo>
                  <a:pt x="240525" y="84353"/>
                </a:lnTo>
                <a:lnTo>
                  <a:pt x="212064" y="65151"/>
                </a:lnTo>
                <a:lnTo>
                  <a:pt x="168478" y="56324"/>
                </a:lnTo>
                <a:lnTo>
                  <a:pt x="124866" y="65151"/>
                </a:lnTo>
                <a:lnTo>
                  <a:pt x="89230" y="89204"/>
                </a:lnTo>
                <a:lnTo>
                  <a:pt x="65176" y="124841"/>
                </a:lnTo>
                <a:lnTo>
                  <a:pt x="56362" y="168440"/>
                </a:lnTo>
                <a:lnTo>
                  <a:pt x="65176" y="212039"/>
                </a:lnTo>
                <a:lnTo>
                  <a:pt x="89230" y="247675"/>
                </a:lnTo>
                <a:lnTo>
                  <a:pt x="124866" y="271729"/>
                </a:lnTo>
                <a:lnTo>
                  <a:pt x="168478" y="280543"/>
                </a:lnTo>
                <a:lnTo>
                  <a:pt x="212064" y="271729"/>
                </a:lnTo>
                <a:lnTo>
                  <a:pt x="240538" y="252514"/>
                </a:lnTo>
                <a:lnTo>
                  <a:pt x="247713" y="247675"/>
                </a:lnTo>
                <a:lnTo>
                  <a:pt x="271767" y="212039"/>
                </a:lnTo>
                <a:lnTo>
                  <a:pt x="280593" y="168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0" name="object 730"/>
          <p:cNvGrpSpPr/>
          <p:nvPr/>
        </p:nvGrpSpPr>
        <p:grpSpPr>
          <a:xfrm>
            <a:off x="2635091" y="8181948"/>
            <a:ext cx="427355" cy="189865"/>
            <a:chOff x="2635091" y="8181948"/>
            <a:chExt cx="427355" cy="189865"/>
          </a:xfrm>
        </p:grpSpPr>
        <p:sp>
          <p:nvSpPr>
            <p:cNvPr id="731" name="object 731"/>
            <p:cNvSpPr/>
            <p:nvPr/>
          </p:nvSpPr>
          <p:spPr>
            <a:xfrm>
              <a:off x="2841868" y="8181948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635091" y="8268579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3" name="object 733"/>
          <p:cNvGrpSpPr/>
          <p:nvPr/>
        </p:nvGrpSpPr>
        <p:grpSpPr>
          <a:xfrm>
            <a:off x="3159738" y="7769298"/>
            <a:ext cx="198120" cy="86360"/>
            <a:chOff x="3159738" y="7769298"/>
            <a:chExt cx="198120" cy="86360"/>
          </a:xfrm>
        </p:grpSpPr>
        <p:sp>
          <p:nvSpPr>
            <p:cNvPr id="734" name="object 734"/>
            <p:cNvSpPr/>
            <p:nvPr/>
          </p:nvSpPr>
          <p:spPr>
            <a:xfrm>
              <a:off x="3354569" y="7769298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3159738" y="7812792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6" name="object 736"/>
          <p:cNvGrpSpPr/>
          <p:nvPr/>
        </p:nvGrpSpPr>
        <p:grpSpPr>
          <a:xfrm>
            <a:off x="3159734" y="8208912"/>
            <a:ext cx="198120" cy="86360"/>
            <a:chOff x="3159734" y="8208912"/>
            <a:chExt cx="198120" cy="86360"/>
          </a:xfrm>
        </p:grpSpPr>
        <p:sp>
          <p:nvSpPr>
            <p:cNvPr id="737" name="object 737"/>
            <p:cNvSpPr/>
            <p:nvPr/>
          </p:nvSpPr>
          <p:spPr>
            <a:xfrm>
              <a:off x="3354569" y="8208912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3159734" y="8254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9" name="object 739"/>
          <p:cNvSpPr/>
          <p:nvPr/>
        </p:nvSpPr>
        <p:spPr>
          <a:xfrm>
            <a:off x="4212760" y="7734075"/>
            <a:ext cx="417830" cy="300355"/>
          </a:xfrm>
          <a:custGeom>
            <a:avLst/>
            <a:gdLst/>
            <a:ahLst/>
            <a:cxnLst/>
            <a:rect l="l" t="t" r="r" b="b"/>
            <a:pathLst>
              <a:path w="417829" h="300354">
                <a:moveTo>
                  <a:pt x="0" y="256616"/>
                </a:moveTo>
                <a:lnTo>
                  <a:pt x="49568" y="300075"/>
                </a:lnTo>
                <a:lnTo>
                  <a:pt x="257467" y="300075"/>
                </a:lnTo>
                <a:lnTo>
                  <a:pt x="257467" y="0"/>
                </a:lnTo>
                <a:lnTo>
                  <a:pt x="41783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40" name="object 740"/>
          <p:cNvGrpSpPr/>
          <p:nvPr/>
        </p:nvGrpSpPr>
        <p:grpSpPr>
          <a:xfrm>
            <a:off x="1159705" y="8906233"/>
            <a:ext cx="198120" cy="86360"/>
            <a:chOff x="1159705" y="8906233"/>
            <a:chExt cx="198120" cy="86360"/>
          </a:xfrm>
        </p:grpSpPr>
        <p:sp>
          <p:nvSpPr>
            <p:cNvPr id="741" name="object 741"/>
            <p:cNvSpPr/>
            <p:nvPr/>
          </p:nvSpPr>
          <p:spPr>
            <a:xfrm>
              <a:off x="1354536" y="89062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1159705" y="894972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3" name="object 743"/>
          <p:cNvGrpSpPr/>
          <p:nvPr/>
        </p:nvGrpSpPr>
        <p:grpSpPr>
          <a:xfrm>
            <a:off x="1159701" y="9345847"/>
            <a:ext cx="198120" cy="86360"/>
            <a:chOff x="1159701" y="9345847"/>
            <a:chExt cx="198120" cy="86360"/>
          </a:xfrm>
        </p:grpSpPr>
        <p:sp>
          <p:nvSpPr>
            <p:cNvPr id="744" name="object 744"/>
            <p:cNvSpPr/>
            <p:nvPr/>
          </p:nvSpPr>
          <p:spPr>
            <a:xfrm>
              <a:off x="1354536" y="934584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1159701" y="939100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6" name="object 746"/>
          <p:cNvSpPr/>
          <p:nvPr/>
        </p:nvSpPr>
        <p:spPr>
          <a:xfrm>
            <a:off x="2212728" y="7916352"/>
            <a:ext cx="2418080" cy="1254760"/>
          </a:xfrm>
          <a:custGeom>
            <a:avLst/>
            <a:gdLst/>
            <a:ahLst/>
            <a:cxnLst/>
            <a:rect l="l" t="t" r="r" b="b"/>
            <a:pathLst>
              <a:path w="2418079" h="1254759">
                <a:moveTo>
                  <a:pt x="0" y="1211275"/>
                </a:moveTo>
                <a:lnTo>
                  <a:pt x="49568" y="1254734"/>
                </a:lnTo>
                <a:lnTo>
                  <a:pt x="257467" y="1254734"/>
                </a:lnTo>
                <a:lnTo>
                  <a:pt x="257467" y="730542"/>
                </a:lnTo>
                <a:lnTo>
                  <a:pt x="2325471" y="730542"/>
                </a:lnTo>
                <a:lnTo>
                  <a:pt x="2325471" y="0"/>
                </a:lnTo>
                <a:lnTo>
                  <a:pt x="2417686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7" name="object 747"/>
          <p:cNvSpPr/>
          <p:nvPr/>
        </p:nvSpPr>
        <p:spPr>
          <a:xfrm>
            <a:off x="2556929" y="9124975"/>
            <a:ext cx="570230" cy="383540"/>
          </a:xfrm>
          <a:custGeom>
            <a:avLst/>
            <a:gdLst/>
            <a:ahLst/>
            <a:cxnLst/>
            <a:rect l="l" t="t" r="r" b="b"/>
            <a:pathLst>
              <a:path w="570230" h="383540">
                <a:moveTo>
                  <a:pt x="322922" y="89547"/>
                </a:moveTo>
                <a:lnTo>
                  <a:pt x="312966" y="65659"/>
                </a:lnTo>
                <a:lnTo>
                  <a:pt x="263639" y="65659"/>
                </a:lnTo>
                <a:lnTo>
                  <a:pt x="308940" y="19646"/>
                </a:lnTo>
                <a:lnTo>
                  <a:pt x="288963" y="0"/>
                </a:lnTo>
                <a:lnTo>
                  <a:pt x="220205" y="69850"/>
                </a:lnTo>
                <a:lnTo>
                  <a:pt x="230187" y="93687"/>
                </a:lnTo>
                <a:lnTo>
                  <a:pt x="279349" y="93687"/>
                </a:lnTo>
                <a:lnTo>
                  <a:pt x="233159" y="140335"/>
                </a:lnTo>
                <a:lnTo>
                  <a:pt x="253072" y="160070"/>
                </a:lnTo>
                <a:lnTo>
                  <a:pt x="322922" y="89547"/>
                </a:lnTo>
                <a:close/>
              </a:path>
              <a:path w="570230" h="383540">
                <a:moveTo>
                  <a:pt x="569874" y="359371"/>
                </a:moveTo>
                <a:lnTo>
                  <a:pt x="567410" y="355269"/>
                </a:lnTo>
                <a:lnTo>
                  <a:pt x="526135" y="286727"/>
                </a:lnTo>
                <a:lnTo>
                  <a:pt x="526135" y="355269"/>
                </a:lnTo>
                <a:lnTo>
                  <a:pt x="43738" y="355269"/>
                </a:lnTo>
                <a:lnTo>
                  <a:pt x="122567" y="205803"/>
                </a:lnTo>
                <a:lnTo>
                  <a:pt x="447306" y="205803"/>
                </a:lnTo>
                <a:lnTo>
                  <a:pt x="526135" y="355269"/>
                </a:lnTo>
                <a:lnTo>
                  <a:pt x="526135" y="286727"/>
                </a:lnTo>
                <a:lnTo>
                  <a:pt x="477418" y="205803"/>
                </a:lnTo>
                <a:lnTo>
                  <a:pt x="463016" y="181889"/>
                </a:lnTo>
                <a:lnTo>
                  <a:pt x="453110" y="177774"/>
                </a:lnTo>
                <a:lnTo>
                  <a:pt x="116763" y="177774"/>
                </a:lnTo>
                <a:lnTo>
                  <a:pt x="106857" y="181889"/>
                </a:lnTo>
                <a:lnTo>
                  <a:pt x="0" y="359371"/>
                </a:lnTo>
                <a:lnTo>
                  <a:pt x="9906" y="383298"/>
                </a:lnTo>
                <a:lnTo>
                  <a:pt x="559955" y="383298"/>
                </a:lnTo>
                <a:lnTo>
                  <a:pt x="569874" y="35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2827858" y="8770201"/>
            <a:ext cx="28575" cy="84455"/>
          </a:xfrm>
          <a:custGeom>
            <a:avLst/>
            <a:gdLst/>
            <a:ahLst/>
            <a:cxnLst/>
            <a:rect l="l" t="t" r="r" b="b"/>
            <a:pathLst>
              <a:path w="28575" h="84454">
                <a:moveTo>
                  <a:pt x="28028" y="0"/>
                </a:moveTo>
                <a:lnTo>
                  <a:pt x="0" y="0"/>
                </a:lnTo>
                <a:lnTo>
                  <a:pt x="0" y="84086"/>
                </a:lnTo>
                <a:lnTo>
                  <a:pt x="28028" y="84086"/>
                </a:lnTo>
                <a:lnTo>
                  <a:pt x="280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2931049" y="882596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74" y="0"/>
                </a:moveTo>
                <a:lnTo>
                  <a:pt x="0" y="59461"/>
                </a:lnTo>
                <a:lnTo>
                  <a:pt x="19811" y="79286"/>
                </a:lnTo>
                <a:lnTo>
                  <a:pt x="79298" y="19812"/>
                </a:lnTo>
                <a:lnTo>
                  <a:pt x="594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2982023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2931049" y="9083612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19811" y="0"/>
                </a:moveTo>
                <a:lnTo>
                  <a:pt x="0" y="19824"/>
                </a:lnTo>
                <a:lnTo>
                  <a:pt x="59474" y="79298"/>
                </a:lnTo>
                <a:lnTo>
                  <a:pt x="79298" y="59474"/>
                </a:lnTo>
                <a:lnTo>
                  <a:pt x="19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2673390" y="9083605"/>
            <a:ext cx="79375" cy="79375"/>
          </a:xfrm>
          <a:custGeom>
            <a:avLst/>
            <a:gdLst/>
            <a:ahLst/>
            <a:cxnLst/>
            <a:rect l="l" t="t" r="r" b="b"/>
            <a:pathLst>
              <a:path w="79375" h="79375">
                <a:moveTo>
                  <a:pt x="59486" y="0"/>
                </a:moveTo>
                <a:lnTo>
                  <a:pt x="0" y="59474"/>
                </a:lnTo>
                <a:lnTo>
                  <a:pt x="19824" y="79298"/>
                </a:lnTo>
                <a:lnTo>
                  <a:pt x="79298" y="19824"/>
                </a:lnTo>
                <a:lnTo>
                  <a:pt x="594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2617609" y="8980423"/>
            <a:ext cx="84455" cy="28575"/>
          </a:xfrm>
          <a:custGeom>
            <a:avLst/>
            <a:gdLst/>
            <a:ahLst/>
            <a:cxnLst/>
            <a:rect l="l" t="t" r="r" b="b"/>
            <a:pathLst>
              <a:path w="84455" h="28575">
                <a:moveTo>
                  <a:pt x="84086" y="0"/>
                </a:moveTo>
                <a:lnTo>
                  <a:pt x="0" y="0"/>
                </a:lnTo>
                <a:lnTo>
                  <a:pt x="0" y="28028"/>
                </a:lnTo>
                <a:lnTo>
                  <a:pt x="84086" y="28028"/>
                </a:lnTo>
                <a:lnTo>
                  <a:pt x="84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2673388" y="8825992"/>
            <a:ext cx="280670" cy="280670"/>
          </a:xfrm>
          <a:custGeom>
            <a:avLst/>
            <a:gdLst/>
            <a:ahLst/>
            <a:cxnLst/>
            <a:rect l="l" t="t" r="r" b="b"/>
            <a:pathLst>
              <a:path w="280669" h="280670">
                <a:moveTo>
                  <a:pt x="79273" y="59448"/>
                </a:moveTo>
                <a:lnTo>
                  <a:pt x="19824" y="0"/>
                </a:lnTo>
                <a:lnTo>
                  <a:pt x="0" y="19824"/>
                </a:lnTo>
                <a:lnTo>
                  <a:pt x="59461" y="79260"/>
                </a:lnTo>
                <a:lnTo>
                  <a:pt x="79273" y="59448"/>
                </a:lnTo>
                <a:close/>
              </a:path>
              <a:path w="280669" h="280670">
                <a:moveTo>
                  <a:pt x="280593" y="168452"/>
                </a:moveTo>
                <a:lnTo>
                  <a:pt x="271767" y="124853"/>
                </a:lnTo>
                <a:lnTo>
                  <a:pt x="252564" y="96405"/>
                </a:lnTo>
                <a:lnTo>
                  <a:pt x="252564" y="168452"/>
                </a:lnTo>
                <a:lnTo>
                  <a:pt x="245948" y="201142"/>
                </a:lnTo>
                <a:lnTo>
                  <a:pt x="227901" y="227876"/>
                </a:lnTo>
                <a:lnTo>
                  <a:pt x="201168" y="245910"/>
                </a:lnTo>
                <a:lnTo>
                  <a:pt x="168478" y="252526"/>
                </a:lnTo>
                <a:lnTo>
                  <a:pt x="135763" y="245910"/>
                </a:lnTo>
                <a:lnTo>
                  <a:pt x="109042" y="227876"/>
                </a:lnTo>
                <a:lnTo>
                  <a:pt x="91008" y="201142"/>
                </a:lnTo>
                <a:lnTo>
                  <a:pt x="84391" y="168452"/>
                </a:lnTo>
                <a:lnTo>
                  <a:pt x="91008" y="135750"/>
                </a:lnTo>
                <a:lnTo>
                  <a:pt x="109042" y="109016"/>
                </a:lnTo>
                <a:lnTo>
                  <a:pt x="135763" y="90982"/>
                </a:lnTo>
                <a:lnTo>
                  <a:pt x="168478" y="84366"/>
                </a:lnTo>
                <a:lnTo>
                  <a:pt x="201168" y="90982"/>
                </a:lnTo>
                <a:lnTo>
                  <a:pt x="227901" y="109016"/>
                </a:lnTo>
                <a:lnTo>
                  <a:pt x="245948" y="135750"/>
                </a:lnTo>
                <a:lnTo>
                  <a:pt x="252564" y="168452"/>
                </a:lnTo>
                <a:lnTo>
                  <a:pt x="252564" y="96405"/>
                </a:lnTo>
                <a:lnTo>
                  <a:pt x="247713" y="89204"/>
                </a:lnTo>
                <a:lnTo>
                  <a:pt x="240525" y="84366"/>
                </a:lnTo>
                <a:lnTo>
                  <a:pt x="212064" y="65163"/>
                </a:lnTo>
                <a:lnTo>
                  <a:pt x="168478" y="56337"/>
                </a:lnTo>
                <a:lnTo>
                  <a:pt x="124866" y="65163"/>
                </a:lnTo>
                <a:lnTo>
                  <a:pt x="89230" y="89204"/>
                </a:lnTo>
                <a:lnTo>
                  <a:pt x="65176" y="124853"/>
                </a:lnTo>
                <a:lnTo>
                  <a:pt x="56362" y="168452"/>
                </a:lnTo>
                <a:lnTo>
                  <a:pt x="65176" y="212039"/>
                </a:lnTo>
                <a:lnTo>
                  <a:pt x="89230" y="247688"/>
                </a:lnTo>
                <a:lnTo>
                  <a:pt x="124866" y="271729"/>
                </a:lnTo>
                <a:lnTo>
                  <a:pt x="168478" y="280555"/>
                </a:lnTo>
                <a:lnTo>
                  <a:pt x="212064" y="271729"/>
                </a:lnTo>
                <a:lnTo>
                  <a:pt x="240538" y="252526"/>
                </a:lnTo>
                <a:lnTo>
                  <a:pt x="247713" y="247688"/>
                </a:lnTo>
                <a:lnTo>
                  <a:pt x="271767" y="212039"/>
                </a:lnTo>
                <a:lnTo>
                  <a:pt x="280593" y="168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55" name="object 755"/>
          <p:cNvGrpSpPr/>
          <p:nvPr/>
        </p:nvGrpSpPr>
        <p:grpSpPr>
          <a:xfrm>
            <a:off x="2635091" y="9318883"/>
            <a:ext cx="427355" cy="189865"/>
            <a:chOff x="2635091" y="9318883"/>
            <a:chExt cx="427355" cy="189865"/>
          </a:xfrm>
        </p:grpSpPr>
        <p:sp>
          <p:nvSpPr>
            <p:cNvPr id="756" name="object 756"/>
            <p:cNvSpPr/>
            <p:nvPr/>
          </p:nvSpPr>
          <p:spPr>
            <a:xfrm>
              <a:off x="2841868" y="931888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w="0" h="189865">
                  <a:moveTo>
                    <a:pt x="0" y="0"/>
                  </a:moveTo>
                  <a:lnTo>
                    <a:pt x="0" y="18938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635091" y="9405514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5" h="0">
                  <a:moveTo>
                    <a:pt x="0" y="0"/>
                  </a:moveTo>
                  <a:lnTo>
                    <a:pt x="426859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8" name="object 758"/>
          <p:cNvGrpSpPr/>
          <p:nvPr/>
        </p:nvGrpSpPr>
        <p:grpSpPr>
          <a:xfrm>
            <a:off x="3159738" y="8906233"/>
            <a:ext cx="198120" cy="86360"/>
            <a:chOff x="3159738" y="8906233"/>
            <a:chExt cx="198120" cy="86360"/>
          </a:xfrm>
        </p:grpSpPr>
        <p:sp>
          <p:nvSpPr>
            <p:cNvPr id="759" name="object 759"/>
            <p:cNvSpPr/>
            <p:nvPr/>
          </p:nvSpPr>
          <p:spPr>
            <a:xfrm>
              <a:off x="3354569" y="8906233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159738" y="894972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83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1" name="object 761"/>
          <p:cNvGrpSpPr/>
          <p:nvPr/>
        </p:nvGrpSpPr>
        <p:grpSpPr>
          <a:xfrm>
            <a:off x="3159734" y="9345847"/>
            <a:ext cx="198120" cy="86360"/>
            <a:chOff x="3159734" y="9345847"/>
            <a:chExt cx="198120" cy="86360"/>
          </a:xfrm>
        </p:grpSpPr>
        <p:sp>
          <p:nvSpPr>
            <p:cNvPr id="762" name="object 762"/>
            <p:cNvSpPr/>
            <p:nvPr/>
          </p:nvSpPr>
          <p:spPr>
            <a:xfrm>
              <a:off x="3354569" y="9345847"/>
              <a:ext cx="0" cy="86360"/>
            </a:xfrm>
            <a:custGeom>
              <a:avLst/>
              <a:gdLst/>
              <a:ahLst/>
              <a:cxnLst/>
              <a:rect l="l" t="t" r="r" b="b"/>
              <a:pathLst>
                <a:path w="0" h="86359">
                  <a:moveTo>
                    <a:pt x="0" y="8622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159734" y="939100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7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4" name="object 764"/>
          <p:cNvGrpSpPr/>
          <p:nvPr/>
        </p:nvGrpSpPr>
        <p:grpSpPr>
          <a:xfrm>
            <a:off x="4209585" y="7670339"/>
            <a:ext cx="1054735" cy="1504315"/>
            <a:chOff x="4209585" y="7670339"/>
            <a:chExt cx="1054735" cy="1504315"/>
          </a:xfrm>
        </p:grpSpPr>
        <p:sp>
          <p:nvSpPr>
            <p:cNvPr id="765" name="object 765"/>
            <p:cNvSpPr/>
            <p:nvPr/>
          </p:nvSpPr>
          <p:spPr>
            <a:xfrm>
              <a:off x="4212760" y="8003347"/>
              <a:ext cx="417830" cy="1167765"/>
            </a:xfrm>
            <a:custGeom>
              <a:avLst/>
              <a:gdLst/>
              <a:ahLst/>
              <a:cxnLst/>
              <a:rect l="l" t="t" r="r" b="b"/>
              <a:pathLst>
                <a:path w="417829" h="1167765">
                  <a:moveTo>
                    <a:pt x="0" y="1124280"/>
                  </a:moveTo>
                  <a:lnTo>
                    <a:pt x="49568" y="1167739"/>
                  </a:lnTo>
                  <a:lnTo>
                    <a:pt x="360629" y="1167739"/>
                  </a:lnTo>
                  <a:lnTo>
                    <a:pt x="360629" y="0"/>
                  </a:lnTo>
                  <a:lnTo>
                    <a:pt x="41783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4630416" y="7683091"/>
              <a:ext cx="365760" cy="365760"/>
            </a:xfrm>
            <a:custGeom>
              <a:avLst/>
              <a:gdLst/>
              <a:ahLst/>
              <a:cxnLst/>
              <a:rect l="l" t="t" r="r" b="b"/>
              <a:pathLst>
                <a:path w="365760" h="365759">
                  <a:moveTo>
                    <a:pt x="365493" y="365493"/>
                  </a:moveTo>
                  <a:lnTo>
                    <a:pt x="0" y="365493"/>
                  </a:lnTo>
                  <a:lnTo>
                    <a:pt x="0" y="0"/>
                  </a:lnTo>
                  <a:lnTo>
                    <a:pt x="365493" y="0"/>
                  </a:lnTo>
                  <a:lnTo>
                    <a:pt x="365493" y="36549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4995907" y="7673514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0"/>
                  </a:moveTo>
                  <a:lnTo>
                    <a:pt x="41440" y="0"/>
                  </a:lnTo>
                  <a:lnTo>
                    <a:pt x="41440" y="60566"/>
                  </a:lnTo>
                  <a:lnTo>
                    <a:pt x="0" y="605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4995907" y="8003337"/>
              <a:ext cx="265430" cy="60960"/>
            </a:xfrm>
            <a:custGeom>
              <a:avLst/>
              <a:gdLst/>
              <a:ahLst/>
              <a:cxnLst/>
              <a:rect l="l" t="t" r="r" b="b"/>
              <a:pathLst>
                <a:path w="265429" h="60959">
                  <a:moveTo>
                    <a:pt x="265175" y="60566"/>
                  </a:moveTo>
                  <a:lnTo>
                    <a:pt x="41440" y="60566"/>
                  </a:lnTo>
                  <a:lnTo>
                    <a:pt x="41440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4995907" y="7800291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0"/>
                  </a:moveTo>
                  <a:lnTo>
                    <a:pt x="92125" y="0"/>
                  </a:lnTo>
                  <a:lnTo>
                    <a:pt x="92125" y="21069"/>
                  </a:lnTo>
                  <a:lnTo>
                    <a:pt x="0" y="2106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4995907" y="7916355"/>
              <a:ext cx="265430" cy="21590"/>
            </a:xfrm>
            <a:custGeom>
              <a:avLst/>
              <a:gdLst/>
              <a:ahLst/>
              <a:cxnLst/>
              <a:rect l="l" t="t" r="r" b="b"/>
              <a:pathLst>
                <a:path w="265429" h="21590">
                  <a:moveTo>
                    <a:pt x="265175" y="21056"/>
                  </a:moveTo>
                  <a:lnTo>
                    <a:pt x="92125" y="21056"/>
                  </a:lnTo>
                  <a:lnTo>
                    <a:pt x="92125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1" name="object 771"/>
          <p:cNvSpPr/>
          <p:nvPr/>
        </p:nvSpPr>
        <p:spPr>
          <a:xfrm>
            <a:off x="6176177" y="4543901"/>
            <a:ext cx="403860" cy="3203575"/>
          </a:xfrm>
          <a:custGeom>
            <a:avLst/>
            <a:gdLst/>
            <a:ahLst/>
            <a:cxnLst/>
            <a:rect l="l" t="t" r="r" b="b"/>
            <a:pathLst>
              <a:path w="403859" h="3203575">
                <a:moveTo>
                  <a:pt x="0" y="3159899"/>
                </a:moveTo>
                <a:lnTo>
                  <a:pt x="49568" y="3203359"/>
                </a:lnTo>
                <a:lnTo>
                  <a:pt x="322605" y="3203359"/>
                </a:lnTo>
                <a:lnTo>
                  <a:pt x="322605" y="0"/>
                </a:lnTo>
                <a:lnTo>
                  <a:pt x="40351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72" name="object 772"/>
          <p:cNvGrpSpPr/>
          <p:nvPr/>
        </p:nvGrpSpPr>
        <p:grpSpPr>
          <a:xfrm>
            <a:off x="5127964" y="7589425"/>
            <a:ext cx="1144905" cy="553085"/>
            <a:chOff x="5127964" y="7589425"/>
            <a:chExt cx="1144905" cy="553085"/>
          </a:xfrm>
        </p:grpSpPr>
        <p:sp>
          <p:nvSpPr>
            <p:cNvPr id="773" name="object 773"/>
            <p:cNvSpPr/>
            <p:nvPr/>
          </p:nvSpPr>
          <p:spPr>
            <a:xfrm>
              <a:off x="5131139" y="75926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2064" y="0"/>
                  </a:moveTo>
                  <a:lnTo>
                    <a:pt x="0" y="0"/>
                  </a:lnTo>
                  <a:lnTo>
                    <a:pt x="0" y="12065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5131142" y="7627377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w="0" h="80009">
                  <a:moveTo>
                    <a:pt x="0" y="0"/>
                  </a:moveTo>
                  <a:lnTo>
                    <a:pt x="0" y="79501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5131142" y="7718236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w="0" h="397509">
                  <a:moveTo>
                    <a:pt x="0" y="0"/>
                  </a:moveTo>
                  <a:lnTo>
                    <a:pt x="0" y="397497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5131142" y="812709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0"/>
                  </a:moveTo>
                  <a:lnTo>
                    <a:pt x="0" y="12052"/>
                  </a:lnTo>
                  <a:lnTo>
                    <a:pt x="12065" y="1205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5166904" y="8139147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56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5261715" y="8139147"/>
              <a:ext cx="984250" cy="0"/>
            </a:xfrm>
            <a:custGeom>
              <a:avLst/>
              <a:gdLst/>
              <a:ahLst/>
              <a:cxnLst/>
              <a:rect l="l" t="t" r="r" b="b"/>
              <a:pathLst>
                <a:path w="984250" h="0">
                  <a:moveTo>
                    <a:pt x="0" y="0"/>
                  </a:moveTo>
                  <a:lnTo>
                    <a:pt x="983665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6257232" y="812709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0" y="12052"/>
                  </a:moveTo>
                  <a:lnTo>
                    <a:pt x="12065" y="12052"/>
                  </a:lnTo>
                  <a:lnTo>
                    <a:pt x="11963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6268379" y="8024869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5" h="80009">
                  <a:moveTo>
                    <a:pt x="635" y="7950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6265100" y="7616014"/>
              <a:ext cx="3810" cy="397510"/>
            </a:xfrm>
            <a:custGeom>
              <a:avLst/>
              <a:gdLst/>
              <a:ahLst/>
              <a:cxnLst/>
              <a:rect l="l" t="t" r="r" b="b"/>
              <a:pathLst>
                <a:path w="3810" h="397509">
                  <a:moveTo>
                    <a:pt x="3187" y="39751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6252853" y="7592603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153" y="12064"/>
                  </a:moveTo>
                  <a:lnTo>
                    <a:pt x="12064" y="0"/>
                  </a:lnTo>
                  <a:lnTo>
                    <a:pt x="0" y="0"/>
                  </a:lnTo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3" name="object 783"/>
          <p:cNvSpPr/>
          <p:nvPr/>
        </p:nvSpPr>
        <p:spPr>
          <a:xfrm>
            <a:off x="1247201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1126773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3247227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3126806" y="9368435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1247201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0" y="1774"/>
                </a:lnTo>
                <a:lnTo>
                  <a:pt x="6607" y="6611"/>
                </a:lnTo>
                <a:lnTo>
                  <a:pt x="1772" y="13785"/>
                </a:lnTo>
                <a:lnTo>
                  <a:pt x="0" y="22567"/>
                </a:lnTo>
                <a:lnTo>
                  <a:pt x="1772" y="31350"/>
                </a:lnTo>
                <a:lnTo>
                  <a:pt x="6607" y="38523"/>
                </a:lnTo>
                <a:lnTo>
                  <a:pt x="13780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1126773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3247227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3126806" y="8231499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22567" y="0"/>
                </a:moveTo>
                <a:lnTo>
                  <a:pt x="13785" y="1774"/>
                </a:lnTo>
                <a:lnTo>
                  <a:pt x="6611" y="6611"/>
                </a:lnTo>
                <a:lnTo>
                  <a:pt x="1774" y="13785"/>
                </a:lnTo>
                <a:lnTo>
                  <a:pt x="0" y="22567"/>
                </a:lnTo>
                <a:lnTo>
                  <a:pt x="1774" y="31350"/>
                </a:lnTo>
                <a:lnTo>
                  <a:pt x="6611" y="38523"/>
                </a:lnTo>
                <a:lnTo>
                  <a:pt x="13785" y="43361"/>
                </a:lnTo>
                <a:lnTo>
                  <a:pt x="22567" y="45135"/>
                </a:lnTo>
                <a:lnTo>
                  <a:pt x="31357" y="43361"/>
                </a:lnTo>
                <a:lnTo>
                  <a:pt x="38534" y="38523"/>
                </a:lnTo>
                <a:lnTo>
                  <a:pt x="43374" y="31350"/>
                </a:lnTo>
                <a:lnTo>
                  <a:pt x="45148" y="22567"/>
                </a:lnTo>
                <a:lnTo>
                  <a:pt x="43374" y="13785"/>
                </a:lnTo>
                <a:lnTo>
                  <a:pt x="38534" y="6611"/>
                </a:lnTo>
                <a:lnTo>
                  <a:pt x="31357" y="1774"/>
                </a:lnTo>
                <a:lnTo>
                  <a:pt x="225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791" name="object 791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192518" y="7573316"/>
            <a:ext cx="158724" cy="158724"/>
          </a:xfrm>
          <a:prstGeom prst="rect">
            <a:avLst/>
          </a:prstGeom>
        </p:spPr>
      </p:pic>
      <p:pic>
        <p:nvPicPr>
          <p:cNvPr id="792" name="object 792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7573316"/>
            <a:ext cx="158724" cy="158724"/>
          </a:xfrm>
          <a:prstGeom prst="rect">
            <a:avLst/>
          </a:prstGeom>
        </p:spPr>
      </p:pic>
      <p:pic>
        <p:nvPicPr>
          <p:cNvPr id="793" name="object 793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192518" y="8721115"/>
            <a:ext cx="158724" cy="158724"/>
          </a:xfrm>
          <a:prstGeom prst="rect">
            <a:avLst/>
          </a:prstGeom>
        </p:spPr>
      </p:pic>
      <p:pic>
        <p:nvPicPr>
          <p:cNvPr id="794" name="object 79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179900" y="8721115"/>
            <a:ext cx="158724" cy="158724"/>
          </a:xfrm>
          <a:prstGeom prst="rect">
            <a:avLst/>
          </a:prstGeom>
        </p:spPr>
      </p:pic>
      <p:pic>
        <p:nvPicPr>
          <p:cNvPr id="795" name="object 79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5053895" y="7480460"/>
            <a:ext cx="158724" cy="158724"/>
          </a:xfrm>
          <a:prstGeom prst="rect">
            <a:avLst/>
          </a:prstGeom>
        </p:spPr>
      </p:pic>
      <p:grpSp>
        <p:nvGrpSpPr>
          <p:cNvPr id="796" name="object 796"/>
          <p:cNvGrpSpPr/>
          <p:nvPr/>
        </p:nvGrpSpPr>
        <p:grpSpPr>
          <a:xfrm>
            <a:off x="6576513" y="4260265"/>
            <a:ext cx="329565" cy="329565"/>
            <a:chOff x="6576513" y="4260265"/>
            <a:chExt cx="329565" cy="329565"/>
          </a:xfrm>
        </p:grpSpPr>
        <p:sp>
          <p:nvSpPr>
            <p:cNvPr id="797" name="object 797"/>
            <p:cNvSpPr/>
            <p:nvPr/>
          </p:nvSpPr>
          <p:spPr>
            <a:xfrm>
              <a:off x="6579688" y="4263451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5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6617805" y="4301007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5" h="243204">
                  <a:moveTo>
                    <a:pt x="55422" y="45720"/>
                  </a:moveTo>
                  <a:lnTo>
                    <a:pt x="0" y="45720"/>
                  </a:lnTo>
                  <a:lnTo>
                    <a:pt x="0" y="59791"/>
                  </a:lnTo>
                  <a:lnTo>
                    <a:pt x="55422" y="59791"/>
                  </a:lnTo>
                  <a:lnTo>
                    <a:pt x="55422" y="45720"/>
                  </a:lnTo>
                  <a:close/>
                </a:path>
                <a:path w="247015" h="243204">
                  <a:moveTo>
                    <a:pt x="131622" y="45720"/>
                  </a:moveTo>
                  <a:lnTo>
                    <a:pt x="76200" y="45720"/>
                  </a:lnTo>
                  <a:lnTo>
                    <a:pt x="76200" y="59791"/>
                  </a:lnTo>
                  <a:lnTo>
                    <a:pt x="131622" y="59791"/>
                  </a:lnTo>
                  <a:lnTo>
                    <a:pt x="131622" y="45720"/>
                  </a:lnTo>
                  <a:close/>
                </a:path>
                <a:path w="247015" h="243204">
                  <a:moveTo>
                    <a:pt x="131622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31622" y="14084"/>
                  </a:lnTo>
                  <a:lnTo>
                    <a:pt x="131622" y="0"/>
                  </a:lnTo>
                  <a:close/>
                </a:path>
                <a:path w="247015" h="243204">
                  <a:moveTo>
                    <a:pt x="246849" y="207962"/>
                  </a:moveTo>
                  <a:lnTo>
                    <a:pt x="231686" y="207962"/>
                  </a:lnTo>
                  <a:lnTo>
                    <a:pt x="231686" y="224116"/>
                  </a:lnTo>
                  <a:lnTo>
                    <a:pt x="228574" y="227342"/>
                  </a:lnTo>
                  <a:lnTo>
                    <a:pt x="220522" y="227342"/>
                  </a:lnTo>
                  <a:lnTo>
                    <a:pt x="218452" y="226771"/>
                  </a:lnTo>
                  <a:lnTo>
                    <a:pt x="213817" y="224459"/>
                  </a:lnTo>
                  <a:lnTo>
                    <a:pt x="209791" y="221932"/>
                  </a:lnTo>
                  <a:lnTo>
                    <a:pt x="204063" y="218020"/>
                  </a:lnTo>
                  <a:lnTo>
                    <a:pt x="198208" y="214007"/>
                  </a:lnTo>
                  <a:lnTo>
                    <a:pt x="193675" y="211328"/>
                  </a:lnTo>
                  <a:lnTo>
                    <a:pt x="187198" y="208635"/>
                  </a:lnTo>
                  <a:lnTo>
                    <a:pt x="183769" y="207962"/>
                  </a:lnTo>
                  <a:lnTo>
                    <a:pt x="173520" y="207962"/>
                  </a:lnTo>
                  <a:lnTo>
                    <a:pt x="168148" y="210045"/>
                  </a:lnTo>
                  <a:lnTo>
                    <a:pt x="159867" y="218325"/>
                  </a:lnTo>
                  <a:lnTo>
                    <a:pt x="157797" y="223761"/>
                  </a:lnTo>
                  <a:lnTo>
                    <a:pt x="157797" y="242900"/>
                  </a:lnTo>
                  <a:lnTo>
                    <a:pt x="172974" y="242900"/>
                  </a:lnTo>
                  <a:lnTo>
                    <a:pt x="172974" y="226745"/>
                  </a:lnTo>
                  <a:lnTo>
                    <a:pt x="176072" y="223520"/>
                  </a:lnTo>
                  <a:lnTo>
                    <a:pt x="184137" y="223520"/>
                  </a:lnTo>
                  <a:lnTo>
                    <a:pt x="186194" y="224104"/>
                  </a:lnTo>
                  <a:lnTo>
                    <a:pt x="190830" y="226402"/>
                  </a:lnTo>
                  <a:lnTo>
                    <a:pt x="194856" y="228930"/>
                  </a:lnTo>
                  <a:lnTo>
                    <a:pt x="206438" y="236855"/>
                  </a:lnTo>
                  <a:lnTo>
                    <a:pt x="210972" y="239534"/>
                  </a:lnTo>
                  <a:lnTo>
                    <a:pt x="217436" y="242227"/>
                  </a:lnTo>
                  <a:lnTo>
                    <a:pt x="220891" y="242900"/>
                  </a:lnTo>
                  <a:lnTo>
                    <a:pt x="231127" y="242900"/>
                  </a:lnTo>
                  <a:lnTo>
                    <a:pt x="236499" y="240817"/>
                  </a:lnTo>
                  <a:lnTo>
                    <a:pt x="244792" y="232537"/>
                  </a:lnTo>
                  <a:lnTo>
                    <a:pt x="246849" y="227164"/>
                  </a:lnTo>
                  <a:lnTo>
                    <a:pt x="246849" y="2079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6579693" y="4263440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5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0" name="object 800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1" name="object 801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1538307" y="85536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1936460" y="855363"/>
            <a:ext cx="3257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57810" algn="l"/>
              </a:tabLst>
            </a:pPr>
            <a:r>
              <a:rPr dirty="0" sz="750" spc="10" b="1">
                <a:latin typeface="Arial"/>
                <a:cs typeface="Arial"/>
              </a:rPr>
              <a:t>3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3539047" y="85536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3937199" y="855363"/>
            <a:ext cx="3257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57810" algn="l"/>
              </a:tabLst>
            </a:pPr>
            <a:r>
              <a:rPr dirty="0" sz="750" spc="10" b="1">
                <a:latin typeface="Arial"/>
                <a:cs typeface="Arial"/>
              </a:rPr>
              <a:t>3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1229353" y="99718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3230093" y="99718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1366492" y="14411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3366518" y="14411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5782638" y="1409512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6162905" y="140951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4514832" y="1628970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5089911" y="174943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2182783" y="180507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4183523" y="180507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1112547" y="200803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3114688" y="200803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1229353" y="231191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2589512" y="2045021"/>
            <a:ext cx="227965" cy="396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L2-1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-5">
                <a:latin typeface="Microsoft Sans Serif"/>
                <a:cs typeface="Microsoft Sans Serif"/>
              </a:rPr>
              <a:t>L3-1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3229380" y="2311919"/>
            <a:ext cx="111950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6170" algn="l"/>
              </a:tabLst>
            </a:pPr>
            <a:r>
              <a:rPr dirty="0" sz="750" spc="10" b="1">
                <a:latin typeface="Arial"/>
                <a:cs typeface="Arial"/>
              </a:rPr>
              <a:t>5  </a:t>
            </a:r>
            <a:r>
              <a:rPr dirty="0" sz="750" spc="-35" b="1">
                <a:latin typeface="Arial"/>
                <a:cs typeface="Arial"/>
              </a:rPr>
              <a:t> </a:t>
            </a:r>
            <a:r>
              <a:rPr dirty="0" sz="750"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5829971" y="232088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4514832" y="250466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latin typeface="Microsoft Sans Serif"/>
                <a:cs typeface="Microsoft Sans Serif"/>
              </a:rPr>
              <a:t>L</a:t>
            </a:r>
            <a:r>
              <a:rPr dirty="0" sz="800" spc="5">
                <a:latin typeface="Microsoft Sans Serif"/>
                <a:cs typeface="Microsoft Sans Serif"/>
              </a:rPr>
              <a:t>4-1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1366492" y="273045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3366518" y="273045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4593841" y="279572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5148543" y="2802073"/>
            <a:ext cx="2520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 b="1">
                <a:latin typeface="Arial"/>
                <a:cs typeface="Arial"/>
              </a:rPr>
              <a:t>11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spc="10" b="1"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2182783" y="309440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4180799" y="309440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1744559" y="3198538"/>
            <a:ext cx="35814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7015" algn="l"/>
              </a:tabLst>
            </a:pPr>
            <a:r>
              <a:rPr dirty="0" sz="750" spc="10" b="1">
                <a:latin typeface="Arial"/>
                <a:cs typeface="Arial"/>
              </a:rPr>
              <a:t>7	</a:t>
            </a:r>
            <a:r>
              <a:rPr dirty="0" u="dbl" sz="75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dbl" sz="7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3742576" y="3198538"/>
            <a:ext cx="36004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8920" algn="l"/>
              </a:tabLst>
            </a:pPr>
            <a:r>
              <a:rPr dirty="0" sz="750" spc="10" b="1">
                <a:latin typeface="Arial"/>
                <a:cs typeface="Arial"/>
              </a:rPr>
              <a:t>7	</a:t>
            </a:r>
            <a:r>
              <a:rPr dirty="0" u="dbl" sz="75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dbl" sz="7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6140625" y="3186576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1112547" y="3300559"/>
            <a:ext cx="12528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39520" algn="l"/>
              </a:tabLst>
            </a:pPr>
            <a:r>
              <a:rPr dirty="0" sz="750" spc="10" b="1">
                <a:latin typeface="Arial"/>
                <a:cs typeface="Arial"/>
              </a:rPr>
              <a:t>1    </a:t>
            </a:r>
            <a:r>
              <a:rPr dirty="0" sz="750" spc="-6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3110558" y="33005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834" name="object 834"/>
          <p:cNvSpPr txBox="1"/>
          <p:nvPr/>
        </p:nvSpPr>
        <p:spPr>
          <a:xfrm>
            <a:off x="1229353" y="3524608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3216729" y="3524608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1364134" y="3825385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3366518" y="3825385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4514832" y="3977822"/>
            <a:ext cx="1748155" cy="33083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800" spc="-5">
                <a:latin typeface="Microsoft Sans Serif"/>
                <a:cs typeface="Microsoft Sans Serif"/>
              </a:rPr>
              <a:t>L1-2</a:t>
            </a:r>
            <a:endParaRPr sz="800">
              <a:latin typeface="Microsoft Sans Serif"/>
              <a:cs typeface="Microsoft Sans Serif"/>
            </a:endParaRPr>
          </a:p>
          <a:p>
            <a:pPr marL="587375">
              <a:lnSpc>
                <a:spcPct val="100000"/>
              </a:lnSpc>
              <a:spcBef>
                <a:spcPts val="265"/>
              </a:spcBef>
              <a:tabLst>
                <a:tab pos="1734820" algn="l"/>
              </a:tabLst>
            </a:pPr>
            <a:r>
              <a:rPr dirty="0" sz="750" spc="-10" b="1">
                <a:latin typeface="Arial"/>
                <a:cs typeface="Arial"/>
              </a:rPr>
              <a:t>9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2589512" y="4340386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993508" y="442721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2589512" y="457122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L3-2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1229353" y="465828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3216729" y="465828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4514832" y="483975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1366492" y="49623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3366513" y="4962319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47" name="object 847"/>
          <p:cNvSpPr txBox="1"/>
          <p:nvPr/>
        </p:nvSpPr>
        <p:spPr>
          <a:xfrm>
            <a:off x="1229353" y="5551846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48" name="object 848"/>
          <p:cNvSpPr txBox="1"/>
          <p:nvPr/>
        </p:nvSpPr>
        <p:spPr>
          <a:xfrm>
            <a:off x="6140625" y="5558631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49" name="object 849"/>
          <p:cNvSpPr txBox="1"/>
          <p:nvPr/>
        </p:nvSpPr>
        <p:spPr>
          <a:xfrm>
            <a:off x="3216729" y="5551846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50" name="object 850"/>
          <p:cNvSpPr txBox="1"/>
          <p:nvPr/>
        </p:nvSpPr>
        <p:spPr>
          <a:xfrm>
            <a:off x="1364134" y="5866734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1" name="object 851"/>
          <p:cNvSpPr txBox="1"/>
          <p:nvPr/>
        </p:nvSpPr>
        <p:spPr>
          <a:xfrm>
            <a:off x="3366518" y="5866734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2" name="object 852"/>
          <p:cNvSpPr txBox="1"/>
          <p:nvPr/>
        </p:nvSpPr>
        <p:spPr>
          <a:xfrm>
            <a:off x="4514832" y="6034265"/>
            <a:ext cx="655320" cy="30162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L1-3</a:t>
            </a:r>
            <a:endParaRPr sz="800">
              <a:latin typeface="Microsoft Sans Serif"/>
              <a:cs typeface="Microsoft Sans Serif"/>
            </a:endParaRPr>
          </a:p>
          <a:p>
            <a:pPr algn="r" marR="5080">
              <a:lnSpc>
                <a:spcPct val="100000"/>
              </a:lnSpc>
              <a:spcBef>
                <a:spcPts val="15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853" name="object 853"/>
          <p:cNvSpPr txBox="1"/>
          <p:nvPr/>
        </p:nvSpPr>
        <p:spPr>
          <a:xfrm>
            <a:off x="2589512" y="6381748"/>
            <a:ext cx="227965" cy="378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L2-3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800" spc="-5">
                <a:latin typeface="Microsoft Sans Serif"/>
                <a:cs typeface="Microsoft Sans Serif"/>
              </a:rPr>
              <a:t>L3-3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54" name="object 854"/>
          <p:cNvSpPr txBox="1"/>
          <p:nvPr/>
        </p:nvSpPr>
        <p:spPr>
          <a:xfrm>
            <a:off x="1229353" y="6699645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55" name="object 855"/>
          <p:cNvSpPr txBox="1"/>
          <p:nvPr/>
        </p:nvSpPr>
        <p:spPr>
          <a:xfrm>
            <a:off x="3216729" y="6699645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4514832" y="6881112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57" name="object 857"/>
          <p:cNvSpPr txBox="1"/>
          <p:nvPr/>
        </p:nvSpPr>
        <p:spPr>
          <a:xfrm>
            <a:off x="1366492" y="7003670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8" name="object 858"/>
          <p:cNvSpPr txBox="1"/>
          <p:nvPr/>
        </p:nvSpPr>
        <p:spPr>
          <a:xfrm>
            <a:off x="3366513" y="7003670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5089911" y="7351157"/>
            <a:ext cx="1355090" cy="265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L0-4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  <a:tabLst>
                <a:tab pos="1159510" algn="l"/>
              </a:tabLst>
            </a:pPr>
            <a:r>
              <a:rPr dirty="0" sz="750" spc="-10" b="1">
                <a:latin typeface="Arial"/>
                <a:cs typeface="Arial"/>
              </a:rPr>
              <a:t>9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1229353" y="7569360"/>
            <a:ext cx="11176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4265" algn="l"/>
              </a:tabLst>
            </a:pPr>
            <a:r>
              <a:rPr dirty="0" sz="750" spc="-5" b="1">
                <a:latin typeface="Arial"/>
                <a:cs typeface="Arial"/>
              </a:rPr>
              <a:t>5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3216729" y="7569360"/>
            <a:ext cx="113030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16965" algn="l"/>
              </a:tabLst>
            </a:pPr>
            <a:r>
              <a:rPr dirty="0" sz="750" spc="10" b="1">
                <a:latin typeface="Arial"/>
                <a:cs typeface="Arial"/>
              </a:rPr>
              <a:t>5</a:t>
            </a:r>
            <a:r>
              <a:rPr dirty="0" sz="750" spc="-125" b="1">
                <a:latin typeface="Arial"/>
                <a:cs typeface="Arial"/>
              </a:rPr>
              <a:t> </a:t>
            </a:r>
            <a:r>
              <a:rPr dirty="0" u="dash" sz="75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1364134" y="7884261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63" name="object 863"/>
          <p:cNvSpPr txBox="1"/>
          <p:nvPr/>
        </p:nvSpPr>
        <p:spPr>
          <a:xfrm>
            <a:off x="3366518" y="7884261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64" name="object 864"/>
          <p:cNvSpPr txBox="1"/>
          <p:nvPr/>
        </p:nvSpPr>
        <p:spPr>
          <a:xfrm>
            <a:off x="4053060" y="8026899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L1-4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5" name="object 865"/>
          <p:cNvSpPr txBox="1"/>
          <p:nvPr/>
        </p:nvSpPr>
        <p:spPr>
          <a:xfrm>
            <a:off x="2589512" y="839926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L2-4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6" name="object 866"/>
          <p:cNvSpPr txBox="1"/>
          <p:nvPr/>
        </p:nvSpPr>
        <p:spPr>
          <a:xfrm>
            <a:off x="2589512" y="8630098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L3-4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67" name="object 867"/>
          <p:cNvSpPr txBox="1"/>
          <p:nvPr/>
        </p:nvSpPr>
        <p:spPr>
          <a:xfrm>
            <a:off x="4874900" y="8412102"/>
            <a:ext cx="101091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 b="1">
                <a:latin typeface="Arial"/>
                <a:cs typeface="Arial"/>
              </a:rPr>
              <a:t>Productos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3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bajo</a:t>
            </a:r>
            <a:r>
              <a:rPr dirty="0" sz="600" spc="-3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voltaje:</a:t>
            </a:r>
            <a:endParaRPr sz="600">
              <a:latin typeface="Arial"/>
              <a:cs typeface="Arial"/>
            </a:endParaRPr>
          </a:p>
        </p:txBody>
      </p:sp>
      <p:sp>
        <p:nvSpPr>
          <p:cNvPr id="868" name="object 868"/>
          <p:cNvSpPr txBox="1"/>
          <p:nvPr/>
        </p:nvSpPr>
        <p:spPr>
          <a:xfrm>
            <a:off x="4874900" y="9815872"/>
            <a:ext cx="1860550" cy="1092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90"/>
              </a:lnSpc>
            </a:pPr>
            <a:r>
              <a:rPr dirty="0" sz="700" spc="10">
                <a:latin typeface="Microsoft Sans Serif"/>
                <a:cs typeface="Microsoft Sans Serif"/>
              </a:rPr>
              <a:t>10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Interruptores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automáticos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caja </a:t>
            </a:r>
            <a:r>
              <a:rPr dirty="0" sz="550" spc="15">
                <a:latin typeface="Microsoft Sans Serif"/>
                <a:cs typeface="Microsoft Sans Serif"/>
              </a:rPr>
              <a:t>moldeada: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Tmax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69" name="object 869"/>
          <p:cNvSpPr txBox="1"/>
          <p:nvPr/>
        </p:nvSpPr>
        <p:spPr>
          <a:xfrm>
            <a:off x="4874900" y="9923921"/>
            <a:ext cx="1931670" cy="2590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100"/>
              </a:spcBef>
              <a:buSzPct val="127272"/>
              <a:buAutoNum type="arabicPlain" startAt="11"/>
              <a:tabLst>
                <a:tab pos="165100" algn="l"/>
              </a:tabLst>
            </a:pPr>
            <a:r>
              <a:rPr dirty="0" sz="550" spc="-40">
                <a:latin typeface="Microsoft Sans Serif"/>
                <a:cs typeface="Microsoft Sans Serif"/>
              </a:rPr>
              <a:t>PV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Dispositivos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monitoreo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aislamiento: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CM-IWx</a:t>
            </a:r>
            <a:endParaRPr sz="5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 startAt="11"/>
              <a:tabLst>
                <a:tab pos="16510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Contactores: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Serie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GAF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0" name="object 870"/>
          <p:cNvSpPr txBox="1"/>
          <p:nvPr/>
        </p:nvSpPr>
        <p:spPr>
          <a:xfrm>
            <a:off x="1229353" y="87171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71" name="object 871"/>
          <p:cNvSpPr txBox="1"/>
          <p:nvPr/>
        </p:nvSpPr>
        <p:spPr>
          <a:xfrm>
            <a:off x="3216729" y="871715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872" name="object 872"/>
          <p:cNvSpPr txBox="1"/>
          <p:nvPr/>
        </p:nvSpPr>
        <p:spPr>
          <a:xfrm>
            <a:off x="1366492" y="902119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73" name="object 873"/>
          <p:cNvSpPr txBox="1"/>
          <p:nvPr/>
        </p:nvSpPr>
        <p:spPr>
          <a:xfrm>
            <a:off x="3366513" y="9021197"/>
            <a:ext cx="3657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14</a:t>
            </a:r>
            <a:r>
              <a:rPr dirty="0" sz="500" spc="-10" b="1">
                <a:solidFill>
                  <a:srgbClr val="E30014"/>
                </a:solidFill>
                <a:latin typeface="Arial"/>
                <a:cs typeface="Arial"/>
              </a:rPr>
              <a:t> </a:t>
            </a:r>
            <a:r>
              <a:rPr dirty="0" sz="500" spc="5" b="1">
                <a:solidFill>
                  <a:srgbClr val="E30014"/>
                </a:solidFill>
                <a:latin typeface="Arial"/>
                <a:cs typeface="Arial"/>
              </a:rPr>
              <a:t>cuerdas</a:t>
            </a:r>
            <a:endParaRPr sz="500">
              <a:latin typeface="Arial"/>
              <a:cs typeface="Arial"/>
            </a:endParaRPr>
          </a:p>
        </p:txBody>
      </p:sp>
      <p:sp>
        <p:nvSpPr>
          <p:cNvPr id="874" name="object 874"/>
          <p:cNvSpPr txBox="1"/>
          <p:nvPr/>
        </p:nvSpPr>
        <p:spPr>
          <a:xfrm>
            <a:off x="4053060" y="9163803"/>
            <a:ext cx="227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L4-4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75" name="object 875"/>
          <p:cNvSpPr txBox="1"/>
          <p:nvPr/>
        </p:nvSpPr>
        <p:spPr>
          <a:xfrm>
            <a:off x="3291739" y="9415708"/>
            <a:ext cx="107251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59180" algn="l"/>
              </a:tabLst>
            </a:pPr>
            <a:r>
              <a:rPr dirty="0" u="dash" sz="700">
                <a:uFill>
                  <a:solidFill>
                    <a:srgbClr val="E30015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76" name="object 876"/>
          <p:cNvSpPr txBox="1"/>
          <p:nvPr/>
        </p:nvSpPr>
        <p:spPr>
          <a:xfrm>
            <a:off x="4874900" y="8512706"/>
            <a:ext cx="1918335" cy="128968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204"/>
              </a:spcBef>
              <a:buSzPct val="107692"/>
              <a:buAutoNum type="arabicPlain"/>
              <a:tabLst>
                <a:tab pos="16510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Conectores: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MC4-EVO2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PV</a:t>
            </a:r>
            <a:endParaRPr sz="6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Seccionadores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fusibles: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70">
                <a:latin typeface="Microsoft Sans Serif"/>
                <a:cs typeface="Microsoft Sans Serif"/>
              </a:rPr>
              <a:t>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90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PV;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Fusibles: </a:t>
            </a:r>
            <a:r>
              <a:rPr dirty="0" sz="600" spc="-70">
                <a:latin typeface="Microsoft Sans Serif"/>
                <a:cs typeface="Microsoft Sans Serif"/>
              </a:rPr>
              <a:t>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9F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PV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Bloques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distribución:</a:t>
            </a:r>
            <a:r>
              <a:rPr dirty="0" sz="600" spc="-10">
                <a:latin typeface="Microsoft Sans Serif"/>
                <a:cs typeface="Microsoft Sans Serif"/>
              </a:rPr>
              <a:t> DBL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5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Interruptores-seccionadores:</a:t>
            </a:r>
            <a:r>
              <a:rPr dirty="0" sz="600" spc="-40">
                <a:latin typeface="Microsoft Sans Serif"/>
                <a:cs typeface="Microsoft Sans Serif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OTDC</a:t>
            </a:r>
            <a:endParaRPr sz="600">
              <a:latin typeface="Microsoft Sans Serif"/>
              <a:cs typeface="Microsoft Sans Serif"/>
            </a:endParaRPr>
          </a:p>
          <a:p>
            <a:pPr marL="164465" marR="463550" indent="-152400">
              <a:lnSpc>
                <a:spcPts val="1000"/>
              </a:lnSpc>
              <a:spcBef>
                <a:spcPts val="60"/>
              </a:spcBef>
              <a:buSzPct val="116666"/>
              <a:buFont typeface="Microsoft Sans Serif"/>
              <a:buAutoNum type="arabicPlain"/>
              <a:tabLst>
                <a:tab pos="165100" algn="l"/>
              </a:tabLst>
            </a:pPr>
            <a:r>
              <a:rPr dirty="0" sz="600" spc="10" b="1">
                <a:latin typeface="Arial"/>
                <a:cs typeface="Arial"/>
              </a:rPr>
              <a:t>Combinadores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b="1">
                <a:latin typeface="Arial"/>
                <a:cs typeface="Arial"/>
              </a:rPr>
              <a:t>cadenas: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5" b="1">
                <a:latin typeface="Arial"/>
                <a:cs typeface="Arial"/>
              </a:rPr>
              <a:t>1500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-15" b="1">
                <a:latin typeface="Arial"/>
                <a:cs typeface="Arial"/>
              </a:rPr>
              <a:t>V </a:t>
            </a:r>
            <a:r>
              <a:rPr dirty="0" sz="600" spc="-155" b="1">
                <a:latin typeface="Arial"/>
                <a:cs typeface="Arial"/>
              </a:rPr>
              <a:t> </a:t>
            </a:r>
            <a:r>
              <a:rPr dirty="0" sz="600" spc="-55" b="1">
                <a:latin typeface="Arial"/>
                <a:cs typeface="Arial"/>
              </a:rPr>
              <a:t>CC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Centralitas: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Géminis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0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Dispositivos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sobretensiones: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OVR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-35">
                <a:latin typeface="Microsoft Sans Serif"/>
                <a:cs typeface="Microsoft Sans Serif"/>
              </a:rPr>
              <a:t>PV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QS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medición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corriente: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Controlador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monitoreo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CMS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Recombinador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77" name="object 877"/>
          <p:cNvSpPr txBox="1"/>
          <p:nvPr/>
        </p:nvSpPr>
        <p:spPr>
          <a:xfrm>
            <a:off x="540000" y="98613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8" name="object 878"/>
          <p:cNvSpPr txBox="1"/>
          <p:nvPr/>
        </p:nvSpPr>
        <p:spPr>
          <a:xfrm>
            <a:off x="540000" y="9932092"/>
            <a:ext cx="2399030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Diagrama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45">
                <a:latin typeface="Microsoft Sans Serif"/>
                <a:cs typeface="Microsoft Sans Serif"/>
              </a:rPr>
              <a:t>CC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subsistema: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cadena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224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módulos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33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79" name="object 879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98409" y="5546974"/>
            <a:ext cx="2331939" cy="19833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6380" y="6287761"/>
            <a:ext cx="761710" cy="148759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6663" y="7563559"/>
            <a:ext cx="1810827" cy="25325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68406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300" y="933702"/>
            <a:ext cx="4999355" cy="704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Microsoft Sans Serif"/>
                <a:cs typeface="Microsoft Sans Serif"/>
              </a:rPr>
              <a:t>B.1.11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Elección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10">
                <a:latin typeface="Microsoft Sans Serif"/>
                <a:cs typeface="Microsoft Sans Serif"/>
              </a:rPr>
              <a:t>cables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realiza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Europa</a:t>
            </a:r>
            <a:r>
              <a:rPr dirty="0" sz="700">
                <a:latin typeface="Microsoft Sans Serif"/>
                <a:cs typeface="Microsoft Sans Serif"/>
              </a:rPr>
              <a:t> y,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respetar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codificación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europea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H1Z2Z2-K.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300" y="1758066"/>
            <a:ext cx="2030095" cy="64262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ct val="133200"/>
              </a:lnSpc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40">
                <a:latin typeface="Microsoft Sans Serif"/>
                <a:cs typeface="Microsoft Sans Serif"/>
              </a:rPr>
              <a:t>(V 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STC)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40,10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STC;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86455" y="2406953"/>
            <a:ext cx="4784090" cy="3043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635" indent="-64769">
              <a:lnSpc>
                <a:spcPts val="869"/>
              </a:lnSpc>
              <a:spcBef>
                <a:spcPts val="100"/>
              </a:spcBef>
              <a:buChar char="•"/>
              <a:tabLst>
                <a:tab pos="128270" algn="l"/>
                <a:tab pos="238252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	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43,45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V;</a:t>
            </a:r>
            <a:endParaRPr sz="750">
              <a:latin typeface="Microsoft Sans Serif"/>
              <a:cs typeface="Microsoft Sans Serif"/>
            </a:endParaRPr>
          </a:p>
          <a:p>
            <a:pPr algn="ctr" marR="291465">
              <a:lnSpc>
                <a:spcPts val="270"/>
              </a:lnSpc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155"/>
              </a:spcBef>
              <a:buChar char="•"/>
              <a:tabLst>
                <a:tab pos="120650" algn="l"/>
              </a:tabLst>
            </a:pP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compuestas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módulos;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  <a:p>
            <a:pPr algn="ctr" marR="248285">
              <a:lnSpc>
                <a:spcPct val="100000"/>
              </a:lnSpc>
              <a:spcBef>
                <a:spcPts val="260"/>
              </a:spcBef>
              <a:tabLst>
                <a:tab pos="22542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(V	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 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1477,3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endParaRPr sz="8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29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elegirá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endParaRPr sz="750">
              <a:latin typeface="Microsoft Sans Serif"/>
              <a:cs typeface="Microsoft Sans Serif"/>
            </a:endParaRPr>
          </a:p>
          <a:p>
            <a:pPr marL="174625">
              <a:lnSpc>
                <a:spcPct val="100000"/>
              </a:lnSpc>
              <a:spcBef>
                <a:spcPts val="250"/>
              </a:spcBef>
            </a:pP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15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1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luego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&gt;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1477,3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endParaRPr sz="8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29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seleccionarán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%.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120014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120650" algn="l"/>
              </a:tabLst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dispondrán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metálicas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posterior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estructuras;</a:t>
            </a:r>
            <a:endParaRPr sz="700">
              <a:latin typeface="Microsoft Sans Serif"/>
              <a:cs typeface="Microsoft Sans Serif"/>
            </a:endParaRPr>
          </a:p>
          <a:p>
            <a:pPr marL="115570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1162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conducto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colocaremos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cuerda;</a:t>
            </a:r>
            <a:endParaRPr sz="650">
              <a:latin typeface="Microsoft Sans Serif"/>
              <a:cs typeface="Microsoft Sans Serif"/>
            </a:endParaRPr>
          </a:p>
          <a:p>
            <a:pPr marL="63500" marR="2107565">
              <a:lnSpc>
                <a:spcPct val="133400"/>
              </a:lnSpc>
              <a:spcBef>
                <a:spcPts val="20"/>
              </a:spcBef>
              <a:buChar char="•"/>
              <a:tabLst>
                <a:tab pos="1244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150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m;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10">
                <a:latin typeface="Microsoft Sans Serif"/>
                <a:cs typeface="Microsoft Sans Serif"/>
              </a:rPr>
              <a:t>seleccionado el </a:t>
            </a:r>
            <a:r>
              <a:rPr dirty="0" sz="750" spc="25">
                <a:latin typeface="Microsoft Sans Serif"/>
                <a:cs typeface="Microsoft Sans Serif"/>
              </a:rPr>
              <a:t>siguiente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0">
                <a:latin typeface="Microsoft Sans Serif"/>
                <a:cs typeface="Microsoft Sans Serif"/>
              </a:rPr>
              <a:t>solar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cadenas: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H1Z2Z2-K</a:t>
            </a:r>
            <a:endParaRPr sz="7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400"/>
              </a:spcBef>
            </a:pPr>
            <a:r>
              <a:rPr dirty="0" sz="650" spc="-5">
                <a:latin typeface="Microsoft Sans Serif"/>
                <a:cs typeface="Microsoft Sans Serif"/>
              </a:rPr>
              <a:t>Sección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transversal: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4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45">
                <a:latin typeface="Microsoft Sans Serif"/>
                <a:cs typeface="Microsoft Sans Serif"/>
              </a:rPr>
              <a:t>mm</a:t>
            </a:r>
            <a:r>
              <a:rPr dirty="0" sz="350" spc="45"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320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L="63500" marR="1631950">
              <a:lnSpc>
                <a:spcPts val="1200"/>
              </a:lnSpc>
              <a:spcBef>
                <a:spcPts val="90"/>
              </a:spcBef>
            </a:pP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funcionamiento: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-40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+90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Capacidad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80">
                <a:latin typeface="Microsoft Sans Serif"/>
                <a:cs typeface="Microsoft Sans Serif"/>
              </a:rPr>
              <a:t>d</a:t>
            </a:r>
            <a:r>
              <a:rPr dirty="0" baseline="-33333" sz="750" spc="-120">
                <a:latin typeface="Microsoft Sans Serif"/>
                <a:cs typeface="Microsoft Sans Serif"/>
              </a:rPr>
              <a:t>0</a:t>
            </a:r>
            <a:r>
              <a:rPr dirty="0" sz="700" spc="-80">
                <a:latin typeface="Microsoft Sans Serif"/>
                <a:cs typeface="Microsoft Sans Serif"/>
              </a:rPr>
              <a:t>e </a:t>
            </a:r>
            <a:r>
              <a:rPr dirty="0" sz="700" spc="20">
                <a:latin typeface="Microsoft Sans Serif"/>
                <a:cs typeface="Microsoft Sans Serif"/>
              </a:rPr>
              <a:t>conducción de </a:t>
            </a:r>
            <a:r>
              <a:rPr dirty="0" sz="700" spc="25">
                <a:latin typeface="Microsoft Sans Serif"/>
                <a:cs typeface="Microsoft Sans Serif"/>
              </a:rPr>
              <a:t>corriente para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solo </a:t>
            </a:r>
            <a:r>
              <a:rPr dirty="0" sz="700" spc="10">
                <a:latin typeface="Microsoft Sans Serif"/>
                <a:cs typeface="Microsoft Sans Serif"/>
              </a:rPr>
              <a:t>cable </a:t>
            </a:r>
            <a:r>
              <a:rPr dirty="0" sz="700" spc="25">
                <a:latin typeface="Microsoft Sans Serif"/>
                <a:cs typeface="Microsoft Sans Serif"/>
              </a:rPr>
              <a:t>libre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aire: </a:t>
            </a:r>
            <a:r>
              <a:rPr dirty="0" sz="700" spc="10">
                <a:latin typeface="Microsoft Sans Serif"/>
                <a:cs typeface="Microsoft Sans Serif"/>
              </a:rPr>
              <a:t>55 </a:t>
            </a:r>
            <a:r>
              <a:rPr dirty="0" sz="700" spc="-20">
                <a:latin typeface="Microsoft Sans Serif"/>
                <a:cs typeface="Microsoft Sans Serif"/>
              </a:rPr>
              <a:t>A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250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(5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s.)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Iz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será: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04628" y="2121152"/>
            <a:ext cx="3077210" cy="151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4795">
              <a:lnSpc>
                <a:spcPts val="705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(60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células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monocristalinas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6”)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285"/>
              </a:lnSpc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54919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305" y="5855010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37300" y="6020053"/>
            <a:ext cx="521208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esto,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</a:t>
            </a:r>
            <a:r>
              <a:rPr dirty="0" sz="550" spc="5">
                <a:latin typeface="Microsoft Sans Serif"/>
                <a:cs typeface="Microsoft Sans Serif"/>
              </a:rPr>
              <a:t> Iz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fotovoltaica,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cables,</a:t>
            </a:r>
            <a:r>
              <a:rPr dirty="0" sz="550" spc="5">
                <a:latin typeface="Microsoft Sans Serif"/>
                <a:cs typeface="Microsoft Sans Serif"/>
              </a:rPr>
              <a:t> será: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719872" y="5871850"/>
            <a:ext cx="100456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baseline="20833" sz="1200" spc="-15">
                <a:latin typeface="Microsoft Sans Serif"/>
                <a:cs typeface="Microsoft Sans Serif"/>
              </a:rPr>
              <a:t>=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7">
                <a:latin typeface="Microsoft Sans Serif"/>
                <a:cs typeface="Microsoft Sans Serif"/>
              </a:rPr>
              <a:t>12,15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-30">
                <a:latin typeface="Microsoft Sans Serif"/>
                <a:cs typeface="Microsoft Sans Serif"/>
              </a:rPr>
              <a:t>A.</a:t>
            </a:r>
            <a:endParaRPr baseline="20833" sz="12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0000" y="618311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300" y="6488656"/>
            <a:ext cx="4991735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dispuestos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metal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70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resulta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60364-5-52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Iz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=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36,53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1,25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entonces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11861" y="6932229"/>
            <a:ext cx="5179060" cy="499109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algn="ctr" marL="521970">
              <a:lnSpc>
                <a:spcPct val="100000"/>
              </a:lnSpc>
              <a:spcBef>
                <a:spcPts val="15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sz="700" spc="20">
                <a:latin typeface="Microsoft Sans Serif"/>
                <a:cs typeface="Microsoft Sans Serif"/>
              </a:rPr>
              <a:t>correcto</a:t>
            </a:r>
            <a:r>
              <a:rPr dirty="0" sz="400" spc="20">
                <a:latin typeface="Microsoft Sans Serif"/>
                <a:cs typeface="Microsoft Sans Serif"/>
              </a:rPr>
              <a:t>42</a:t>
            </a:r>
            <a:r>
              <a:rPr dirty="0" sz="700" spc="20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sobrecargas.</a:t>
            </a:r>
            <a:endParaRPr sz="700">
              <a:latin typeface="Microsoft Sans Serif"/>
              <a:cs typeface="Microsoft Sans Serif"/>
            </a:endParaRPr>
          </a:p>
          <a:p>
            <a:pPr marL="38100" marR="30480">
              <a:lnSpc>
                <a:spcPct val="125000"/>
              </a:lnSpc>
              <a:spcBef>
                <a:spcPts val="20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cierto,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considerando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cantidad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paralelo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subconjuntos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0">
                <a:latin typeface="Microsoft Sans Serif"/>
                <a:cs typeface="Microsoft Sans Serif"/>
              </a:rPr>
              <a:t>(S)</a:t>
            </a:r>
            <a:r>
              <a:rPr dirty="0" baseline="-33333" sz="750" spc="-150">
                <a:latin typeface="Microsoft Sans Serif"/>
                <a:cs typeface="Microsoft Sans Serif"/>
              </a:rPr>
              <a:t>A</a:t>
            </a:r>
            <a:r>
              <a:rPr dirty="0" sz="800" spc="-100">
                <a:latin typeface="Microsoft Sans Serif"/>
                <a:cs typeface="Microsoft Sans Serif"/>
              </a:rPr>
              <a:t>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verificó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692820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7011792"/>
            <a:ext cx="64008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42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5">
                <a:latin typeface="Microsoft Sans Serif"/>
                <a:cs typeface="Microsoft Sans Serif"/>
              </a:rPr>
              <a:t>Ref.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párrafo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6.1.1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753147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637336" y="7861546"/>
            <a:ext cx="5192395" cy="1398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5250">
              <a:lnSpc>
                <a:spcPct val="1334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tanto,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y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protegerse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fusibles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individual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combinadora.</a:t>
            </a:r>
            <a:endParaRPr sz="750">
              <a:latin typeface="Microsoft Sans Serif"/>
              <a:cs typeface="Microsoft Sans Serif"/>
            </a:endParaRPr>
          </a:p>
          <a:p>
            <a:pPr marL="12700" marR="89535">
              <a:lnSpc>
                <a:spcPct val="133300"/>
              </a:lnSpc>
            </a:pPr>
            <a:r>
              <a:rPr dirty="0" sz="750" spc="5">
                <a:latin typeface="Microsoft Sans Serif"/>
                <a:cs typeface="Microsoft Sans Serif"/>
              </a:rPr>
              <a:t>De </a:t>
            </a:r>
            <a:r>
              <a:rPr dirty="0" sz="750" spc="25">
                <a:latin typeface="Microsoft Sans Serif"/>
                <a:cs typeface="Microsoft Sans Serif"/>
              </a:rPr>
              <a:t>acuerdo </a:t>
            </a:r>
            <a:r>
              <a:rPr dirty="0" sz="750">
                <a:latin typeface="Microsoft Sans Serif"/>
                <a:cs typeface="Microsoft Sans Serif"/>
              </a:rPr>
              <a:t>a las </a:t>
            </a:r>
            <a:r>
              <a:rPr dirty="0" sz="750" spc="15">
                <a:latin typeface="Microsoft Sans Serif"/>
                <a:cs typeface="Microsoft Sans Serif"/>
              </a:rPr>
              <a:t>características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tiempo-corriente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fusibles,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deberá </a:t>
            </a:r>
            <a:r>
              <a:rPr dirty="0" sz="750" spc="20">
                <a:latin typeface="Microsoft Sans Serif"/>
                <a:cs typeface="Microsoft Sans Serif"/>
              </a:rPr>
              <a:t>verificar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r>
              <a:rPr dirty="0" sz="450" spc="10">
                <a:latin typeface="Microsoft Sans Serif"/>
                <a:cs typeface="Microsoft Sans Serif"/>
              </a:rPr>
              <a:t>2</a:t>
            </a:r>
            <a:r>
              <a:rPr dirty="0" sz="750" spc="10">
                <a:latin typeface="Microsoft Sans Serif"/>
                <a:cs typeface="Microsoft Sans Serif"/>
              </a:rPr>
              <a:t>t)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15">
                <a:latin typeface="Microsoft Sans Serif"/>
                <a:cs typeface="Microsoft Sans Serif"/>
              </a:rPr>
              <a:t>fusibles,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específica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fusibles,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70">
                <a:latin typeface="Lucida Sans Unicode"/>
                <a:cs typeface="Lucida Sans Unicode"/>
              </a:rPr>
              <a:t>≤</a:t>
            </a:r>
            <a:r>
              <a:rPr dirty="0" sz="750" spc="-105">
                <a:latin typeface="Lucida Sans Unicode"/>
                <a:cs typeface="Lucida Sans Unicode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(K</a:t>
            </a:r>
            <a:r>
              <a:rPr dirty="0" sz="450" spc="-30">
                <a:latin typeface="Microsoft Sans Serif"/>
                <a:cs typeface="Microsoft Sans Serif"/>
              </a:rPr>
              <a:t>2</a:t>
            </a:r>
            <a:r>
              <a:rPr dirty="0" sz="750" spc="-30">
                <a:latin typeface="Microsoft Sans Serif"/>
                <a:cs typeface="Microsoft Sans Serif"/>
              </a:rPr>
              <a:t>S</a:t>
            </a:r>
            <a:r>
              <a:rPr dirty="0" sz="450" spc="-30">
                <a:latin typeface="Microsoft Sans Serif"/>
                <a:cs typeface="Microsoft Sans Serif"/>
              </a:rPr>
              <a:t>2</a:t>
            </a:r>
            <a:r>
              <a:rPr dirty="0" sz="750" spc="-30">
                <a:latin typeface="Microsoft Sans Serif"/>
                <a:cs typeface="Microsoft Sans Serif"/>
              </a:rPr>
              <a:t>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valor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energía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específica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>
                <a:latin typeface="Microsoft Sans Serif"/>
                <a:cs typeface="Microsoft Sans Serif"/>
              </a:rPr>
              <a:t>capaz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soportar.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10"/>
              </a:spcBef>
            </a:pPr>
            <a:r>
              <a:rPr dirty="0" sz="800" spc="10">
                <a:latin typeface="Microsoft Sans Serif"/>
                <a:cs typeface="Microsoft Sans Serif"/>
              </a:rPr>
              <a:t>Además, la </a:t>
            </a:r>
            <a:r>
              <a:rPr dirty="0" sz="800" spc="35">
                <a:latin typeface="Microsoft Sans Serif"/>
                <a:cs typeface="Microsoft Sans Serif"/>
              </a:rPr>
              <a:t>contribución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cortocircuito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5">
                <a:latin typeface="Microsoft Sans Serif"/>
                <a:cs typeface="Microsoft Sans Serif"/>
              </a:rPr>
              <a:t>lado de </a:t>
            </a:r>
            <a:r>
              <a:rPr dirty="0" sz="800" spc="-75">
                <a:latin typeface="Microsoft Sans Serif"/>
                <a:cs typeface="Microsoft Sans Serif"/>
              </a:rPr>
              <a:t>CC </a:t>
            </a:r>
            <a:r>
              <a:rPr dirty="0" sz="800" spc="25">
                <a:latin typeface="Microsoft Sans Serif"/>
                <a:cs typeface="Microsoft Sans Serif"/>
              </a:rPr>
              <a:t>del inversor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35">
                <a:latin typeface="Microsoft Sans Serif"/>
                <a:cs typeface="Microsoft Sans Serif"/>
              </a:rPr>
              <a:t>provenir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descarga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condensadores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interior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(véase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6.1.3).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Debido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constructiva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inversor, </a:t>
            </a:r>
            <a:r>
              <a:rPr dirty="0" sz="800" spc="15">
                <a:latin typeface="Microsoft Sans Serif"/>
                <a:cs typeface="Microsoft Sans Serif"/>
              </a:rPr>
              <a:t>éste </a:t>
            </a:r>
            <a:r>
              <a:rPr dirty="0" sz="800" spc="20">
                <a:latin typeface="Microsoft Sans Serif"/>
                <a:cs typeface="Microsoft Sans Serif"/>
              </a:rPr>
              <a:t>incluye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menos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35">
                <a:latin typeface="Microsoft Sans Serif"/>
                <a:cs typeface="Microsoft Sans Serif"/>
              </a:rPr>
              <a:t>diodo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bloqueo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20">
                <a:latin typeface="Microsoft Sans Serif"/>
                <a:cs typeface="Microsoft Sans Serif"/>
              </a:rPr>
              <a:t>evita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30">
                <a:latin typeface="Microsoft Sans Serif"/>
                <a:cs typeface="Microsoft Sans Serif"/>
              </a:rPr>
              <a:t>contribuya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5599" y="4628975"/>
            <a:ext cx="2332544" cy="19834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9996" y="5497567"/>
            <a:ext cx="798640" cy="148754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26438" y="6807568"/>
            <a:ext cx="1743320" cy="25324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5681" y="811721"/>
            <a:ext cx="2016760" cy="64770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415"/>
              </a:spcBef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0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73660" marR="5080" indent="-73660">
              <a:lnSpc>
                <a:spcPct val="133100"/>
              </a:lnSpc>
              <a:spcBef>
                <a:spcPts val="25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40">
                <a:latin typeface="Microsoft Sans Serif"/>
                <a:cs typeface="Microsoft Sans Serif"/>
              </a:rPr>
              <a:t>(V 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300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STC)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40,10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STC;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72253" y="1432612"/>
            <a:ext cx="5365115" cy="307975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39065" indent="-65405">
              <a:lnSpc>
                <a:spcPct val="100000"/>
              </a:lnSpc>
              <a:spcBef>
                <a:spcPts val="395"/>
              </a:spcBef>
              <a:buChar char="•"/>
              <a:tabLst>
                <a:tab pos="139700" algn="l"/>
              </a:tabLst>
            </a:pPr>
            <a:r>
              <a:rPr dirty="0" baseline="6944" sz="1200" spc="15">
                <a:latin typeface="Microsoft Sans Serif"/>
                <a:cs typeface="Microsoft Sans Serif"/>
              </a:rPr>
              <a:t>la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44">
                <a:latin typeface="Microsoft Sans Serif"/>
                <a:cs typeface="Microsoft Sans Serif"/>
              </a:rPr>
              <a:t>tensión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52">
                <a:latin typeface="Microsoft Sans Serif"/>
                <a:cs typeface="Microsoft Sans Serif"/>
              </a:rPr>
              <a:t>máxima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37">
                <a:latin typeface="Microsoft Sans Serif"/>
                <a:cs typeface="Microsoft Sans Serif"/>
              </a:rPr>
              <a:t>de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37">
                <a:latin typeface="Microsoft Sans Serif"/>
                <a:cs typeface="Microsoft Sans Serif"/>
              </a:rPr>
              <a:t>circuito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52">
                <a:latin typeface="Microsoft Sans Serif"/>
                <a:cs typeface="Microsoft Sans Serif"/>
              </a:rPr>
              <a:t>abierto</a:t>
            </a:r>
            <a:r>
              <a:rPr dirty="0" baseline="6944" sz="1200" spc="-7">
                <a:latin typeface="Microsoft Sans Serif"/>
                <a:cs typeface="Microsoft Sans Serif"/>
              </a:rPr>
              <a:t> </a:t>
            </a:r>
            <a:r>
              <a:rPr dirty="0" baseline="6944" sz="1200" spc="-60">
                <a:latin typeface="Microsoft Sans Serif"/>
                <a:cs typeface="Microsoft Sans Serif"/>
              </a:rPr>
              <a:t>(V</a:t>
            </a:r>
            <a:r>
              <a:rPr dirty="0" baseline="6944" sz="1200">
                <a:latin typeface="Microsoft Sans Serif"/>
                <a:cs typeface="Microsoft Sans Serif"/>
              </a:rPr>
              <a:t>   </a:t>
            </a:r>
            <a:r>
              <a:rPr dirty="0" baseline="6944" sz="1200" spc="-82">
                <a:latin typeface="Microsoft Sans Serif"/>
                <a:cs typeface="Microsoft Sans Serif"/>
              </a:rPr>
              <a:t> </a:t>
            </a:r>
            <a:r>
              <a:rPr dirty="0" baseline="-27777" sz="750" spc="15">
                <a:latin typeface="Microsoft Sans Serif"/>
                <a:cs typeface="Microsoft Sans Serif"/>
              </a:rPr>
              <a:t>jef</a:t>
            </a:r>
            <a:r>
              <a:rPr dirty="0" baseline="-27777" sz="750">
                <a:latin typeface="Microsoft Sans Serif"/>
                <a:cs typeface="Microsoft Sans Serif"/>
              </a:rPr>
              <a:t>e</a:t>
            </a:r>
            <a:r>
              <a:rPr dirty="0" baseline="-69444" sz="300" spc="-15">
                <a:latin typeface="Microsoft Sans Serif"/>
                <a:cs typeface="Microsoft Sans Serif"/>
              </a:rPr>
              <a:t>MET</a:t>
            </a:r>
            <a:r>
              <a:rPr dirty="0" baseline="-69444" sz="300" spc="-157">
                <a:latin typeface="Microsoft Sans Serif"/>
                <a:cs typeface="Microsoft Sans Serif"/>
              </a:rPr>
              <a:t>R</a:t>
            </a:r>
            <a:r>
              <a:rPr dirty="0" baseline="-69444" sz="300" spc="-104">
                <a:latin typeface="Microsoft Sans Serif"/>
                <a:cs typeface="Microsoft Sans Serif"/>
              </a:rPr>
              <a:t>H</a:t>
            </a:r>
            <a:r>
              <a:rPr dirty="0" baseline="-69444" sz="300" spc="-135">
                <a:latin typeface="Microsoft Sans Serif"/>
                <a:cs typeface="Microsoft Sans Serif"/>
              </a:rPr>
              <a:t>O</a:t>
            </a:r>
            <a:r>
              <a:rPr dirty="0" baseline="-69444" sz="300" spc="-15">
                <a:latin typeface="Microsoft Sans Serif"/>
                <a:cs typeface="Microsoft Sans Serif"/>
              </a:rPr>
              <a:t>ACH</a:t>
            </a:r>
            <a:r>
              <a:rPr dirty="0" baseline="-69444" sz="300" spc="-7">
                <a:latin typeface="Microsoft Sans Serif"/>
                <a:cs typeface="Microsoft Sans Serif"/>
              </a:rPr>
              <a:t>A</a:t>
            </a:r>
            <a:r>
              <a:rPr dirty="0" baseline="5050" sz="825" spc="-30">
                <a:latin typeface="Microsoft Sans Serif"/>
                <a:cs typeface="Microsoft Sans Serif"/>
              </a:rPr>
              <a:t>)</a:t>
            </a:r>
            <a:r>
              <a:rPr dirty="0" baseline="5050" sz="825" spc="-7">
                <a:latin typeface="Microsoft Sans Serif"/>
                <a:cs typeface="Microsoft Sans Serif"/>
              </a:rPr>
              <a:t> </a:t>
            </a:r>
            <a:r>
              <a:rPr dirty="0" baseline="5050" sz="825">
                <a:latin typeface="Microsoft Sans Serif"/>
                <a:cs typeface="Microsoft Sans Serif"/>
              </a:rPr>
              <a:t>a</a:t>
            </a:r>
            <a:r>
              <a:rPr dirty="0" baseline="5050" sz="825" spc="-7">
                <a:latin typeface="Microsoft Sans Serif"/>
                <a:cs typeface="Microsoft Sans Serif"/>
              </a:rPr>
              <a:t> </a:t>
            </a:r>
            <a:r>
              <a:rPr dirty="0" baseline="5050" sz="825" spc="37">
                <a:latin typeface="Microsoft Sans Serif"/>
                <a:cs typeface="Microsoft Sans Serif"/>
              </a:rPr>
              <a:t>temperatura</a:t>
            </a:r>
            <a:r>
              <a:rPr dirty="0" baseline="5050" sz="825" spc="-7">
                <a:latin typeface="Microsoft Sans Serif"/>
                <a:cs typeface="Microsoft Sans Serif"/>
              </a:rPr>
              <a:t> </a:t>
            </a:r>
            <a:r>
              <a:rPr dirty="0" baseline="5050" sz="825" spc="22">
                <a:latin typeface="Microsoft Sans Serif"/>
                <a:cs typeface="Microsoft Sans Serif"/>
              </a:rPr>
              <a:t>más</a:t>
            </a:r>
            <a:r>
              <a:rPr dirty="0" baseline="5050" sz="825" spc="-7">
                <a:latin typeface="Microsoft Sans Serif"/>
                <a:cs typeface="Microsoft Sans Serif"/>
              </a:rPr>
              <a:t> </a:t>
            </a:r>
            <a:r>
              <a:rPr dirty="0" baseline="5050" sz="825" spc="15">
                <a:latin typeface="Microsoft Sans Serif"/>
                <a:cs typeface="Microsoft Sans Serif"/>
              </a:rPr>
              <a:t>baja</a:t>
            </a:r>
            <a:r>
              <a:rPr dirty="0" baseline="5050" sz="825" spc="15">
                <a:latin typeface="Microsoft Sans Serif"/>
                <a:cs typeface="Microsoft Sans Serif"/>
              </a:rPr>
              <a:t> </a:t>
            </a:r>
            <a:r>
              <a:rPr dirty="0" sz="850" spc="45">
                <a:latin typeface="Microsoft Sans Serif"/>
                <a:cs typeface="Microsoft Sans Serif"/>
              </a:rPr>
              <a:t>rat</a:t>
            </a:r>
            <a:r>
              <a:rPr dirty="0" sz="850" spc="-440">
                <a:latin typeface="Microsoft Sans Serif"/>
                <a:cs typeface="Microsoft Sans Serif"/>
              </a:rPr>
              <a:t>a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tensión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es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43,45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V;</a:t>
            </a:r>
            <a:endParaRPr sz="450">
              <a:latin typeface="Microsoft Sans Serif"/>
              <a:cs typeface="Microsoft Sans Serif"/>
            </a:endParaRPr>
          </a:p>
          <a:p>
            <a:pPr marL="130175" indent="-57150">
              <a:lnSpc>
                <a:spcPct val="100000"/>
              </a:lnSpc>
              <a:spcBef>
                <a:spcPts val="245"/>
              </a:spcBef>
              <a:buChar char="•"/>
              <a:tabLst>
                <a:tab pos="130810" algn="l"/>
              </a:tabLst>
            </a:pP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compuestas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módulos;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  <a:p>
            <a:pPr marL="73025">
              <a:lnSpc>
                <a:spcPts val="690"/>
              </a:lnSpc>
              <a:spcBef>
                <a:spcPts val="455"/>
              </a:spcBef>
              <a:tabLst>
                <a:tab pos="2780030" algn="l"/>
              </a:tabLst>
            </a:pPr>
            <a:r>
              <a:rPr dirty="0" baseline="7936" sz="1050" spc="37">
                <a:latin typeface="Microsoft Sans Serif"/>
                <a:cs typeface="Microsoft Sans Serif"/>
              </a:rPr>
              <a:t>tensión</a:t>
            </a:r>
            <a:r>
              <a:rPr dirty="0" baseline="7936" sz="1050">
                <a:latin typeface="Microsoft Sans Serif"/>
                <a:cs typeface="Microsoft Sans Serif"/>
              </a:rPr>
              <a:t> </a:t>
            </a:r>
            <a:r>
              <a:rPr dirty="0" baseline="7936" sz="1050" spc="44">
                <a:latin typeface="Microsoft Sans Serif"/>
                <a:cs typeface="Microsoft Sans Serif"/>
              </a:rPr>
              <a:t>máxima</a:t>
            </a:r>
            <a:r>
              <a:rPr dirty="0" baseline="7936" sz="1050" spc="7">
                <a:latin typeface="Microsoft Sans Serif"/>
                <a:cs typeface="Microsoft Sans Serif"/>
              </a:rPr>
              <a:t> </a:t>
            </a:r>
            <a:r>
              <a:rPr dirty="0" baseline="7936" sz="1050" spc="30">
                <a:latin typeface="Microsoft Sans Serif"/>
                <a:cs typeface="Microsoft Sans Serif"/>
              </a:rPr>
              <a:t>de</a:t>
            </a:r>
            <a:r>
              <a:rPr dirty="0" baseline="7936" sz="1050">
                <a:latin typeface="Microsoft Sans Serif"/>
                <a:cs typeface="Microsoft Sans Serif"/>
              </a:rPr>
              <a:t> </a:t>
            </a:r>
            <a:r>
              <a:rPr dirty="0" baseline="7936" sz="1050" spc="37">
                <a:latin typeface="Microsoft Sans Serif"/>
                <a:cs typeface="Microsoft Sans Serif"/>
              </a:rPr>
              <a:t>circuito</a:t>
            </a:r>
            <a:r>
              <a:rPr dirty="0" baseline="7936" sz="1050" spc="7">
                <a:latin typeface="Microsoft Sans Serif"/>
                <a:cs typeface="Microsoft Sans Serif"/>
              </a:rPr>
              <a:t> </a:t>
            </a:r>
            <a:r>
              <a:rPr dirty="0" baseline="7936" sz="1050" spc="44">
                <a:latin typeface="Microsoft Sans Serif"/>
                <a:cs typeface="Microsoft Sans Serif"/>
              </a:rPr>
              <a:t>abierto</a:t>
            </a:r>
            <a:r>
              <a:rPr dirty="0" baseline="7936" sz="1050">
                <a:latin typeface="Microsoft Sans Serif"/>
                <a:cs typeface="Microsoft Sans Serif"/>
              </a:rPr>
              <a:t> </a:t>
            </a:r>
            <a:r>
              <a:rPr dirty="0" baseline="7936" sz="1050" spc="30">
                <a:latin typeface="Microsoft Sans Serif"/>
                <a:cs typeface="Microsoft Sans Serif"/>
              </a:rPr>
              <a:t>de</a:t>
            </a:r>
            <a:r>
              <a:rPr dirty="0" baseline="7936" sz="1050" spc="7">
                <a:latin typeface="Microsoft Sans Serif"/>
                <a:cs typeface="Microsoft Sans Serif"/>
              </a:rPr>
              <a:t> </a:t>
            </a:r>
            <a:r>
              <a:rPr dirty="0" baseline="7936" sz="1050" spc="15">
                <a:latin typeface="Microsoft Sans Serif"/>
                <a:cs typeface="Microsoft Sans Serif"/>
              </a:rPr>
              <a:t>la</a:t>
            </a:r>
            <a:r>
              <a:rPr dirty="0" baseline="7936" sz="1050" spc="7">
                <a:latin typeface="Microsoft Sans Serif"/>
                <a:cs typeface="Microsoft Sans Serif"/>
              </a:rPr>
              <a:t> </a:t>
            </a:r>
            <a:r>
              <a:rPr dirty="0" baseline="7936" sz="1050" spc="15">
                <a:latin typeface="Microsoft Sans Serif"/>
                <a:cs typeface="Microsoft Sans Serif"/>
              </a:rPr>
              <a:t>cadena</a:t>
            </a:r>
            <a:r>
              <a:rPr dirty="0" baseline="7936" sz="1050">
                <a:latin typeface="Microsoft Sans Serif"/>
                <a:cs typeface="Microsoft Sans Serif"/>
              </a:rPr>
              <a:t> </a:t>
            </a:r>
            <a:r>
              <a:rPr dirty="0" baseline="7936" sz="1050" spc="-52">
                <a:latin typeface="Microsoft Sans Serif"/>
                <a:cs typeface="Microsoft Sans Serif"/>
              </a:rPr>
              <a:t>(V	</a:t>
            </a:r>
            <a:r>
              <a:rPr dirty="0" baseline="3968" sz="1050" spc="-37">
                <a:latin typeface="Microsoft Sans Serif"/>
                <a:cs typeface="Microsoft Sans Serif"/>
              </a:rPr>
              <a:t>)</a:t>
            </a:r>
            <a:r>
              <a:rPr dirty="0" baseline="3968" sz="1050" spc="-7">
                <a:latin typeface="Microsoft Sans Serif"/>
                <a:cs typeface="Microsoft Sans Serif"/>
              </a:rPr>
              <a:t> </a:t>
            </a:r>
            <a:r>
              <a:rPr dirty="0" baseline="3968" sz="1050" spc="30">
                <a:latin typeface="Microsoft Sans Serif"/>
                <a:cs typeface="Microsoft Sans Serif"/>
              </a:rPr>
              <a:t>en</a:t>
            </a:r>
            <a:r>
              <a:rPr dirty="0" baseline="3968" sz="1050" spc="-15">
                <a:latin typeface="Microsoft Sans Serif"/>
                <a:cs typeface="Microsoft Sans Serif"/>
              </a:rPr>
              <a:t> </a:t>
            </a:r>
            <a:r>
              <a:rPr dirty="0" baseline="3968" sz="1050" spc="44">
                <a:latin typeface="Microsoft Sans Serif"/>
                <a:cs typeface="Microsoft Sans Serif"/>
              </a:rPr>
              <a:t>te</a:t>
            </a:r>
            <a:r>
              <a:rPr dirty="0" baseline="3968" sz="1050" spc="-7">
                <a:latin typeface="Microsoft Sans Serif"/>
                <a:cs typeface="Microsoft Sans Serif"/>
              </a:rPr>
              <a:t> </a:t>
            </a:r>
            <a:r>
              <a:rPr dirty="0" baseline="3968" sz="1050" spc="52">
                <a:latin typeface="Microsoft Sans Serif"/>
                <a:cs typeface="Microsoft Sans Serif"/>
              </a:rPr>
              <a:t>inferior</a:t>
            </a:r>
            <a:r>
              <a:rPr dirty="0" baseline="3968" sz="1050" spc="-1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5">
                <a:latin typeface="Microsoft Sans Serif"/>
                <a:cs typeface="Microsoft Sans Serif"/>
              </a:rPr>
              <a:t>1433,85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V.</a:t>
            </a:r>
            <a:endParaRPr sz="650">
              <a:latin typeface="Microsoft Sans Serif"/>
              <a:cs typeface="Microsoft Sans Serif"/>
            </a:endParaRPr>
          </a:p>
          <a:p>
            <a:pPr algn="ctr" marR="280035">
              <a:lnSpc>
                <a:spcPts val="330"/>
              </a:lnSpc>
            </a:pPr>
            <a:r>
              <a:rPr dirty="0" sz="200" spc="5">
                <a:latin typeface="Microsoft Sans Serif"/>
                <a:cs typeface="Microsoft Sans Serif"/>
              </a:rPr>
              <a:t>Ojo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buey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-55">
                <a:latin typeface="Microsoft Sans Serif"/>
                <a:cs typeface="Microsoft Sans Serif"/>
              </a:rPr>
              <a:t>M</a:t>
            </a:r>
            <a:r>
              <a:rPr dirty="0" sz="400">
                <a:latin typeface="Microsoft Sans Serif"/>
                <a:cs typeface="Microsoft Sans Serif"/>
              </a:rPr>
              <a:t>Cadena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5">
                <a:latin typeface="Microsoft Sans Serif"/>
                <a:cs typeface="Microsoft Sans Serif"/>
              </a:rPr>
              <a:t>AX</a:t>
            </a:r>
            <a:endParaRPr sz="400">
              <a:latin typeface="Microsoft Sans Serif"/>
              <a:cs typeface="Microsoft Sans Serif"/>
            </a:endParaRPr>
          </a:p>
          <a:p>
            <a:pPr marL="72390">
              <a:lnSpc>
                <a:spcPts val="850"/>
              </a:lnSpc>
              <a:spcBef>
                <a:spcPts val="80"/>
              </a:spcBef>
              <a:tabLst>
                <a:tab pos="5268595" algn="l"/>
              </a:tabLst>
            </a:pPr>
            <a:r>
              <a:rPr dirty="0" baseline="7407" sz="1125" spc="-22">
                <a:latin typeface="Microsoft Sans Serif"/>
                <a:cs typeface="Microsoft Sans Serif"/>
              </a:rPr>
              <a:t>La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tensión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52">
                <a:latin typeface="Microsoft Sans Serif"/>
                <a:cs typeface="Microsoft Sans Serif"/>
              </a:rPr>
              <a:t>nominal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de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15">
                <a:latin typeface="Microsoft Sans Serif"/>
                <a:cs typeface="Microsoft Sans Serif"/>
              </a:rPr>
              <a:t>los</a:t>
            </a:r>
            <a:r>
              <a:rPr dirty="0" baseline="7407" sz="1125" spc="7">
                <a:latin typeface="Microsoft Sans Serif"/>
                <a:cs typeface="Microsoft Sans Serif"/>
              </a:rPr>
              <a:t> cables </a:t>
            </a:r>
            <a:r>
              <a:rPr dirty="0" baseline="7407" sz="1125" spc="-7">
                <a:latin typeface="Microsoft Sans Serif"/>
                <a:cs typeface="Microsoft Sans Serif"/>
              </a:rPr>
              <a:t>se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debe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elegir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de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acuerdo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0">
                <a:latin typeface="Microsoft Sans Serif"/>
                <a:cs typeface="Microsoft Sans Serif"/>
              </a:rPr>
              <a:t>con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15">
                <a:latin typeface="Microsoft Sans Serif"/>
                <a:cs typeface="Microsoft Sans Serif"/>
              </a:rPr>
              <a:t>la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tensión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44">
                <a:latin typeface="Microsoft Sans Serif"/>
                <a:cs typeface="Microsoft Sans Serif"/>
              </a:rPr>
              <a:t>máxima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de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37">
                <a:latin typeface="Microsoft Sans Serif"/>
                <a:cs typeface="Microsoft Sans Serif"/>
              </a:rPr>
              <a:t>circuito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44">
                <a:latin typeface="Microsoft Sans Serif"/>
                <a:cs typeface="Microsoft Sans Serif"/>
              </a:rPr>
              <a:t>abierto</a:t>
            </a:r>
            <a:r>
              <a:rPr dirty="0" baseline="7407" sz="1125" spc="7">
                <a:latin typeface="Microsoft Sans Serif"/>
                <a:cs typeface="Microsoft Sans Serif"/>
              </a:rPr>
              <a:t> </a:t>
            </a:r>
            <a:r>
              <a:rPr dirty="0" baseline="7407" sz="1125" spc="-60">
                <a:latin typeface="Microsoft Sans Serif"/>
                <a:cs typeface="Microsoft Sans Serif"/>
              </a:rPr>
              <a:t>(V</a:t>
            </a:r>
            <a:r>
              <a:rPr dirty="0" baseline="7407" sz="1125" spc="7">
                <a:latin typeface="Microsoft Sans Serif"/>
                <a:cs typeface="Microsoft Sans Serif"/>
              </a:rPr>
              <a:t> y	</a:t>
            </a:r>
            <a:r>
              <a:rPr dirty="0" sz="850" spc="-3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algn="r" marR="104775">
              <a:lnSpc>
                <a:spcPts val="330"/>
              </a:lnSpc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OC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endParaRPr sz="450">
              <a:latin typeface="Microsoft Sans Serif"/>
              <a:cs typeface="Microsoft Sans Serif"/>
            </a:endParaRPr>
          </a:p>
          <a:p>
            <a:pPr marL="71755">
              <a:lnSpc>
                <a:spcPts val="860"/>
              </a:lnSpc>
            </a:pP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1433,85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marL="71120">
              <a:lnSpc>
                <a:spcPct val="100000"/>
              </a:lnSpc>
              <a:spcBef>
                <a:spcPts val="345"/>
              </a:spcBef>
            </a:pPr>
            <a:r>
              <a:rPr dirty="0" sz="750" spc="-5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seleccionarán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%.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69850">
              <a:lnSpc>
                <a:spcPct val="1000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125730" indent="-57150">
              <a:lnSpc>
                <a:spcPct val="100000"/>
              </a:lnSpc>
              <a:spcBef>
                <a:spcPts val="425"/>
              </a:spcBef>
              <a:buChar char="•"/>
              <a:tabLst>
                <a:tab pos="126364" algn="l"/>
              </a:tabLst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dispondrán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metálicas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posterior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estructuras;</a:t>
            </a:r>
            <a:endParaRPr sz="700">
              <a:latin typeface="Microsoft Sans Serif"/>
              <a:cs typeface="Microsoft Sans Serif"/>
            </a:endParaRPr>
          </a:p>
          <a:p>
            <a:pPr marL="121285" indent="-53340">
              <a:lnSpc>
                <a:spcPct val="100000"/>
              </a:lnSpc>
              <a:spcBef>
                <a:spcPts val="380"/>
              </a:spcBef>
              <a:buChar char="•"/>
              <a:tabLst>
                <a:tab pos="121920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conducto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colocaremos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cuerda;</a:t>
            </a:r>
            <a:endParaRPr sz="650">
              <a:latin typeface="Microsoft Sans Serif"/>
              <a:cs typeface="Microsoft Sans Serif"/>
            </a:endParaRPr>
          </a:p>
          <a:p>
            <a:pPr algn="just" marL="66675" marR="2712085" indent="1270">
              <a:lnSpc>
                <a:spcPct val="141200"/>
              </a:lnSpc>
              <a:spcBef>
                <a:spcPts val="10"/>
              </a:spcBef>
              <a:buChar char="•"/>
              <a:tabLst>
                <a:tab pos="125095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longitud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media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m;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20">
                <a:latin typeface="Microsoft Sans Serif"/>
                <a:cs typeface="Microsoft Sans Serif"/>
              </a:rPr>
              <a:t>ha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cadenas: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cable:</a:t>
            </a:r>
            <a:r>
              <a:rPr dirty="0" sz="700" spc="-10">
                <a:latin typeface="Microsoft Sans Serif"/>
                <a:cs typeface="Microsoft Sans Serif"/>
              </a:rPr>
              <a:t> H1Z2Z2-K</a:t>
            </a:r>
            <a:endParaRPr sz="700">
              <a:latin typeface="Microsoft Sans Serif"/>
              <a:cs typeface="Microsoft Sans Serif"/>
            </a:endParaRPr>
          </a:p>
          <a:p>
            <a:pPr marL="66040">
              <a:lnSpc>
                <a:spcPct val="100000"/>
              </a:lnSpc>
              <a:spcBef>
                <a:spcPts val="409"/>
              </a:spcBef>
            </a:pPr>
            <a:r>
              <a:rPr dirty="0" sz="650" spc="-5">
                <a:latin typeface="Microsoft Sans Serif"/>
                <a:cs typeface="Microsoft Sans Serif"/>
              </a:rPr>
              <a:t>Sección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transversal: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4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45">
                <a:latin typeface="Microsoft Sans Serif"/>
                <a:cs typeface="Microsoft Sans Serif"/>
              </a:rPr>
              <a:t>mm</a:t>
            </a:r>
            <a:r>
              <a:rPr dirty="0" sz="350" spc="45"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  <a:p>
            <a:pPr marL="65405">
              <a:lnSpc>
                <a:spcPct val="100000"/>
              </a:lnSpc>
              <a:spcBef>
                <a:spcPts val="325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L="63500" marR="2211705" indent="1270">
              <a:lnSpc>
                <a:spcPct val="143200"/>
              </a:lnSpc>
              <a:spcBef>
                <a:spcPts val="10"/>
              </a:spcBef>
            </a:pP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funcionamiento: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-40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+90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Capacidad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80">
                <a:latin typeface="Microsoft Sans Serif"/>
                <a:cs typeface="Microsoft Sans Serif"/>
              </a:rPr>
              <a:t>d</a:t>
            </a:r>
            <a:r>
              <a:rPr dirty="0" baseline="-27777" sz="750" spc="-120">
                <a:latin typeface="Microsoft Sans Serif"/>
                <a:cs typeface="Microsoft Sans Serif"/>
              </a:rPr>
              <a:t>0</a:t>
            </a:r>
            <a:r>
              <a:rPr dirty="0" sz="700" spc="-80">
                <a:latin typeface="Microsoft Sans Serif"/>
                <a:cs typeface="Microsoft Sans Serif"/>
              </a:rPr>
              <a:t>e </a:t>
            </a:r>
            <a:r>
              <a:rPr dirty="0" sz="700" spc="20">
                <a:latin typeface="Microsoft Sans Serif"/>
                <a:cs typeface="Microsoft Sans Serif"/>
              </a:rPr>
              <a:t>conducción de </a:t>
            </a:r>
            <a:r>
              <a:rPr dirty="0" sz="700" spc="25">
                <a:latin typeface="Microsoft Sans Serif"/>
                <a:cs typeface="Microsoft Sans Serif"/>
              </a:rPr>
              <a:t>corriente para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solo </a:t>
            </a:r>
            <a:r>
              <a:rPr dirty="0" sz="700" spc="10">
                <a:latin typeface="Microsoft Sans Serif"/>
                <a:cs typeface="Microsoft Sans Serif"/>
              </a:rPr>
              <a:t>cable </a:t>
            </a:r>
            <a:r>
              <a:rPr dirty="0" sz="700" spc="25">
                <a:latin typeface="Microsoft Sans Serif"/>
                <a:cs typeface="Microsoft Sans Serif"/>
              </a:rPr>
              <a:t>libre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aire: </a:t>
            </a:r>
            <a:r>
              <a:rPr dirty="0" sz="700" spc="10">
                <a:latin typeface="Microsoft Sans Serif"/>
                <a:cs typeface="Microsoft Sans Serif"/>
              </a:rPr>
              <a:t>55 </a:t>
            </a:r>
            <a:r>
              <a:rPr dirty="0" sz="700" spc="-20">
                <a:latin typeface="Microsoft Sans Serif"/>
                <a:cs typeface="Microsoft Sans Serif"/>
              </a:rPr>
              <a:t>A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250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(5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s.)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61594">
              <a:lnSpc>
                <a:spcPct val="100000"/>
              </a:lnSpc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Iz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será: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64734" y="1168520"/>
            <a:ext cx="308483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2222" sz="750" spc="15">
                <a:latin typeface="Microsoft Sans Serif"/>
                <a:cs typeface="Microsoft Sans Serif"/>
              </a:rPr>
              <a:t>jef</a:t>
            </a:r>
            <a:r>
              <a:rPr dirty="0" baseline="-22222" sz="750">
                <a:latin typeface="Microsoft Sans Serif"/>
                <a:cs typeface="Microsoft Sans Serif"/>
              </a:rPr>
              <a:t>e</a:t>
            </a:r>
            <a:r>
              <a:rPr dirty="0" baseline="-55555" sz="300" spc="-15">
                <a:latin typeface="Microsoft Sans Serif"/>
                <a:cs typeface="Microsoft Sans Serif"/>
              </a:rPr>
              <a:t>MET</a:t>
            </a:r>
            <a:r>
              <a:rPr dirty="0" baseline="-55555" sz="300" spc="-157">
                <a:latin typeface="Microsoft Sans Serif"/>
                <a:cs typeface="Microsoft Sans Serif"/>
              </a:rPr>
              <a:t>R</a:t>
            </a:r>
            <a:r>
              <a:rPr dirty="0" baseline="-55555" sz="300" spc="-104">
                <a:latin typeface="Microsoft Sans Serif"/>
                <a:cs typeface="Microsoft Sans Serif"/>
              </a:rPr>
              <a:t>H</a:t>
            </a:r>
            <a:r>
              <a:rPr dirty="0" baseline="-55555" sz="300" spc="-135">
                <a:latin typeface="Microsoft Sans Serif"/>
                <a:cs typeface="Microsoft Sans Serif"/>
              </a:rPr>
              <a:t>O</a:t>
            </a:r>
            <a:r>
              <a:rPr dirty="0" baseline="-55555" sz="300" spc="-15">
                <a:latin typeface="Microsoft Sans Serif"/>
                <a:cs typeface="Microsoft Sans Serif"/>
              </a:rPr>
              <a:t>ACH</a:t>
            </a:r>
            <a:r>
              <a:rPr dirty="0" baseline="-55555" sz="300" spc="-7">
                <a:latin typeface="Microsoft Sans Serif"/>
                <a:cs typeface="Microsoft Sans Serif"/>
              </a:rPr>
              <a:t>A</a:t>
            </a:r>
            <a:r>
              <a:rPr dirty="0" baseline="3703" sz="1125" spc="-37">
                <a:latin typeface="Microsoft Sans Serif"/>
                <a:cs typeface="Microsoft Sans Serif"/>
              </a:rPr>
              <a:t>)</a:t>
            </a:r>
            <a:r>
              <a:rPr dirty="0" baseline="3703" sz="1125" spc="-7">
                <a:latin typeface="Microsoft Sans Serif"/>
                <a:cs typeface="Microsoft Sans Serif"/>
              </a:rPr>
              <a:t> </a:t>
            </a:r>
            <a:r>
              <a:rPr dirty="0" baseline="3703" sz="1125" spc="30">
                <a:latin typeface="Microsoft Sans Serif"/>
                <a:cs typeface="Microsoft Sans Serif"/>
              </a:rPr>
              <a:t>del</a:t>
            </a:r>
            <a:r>
              <a:rPr dirty="0" baseline="3703" sz="1125" spc="-7">
                <a:latin typeface="Microsoft Sans Serif"/>
                <a:cs typeface="Microsoft Sans Serif"/>
              </a:rPr>
              <a:t> </a:t>
            </a:r>
            <a:r>
              <a:rPr dirty="0" baseline="3703" sz="1125" spc="15">
                <a:latin typeface="Microsoft Sans Serif"/>
                <a:cs typeface="Microsoft Sans Serif"/>
              </a:rPr>
              <a:t>seleccionado</a:t>
            </a:r>
            <a:r>
              <a:rPr dirty="0" baseline="3703" sz="1125">
                <a:latin typeface="Microsoft Sans Serif"/>
                <a:cs typeface="Microsoft Sans Serif"/>
              </a:rPr>
              <a:t>  </a:t>
            </a:r>
            <a:r>
              <a:rPr dirty="0" baseline="3703" sz="1125" spc="-75">
                <a:latin typeface="Microsoft Sans Serif"/>
                <a:cs typeface="Microsoft Sans Serif"/>
              </a:rPr>
              <a:t> </a:t>
            </a:r>
            <a:r>
              <a:rPr dirty="0" baseline="3267" sz="1275" spc="-82">
                <a:latin typeface="Microsoft Sans Serif"/>
                <a:cs typeface="Microsoft Sans Serif"/>
              </a:rPr>
              <a:t>P</a:t>
            </a:r>
            <a:r>
              <a:rPr dirty="0" baseline="3267" sz="1275" spc="-825">
                <a:latin typeface="Microsoft Sans Serif"/>
                <a:cs typeface="Microsoft Sans Serif"/>
              </a:rPr>
              <a:t>A</a:t>
            </a:r>
            <a:r>
              <a:rPr dirty="0" baseline="3267" sz="1275" spc="-75">
                <a:latin typeface="Microsoft Sans Serif"/>
                <a:cs typeface="Microsoft Sans Serif"/>
              </a:rPr>
              <a:t>V</a:t>
            </a:r>
            <a:r>
              <a:rPr dirty="0" baseline="3267" sz="1275" spc="-690">
                <a:latin typeface="Microsoft Sans Serif"/>
                <a:cs typeface="Microsoft Sans Serif"/>
              </a:rPr>
              <a:t>G</a:t>
            </a:r>
            <a:r>
              <a:rPr dirty="0" sz="700" spc="35">
                <a:latin typeface="Microsoft Sans Serif"/>
                <a:cs typeface="Microsoft Sans Serif"/>
              </a:rPr>
              <a:t>Módulo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(60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monocristalinas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6”)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45919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19394" y="4916004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701776" y="4940355"/>
            <a:ext cx="100456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baseline="17361" sz="1200" spc="-15">
                <a:latin typeface="Microsoft Sans Serif"/>
                <a:cs typeface="Microsoft Sans Serif"/>
              </a:rPr>
              <a:t>=</a:t>
            </a:r>
            <a:r>
              <a:rPr dirty="0" baseline="17361" sz="1200" spc="-7">
                <a:latin typeface="Microsoft Sans Serif"/>
                <a:cs typeface="Microsoft Sans Serif"/>
              </a:rPr>
              <a:t> </a:t>
            </a:r>
            <a:r>
              <a:rPr dirty="0" baseline="17361" sz="1200" spc="7">
                <a:latin typeface="Microsoft Sans Serif"/>
                <a:cs typeface="Microsoft Sans Serif"/>
              </a:rPr>
              <a:t>12,15</a:t>
            </a:r>
            <a:r>
              <a:rPr dirty="0" baseline="17361" sz="1200" spc="-7">
                <a:latin typeface="Microsoft Sans Serif"/>
                <a:cs typeface="Microsoft Sans Serif"/>
              </a:rPr>
              <a:t> </a:t>
            </a:r>
            <a:r>
              <a:rPr dirty="0" baseline="17361" sz="1200" spc="-30">
                <a:latin typeface="Microsoft Sans Serif"/>
                <a:cs typeface="Microsoft Sans Serif"/>
              </a:rPr>
              <a:t>A.</a:t>
            </a:r>
            <a:endParaRPr baseline="17361" sz="12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93379" y="5085304"/>
            <a:ext cx="52304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esto,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-45">
                <a:latin typeface="Microsoft Sans Serif"/>
                <a:cs typeface="Microsoft Sans Serif"/>
              </a:rPr>
              <a:t>cade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sz="550" spc="-45">
                <a:latin typeface="Microsoft Sans Serif"/>
                <a:cs typeface="Microsoft Sans Serif"/>
              </a:rPr>
              <a:t>n</a:t>
            </a:r>
            <a:r>
              <a:rPr dirty="0" baseline="-33333" sz="750" spc="-67">
                <a:latin typeface="Microsoft Sans Serif"/>
                <a:cs typeface="Microsoft Sans Serif"/>
              </a:rPr>
              <a:t>l</a:t>
            </a:r>
            <a:r>
              <a:rPr dirty="0" sz="550" spc="-45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fotovoltaica,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cables,</a:t>
            </a:r>
            <a:r>
              <a:rPr dirty="0" sz="550" spc="5">
                <a:latin typeface="Microsoft Sans Serif"/>
                <a:cs typeface="Microsoft Sans Serif"/>
              </a:rPr>
              <a:t> será: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5416315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15043" y="5707360"/>
            <a:ext cx="4992370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35">
              <a:lnSpc>
                <a:spcPct val="1414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Iz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dispuestos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metal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70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resulta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60364-5-52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Iz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=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36,53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14377" y="6056293"/>
            <a:ext cx="47009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1,25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entonces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12459" y="6493585"/>
            <a:ext cx="15208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verificó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13091" y="6151107"/>
            <a:ext cx="5128260" cy="34544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ctr" marL="524510">
              <a:lnSpc>
                <a:spcPct val="100000"/>
              </a:lnSpc>
              <a:spcBef>
                <a:spcPts val="145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700" spc="20">
                <a:latin typeface="Microsoft Sans Serif"/>
                <a:cs typeface="Microsoft Sans Serif"/>
              </a:rPr>
              <a:t>correcto</a:t>
            </a:r>
            <a:r>
              <a:rPr dirty="0" sz="400" spc="20">
                <a:latin typeface="Microsoft Sans Serif"/>
                <a:cs typeface="Microsoft Sans Serif"/>
              </a:rPr>
              <a:t>43</a:t>
            </a:r>
            <a:r>
              <a:rPr dirty="0" sz="700" spc="20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sobrecargas.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cierto,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considerando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cantidad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paralelo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subconjuntos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(S),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6103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0000" y="6187482"/>
            <a:ext cx="64008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43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5">
                <a:latin typeface="Microsoft Sans Serif"/>
                <a:cs typeface="Microsoft Sans Serif"/>
              </a:rPr>
              <a:t>Ref.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párrafo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6.1.1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127913" y="6431412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5">
                <a:latin typeface="Microsoft Sans Serif"/>
                <a:cs typeface="Microsoft Sans Serif"/>
              </a:rPr>
              <a:t>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6787915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05087" y="7084430"/>
            <a:ext cx="5369560" cy="1384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 marR="267335" indent="635">
              <a:lnSpc>
                <a:spcPct val="128600"/>
              </a:lnSpc>
              <a:spcBef>
                <a:spcPts val="100"/>
              </a:spcBef>
            </a:pPr>
            <a:r>
              <a:rPr dirty="0" sz="750" spc="15">
                <a:latin typeface="Microsoft Sans Serif"/>
                <a:cs typeface="Microsoft Sans Serif"/>
              </a:rPr>
              <a:t>Por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tanto,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 y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conectores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protegerse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cortocircuitos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fusibles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individual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combinadora.</a:t>
            </a:r>
            <a:endParaRPr sz="750">
              <a:latin typeface="Microsoft Sans Serif"/>
              <a:cs typeface="Microsoft Sans Serif"/>
            </a:endParaRPr>
          </a:p>
          <a:p>
            <a:pPr marL="14604" marR="5080" indent="1270">
              <a:lnSpc>
                <a:spcPct val="140400"/>
              </a:lnSpc>
              <a:spcBef>
                <a:spcPts val="30"/>
              </a:spcBef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20">
                <a:latin typeface="Microsoft Sans Serif"/>
                <a:cs typeface="Microsoft Sans Serif"/>
              </a:rPr>
              <a:t>acuerdo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0">
                <a:latin typeface="Microsoft Sans Serif"/>
                <a:cs typeface="Microsoft Sans Serif"/>
              </a:rPr>
              <a:t>características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tiempo-corriente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20">
                <a:latin typeface="Microsoft Sans Serif"/>
                <a:cs typeface="Microsoft Sans Serif"/>
              </a:rPr>
              <a:t>verificar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(I</a:t>
            </a:r>
            <a:r>
              <a:rPr dirty="0" sz="400" spc="10">
                <a:latin typeface="Microsoft Sans Serif"/>
                <a:cs typeface="Microsoft Sans Serif"/>
              </a:rPr>
              <a:t>2</a:t>
            </a:r>
            <a:r>
              <a:rPr dirty="0" sz="700" spc="10">
                <a:latin typeface="Microsoft Sans Serif"/>
                <a:cs typeface="Microsoft Sans Serif"/>
              </a:rPr>
              <a:t>t)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fusibles,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60">
                <a:latin typeface="Lucida Sans Unicode"/>
                <a:cs typeface="Lucida Sans Unicode"/>
              </a:rPr>
              <a:t>≤</a:t>
            </a:r>
            <a:r>
              <a:rPr dirty="0" sz="700" spc="-95">
                <a:latin typeface="Lucida Sans Unicode"/>
                <a:cs typeface="Lucida Sans Unicode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(K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S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capaz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soportar.</a:t>
            </a:r>
            <a:endParaRPr sz="700">
              <a:latin typeface="Microsoft Sans Serif"/>
              <a:cs typeface="Microsoft Sans Serif"/>
            </a:endParaRPr>
          </a:p>
          <a:p>
            <a:pPr marL="12700" marR="180975" indent="1270">
              <a:lnSpc>
                <a:spcPct val="122600"/>
              </a:lnSpc>
              <a:spcBef>
                <a:spcPts val="105"/>
              </a:spcBef>
            </a:pPr>
            <a:r>
              <a:rPr dirty="0" sz="800" spc="10">
                <a:latin typeface="Microsoft Sans Serif"/>
                <a:cs typeface="Microsoft Sans Serif"/>
              </a:rPr>
              <a:t>Además, la </a:t>
            </a:r>
            <a:r>
              <a:rPr dirty="0" sz="800" spc="35">
                <a:latin typeface="Microsoft Sans Serif"/>
                <a:cs typeface="Microsoft Sans Serif"/>
              </a:rPr>
              <a:t>contribución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cortocircuito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5">
                <a:latin typeface="Microsoft Sans Serif"/>
                <a:cs typeface="Microsoft Sans Serif"/>
              </a:rPr>
              <a:t>lado de </a:t>
            </a:r>
            <a:r>
              <a:rPr dirty="0" sz="800" spc="-75">
                <a:latin typeface="Microsoft Sans Serif"/>
                <a:cs typeface="Microsoft Sans Serif"/>
              </a:rPr>
              <a:t>CC </a:t>
            </a:r>
            <a:r>
              <a:rPr dirty="0" sz="800" spc="25">
                <a:latin typeface="Microsoft Sans Serif"/>
                <a:cs typeface="Microsoft Sans Serif"/>
              </a:rPr>
              <a:t>del inversor </a:t>
            </a:r>
            <a:r>
              <a:rPr dirty="0" sz="800" spc="30">
                <a:latin typeface="Microsoft Sans Serif"/>
                <a:cs typeface="Microsoft Sans Serif"/>
              </a:rPr>
              <a:t>puede </a:t>
            </a:r>
            <a:r>
              <a:rPr dirty="0" sz="800" spc="35">
                <a:latin typeface="Microsoft Sans Serif"/>
                <a:cs typeface="Microsoft Sans Serif"/>
              </a:rPr>
              <a:t>provenir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descarga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condensadores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interior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(véase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6.1.3).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Debido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tipología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constructiva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inversor, </a:t>
            </a:r>
            <a:r>
              <a:rPr dirty="0" sz="800" spc="15">
                <a:latin typeface="Microsoft Sans Serif"/>
                <a:cs typeface="Microsoft Sans Serif"/>
              </a:rPr>
              <a:t>éste </a:t>
            </a:r>
            <a:r>
              <a:rPr dirty="0" sz="800" spc="20">
                <a:latin typeface="Microsoft Sans Serif"/>
                <a:cs typeface="Microsoft Sans Serif"/>
              </a:rPr>
              <a:t>incluye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30">
                <a:latin typeface="Microsoft Sans Serif"/>
                <a:cs typeface="Microsoft Sans Serif"/>
              </a:rPr>
              <a:t>menos </a:t>
            </a:r>
            <a:r>
              <a:rPr dirty="0" sz="800" spc="45">
                <a:latin typeface="Microsoft Sans Serif"/>
                <a:cs typeface="Microsoft Sans Serif"/>
              </a:rPr>
              <a:t>un </a:t>
            </a:r>
            <a:r>
              <a:rPr dirty="0" sz="800" spc="35">
                <a:latin typeface="Microsoft Sans Serif"/>
                <a:cs typeface="Microsoft Sans Serif"/>
              </a:rPr>
              <a:t>diodo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bloqueo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20">
                <a:latin typeface="Microsoft Sans Serif"/>
                <a:cs typeface="Microsoft Sans Serif"/>
              </a:rPr>
              <a:t>evita </a:t>
            </a:r>
            <a:r>
              <a:rPr dirty="0" sz="800" spc="30">
                <a:latin typeface="Microsoft Sans Serif"/>
                <a:cs typeface="Microsoft Sans Serif"/>
              </a:rPr>
              <a:t>que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0">
                <a:latin typeface="Microsoft Sans Serif"/>
                <a:cs typeface="Microsoft Sans Serif"/>
              </a:rPr>
              <a:t>corriente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35">
                <a:latin typeface="Microsoft Sans Serif"/>
                <a:cs typeface="Microsoft Sans Serif"/>
              </a:rPr>
              <a:t>red </a:t>
            </a:r>
            <a:r>
              <a:rPr dirty="0" sz="800" spc="30">
                <a:latin typeface="Microsoft Sans Serif"/>
                <a:cs typeface="Microsoft Sans Serif"/>
              </a:rPr>
              <a:t>contribuya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7199" y="4536002"/>
            <a:ext cx="2926079" cy="207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0000" y="8028003"/>
            <a:ext cx="2945639" cy="206915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627199" y="2825882"/>
            <a:ext cx="2437765" cy="588010"/>
            <a:chOff x="1627199" y="2825882"/>
            <a:chExt cx="2437765" cy="588010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27199" y="2825882"/>
              <a:ext cx="1927884" cy="21997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27200" y="3031198"/>
              <a:ext cx="2437637" cy="20862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7200" y="3225609"/>
              <a:ext cx="1488185" cy="187933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1609166" y="6345009"/>
            <a:ext cx="2416810" cy="603250"/>
            <a:chOff x="1609166" y="6345009"/>
            <a:chExt cx="2416810" cy="603250"/>
          </a:xfrm>
        </p:grpSpPr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12028" y="6345009"/>
              <a:ext cx="1959885" cy="19506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31006" y="6543003"/>
              <a:ext cx="2394406" cy="19024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09166" y="6760057"/>
              <a:ext cx="1468415" cy="18794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5756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00" y="940052"/>
            <a:ext cx="5018405" cy="1765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latin typeface="Microsoft Sans Serif"/>
                <a:cs typeface="Microsoft Sans Serif"/>
              </a:rPr>
              <a:t>B.1.12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-15">
                <a:latin typeface="Microsoft Sans Serif"/>
                <a:cs typeface="Microsoft Sans Serif"/>
              </a:rPr>
              <a:t>Cajas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recombinadoras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-90">
                <a:latin typeface="Microsoft Sans Serif"/>
                <a:cs typeface="Microsoft Sans Serif"/>
              </a:rPr>
              <a:t>CC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193675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conexión en paralelo 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5">
                <a:latin typeface="Microsoft Sans Serif"/>
                <a:cs typeface="Microsoft Sans Serif"/>
              </a:rPr>
              <a:t>provienen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 spc="25">
                <a:latin typeface="Microsoft Sans Serif"/>
                <a:cs typeface="Microsoft Sans Serif"/>
              </a:rPr>
              <a:t>combinadoras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10">
                <a:latin typeface="Microsoft Sans Serif"/>
                <a:cs typeface="Microsoft Sans Serif"/>
              </a:rPr>
              <a:t>realiza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interior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5">
                <a:latin typeface="Microsoft Sans Serif"/>
                <a:cs typeface="Microsoft Sans Serif"/>
              </a:rPr>
              <a:t>cajas 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recombinadoras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albergan,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junto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interconexión,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también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dispositivos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seccionadores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protectores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sobretensiones.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00" spc="15">
                <a:latin typeface="Microsoft Sans Serif"/>
                <a:cs typeface="Microsoft Sans Serif"/>
              </a:rPr>
              <a:t>Como</a:t>
            </a:r>
            <a:r>
              <a:rPr dirty="0" sz="600" spc="-5">
                <a:latin typeface="Microsoft Sans Serif"/>
                <a:cs typeface="Microsoft Sans Serif"/>
              </a:rPr>
              <a:t> 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muestra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Figura</a:t>
            </a:r>
            <a:r>
              <a:rPr dirty="0" sz="600">
                <a:latin typeface="Microsoft Sans Serif"/>
                <a:cs typeface="Microsoft Sans Serif"/>
              </a:rPr>
              <a:t> 93,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caja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recombinador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contiene:</a:t>
            </a:r>
            <a:endParaRPr sz="600">
              <a:latin typeface="Microsoft Sans Serif"/>
              <a:cs typeface="Microsoft Sans Serif"/>
            </a:endParaRPr>
          </a:p>
          <a:p>
            <a:pPr marL="69850" marR="248285" indent="-69850">
              <a:lnSpc>
                <a:spcPts val="1200"/>
              </a:lnSpc>
              <a:spcBef>
                <a:spcPts val="120"/>
              </a:spcBef>
              <a:buChar char="•"/>
              <a:tabLst>
                <a:tab pos="69850" algn="l"/>
              </a:tabLst>
            </a:pPr>
            <a:r>
              <a:rPr dirty="0" sz="700" spc="45">
                <a:latin typeface="Microsoft Sans Serif"/>
                <a:cs typeface="Microsoft Sans Serif"/>
              </a:rPr>
              <a:t>Interruptor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automático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moldeada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obtener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seccionador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compatible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conectadas.</a:t>
            </a:r>
            <a:endParaRPr sz="700">
              <a:latin typeface="Microsoft Sans Serif"/>
              <a:cs typeface="Microsoft Sans Serif"/>
            </a:endParaRPr>
          </a:p>
          <a:p>
            <a:pPr marL="629920">
              <a:lnSpc>
                <a:spcPts val="80"/>
              </a:lnSpc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  <a:p>
            <a:pPr marL="151765">
              <a:lnSpc>
                <a:spcPct val="100000"/>
              </a:lnSpc>
              <a:spcBef>
                <a:spcPts val="13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caso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conectan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13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14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uno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subsistemas;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entonces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14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cadenas: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0000" y="2723507"/>
            <a:ext cx="429895" cy="6419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114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11878" y="3443266"/>
            <a:ext cx="5233670" cy="7880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02235" indent="-64769">
              <a:lnSpc>
                <a:spcPct val="100000"/>
              </a:lnSpc>
              <a:spcBef>
                <a:spcPts val="340"/>
              </a:spcBef>
              <a:buChar char="•"/>
              <a:tabLst>
                <a:tab pos="10287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1;</a:t>
            </a:r>
            <a:endParaRPr sz="800">
              <a:latin typeface="Microsoft Sans Serif"/>
              <a:cs typeface="Microsoft Sans Serif"/>
            </a:endParaRPr>
          </a:p>
          <a:p>
            <a:pPr marL="38100" marR="347345">
              <a:lnSpc>
                <a:spcPct val="125000"/>
              </a:lnSpc>
              <a:buChar char="•"/>
              <a:tabLst>
                <a:tab pos="1028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contactor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desconexión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remota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(es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opcional,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seguridad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avanzado);</a:t>
            </a:r>
            <a:endParaRPr sz="800">
              <a:latin typeface="Microsoft Sans Serif"/>
              <a:cs typeface="Microsoft Sans Serif"/>
            </a:endParaRPr>
          </a:p>
          <a:p>
            <a:pPr marL="102870" marR="30480" indent="-102870">
              <a:lnSpc>
                <a:spcPct val="125000"/>
              </a:lnSpc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Seccionador: </a:t>
            </a:r>
            <a:r>
              <a:rPr dirty="0" sz="800" spc="15">
                <a:latin typeface="Microsoft Sans Serif"/>
                <a:cs typeface="Microsoft Sans Serif"/>
              </a:rPr>
              <a:t>el </a:t>
            </a:r>
            <a:r>
              <a:rPr dirty="0" sz="800" spc="20">
                <a:latin typeface="Microsoft Sans Serif"/>
                <a:cs typeface="Microsoft Sans Serif"/>
              </a:rPr>
              <a:t>seccionador convencional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0">
                <a:latin typeface="Microsoft Sans Serif"/>
                <a:cs typeface="Microsoft Sans Serif"/>
              </a:rPr>
              <a:t>corriente térmica </a:t>
            </a:r>
            <a:r>
              <a:rPr dirty="0" sz="800" spc="10">
                <a:latin typeface="Microsoft Sans Serif"/>
                <a:cs typeface="Microsoft Sans Serif"/>
              </a:rPr>
              <a:t>al </a:t>
            </a:r>
            <a:r>
              <a:rPr dirty="0" sz="800" spc="20">
                <a:latin typeface="Microsoft Sans Serif"/>
                <a:cs typeface="Microsoft Sans Serif"/>
              </a:rPr>
              <a:t>aire </a:t>
            </a:r>
            <a:r>
              <a:rPr dirty="0" sz="800" spc="30">
                <a:latin typeface="Microsoft Sans Serif"/>
                <a:cs typeface="Microsoft Sans Serif"/>
              </a:rPr>
              <a:t>libre </a:t>
            </a:r>
            <a:r>
              <a:rPr dirty="0" sz="800" spc="10">
                <a:latin typeface="Microsoft Sans Serif"/>
                <a:cs typeface="Microsoft Sans Serif"/>
              </a:rPr>
              <a:t>(I </a:t>
            </a:r>
            <a:r>
              <a:rPr dirty="0" sz="800" spc="-30">
                <a:latin typeface="Microsoft Sans Serif"/>
                <a:cs typeface="Microsoft Sans Serif"/>
              </a:rPr>
              <a:t>) </a:t>
            </a:r>
            <a:r>
              <a:rPr dirty="0" sz="800" spc="25">
                <a:latin typeface="Microsoft Sans Serif"/>
                <a:cs typeface="Microsoft Sans Serif"/>
              </a:rPr>
              <a:t>debe </a:t>
            </a:r>
            <a:r>
              <a:rPr dirty="0" sz="800" spc="-65">
                <a:latin typeface="Microsoft Sans Serif"/>
                <a:cs typeface="Microsoft Sans Serif"/>
              </a:rPr>
              <a:t>ser</a:t>
            </a:r>
            <a:r>
              <a:rPr dirty="0" baseline="-33333" sz="750" spc="-97">
                <a:latin typeface="Microsoft Sans Serif"/>
                <a:cs typeface="Microsoft Sans Serif"/>
              </a:rPr>
              <a:t>E</a:t>
            </a:r>
            <a:r>
              <a:rPr dirty="0" sz="800" spc="-65">
                <a:latin typeface="Microsoft Sans Serif"/>
                <a:cs typeface="Microsoft Sans Serif"/>
              </a:rPr>
              <a:t>c</a:t>
            </a:r>
            <a:r>
              <a:rPr dirty="0" baseline="-33333" sz="750" spc="-97">
                <a:latin typeface="Microsoft Sans Serif"/>
                <a:cs typeface="Microsoft Sans Serif"/>
              </a:rPr>
              <a:t>l</a:t>
            </a:r>
            <a:r>
              <a:rPr dirty="0" baseline="-33333" sz="750" spc="-89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ompatible </a:t>
            </a:r>
            <a:r>
              <a:rPr dirty="0" sz="800" spc="20">
                <a:latin typeface="Microsoft Sans Serif"/>
                <a:cs typeface="Microsoft Sans Serif"/>
              </a:rPr>
              <a:t>con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conectadas.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caso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54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subsistema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luego: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0000" y="4501786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7264" y="4812301"/>
            <a:ext cx="5339080" cy="1400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selección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recombinadora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cuenta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25">
                <a:latin typeface="Microsoft Sans Serif"/>
                <a:cs typeface="Microsoft Sans Serif"/>
              </a:rPr>
              <a:t>compatible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entrada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campo fotovoltaico.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este </a:t>
            </a:r>
            <a:r>
              <a:rPr dirty="0" sz="700">
                <a:latin typeface="Microsoft Sans Serif"/>
                <a:cs typeface="Microsoft Sans Serif"/>
              </a:rPr>
              <a:t>caso,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 debe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600" spc="15">
                <a:latin typeface="Microsoft Sans Serif"/>
                <a:cs typeface="Microsoft Sans Serif"/>
              </a:rPr>
              <a:t>Como</a:t>
            </a:r>
            <a:r>
              <a:rPr dirty="0" sz="600" spc="-5">
                <a:latin typeface="Microsoft Sans Serif"/>
                <a:cs typeface="Microsoft Sans Serif"/>
              </a:rPr>
              <a:t> 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muestra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Figura</a:t>
            </a:r>
            <a:r>
              <a:rPr dirty="0" sz="600">
                <a:latin typeface="Microsoft Sans Serif"/>
                <a:cs typeface="Microsoft Sans Serif"/>
              </a:rPr>
              <a:t> 94,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caja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recombinador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contiene:</a:t>
            </a:r>
            <a:endParaRPr sz="600">
              <a:latin typeface="Microsoft Sans Serif"/>
              <a:cs typeface="Microsoft Sans Serif"/>
            </a:endParaRPr>
          </a:p>
          <a:p>
            <a:pPr marL="69850" marR="568960" indent="-69850">
              <a:lnSpc>
                <a:spcPts val="1200"/>
              </a:lnSpc>
              <a:spcBef>
                <a:spcPts val="120"/>
              </a:spcBef>
              <a:buChar char="•"/>
              <a:tabLst>
                <a:tab pos="69850" algn="l"/>
              </a:tabLst>
            </a:pPr>
            <a:r>
              <a:rPr dirty="0" sz="700" spc="45">
                <a:latin typeface="Microsoft Sans Serif"/>
                <a:cs typeface="Microsoft Sans Serif"/>
              </a:rPr>
              <a:t>Interruptor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automático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moldeada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obtener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sobrecorriente;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servicio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nominal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seccionador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(I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compatible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conectadas.</a:t>
            </a:r>
            <a:endParaRPr sz="700">
              <a:latin typeface="Microsoft Sans Serif"/>
              <a:cs typeface="Microsoft Sans Serif"/>
            </a:endParaRPr>
          </a:p>
          <a:p>
            <a:pPr marL="629920">
              <a:lnSpc>
                <a:spcPts val="80"/>
              </a:lnSpc>
            </a:pPr>
            <a:r>
              <a:rPr dirty="0" sz="200" spc="10">
                <a:latin typeface="Microsoft Sans Serif"/>
                <a:cs typeface="Microsoft Sans Serif"/>
              </a:rPr>
              <a:t>norte</a:t>
            </a:r>
            <a:endParaRPr sz="200">
              <a:latin typeface="Microsoft Sans Serif"/>
              <a:cs typeface="Microsoft Sans Serif"/>
            </a:endParaRPr>
          </a:p>
          <a:p>
            <a:pPr marL="152400">
              <a:lnSpc>
                <a:spcPct val="100000"/>
              </a:lnSpc>
              <a:spcBef>
                <a:spcPts val="75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caso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subsistemas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luego: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6258577"/>
            <a:ext cx="429895" cy="6419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11878" y="7024572"/>
            <a:ext cx="5233670" cy="7880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02235" indent="-64769">
              <a:lnSpc>
                <a:spcPct val="100000"/>
              </a:lnSpc>
              <a:spcBef>
                <a:spcPts val="340"/>
              </a:spcBef>
              <a:buChar char="•"/>
              <a:tabLst>
                <a:tab pos="102870" algn="l"/>
              </a:tabLst>
            </a:pPr>
            <a:r>
              <a:rPr dirty="0" sz="800" spc="-50">
                <a:latin typeface="Microsoft Sans Serif"/>
                <a:cs typeface="Microsoft Sans Serif"/>
              </a:rPr>
              <a:t>SPD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1;</a:t>
            </a:r>
            <a:endParaRPr sz="800">
              <a:latin typeface="Microsoft Sans Serif"/>
              <a:cs typeface="Microsoft Sans Serif"/>
            </a:endParaRPr>
          </a:p>
          <a:p>
            <a:pPr marL="38100" marR="347345">
              <a:lnSpc>
                <a:spcPct val="125000"/>
              </a:lnSpc>
              <a:buChar char="•"/>
              <a:tabLst>
                <a:tab pos="1028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contactor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desconexión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remota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(es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opcional,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necesario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seguridad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avanzado);</a:t>
            </a:r>
            <a:endParaRPr sz="800">
              <a:latin typeface="Microsoft Sans Serif"/>
              <a:cs typeface="Microsoft Sans Serif"/>
            </a:endParaRPr>
          </a:p>
          <a:p>
            <a:pPr marL="102870" marR="30480" indent="-102870">
              <a:lnSpc>
                <a:spcPct val="125000"/>
              </a:lnSpc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Seccionador: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seccionador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convencional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térmica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aire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libre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deberá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85">
                <a:latin typeface="Microsoft Sans Serif"/>
                <a:cs typeface="Microsoft Sans Serif"/>
              </a:rPr>
              <a:t>se</a:t>
            </a:r>
            <a:r>
              <a:rPr dirty="0" baseline="-33333" sz="750" spc="-127">
                <a:latin typeface="Microsoft Sans Serif"/>
                <a:cs typeface="Microsoft Sans Serif"/>
              </a:rPr>
              <a:t>El</a:t>
            </a:r>
            <a:r>
              <a:rPr dirty="0" sz="800" spc="-85">
                <a:latin typeface="Microsoft Sans Serif"/>
                <a:cs typeface="Microsoft Sans Serif"/>
              </a:rPr>
              <a:t>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compatible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las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conectadas.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este</a:t>
            </a:r>
            <a:r>
              <a:rPr dirty="0" sz="800">
                <a:latin typeface="Microsoft Sans Serif"/>
                <a:cs typeface="Microsoft Sans Serif"/>
              </a:rPr>
              <a:t> caso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56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subsistema</a:t>
            </a:r>
            <a:r>
              <a:rPr dirty="0" sz="800" spc="5">
                <a:latin typeface="Microsoft Sans Serif"/>
                <a:cs typeface="Microsoft Sans Serif"/>
              </a:rPr>
              <a:t> 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luego: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000" y="799928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7264" y="8317489"/>
            <a:ext cx="5339080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selección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recombinadora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tener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cuenta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25">
                <a:latin typeface="Microsoft Sans Serif"/>
                <a:cs typeface="Microsoft Sans Serif"/>
              </a:rPr>
              <a:t>compatible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entrada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campo fotovoltaico. </a:t>
            </a: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este </a:t>
            </a:r>
            <a:r>
              <a:rPr dirty="0" sz="700">
                <a:latin typeface="Microsoft Sans Serif"/>
                <a:cs typeface="Microsoft Sans Serif"/>
              </a:rPr>
              <a:t>caso,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 debe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1500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9" y="1945903"/>
            <a:ext cx="1110615" cy="0"/>
          </a:xfrm>
          <a:custGeom>
            <a:avLst/>
            <a:gdLst/>
            <a:ahLst/>
            <a:cxnLst/>
            <a:rect l="l" t="t" r="r" b="b"/>
            <a:pathLst>
              <a:path w="1110614" h="0">
                <a:moveTo>
                  <a:pt x="0" y="0"/>
                </a:moveTo>
                <a:lnTo>
                  <a:pt x="1110005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9" y="2125902"/>
            <a:ext cx="1110615" cy="0"/>
          </a:xfrm>
          <a:custGeom>
            <a:avLst/>
            <a:gdLst/>
            <a:ahLst/>
            <a:cxnLst/>
            <a:rect l="l" t="t" r="r" b="b"/>
            <a:pathLst>
              <a:path w="1110614" h="0">
                <a:moveTo>
                  <a:pt x="0" y="0"/>
                </a:moveTo>
                <a:lnTo>
                  <a:pt x="1110005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759999" y="1945903"/>
            <a:ext cx="1485265" cy="0"/>
          </a:xfrm>
          <a:custGeom>
            <a:avLst/>
            <a:gdLst/>
            <a:ahLst/>
            <a:cxnLst/>
            <a:rect l="l" t="t" r="r" b="b"/>
            <a:pathLst>
              <a:path w="1485264" h="0">
                <a:moveTo>
                  <a:pt x="0" y="0"/>
                </a:moveTo>
                <a:lnTo>
                  <a:pt x="1484998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2759999" y="2125902"/>
            <a:ext cx="1485265" cy="0"/>
          </a:xfrm>
          <a:custGeom>
            <a:avLst/>
            <a:gdLst/>
            <a:ahLst/>
            <a:cxnLst/>
            <a:rect l="l" t="t" r="r" b="b"/>
            <a:pathLst>
              <a:path w="1485264" h="0">
                <a:moveTo>
                  <a:pt x="0" y="0"/>
                </a:moveTo>
                <a:lnTo>
                  <a:pt x="148499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4425000" y="1945903"/>
            <a:ext cx="1110615" cy="0"/>
          </a:xfrm>
          <a:custGeom>
            <a:avLst/>
            <a:gdLst/>
            <a:ahLst/>
            <a:cxnLst/>
            <a:rect l="l" t="t" r="r" b="b"/>
            <a:pathLst>
              <a:path w="1110614" h="0">
                <a:moveTo>
                  <a:pt x="0" y="0"/>
                </a:moveTo>
                <a:lnTo>
                  <a:pt x="1110005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4425000" y="2125902"/>
            <a:ext cx="1110615" cy="0"/>
          </a:xfrm>
          <a:custGeom>
            <a:avLst/>
            <a:gdLst/>
            <a:ahLst/>
            <a:cxnLst/>
            <a:rect l="l" t="t" r="r" b="b"/>
            <a:pathLst>
              <a:path w="1110614" h="0">
                <a:moveTo>
                  <a:pt x="0" y="0"/>
                </a:moveTo>
                <a:lnTo>
                  <a:pt x="1110005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5535000" y="1945903"/>
            <a:ext cx="1485265" cy="0"/>
          </a:xfrm>
          <a:custGeom>
            <a:avLst/>
            <a:gdLst/>
            <a:ahLst/>
            <a:cxnLst/>
            <a:rect l="l" t="t" r="r" b="b"/>
            <a:pathLst>
              <a:path w="1485265" h="0">
                <a:moveTo>
                  <a:pt x="0" y="0"/>
                </a:moveTo>
                <a:lnTo>
                  <a:pt x="1484998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535000" y="2125902"/>
            <a:ext cx="1485265" cy="0"/>
          </a:xfrm>
          <a:custGeom>
            <a:avLst/>
            <a:gdLst/>
            <a:ahLst/>
            <a:cxnLst/>
            <a:rect l="l" t="t" r="r" b="b"/>
            <a:pathLst>
              <a:path w="1485265" h="0">
                <a:moveTo>
                  <a:pt x="0" y="0"/>
                </a:moveTo>
                <a:lnTo>
                  <a:pt x="148499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1649999" y="5740952"/>
            <a:ext cx="2595245" cy="25400"/>
            <a:chOff x="1649999" y="5740952"/>
            <a:chExt cx="2595245" cy="25400"/>
          </a:xfrm>
        </p:grpSpPr>
        <p:sp>
          <p:nvSpPr>
            <p:cNvPr id="12" name="object 12"/>
            <p:cNvSpPr/>
            <p:nvPr/>
          </p:nvSpPr>
          <p:spPr>
            <a:xfrm>
              <a:off x="1649999" y="5753652"/>
              <a:ext cx="555625" cy="0"/>
            </a:xfrm>
            <a:custGeom>
              <a:avLst/>
              <a:gdLst/>
              <a:ahLst/>
              <a:cxnLst/>
              <a:rect l="l" t="t" r="r" b="b"/>
              <a:pathLst>
                <a:path w="555625" h="0">
                  <a:moveTo>
                    <a:pt x="0" y="0"/>
                  </a:moveTo>
                  <a:lnTo>
                    <a:pt x="55500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204999" y="5753652"/>
              <a:ext cx="891540" cy="0"/>
            </a:xfrm>
            <a:custGeom>
              <a:avLst/>
              <a:gdLst/>
              <a:ahLst/>
              <a:cxnLst/>
              <a:rect l="l" t="t" r="r" b="b"/>
              <a:pathLst>
                <a:path w="891539" h="0">
                  <a:moveTo>
                    <a:pt x="0" y="0"/>
                  </a:moveTo>
                  <a:lnTo>
                    <a:pt x="890993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095999" y="5753652"/>
              <a:ext cx="1149350" cy="0"/>
            </a:xfrm>
            <a:custGeom>
              <a:avLst/>
              <a:gdLst/>
              <a:ahLst/>
              <a:cxnLst/>
              <a:rect l="l" t="t" r="r" b="b"/>
              <a:pathLst>
                <a:path w="1149350" h="0">
                  <a:moveTo>
                    <a:pt x="0" y="0"/>
                  </a:moveTo>
                  <a:lnTo>
                    <a:pt x="114899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1649999" y="5933653"/>
          <a:ext cx="5370195" cy="1136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0250"/>
                <a:gridCol w="1231900"/>
                <a:gridCol w="633094"/>
                <a:gridCol w="180339"/>
                <a:gridCol w="730249"/>
                <a:gridCol w="1232535"/>
                <a:gridCol w="633095"/>
              </a:tblGrid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75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815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815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752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4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6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9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6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9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6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03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16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5240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6" name="object 16"/>
          <p:cNvGrpSpPr/>
          <p:nvPr/>
        </p:nvGrpSpPr>
        <p:grpSpPr>
          <a:xfrm>
            <a:off x="4425000" y="5740952"/>
            <a:ext cx="2595245" cy="25400"/>
            <a:chOff x="4425000" y="5740952"/>
            <a:chExt cx="2595245" cy="25400"/>
          </a:xfrm>
        </p:grpSpPr>
        <p:sp>
          <p:nvSpPr>
            <p:cNvPr id="17" name="object 17"/>
            <p:cNvSpPr/>
            <p:nvPr/>
          </p:nvSpPr>
          <p:spPr>
            <a:xfrm>
              <a:off x="4425000" y="5753652"/>
              <a:ext cx="555625" cy="0"/>
            </a:xfrm>
            <a:custGeom>
              <a:avLst/>
              <a:gdLst/>
              <a:ahLst/>
              <a:cxnLst/>
              <a:rect l="l" t="t" r="r" b="b"/>
              <a:pathLst>
                <a:path w="555625" h="0">
                  <a:moveTo>
                    <a:pt x="0" y="0"/>
                  </a:moveTo>
                  <a:lnTo>
                    <a:pt x="55500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979998" y="5753652"/>
              <a:ext cx="891540" cy="0"/>
            </a:xfrm>
            <a:custGeom>
              <a:avLst/>
              <a:gdLst/>
              <a:ahLst/>
              <a:cxnLst/>
              <a:rect l="l" t="t" r="r" b="b"/>
              <a:pathLst>
                <a:path w="891539" h="0">
                  <a:moveTo>
                    <a:pt x="0" y="0"/>
                  </a:moveTo>
                  <a:lnTo>
                    <a:pt x="89100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870999" y="5753652"/>
              <a:ext cx="1149350" cy="0"/>
            </a:xfrm>
            <a:custGeom>
              <a:avLst/>
              <a:gdLst/>
              <a:ahLst/>
              <a:cxnLst/>
              <a:rect l="l" t="t" r="r" b="b"/>
              <a:pathLst>
                <a:path w="1149350" h="0">
                  <a:moveTo>
                    <a:pt x="0" y="0"/>
                  </a:moveTo>
                  <a:lnTo>
                    <a:pt x="1148994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" name="object 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2799" y="7492599"/>
            <a:ext cx="2435240" cy="199644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6499" y="8153808"/>
            <a:ext cx="861762" cy="147917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5503" y="8793002"/>
            <a:ext cx="1603235" cy="179831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7299" y="921002"/>
            <a:ext cx="4989830" cy="870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Microsoft Sans Serif"/>
                <a:cs typeface="Microsoft Sans Serif"/>
              </a:rPr>
              <a:t>B.1.13</a:t>
            </a:r>
            <a:r>
              <a:rPr dirty="0" sz="1100" spc="-5">
                <a:latin typeface="Microsoft Sans Serif"/>
                <a:cs typeface="Microsoft Sans Serif"/>
              </a:rPr>
              <a:t> Cables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20">
                <a:latin typeface="Microsoft Sans Serif"/>
                <a:cs typeface="Microsoft Sans Serif"/>
              </a:rPr>
              <a:t>elección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50">
                <a:latin typeface="Microsoft Sans Serif"/>
                <a:cs typeface="Microsoft Sans Serif"/>
              </a:rPr>
              <a:t>entre</a:t>
            </a:r>
            <a:r>
              <a:rPr dirty="0" sz="1100" spc="-5">
                <a:latin typeface="Microsoft Sans Serif"/>
                <a:cs typeface="Microsoft Sans Serif"/>
              </a:rPr>
              <a:t> cajas </a:t>
            </a:r>
            <a:r>
              <a:rPr dirty="0" sz="1100" spc="40">
                <a:latin typeface="Microsoft Sans Serif"/>
                <a:cs typeface="Microsoft Sans Serif"/>
              </a:rPr>
              <a:t>combinadoras</a:t>
            </a:r>
            <a:r>
              <a:rPr dirty="0" sz="1100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y</a:t>
            </a:r>
            <a:r>
              <a:rPr dirty="0" sz="1100" spc="-5">
                <a:latin typeface="Microsoft Sans Serif"/>
                <a:cs typeface="Microsoft Sans Serif"/>
              </a:rPr>
              <a:t> cajas </a:t>
            </a:r>
            <a:r>
              <a:rPr dirty="0" sz="1100" spc="40">
                <a:latin typeface="Microsoft Sans Serif"/>
                <a:cs typeface="Microsoft Sans Serif"/>
              </a:rPr>
              <a:t>recombinadoras</a:t>
            </a: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5244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caja </a:t>
            </a:r>
            <a:r>
              <a:rPr dirty="0" sz="750" spc="30">
                <a:latin typeface="Microsoft Sans Serif"/>
                <a:cs typeface="Microsoft Sans Serif"/>
              </a:rPr>
              <a:t>combinadora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caja </a:t>
            </a:r>
            <a:r>
              <a:rPr dirty="0" sz="750" spc="30">
                <a:latin typeface="Microsoft Sans Serif"/>
                <a:cs typeface="Microsoft Sans Serif"/>
              </a:rPr>
              <a:t>recombinadora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realiza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unipolares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H1Z2Z2-K.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entre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combinadoras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-5">
                <a:latin typeface="Microsoft Sans Serif"/>
                <a:cs typeface="Microsoft Sans Serif"/>
              </a:rPr>
              <a:t>cajas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recombinadoras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Tabla</a:t>
            </a:r>
            <a:r>
              <a:rPr dirty="0" sz="750">
                <a:latin typeface="Microsoft Sans Serif"/>
                <a:cs typeface="Microsoft Sans Serif"/>
              </a:rPr>
              <a:t> 7.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40000" y="18810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40000" y="1962500"/>
            <a:ext cx="754380" cy="3378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25">
                <a:latin typeface="Microsoft Sans Serif"/>
                <a:cs typeface="Microsoft Sans Serif"/>
              </a:rPr>
              <a:t>longitud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cable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opción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opción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412300" y="2198514"/>
            <a:ext cx="2633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20010" algn="l"/>
              </a:tabLst>
            </a:pPr>
            <a:r>
              <a:rPr dirty="0" u="sng" sz="500">
                <a:uFill>
                  <a:solidFill>
                    <a:srgbClr val="BBBCBC"/>
                  </a:solidFill>
                </a:uFill>
                <a:latin typeface="Times New Roman"/>
                <a:cs typeface="Times New Roman"/>
              </a:rPr>
              <a:t> 	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37299" y="2125103"/>
            <a:ext cx="2633345" cy="175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710"/>
              </a:lnSpc>
              <a:spcBef>
                <a:spcPts val="100"/>
              </a:spcBef>
              <a:tabLst>
                <a:tab pos="2445385" algn="l"/>
              </a:tabLst>
            </a:pPr>
            <a:r>
              <a:rPr dirty="0" sz="700" spc="-5">
                <a:latin typeface="Microsoft Sans Serif"/>
                <a:cs typeface="Microsoft Sans Serif"/>
              </a:rPr>
              <a:t>L1-1	</a:t>
            </a:r>
            <a:r>
              <a:rPr dirty="0" sz="700" spc="1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470"/>
              </a:lnSpc>
              <a:tabLst>
                <a:tab pos="2620010" algn="l"/>
              </a:tabLst>
            </a:pPr>
            <a:r>
              <a:rPr dirty="0" u="sng" sz="500">
                <a:uFill>
                  <a:solidFill>
                    <a:srgbClr val="BBBCBC"/>
                  </a:solidFill>
                </a:uFill>
                <a:latin typeface="Times New Roman"/>
                <a:cs typeface="Times New Roman"/>
              </a:rPr>
              <a:t> 	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37299" y="1974481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459215" y="1980831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412300" y="1974481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234216" y="1980831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12299" y="2125103"/>
            <a:ext cx="20256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L1-3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845493" y="2125103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1649999" y="2253958"/>
          <a:ext cx="5370195" cy="1036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04925"/>
                <a:gridCol w="1290320"/>
                <a:gridCol w="180339"/>
                <a:gridCol w="1304290"/>
                <a:gridCol w="1290954"/>
              </a:tblGrid>
              <a:tr h="1599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39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0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39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39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0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939"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7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7" name="object 37"/>
          <p:cNvSpPr txBox="1"/>
          <p:nvPr/>
        </p:nvSpPr>
        <p:spPr>
          <a:xfrm>
            <a:off x="1611899" y="3443229"/>
            <a:ext cx="5370830" cy="3308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240"/>
              </a:spcBef>
              <a:tabLst>
                <a:tab pos="3197225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Teniendo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cuenta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 </a:t>
            </a:r>
            <a:r>
              <a:rPr dirty="0" sz="650" spc="-35">
                <a:latin typeface="Microsoft Sans Serif"/>
                <a:cs typeface="Microsoft Sans Serif"/>
              </a:rPr>
              <a:t>(V	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22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1477,3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37352" y="3784878"/>
            <a:ext cx="444373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elegirá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637293" y="3900422"/>
            <a:ext cx="524129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luego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&gt;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1477,3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deben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seleccionar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mantener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caída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&lt;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2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0">
                <a:latin typeface="Microsoft Sans Serif"/>
                <a:cs typeface="Microsoft Sans Serif"/>
              </a:rPr>
              <a:t>%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transporte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335360" y="3808100"/>
            <a:ext cx="56070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20">
                <a:latin typeface="Microsoft Sans Serif"/>
                <a:cs typeface="Microsoft Sans Serif"/>
              </a:rPr>
              <a:t>OC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 spc="10">
                <a:latin typeface="Microsoft Sans Serif"/>
                <a:cs typeface="Microsoft Sans Serif"/>
              </a:rPr>
              <a:t> </a:t>
            </a:r>
            <a:r>
              <a:rPr dirty="0" baseline="19607" sz="1275" spc="-44">
                <a:latin typeface="Microsoft Sans Serif"/>
                <a:cs typeface="Microsoft Sans Serif"/>
              </a:rPr>
              <a:t>)</a:t>
            </a:r>
            <a:endParaRPr baseline="19607" sz="1275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37293" y="4364764"/>
            <a:ext cx="2939415" cy="1236980"/>
          </a:xfrm>
          <a:prstGeom prst="rect">
            <a:avLst/>
          </a:prstGeom>
        </p:spPr>
        <p:txBody>
          <a:bodyPr wrap="square" lIns="0" tIns="42544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34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algn="just"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dispondrán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canaletas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suelo;</a:t>
            </a:r>
            <a:endParaRPr sz="800">
              <a:latin typeface="Microsoft Sans Serif"/>
              <a:cs typeface="Microsoft Sans Serif"/>
            </a:endParaRPr>
          </a:p>
          <a:p>
            <a:pPr algn="just" marL="12700" marR="334010">
              <a:lnSpc>
                <a:spcPts val="1200"/>
              </a:lnSpc>
              <a:spcBef>
                <a:spcPts val="8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colocará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cables);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selecciona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solar: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cable:</a:t>
            </a:r>
            <a:r>
              <a:rPr dirty="0" sz="700" spc="-10">
                <a:latin typeface="Microsoft Sans Serif"/>
                <a:cs typeface="Microsoft Sans Serif"/>
              </a:rPr>
              <a:t> H1Z2Z2-K</a:t>
            </a:r>
            <a:endParaRPr sz="700">
              <a:latin typeface="Microsoft Sans Serif"/>
              <a:cs typeface="Microsoft Sans Serif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algn="just" marL="12700" marR="5080">
              <a:lnSpc>
                <a:spcPct val="133400"/>
              </a:lnSpc>
            </a:pPr>
            <a:r>
              <a:rPr dirty="0" sz="750" spc="25">
                <a:latin typeface="Microsoft Sans Serif"/>
                <a:cs typeface="Microsoft Sans Serif"/>
              </a:rPr>
              <a:t>Temperatura </a:t>
            </a:r>
            <a:r>
              <a:rPr dirty="0" sz="750" spc="30">
                <a:latin typeface="Microsoft Sans Serif"/>
                <a:cs typeface="Microsoft Sans Serif"/>
              </a:rPr>
              <a:t>ambiente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funcionamiento: </a:t>
            </a:r>
            <a:r>
              <a:rPr dirty="0" sz="750" spc="5">
                <a:latin typeface="Microsoft Sans Serif"/>
                <a:cs typeface="Microsoft Sans Serif"/>
              </a:rPr>
              <a:t>-40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20">
                <a:latin typeface="Microsoft Sans Serif"/>
                <a:cs typeface="Microsoft Sans Serif"/>
              </a:rPr>
              <a:t>hasta </a:t>
            </a:r>
            <a:r>
              <a:rPr dirty="0" sz="750">
                <a:latin typeface="Microsoft Sans Serif"/>
                <a:cs typeface="Microsoft Sans Serif"/>
              </a:rPr>
              <a:t>+90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250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°C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(5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s.)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0000" y="5686214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40000" y="5756916"/>
            <a:ext cx="847725" cy="4489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8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20">
                <a:latin typeface="Microsoft Sans Serif"/>
                <a:cs typeface="Microsoft Sans Serif"/>
              </a:rPr>
              <a:t>Longitud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5">
                <a:latin typeface="Microsoft Sans Serif"/>
                <a:cs typeface="Microsoft Sans Serif"/>
              </a:rPr>
              <a:t>sección </a:t>
            </a:r>
            <a:r>
              <a:rPr dirty="0" sz="450" spc="10">
                <a:latin typeface="Microsoft Sans Serif"/>
                <a:cs typeface="Microsoft Sans Serif"/>
              </a:rPr>
              <a:t> transversal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37299" y="5782232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310272" y="5788582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345601" y="5782232"/>
            <a:ext cx="8451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500" spc="-5" b="1">
                <a:latin typeface="Arial"/>
                <a:cs typeface="Arial"/>
              </a:rPr>
              <a:t>]</a:t>
            </a:r>
            <a:endParaRPr sz="5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12300" y="5782232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085272" y="5788582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120602" y="5782232"/>
            <a:ext cx="8451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500" spc="-5" b="1">
                <a:latin typeface="Arial"/>
                <a:cs typeface="Arial"/>
              </a:rPr>
              <a:t>]</a:t>
            </a:r>
            <a:endParaRPr sz="5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611893" y="7207752"/>
            <a:ext cx="34455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cor</a:t>
            </a:r>
            <a:r>
              <a:rPr dirty="0" baseline="-33333" sz="750" spc="-1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será: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40000" y="7402390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637273" y="7759934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611900" y="7925052"/>
            <a:ext cx="52304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esto,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la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-125">
                <a:latin typeface="Microsoft Sans Serif"/>
                <a:cs typeface="Microsoft Sans Serif"/>
              </a:rPr>
              <a:t>c</a:t>
            </a:r>
            <a:r>
              <a:rPr dirty="0" baseline="-33333" sz="750" spc="-187">
                <a:latin typeface="Microsoft Sans Serif"/>
                <a:cs typeface="Microsoft Sans Serif"/>
              </a:rPr>
              <a:t>e</a:t>
            </a:r>
            <a:r>
              <a:rPr dirty="0" sz="550" spc="-125">
                <a:latin typeface="Microsoft Sans Serif"/>
                <a:cs typeface="Microsoft Sans Serif"/>
              </a:rPr>
              <a:t>a</a:t>
            </a:r>
            <a:r>
              <a:rPr dirty="0" baseline="-33333" sz="750" spc="-187">
                <a:latin typeface="Microsoft Sans Serif"/>
                <a:cs typeface="Microsoft Sans Serif"/>
              </a:rPr>
              <a:t>l</a:t>
            </a:r>
            <a:r>
              <a:rPr dirty="0" baseline="-33333" sz="750" spc="-157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fotovoltaica,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cables,</a:t>
            </a:r>
            <a:r>
              <a:rPr dirty="0" sz="550" spc="5">
                <a:latin typeface="Microsoft Sans Serif"/>
                <a:cs typeface="Microsoft Sans Serif"/>
              </a:rPr>
              <a:t> será: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719871" y="7776850"/>
            <a:ext cx="100456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baseline="20833" sz="1200" spc="-15">
                <a:latin typeface="Microsoft Sans Serif"/>
                <a:cs typeface="Microsoft Sans Serif"/>
              </a:rPr>
              <a:t>=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7">
                <a:latin typeface="Microsoft Sans Serif"/>
                <a:cs typeface="Microsoft Sans Serif"/>
              </a:rPr>
              <a:t>12,15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-30">
                <a:latin typeface="Microsoft Sans Serif"/>
                <a:cs typeface="Microsoft Sans Serif"/>
              </a:rPr>
              <a:t>A.</a:t>
            </a:r>
            <a:endParaRPr baseline="20833" sz="12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40000" y="805755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611900" y="8363202"/>
            <a:ext cx="4950460" cy="282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 </a:t>
            </a:r>
            <a:r>
              <a:rPr dirty="0" sz="700">
                <a:latin typeface="Microsoft Sans Serif"/>
                <a:cs typeface="Microsoft Sans Serif"/>
              </a:rPr>
              <a:t>caja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combinadora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menos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cadenas.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 </a:t>
            </a:r>
            <a:r>
              <a:rPr dirty="0" sz="600" spc="10">
                <a:latin typeface="Microsoft Sans Serif"/>
                <a:cs typeface="Microsoft Sans Serif"/>
              </a:rPr>
              <a:t>esto,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capacidad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cables,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60">
                <a:latin typeface="Microsoft Sans Serif"/>
                <a:cs typeface="Microsoft Sans Serif"/>
              </a:rPr>
              <a:t>par</a:t>
            </a:r>
            <a:r>
              <a:rPr dirty="0" baseline="-33333" sz="750" spc="-89">
                <a:latin typeface="Microsoft Sans Serif"/>
                <a:cs typeface="Microsoft Sans Serif"/>
              </a:rPr>
              <a:t>e</a:t>
            </a:r>
            <a:r>
              <a:rPr dirty="0" sz="600" spc="-60">
                <a:latin typeface="Microsoft Sans Serif"/>
                <a:cs typeface="Microsoft Sans Serif"/>
              </a:rPr>
              <a:t>a</a:t>
            </a:r>
            <a:r>
              <a:rPr dirty="0" baseline="-33333" sz="750" spc="-89">
                <a:latin typeface="Microsoft Sans Serif"/>
                <a:cs typeface="Microsoft Sans Serif"/>
              </a:rPr>
              <a:t>l</a:t>
            </a:r>
            <a:r>
              <a:rPr dirty="0" baseline="-33333" sz="75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dimensionamiento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conductores,</a:t>
            </a:r>
            <a:r>
              <a:rPr dirty="0" sz="600" spc="5">
                <a:latin typeface="Microsoft Sans Serif"/>
                <a:cs typeface="Microsoft Sans Serif"/>
              </a:rPr>
              <a:t> será: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40000" y="8731928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611870" y="9036302"/>
            <a:ext cx="51269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conduc</a:t>
            </a:r>
            <a:r>
              <a:rPr dirty="0" baseline="-33333" sz="750" spc="-22">
                <a:latin typeface="Microsoft Sans Serif"/>
                <a:cs typeface="Microsoft Sans Serif"/>
              </a:rPr>
              <a:t>el</a:t>
            </a:r>
            <a:r>
              <a:rPr dirty="0" sz="800" spc="-15">
                <a:latin typeface="Microsoft Sans Serif"/>
                <a:cs typeface="Microsoft Sans Serif"/>
              </a:rPr>
              <a:t>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corriente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 </a:t>
            </a:r>
            <a:r>
              <a:rPr dirty="0" sz="800" spc="10">
                <a:latin typeface="Microsoft Sans Serif"/>
                <a:cs typeface="Microsoft Sans Serif"/>
              </a:rPr>
              <a:t>solares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calculada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60364-5-52.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9" y="5342403"/>
            <a:ext cx="2595245" cy="25400"/>
            <a:chOff x="1649999" y="5342403"/>
            <a:chExt cx="2595245" cy="25400"/>
          </a:xfrm>
        </p:grpSpPr>
        <p:sp>
          <p:nvSpPr>
            <p:cNvPr id="4" name="object 4"/>
            <p:cNvSpPr/>
            <p:nvPr/>
          </p:nvSpPr>
          <p:spPr>
            <a:xfrm>
              <a:off x="1649999" y="5355103"/>
              <a:ext cx="375285" cy="0"/>
            </a:xfrm>
            <a:custGeom>
              <a:avLst/>
              <a:gdLst/>
              <a:ahLst/>
              <a:cxnLst/>
              <a:rect l="l" t="t" r="r" b="b"/>
              <a:pathLst>
                <a:path w="375285" h="0">
                  <a:moveTo>
                    <a:pt x="0" y="0"/>
                  </a:moveTo>
                  <a:lnTo>
                    <a:pt x="3750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024999" y="5355103"/>
              <a:ext cx="963294" cy="0"/>
            </a:xfrm>
            <a:custGeom>
              <a:avLst/>
              <a:gdLst/>
              <a:ahLst/>
              <a:cxnLst/>
              <a:rect l="l" t="t" r="r" b="b"/>
              <a:pathLst>
                <a:path w="963294" h="0">
                  <a:moveTo>
                    <a:pt x="0" y="0"/>
                  </a:moveTo>
                  <a:lnTo>
                    <a:pt x="96300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988000" y="5355103"/>
              <a:ext cx="1257300" cy="0"/>
            </a:xfrm>
            <a:custGeom>
              <a:avLst/>
              <a:gdLst/>
              <a:ahLst/>
              <a:cxnLst/>
              <a:rect l="l" t="t" r="r" b="b"/>
              <a:pathLst>
                <a:path w="1257300" h="0">
                  <a:moveTo>
                    <a:pt x="0" y="0"/>
                  </a:moveTo>
                  <a:lnTo>
                    <a:pt x="125699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649999" y="5535103"/>
          <a:ext cx="5370195" cy="1165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6275"/>
                <a:gridCol w="1231900"/>
                <a:gridCol w="687069"/>
                <a:gridCol w="180339"/>
                <a:gridCol w="676274"/>
                <a:gridCol w="1232535"/>
                <a:gridCol w="687070"/>
              </a:tblGrid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15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15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150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340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L1-4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L2-4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L3-4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L4-4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02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60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4425000" y="5342403"/>
            <a:ext cx="2595245" cy="25400"/>
            <a:chOff x="4425000" y="5342403"/>
            <a:chExt cx="2595245" cy="25400"/>
          </a:xfrm>
        </p:grpSpPr>
        <p:sp>
          <p:nvSpPr>
            <p:cNvPr id="9" name="object 9"/>
            <p:cNvSpPr/>
            <p:nvPr/>
          </p:nvSpPr>
          <p:spPr>
            <a:xfrm>
              <a:off x="4425000" y="5355103"/>
              <a:ext cx="375285" cy="0"/>
            </a:xfrm>
            <a:custGeom>
              <a:avLst/>
              <a:gdLst/>
              <a:ahLst/>
              <a:cxnLst/>
              <a:rect l="l" t="t" r="r" b="b"/>
              <a:pathLst>
                <a:path w="375285" h="0">
                  <a:moveTo>
                    <a:pt x="0" y="0"/>
                  </a:moveTo>
                  <a:lnTo>
                    <a:pt x="37500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799999" y="5355103"/>
              <a:ext cx="963294" cy="0"/>
            </a:xfrm>
            <a:custGeom>
              <a:avLst/>
              <a:gdLst/>
              <a:ahLst/>
              <a:cxnLst/>
              <a:rect l="l" t="t" r="r" b="b"/>
              <a:pathLst>
                <a:path w="963295" h="0">
                  <a:moveTo>
                    <a:pt x="0" y="0"/>
                  </a:moveTo>
                  <a:lnTo>
                    <a:pt x="963002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762999" y="5355103"/>
              <a:ext cx="1257300" cy="0"/>
            </a:xfrm>
            <a:custGeom>
              <a:avLst/>
              <a:gdLst/>
              <a:ahLst/>
              <a:cxnLst/>
              <a:rect l="l" t="t" r="r" b="b"/>
              <a:pathLst>
                <a:path w="1257300" h="0">
                  <a:moveTo>
                    <a:pt x="0" y="0"/>
                  </a:moveTo>
                  <a:lnTo>
                    <a:pt x="125699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0000" y="6833118"/>
            <a:ext cx="2384507" cy="19812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9999" y="7498802"/>
            <a:ext cx="861762" cy="200809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35386" y="1555202"/>
            <a:ext cx="2217547" cy="206057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43009" y="9176410"/>
            <a:ext cx="2183211" cy="240022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27199" y="8106735"/>
            <a:ext cx="1575815" cy="173735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85628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599155" y="851127"/>
            <a:ext cx="5204460" cy="63690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0800" marR="83185">
              <a:lnSpc>
                <a:spcPts val="1200"/>
              </a:lnSpc>
              <a:spcBef>
                <a:spcPts val="190"/>
              </a:spcBef>
            </a:pPr>
            <a:r>
              <a:rPr dirty="0" sz="750" spc="3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mayor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subconjunto.</a:t>
            </a:r>
            <a:endParaRPr sz="750">
              <a:latin typeface="Microsoft Sans Serif"/>
              <a:cs typeface="Microsoft Sans Serif"/>
            </a:endParaRPr>
          </a:p>
          <a:p>
            <a:pPr algn="r" marR="1407160">
              <a:lnSpc>
                <a:spcPts val="85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cierto,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considerando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cantidad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paralelo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subconjuntos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0">
                <a:latin typeface="Microsoft Sans Serif"/>
                <a:cs typeface="Microsoft Sans Serif"/>
              </a:rPr>
              <a:t>(S)</a:t>
            </a:r>
            <a:r>
              <a:rPr dirty="0" baseline="-33333" sz="750" spc="-150">
                <a:latin typeface="Microsoft Sans Serif"/>
                <a:cs typeface="Microsoft Sans Serif"/>
              </a:rPr>
              <a:t>A</a:t>
            </a:r>
            <a:r>
              <a:rPr dirty="0" sz="800" spc="-100">
                <a:latin typeface="Microsoft Sans Serif"/>
                <a:cs typeface="Microsoft Sans Serif"/>
              </a:rPr>
              <a:t>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endParaRPr sz="8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verificó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1502900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586466" y="1898902"/>
            <a:ext cx="5443220" cy="3321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7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Donde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75">
                <a:latin typeface="Microsoft Sans Serif"/>
                <a:cs typeface="Microsoft Sans Serif"/>
              </a:rPr>
              <a:t>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483870">
              <a:lnSpc>
                <a:spcPts val="220"/>
              </a:lnSpc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175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conexiones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combinadoras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recombinadoras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protegerse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cortocircuitos</a:t>
            </a:r>
            <a:endParaRPr sz="7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360"/>
              </a:spcBef>
            </a:pP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disyuntores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moldeada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caja </a:t>
            </a:r>
            <a:r>
              <a:rPr dirty="0" sz="700" spc="25">
                <a:latin typeface="Microsoft Sans Serif"/>
                <a:cs typeface="Microsoft Sans Serif"/>
              </a:rPr>
              <a:t>recombinadora.</a:t>
            </a:r>
            <a:endParaRPr sz="700">
              <a:latin typeface="Microsoft Sans Serif"/>
              <a:cs typeface="Microsoft Sans Serif"/>
            </a:endParaRPr>
          </a:p>
          <a:p>
            <a:pPr marL="63500" marR="30480">
              <a:lnSpc>
                <a:spcPct val="142800"/>
              </a:lnSpc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20">
                <a:latin typeface="Microsoft Sans Serif"/>
                <a:cs typeface="Microsoft Sans Serif"/>
              </a:rPr>
              <a:t>acuerdo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0">
                <a:latin typeface="Microsoft Sans Serif"/>
                <a:cs typeface="Microsoft Sans Serif"/>
              </a:rPr>
              <a:t>características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tiempo-corriente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20">
                <a:latin typeface="Microsoft Sans Serif"/>
                <a:cs typeface="Microsoft Sans Serif"/>
              </a:rPr>
              <a:t>verificar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(I</a:t>
            </a:r>
            <a:r>
              <a:rPr dirty="0" sz="400" spc="10">
                <a:latin typeface="Microsoft Sans Serif"/>
                <a:cs typeface="Microsoft Sans Serif"/>
              </a:rPr>
              <a:t>2</a:t>
            </a:r>
            <a:r>
              <a:rPr dirty="0" sz="700" spc="10">
                <a:latin typeface="Microsoft Sans Serif"/>
                <a:cs typeface="Microsoft Sans Serif"/>
              </a:rPr>
              <a:t>t)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fusibles,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60">
                <a:latin typeface="Lucida Sans Unicode"/>
                <a:cs typeface="Lucida Sans Unicode"/>
              </a:rPr>
              <a:t>≤</a:t>
            </a:r>
            <a:r>
              <a:rPr dirty="0" sz="700" spc="-95">
                <a:latin typeface="Lucida Sans Unicode"/>
                <a:cs typeface="Lucida Sans Unicode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(K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S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capaz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soportar.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63500" marR="90805">
              <a:lnSpc>
                <a:spcPct val="123600"/>
              </a:lnSpc>
              <a:spcBef>
                <a:spcPts val="15"/>
              </a:spcBef>
            </a:pPr>
            <a:r>
              <a:rPr dirty="0" sz="650" spc="15">
                <a:latin typeface="Microsoft Sans Serif"/>
                <a:cs typeface="Microsoft Sans Serif"/>
              </a:rPr>
              <a:t>Teniendo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cuenta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10">
                <a:latin typeface="Microsoft Sans Serif"/>
                <a:cs typeface="Microsoft Sans Serif"/>
              </a:rPr>
              <a:t> el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la cadena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140">
                <a:latin typeface="Microsoft Sans Serif"/>
                <a:cs typeface="Microsoft Sans Serif"/>
              </a:rPr>
              <a:t>  </a:t>
            </a:r>
            <a:r>
              <a:rPr dirty="0" sz="650" spc="145">
                <a:latin typeface="Microsoft Sans Serif"/>
                <a:cs typeface="Microsoft Sans Serif"/>
              </a:rPr>
              <a:t> 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-82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1433,85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V,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5">
                <a:latin typeface="Microsoft Sans Serif"/>
                <a:cs typeface="Microsoft Sans Serif"/>
              </a:rPr>
              <a:t>nominal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elegir 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40">
                <a:latin typeface="Microsoft Sans Serif"/>
                <a:cs typeface="Microsoft Sans Serif"/>
              </a:rPr>
              <a:t>(V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baseline="-37037" sz="675">
                <a:latin typeface="Microsoft Sans Serif"/>
                <a:cs typeface="Microsoft Sans Serif"/>
              </a:rPr>
              <a:t>Cadena </a:t>
            </a:r>
            <a:r>
              <a:rPr dirty="0" baseline="-37037" sz="675" spc="-30">
                <a:latin typeface="Microsoft Sans Serif"/>
                <a:cs typeface="Microsoft Sans Serif"/>
              </a:rPr>
              <a:t>OC </a:t>
            </a:r>
            <a:r>
              <a:rPr dirty="0" baseline="-37037" sz="675" spc="-15">
                <a:latin typeface="Microsoft Sans Serif"/>
                <a:cs typeface="Microsoft Sans Serif"/>
              </a:rPr>
              <a:t>MAX </a:t>
            </a:r>
            <a:r>
              <a:rPr dirty="0" sz="850" spc="-30">
                <a:latin typeface="Microsoft Sans Serif"/>
                <a:cs typeface="Microsoft Sans Serif"/>
              </a:rPr>
              <a:t>) </a:t>
            </a:r>
            <a:r>
              <a:rPr dirty="0" sz="850" spc="-2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10">
                <a:latin typeface="Microsoft Sans Serif"/>
                <a:cs typeface="Microsoft Sans Serif"/>
              </a:rPr>
              <a:t> &gt;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1433,85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marL="63500" marR="541020">
              <a:lnSpc>
                <a:spcPct val="1334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%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algn="just" marL="63500">
              <a:lnSpc>
                <a:spcPct val="1000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algn="just" marL="1276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282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dispondrán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canaletas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suelo;</a:t>
            </a:r>
            <a:endParaRPr sz="800">
              <a:latin typeface="Microsoft Sans Serif"/>
              <a:cs typeface="Microsoft Sans Serif"/>
            </a:endParaRPr>
          </a:p>
          <a:p>
            <a:pPr algn="just" marL="63500" marR="2786380">
              <a:lnSpc>
                <a:spcPts val="1200"/>
              </a:lnSpc>
              <a:spcBef>
                <a:spcPts val="80"/>
              </a:spcBef>
              <a:buChar char="•"/>
              <a:tabLst>
                <a:tab pos="1206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colocará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cables);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selecciona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solar: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cable:</a:t>
            </a:r>
            <a:r>
              <a:rPr dirty="0" sz="700" spc="-10">
                <a:latin typeface="Microsoft Sans Serif"/>
                <a:cs typeface="Microsoft Sans Serif"/>
              </a:rPr>
              <a:t> H1Z2Z2-K</a:t>
            </a:r>
            <a:endParaRPr sz="700">
              <a:latin typeface="Microsoft Sans Serif"/>
              <a:cs typeface="Microsoft Sans Serif"/>
            </a:endParaRPr>
          </a:p>
          <a:p>
            <a:pPr algn="just" marL="63500">
              <a:lnSpc>
                <a:spcPct val="100000"/>
              </a:lnSpc>
              <a:spcBef>
                <a:spcPts val="210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algn="just" marL="63500" marR="2457450">
              <a:lnSpc>
                <a:spcPct val="133400"/>
              </a:lnSpc>
            </a:pPr>
            <a:r>
              <a:rPr dirty="0" sz="750" spc="25">
                <a:latin typeface="Microsoft Sans Serif"/>
                <a:cs typeface="Microsoft Sans Serif"/>
              </a:rPr>
              <a:t>Temperatura </a:t>
            </a:r>
            <a:r>
              <a:rPr dirty="0" sz="750" spc="30">
                <a:latin typeface="Microsoft Sans Serif"/>
                <a:cs typeface="Microsoft Sans Serif"/>
              </a:rPr>
              <a:t>ambiente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funcionamiento: </a:t>
            </a:r>
            <a:r>
              <a:rPr dirty="0" sz="750" spc="5">
                <a:latin typeface="Microsoft Sans Serif"/>
                <a:cs typeface="Microsoft Sans Serif"/>
              </a:rPr>
              <a:t>-40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20">
                <a:latin typeface="Microsoft Sans Serif"/>
                <a:cs typeface="Microsoft Sans Serif"/>
              </a:rPr>
              <a:t>hasta </a:t>
            </a:r>
            <a:r>
              <a:rPr dirty="0" sz="750">
                <a:latin typeface="Microsoft Sans Serif"/>
                <a:cs typeface="Microsoft Sans Serif"/>
              </a:rPr>
              <a:t>+90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250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°C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(5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s.)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40000" y="53010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5371793"/>
            <a:ext cx="847725" cy="4489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20">
                <a:latin typeface="Microsoft Sans Serif"/>
                <a:cs typeface="Microsoft Sans Serif"/>
              </a:rPr>
              <a:t>Longitud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5">
                <a:latin typeface="Microsoft Sans Serif"/>
                <a:cs typeface="Microsoft Sans Serif"/>
              </a:rPr>
              <a:t>sección </a:t>
            </a:r>
            <a:r>
              <a:rPr dirty="0" sz="450" spc="10">
                <a:latin typeface="Microsoft Sans Serif"/>
                <a:cs typeface="Microsoft Sans Serif"/>
              </a:rPr>
              <a:t> transversal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7299" y="5383682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02258" y="5390032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45601" y="5383682"/>
            <a:ext cx="8451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500" spc="-5" b="1">
                <a:latin typeface="Arial"/>
                <a:cs typeface="Arial"/>
              </a:rPr>
              <a:t>]</a:t>
            </a:r>
            <a:endParaRPr sz="5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412300" y="5383682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977259" y="5390032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120602" y="5358282"/>
            <a:ext cx="91059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300" b="1">
                <a:latin typeface="Arial"/>
                <a:cs typeface="Arial"/>
              </a:rPr>
              <a:t>    </a:t>
            </a:r>
            <a:r>
              <a:rPr dirty="0" sz="300" spc="25" b="1">
                <a:latin typeface="Arial"/>
                <a:cs typeface="Arial"/>
              </a:rPr>
              <a:t> </a:t>
            </a:r>
            <a:r>
              <a:rPr dirty="0" sz="700" spc="-5" b="1">
                <a:latin typeface="Arial"/>
                <a:cs typeface="Arial"/>
              </a:rPr>
              <a:t>]</a:t>
            </a:r>
            <a:endParaRPr sz="7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0000" y="6759330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37293" y="7150678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11946" y="7321802"/>
            <a:ext cx="43249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latin typeface="Microsoft Sans Serif"/>
                <a:cs typeface="Microsoft Sans Serif"/>
              </a:rPr>
              <a:t>La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capacidad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transporte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corriente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continua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I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los cables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la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</a:t>
            </a:r>
            <a:r>
              <a:rPr dirty="0" baseline="-33333" sz="750" spc="7">
                <a:latin typeface="Microsoft Sans Serif"/>
                <a:cs typeface="Microsoft Sans Serif"/>
              </a:rPr>
              <a:t>el</a:t>
            </a:r>
            <a:r>
              <a:rPr dirty="0" baseline="-33333" sz="750" spc="67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 </a:t>
            </a:r>
            <a:r>
              <a:rPr dirty="0" sz="500" spc="15">
                <a:latin typeface="Microsoft Sans Serif"/>
                <a:cs typeface="Microsoft Sans Serif"/>
              </a:rPr>
              <a:t>fotovoltaica,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el </a:t>
            </a:r>
            <a:r>
              <a:rPr dirty="0" sz="500" spc="20">
                <a:latin typeface="Microsoft Sans Serif"/>
                <a:cs typeface="Microsoft Sans Serif"/>
              </a:rPr>
              <a:t>dimensionamiento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los</a:t>
            </a:r>
            <a:r>
              <a:rPr dirty="0" sz="500">
                <a:latin typeface="Microsoft Sans Serif"/>
                <a:cs typeface="Microsoft Sans Serif"/>
              </a:rPr>
              <a:t> cables,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deberá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ser: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719871" y="7131302"/>
            <a:ext cx="15900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75">
                <a:latin typeface="Microsoft Sans Serif"/>
                <a:cs typeface="Microsoft Sans Serif"/>
              </a:rPr>
              <a:t>SC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>
                <a:latin typeface="Microsoft Sans Serif"/>
                <a:cs typeface="Microsoft Sans Serif"/>
              </a:rPr>
              <a:t>  </a:t>
            </a:r>
            <a:r>
              <a:rPr dirty="0" baseline="-37037" sz="675" spc="-3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12,15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0000" y="7446575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11895" y="7753571"/>
            <a:ext cx="5096510" cy="282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 </a:t>
            </a:r>
            <a:r>
              <a:rPr dirty="0" sz="700">
                <a:latin typeface="Microsoft Sans Serif"/>
                <a:cs typeface="Microsoft Sans Serif"/>
              </a:rPr>
              <a:t>caja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combinadora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menos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14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cadenas.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esto,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capacidad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máxima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I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cables,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d</a:t>
            </a:r>
            <a:r>
              <a:rPr dirty="0" baseline="-33333" sz="750" spc="-15">
                <a:latin typeface="Microsoft Sans Serif"/>
                <a:cs typeface="Microsoft Sans Serif"/>
              </a:rPr>
              <a:t>el</a:t>
            </a:r>
            <a:r>
              <a:rPr dirty="0" sz="600" spc="-10">
                <a:latin typeface="Microsoft Sans Serif"/>
                <a:cs typeface="Microsoft Sans Serif"/>
              </a:rPr>
              <a:t>imensionado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conductores,</a:t>
            </a:r>
            <a:r>
              <a:rPr dirty="0" sz="600" spc="5">
                <a:latin typeface="Microsoft Sans Serif"/>
                <a:cs typeface="Microsoft Sans Serif"/>
              </a:rPr>
              <a:t> será: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0000" y="802897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586527" y="8318727"/>
            <a:ext cx="5355590" cy="78930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63500" marR="55880">
              <a:lnSpc>
                <a:spcPts val="1200"/>
              </a:lnSpc>
              <a:spcBef>
                <a:spcPts val="190"/>
              </a:spcBef>
            </a:pPr>
            <a:r>
              <a:rPr dirty="0" sz="750" spc="-4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verifica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30">
                <a:latin typeface="Microsoft Sans Serif"/>
                <a:cs typeface="Microsoft Sans Serif"/>
              </a:rPr>
              <a:t>conducci</a:t>
            </a:r>
            <a:r>
              <a:rPr dirty="0" baseline="-33333" sz="750" spc="-44">
                <a:latin typeface="Microsoft Sans Serif"/>
                <a:cs typeface="Microsoft Sans Serif"/>
              </a:rPr>
              <a:t>e</a:t>
            </a:r>
            <a:r>
              <a:rPr dirty="0" sz="750" spc="-30">
                <a:latin typeface="Microsoft Sans Serif"/>
                <a:cs typeface="Microsoft Sans Serif"/>
              </a:rPr>
              <a:t>ó</a:t>
            </a:r>
            <a:r>
              <a:rPr dirty="0" baseline="-33333" sz="750" spc="-44">
                <a:latin typeface="Microsoft Sans Serif"/>
                <a:cs typeface="Microsoft Sans Serif"/>
              </a:rPr>
              <a:t>l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45">
                <a:latin typeface="Microsoft Sans Serif"/>
                <a:cs typeface="Microsoft Sans Serif"/>
              </a:rPr>
              <a:t>I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10">
                <a:latin typeface="Microsoft Sans Serif"/>
                <a:cs typeface="Microsoft Sans Serif"/>
              </a:rPr>
              <a:t>solares calculados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60364-5-52. </a:t>
            </a:r>
            <a:r>
              <a:rPr dirty="0" sz="750" spc="3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conducción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superior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subcampo.</a:t>
            </a:r>
            <a:endParaRPr sz="750">
              <a:latin typeface="Microsoft Sans Serif"/>
              <a:cs typeface="Microsoft Sans Serif"/>
            </a:endParaRPr>
          </a:p>
          <a:p>
            <a:pPr algn="r" marR="1545590">
              <a:lnSpc>
                <a:spcPts val="85"/>
              </a:lnSpc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75"/>
              </a:spcBef>
            </a:pPr>
            <a:r>
              <a:rPr dirty="0" sz="800" spc="15">
                <a:latin typeface="Microsoft Sans Serif"/>
                <a:cs typeface="Microsoft Sans Serif"/>
              </a:rPr>
              <a:t>Por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cierto,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considerando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cantidad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conectadas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paralelo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subconjuntos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0">
                <a:latin typeface="Microsoft Sans Serif"/>
                <a:cs typeface="Microsoft Sans Serif"/>
              </a:rPr>
              <a:t>(S)</a:t>
            </a:r>
            <a:r>
              <a:rPr dirty="0" baseline="-33333" sz="750" spc="-150">
                <a:latin typeface="Microsoft Sans Serif"/>
                <a:cs typeface="Microsoft Sans Serif"/>
              </a:rPr>
              <a:t>A</a:t>
            </a:r>
            <a:r>
              <a:rPr dirty="0" sz="800" spc="-100">
                <a:latin typeface="Microsoft Sans Serif"/>
                <a:cs typeface="Microsoft Sans Serif"/>
              </a:rPr>
              <a:t>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endParaRPr sz="800">
              <a:latin typeface="Microsoft Sans Serif"/>
              <a:cs typeface="Microsoft Sans Serif"/>
            </a:endParaRPr>
          </a:p>
          <a:p>
            <a:pPr marL="63500">
              <a:lnSpc>
                <a:spcPct val="100000"/>
              </a:lnSpc>
              <a:spcBef>
                <a:spcPts val="240"/>
              </a:spcBef>
            </a:pP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no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verificó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condición.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40000" y="916595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9" y="3006002"/>
            <a:ext cx="5370195" cy="25400"/>
            <a:chOff x="1649999" y="3006002"/>
            <a:chExt cx="5370195" cy="25400"/>
          </a:xfrm>
        </p:grpSpPr>
        <p:sp>
          <p:nvSpPr>
            <p:cNvPr id="4" name="object 4"/>
            <p:cNvSpPr/>
            <p:nvPr/>
          </p:nvSpPr>
          <p:spPr>
            <a:xfrm>
              <a:off x="1649999" y="3018702"/>
              <a:ext cx="3816985" cy="0"/>
            </a:xfrm>
            <a:custGeom>
              <a:avLst/>
              <a:gdLst/>
              <a:ahLst/>
              <a:cxnLst/>
              <a:rect l="l" t="t" r="r" b="b"/>
              <a:pathLst>
                <a:path w="3816985" h="0">
                  <a:moveTo>
                    <a:pt x="0" y="0"/>
                  </a:moveTo>
                  <a:lnTo>
                    <a:pt x="3816896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466899" y="3018702"/>
              <a:ext cx="1553210" cy="0"/>
            </a:xfrm>
            <a:custGeom>
              <a:avLst/>
              <a:gdLst/>
              <a:ahLst/>
              <a:cxnLst/>
              <a:rect l="l" t="t" r="r" b="b"/>
              <a:pathLst>
                <a:path w="1553209" h="0">
                  <a:moveTo>
                    <a:pt x="0" y="0"/>
                  </a:moveTo>
                  <a:lnTo>
                    <a:pt x="1553095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649999" y="3198702"/>
          <a:ext cx="5370195" cy="10737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67685"/>
                <a:gridCol w="2302510"/>
              </a:tblGrid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972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dirty="0" sz="800" b="1">
                          <a:latin typeface="Arial"/>
                          <a:cs typeface="Arial"/>
                        </a:rPr>
                        <a:t>Opción</a:t>
                      </a:r>
                      <a:r>
                        <a:rPr dirty="0" sz="8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Teniendo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cuenta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5">
                          <a:latin typeface="Microsoft Sans Serif"/>
                          <a:cs typeface="Microsoft Sans Serif"/>
                        </a:rPr>
                        <a:t>que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5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30">
                          <a:latin typeface="Microsoft Sans Serif"/>
                          <a:cs typeface="Microsoft Sans Serif"/>
                        </a:rPr>
                        <a:t>máximo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circuito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5">
                          <a:latin typeface="Microsoft Sans Serif"/>
                          <a:cs typeface="Microsoft Sans Serif"/>
                        </a:rPr>
                        <a:t>abierto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2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dirty="0" sz="650" spc="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cadena</a:t>
                      </a:r>
                      <a:r>
                        <a:rPr dirty="0" sz="65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50" spc="-35">
                          <a:latin typeface="Microsoft Sans Serif"/>
                          <a:cs typeface="Microsoft Sans Serif"/>
                        </a:rPr>
                        <a:t>(V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635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1440">
                        <a:lnSpc>
                          <a:spcPct val="100000"/>
                        </a:lnSpc>
                      </a:pPr>
                      <a:r>
                        <a:rPr dirty="0" baseline="-37037" sz="675">
                          <a:latin typeface="Microsoft Sans Serif"/>
                          <a:cs typeface="Microsoft Sans Serif"/>
                        </a:rPr>
                        <a:t>Cadena</a:t>
                      </a:r>
                      <a:r>
                        <a:rPr dirty="0" baseline="-37037" sz="675" spc="-7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7037" sz="675" spc="-30">
                          <a:latin typeface="Microsoft Sans Serif"/>
                          <a:cs typeface="Microsoft Sans Serif"/>
                        </a:rPr>
                        <a:t>OC</a:t>
                      </a:r>
                      <a:r>
                        <a:rPr dirty="0" baseline="-37037" sz="675" spc="-7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baseline="-37037" sz="675" spc="-15">
                          <a:latin typeface="Microsoft Sans Serif"/>
                          <a:cs typeface="Microsoft Sans Serif"/>
                        </a:rPr>
                        <a:t>MAX</a:t>
                      </a:r>
                      <a:r>
                        <a:rPr dirty="0" baseline="-37037" sz="675" spc="1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30">
                          <a:latin typeface="Microsoft Sans Serif"/>
                          <a:cs typeface="Microsoft Sans Serif"/>
                        </a:rPr>
                        <a:t>)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 a </a:t>
                      </a:r>
                      <a:r>
                        <a:rPr dirty="0" sz="800" spc="45">
                          <a:latin typeface="Microsoft Sans Serif"/>
                          <a:cs typeface="Microsoft Sans Serif"/>
                        </a:rPr>
                        <a:t>menor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40">
                          <a:latin typeface="Microsoft Sans Serif"/>
                          <a:cs typeface="Microsoft Sans Serif"/>
                        </a:rPr>
                        <a:t>temperatura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10">
                          <a:latin typeface="Microsoft Sans Serif"/>
                          <a:cs typeface="Microsoft Sans Serif"/>
                        </a:rPr>
                        <a:t>es</a:t>
                      </a:r>
                      <a:r>
                        <a:rPr dirty="0" sz="8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5">
                          <a:latin typeface="Microsoft Sans Serif"/>
                          <a:cs typeface="Microsoft Sans Serif"/>
                        </a:rPr>
                        <a:t>1477,3</a:t>
                      </a:r>
                      <a:r>
                        <a:rPr dirty="0" sz="80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800" spc="-35">
                          <a:latin typeface="Microsoft Sans Serif"/>
                          <a:cs typeface="Microsoft Sans Serif"/>
                        </a:rPr>
                        <a:t>V,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1649999" y="6364803"/>
            <a:ext cx="5370195" cy="25400"/>
            <a:chOff x="1649999" y="6364803"/>
            <a:chExt cx="5370195" cy="25400"/>
          </a:xfrm>
        </p:grpSpPr>
        <p:sp>
          <p:nvSpPr>
            <p:cNvPr id="8" name="object 8"/>
            <p:cNvSpPr/>
            <p:nvPr/>
          </p:nvSpPr>
          <p:spPr>
            <a:xfrm>
              <a:off x="1649999" y="6377503"/>
              <a:ext cx="2129155" cy="0"/>
            </a:xfrm>
            <a:custGeom>
              <a:avLst/>
              <a:gdLst/>
              <a:ahLst/>
              <a:cxnLst/>
              <a:rect l="l" t="t" r="r" b="b"/>
              <a:pathLst>
                <a:path w="2129154" h="0">
                  <a:moveTo>
                    <a:pt x="0" y="0"/>
                  </a:moveTo>
                  <a:lnTo>
                    <a:pt x="212871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778716" y="6377503"/>
              <a:ext cx="1621155" cy="0"/>
            </a:xfrm>
            <a:custGeom>
              <a:avLst/>
              <a:gdLst/>
              <a:ahLst/>
              <a:cxnLst/>
              <a:rect l="l" t="t" r="r" b="b"/>
              <a:pathLst>
                <a:path w="1621154" h="0">
                  <a:moveTo>
                    <a:pt x="0" y="0"/>
                  </a:moveTo>
                  <a:lnTo>
                    <a:pt x="162064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399358" y="6377503"/>
              <a:ext cx="1621155" cy="0"/>
            </a:xfrm>
            <a:custGeom>
              <a:avLst/>
              <a:gdLst/>
              <a:ahLst/>
              <a:cxnLst/>
              <a:rect l="l" t="t" r="r" b="b"/>
              <a:pathLst>
                <a:path w="1621154" h="0">
                  <a:moveTo>
                    <a:pt x="0" y="0"/>
                  </a:moveTo>
                  <a:lnTo>
                    <a:pt x="162064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649999" y="6557502"/>
          <a:ext cx="5370195" cy="5892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81505"/>
                <a:gridCol w="2593340"/>
                <a:gridCol w="895350"/>
              </a:tblGrid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70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39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83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390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0686" y="7270355"/>
            <a:ext cx="2382254" cy="202208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2799" y="8018805"/>
            <a:ext cx="858665" cy="150607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1528" y="8848803"/>
            <a:ext cx="2633471" cy="166115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89" y="908302"/>
            <a:ext cx="5367020" cy="882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700"/>
              </a:lnSpc>
              <a:spcBef>
                <a:spcPts val="100"/>
              </a:spcBef>
            </a:pPr>
            <a:r>
              <a:rPr dirty="0" sz="600" spc="20">
                <a:latin typeface="Microsoft Sans Serif"/>
                <a:cs typeface="Microsoft Sans Serif"/>
              </a:rPr>
              <a:t>Donde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75">
                <a:latin typeface="Microsoft Sans Serif"/>
                <a:cs typeface="Microsoft Sans Serif"/>
              </a:rPr>
              <a:t>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número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cadenas </a:t>
            </a:r>
            <a:r>
              <a:rPr dirty="0" sz="600" spc="15">
                <a:latin typeface="Microsoft Sans Serif"/>
                <a:cs typeface="Microsoft Sans Serif"/>
              </a:rPr>
              <a:t>fotovoltaicas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conectadas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paralelo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subconjunto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433070">
              <a:lnSpc>
                <a:spcPts val="220"/>
              </a:lnSpc>
            </a:pPr>
            <a:r>
              <a:rPr dirty="0" sz="200">
                <a:latin typeface="Microsoft Sans Serif"/>
                <a:cs typeface="Microsoft Sans Serif"/>
              </a:rPr>
              <a:t>Sudamérica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700" spc="15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conexiones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entre</a:t>
            </a:r>
            <a:r>
              <a:rPr dirty="0" sz="700">
                <a:latin typeface="Microsoft Sans Serif"/>
                <a:cs typeface="Microsoft Sans Serif"/>
              </a:rPr>
              <a:t> 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combinadoras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-5">
                <a:latin typeface="Microsoft Sans Serif"/>
                <a:cs typeface="Microsoft Sans Serif"/>
              </a:rPr>
              <a:t>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recombinadoras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protegerse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cortocircuitos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disyuntores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caja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moldeada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entrada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caja </a:t>
            </a:r>
            <a:r>
              <a:rPr dirty="0" sz="700" spc="25">
                <a:latin typeface="Microsoft Sans Serif"/>
                <a:cs typeface="Microsoft Sans Serif"/>
              </a:rPr>
              <a:t>recombinadora.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800"/>
              </a:lnSpc>
            </a:pPr>
            <a:r>
              <a:rPr dirty="0" sz="700" spc="5">
                <a:latin typeface="Microsoft Sans Serif"/>
                <a:cs typeface="Microsoft Sans Serif"/>
              </a:rPr>
              <a:t>De </a:t>
            </a:r>
            <a:r>
              <a:rPr dirty="0" sz="700" spc="20">
                <a:latin typeface="Microsoft Sans Serif"/>
                <a:cs typeface="Microsoft Sans Serif"/>
              </a:rPr>
              <a:t>acuerdo </a:t>
            </a:r>
            <a:r>
              <a:rPr dirty="0" sz="700">
                <a:latin typeface="Microsoft Sans Serif"/>
                <a:cs typeface="Microsoft Sans Serif"/>
              </a:rPr>
              <a:t>a las </a:t>
            </a:r>
            <a:r>
              <a:rPr dirty="0" sz="700" spc="10">
                <a:latin typeface="Microsoft Sans Serif"/>
                <a:cs typeface="Microsoft Sans Serif"/>
              </a:rPr>
              <a:t>características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tiempo-corriente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20">
                <a:latin typeface="Microsoft Sans Serif"/>
                <a:cs typeface="Microsoft Sans Serif"/>
              </a:rPr>
              <a:t>verificar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10">
                <a:latin typeface="Microsoft Sans Serif"/>
                <a:cs typeface="Microsoft Sans Serif"/>
              </a:rPr>
              <a:t>(I</a:t>
            </a:r>
            <a:r>
              <a:rPr dirty="0" sz="400" spc="10">
                <a:latin typeface="Microsoft Sans Serif"/>
                <a:cs typeface="Microsoft Sans Serif"/>
              </a:rPr>
              <a:t>2</a:t>
            </a:r>
            <a:r>
              <a:rPr dirty="0" sz="700" spc="10">
                <a:latin typeface="Microsoft Sans Serif"/>
                <a:cs typeface="Microsoft Sans Serif"/>
              </a:rPr>
              <a:t>t)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15">
                <a:latin typeface="Microsoft Sans Serif"/>
                <a:cs typeface="Microsoft Sans Serif"/>
              </a:rPr>
              <a:t>fusibles,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energía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fusibles,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igual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60">
                <a:latin typeface="Lucida Sans Unicode"/>
                <a:cs typeface="Lucida Sans Unicode"/>
              </a:rPr>
              <a:t>≤</a:t>
            </a:r>
            <a:r>
              <a:rPr dirty="0" sz="700" spc="-95">
                <a:latin typeface="Lucida Sans Unicode"/>
                <a:cs typeface="Lucida Sans Unicode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(K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S</a:t>
            </a:r>
            <a:r>
              <a:rPr dirty="0" sz="400" spc="-25">
                <a:latin typeface="Microsoft Sans Serif"/>
                <a:cs typeface="Microsoft Sans Serif"/>
              </a:rPr>
              <a:t>2</a:t>
            </a:r>
            <a:r>
              <a:rPr dirty="0" sz="700" spc="-25">
                <a:latin typeface="Microsoft Sans Serif"/>
                <a:cs typeface="Microsoft Sans Serif"/>
              </a:rPr>
              <a:t>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valor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máximo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específica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capaz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soportar.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299" y="1981452"/>
            <a:ext cx="4939030" cy="878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Microsoft Sans Serif"/>
                <a:cs typeface="Microsoft Sans Serif"/>
              </a:rPr>
              <a:t>B.1.14</a:t>
            </a:r>
            <a:r>
              <a:rPr dirty="0" sz="1150" spc="-5">
                <a:latin typeface="Microsoft Sans Serif"/>
                <a:cs typeface="Microsoft Sans Serif"/>
              </a:rPr>
              <a:t> Cables </a:t>
            </a:r>
            <a:r>
              <a:rPr dirty="0" sz="1150" spc="35">
                <a:latin typeface="Microsoft Sans Serif"/>
                <a:cs typeface="Microsoft Sans Serif"/>
              </a:rPr>
              <a:t>de</a:t>
            </a:r>
            <a:r>
              <a:rPr dirty="0" sz="1150">
                <a:latin typeface="Microsoft Sans Serif"/>
                <a:cs typeface="Microsoft Sans Serif"/>
              </a:rPr>
              <a:t> </a:t>
            </a:r>
            <a:r>
              <a:rPr dirty="0" sz="1150" spc="20">
                <a:latin typeface="Microsoft Sans Serif"/>
                <a:cs typeface="Microsoft Sans Serif"/>
              </a:rPr>
              <a:t>elección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55">
                <a:latin typeface="Microsoft Sans Serif"/>
                <a:cs typeface="Microsoft Sans Serif"/>
              </a:rPr>
              <a:t>entre</a:t>
            </a:r>
            <a:r>
              <a:rPr dirty="0" sz="1150" spc="-5">
                <a:latin typeface="Microsoft Sans Serif"/>
                <a:cs typeface="Microsoft Sans Serif"/>
              </a:rPr>
              <a:t> cajas</a:t>
            </a:r>
            <a:r>
              <a:rPr dirty="0" sz="1150">
                <a:latin typeface="Microsoft Sans Serif"/>
                <a:cs typeface="Microsoft Sans Serif"/>
              </a:rPr>
              <a:t> </a:t>
            </a:r>
            <a:r>
              <a:rPr dirty="0" sz="1150" spc="40">
                <a:latin typeface="Microsoft Sans Serif"/>
                <a:cs typeface="Microsoft Sans Serif"/>
              </a:rPr>
              <a:t>recombinadoras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5">
                <a:latin typeface="Microsoft Sans Serif"/>
                <a:cs typeface="Microsoft Sans Serif"/>
              </a:rPr>
              <a:t>e</a:t>
            </a:r>
            <a:r>
              <a:rPr dirty="0" sz="1150" spc="-5">
                <a:latin typeface="Microsoft Sans Serif"/>
                <a:cs typeface="Microsoft Sans Serif"/>
              </a:rPr>
              <a:t> </a:t>
            </a:r>
            <a:r>
              <a:rPr dirty="0" sz="1150" spc="40">
                <a:latin typeface="Microsoft Sans Serif"/>
                <a:cs typeface="Microsoft Sans Serif"/>
              </a:rPr>
              <a:t>inversor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caja </a:t>
            </a:r>
            <a:r>
              <a:rPr dirty="0" sz="750" spc="30">
                <a:latin typeface="Microsoft Sans Serif"/>
                <a:cs typeface="Microsoft Sans Serif"/>
              </a:rPr>
              <a:t>combinadora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conjunto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caja </a:t>
            </a:r>
            <a:r>
              <a:rPr dirty="0" sz="750" spc="30">
                <a:latin typeface="Microsoft Sans Serif"/>
                <a:cs typeface="Microsoft Sans Serif"/>
              </a:rPr>
              <a:t>recombinadora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realiza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unipolares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H1Z2Z2-K.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longitud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entre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cajas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combinadoras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5">
                <a:latin typeface="Microsoft Sans Serif"/>
                <a:cs typeface="Microsoft Sans Serif"/>
              </a:rPr>
              <a:t>cajas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recombinadoras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indica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Tabla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10.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2953891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3035300"/>
            <a:ext cx="754380" cy="33782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25">
                <a:latin typeface="Microsoft Sans Serif"/>
                <a:cs typeface="Microsoft Sans Serif"/>
              </a:rPr>
              <a:t>longitud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cable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opción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opción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2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37299" y="3047281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234229" y="3053631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599193" y="4189077"/>
            <a:ext cx="5309870" cy="2021839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41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elegir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 spc="95">
                <a:latin typeface="Microsoft Sans Serif"/>
                <a:cs typeface="Microsoft Sans Serif"/>
              </a:rPr>
              <a:t> </a:t>
            </a:r>
            <a:r>
              <a:rPr dirty="0" baseline="-37037" sz="675">
                <a:latin typeface="Microsoft Sans Serif"/>
                <a:cs typeface="Microsoft Sans Serif"/>
              </a:rPr>
              <a:t>Cadena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22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algn="just" marL="50800">
              <a:lnSpc>
                <a:spcPct val="100000"/>
              </a:lnSpc>
              <a:spcBef>
                <a:spcPts val="280"/>
              </a:spcBef>
            </a:pP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2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1477,3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algn="just" marL="50800" marR="420370">
              <a:lnSpc>
                <a:spcPct val="1334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%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9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algn="just" marL="50800">
              <a:lnSpc>
                <a:spcPct val="1000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algn="just" marL="1149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155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dispondrán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canaletas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suelo;</a:t>
            </a:r>
            <a:endParaRPr sz="800">
              <a:latin typeface="Microsoft Sans Serif"/>
              <a:cs typeface="Microsoft Sans Serif"/>
            </a:endParaRPr>
          </a:p>
          <a:p>
            <a:pPr algn="just" marL="50800" marR="2666365">
              <a:lnSpc>
                <a:spcPts val="1200"/>
              </a:lnSpc>
              <a:spcBef>
                <a:spcPts val="80"/>
              </a:spcBef>
              <a:buChar char="•"/>
              <a:tabLst>
                <a:tab pos="1079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mismo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</a:t>
            </a:r>
            <a:r>
              <a:rPr dirty="0" sz="700" spc="-5">
                <a:latin typeface="Microsoft Sans Serif"/>
                <a:cs typeface="Microsoft Sans Serif"/>
              </a:rPr>
              <a:t> se </a:t>
            </a:r>
            <a:r>
              <a:rPr dirty="0" sz="700" spc="15">
                <a:latin typeface="Microsoft Sans Serif"/>
                <a:cs typeface="Microsoft Sans Serif"/>
              </a:rPr>
              <a:t>colocará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(2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cables);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las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selecciona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solar: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cable:</a:t>
            </a:r>
            <a:r>
              <a:rPr dirty="0" sz="700" spc="-10">
                <a:latin typeface="Microsoft Sans Serif"/>
                <a:cs typeface="Microsoft Sans Serif"/>
              </a:rPr>
              <a:t> H1Z2Z2-K</a:t>
            </a:r>
            <a:endParaRPr sz="700">
              <a:latin typeface="Microsoft Sans Serif"/>
              <a:cs typeface="Microsoft Sans Serif"/>
            </a:endParaRPr>
          </a:p>
          <a:p>
            <a:pPr algn="just" marL="50800">
              <a:lnSpc>
                <a:spcPct val="100000"/>
              </a:lnSpc>
              <a:spcBef>
                <a:spcPts val="210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algn="just" marL="50800" marR="2336800">
              <a:lnSpc>
                <a:spcPct val="133400"/>
              </a:lnSpc>
            </a:pPr>
            <a:r>
              <a:rPr dirty="0" sz="750" spc="25">
                <a:latin typeface="Microsoft Sans Serif"/>
                <a:cs typeface="Microsoft Sans Serif"/>
              </a:rPr>
              <a:t>Temperatura </a:t>
            </a:r>
            <a:r>
              <a:rPr dirty="0" sz="750" spc="30">
                <a:latin typeface="Microsoft Sans Serif"/>
                <a:cs typeface="Microsoft Sans Serif"/>
              </a:rPr>
              <a:t>ambiente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funcionamiento: </a:t>
            </a:r>
            <a:r>
              <a:rPr dirty="0" sz="750" spc="5">
                <a:latin typeface="Microsoft Sans Serif"/>
                <a:cs typeface="Microsoft Sans Serif"/>
              </a:rPr>
              <a:t>-40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20">
                <a:latin typeface="Microsoft Sans Serif"/>
                <a:cs typeface="Microsoft Sans Serif"/>
              </a:rPr>
              <a:t>hasta </a:t>
            </a:r>
            <a:r>
              <a:rPr dirty="0" sz="750">
                <a:latin typeface="Microsoft Sans Serif"/>
                <a:cs typeface="Microsoft Sans Serif"/>
              </a:rPr>
              <a:t>+90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250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°C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(5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s.)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0000" y="63234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0000" y="6394194"/>
            <a:ext cx="847725" cy="4489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20">
                <a:latin typeface="Microsoft Sans Serif"/>
                <a:cs typeface="Microsoft Sans Serif"/>
              </a:rPr>
              <a:t>Longitud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5">
                <a:latin typeface="Microsoft Sans Serif"/>
                <a:cs typeface="Microsoft Sans Serif"/>
              </a:rPr>
              <a:t>sección </a:t>
            </a:r>
            <a:r>
              <a:rPr dirty="0" sz="450" spc="10">
                <a:latin typeface="Microsoft Sans Serif"/>
                <a:cs typeface="Microsoft Sans Serif"/>
              </a:rPr>
              <a:t> transversal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37299" y="6406082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13582" y="6412432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120526" y="6406082"/>
            <a:ext cx="84518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500" spc="-5" b="1">
                <a:latin typeface="Arial"/>
                <a:cs typeface="Arial"/>
              </a:rPr>
              <a:t>]</a:t>
            </a:r>
            <a:endParaRPr sz="5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0000" y="7203598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11893" y="7588847"/>
            <a:ext cx="4807585" cy="292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  </a:t>
            </a:r>
            <a:r>
              <a:rPr dirty="0" sz="650" spc="210">
                <a:latin typeface="Microsoft Sans Serif"/>
                <a:cs typeface="Microsoft Sans Serif"/>
              </a:rPr>
              <a:t> </a:t>
            </a:r>
            <a:r>
              <a:rPr dirty="0" baseline="-37037" sz="675">
                <a:latin typeface="Microsoft Sans Serif"/>
                <a:cs typeface="Microsoft Sans Serif"/>
              </a:rPr>
              <a:t>Cadena </a:t>
            </a:r>
            <a:r>
              <a:rPr dirty="0" baseline="-37037" sz="675" spc="-75">
                <a:latin typeface="Microsoft Sans Serif"/>
                <a:cs typeface="Microsoft Sans Serif"/>
              </a:rPr>
              <a:t>SC</a:t>
            </a:r>
            <a:r>
              <a:rPr dirty="0" baseline="-37037" sz="675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34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5">
                <a:latin typeface="Microsoft Sans Serif"/>
                <a:cs typeface="Microsoft Sans Serif"/>
              </a:rPr>
              <a:t> 12,15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A.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esto,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535"/>
              </a:spcBef>
            </a:pPr>
            <a:r>
              <a:rPr dirty="0" sz="500" spc="-10">
                <a:latin typeface="Microsoft Sans Serif"/>
                <a:cs typeface="Microsoft Sans Serif"/>
              </a:rPr>
              <a:t>La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capacidad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transporte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corriente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continua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I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los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cables </a:t>
            </a:r>
            <a:r>
              <a:rPr dirty="0" sz="500" spc="-40">
                <a:latin typeface="Microsoft Sans Serif"/>
                <a:cs typeface="Microsoft Sans Serif"/>
              </a:rPr>
              <a:t>de</a:t>
            </a:r>
            <a:r>
              <a:rPr dirty="0" baseline="-33333" sz="750" spc="-60">
                <a:latin typeface="Microsoft Sans Serif"/>
                <a:cs typeface="Microsoft Sans Serif"/>
              </a:rPr>
              <a:t>e</a:t>
            </a:r>
            <a:r>
              <a:rPr dirty="0" sz="500" spc="-40">
                <a:latin typeface="Microsoft Sans Serif"/>
                <a:cs typeface="Microsoft Sans Serif"/>
              </a:rPr>
              <a:t>l</a:t>
            </a:r>
            <a:r>
              <a:rPr dirty="0" baseline="-33333" sz="750" spc="-60">
                <a:latin typeface="Microsoft Sans Serif"/>
                <a:cs typeface="Microsoft Sans Serif"/>
              </a:rPr>
              <a:t>l</a:t>
            </a:r>
            <a:r>
              <a:rPr dirty="0" sz="500" spc="-40">
                <a:latin typeface="Microsoft Sans Serif"/>
                <a:cs typeface="Microsoft Sans Serif"/>
              </a:rPr>
              <a:t>a</a:t>
            </a:r>
            <a:r>
              <a:rPr dirty="0" sz="500" spc="5">
                <a:latin typeface="Microsoft Sans Serif"/>
                <a:cs typeface="Microsoft Sans Serif"/>
              </a:rPr>
              <a:t> cadena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fotovoltaica,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para</a:t>
            </a:r>
            <a:r>
              <a:rPr dirty="0" sz="500" spc="5">
                <a:latin typeface="Microsoft Sans Serif"/>
                <a:cs typeface="Microsoft Sans Serif"/>
              </a:rPr>
              <a:t> el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dimensionamiento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los</a:t>
            </a:r>
            <a:r>
              <a:rPr dirty="0" sz="500">
                <a:latin typeface="Microsoft Sans Serif"/>
                <a:cs typeface="Microsoft Sans Serif"/>
              </a:rPr>
              <a:t> cables,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deberá</a:t>
            </a:r>
            <a:r>
              <a:rPr dirty="0" sz="500" spc="5">
                <a:latin typeface="Microsoft Sans Serif"/>
                <a:cs typeface="Microsoft Sans Serif"/>
              </a:rPr>
              <a:t> ser: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0000" y="791637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7257" y="8241239"/>
            <a:ext cx="4773930" cy="480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386330">
              <a:lnSpc>
                <a:spcPct val="1429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 </a:t>
            </a:r>
            <a:r>
              <a:rPr dirty="0" sz="700">
                <a:latin typeface="Microsoft Sans Serif"/>
                <a:cs typeface="Microsoft Sans Serif"/>
              </a:rPr>
              <a:t>caja </a:t>
            </a:r>
            <a:r>
              <a:rPr dirty="0" sz="700" spc="30">
                <a:latin typeface="Microsoft Sans Serif"/>
                <a:cs typeface="Microsoft Sans Serif"/>
              </a:rPr>
              <a:t>combinadora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15">
                <a:latin typeface="Microsoft Sans Serif"/>
                <a:cs typeface="Microsoft Sans Serif"/>
              </a:rPr>
              <a:t>conectada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15 </a:t>
            </a:r>
            <a:r>
              <a:rPr dirty="0" sz="700" spc="5">
                <a:latin typeface="Microsoft Sans Serif"/>
                <a:cs typeface="Microsoft Sans Serif"/>
              </a:rPr>
              <a:t>cadenas.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Cada </a:t>
            </a:r>
            <a:r>
              <a:rPr dirty="0" sz="700">
                <a:latin typeface="Microsoft Sans Serif"/>
                <a:cs typeface="Microsoft Sans Serif"/>
              </a:rPr>
              <a:t>caja </a:t>
            </a:r>
            <a:r>
              <a:rPr dirty="0" sz="700" spc="30">
                <a:latin typeface="Microsoft Sans Serif"/>
                <a:cs typeface="Microsoft Sans Serif"/>
              </a:rPr>
              <a:t>recombinadora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4</a:t>
            </a:r>
            <a:r>
              <a:rPr dirty="0" sz="700" spc="-5">
                <a:latin typeface="Microsoft Sans Serif"/>
                <a:cs typeface="Microsoft Sans Serif"/>
              </a:rPr>
              <a:t> cajas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combinadoras.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600">
                <a:latin typeface="Microsoft Sans Serif"/>
                <a:cs typeface="Microsoft Sans Serif"/>
              </a:rPr>
              <a:t>De </a:t>
            </a:r>
            <a:r>
              <a:rPr dirty="0" sz="600" spc="20">
                <a:latin typeface="Microsoft Sans Serif"/>
                <a:cs typeface="Microsoft Sans Serif"/>
              </a:rPr>
              <a:t>acuerdo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esto,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capacidad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Iz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cables,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dimensionado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conductores,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será: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40000" y="8798311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37257" y="9080740"/>
            <a:ext cx="5253990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-4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verifica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conducción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10">
                <a:latin typeface="Microsoft Sans Serif"/>
                <a:cs typeface="Microsoft Sans Serif"/>
              </a:rPr>
              <a:t>Iz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10">
                <a:latin typeface="Microsoft Sans Serif"/>
                <a:cs typeface="Microsoft Sans Serif"/>
              </a:rPr>
              <a:t>solares calculados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60364-5-52. </a:t>
            </a:r>
            <a:r>
              <a:rPr dirty="0" sz="750" spc="3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conducción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superior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 spc="-5">
                <a:latin typeface="Microsoft Sans Serif"/>
                <a:cs typeface="Microsoft Sans Serif"/>
              </a:rPr>
              <a:t> 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campo.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186368" y="95294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9" y="3258002"/>
            <a:ext cx="5370195" cy="25400"/>
            <a:chOff x="1649999" y="3258002"/>
            <a:chExt cx="5370195" cy="25400"/>
          </a:xfrm>
        </p:grpSpPr>
        <p:sp>
          <p:nvSpPr>
            <p:cNvPr id="4" name="object 4"/>
            <p:cNvSpPr/>
            <p:nvPr/>
          </p:nvSpPr>
          <p:spPr>
            <a:xfrm>
              <a:off x="1649999" y="3270702"/>
              <a:ext cx="2129155" cy="0"/>
            </a:xfrm>
            <a:custGeom>
              <a:avLst/>
              <a:gdLst/>
              <a:ahLst/>
              <a:cxnLst/>
              <a:rect l="l" t="t" r="r" b="b"/>
              <a:pathLst>
                <a:path w="2129154" h="0">
                  <a:moveTo>
                    <a:pt x="0" y="0"/>
                  </a:moveTo>
                  <a:lnTo>
                    <a:pt x="212871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778716" y="3270702"/>
              <a:ext cx="1621155" cy="0"/>
            </a:xfrm>
            <a:custGeom>
              <a:avLst/>
              <a:gdLst/>
              <a:ahLst/>
              <a:cxnLst/>
              <a:rect l="l" t="t" r="r" b="b"/>
              <a:pathLst>
                <a:path w="1621154" h="0">
                  <a:moveTo>
                    <a:pt x="0" y="0"/>
                  </a:moveTo>
                  <a:lnTo>
                    <a:pt x="162064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399358" y="3270702"/>
              <a:ext cx="1621155" cy="0"/>
            </a:xfrm>
            <a:custGeom>
              <a:avLst/>
              <a:gdLst/>
              <a:ahLst/>
              <a:cxnLst/>
              <a:rect l="l" t="t" r="r" b="b"/>
              <a:pathLst>
                <a:path w="1621154" h="0">
                  <a:moveTo>
                    <a:pt x="0" y="0"/>
                  </a:moveTo>
                  <a:lnTo>
                    <a:pt x="1620647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649999" y="3450701"/>
          <a:ext cx="5370195" cy="5892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81505"/>
                <a:gridCol w="2593340"/>
                <a:gridCol w="895350"/>
              </a:tblGrid>
              <a:tr h="1440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70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1270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399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39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83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1430">
                    <a:lnT w="6350">
                      <a:solidFill>
                        <a:srgbClr val="BBBCBC"/>
                      </a:solidFill>
                      <a:prstDash val="solid"/>
                    </a:lnT>
                    <a:lnB w="6350">
                      <a:solidFill>
                        <a:srgbClr val="BBBCBC"/>
                      </a:solidFill>
                      <a:prstDash val="solid"/>
                    </a:lnB>
                  </a:tcPr>
                </a:tc>
              </a:tr>
              <a:tr h="144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-5">
                          <a:latin typeface="Microsoft Sans Serif"/>
                          <a:cs typeface="Microsoft Sans Serif"/>
                        </a:rPr>
                        <a:t>L0-4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390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240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T w="6350">
                      <a:solidFill>
                        <a:srgbClr val="BBBCBC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999" y="4154029"/>
            <a:ext cx="2396002" cy="200107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0000" y="4911978"/>
            <a:ext cx="857250" cy="200025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9999" y="5710707"/>
            <a:ext cx="2636605" cy="145618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86119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99166" y="852397"/>
            <a:ext cx="5382260" cy="231076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latin typeface="Arial"/>
                <a:cs typeface="Arial"/>
              </a:rPr>
              <a:t>Opción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spc="1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50800" marR="43180">
              <a:lnSpc>
                <a:spcPct val="123600"/>
              </a:lnSpc>
              <a:spcBef>
                <a:spcPts val="10"/>
              </a:spcBef>
            </a:pPr>
            <a:r>
              <a:rPr dirty="0" sz="650" spc="15">
                <a:latin typeface="Microsoft Sans Serif"/>
                <a:cs typeface="Microsoft Sans Serif"/>
              </a:rPr>
              <a:t>Teniendo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cuenta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10">
                <a:latin typeface="Microsoft Sans Serif"/>
                <a:cs typeface="Microsoft Sans Serif"/>
              </a:rPr>
              <a:t> el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la cadena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140">
                <a:latin typeface="Microsoft Sans Serif"/>
                <a:cs typeface="Microsoft Sans Serif"/>
              </a:rPr>
              <a:t>  </a:t>
            </a:r>
            <a:r>
              <a:rPr dirty="0" sz="650" spc="145">
                <a:latin typeface="Microsoft Sans Serif"/>
                <a:cs typeface="Microsoft Sans Serif"/>
              </a:rPr>
              <a:t> </a:t>
            </a:r>
            <a:r>
              <a:rPr dirty="0" baseline="-37037" sz="675">
                <a:latin typeface="Microsoft Sans Serif"/>
                <a:cs typeface="Microsoft Sans Serif"/>
              </a:rPr>
              <a:t>Cadena</a:t>
            </a:r>
            <a:r>
              <a:rPr dirty="0" baseline="-37037" sz="675" spc="-7">
                <a:latin typeface="Microsoft Sans Serif"/>
                <a:cs typeface="Microsoft Sans Serif"/>
              </a:rPr>
              <a:t> </a:t>
            </a:r>
            <a:r>
              <a:rPr dirty="0" baseline="-37037" sz="675" spc="-30">
                <a:latin typeface="Microsoft Sans Serif"/>
                <a:cs typeface="Microsoft Sans Serif"/>
              </a:rPr>
              <a:t>OC</a:t>
            </a:r>
            <a:r>
              <a:rPr dirty="0" baseline="-37037" sz="675">
                <a:latin typeface="Microsoft Sans Serif"/>
                <a:cs typeface="Microsoft Sans Serif"/>
              </a:rPr>
              <a:t> </a:t>
            </a:r>
            <a:r>
              <a:rPr dirty="0" baseline="-37037" sz="675" spc="-15">
                <a:latin typeface="Microsoft Sans Serif"/>
                <a:cs typeface="Microsoft Sans Serif"/>
              </a:rPr>
              <a:t>MAX</a:t>
            </a:r>
            <a:r>
              <a:rPr dirty="0" baseline="-37037" sz="675" spc="-82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1433,85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5">
                <a:latin typeface="Microsoft Sans Serif"/>
                <a:cs typeface="Microsoft Sans Serif"/>
              </a:rPr>
              <a:t>nominal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5">
                <a:latin typeface="Microsoft Sans Serif"/>
                <a:cs typeface="Microsoft Sans Serif"/>
              </a:rPr>
              <a:t>debe elegir de acuerdo </a:t>
            </a:r>
            <a:r>
              <a:rPr dirty="0" sz="750" spc="20">
                <a:latin typeface="Microsoft Sans Serif"/>
                <a:cs typeface="Microsoft Sans Serif"/>
              </a:rPr>
              <a:t>con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40">
                <a:latin typeface="Microsoft Sans Serif"/>
                <a:cs typeface="Microsoft Sans Serif"/>
              </a:rPr>
              <a:t>(V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baseline="-37037" sz="675">
                <a:latin typeface="Microsoft Sans Serif"/>
                <a:cs typeface="Microsoft Sans Serif"/>
              </a:rPr>
              <a:t>Cadena </a:t>
            </a:r>
            <a:r>
              <a:rPr dirty="0" baseline="-37037" sz="675" spc="-30">
                <a:latin typeface="Microsoft Sans Serif"/>
                <a:cs typeface="Microsoft Sans Serif"/>
              </a:rPr>
              <a:t>OC </a:t>
            </a:r>
            <a:r>
              <a:rPr dirty="0" baseline="-37037" sz="675" spc="-15">
                <a:latin typeface="Microsoft Sans Serif"/>
                <a:cs typeface="Microsoft Sans Serif"/>
              </a:rPr>
              <a:t>MAX </a:t>
            </a:r>
            <a:r>
              <a:rPr dirty="0" sz="850" spc="-30">
                <a:latin typeface="Microsoft Sans Serif"/>
                <a:cs typeface="Microsoft Sans Serif"/>
              </a:rPr>
              <a:t>) </a:t>
            </a:r>
            <a:r>
              <a:rPr dirty="0" sz="850" spc="-2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10">
                <a:latin typeface="Microsoft Sans Serif"/>
                <a:cs typeface="Microsoft Sans Serif"/>
              </a:rPr>
              <a:t> &gt;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1433,85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marL="50800" marR="493395">
              <a:lnSpc>
                <a:spcPct val="133400"/>
              </a:lnSpc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%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transporte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corriente.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1149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115570" algn="l"/>
              </a:tabLst>
            </a:pPr>
            <a:r>
              <a:rPr dirty="0" sz="800" spc="-5">
                <a:latin typeface="Microsoft Sans Serif"/>
                <a:cs typeface="Microsoft Sans Serif"/>
              </a:rPr>
              <a:t>Los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cables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dispondrán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canaletas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suelo;</a:t>
            </a:r>
            <a:endParaRPr sz="800">
              <a:latin typeface="Microsoft Sans Serif"/>
              <a:cs typeface="Microsoft Sans Serif"/>
            </a:endParaRPr>
          </a:p>
          <a:p>
            <a:pPr marL="50800" marR="2801620">
              <a:lnSpc>
                <a:spcPts val="1200"/>
              </a:lnSpc>
              <a:spcBef>
                <a:spcPts val="80"/>
              </a:spcBef>
              <a:buChar char="•"/>
              <a:tabLst>
                <a:tab pos="1117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mismo </a:t>
            </a:r>
            <a:r>
              <a:rPr dirty="0" sz="750" spc="30">
                <a:latin typeface="Microsoft Sans Serif"/>
                <a:cs typeface="Microsoft Sans Serif"/>
              </a:rPr>
              <a:t>conducto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colocará </a:t>
            </a:r>
            <a:r>
              <a:rPr dirty="0" sz="750" spc="20">
                <a:latin typeface="Microsoft Sans Serif"/>
                <a:cs typeface="Microsoft Sans Serif"/>
              </a:rPr>
              <a:t>solo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circuito </a:t>
            </a:r>
            <a:r>
              <a:rPr dirty="0" sz="750" spc="-10">
                <a:latin typeface="Microsoft Sans Serif"/>
                <a:cs typeface="Microsoft Sans Serif"/>
              </a:rPr>
              <a:t>(2 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cables);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5">
                <a:latin typeface="Microsoft Sans Serif"/>
                <a:cs typeface="Microsoft Sans Serif"/>
              </a:rPr>
              <a:t>selecciona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solar: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H1Z2Z2-K</a:t>
            </a:r>
            <a:endParaRPr sz="7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210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L="50800" marR="2409825">
              <a:lnSpc>
                <a:spcPct val="133400"/>
              </a:lnSpc>
            </a:pPr>
            <a:r>
              <a:rPr dirty="0" sz="750" spc="25">
                <a:latin typeface="Microsoft Sans Serif"/>
                <a:cs typeface="Microsoft Sans Serif"/>
              </a:rPr>
              <a:t>Temperatura </a:t>
            </a:r>
            <a:r>
              <a:rPr dirty="0" sz="750" spc="30">
                <a:latin typeface="Microsoft Sans Serif"/>
                <a:cs typeface="Microsoft Sans Serif"/>
              </a:rPr>
              <a:t>ambiente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30">
                <a:latin typeface="Microsoft Sans Serif"/>
                <a:cs typeface="Microsoft Sans Serif"/>
              </a:rPr>
              <a:t>funcionamiento: </a:t>
            </a:r>
            <a:r>
              <a:rPr dirty="0" sz="750" spc="5">
                <a:latin typeface="Microsoft Sans Serif"/>
                <a:cs typeface="Microsoft Sans Serif"/>
              </a:rPr>
              <a:t>-40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20">
                <a:latin typeface="Microsoft Sans Serif"/>
                <a:cs typeface="Microsoft Sans Serif"/>
              </a:rPr>
              <a:t>hasta </a:t>
            </a:r>
            <a:r>
              <a:rPr dirty="0" sz="750">
                <a:latin typeface="Microsoft Sans Serif"/>
                <a:cs typeface="Microsoft Sans Serif"/>
              </a:rPr>
              <a:t>+90 </a:t>
            </a:r>
            <a:r>
              <a:rPr dirty="0" sz="750" spc="-25">
                <a:latin typeface="Microsoft Sans Serif"/>
                <a:cs typeface="Microsoft Sans Serif"/>
              </a:rPr>
              <a:t>°C 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cortocircuito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conductor: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250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°C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(5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s.)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32166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3287392"/>
            <a:ext cx="847725" cy="4489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450" spc="20">
                <a:latin typeface="Microsoft Sans Serif"/>
                <a:cs typeface="Microsoft Sans Serif"/>
              </a:rPr>
              <a:t>Longitud </a:t>
            </a:r>
            <a:r>
              <a:rPr dirty="0" sz="450" spc="10">
                <a:latin typeface="Microsoft Sans Serif"/>
                <a:cs typeface="Microsoft Sans Serif"/>
              </a:rPr>
              <a:t>del </a:t>
            </a:r>
            <a:r>
              <a:rPr dirty="0" sz="450" spc="5">
                <a:latin typeface="Microsoft Sans Serif"/>
                <a:cs typeface="Microsoft Sans Serif"/>
              </a:rPr>
              <a:t>cable </a:t>
            </a:r>
            <a:r>
              <a:rPr dirty="0" sz="450">
                <a:latin typeface="Microsoft Sans Serif"/>
                <a:cs typeface="Microsoft Sans Serif"/>
              </a:rPr>
              <a:t>y </a:t>
            </a:r>
            <a:r>
              <a:rPr dirty="0" sz="450" spc="5">
                <a:latin typeface="Microsoft Sans Serif"/>
                <a:cs typeface="Microsoft Sans Serif"/>
              </a:rPr>
              <a:t>sección </a:t>
            </a:r>
            <a:r>
              <a:rPr dirty="0" sz="450" spc="10">
                <a:latin typeface="Microsoft Sans Serif"/>
                <a:cs typeface="Microsoft Sans Serif"/>
              </a:rPr>
              <a:t> transversal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para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1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y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la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opción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3299280"/>
            <a:ext cx="1987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 b="1">
                <a:latin typeface="Arial"/>
                <a:cs typeface="Arial"/>
              </a:rPr>
              <a:t>Línea</a:t>
            </a:r>
            <a:endParaRPr sz="5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13582" y="3305630"/>
            <a:ext cx="72644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 b="1">
                <a:latin typeface="Arial"/>
                <a:cs typeface="Arial"/>
              </a:rPr>
              <a:t>Longitud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del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circuito</a:t>
            </a:r>
            <a:r>
              <a:rPr dirty="0" sz="450" spc="-25" b="1">
                <a:latin typeface="Arial"/>
                <a:cs typeface="Arial"/>
              </a:rPr>
              <a:t> </a:t>
            </a:r>
            <a:r>
              <a:rPr dirty="0" sz="450" spc="10" b="1">
                <a:latin typeface="Arial"/>
                <a:cs typeface="Arial"/>
              </a:rPr>
              <a:t>[m]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20526" y="3273880"/>
            <a:ext cx="91059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b="1">
                <a:latin typeface="Arial"/>
                <a:cs typeface="Arial"/>
              </a:rPr>
              <a:t>Sección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15" b="1">
                <a:latin typeface="Arial"/>
                <a:cs typeface="Arial"/>
              </a:rPr>
              <a:t>transversal</a:t>
            </a:r>
            <a:r>
              <a:rPr dirty="0" sz="500" spc="-10" b="1">
                <a:latin typeface="Arial"/>
                <a:cs typeface="Arial"/>
              </a:rPr>
              <a:t> </a:t>
            </a:r>
            <a:r>
              <a:rPr dirty="0" sz="500" spc="30" b="1">
                <a:latin typeface="Arial"/>
                <a:cs typeface="Arial"/>
              </a:rPr>
              <a:t>[mm</a:t>
            </a:r>
            <a:r>
              <a:rPr dirty="0" sz="300" b="1">
                <a:latin typeface="Arial"/>
                <a:cs typeface="Arial"/>
              </a:rPr>
              <a:t>2</a:t>
            </a:r>
            <a:r>
              <a:rPr dirty="0" sz="300" b="1">
                <a:latin typeface="Arial"/>
                <a:cs typeface="Arial"/>
              </a:rPr>
              <a:t>    </a:t>
            </a:r>
            <a:r>
              <a:rPr dirty="0" sz="300" spc="30" b="1">
                <a:latin typeface="Arial"/>
                <a:cs typeface="Arial"/>
              </a:rPr>
              <a:t> </a:t>
            </a:r>
            <a:r>
              <a:rPr dirty="0" sz="700" spc="-5" b="1">
                <a:latin typeface="Arial"/>
                <a:cs typeface="Arial"/>
              </a:rPr>
              <a:t>]</a:t>
            </a:r>
            <a:endParaRPr sz="7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412377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7293" y="4483685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11900" y="4648453"/>
            <a:ext cx="52304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esto,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la</a:t>
            </a:r>
            <a:r>
              <a:rPr dirty="0" sz="550" spc="-110">
                <a:latin typeface="Microsoft Sans Serif"/>
                <a:cs typeface="Microsoft Sans Serif"/>
              </a:rPr>
              <a:t> </a:t>
            </a:r>
            <a:r>
              <a:rPr dirty="0" baseline="-33333" sz="750" spc="-44">
                <a:latin typeface="Microsoft Sans Serif"/>
                <a:cs typeface="Microsoft Sans Serif"/>
              </a:rPr>
              <a:t>e</a:t>
            </a:r>
            <a:r>
              <a:rPr dirty="0" sz="550" spc="-30">
                <a:latin typeface="Microsoft Sans Serif"/>
                <a:cs typeface="Microsoft Sans Serif"/>
              </a:rPr>
              <a:t>c</a:t>
            </a:r>
            <a:r>
              <a:rPr dirty="0" baseline="-33333" sz="750" spc="-44">
                <a:latin typeface="Microsoft Sans Serif"/>
                <a:cs typeface="Microsoft Sans Serif"/>
              </a:rPr>
              <a:t>l</a:t>
            </a:r>
            <a:r>
              <a:rPr dirty="0" sz="550" spc="-30">
                <a:latin typeface="Microsoft Sans Serif"/>
                <a:cs typeface="Microsoft Sans Serif"/>
              </a:rPr>
              <a:t>adena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fotovoltaica,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cables,</a:t>
            </a:r>
            <a:r>
              <a:rPr dirty="0" sz="550" spc="5">
                <a:latin typeface="Microsoft Sans Serif"/>
                <a:cs typeface="Microsoft Sans Serif"/>
              </a:rPr>
              <a:t> será: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19871" y="4500250"/>
            <a:ext cx="100456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baseline="20833" sz="1200" spc="-15">
                <a:latin typeface="Microsoft Sans Serif"/>
                <a:cs typeface="Microsoft Sans Serif"/>
              </a:rPr>
              <a:t>=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7">
                <a:latin typeface="Microsoft Sans Serif"/>
                <a:cs typeface="Microsoft Sans Serif"/>
              </a:rPr>
              <a:t>12,15</a:t>
            </a:r>
            <a:r>
              <a:rPr dirty="0" baseline="20833" sz="1200" spc="-7">
                <a:latin typeface="Microsoft Sans Serif"/>
                <a:cs typeface="Microsoft Sans Serif"/>
              </a:rPr>
              <a:t> </a:t>
            </a:r>
            <a:r>
              <a:rPr dirty="0" baseline="20833" sz="1200" spc="-30">
                <a:latin typeface="Microsoft Sans Serif"/>
                <a:cs typeface="Microsoft Sans Serif"/>
              </a:rPr>
              <a:t>A.</a:t>
            </a:r>
            <a:endParaRPr baseline="20833" sz="12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0000" y="4859713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11900" y="5191987"/>
            <a:ext cx="50336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53900"/>
              </a:lnSpc>
              <a:spcBef>
                <a:spcPts val="100"/>
              </a:spcBef>
            </a:pP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cajas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están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conectadas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16</a:t>
            </a:r>
            <a:r>
              <a:rPr dirty="0" sz="650" spc="5">
                <a:latin typeface="Microsoft Sans Serif"/>
                <a:cs typeface="Microsoft Sans Serif"/>
              </a:rPr>
              <a:t> cadenas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caja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15</a:t>
            </a:r>
            <a:r>
              <a:rPr dirty="0" sz="650" spc="5">
                <a:latin typeface="Microsoft Sans Serif"/>
                <a:cs typeface="Microsoft Sans Serif"/>
              </a:rPr>
              <a:t> cadenas.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De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esto,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capacidad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continua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cables,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dimensio</a:t>
            </a:r>
            <a:r>
              <a:rPr dirty="0" baseline="-33333" sz="75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namiento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cables, </a:t>
            </a:r>
            <a:r>
              <a:rPr dirty="0" sz="650" spc="5">
                <a:latin typeface="Microsoft Sans Serif"/>
                <a:cs typeface="Microsoft Sans Serif"/>
              </a:rPr>
              <a:t>será: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40000" y="5619275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599170" y="5956527"/>
            <a:ext cx="5330190" cy="4832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43180" indent="-635">
              <a:lnSpc>
                <a:spcPct val="133400"/>
              </a:lnSpc>
              <a:spcBef>
                <a:spcPts val="100"/>
              </a:spcBef>
            </a:pPr>
            <a:r>
              <a:rPr dirty="0" sz="750" spc="-45">
                <a:latin typeface="Microsoft Sans Serif"/>
                <a:cs typeface="Microsoft Sans Serif"/>
              </a:rPr>
              <a:t>Se </a:t>
            </a:r>
            <a:r>
              <a:rPr dirty="0" sz="750" spc="15">
                <a:latin typeface="Microsoft Sans Serif"/>
                <a:cs typeface="Microsoft Sans Serif"/>
              </a:rPr>
              <a:t>verifica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capacidad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30">
                <a:latin typeface="Microsoft Sans Serif"/>
                <a:cs typeface="Microsoft Sans Serif"/>
              </a:rPr>
              <a:t>conducci</a:t>
            </a:r>
            <a:r>
              <a:rPr dirty="0" baseline="-33333" sz="750" spc="-44">
                <a:latin typeface="Microsoft Sans Serif"/>
                <a:cs typeface="Microsoft Sans Serif"/>
              </a:rPr>
              <a:t>e</a:t>
            </a:r>
            <a:r>
              <a:rPr dirty="0" sz="750" spc="-30">
                <a:latin typeface="Microsoft Sans Serif"/>
                <a:cs typeface="Microsoft Sans Serif"/>
              </a:rPr>
              <a:t>ó</a:t>
            </a:r>
            <a:r>
              <a:rPr dirty="0" baseline="-33333" sz="750" spc="-44">
                <a:latin typeface="Microsoft Sans Serif"/>
                <a:cs typeface="Microsoft Sans Serif"/>
              </a:rPr>
              <a:t>l </a:t>
            </a:r>
            <a:r>
              <a:rPr dirty="0" sz="750" spc="45">
                <a:latin typeface="Microsoft Sans Serif"/>
                <a:cs typeface="Microsoft Sans Serif"/>
              </a:rPr>
              <a:t>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45">
                <a:latin typeface="Microsoft Sans Serif"/>
                <a:cs typeface="Microsoft Sans Serif"/>
              </a:rPr>
              <a:t>I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10">
                <a:latin typeface="Microsoft Sans Serif"/>
                <a:cs typeface="Microsoft Sans Serif"/>
              </a:rPr>
              <a:t>solares calculados </a:t>
            </a:r>
            <a:r>
              <a:rPr dirty="0" sz="750" spc="25">
                <a:latin typeface="Microsoft Sans Serif"/>
                <a:cs typeface="Microsoft Sans Serif"/>
              </a:rPr>
              <a:t>según </a:t>
            </a:r>
            <a:r>
              <a:rPr dirty="0" sz="750" spc="-35">
                <a:latin typeface="Microsoft Sans Serif"/>
                <a:cs typeface="Microsoft Sans Serif"/>
              </a:rPr>
              <a:t>IEC </a:t>
            </a:r>
            <a:r>
              <a:rPr dirty="0" sz="750" spc="5">
                <a:latin typeface="Microsoft Sans Serif"/>
                <a:cs typeface="Microsoft Sans Serif"/>
              </a:rPr>
              <a:t>60364-5-52. </a:t>
            </a:r>
            <a:r>
              <a:rPr dirty="0" sz="750" spc="30">
                <a:latin typeface="Microsoft Sans Serif"/>
                <a:cs typeface="Microsoft Sans Serif"/>
              </a:rPr>
              <a:t>No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necesario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contra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sobrecargas,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eligen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capacidad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conducción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igual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superior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1,25</a:t>
            </a:r>
            <a:r>
              <a:rPr dirty="0" sz="750" spc="-5">
                <a:latin typeface="Microsoft Sans Serif"/>
                <a:cs typeface="Microsoft Sans Serif"/>
              </a:rPr>
              <a:t> veces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campo.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86368" y="6405250"/>
            <a:ext cx="214629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6068969" y="3085730"/>
            <a:ext cx="493395" cy="0"/>
          </a:xfrm>
          <a:custGeom>
            <a:avLst/>
            <a:gdLst/>
            <a:ahLst/>
            <a:cxnLst/>
            <a:rect l="l" t="t" r="r" b="b"/>
            <a:pathLst>
              <a:path w="493395" h="0">
                <a:moveTo>
                  <a:pt x="49316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2192529" y="1668856"/>
            <a:ext cx="158750" cy="325120"/>
            <a:chOff x="2192529" y="1668856"/>
            <a:chExt cx="158750" cy="325120"/>
          </a:xfrm>
        </p:grpSpPr>
        <p:sp>
          <p:nvSpPr>
            <p:cNvPr id="5" name="object 5"/>
            <p:cNvSpPr/>
            <p:nvPr/>
          </p:nvSpPr>
          <p:spPr>
            <a:xfrm>
              <a:off x="2271891" y="1824406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w="0" h="170180">
                  <a:moveTo>
                    <a:pt x="0" y="0"/>
                  </a:moveTo>
                  <a:lnTo>
                    <a:pt x="0" y="1695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195704" y="167203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2203849" y="2161173"/>
            <a:ext cx="273050" cy="158750"/>
            <a:chOff x="2203849" y="2161173"/>
            <a:chExt cx="273050" cy="158750"/>
          </a:xfrm>
        </p:grpSpPr>
        <p:sp>
          <p:nvSpPr>
            <p:cNvPr id="8" name="object 8"/>
            <p:cNvSpPr/>
            <p:nvPr/>
          </p:nvSpPr>
          <p:spPr>
            <a:xfrm>
              <a:off x="2203849" y="2240535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320869" y="2164348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2203849" y="2416289"/>
            <a:ext cx="273050" cy="158750"/>
            <a:chOff x="2203849" y="2416289"/>
            <a:chExt cx="273050" cy="158750"/>
          </a:xfrm>
        </p:grpSpPr>
        <p:sp>
          <p:nvSpPr>
            <p:cNvPr id="11" name="object 11"/>
            <p:cNvSpPr/>
            <p:nvPr/>
          </p:nvSpPr>
          <p:spPr>
            <a:xfrm>
              <a:off x="2203849" y="2495651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20869" y="2419464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3237228" y="2189378"/>
            <a:ext cx="158750" cy="386080"/>
            <a:chOff x="3237228" y="2189378"/>
            <a:chExt cx="158750" cy="386080"/>
          </a:xfrm>
        </p:grpSpPr>
        <p:sp>
          <p:nvSpPr>
            <p:cNvPr id="14" name="object 14"/>
            <p:cNvSpPr/>
            <p:nvPr/>
          </p:nvSpPr>
          <p:spPr>
            <a:xfrm>
              <a:off x="3318228" y="2189378"/>
              <a:ext cx="0" cy="230504"/>
            </a:xfrm>
            <a:custGeom>
              <a:avLst/>
              <a:gdLst/>
              <a:ahLst/>
              <a:cxnLst/>
              <a:rect l="l" t="t" r="r" b="b"/>
              <a:pathLst>
                <a:path w="0" h="230505">
                  <a:moveTo>
                    <a:pt x="0" y="2300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240403" y="2419464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3561946" y="2375471"/>
            <a:ext cx="158750" cy="200025"/>
            <a:chOff x="3561946" y="2375471"/>
            <a:chExt cx="158750" cy="200025"/>
          </a:xfrm>
        </p:grpSpPr>
        <p:sp>
          <p:nvSpPr>
            <p:cNvPr id="17" name="object 17"/>
            <p:cNvSpPr/>
            <p:nvPr/>
          </p:nvSpPr>
          <p:spPr>
            <a:xfrm>
              <a:off x="3642951" y="23754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w="0" h="44450">
                  <a:moveTo>
                    <a:pt x="0" y="4399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565121" y="2419464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2602209" y="1668856"/>
            <a:ext cx="158750" cy="325120"/>
            <a:chOff x="2602209" y="1668856"/>
            <a:chExt cx="158750" cy="325120"/>
          </a:xfrm>
        </p:grpSpPr>
        <p:sp>
          <p:nvSpPr>
            <p:cNvPr id="20" name="object 20"/>
            <p:cNvSpPr/>
            <p:nvPr/>
          </p:nvSpPr>
          <p:spPr>
            <a:xfrm>
              <a:off x="2681572" y="1824406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w="0" h="170180">
                  <a:moveTo>
                    <a:pt x="0" y="0"/>
                  </a:moveTo>
                  <a:lnTo>
                    <a:pt x="0" y="1695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605384" y="167203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3565696" y="1668856"/>
            <a:ext cx="158750" cy="325120"/>
            <a:chOff x="3565696" y="1668856"/>
            <a:chExt cx="158750" cy="325120"/>
          </a:xfrm>
        </p:grpSpPr>
        <p:sp>
          <p:nvSpPr>
            <p:cNvPr id="23" name="object 23"/>
            <p:cNvSpPr/>
            <p:nvPr/>
          </p:nvSpPr>
          <p:spPr>
            <a:xfrm>
              <a:off x="3645059" y="1824406"/>
              <a:ext cx="0" cy="170180"/>
            </a:xfrm>
            <a:custGeom>
              <a:avLst/>
              <a:gdLst/>
              <a:ahLst/>
              <a:cxnLst/>
              <a:rect l="l" t="t" r="r" b="b"/>
              <a:pathLst>
                <a:path w="0" h="170180">
                  <a:moveTo>
                    <a:pt x="0" y="0"/>
                  </a:moveTo>
                  <a:lnTo>
                    <a:pt x="0" y="1695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568871" y="167203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/>
          <p:cNvGrpSpPr/>
          <p:nvPr/>
        </p:nvGrpSpPr>
        <p:grpSpPr>
          <a:xfrm>
            <a:off x="2481290" y="2022805"/>
            <a:ext cx="30480" cy="30480"/>
            <a:chOff x="2481290" y="2022805"/>
            <a:chExt cx="30480" cy="30480"/>
          </a:xfrm>
        </p:grpSpPr>
        <p:sp>
          <p:nvSpPr>
            <p:cNvPr id="26" name="object 26"/>
            <p:cNvSpPr/>
            <p:nvPr/>
          </p:nvSpPr>
          <p:spPr>
            <a:xfrm>
              <a:off x="2484465" y="20259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1938" y="0"/>
                  </a:moveTo>
                  <a:lnTo>
                    <a:pt x="0" y="11938"/>
                  </a:lnTo>
                  <a:lnTo>
                    <a:pt x="11938" y="23876"/>
                  </a:lnTo>
                  <a:lnTo>
                    <a:pt x="23888" y="11938"/>
                  </a:lnTo>
                  <a:lnTo>
                    <a:pt x="119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484465" y="202598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23888" y="11938"/>
                  </a:moveTo>
                  <a:lnTo>
                    <a:pt x="11938" y="23876"/>
                  </a:lnTo>
                  <a:lnTo>
                    <a:pt x="0" y="11938"/>
                  </a:lnTo>
                  <a:lnTo>
                    <a:pt x="11938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/>
          <p:cNvGrpSpPr/>
          <p:nvPr/>
        </p:nvGrpSpPr>
        <p:grpSpPr>
          <a:xfrm>
            <a:off x="2595196" y="2030756"/>
            <a:ext cx="168910" cy="87630"/>
            <a:chOff x="2595196" y="2030756"/>
            <a:chExt cx="168910" cy="87630"/>
          </a:xfrm>
        </p:grpSpPr>
        <p:sp>
          <p:nvSpPr>
            <p:cNvPr id="29" name="object 29"/>
            <p:cNvSpPr/>
            <p:nvPr/>
          </p:nvSpPr>
          <p:spPr>
            <a:xfrm>
              <a:off x="2598371" y="203393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679461" y="203393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80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/>
          <p:nvPr/>
        </p:nvSpPr>
        <p:spPr>
          <a:xfrm>
            <a:off x="2474253" y="2030601"/>
            <a:ext cx="424180" cy="44450"/>
          </a:xfrm>
          <a:custGeom>
            <a:avLst/>
            <a:gdLst/>
            <a:ahLst/>
            <a:cxnLst/>
            <a:rect l="l" t="t" r="r" b="b"/>
            <a:pathLst>
              <a:path w="424180" h="44450">
                <a:moveTo>
                  <a:pt x="423621" y="43878"/>
                </a:moveTo>
                <a:lnTo>
                  <a:pt x="264896" y="43878"/>
                </a:lnTo>
                <a:lnTo>
                  <a:pt x="263392" y="36428"/>
                </a:lnTo>
                <a:lnTo>
                  <a:pt x="259289" y="30340"/>
                </a:lnTo>
                <a:lnTo>
                  <a:pt x="253205" y="26233"/>
                </a:lnTo>
                <a:lnTo>
                  <a:pt x="245757" y="24726"/>
                </a:lnTo>
                <a:lnTo>
                  <a:pt x="238302" y="26233"/>
                </a:lnTo>
                <a:lnTo>
                  <a:pt x="232214" y="30340"/>
                </a:lnTo>
                <a:lnTo>
                  <a:pt x="228110" y="36428"/>
                </a:lnTo>
                <a:lnTo>
                  <a:pt x="226606" y="43878"/>
                </a:lnTo>
                <a:lnTo>
                  <a:pt x="183807" y="43878"/>
                </a:lnTo>
                <a:lnTo>
                  <a:pt x="182302" y="36428"/>
                </a:lnTo>
                <a:lnTo>
                  <a:pt x="178200" y="30340"/>
                </a:lnTo>
                <a:lnTo>
                  <a:pt x="172116" y="26233"/>
                </a:lnTo>
                <a:lnTo>
                  <a:pt x="164668" y="24726"/>
                </a:lnTo>
                <a:lnTo>
                  <a:pt x="157212" y="26233"/>
                </a:lnTo>
                <a:lnTo>
                  <a:pt x="151125" y="30340"/>
                </a:lnTo>
                <a:lnTo>
                  <a:pt x="147021" y="36428"/>
                </a:lnTo>
                <a:lnTo>
                  <a:pt x="145516" y="43878"/>
                </a:lnTo>
                <a:lnTo>
                  <a:pt x="135801" y="43878"/>
                </a:lnTo>
                <a:lnTo>
                  <a:pt x="48729" y="43878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" name="object 32"/>
          <p:cNvGrpSpPr/>
          <p:nvPr/>
        </p:nvGrpSpPr>
        <p:grpSpPr>
          <a:xfrm>
            <a:off x="2429469" y="2049800"/>
            <a:ext cx="48895" cy="48895"/>
            <a:chOff x="2429469" y="2049800"/>
            <a:chExt cx="48895" cy="48895"/>
          </a:xfrm>
        </p:grpSpPr>
        <p:sp>
          <p:nvSpPr>
            <p:cNvPr id="33" name="object 33"/>
            <p:cNvSpPr/>
            <p:nvPr/>
          </p:nvSpPr>
          <p:spPr>
            <a:xfrm>
              <a:off x="2432644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432645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" name="object 35"/>
          <p:cNvGrpSpPr/>
          <p:nvPr/>
        </p:nvGrpSpPr>
        <p:grpSpPr>
          <a:xfrm>
            <a:off x="3542593" y="2049800"/>
            <a:ext cx="48895" cy="48895"/>
            <a:chOff x="3542593" y="2049800"/>
            <a:chExt cx="48895" cy="48895"/>
          </a:xfrm>
        </p:grpSpPr>
        <p:sp>
          <p:nvSpPr>
            <p:cNvPr id="36" name="object 36"/>
            <p:cNvSpPr/>
            <p:nvPr/>
          </p:nvSpPr>
          <p:spPr>
            <a:xfrm>
              <a:off x="3545773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91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545768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90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/>
          <p:cNvSpPr/>
          <p:nvPr/>
        </p:nvSpPr>
        <p:spPr>
          <a:xfrm>
            <a:off x="2202624" y="2044465"/>
            <a:ext cx="52069" cy="26034"/>
          </a:xfrm>
          <a:custGeom>
            <a:avLst/>
            <a:gdLst/>
            <a:ahLst/>
            <a:cxnLst/>
            <a:rect l="l" t="t" r="r" b="b"/>
            <a:pathLst>
              <a:path w="52069" h="26035">
                <a:moveTo>
                  <a:pt x="0" y="26034"/>
                </a:moveTo>
                <a:lnTo>
                  <a:pt x="2044" y="15901"/>
                </a:lnTo>
                <a:lnTo>
                  <a:pt x="7621" y="7626"/>
                </a:lnTo>
                <a:lnTo>
                  <a:pt x="15896" y="2046"/>
                </a:lnTo>
                <a:lnTo>
                  <a:pt x="26034" y="0"/>
                </a:lnTo>
                <a:lnTo>
                  <a:pt x="36166" y="2046"/>
                </a:lnTo>
                <a:lnTo>
                  <a:pt x="44437" y="7626"/>
                </a:lnTo>
                <a:lnTo>
                  <a:pt x="50012" y="15901"/>
                </a:lnTo>
                <a:lnTo>
                  <a:pt x="52057" y="2603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2082731" y="2072431"/>
            <a:ext cx="134620" cy="619760"/>
            <a:chOff x="2082731" y="2072431"/>
            <a:chExt cx="134620" cy="619760"/>
          </a:xfrm>
        </p:grpSpPr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82731" y="2382654"/>
              <a:ext cx="134010" cy="30950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111311" y="2122825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610"/>
                  </a:lnTo>
                  <a:lnTo>
                    <a:pt x="0" y="212610"/>
                  </a:lnTo>
                  <a:lnTo>
                    <a:pt x="12" y="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147756" y="2072431"/>
              <a:ext cx="0" cy="313690"/>
            </a:xfrm>
            <a:custGeom>
              <a:avLst/>
              <a:gdLst/>
              <a:ahLst/>
              <a:cxnLst/>
              <a:rect l="l" t="t" r="r" b="b"/>
              <a:pathLst>
                <a:path w="0" h="313689">
                  <a:moveTo>
                    <a:pt x="0" y="31339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/>
          <p:nvPr/>
        </p:nvSpPr>
        <p:spPr>
          <a:xfrm>
            <a:off x="2298896" y="2028974"/>
            <a:ext cx="151130" cy="43815"/>
          </a:xfrm>
          <a:custGeom>
            <a:avLst/>
            <a:gdLst/>
            <a:ahLst/>
            <a:cxnLst/>
            <a:rect l="l" t="t" r="r" b="b"/>
            <a:pathLst>
              <a:path w="151130" h="43814">
                <a:moveTo>
                  <a:pt x="150850" y="43459"/>
                </a:moveTo>
                <a:lnTo>
                  <a:pt x="49568" y="43459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" name="object 44"/>
          <p:cNvGrpSpPr/>
          <p:nvPr/>
        </p:nvGrpSpPr>
        <p:grpSpPr>
          <a:xfrm>
            <a:off x="3613594" y="2025799"/>
            <a:ext cx="541655" cy="73025"/>
            <a:chOff x="3613594" y="2025799"/>
            <a:chExt cx="541655" cy="73025"/>
          </a:xfrm>
        </p:grpSpPr>
        <p:sp>
          <p:nvSpPr>
            <p:cNvPr id="45" name="object 45"/>
            <p:cNvSpPr/>
            <p:nvPr/>
          </p:nvSpPr>
          <p:spPr>
            <a:xfrm>
              <a:off x="3864817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864818" y="205297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616769" y="2028974"/>
              <a:ext cx="265430" cy="43815"/>
            </a:xfrm>
            <a:custGeom>
              <a:avLst/>
              <a:gdLst/>
              <a:ahLst/>
              <a:cxnLst/>
              <a:rect l="l" t="t" r="r" b="b"/>
              <a:pathLst>
                <a:path w="265429" h="43814">
                  <a:moveTo>
                    <a:pt x="2651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950404" y="2028974"/>
              <a:ext cx="201930" cy="43815"/>
            </a:xfrm>
            <a:custGeom>
              <a:avLst/>
              <a:gdLst/>
              <a:ahLst/>
              <a:cxnLst/>
              <a:rect l="l" t="t" r="r" b="b"/>
              <a:pathLst>
                <a:path w="201929" h="43814">
                  <a:moveTo>
                    <a:pt x="2016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4335951" y="1941297"/>
            <a:ext cx="273050" cy="309880"/>
            <a:chOff x="4335951" y="1941297"/>
            <a:chExt cx="273050" cy="309880"/>
          </a:xfrm>
        </p:grpSpPr>
        <p:sp>
          <p:nvSpPr>
            <p:cNvPr id="50" name="object 50"/>
            <p:cNvSpPr/>
            <p:nvPr/>
          </p:nvSpPr>
          <p:spPr>
            <a:xfrm>
              <a:off x="4340185" y="1944472"/>
              <a:ext cx="265430" cy="151130"/>
            </a:xfrm>
            <a:custGeom>
              <a:avLst/>
              <a:gdLst/>
              <a:ahLst/>
              <a:cxnLst/>
              <a:rect l="l" t="t" r="r" b="b"/>
              <a:pathLst>
                <a:path w="265429" h="151130">
                  <a:moveTo>
                    <a:pt x="0" y="0"/>
                  </a:moveTo>
                  <a:lnTo>
                    <a:pt x="49568" y="43459"/>
                  </a:lnTo>
                  <a:lnTo>
                    <a:pt x="265150" y="43459"/>
                  </a:lnTo>
                  <a:lnTo>
                    <a:pt x="265150" y="15076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339126" y="2115221"/>
              <a:ext cx="168910" cy="132715"/>
            </a:xfrm>
            <a:custGeom>
              <a:avLst/>
              <a:gdLst/>
              <a:ahLst/>
              <a:cxnLst/>
              <a:rect l="l" t="t" r="r" b="b"/>
              <a:pathLst>
                <a:path w="168910" h="132714">
                  <a:moveTo>
                    <a:pt x="0" y="0"/>
                  </a:moveTo>
                  <a:lnTo>
                    <a:pt x="49568" y="43459"/>
                  </a:lnTo>
                  <a:lnTo>
                    <a:pt x="168503" y="43459"/>
                  </a:lnTo>
                  <a:lnTo>
                    <a:pt x="168503" y="13266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1721551" y="1907526"/>
            <a:ext cx="567055" cy="329565"/>
            <a:chOff x="1721551" y="1907526"/>
            <a:chExt cx="567055" cy="329565"/>
          </a:xfrm>
        </p:grpSpPr>
        <p:sp>
          <p:nvSpPr>
            <p:cNvPr id="53" name="object 53"/>
            <p:cNvSpPr/>
            <p:nvPr/>
          </p:nvSpPr>
          <p:spPr>
            <a:xfrm>
              <a:off x="2047806" y="2072434"/>
              <a:ext cx="240665" cy="0"/>
            </a:xfrm>
            <a:custGeom>
              <a:avLst/>
              <a:gdLst/>
              <a:ahLst/>
              <a:cxnLst/>
              <a:rect l="l" t="t" r="r" b="b"/>
              <a:pathLst>
                <a:path w="240664" h="0">
                  <a:moveTo>
                    <a:pt x="0" y="0"/>
                  </a:moveTo>
                  <a:lnTo>
                    <a:pt x="24065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724726" y="1910702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762823" y="1948255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5">
                  <a:moveTo>
                    <a:pt x="55422" y="45720"/>
                  </a:moveTo>
                  <a:lnTo>
                    <a:pt x="0" y="45720"/>
                  </a:lnTo>
                  <a:lnTo>
                    <a:pt x="0" y="59804"/>
                  </a:lnTo>
                  <a:lnTo>
                    <a:pt x="55422" y="59804"/>
                  </a:lnTo>
                  <a:lnTo>
                    <a:pt x="55422" y="45720"/>
                  </a:lnTo>
                  <a:close/>
                </a:path>
                <a:path w="247014" h="243205">
                  <a:moveTo>
                    <a:pt x="144322" y="45720"/>
                  </a:moveTo>
                  <a:lnTo>
                    <a:pt x="88900" y="45720"/>
                  </a:lnTo>
                  <a:lnTo>
                    <a:pt x="88900" y="59804"/>
                  </a:lnTo>
                  <a:lnTo>
                    <a:pt x="144322" y="59804"/>
                  </a:lnTo>
                  <a:lnTo>
                    <a:pt x="144322" y="45720"/>
                  </a:lnTo>
                  <a:close/>
                </a:path>
                <a:path w="247014" h="243205">
                  <a:moveTo>
                    <a:pt x="144322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44322" y="14084"/>
                  </a:lnTo>
                  <a:lnTo>
                    <a:pt x="144322" y="0"/>
                  </a:lnTo>
                  <a:close/>
                </a:path>
                <a:path w="247014" h="243205">
                  <a:moveTo>
                    <a:pt x="246875" y="207975"/>
                  </a:moveTo>
                  <a:lnTo>
                    <a:pt x="231698" y="207975"/>
                  </a:lnTo>
                  <a:lnTo>
                    <a:pt x="231698" y="224129"/>
                  </a:lnTo>
                  <a:lnTo>
                    <a:pt x="228587" y="227355"/>
                  </a:lnTo>
                  <a:lnTo>
                    <a:pt x="220535" y="227355"/>
                  </a:lnTo>
                  <a:lnTo>
                    <a:pt x="218465" y="226783"/>
                  </a:lnTo>
                  <a:lnTo>
                    <a:pt x="213842" y="224472"/>
                  </a:lnTo>
                  <a:lnTo>
                    <a:pt x="209816" y="221945"/>
                  </a:lnTo>
                  <a:lnTo>
                    <a:pt x="204089" y="218033"/>
                  </a:lnTo>
                  <a:lnTo>
                    <a:pt x="198234" y="214020"/>
                  </a:lnTo>
                  <a:lnTo>
                    <a:pt x="193687" y="211340"/>
                  </a:lnTo>
                  <a:lnTo>
                    <a:pt x="187223" y="208648"/>
                  </a:lnTo>
                  <a:lnTo>
                    <a:pt x="183781" y="207975"/>
                  </a:lnTo>
                  <a:lnTo>
                    <a:pt x="173545" y="207975"/>
                  </a:lnTo>
                  <a:lnTo>
                    <a:pt x="168173" y="210058"/>
                  </a:lnTo>
                  <a:lnTo>
                    <a:pt x="159893" y="218338"/>
                  </a:lnTo>
                  <a:lnTo>
                    <a:pt x="157810" y="223774"/>
                  </a:lnTo>
                  <a:lnTo>
                    <a:pt x="157810" y="242912"/>
                  </a:lnTo>
                  <a:lnTo>
                    <a:pt x="172999" y="242912"/>
                  </a:lnTo>
                  <a:lnTo>
                    <a:pt x="172999" y="226758"/>
                  </a:lnTo>
                  <a:lnTo>
                    <a:pt x="176098" y="223532"/>
                  </a:lnTo>
                  <a:lnTo>
                    <a:pt x="184150" y="223532"/>
                  </a:lnTo>
                  <a:lnTo>
                    <a:pt x="186220" y="224116"/>
                  </a:lnTo>
                  <a:lnTo>
                    <a:pt x="190855" y="226415"/>
                  </a:lnTo>
                  <a:lnTo>
                    <a:pt x="194868" y="228942"/>
                  </a:lnTo>
                  <a:lnTo>
                    <a:pt x="206463" y="236867"/>
                  </a:lnTo>
                  <a:lnTo>
                    <a:pt x="210997" y="239547"/>
                  </a:lnTo>
                  <a:lnTo>
                    <a:pt x="217462" y="242239"/>
                  </a:lnTo>
                  <a:lnTo>
                    <a:pt x="220916" y="242912"/>
                  </a:lnTo>
                  <a:lnTo>
                    <a:pt x="231152" y="242912"/>
                  </a:lnTo>
                  <a:lnTo>
                    <a:pt x="236512" y="240830"/>
                  </a:lnTo>
                  <a:lnTo>
                    <a:pt x="244805" y="232549"/>
                  </a:lnTo>
                  <a:lnTo>
                    <a:pt x="246875" y="227177"/>
                  </a:lnTo>
                  <a:lnTo>
                    <a:pt x="246875" y="2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724731" y="1910701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" name="object 57"/>
          <p:cNvGrpSpPr/>
          <p:nvPr/>
        </p:nvGrpSpPr>
        <p:grpSpPr>
          <a:xfrm>
            <a:off x="1721551" y="3947271"/>
            <a:ext cx="329565" cy="329565"/>
            <a:chOff x="1721551" y="3947271"/>
            <a:chExt cx="329565" cy="329565"/>
          </a:xfrm>
        </p:grpSpPr>
        <p:sp>
          <p:nvSpPr>
            <p:cNvPr id="58" name="object 58"/>
            <p:cNvSpPr/>
            <p:nvPr/>
          </p:nvSpPr>
          <p:spPr>
            <a:xfrm>
              <a:off x="1724726" y="3950450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762823" y="3988015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22" y="45707"/>
                  </a:moveTo>
                  <a:lnTo>
                    <a:pt x="0" y="45707"/>
                  </a:lnTo>
                  <a:lnTo>
                    <a:pt x="0" y="59804"/>
                  </a:lnTo>
                  <a:lnTo>
                    <a:pt x="55422" y="59804"/>
                  </a:lnTo>
                  <a:lnTo>
                    <a:pt x="55422" y="45707"/>
                  </a:lnTo>
                  <a:close/>
                </a:path>
                <a:path w="247014" h="243204">
                  <a:moveTo>
                    <a:pt x="144322" y="45707"/>
                  </a:moveTo>
                  <a:lnTo>
                    <a:pt x="88900" y="45707"/>
                  </a:lnTo>
                  <a:lnTo>
                    <a:pt x="88900" y="59804"/>
                  </a:lnTo>
                  <a:lnTo>
                    <a:pt x="144322" y="59804"/>
                  </a:lnTo>
                  <a:lnTo>
                    <a:pt x="144322" y="45707"/>
                  </a:lnTo>
                  <a:close/>
                </a:path>
                <a:path w="247014" h="243204">
                  <a:moveTo>
                    <a:pt x="144322" y="0"/>
                  </a:moveTo>
                  <a:lnTo>
                    <a:pt x="0" y="0"/>
                  </a:lnTo>
                  <a:lnTo>
                    <a:pt x="0" y="14058"/>
                  </a:lnTo>
                  <a:lnTo>
                    <a:pt x="144322" y="14058"/>
                  </a:lnTo>
                  <a:lnTo>
                    <a:pt x="144322" y="0"/>
                  </a:lnTo>
                  <a:close/>
                </a:path>
                <a:path w="247014" h="243204">
                  <a:moveTo>
                    <a:pt x="246875" y="207962"/>
                  </a:moveTo>
                  <a:lnTo>
                    <a:pt x="231698" y="207962"/>
                  </a:lnTo>
                  <a:lnTo>
                    <a:pt x="231698" y="224116"/>
                  </a:lnTo>
                  <a:lnTo>
                    <a:pt x="228587" y="227342"/>
                  </a:lnTo>
                  <a:lnTo>
                    <a:pt x="220535" y="227342"/>
                  </a:lnTo>
                  <a:lnTo>
                    <a:pt x="218465" y="226758"/>
                  </a:lnTo>
                  <a:lnTo>
                    <a:pt x="213842" y="224459"/>
                  </a:lnTo>
                  <a:lnTo>
                    <a:pt x="209816" y="221932"/>
                  </a:lnTo>
                  <a:lnTo>
                    <a:pt x="204089" y="218020"/>
                  </a:lnTo>
                  <a:lnTo>
                    <a:pt x="198234" y="214007"/>
                  </a:lnTo>
                  <a:lnTo>
                    <a:pt x="193687" y="211328"/>
                  </a:lnTo>
                  <a:lnTo>
                    <a:pt x="187223" y="208635"/>
                  </a:lnTo>
                  <a:lnTo>
                    <a:pt x="183781" y="207962"/>
                  </a:lnTo>
                  <a:lnTo>
                    <a:pt x="173545" y="207962"/>
                  </a:lnTo>
                  <a:lnTo>
                    <a:pt x="168173" y="210032"/>
                  </a:lnTo>
                  <a:lnTo>
                    <a:pt x="159893" y="218325"/>
                  </a:lnTo>
                  <a:lnTo>
                    <a:pt x="157810" y="223748"/>
                  </a:lnTo>
                  <a:lnTo>
                    <a:pt x="157810" y="242887"/>
                  </a:lnTo>
                  <a:lnTo>
                    <a:pt x="172999" y="242887"/>
                  </a:lnTo>
                  <a:lnTo>
                    <a:pt x="172999" y="226745"/>
                  </a:lnTo>
                  <a:lnTo>
                    <a:pt x="176098" y="223507"/>
                  </a:lnTo>
                  <a:lnTo>
                    <a:pt x="184150" y="223507"/>
                  </a:lnTo>
                  <a:lnTo>
                    <a:pt x="186220" y="224091"/>
                  </a:lnTo>
                  <a:lnTo>
                    <a:pt x="190855" y="226402"/>
                  </a:lnTo>
                  <a:lnTo>
                    <a:pt x="194868" y="228930"/>
                  </a:lnTo>
                  <a:lnTo>
                    <a:pt x="206463" y="236855"/>
                  </a:lnTo>
                  <a:lnTo>
                    <a:pt x="210997" y="239534"/>
                  </a:lnTo>
                  <a:lnTo>
                    <a:pt x="217462" y="242214"/>
                  </a:lnTo>
                  <a:lnTo>
                    <a:pt x="220916" y="242887"/>
                  </a:lnTo>
                  <a:lnTo>
                    <a:pt x="231152" y="242887"/>
                  </a:lnTo>
                  <a:lnTo>
                    <a:pt x="236512" y="240817"/>
                  </a:lnTo>
                  <a:lnTo>
                    <a:pt x="244805" y="232537"/>
                  </a:lnTo>
                  <a:lnTo>
                    <a:pt x="246875" y="227164"/>
                  </a:lnTo>
                  <a:lnTo>
                    <a:pt x="246875" y="2079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724731" y="3950446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/>
          <p:nvPr/>
        </p:nvSpPr>
        <p:spPr>
          <a:xfrm>
            <a:off x="1640307" y="2072236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8441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2897875" y="1987118"/>
            <a:ext cx="175260" cy="175260"/>
          </a:xfrm>
          <a:custGeom>
            <a:avLst/>
            <a:gdLst/>
            <a:ahLst/>
            <a:cxnLst/>
            <a:rect l="l" t="t" r="r" b="b"/>
            <a:pathLst>
              <a:path w="175260" h="175260">
                <a:moveTo>
                  <a:pt x="0" y="0"/>
                </a:moveTo>
                <a:lnTo>
                  <a:pt x="174726" y="0"/>
                </a:lnTo>
                <a:lnTo>
                  <a:pt x="174726" y="174726"/>
                </a:lnTo>
                <a:lnTo>
                  <a:pt x="0" y="174726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2526188" y="1951023"/>
            <a:ext cx="0" cy="123825"/>
          </a:xfrm>
          <a:custGeom>
            <a:avLst/>
            <a:gdLst/>
            <a:ahLst/>
            <a:cxnLst/>
            <a:rect l="l" t="t" r="r" b="b"/>
            <a:pathLst>
              <a:path w="0" h="123825">
                <a:moveTo>
                  <a:pt x="0" y="12345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4" name="object 64"/>
          <p:cNvGrpSpPr/>
          <p:nvPr/>
        </p:nvGrpSpPr>
        <p:grpSpPr>
          <a:xfrm>
            <a:off x="2569297" y="1903831"/>
            <a:ext cx="275590" cy="208915"/>
            <a:chOff x="2569297" y="1903831"/>
            <a:chExt cx="275590" cy="208915"/>
          </a:xfrm>
        </p:grpSpPr>
        <p:sp>
          <p:nvSpPr>
            <p:cNvPr id="65" name="object 65"/>
            <p:cNvSpPr/>
            <p:nvPr/>
          </p:nvSpPr>
          <p:spPr>
            <a:xfrm>
              <a:off x="2795650" y="2038967"/>
              <a:ext cx="46355" cy="70485"/>
            </a:xfrm>
            <a:custGeom>
              <a:avLst/>
              <a:gdLst/>
              <a:ahLst/>
              <a:cxnLst/>
              <a:rect l="l" t="t" r="r" b="b"/>
              <a:pathLst>
                <a:path w="46355" h="70485">
                  <a:moveTo>
                    <a:pt x="45923" y="35140"/>
                  </a:moveTo>
                  <a:lnTo>
                    <a:pt x="44117" y="48820"/>
                  </a:lnTo>
                  <a:lnTo>
                    <a:pt x="39195" y="59994"/>
                  </a:lnTo>
                  <a:lnTo>
                    <a:pt x="31896" y="67530"/>
                  </a:lnTo>
                  <a:lnTo>
                    <a:pt x="22961" y="70294"/>
                  </a:lnTo>
                  <a:lnTo>
                    <a:pt x="14021" y="67530"/>
                  </a:lnTo>
                  <a:lnTo>
                    <a:pt x="6723" y="59994"/>
                  </a:lnTo>
                  <a:lnTo>
                    <a:pt x="1803" y="48820"/>
                  </a:lnTo>
                  <a:lnTo>
                    <a:pt x="0" y="35140"/>
                  </a:lnTo>
                  <a:lnTo>
                    <a:pt x="1803" y="21463"/>
                  </a:lnTo>
                  <a:lnTo>
                    <a:pt x="6723" y="10293"/>
                  </a:lnTo>
                  <a:lnTo>
                    <a:pt x="14021" y="2761"/>
                  </a:lnTo>
                  <a:lnTo>
                    <a:pt x="22961" y="0"/>
                  </a:lnTo>
                  <a:lnTo>
                    <a:pt x="31896" y="2761"/>
                  </a:lnTo>
                  <a:lnTo>
                    <a:pt x="39195" y="10293"/>
                  </a:lnTo>
                  <a:lnTo>
                    <a:pt x="44117" y="21463"/>
                  </a:lnTo>
                  <a:lnTo>
                    <a:pt x="45923" y="3514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572472" y="1907006"/>
              <a:ext cx="246379" cy="132080"/>
            </a:xfrm>
            <a:custGeom>
              <a:avLst/>
              <a:gdLst/>
              <a:ahLst/>
              <a:cxnLst/>
              <a:rect l="l" t="t" r="r" b="b"/>
              <a:pathLst>
                <a:path w="246380" h="132080">
                  <a:moveTo>
                    <a:pt x="246138" y="131965"/>
                  </a:moveTo>
                  <a:lnTo>
                    <a:pt x="246138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/>
          <p:cNvSpPr/>
          <p:nvPr/>
        </p:nvSpPr>
        <p:spPr>
          <a:xfrm>
            <a:off x="3072604" y="2074480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 h="0">
                <a:moveTo>
                  <a:pt x="0" y="0"/>
                </a:moveTo>
                <a:lnTo>
                  <a:pt x="10760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3459310" y="2074480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 h="0">
                <a:moveTo>
                  <a:pt x="0" y="0"/>
                </a:moveTo>
                <a:lnTo>
                  <a:pt x="10760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9" name="object 69"/>
          <p:cNvGrpSpPr/>
          <p:nvPr/>
        </p:nvGrpSpPr>
        <p:grpSpPr>
          <a:xfrm>
            <a:off x="4151057" y="1962804"/>
            <a:ext cx="132080" cy="48895"/>
            <a:chOff x="4151057" y="1962804"/>
            <a:chExt cx="132080" cy="48895"/>
          </a:xfrm>
        </p:grpSpPr>
        <p:sp>
          <p:nvSpPr>
            <p:cNvPr id="70" name="object 70"/>
            <p:cNvSpPr/>
            <p:nvPr/>
          </p:nvSpPr>
          <p:spPr>
            <a:xfrm>
              <a:off x="4237526" y="196597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237527" y="196597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151057" y="1987484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 h="0">
                  <a:moveTo>
                    <a:pt x="0" y="0"/>
                  </a:moveTo>
                  <a:lnTo>
                    <a:pt x="1076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" name="object 73"/>
          <p:cNvGrpSpPr/>
          <p:nvPr/>
        </p:nvGrpSpPr>
        <p:grpSpPr>
          <a:xfrm>
            <a:off x="4151057" y="2133193"/>
            <a:ext cx="132080" cy="48895"/>
            <a:chOff x="4151057" y="2133193"/>
            <a:chExt cx="132080" cy="48895"/>
          </a:xfrm>
        </p:grpSpPr>
        <p:sp>
          <p:nvSpPr>
            <p:cNvPr id="74" name="object 74"/>
            <p:cNvSpPr/>
            <p:nvPr/>
          </p:nvSpPr>
          <p:spPr>
            <a:xfrm>
              <a:off x="4237526" y="213636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237527" y="213636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151057" y="2157873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 h="0">
                  <a:moveTo>
                    <a:pt x="0" y="0"/>
                  </a:moveTo>
                  <a:lnTo>
                    <a:pt x="1076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" name="object 77"/>
          <p:cNvGrpSpPr/>
          <p:nvPr/>
        </p:nvGrpSpPr>
        <p:grpSpPr>
          <a:xfrm>
            <a:off x="3177039" y="1990800"/>
            <a:ext cx="285750" cy="167640"/>
            <a:chOff x="3177039" y="1990800"/>
            <a:chExt cx="285750" cy="167640"/>
          </a:xfrm>
        </p:grpSpPr>
        <p:sp>
          <p:nvSpPr>
            <p:cNvPr id="78" name="object 78"/>
            <p:cNvSpPr/>
            <p:nvPr/>
          </p:nvSpPr>
          <p:spPr>
            <a:xfrm>
              <a:off x="3180214" y="1993975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0" y="80505"/>
                  </a:moveTo>
                  <a:lnTo>
                    <a:pt x="6326" y="49168"/>
                  </a:lnTo>
                  <a:lnTo>
                    <a:pt x="23579" y="23579"/>
                  </a:lnTo>
                  <a:lnTo>
                    <a:pt x="49168" y="6326"/>
                  </a:lnTo>
                  <a:lnTo>
                    <a:pt x="80505" y="0"/>
                  </a:lnTo>
                  <a:lnTo>
                    <a:pt x="111843" y="6326"/>
                  </a:lnTo>
                  <a:lnTo>
                    <a:pt x="137437" y="23579"/>
                  </a:lnTo>
                  <a:lnTo>
                    <a:pt x="154694" y="49168"/>
                  </a:lnTo>
                  <a:lnTo>
                    <a:pt x="161023" y="80505"/>
                  </a:lnTo>
                  <a:lnTo>
                    <a:pt x="154694" y="111843"/>
                  </a:lnTo>
                  <a:lnTo>
                    <a:pt x="137437" y="137437"/>
                  </a:lnTo>
                  <a:lnTo>
                    <a:pt x="111843" y="154694"/>
                  </a:lnTo>
                  <a:lnTo>
                    <a:pt x="80505" y="161023"/>
                  </a:lnTo>
                  <a:lnTo>
                    <a:pt x="49168" y="154694"/>
                  </a:lnTo>
                  <a:lnTo>
                    <a:pt x="23579" y="137437"/>
                  </a:lnTo>
                  <a:lnTo>
                    <a:pt x="6326" y="111843"/>
                  </a:lnTo>
                  <a:lnTo>
                    <a:pt x="0" y="805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298285" y="1993975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0" y="80505"/>
                  </a:moveTo>
                  <a:lnTo>
                    <a:pt x="6326" y="49168"/>
                  </a:lnTo>
                  <a:lnTo>
                    <a:pt x="23579" y="23579"/>
                  </a:lnTo>
                  <a:lnTo>
                    <a:pt x="49168" y="6326"/>
                  </a:lnTo>
                  <a:lnTo>
                    <a:pt x="80505" y="0"/>
                  </a:lnTo>
                  <a:lnTo>
                    <a:pt x="111849" y="6326"/>
                  </a:lnTo>
                  <a:lnTo>
                    <a:pt x="137442" y="23579"/>
                  </a:lnTo>
                  <a:lnTo>
                    <a:pt x="154696" y="49168"/>
                  </a:lnTo>
                  <a:lnTo>
                    <a:pt x="161023" y="80505"/>
                  </a:lnTo>
                  <a:lnTo>
                    <a:pt x="154696" y="111843"/>
                  </a:lnTo>
                  <a:lnTo>
                    <a:pt x="137442" y="137437"/>
                  </a:lnTo>
                  <a:lnTo>
                    <a:pt x="111849" y="154694"/>
                  </a:lnTo>
                  <a:lnTo>
                    <a:pt x="80505" y="161023"/>
                  </a:lnTo>
                  <a:lnTo>
                    <a:pt x="49168" y="154694"/>
                  </a:lnTo>
                  <a:lnTo>
                    <a:pt x="23579" y="137437"/>
                  </a:lnTo>
                  <a:lnTo>
                    <a:pt x="6326" y="111843"/>
                  </a:lnTo>
                  <a:lnTo>
                    <a:pt x="0" y="805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/>
          <p:cNvGrpSpPr/>
          <p:nvPr/>
        </p:nvGrpSpPr>
        <p:grpSpPr>
          <a:xfrm>
            <a:off x="3627831" y="2025435"/>
            <a:ext cx="30480" cy="30480"/>
            <a:chOff x="3627831" y="2025435"/>
            <a:chExt cx="30480" cy="30480"/>
          </a:xfrm>
        </p:grpSpPr>
        <p:sp>
          <p:nvSpPr>
            <p:cNvPr id="81" name="object 81"/>
            <p:cNvSpPr/>
            <p:nvPr/>
          </p:nvSpPr>
          <p:spPr>
            <a:xfrm>
              <a:off x="3631006" y="202861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950" y="0"/>
                  </a:moveTo>
                  <a:lnTo>
                    <a:pt x="0" y="11938"/>
                  </a:lnTo>
                  <a:lnTo>
                    <a:pt x="11950" y="23876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631006" y="202861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88" y="11938"/>
                  </a:moveTo>
                  <a:lnTo>
                    <a:pt x="11950" y="23876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/>
          <p:cNvSpPr/>
          <p:nvPr/>
        </p:nvSpPr>
        <p:spPr>
          <a:xfrm>
            <a:off x="4152055" y="1926074"/>
            <a:ext cx="0" cy="294640"/>
          </a:xfrm>
          <a:custGeom>
            <a:avLst/>
            <a:gdLst/>
            <a:ahLst/>
            <a:cxnLst/>
            <a:rect l="l" t="t" r="r" b="b"/>
            <a:pathLst>
              <a:path w="0" h="294639">
                <a:moveTo>
                  <a:pt x="0" y="0"/>
                </a:moveTo>
                <a:lnTo>
                  <a:pt x="0" y="29422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4" name="object 84"/>
          <p:cNvGrpSpPr/>
          <p:nvPr/>
        </p:nvGrpSpPr>
        <p:grpSpPr>
          <a:xfrm>
            <a:off x="3490182" y="2040548"/>
            <a:ext cx="306070" cy="338455"/>
            <a:chOff x="3490182" y="2040548"/>
            <a:chExt cx="306070" cy="338455"/>
          </a:xfrm>
        </p:grpSpPr>
        <p:sp>
          <p:nvSpPr>
            <p:cNvPr id="85" name="object 85"/>
            <p:cNvSpPr/>
            <p:nvPr/>
          </p:nvSpPr>
          <p:spPr>
            <a:xfrm>
              <a:off x="3642951" y="2040548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w="0" h="158114">
                  <a:moveTo>
                    <a:pt x="0" y="0"/>
                  </a:moveTo>
                  <a:lnTo>
                    <a:pt x="0" y="15754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550694" y="2198092"/>
              <a:ext cx="184785" cy="50165"/>
            </a:xfrm>
            <a:custGeom>
              <a:avLst/>
              <a:gdLst/>
              <a:ahLst/>
              <a:cxnLst/>
              <a:rect l="l" t="t" r="r" b="b"/>
              <a:pathLst>
                <a:path w="184785" h="50164">
                  <a:moveTo>
                    <a:pt x="184530" y="49796"/>
                  </a:moveTo>
                  <a:lnTo>
                    <a:pt x="0" y="49796"/>
                  </a:lnTo>
                  <a:lnTo>
                    <a:pt x="0" y="0"/>
                  </a:lnTo>
                  <a:lnTo>
                    <a:pt x="184530" y="0"/>
                  </a:lnTo>
                  <a:lnTo>
                    <a:pt x="184530" y="4979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493357" y="2220295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57327" y="0"/>
                  </a:moveTo>
                  <a:lnTo>
                    <a:pt x="0" y="0"/>
                  </a:lnTo>
                  <a:lnTo>
                    <a:pt x="0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735219" y="2220295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0" y="0"/>
                  </a:moveTo>
                  <a:lnTo>
                    <a:pt x="57327" y="0"/>
                  </a:lnTo>
                  <a:lnTo>
                    <a:pt x="57327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" name="object 89"/>
          <p:cNvSpPr/>
          <p:nvPr/>
        </p:nvSpPr>
        <p:spPr>
          <a:xfrm>
            <a:off x="4756223" y="2910436"/>
            <a:ext cx="167640" cy="43815"/>
          </a:xfrm>
          <a:custGeom>
            <a:avLst/>
            <a:gdLst/>
            <a:ahLst/>
            <a:cxnLst/>
            <a:rect l="l" t="t" r="r" b="b"/>
            <a:pathLst>
              <a:path w="167639" h="43814">
                <a:moveTo>
                  <a:pt x="0" y="0"/>
                </a:moveTo>
                <a:lnTo>
                  <a:pt x="49568" y="43459"/>
                </a:lnTo>
                <a:lnTo>
                  <a:pt x="167449" y="4345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4756223" y="3186734"/>
            <a:ext cx="167640" cy="43815"/>
          </a:xfrm>
          <a:custGeom>
            <a:avLst/>
            <a:gdLst/>
            <a:ahLst/>
            <a:cxnLst/>
            <a:rect l="l" t="t" r="r" b="b"/>
            <a:pathLst>
              <a:path w="167639" h="43814">
                <a:moveTo>
                  <a:pt x="0" y="0"/>
                </a:moveTo>
                <a:lnTo>
                  <a:pt x="49568" y="43459"/>
                </a:lnTo>
                <a:lnTo>
                  <a:pt x="167449" y="4345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1" name="object 91"/>
          <p:cNvGrpSpPr/>
          <p:nvPr/>
        </p:nvGrpSpPr>
        <p:grpSpPr>
          <a:xfrm>
            <a:off x="4601593" y="2799478"/>
            <a:ext cx="135255" cy="179070"/>
            <a:chOff x="4601593" y="2799478"/>
            <a:chExt cx="135255" cy="179070"/>
          </a:xfrm>
        </p:grpSpPr>
        <p:sp>
          <p:nvSpPr>
            <p:cNvPr id="92" name="object 92"/>
            <p:cNvSpPr/>
            <p:nvPr/>
          </p:nvSpPr>
          <p:spPr>
            <a:xfrm>
              <a:off x="4691233" y="293276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691236" y="293276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604768" y="2802653"/>
              <a:ext cx="107950" cy="151765"/>
            </a:xfrm>
            <a:custGeom>
              <a:avLst/>
              <a:gdLst/>
              <a:ahLst/>
              <a:cxnLst/>
              <a:rect l="l" t="t" r="r" b="b"/>
              <a:pathLst>
                <a:path w="107950" h="151764">
                  <a:moveTo>
                    <a:pt x="107607" y="151612"/>
                  </a:moveTo>
                  <a:lnTo>
                    <a:pt x="0" y="151612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4601593" y="3205873"/>
            <a:ext cx="135255" cy="179070"/>
            <a:chOff x="4601593" y="3205873"/>
            <a:chExt cx="135255" cy="179070"/>
          </a:xfrm>
        </p:grpSpPr>
        <p:sp>
          <p:nvSpPr>
            <p:cNvPr id="96" name="object 96"/>
            <p:cNvSpPr/>
            <p:nvPr/>
          </p:nvSpPr>
          <p:spPr>
            <a:xfrm>
              <a:off x="4691233" y="320904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42278"/>
                  </a:moveTo>
                  <a:lnTo>
                    <a:pt x="4227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691236" y="320904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42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604768" y="3229821"/>
              <a:ext cx="107950" cy="151765"/>
            </a:xfrm>
            <a:custGeom>
              <a:avLst/>
              <a:gdLst/>
              <a:ahLst/>
              <a:cxnLst/>
              <a:rect l="l" t="t" r="r" b="b"/>
              <a:pathLst>
                <a:path w="107950" h="151764">
                  <a:moveTo>
                    <a:pt x="107607" y="0"/>
                  </a:moveTo>
                  <a:lnTo>
                    <a:pt x="0" y="0"/>
                  </a:lnTo>
                  <a:lnTo>
                    <a:pt x="0" y="151612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" name="object 99"/>
          <p:cNvGrpSpPr/>
          <p:nvPr/>
        </p:nvGrpSpPr>
        <p:grpSpPr>
          <a:xfrm>
            <a:off x="2192529" y="3684478"/>
            <a:ext cx="158750" cy="350520"/>
            <a:chOff x="2192529" y="3684478"/>
            <a:chExt cx="158750" cy="350520"/>
          </a:xfrm>
        </p:grpSpPr>
        <p:sp>
          <p:nvSpPr>
            <p:cNvPr id="100" name="object 100"/>
            <p:cNvSpPr/>
            <p:nvPr/>
          </p:nvSpPr>
          <p:spPr>
            <a:xfrm>
              <a:off x="2271891" y="384002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195704" y="368765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/>
          <p:cNvGrpSpPr/>
          <p:nvPr/>
        </p:nvGrpSpPr>
        <p:grpSpPr>
          <a:xfrm>
            <a:off x="2203849" y="4202202"/>
            <a:ext cx="273050" cy="158750"/>
            <a:chOff x="2203849" y="4202202"/>
            <a:chExt cx="273050" cy="158750"/>
          </a:xfrm>
        </p:grpSpPr>
        <p:sp>
          <p:nvSpPr>
            <p:cNvPr id="103" name="object 103"/>
            <p:cNvSpPr/>
            <p:nvPr/>
          </p:nvSpPr>
          <p:spPr>
            <a:xfrm>
              <a:off x="2203849" y="4281565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320869" y="4205377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1"/>
                  </a:lnTo>
                  <a:lnTo>
                    <a:pt x="130059" y="130059"/>
                  </a:lnTo>
                  <a:lnTo>
                    <a:pt x="105841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" name="object 105"/>
          <p:cNvGrpSpPr/>
          <p:nvPr/>
        </p:nvGrpSpPr>
        <p:grpSpPr>
          <a:xfrm>
            <a:off x="2203849" y="4457306"/>
            <a:ext cx="273050" cy="158750"/>
            <a:chOff x="2203849" y="4457306"/>
            <a:chExt cx="273050" cy="158750"/>
          </a:xfrm>
        </p:grpSpPr>
        <p:sp>
          <p:nvSpPr>
            <p:cNvPr id="106" name="object 106"/>
            <p:cNvSpPr/>
            <p:nvPr/>
          </p:nvSpPr>
          <p:spPr>
            <a:xfrm>
              <a:off x="2203849" y="4536668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320869" y="446048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" name="object 108"/>
          <p:cNvGrpSpPr/>
          <p:nvPr/>
        </p:nvGrpSpPr>
        <p:grpSpPr>
          <a:xfrm>
            <a:off x="3237228" y="4230395"/>
            <a:ext cx="158750" cy="386080"/>
            <a:chOff x="3237228" y="4230395"/>
            <a:chExt cx="158750" cy="386080"/>
          </a:xfrm>
        </p:grpSpPr>
        <p:sp>
          <p:nvSpPr>
            <p:cNvPr id="109" name="object 109"/>
            <p:cNvSpPr/>
            <p:nvPr/>
          </p:nvSpPr>
          <p:spPr>
            <a:xfrm>
              <a:off x="3318228" y="4230395"/>
              <a:ext cx="0" cy="230504"/>
            </a:xfrm>
            <a:custGeom>
              <a:avLst/>
              <a:gdLst/>
              <a:ahLst/>
              <a:cxnLst/>
              <a:rect l="l" t="t" r="r" b="b"/>
              <a:pathLst>
                <a:path w="0" h="230504">
                  <a:moveTo>
                    <a:pt x="0" y="2300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3240403" y="446048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" name="object 111"/>
          <p:cNvGrpSpPr/>
          <p:nvPr/>
        </p:nvGrpSpPr>
        <p:grpSpPr>
          <a:xfrm>
            <a:off x="3561946" y="4416488"/>
            <a:ext cx="158750" cy="200025"/>
            <a:chOff x="3561946" y="4416488"/>
            <a:chExt cx="158750" cy="200025"/>
          </a:xfrm>
        </p:grpSpPr>
        <p:sp>
          <p:nvSpPr>
            <p:cNvPr id="112" name="object 112"/>
            <p:cNvSpPr/>
            <p:nvPr/>
          </p:nvSpPr>
          <p:spPr>
            <a:xfrm>
              <a:off x="3642951" y="441648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w="0" h="44450">
                  <a:moveTo>
                    <a:pt x="0" y="4399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3565121" y="446048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" name="object 114"/>
          <p:cNvGrpSpPr/>
          <p:nvPr/>
        </p:nvGrpSpPr>
        <p:grpSpPr>
          <a:xfrm>
            <a:off x="2602209" y="3684478"/>
            <a:ext cx="158750" cy="350520"/>
            <a:chOff x="2602209" y="3684478"/>
            <a:chExt cx="158750" cy="350520"/>
          </a:xfrm>
        </p:grpSpPr>
        <p:sp>
          <p:nvSpPr>
            <p:cNvPr id="115" name="object 115"/>
            <p:cNvSpPr/>
            <p:nvPr/>
          </p:nvSpPr>
          <p:spPr>
            <a:xfrm>
              <a:off x="2681572" y="384002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605384" y="368765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/>
          <p:cNvGrpSpPr/>
          <p:nvPr/>
        </p:nvGrpSpPr>
        <p:grpSpPr>
          <a:xfrm>
            <a:off x="3565696" y="3684478"/>
            <a:ext cx="158750" cy="350520"/>
            <a:chOff x="3565696" y="3684478"/>
            <a:chExt cx="158750" cy="350520"/>
          </a:xfrm>
        </p:grpSpPr>
        <p:sp>
          <p:nvSpPr>
            <p:cNvPr id="118" name="object 118"/>
            <p:cNvSpPr/>
            <p:nvPr/>
          </p:nvSpPr>
          <p:spPr>
            <a:xfrm>
              <a:off x="3645059" y="3840029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79">
                  <a:moveTo>
                    <a:pt x="0" y="0"/>
                  </a:moveTo>
                  <a:lnTo>
                    <a:pt x="0" y="19497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568871" y="3687653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lnTo>
                    <a:pt x="105847" y="5987"/>
                  </a:lnTo>
                  <a:lnTo>
                    <a:pt x="130063" y="22315"/>
                  </a:lnTo>
                  <a:lnTo>
                    <a:pt x="146388" y="46532"/>
                  </a:lnTo>
                  <a:lnTo>
                    <a:pt x="152374" y="76187"/>
                  </a:lnTo>
                  <a:lnTo>
                    <a:pt x="146388" y="105841"/>
                  </a:lnTo>
                  <a:lnTo>
                    <a:pt x="130063" y="130059"/>
                  </a:lnTo>
                  <a:lnTo>
                    <a:pt x="105847" y="146387"/>
                  </a:lnTo>
                  <a:lnTo>
                    <a:pt x="76187" y="152374"/>
                  </a:lnTo>
                  <a:lnTo>
                    <a:pt x="46532" y="146387"/>
                  </a:lnTo>
                  <a:lnTo>
                    <a:pt x="22315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/>
          <p:cNvGrpSpPr/>
          <p:nvPr/>
        </p:nvGrpSpPr>
        <p:grpSpPr>
          <a:xfrm>
            <a:off x="2481290" y="4063822"/>
            <a:ext cx="30480" cy="30480"/>
            <a:chOff x="2481290" y="4063822"/>
            <a:chExt cx="30480" cy="30480"/>
          </a:xfrm>
        </p:grpSpPr>
        <p:sp>
          <p:nvSpPr>
            <p:cNvPr id="121" name="object 121"/>
            <p:cNvSpPr/>
            <p:nvPr/>
          </p:nvSpPr>
          <p:spPr>
            <a:xfrm>
              <a:off x="2484465" y="40669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1938" y="0"/>
                  </a:moveTo>
                  <a:lnTo>
                    <a:pt x="0" y="11938"/>
                  </a:lnTo>
                  <a:lnTo>
                    <a:pt x="11938" y="23876"/>
                  </a:lnTo>
                  <a:lnTo>
                    <a:pt x="23888" y="11938"/>
                  </a:lnTo>
                  <a:lnTo>
                    <a:pt x="119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484465" y="40669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888" y="11938"/>
                  </a:moveTo>
                  <a:lnTo>
                    <a:pt x="11938" y="23876"/>
                  </a:lnTo>
                  <a:lnTo>
                    <a:pt x="0" y="11938"/>
                  </a:lnTo>
                  <a:lnTo>
                    <a:pt x="11938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" name="object 123"/>
          <p:cNvGrpSpPr/>
          <p:nvPr/>
        </p:nvGrpSpPr>
        <p:grpSpPr>
          <a:xfrm>
            <a:off x="2595196" y="4071773"/>
            <a:ext cx="168910" cy="87630"/>
            <a:chOff x="2595196" y="4071773"/>
            <a:chExt cx="168910" cy="87630"/>
          </a:xfrm>
        </p:grpSpPr>
        <p:sp>
          <p:nvSpPr>
            <p:cNvPr id="124" name="object 124"/>
            <p:cNvSpPr/>
            <p:nvPr/>
          </p:nvSpPr>
          <p:spPr>
            <a:xfrm>
              <a:off x="2598371" y="407494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679461" y="4074948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102"/>
                  </a:lnTo>
                  <a:lnTo>
                    <a:pt x="0" y="8110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" name="object 126"/>
          <p:cNvSpPr/>
          <p:nvPr/>
        </p:nvSpPr>
        <p:spPr>
          <a:xfrm>
            <a:off x="2474253" y="4071618"/>
            <a:ext cx="424180" cy="44450"/>
          </a:xfrm>
          <a:custGeom>
            <a:avLst/>
            <a:gdLst/>
            <a:ahLst/>
            <a:cxnLst/>
            <a:rect l="l" t="t" r="r" b="b"/>
            <a:pathLst>
              <a:path w="424180" h="44450">
                <a:moveTo>
                  <a:pt x="423621" y="43878"/>
                </a:moveTo>
                <a:lnTo>
                  <a:pt x="264896" y="43878"/>
                </a:lnTo>
                <a:lnTo>
                  <a:pt x="263392" y="36430"/>
                </a:lnTo>
                <a:lnTo>
                  <a:pt x="259289" y="30346"/>
                </a:lnTo>
                <a:lnTo>
                  <a:pt x="253205" y="26244"/>
                </a:lnTo>
                <a:lnTo>
                  <a:pt x="245757" y="24739"/>
                </a:lnTo>
                <a:lnTo>
                  <a:pt x="238302" y="26244"/>
                </a:lnTo>
                <a:lnTo>
                  <a:pt x="232214" y="30346"/>
                </a:lnTo>
                <a:lnTo>
                  <a:pt x="228110" y="36430"/>
                </a:lnTo>
                <a:lnTo>
                  <a:pt x="226606" y="43878"/>
                </a:lnTo>
                <a:lnTo>
                  <a:pt x="183807" y="43878"/>
                </a:lnTo>
                <a:lnTo>
                  <a:pt x="182302" y="36430"/>
                </a:lnTo>
                <a:lnTo>
                  <a:pt x="178200" y="30346"/>
                </a:lnTo>
                <a:lnTo>
                  <a:pt x="172116" y="26244"/>
                </a:lnTo>
                <a:lnTo>
                  <a:pt x="164668" y="24739"/>
                </a:lnTo>
                <a:lnTo>
                  <a:pt x="157212" y="26244"/>
                </a:lnTo>
                <a:lnTo>
                  <a:pt x="151125" y="30346"/>
                </a:lnTo>
                <a:lnTo>
                  <a:pt x="147021" y="36430"/>
                </a:lnTo>
                <a:lnTo>
                  <a:pt x="145516" y="43878"/>
                </a:lnTo>
                <a:lnTo>
                  <a:pt x="135801" y="43878"/>
                </a:lnTo>
                <a:lnTo>
                  <a:pt x="48729" y="43878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7" name="object 127"/>
          <p:cNvGrpSpPr/>
          <p:nvPr/>
        </p:nvGrpSpPr>
        <p:grpSpPr>
          <a:xfrm>
            <a:off x="2429469" y="4090816"/>
            <a:ext cx="48895" cy="48895"/>
            <a:chOff x="2429469" y="4090816"/>
            <a:chExt cx="48895" cy="48895"/>
          </a:xfrm>
        </p:grpSpPr>
        <p:sp>
          <p:nvSpPr>
            <p:cNvPr id="128" name="object 128"/>
            <p:cNvSpPr/>
            <p:nvPr/>
          </p:nvSpPr>
          <p:spPr>
            <a:xfrm>
              <a:off x="2432644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432645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" name="object 130"/>
          <p:cNvGrpSpPr/>
          <p:nvPr/>
        </p:nvGrpSpPr>
        <p:grpSpPr>
          <a:xfrm>
            <a:off x="3542593" y="4090816"/>
            <a:ext cx="48895" cy="48895"/>
            <a:chOff x="3542593" y="4090816"/>
            <a:chExt cx="48895" cy="48895"/>
          </a:xfrm>
        </p:grpSpPr>
        <p:sp>
          <p:nvSpPr>
            <p:cNvPr id="131" name="object 131"/>
            <p:cNvSpPr/>
            <p:nvPr/>
          </p:nvSpPr>
          <p:spPr>
            <a:xfrm>
              <a:off x="3545773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91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3545768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90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/>
          <p:nvPr/>
        </p:nvSpPr>
        <p:spPr>
          <a:xfrm>
            <a:off x="2202624" y="4085480"/>
            <a:ext cx="52069" cy="26034"/>
          </a:xfrm>
          <a:custGeom>
            <a:avLst/>
            <a:gdLst/>
            <a:ahLst/>
            <a:cxnLst/>
            <a:rect l="l" t="t" r="r" b="b"/>
            <a:pathLst>
              <a:path w="52069" h="26035">
                <a:moveTo>
                  <a:pt x="0" y="26034"/>
                </a:moveTo>
                <a:lnTo>
                  <a:pt x="2044" y="15901"/>
                </a:lnTo>
                <a:lnTo>
                  <a:pt x="7621" y="7626"/>
                </a:lnTo>
                <a:lnTo>
                  <a:pt x="15896" y="2046"/>
                </a:lnTo>
                <a:lnTo>
                  <a:pt x="26034" y="0"/>
                </a:lnTo>
                <a:lnTo>
                  <a:pt x="36166" y="2046"/>
                </a:lnTo>
                <a:lnTo>
                  <a:pt x="44437" y="7626"/>
                </a:lnTo>
                <a:lnTo>
                  <a:pt x="50012" y="15901"/>
                </a:lnTo>
                <a:lnTo>
                  <a:pt x="52057" y="2603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4" name="object 134"/>
          <p:cNvGrpSpPr/>
          <p:nvPr/>
        </p:nvGrpSpPr>
        <p:grpSpPr>
          <a:xfrm>
            <a:off x="2082731" y="4113460"/>
            <a:ext cx="134620" cy="619760"/>
            <a:chOff x="2082731" y="4113460"/>
            <a:chExt cx="134620" cy="619760"/>
          </a:xfrm>
        </p:grpSpPr>
        <p:pic>
          <p:nvPicPr>
            <p:cNvPr id="135" name="object 1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82731" y="4423670"/>
              <a:ext cx="134010" cy="309500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2111311" y="4163853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69" h="212725">
                  <a:moveTo>
                    <a:pt x="12" y="0"/>
                  </a:moveTo>
                  <a:lnTo>
                    <a:pt x="76860" y="0"/>
                  </a:lnTo>
                  <a:lnTo>
                    <a:pt x="76847" y="212597"/>
                  </a:lnTo>
                  <a:lnTo>
                    <a:pt x="0" y="212597"/>
                  </a:lnTo>
                  <a:lnTo>
                    <a:pt x="12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147756" y="4113460"/>
              <a:ext cx="0" cy="313690"/>
            </a:xfrm>
            <a:custGeom>
              <a:avLst/>
              <a:gdLst/>
              <a:ahLst/>
              <a:cxnLst/>
              <a:rect l="l" t="t" r="r" b="b"/>
              <a:pathLst>
                <a:path w="0" h="313689">
                  <a:moveTo>
                    <a:pt x="0" y="3133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" name="object 138"/>
          <p:cNvSpPr/>
          <p:nvPr/>
        </p:nvSpPr>
        <p:spPr>
          <a:xfrm>
            <a:off x="2298896" y="4070003"/>
            <a:ext cx="151130" cy="43815"/>
          </a:xfrm>
          <a:custGeom>
            <a:avLst/>
            <a:gdLst/>
            <a:ahLst/>
            <a:cxnLst/>
            <a:rect l="l" t="t" r="r" b="b"/>
            <a:pathLst>
              <a:path w="151130" h="43814">
                <a:moveTo>
                  <a:pt x="150850" y="43459"/>
                </a:moveTo>
                <a:lnTo>
                  <a:pt x="49568" y="43459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9" name="object 139"/>
          <p:cNvGrpSpPr/>
          <p:nvPr/>
        </p:nvGrpSpPr>
        <p:grpSpPr>
          <a:xfrm>
            <a:off x="3613594" y="4066828"/>
            <a:ext cx="541655" cy="73025"/>
            <a:chOff x="3613594" y="4066828"/>
            <a:chExt cx="541655" cy="73025"/>
          </a:xfrm>
        </p:grpSpPr>
        <p:sp>
          <p:nvSpPr>
            <p:cNvPr id="140" name="object 140"/>
            <p:cNvSpPr/>
            <p:nvPr/>
          </p:nvSpPr>
          <p:spPr>
            <a:xfrm>
              <a:off x="3864817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3864818" y="40939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3616769" y="4070003"/>
              <a:ext cx="265430" cy="43815"/>
            </a:xfrm>
            <a:custGeom>
              <a:avLst/>
              <a:gdLst/>
              <a:ahLst/>
              <a:cxnLst/>
              <a:rect l="l" t="t" r="r" b="b"/>
              <a:pathLst>
                <a:path w="265429" h="43814">
                  <a:moveTo>
                    <a:pt x="2651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3950404" y="4070003"/>
              <a:ext cx="201930" cy="43815"/>
            </a:xfrm>
            <a:custGeom>
              <a:avLst/>
              <a:gdLst/>
              <a:ahLst/>
              <a:cxnLst/>
              <a:rect l="l" t="t" r="r" b="b"/>
              <a:pathLst>
                <a:path w="201929" h="43814">
                  <a:moveTo>
                    <a:pt x="2016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4" name="object 144"/>
          <p:cNvGrpSpPr/>
          <p:nvPr/>
        </p:nvGrpSpPr>
        <p:grpSpPr>
          <a:xfrm>
            <a:off x="4335951" y="3902793"/>
            <a:ext cx="273050" cy="300355"/>
            <a:chOff x="4335951" y="3902793"/>
            <a:chExt cx="273050" cy="300355"/>
          </a:xfrm>
        </p:grpSpPr>
        <p:sp>
          <p:nvSpPr>
            <p:cNvPr id="145" name="object 145"/>
            <p:cNvSpPr/>
            <p:nvPr/>
          </p:nvSpPr>
          <p:spPr>
            <a:xfrm>
              <a:off x="4340185" y="3905968"/>
              <a:ext cx="167640" cy="123189"/>
            </a:xfrm>
            <a:custGeom>
              <a:avLst/>
              <a:gdLst/>
              <a:ahLst/>
              <a:cxnLst/>
              <a:rect l="l" t="t" r="r" b="b"/>
              <a:pathLst>
                <a:path w="167639" h="123189">
                  <a:moveTo>
                    <a:pt x="0" y="79527"/>
                  </a:moveTo>
                  <a:lnTo>
                    <a:pt x="49568" y="122986"/>
                  </a:lnTo>
                  <a:lnTo>
                    <a:pt x="167449" y="122986"/>
                  </a:lnTo>
                  <a:lnTo>
                    <a:pt x="16744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339126" y="4070005"/>
              <a:ext cx="266700" cy="130175"/>
            </a:xfrm>
            <a:custGeom>
              <a:avLst/>
              <a:gdLst/>
              <a:ahLst/>
              <a:cxnLst/>
              <a:rect l="l" t="t" r="r" b="b"/>
              <a:pathLst>
                <a:path w="266700" h="130175">
                  <a:moveTo>
                    <a:pt x="0" y="86245"/>
                  </a:moveTo>
                  <a:lnTo>
                    <a:pt x="49568" y="129705"/>
                  </a:lnTo>
                  <a:lnTo>
                    <a:pt x="266204" y="129705"/>
                  </a:lnTo>
                  <a:lnTo>
                    <a:pt x="26620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" name="object 147"/>
          <p:cNvSpPr/>
          <p:nvPr/>
        </p:nvSpPr>
        <p:spPr>
          <a:xfrm>
            <a:off x="2047806" y="4113462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 h="0">
                <a:moveTo>
                  <a:pt x="0" y="0"/>
                </a:moveTo>
                <a:lnTo>
                  <a:pt x="24065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1640307" y="4113264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8441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2897875" y="4028136"/>
            <a:ext cx="175260" cy="175260"/>
          </a:xfrm>
          <a:custGeom>
            <a:avLst/>
            <a:gdLst/>
            <a:ahLst/>
            <a:cxnLst/>
            <a:rect l="l" t="t" r="r" b="b"/>
            <a:pathLst>
              <a:path w="175260" h="175260">
                <a:moveTo>
                  <a:pt x="0" y="0"/>
                </a:moveTo>
                <a:lnTo>
                  <a:pt x="174726" y="0"/>
                </a:lnTo>
                <a:lnTo>
                  <a:pt x="174726" y="174739"/>
                </a:lnTo>
                <a:lnTo>
                  <a:pt x="0" y="174739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2526188" y="3992040"/>
            <a:ext cx="0" cy="123825"/>
          </a:xfrm>
          <a:custGeom>
            <a:avLst/>
            <a:gdLst/>
            <a:ahLst/>
            <a:cxnLst/>
            <a:rect l="l" t="t" r="r" b="b"/>
            <a:pathLst>
              <a:path w="0" h="123825">
                <a:moveTo>
                  <a:pt x="0" y="12345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1" name="object 151"/>
          <p:cNvGrpSpPr/>
          <p:nvPr/>
        </p:nvGrpSpPr>
        <p:grpSpPr>
          <a:xfrm>
            <a:off x="2569297" y="3944848"/>
            <a:ext cx="275590" cy="208915"/>
            <a:chOff x="2569297" y="3944848"/>
            <a:chExt cx="275590" cy="208915"/>
          </a:xfrm>
        </p:grpSpPr>
        <p:sp>
          <p:nvSpPr>
            <p:cNvPr id="152" name="object 152"/>
            <p:cNvSpPr/>
            <p:nvPr/>
          </p:nvSpPr>
          <p:spPr>
            <a:xfrm>
              <a:off x="2795650" y="4079984"/>
              <a:ext cx="46355" cy="70485"/>
            </a:xfrm>
            <a:custGeom>
              <a:avLst/>
              <a:gdLst/>
              <a:ahLst/>
              <a:cxnLst/>
              <a:rect l="l" t="t" r="r" b="b"/>
              <a:pathLst>
                <a:path w="46355" h="70485">
                  <a:moveTo>
                    <a:pt x="45923" y="35153"/>
                  </a:moveTo>
                  <a:lnTo>
                    <a:pt x="44117" y="48831"/>
                  </a:lnTo>
                  <a:lnTo>
                    <a:pt x="39195" y="60001"/>
                  </a:lnTo>
                  <a:lnTo>
                    <a:pt x="31896" y="67532"/>
                  </a:lnTo>
                  <a:lnTo>
                    <a:pt x="22961" y="70294"/>
                  </a:lnTo>
                  <a:lnTo>
                    <a:pt x="14021" y="67532"/>
                  </a:lnTo>
                  <a:lnTo>
                    <a:pt x="6723" y="60001"/>
                  </a:lnTo>
                  <a:lnTo>
                    <a:pt x="1803" y="48831"/>
                  </a:lnTo>
                  <a:lnTo>
                    <a:pt x="0" y="35153"/>
                  </a:lnTo>
                  <a:lnTo>
                    <a:pt x="1803" y="21474"/>
                  </a:lnTo>
                  <a:lnTo>
                    <a:pt x="6723" y="10299"/>
                  </a:lnTo>
                  <a:lnTo>
                    <a:pt x="14021" y="2763"/>
                  </a:lnTo>
                  <a:lnTo>
                    <a:pt x="22961" y="0"/>
                  </a:lnTo>
                  <a:lnTo>
                    <a:pt x="31896" y="2763"/>
                  </a:lnTo>
                  <a:lnTo>
                    <a:pt x="39195" y="10299"/>
                  </a:lnTo>
                  <a:lnTo>
                    <a:pt x="44117" y="21474"/>
                  </a:lnTo>
                  <a:lnTo>
                    <a:pt x="45923" y="351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572472" y="3948023"/>
              <a:ext cx="246379" cy="132080"/>
            </a:xfrm>
            <a:custGeom>
              <a:avLst/>
              <a:gdLst/>
              <a:ahLst/>
              <a:cxnLst/>
              <a:rect l="l" t="t" r="r" b="b"/>
              <a:pathLst>
                <a:path w="246380" h="132079">
                  <a:moveTo>
                    <a:pt x="246138" y="131965"/>
                  </a:moveTo>
                  <a:lnTo>
                    <a:pt x="246138" y="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/>
          <p:nvPr/>
        </p:nvSpPr>
        <p:spPr>
          <a:xfrm>
            <a:off x="3072604" y="4115497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 h="0">
                <a:moveTo>
                  <a:pt x="0" y="0"/>
                </a:moveTo>
                <a:lnTo>
                  <a:pt x="10760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3459310" y="4115497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 h="0">
                <a:moveTo>
                  <a:pt x="0" y="0"/>
                </a:moveTo>
                <a:lnTo>
                  <a:pt x="10760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6" name="object 156"/>
          <p:cNvGrpSpPr/>
          <p:nvPr/>
        </p:nvGrpSpPr>
        <p:grpSpPr>
          <a:xfrm>
            <a:off x="4151057" y="4003826"/>
            <a:ext cx="132080" cy="48895"/>
            <a:chOff x="4151057" y="4003826"/>
            <a:chExt cx="132080" cy="48895"/>
          </a:xfrm>
        </p:grpSpPr>
        <p:sp>
          <p:nvSpPr>
            <p:cNvPr id="157" name="object 157"/>
            <p:cNvSpPr/>
            <p:nvPr/>
          </p:nvSpPr>
          <p:spPr>
            <a:xfrm>
              <a:off x="4237526" y="400700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237527" y="400700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151057" y="4028507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 h="0">
                  <a:moveTo>
                    <a:pt x="0" y="0"/>
                  </a:moveTo>
                  <a:lnTo>
                    <a:pt x="1076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" name="object 160"/>
          <p:cNvGrpSpPr/>
          <p:nvPr/>
        </p:nvGrpSpPr>
        <p:grpSpPr>
          <a:xfrm>
            <a:off x="4151057" y="4174209"/>
            <a:ext cx="132080" cy="48895"/>
            <a:chOff x="4151057" y="4174209"/>
            <a:chExt cx="132080" cy="48895"/>
          </a:xfrm>
        </p:grpSpPr>
        <p:sp>
          <p:nvSpPr>
            <p:cNvPr id="161" name="object 161"/>
            <p:cNvSpPr/>
            <p:nvPr/>
          </p:nvSpPr>
          <p:spPr>
            <a:xfrm>
              <a:off x="4237526" y="417738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237527" y="417738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151057" y="4198890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 h="0">
                  <a:moveTo>
                    <a:pt x="0" y="0"/>
                  </a:moveTo>
                  <a:lnTo>
                    <a:pt x="107607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" name="object 164"/>
          <p:cNvGrpSpPr/>
          <p:nvPr/>
        </p:nvGrpSpPr>
        <p:grpSpPr>
          <a:xfrm>
            <a:off x="3177039" y="4031817"/>
            <a:ext cx="285750" cy="167640"/>
            <a:chOff x="3177039" y="4031817"/>
            <a:chExt cx="285750" cy="167640"/>
          </a:xfrm>
        </p:grpSpPr>
        <p:sp>
          <p:nvSpPr>
            <p:cNvPr id="165" name="object 165"/>
            <p:cNvSpPr/>
            <p:nvPr/>
          </p:nvSpPr>
          <p:spPr>
            <a:xfrm>
              <a:off x="3180214" y="4034992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0" y="80505"/>
                  </a:moveTo>
                  <a:lnTo>
                    <a:pt x="6326" y="49168"/>
                  </a:lnTo>
                  <a:lnTo>
                    <a:pt x="23579" y="23579"/>
                  </a:lnTo>
                  <a:lnTo>
                    <a:pt x="49168" y="6326"/>
                  </a:lnTo>
                  <a:lnTo>
                    <a:pt x="80505" y="0"/>
                  </a:lnTo>
                  <a:lnTo>
                    <a:pt x="111843" y="6326"/>
                  </a:lnTo>
                  <a:lnTo>
                    <a:pt x="137437" y="23579"/>
                  </a:lnTo>
                  <a:lnTo>
                    <a:pt x="154694" y="49168"/>
                  </a:lnTo>
                  <a:lnTo>
                    <a:pt x="161023" y="80505"/>
                  </a:lnTo>
                  <a:lnTo>
                    <a:pt x="154694" y="111849"/>
                  </a:lnTo>
                  <a:lnTo>
                    <a:pt x="137437" y="137442"/>
                  </a:lnTo>
                  <a:lnTo>
                    <a:pt x="111843" y="154696"/>
                  </a:lnTo>
                  <a:lnTo>
                    <a:pt x="80505" y="161023"/>
                  </a:lnTo>
                  <a:lnTo>
                    <a:pt x="49168" y="154696"/>
                  </a:lnTo>
                  <a:lnTo>
                    <a:pt x="23579" y="137442"/>
                  </a:lnTo>
                  <a:lnTo>
                    <a:pt x="6326" y="111849"/>
                  </a:lnTo>
                  <a:lnTo>
                    <a:pt x="0" y="805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298285" y="4034992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0" y="80505"/>
                  </a:moveTo>
                  <a:lnTo>
                    <a:pt x="6326" y="49168"/>
                  </a:lnTo>
                  <a:lnTo>
                    <a:pt x="23579" y="23579"/>
                  </a:lnTo>
                  <a:lnTo>
                    <a:pt x="49168" y="6326"/>
                  </a:lnTo>
                  <a:lnTo>
                    <a:pt x="80505" y="0"/>
                  </a:lnTo>
                  <a:lnTo>
                    <a:pt x="111849" y="6326"/>
                  </a:lnTo>
                  <a:lnTo>
                    <a:pt x="137442" y="23579"/>
                  </a:lnTo>
                  <a:lnTo>
                    <a:pt x="154696" y="49168"/>
                  </a:lnTo>
                  <a:lnTo>
                    <a:pt x="161023" y="80505"/>
                  </a:lnTo>
                  <a:lnTo>
                    <a:pt x="154696" y="111849"/>
                  </a:lnTo>
                  <a:lnTo>
                    <a:pt x="137442" y="137442"/>
                  </a:lnTo>
                  <a:lnTo>
                    <a:pt x="111849" y="154696"/>
                  </a:lnTo>
                  <a:lnTo>
                    <a:pt x="80505" y="161023"/>
                  </a:lnTo>
                  <a:lnTo>
                    <a:pt x="49168" y="154696"/>
                  </a:lnTo>
                  <a:lnTo>
                    <a:pt x="23579" y="137442"/>
                  </a:lnTo>
                  <a:lnTo>
                    <a:pt x="6326" y="111849"/>
                  </a:lnTo>
                  <a:lnTo>
                    <a:pt x="0" y="8050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7" name="object 167"/>
          <p:cNvGrpSpPr/>
          <p:nvPr/>
        </p:nvGrpSpPr>
        <p:grpSpPr>
          <a:xfrm>
            <a:off x="3627831" y="4066463"/>
            <a:ext cx="30480" cy="30480"/>
            <a:chOff x="3627831" y="4066463"/>
            <a:chExt cx="30480" cy="30480"/>
          </a:xfrm>
        </p:grpSpPr>
        <p:sp>
          <p:nvSpPr>
            <p:cNvPr id="168" name="object 168"/>
            <p:cNvSpPr/>
            <p:nvPr/>
          </p:nvSpPr>
          <p:spPr>
            <a:xfrm>
              <a:off x="3631006" y="406963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38"/>
                  </a:lnTo>
                  <a:lnTo>
                    <a:pt x="11950" y="23876"/>
                  </a:lnTo>
                  <a:lnTo>
                    <a:pt x="23888" y="119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631006" y="406963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38"/>
                  </a:moveTo>
                  <a:lnTo>
                    <a:pt x="11950" y="23876"/>
                  </a:lnTo>
                  <a:lnTo>
                    <a:pt x="0" y="11938"/>
                  </a:lnTo>
                  <a:lnTo>
                    <a:pt x="11950" y="0"/>
                  </a:lnTo>
                  <a:lnTo>
                    <a:pt x="23888" y="1193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0" name="object 170"/>
          <p:cNvSpPr/>
          <p:nvPr/>
        </p:nvSpPr>
        <p:spPr>
          <a:xfrm>
            <a:off x="4152055" y="3967091"/>
            <a:ext cx="0" cy="294640"/>
          </a:xfrm>
          <a:custGeom>
            <a:avLst/>
            <a:gdLst/>
            <a:ahLst/>
            <a:cxnLst/>
            <a:rect l="l" t="t" r="r" b="b"/>
            <a:pathLst>
              <a:path w="0" h="294639">
                <a:moveTo>
                  <a:pt x="0" y="0"/>
                </a:moveTo>
                <a:lnTo>
                  <a:pt x="0" y="29422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1" name="object 171"/>
          <p:cNvGrpSpPr/>
          <p:nvPr/>
        </p:nvGrpSpPr>
        <p:grpSpPr>
          <a:xfrm>
            <a:off x="3490182" y="4081576"/>
            <a:ext cx="306070" cy="338455"/>
            <a:chOff x="3490182" y="4081576"/>
            <a:chExt cx="306070" cy="338455"/>
          </a:xfrm>
        </p:grpSpPr>
        <p:sp>
          <p:nvSpPr>
            <p:cNvPr id="172" name="object 172"/>
            <p:cNvSpPr/>
            <p:nvPr/>
          </p:nvSpPr>
          <p:spPr>
            <a:xfrm>
              <a:off x="3642951" y="4081576"/>
              <a:ext cx="0" cy="158115"/>
            </a:xfrm>
            <a:custGeom>
              <a:avLst/>
              <a:gdLst/>
              <a:ahLst/>
              <a:cxnLst/>
              <a:rect l="l" t="t" r="r" b="b"/>
              <a:pathLst>
                <a:path w="0" h="158114">
                  <a:moveTo>
                    <a:pt x="0" y="0"/>
                  </a:moveTo>
                  <a:lnTo>
                    <a:pt x="0" y="15753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550694" y="4239108"/>
              <a:ext cx="184785" cy="50165"/>
            </a:xfrm>
            <a:custGeom>
              <a:avLst/>
              <a:gdLst/>
              <a:ahLst/>
              <a:cxnLst/>
              <a:rect l="l" t="t" r="r" b="b"/>
              <a:pathLst>
                <a:path w="184785" h="50164">
                  <a:moveTo>
                    <a:pt x="184530" y="49796"/>
                  </a:moveTo>
                  <a:lnTo>
                    <a:pt x="0" y="49796"/>
                  </a:lnTo>
                  <a:lnTo>
                    <a:pt x="0" y="0"/>
                  </a:lnTo>
                  <a:lnTo>
                    <a:pt x="184530" y="0"/>
                  </a:lnTo>
                  <a:lnTo>
                    <a:pt x="184530" y="4979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493357" y="4261311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57327" y="0"/>
                  </a:moveTo>
                  <a:lnTo>
                    <a:pt x="0" y="0"/>
                  </a:lnTo>
                  <a:lnTo>
                    <a:pt x="0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735219" y="4261311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0" y="0"/>
                  </a:moveTo>
                  <a:lnTo>
                    <a:pt x="57327" y="0"/>
                  </a:lnTo>
                  <a:lnTo>
                    <a:pt x="57327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" name="object 176"/>
          <p:cNvSpPr/>
          <p:nvPr/>
        </p:nvSpPr>
        <p:spPr>
          <a:xfrm>
            <a:off x="4507631" y="2247890"/>
            <a:ext cx="0" cy="1657350"/>
          </a:xfrm>
          <a:custGeom>
            <a:avLst/>
            <a:gdLst/>
            <a:ahLst/>
            <a:cxnLst/>
            <a:rect l="l" t="t" r="r" b="b"/>
            <a:pathLst>
              <a:path w="0" h="1657350">
                <a:moveTo>
                  <a:pt x="0" y="0"/>
                </a:moveTo>
                <a:lnTo>
                  <a:pt x="0" y="165695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4604771" y="2096556"/>
            <a:ext cx="0" cy="706120"/>
          </a:xfrm>
          <a:custGeom>
            <a:avLst/>
            <a:gdLst/>
            <a:ahLst/>
            <a:cxnLst/>
            <a:rect l="l" t="t" r="r" b="b"/>
            <a:pathLst>
              <a:path w="0" h="706119">
                <a:moveTo>
                  <a:pt x="0" y="0"/>
                </a:moveTo>
                <a:lnTo>
                  <a:pt x="0" y="70609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4604771" y="3381440"/>
            <a:ext cx="0" cy="683260"/>
          </a:xfrm>
          <a:custGeom>
            <a:avLst/>
            <a:gdLst/>
            <a:ahLst/>
            <a:cxnLst/>
            <a:rect l="l" t="t" r="r" b="b"/>
            <a:pathLst>
              <a:path w="0" h="683260">
                <a:moveTo>
                  <a:pt x="0" y="0"/>
                </a:moveTo>
                <a:lnTo>
                  <a:pt x="0" y="68322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9" name="object 179"/>
          <p:cNvGrpSpPr/>
          <p:nvPr/>
        </p:nvGrpSpPr>
        <p:grpSpPr>
          <a:xfrm>
            <a:off x="4920490" y="2890622"/>
            <a:ext cx="23495" cy="390525"/>
            <a:chOff x="4920490" y="2890622"/>
            <a:chExt cx="23495" cy="390525"/>
          </a:xfrm>
        </p:grpSpPr>
        <p:sp>
          <p:nvSpPr>
            <p:cNvPr id="180" name="object 180"/>
            <p:cNvSpPr/>
            <p:nvPr/>
          </p:nvSpPr>
          <p:spPr>
            <a:xfrm>
              <a:off x="4923662" y="2893796"/>
              <a:ext cx="17145" cy="384175"/>
            </a:xfrm>
            <a:custGeom>
              <a:avLst/>
              <a:gdLst/>
              <a:ahLst/>
              <a:cxnLst/>
              <a:rect l="l" t="t" r="r" b="b"/>
              <a:pathLst>
                <a:path w="17145" h="384175">
                  <a:moveTo>
                    <a:pt x="16852" y="0"/>
                  </a:moveTo>
                  <a:lnTo>
                    <a:pt x="0" y="0"/>
                  </a:lnTo>
                  <a:lnTo>
                    <a:pt x="0" y="384098"/>
                  </a:lnTo>
                  <a:lnTo>
                    <a:pt x="16852" y="384098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923665" y="2893797"/>
              <a:ext cx="17145" cy="384175"/>
            </a:xfrm>
            <a:custGeom>
              <a:avLst/>
              <a:gdLst/>
              <a:ahLst/>
              <a:cxnLst/>
              <a:rect l="l" t="t" r="r" b="b"/>
              <a:pathLst>
                <a:path w="17145" h="384175">
                  <a:moveTo>
                    <a:pt x="16852" y="384098"/>
                  </a:moveTo>
                  <a:lnTo>
                    <a:pt x="0" y="384098"/>
                  </a:lnTo>
                  <a:lnTo>
                    <a:pt x="0" y="0"/>
                  </a:lnTo>
                  <a:lnTo>
                    <a:pt x="16852" y="0"/>
                  </a:lnTo>
                  <a:lnTo>
                    <a:pt x="16852" y="384098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" name="object 182"/>
          <p:cNvGrpSpPr/>
          <p:nvPr/>
        </p:nvGrpSpPr>
        <p:grpSpPr>
          <a:xfrm>
            <a:off x="4943617" y="3061521"/>
            <a:ext cx="737235" cy="643255"/>
            <a:chOff x="4943617" y="3061521"/>
            <a:chExt cx="737235" cy="643255"/>
          </a:xfrm>
        </p:grpSpPr>
        <p:pic>
          <p:nvPicPr>
            <p:cNvPr id="183" name="object 1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2376" y="3394983"/>
              <a:ext cx="134023" cy="309512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5070957" y="3135166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12"/>
                  </a:moveTo>
                  <a:lnTo>
                    <a:pt x="76860" y="0"/>
                  </a:lnTo>
                  <a:lnTo>
                    <a:pt x="76847" y="212597"/>
                  </a:lnTo>
                  <a:lnTo>
                    <a:pt x="0" y="212597"/>
                  </a:lnTo>
                  <a:lnTo>
                    <a:pt x="12" y="1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107402" y="3084773"/>
              <a:ext cx="0" cy="313690"/>
            </a:xfrm>
            <a:custGeom>
              <a:avLst/>
              <a:gdLst/>
              <a:ahLst/>
              <a:cxnLst/>
              <a:rect l="l" t="t" r="r" b="b"/>
              <a:pathLst>
                <a:path w="0" h="313689">
                  <a:moveTo>
                    <a:pt x="0" y="3133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943617" y="3084775"/>
              <a:ext cx="704850" cy="0"/>
            </a:xfrm>
            <a:custGeom>
              <a:avLst/>
              <a:gdLst/>
              <a:ahLst/>
              <a:cxnLst/>
              <a:rect l="l" t="t" r="r" b="b"/>
              <a:pathLst>
                <a:path w="704850" h="0">
                  <a:moveTo>
                    <a:pt x="0" y="0"/>
                  </a:moveTo>
                  <a:lnTo>
                    <a:pt x="70448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635382" y="306469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635383" y="306469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9" name="object 189"/>
          <p:cNvGrpSpPr/>
          <p:nvPr/>
        </p:nvGrpSpPr>
        <p:grpSpPr>
          <a:xfrm>
            <a:off x="5573955" y="3038731"/>
            <a:ext cx="498475" cy="396875"/>
            <a:chOff x="5573955" y="3038731"/>
            <a:chExt cx="498475" cy="396875"/>
          </a:xfrm>
        </p:grpSpPr>
        <p:sp>
          <p:nvSpPr>
            <p:cNvPr id="190" name="object 190"/>
            <p:cNvSpPr/>
            <p:nvPr/>
          </p:nvSpPr>
          <p:spPr>
            <a:xfrm>
              <a:off x="5948591" y="306625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0" y="0"/>
                  </a:moveTo>
                  <a:lnTo>
                    <a:pt x="42278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948592" y="306625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4">
                  <a:moveTo>
                    <a:pt x="42278" y="0"/>
                  </a:moveTo>
                  <a:lnTo>
                    <a:pt x="0" y="4229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700543" y="3042271"/>
              <a:ext cx="265430" cy="43815"/>
            </a:xfrm>
            <a:custGeom>
              <a:avLst/>
              <a:gdLst/>
              <a:ahLst/>
              <a:cxnLst/>
              <a:rect l="l" t="t" r="r" b="b"/>
              <a:pathLst>
                <a:path w="265429" h="43814">
                  <a:moveTo>
                    <a:pt x="2651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019400" y="3042271"/>
              <a:ext cx="50165" cy="43815"/>
            </a:xfrm>
            <a:custGeom>
              <a:avLst/>
              <a:gdLst/>
              <a:ahLst/>
              <a:cxnLst/>
              <a:rect l="l" t="t" r="r" b="b"/>
              <a:pathLst>
                <a:path w="50164" h="43814">
                  <a:moveTo>
                    <a:pt x="49568" y="4345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4" name="object 19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73955" y="3038731"/>
              <a:ext cx="305540" cy="396388"/>
            </a:xfrm>
            <a:prstGeom prst="rect">
              <a:avLst/>
            </a:prstGeom>
          </p:spPr>
        </p:pic>
      </p:grpSp>
      <p:grpSp>
        <p:nvGrpSpPr>
          <p:cNvPr id="195" name="object 195"/>
          <p:cNvGrpSpPr/>
          <p:nvPr/>
        </p:nvGrpSpPr>
        <p:grpSpPr>
          <a:xfrm>
            <a:off x="6070323" y="3047401"/>
            <a:ext cx="425450" cy="384175"/>
            <a:chOff x="6070323" y="3047401"/>
            <a:chExt cx="425450" cy="384175"/>
          </a:xfrm>
        </p:grpSpPr>
        <p:sp>
          <p:nvSpPr>
            <p:cNvPr id="196" name="object 196"/>
            <p:cNvSpPr/>
            <p:nvPr/>
          </p:nvSpPr>
          <p:spPr>
            <a:xfrm>
              <a:off x="6136408" y="3050576"/>
              <a:ext cx="46355" cy="70485"/>
            </a:xfrm>
            <a:custGeom>
              <a:avLst/>
              <a:gdLst/>
              <a:ahLst/>
              <a:cxnLst/>
              <a:rect l="l" t="t" r="r" b="b"/>
              <a:pathLst>
                <a:path w="46354" h="70485">
                  <a:moveTo>
                    <a:pt x="45935" y="35153"/>
                  </a:moveTo>
                  <a:lnTo>
                    <a:pt x="44130" y="48833"/>
                  </a:lnTo>
                  <a:lnTo>
                    <a:pt x="39206" y="60007"/>
                  </a:lnTo>
                  <a:lnTo>
                    <a:pt x="31903" y="67543"/>
                  </a:lnTo>
                  <a:lnTo>
                    <a:pt x="22961" y="70307"/>
                  </a:lnTo>
                  <a:lnTo>
                    <a:pt x="14026" y="67543"/>
                  </a:lnTo>
                  <a:lnTo>
                    <a:pt x="6727" y="60007"/>
                  </a:lnTo>
                  <a:lnTo>
                    <a:pt x="1805" y="48833"/>
                  </a:lnTo>
                  <a:lnTo>
                    <a:pt x="0" y="35153"/>
                  </a:lnTo>
                  <a:lnTo>
                    <a:pt x="1805" y="21474"/>
                  </a:lnTo>
                  <a:lnTo>
                    <a:pt x="6727" y="10299"/>
                  </a:lnTo>
                  <a:lnTo>
                    <a:pt x="14026" y="2763"/>
                  </a:lnTo>
                  <a:lnTo>
                    <a:pt x="22961" y="0"/>
                  </a:lnTo>
                  <a:lnTo>
                    <a:pt x="31903" y="2763"/>
                  </a:lnTo>
                  <a:lnTo>
                    <a:pt x="39206" y="10299"/>
                  </a:lnTo>
                  <a:lnTo>
                    <a:pt x="44130" y="21474"/>
                  </a:lnTo>
                  <a:lnTo>
                    <a:pt x="45935" y="351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70323" y="3085725"/>
              <a:ext cx="425070" cy="345434"/>
            </a:xfrm>
            <a:prstGeom prst="rect">
              <a:avLst/>
            </a:prstGeom>
          </p:spPr>
        </p:pic>
      </p:grpSp>
      <p:sp>
        <p:nvSpPr>
          <p:cNvPr id="198" name="object 198"/>
          <p:cNvSpPr/>
          <p:nvPr/>
        </p:nvSpPr>
        <p:spPr>
          <a:xfrm>
            <a:off x="6686387" y="266609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6686387" y="284389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6626606" y="2564497"/>
            <a:ext cx="399415" cy="101600"/>
          </a:xfrm>
          <a:custGeom>
            <a:avLst/>
            <a:gdLst/>
            <a:ahLst/>
            <a:cxnLst/>
            <a:rect l="l" t="t" r="r" b="b"/>
            <a:pathLst>
              <a:path w="399415" h="101600">
                <a:moveTo>
                  <a:pt x="399351" y="101600"/>
                </a:moveTo>
                <a:lnTo>
                  <a:pt x="213944" y="0"/>
                </a:lnTo>
                <a:lnTo>
                  <a:pt x="185420" y="0"/>
                </a:lnTo>
                <a:lnTo>
                  <a:pt x="0" y="101600"/>
                </a:lnTo>
                <a:lnTo>
                  <a:pt x="399351" y="1016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1" name="object 201"/>
          <p:cNvGrpSpPr/>
          <p:nvPr/>
        </p:nvGrpSpPr>
        <p:grpSpPr>
          <a:xfrm>
            <a:off x="6482368" y="2535259"/>
            <a:ext cx="556895" cy="575945"/>
            <a:chOff x="6482368" y="2535259"/>
            <a:chExt cx="556895" cy="575945"/>
          </a:xfrm>
        </p:grpSpPr>
        <p:sp>
          <p:nvSpPr>
            <p:cNvPr id="202" name="object 202"/>
            <p:cNvSpPr/>
            <p:nvPr/>
          </p:nvSpPr>
          <p:spPr>
            <a:xfrm>
              <a:off x="6626605" y="2742297"/>
              <a:ext cx="399415" cy="101600"/>
            </a:xfrm>
            <a:custGeom>
              <a:avLst/>
              <a:gdLst/>
              <a:ahLst/>
              <a:cxnLst/>
              <a:rect l="l" t="t" r="r" b="b"/>
              <a:pathLst>
                <a:path w="399415" h="101600">
                  <a:moveTo>
                    <a:pt x="399351" y="101600"/>
                  </a:moveTo>
                  <a:lnTo>
                    <a:pt x="213944" y="0"/>
                  </a:lnTo>
                  <a:lnTo>
                    <a:pt x="185420" y="0"/>
                  </a:lnTo>
                  <a:lnTo>
                    <a:pt x="0" y="101600"/>
                  </a:lnTo>
                  <a:lnTo>
                    <a:pt x="399351" y="101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6965787" y="266609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6965787" y="284389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6646814" y="258989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15773" y="0"/>
                  </a:moveTo>
                  <a:lnTo>
                    <a:pt x="115773" y="255612"/>
                  </a:lnTo>
                  <a:lnTo>
                    <a:pt x="0" y="508000"/>
                  </a:lnTo>
                  <a:lnTo>
                    <a:pt x="28943" y="508000"/>
                  </a:lnTo>
                  <a:lnTo>
                    <a:pt x="280873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6724487" y="258989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65100" y="0"/>
                  </a:moveTo>
                  <a:lnTo>
                    <a:pt x="165100" y="255612"/>
                  </a:lnTo>
                  <a:lnTo>
                    <a:pt x="280873" y="508000"/>
                  </a:lnTo>
                  <a:lnTo>
                    <a:pt x="251929" y="508000"/>
                  </a:lnTo>
                  <a:lnTo>
                    <a:pt x="0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7" name="object 2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82368" y="2535259"/>
              <a:ext cx="102717" cy="160070"/>
            </a:xfrm>
            <a:prstGeom prst="rect">
              <a:avLst/>
            </a:prstGeom>
          </p:spPr>
        </p:pic>
      </p:grpSp>
      <p:grpSp>
        <p:nvGrpSpPr>
          <p:cNvPr id="208" name="object 208"/>
          <p:cNvGrpSpPr/>
          <p:nvPr/>
        </p:nvGrpSpPr>
        <p:grpSpPr>
          <a:xfrm>
            <a:off x="5648107" y="2675634"/>
            <a:ext cx="158750" cy="350520"/>
            <a:chOff x="5648107" y="2675634"/>
            <a:chExt cx="158750" cy="350520"/>
          </a:xfrm>
        </p:grpSpPr>
        <p:sp>
          <p:nvSpPr>
            <p:cNvPr id="209" name="object 209"/>
            <p:cNvSpPr/>
            <p:nvPr/>
          </p:nvSpPr>
          <p:spPr>
            <a:xfrm>
              <a:off x="5727470" y="2831197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w="0" h="195580">
                  <a:moveTo>
                    <a:pt x="0" y="0"/>
                  </a:moveTo>
                  <a:lnTo>
                    <a:pt x="0" y="194957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651282" y="267880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200"/>
                  </a:moveTo>
                  <a:lnTo>
                    <a:pt x="5987" y="46543"/>
                  </a:lnTo>
                  <a:lnTo>
                    <a:pt x="22315" y="22321"/>
                  </a:lnTo>
                  <a:lnTo>
                    <a:pt x="46532" y="5989"/>
                  </a:lnTo>
                  <a:lnTo>
                    <a:pt x="76187" y="0"/>
                  </a:lnTo>
                  <a:lnTo>
                    <a:pt x="105841" y="5989"/>
                  </a:lnTo>
                  <a:lnTo>
                    <a:pt x="130059" y="22321"/>
                  </a:lnTo>
                  <a:lnTo>
                    <a:pt x="146387" y="46543"/>
                  </a:lnTo>
                  <a:lnTo>
                    <a:pt x="152374" y="76200"/>
                  </a:lnTo>
                  <a:lnTo>
                    <a:pt x="146387" y="105854"/>
                  </a:lnTo>
                  <a:lnTo>
                    <a:pt x="130059" y="130071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1"/>
                  </a:lnTo>
                  <a:lnTo>
                    <a:pt x="5987" y="105854"/>
                  </a:lnTo>
                  <a:lnTo>
                    <a:pt x="0" y="76200"/>
                  </a:lnTo>
                  <a:close/>
                </a:path>
              </a:pathLst>
            </a:custGeom>
            <a:ln w="6349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1" name="object 211"/>
          <p:cNvGrpSpPr/>
          <p:nvPr/>
        </p:nvGrpSpPr>
        <p:grpSpPr>
          <a:xfrm>
            <a:off x="5539487" y="3442375"/>
            <a:ext cx="158750" cy="386080"/>
            <a:chOff x="5539487" y="3442375"/>
            <a:chExt cx="158750" cy="386080"/>
          </a:xfrm>
        </p:grpSpPr>
        <p:sp>
          <p:nvSpPr>
            <p:cNvPr id="212" name="object 212"/>
            <p:cNvSpPr/>
            <p:nvPr/>
          </p:nvSpPr>
          <p:spPr>
            <a:xfrm>
              <a:off x="5620493" y="3442375"/>
              <a:ext cx="0" cy="230504"/>
            </a:xfrm>
            <a:custGeom>
              <a:avLst/>
              <a:gdLst/>
              <a:ahLst/>
              <a:cxnLst/>
              <a:rect l="l" t="t" r="r" b="b"/>
              <a:pathLst>
                <a:path w="0" h="230504">
                  <a:moveTo>
                    <a:pt x="0" y="23007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542662" y="367244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9"/>
                  </a:lnTo>
                  <a:lnTo>
                    <a:pt x="130059" y="130070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0"/>
                  </a:lnTo>
                  <a:lnTo>
                    <a:pt x="5987" y="105849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4" name="object 214"/>
          <p:cNvGrpSpPr/>
          <p:nvPr/>
        </p:nvGrpSpPr>
        <p:grpSpPr>
          <a:xfrm>
            <a:off x="5722651" y="3442375"/>
            <a:ext cx="158750" cy="386080"/>
            <a:chOff x="5722651" y="3442375"/>
            <a:chExt cx="158750" cy="386080"/>
          </a:xfrm>
        </p:grpSpPr>
        <p:sp>
          <p:nvSpPr>
            <p:cNvPr id="215" name="object 215"/>
            <p:cNvSpPr/>
            <p:nvPr/>
          </p:nvSpPr>
          <p:spPr>
            <a:xfrm>
              <a:off x="5803657" y="3442375"/>
              <a:ext cx="0" cy="230504"/>
            </a:xfrm>
            <a:custGeom>
              <a:avLst/>
              <a:gdLst/>
              <a:ahLst/>
              <a:cxnLst/>
              <a:rect l="l" t="t" r="r" b="b"/>
              <a:pathLst>
                <a:path w="0" h="230504">
                  <a:moveTo>
                    <a:pt x="0" y="23007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5725826" y="367244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9"/>
                  </a:lnTo>
                  <a:lnTo>
                    <a:pt x="130059" y="130070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0"/>
                  </a:lnTo>
                  <a:lnTo>
                    <a:pt x="5987" y="105849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7" name="object 217"/>
          <p:cNvGrpSpPr/>
          <p:nvPr/>
        </p:nvGrpSpPr>
        <p:grpSpPr>
          <a:xfrm>
            <a:off x="5878201" y="3669274"/>
            <a:ext cx="382270" cy="158750"/>
            <a:chOff x="5878201" y="3669274"/>
            <a:chExt cx="382270" cy="158750"/>
          </a:xfrm>
        </p:grpSpPr>
        <p:sp>
          <p:nvSpPr>
            <p:cNvPr id="218" name="object 218"/>
            <p:cNvSpPr/>
            <p:nvPr/>
          </p:nvSpPr>
          <p:spPr>
            <a:xfrm>
              <a:off x="6104514" y="3672449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9"/>
                  </a:lnTo>
                  <a:lnTo>
                    <a:pt x="130059" y="130070"/>
                  </a:lnTo>
                  <a:lnTo>
                    <a:pt x="105841" y="146399"/>
                  </a:lnTo>
                  <a:lnTo>
                    <a:pt x="76187" y="152387"/>
                  </a:lnTo>
                  <a:lnTo>
                    <a:pt x="46532" y="146399"/>
                  </a:lnTo>
                  <a:lnTo>
                    <a:pt x="22315" y="130070"/>
                  </a:lnTo>
                  <a:lnTo>
                    <a:pt x="5987" y="105849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878201" y="3748636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085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" name="object 220"/>
          <p:cNvGrpSpPr/>
          <p:nvPr/>
        </p:nvGrpSpPr>
        <p:grpSpPr>
          <a:xfrm>
            <a:off x="5170676" y="3176181"/>
            <a:ext cx="273050" cy="158750"/>
            <a:chOff x="5170676" y="3176181"/>
            <a:chExt cx="273050" cy="158750"/>
          </a:xfrm>
        </p:grpSpPr>
        <p:sp>
          <p:nvSpPr>
            <p:cNvPr id="221" name="object 221"/>
            <p:cNvSpPr/>
            <p:nvPr/>
          </p:nvSpPr>
          <p:spPr>
            <a:xfrm>
              <a:off x="5170676" y="3255543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287695" y="3179356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9"/>
                  </a:lnTo>
                  <a:lnTo>
                    <a:pt x="130059" y="22320"/>
                  </a:lnTo>
                  <a:lnTo>
                    <a:pt x="146387" y="46537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7"/>
                  </a:lnTo>
                  <a:lnTo>
                    <a:pt x="22315" y="22320"/>
                  </a:lnTo>
                  <a:lnTo>
                    <a:pt x="46532" y="5989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" name="object 223"/>
          <p:cNvGrpSpPr/>
          <p:nvPr/>
        </p:nvGrpSpPr>
        <p:grpSpPr>
          <a:xfrm>
            <a:off x="3005166" y="2984453"/>
            <a:ext cx="273050" cy="158750"/>
            <a:chOff x="3005166" y="2984453"/>
            <a:chExt cx="273050" cy="158750"/>
          </a:xfrm>
        </p:grpSpPr>
        <p:sp>
          <p:nvSpPr>
            <p:cNvPr id="224" name="object 224"/>
            <p:cNvSpPr/>
            <p:nvPr/>
          </p:nvSpPr>
          <p:spPr>
            <a:xfrm>
              <a:off x="3005166" y="3063815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3122184" y="2987628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6" name="object 226"/>
          <p:cNvGrpSpPr/>
          <p:nvPr/>
        </p:nvGrpSpPr>
        <p:grpSpPr>
          <a:xfrm>
            <a:off x="5170676" y="3431297"/>
            <a:ext cx="273050" cy="158750"/>
            <a:chOff x="5170676" y="3431297"/>
            <a:chExt cx="273050" cy="158750"/>
          </a:xfrm>
        </p:grpSpPr>
        <p:sp>
          <p:nvSpPr>
            <p:cNvPr id="227" name="object 227"/>
            <p:cNvSpPr/>
            <p:nvPr/>
          </p:nvSpPr>
          <p:spPr>
            <a:xfrm>
              <a:off x="5170676" y="3510659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01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5287695" y="3434472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76187" y="0"/>
                  </a:moveTo>
                  <a:lnTo>
                    <a:pt x="105841" y="5987"/>
                  </a:lnTo>
                  <a:lnTo>
                    <a:pt x="130059" y="22315"/>
                  </a:lnTo>
                  <a:lnTo>
                    <a:pt x="146387" y="46532"/>
                  </a:lnTo>
                  <a:lnTo>
                    <a:pt x="152374" y="76187"/>
                  </a:lnTo>
                  <a:lnTo>
                    <a:pt x="146387" y="105847"/>
                  </a:lnTo>
                  <a:lnTo>
                    <a:pt x="130059" y="130063"/>
                  </a:lnTo>
                  <a:lnTo>
                    <a:pt x="105841" y="146388"/>
                  </a:lnTo>
                  <a:lnTo>
                    <a:pt x="76187" y="152374"/>
                  </a:lnTo>
                  <a:lnTo>
                    <a:pt x="46532" y="146388"/>
                  </a:lnTo>
                  <a:lnTo>
                    <a:pt x="22315" y="130063"/>
                  </a:lnTo>
                  <a:lnTo>
                    <a:pt x="5987" y="105847"/>
                  </a:lnTo>
                  <a:lnTo>
                    <a:pt x="0" y="76187"/>
                  </a:lnTo>
                  <a:lnTo>
                    <a:pt x="5987" y="46532"/>
                  </a:lnTo>
                  <a:lnTo>
                    <a:pt x="22315" y="22315"/>
                  </a:lnTo>
                  <a:lnTo>
                    <a:pt x="46532" y="5987"/>
                  </a:lnTo>
                  <a:lnTo>
                    <a:pt x="76187" y="0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9" name="object 229"/>
          <p:cNvGrpSpPr/>
          <p:nvPr/>
        </p:nvGrpSpPr>
        <p:grpSpPr>
          <a:xfrm>
            <a:off x="2982061" y="2181550"/>
            <a:ext cx="6350" cy="1820545"/>
            <a:chOff x="2982061" y="2181550"/>
            <a:chExt cx="6350" cy="1820545"/>
          </a:xfrm>
        </p:grpSpPr>
        <p:sp>
          <p:nvSpPr>
            <p:cNvPr id="230" name="object 230"/>
            <p:cNvSpPr/>
            <p:nvPr/>
          </p:nvSpPr>
          <p:spPr>
            <a:xfrm>
              <a:off x="2985236" y="218155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985236" y="2219538"/>
              <a:ext cx="0" cy="88900"/>
            </a:xfrm>
            <a:custGeom>
              <a:avLst/>
              <a:gdLst/>
              <a:ahLst/>
              <a:cxnLst/>
              <a:rect l="l" t="t" r="r" b="b"/>
              <a:pathLst>
                <a:path w="0" h="88900">
                  <a:moveTo>
                    <a:pt x="0" y="0"/>
                  </a:moveTo>
                  <a:lnTo>
                    <a:pt x="0" y="88468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985236" y="2320643"/>
              <a:ext cx="0" cy="1656080"/>
            </a:xfrm>
            <a:custGeom>
              <a:avLst/>
              <a:gdLst/>
              <a:ahLst/>
              <a:cxnLst/>
              <a:rect l="l" t="t" r="r" b="b"/>
              <a:pathLst>
                <a:path w="0" h="1656079">
                  <a:moveTo>
                    <a:pt x="0" y="0"/>
                  </a:moveTo>
                  <a:lnTo>
                    <a:pt x="0" y="1655686"/>
                  </a:lnTo>
                </a:path>
              </a:pathLst>
            </a:custGeom>
            <a:ln w="635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985236" y="398898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-3175" y="6350"/>
                  </a:moveTo>
                  <a:lnTo>
                    <a:pt x="3175" y="63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4" name="object 234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637299" y="870202"/>
            <a:ext cx="2345055" cy="539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latin typeface="Microsoft Sans Serif"/>
                <a:cs typeface="Microsoft Sans Serif"/>
              </a:rPr>
              <a:t>B.1.15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 spc="15">
                <a:latin typeface="Microsoft Sans Serif"/>
                <a:cs typeface="Microsoft Sans Serif"/>
              </a:rPr>
              <a:t>Lado</a:t>
            </a:r>
            <a:r>
              <a:rPr dirty="0" sz="900" spc="-25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</a:t>
            </a:r>
            <a:r>
              <a:rPr dirty="0" sz="900" spc="-30">
                <a:latin typeface="Microsoft Sans Serif"/>
                <a:cs typeface="Microsoft Sans Serif"/>
              </a:rPr>
              <a:t> </a:t>
            </a:r>
            <a:r>
              <a:rPr dirty="0" sz="900" spc="-55">
                <a:latin typeface="Microsoft Sans Serif"/>
                <a:cs typeface="Microsoft Sans Serif"/>
              </a:rPr>
              <a:t>CA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diagrama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lado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45">
                <a:latin typeface="Microsoft Sans Serif"/>
                <a:cs typeface="Microsoft Sans Serif"/>
              </a:rPr>
              <a:t>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indica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Figura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95.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540000" y="1611903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540000" y="1682605"/>
            <a:ext cx="662940" cy="24574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95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5">
                <a:latin typeface="Microsoft Sans Serif"/>
                <a:cs typeface="Microsoft Sans Serif"/>
              </a:rPr>
              <a:t>Diagrama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del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lado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-30">
                <a:latin typeface="Microsoft Sans Serif"/>
                <a:cs typeface="Microsoft Sans Serif"/>
              </a:rPr>
              <a:t>CA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2230976" y="166489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479283" y="1664893"/>
            <a:ext cx="238125" cy="285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44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602532" y="1664893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2491983" y="1937342"/>
            <a:ext cx="201930" cy="0"/>
          </a:xfrm>
          <a:custGeom>
            <a:avLst/>
            <a:gdLst/>
            <a:ahLst/>
            <a:cxnLst/>
            <a:rect l="l" t="t" r="r" b="b"/>
            <a:pathLst>
              <a:path w="201930" h="0">
                <a:moveTo>
                  <a:pt x="0" y="0"/>
                </a:moveTo>
                <a:lnTo>
                  <a:pt x="20189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 txBox="1"/>
          <p:nvPr/>
        </p:nvSpPr>
        <p:spPr>
          <a:xfrm>
            <a:off x="2897329" y="2006442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kWh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361901" y="2163779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604821" y="2234859"/>
            <a:ext cx="165100" cy="32385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425"/>
              </a:spcBef>
            </a:pPr>
            <a:r>
              <a:rPr dirty="0" sz="600" spc="-20">
                <a:latin typeface="Microsoft Sans Serif"/>
                <a:cs typeface="Microsoft Sans Serif"/>
              </a:rPr>
              <a:t>PD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750" spc="10" b="1"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2359711" y="2418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276865" y="2418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4649607" y="2493990"/>
            <a:ext cx="57213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Red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anillo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MV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5684941" y="2671667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3137115" y="2987057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13</a:t>
            </a:r>
            <a:endParaRPr sz="750">
              <a:latin typeface="Arial"/>
              <a:cs typeface="Arial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301964" y="3178785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12</a:t>
            </a:r>
            <a:endParaRPr sz="750">
              <a:latin typeface="Arial"/>
              <a:cs typeface="Arial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6072962" y="3272571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kWh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5576180" y="3376920"/>
            <a:ext cx="31115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Identificación+GPD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5304630" y="3433902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11</a:t>
            </a:r>
            <a:endParaRPr sz="75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2230976" y="368051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2637190" y="368051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3602532" y="368051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578933" y="3671878"/>
            <a:ext cx="2139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8</a:t>
            </a:r>
            <a:r>
              <a:rPr dirty="0" sz="750" spc="-15" b="1">
                <a:latin typeface="Arial"/>
                <a:cs typeface="Arial"/>
              </a:rPr>
              <a:t> </a:t>
            </a:r>
            <a:r>
              <a:rPr dirty="0" sz="750" spc="10" b="1"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6141119" y="3671878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2479283" y="3927558"/>
            <a:ext cx="2273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2491983" y="3978358"/>
            <a:ext cx="201930" cy="0"/>
          </a:xfrm>
          <a:custGeom>
            <a:avLst/>
            <a:gdLst/>
            <a:ahLst/>
            <a:cxnLst/>
            <a:rect l="l" t="t" r="r" b="b"/>
            <a:pathLst>
              <a:path w="201930" h="0">
                <a:moveTo>
                  <a:pt x="0" y="0"/>
                </a:moveTo>
                <a:lnTo>
                  <a:pt x="20189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 txBox="1"/>
          <p:nvPr/>
        </p:nvSpPr>
        <p:spPr>
          <a:xfrm>
            <a:off x="2897329" y="4047458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kWh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361901" y="420479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3604821" y="4275865"/>
            <a:ext cx="165100" cy="32385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425"/>
              </a:spcBef>
            </a:pPr>
            <a:r>
              <a:rPr dirty="0" sz="600" spc="-20">
                <a:latin typeface="Microsoft Sans Serif"/>
                <a:cs typeface="Microsoft Sans Serif"/>
              </a:rPr>
              <a:t>PD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750" spc="10" b="1"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359711" y="445991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276865" y="4459911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6</a:t>
            </a:r>
            <a:endParaRPr sz="750">
              <a:latin typeface="Arial"/>
              <a:cs typeface="Arial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637299" y="4905395"/>
            <a:ext cx="2312035" cy="7734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155"/>
              </a:spcBef>
              <a:buSzPct val="116666"/>
              <a:buAutoNum type="arabicPlain"/>
              <a:tabLst>
                <a:tab pos="16510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Seccionadores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fusibles: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-20">
                <a:latin typeface="Microsoft Sans Serif"/>
                <a:cs typeface="Microsoft Sans Serif"/>
              </a:rPr>
              <a:t>E90</a:t>
            </a:r>
            <a:endParaRPr sz="6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Dispositivos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sobretensiones: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Contactores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OVR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T1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-10">
                <a:latin typeface="Microsoft Sans Serif"/>
                <a:cs typeface="Microsoft Sans Serif"/>
              </a:rPr>
              <a:t>T1-T2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T2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QS: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Serie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AF</a:t>
            </a:r>
            <a:endParaRPr sz="500">
              <a:latin typeface="Microsoft Sans Serif"/>
              <a:cs typeface="Microsoft Sans Serif"/>
            </a:endParaRPr>
          </a:p>
          <a:p>
            <a:pPr marL="164465" marR="1020444" indent="-152400">
              <a:lnSpc>
                <a:spcPts val="1000"/>
              </a:lnSpc>
              <a:spcBef>
                <a:spcPts val="6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25">
                <a:latin typeface="Microsoft Sans Serif"/>
                <a:cs typeface="Microsoft Sans Serif"/>
              </a:rPr>
              <a:t>Interruptores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automáticos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caja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moldeada: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Tmax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XT,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Tmax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T  </a:t>
            </a:r>
            <a:r>
              <a:rPr dirty="0" sz="650" spc="20">
                <a:latin typeface="Microsoft Sans Serif"/>
                <a:cs typeface="Microsoft Sans Serif"/>
              </a:rPr>
              <a:t>Disyuntores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aire: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Emax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4398444" y="4925199"/>
            <a:ext cx="2086610" cy="8807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 b="1">
                <a:latin typeface="Arial"/>
                <a:cs typeface="Arial"/>
              </a:rPr>
              <a:t>Productos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25" b="1">
                <a:latin typeface="Arial"/>
                <a:cs typeface="Arial"/>
              </a:rPr>
              <a:t>media</a:t>
            </a:r>
            <a:r>
              <a:rPr dirty="0" sz="600" spc="-25" b="1">
                <a:latin typeface="Arial"/>
                <a:cs typeface="Arial"/>
              </a:rPr>
              <a:t> </a:t>
            </a:r>
            <a:r>
              <a:rPr dirty="0" sz="600" spc="10" b="1">
                <a:latin typeface="Arial"/>
                <a:cs typeface="Arial"/>
              </a:rPr>
              <a:t>tensión: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5</a:t>
            </a:r>
            <a:endParaRPr sz="600">
              <a:latin typeface="Microsoft Sans Serif"/>
              <a:cs typeface="Microsoft Sans Serif"/>
            </a:endParaRPr>
          </a:p>
          <a:p>
            <a:pPr marL="164465" marR="336550">
              <a:lnSpc>
                <a:spcPts val="1000"/>
              </a:lnSpc>
              <a:spcBef>
                <a:spcPts val="80"/>
              </a:spcBef>
            </a:pPr>
            <a:r>
              <a:rPr dirty="0" sz="500" spc="10">
                <a:latin typeface="Microsoft Sans Serif"/>
                <a:cs typeface="Microsoft Sans Serif"/>
              </a:rPr>
              <a:t>Cuadros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distribución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secundarios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aislamiento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gas: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SafeRing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Safeplus</a:t>
            </a:r>
            <a:endParaRPr sz="500">
              <a:latin typeface="Microsoft Sans Serif"/>
              <a:cs typeface="Microsoft Sans Serif"/>
            </a:endParaRPr>
          </a:p>
          <a:p>
            <a:pPr marL="164465" marR="5080">
              <a:lnSpc>
                <a:spcPts val="1000"/>
              </a:lnSpc>
            </a:pPr>
            <a:r>
              <a:rPr dirty="0" sz="550" spc="15">
                <a:latin typeface="Microsoft Sans Serif"/>
                <a:cs typeface="Microsoft Sans Serif"/>
              </a:rPr>
              <a:t>Aparato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distribución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secundario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aislado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aire: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UniSec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Interruptor-seccionador </a:t>
            </a:r>
            <a:r>
              <a:rPr dirty="0" sz="550" spc="10">
                <a:latin typeface="Microsoft Sans Serif"/>
                <a:cs typeface="Microsoft Sans Serif"/>
              </a:rPr>
              <a:t>aislado </a:t>
            </a:r>
            <a:r>
              <a:rPr dirty="0" sz="550" spc="15">
                <a:latin typeface="Microsoft Sans Serif"/>
                <a:cs typeface="Microsoft Sans Serif"/>
              </a:rPr>
              <a:t>en </a:t>
            </a:r>
            <a:r>
              <a:rPr dirty="0" sz="550" spc="10">
                <a:latin typeface="Microsoft Sans Serif"/>
                <a:cs typeface="Microsoft Sans Serif"/>
              </a:rPr>
              <a:t>aire: </a:t>
            </a:r>
            <a:r>
              <a:rPr dirty="0" sz="550" spc="-20">
                <a:latin typeface="Microsoft Sans Serif"/>
                <a:cs typeface="Microsoft Sans Serif"/>
              </a:rPr>
              <a:t>NALF 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Reconectador: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Gridshield</a:t>
            </a:r>
            <a:endParaRPr sz="55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150"/>
              </a:spcBef>
            </a:pPr>
            <a:r>
              <a:rPr dirty="0" sz="650" spc="20">
                <a:latin typeface="Microsoft Sans Serif"/>
                <a:cs typeface="Microsoft Sans Serif"/>
              </a:rPr>
              <a:t>Disyuntor: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VD4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637299" y="5777597"/>
            <a:ext cx="4984750" cy="203327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2926080" marR="654050" indent="-152400">
              <a:lnSpc>
                <a:spcPts val="1000"/>
              </a:lnSpc>
              <a:spcBef>
                <a:spcPts val="190"/>
              </a:spcBef>
              <a:buSzPct val="127272"/>
              <a:buAutoNum type="arabicPlain" startAt="6"/>
              <a:tabLst>
                <a:tab pos="292671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Transformadores: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Transformadores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secos,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sumergidos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aceite</a:t>
            </a:r>
            <a:endParaRPr sz="55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00"/>
              </a:spcBef>
              <a:buSzPct val="127272"/>
              <a:buAutoNum type="arabicPlain" startAt="6"/>
              <a:tabLst>
                <a:tab pos="2926715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línea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MT</a:t>
            </a:r>
            <a:endParaRPr sz="55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60"/>
              </a:spcBef>
              <a:buSzPct val="127272"/>
              <a:buAutoNum type="arabicPlain" startAt="6"/>
              <a:tabLst>
                <a:tab pos="2926715" algn="l"/>
              </a:tabLst>
            </a:pPr>
            <a:r>
              <a:rPr dirty="0" sz="550" spc="-10">
                <a:latin typeface="Microsoft Sans Serif"/>
                <a:cs typeface="Microsoft Sans Serif"/>
              </a:rPr>
              <a:t>Relé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</a:t>
            </a:r>
            <a:endParaRPr sz="55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60"/>
              </a:spcBef>
              <a:buSzPct val="107692"/>
              <a:buAutoNum type="arabicPlain" startAt="6"/>
              <a:tabLst>
                <a:tab pos="292671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Actuador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telefonía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GSM</a:t>
            </a:r>
            <a:endParaRPr sz="650">
              <a:latin typeface="Microsoft Sans Serif"/>
              <a:cs typeface="Microsoft Sans Serif"/>
            </a:endParaRPr>
          </a:p>
          <a:p>
            <a:pPr marL="2926080" marR="807720" indent="-152400">
              <a:lnSpc>
                <a:spcPts val="1000"/>
              </a:lnSpc>
              <a:spcBef>
                <a:spcPts val="60"/>
              </a:spcBef>
              <a:buSzPct val="140000"/>
              <a:buAutoNum type="arabicPlain" startAt="6"/>
              <a:tabLst>
                <a:tab pos="2926715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Sistema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interfaz: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Familia </a:t>
            </a:r>
            <a:r>
              <a:rPr dirty="0" sz="500" spc="-114">
                <a:latin typeface="Microsoft Sans Serif"/>
                <a:cs typeface="Microsoft Sans Serif"/>
              </a:rPr>
              <a:t> </a:t>
            </a:r>
            <a:r>
              <a:rPr dirty="0" sz="500" spc="-15">
                <a:latin typeface="Microsoft Sans Serif"/>
                <a:cs typeface="Microsoft Sans Serif"/>
              </a:rPr>
              <a:t>ABB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Relion®,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dispositivo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00"/>
              </a:spcBef>
              <a:buSzPct val="140000"/>
              <a:buAutoNum type="arabicPlain" startAt="6"/>
              <a:tabLst>
                <a:tab pos="2926715" algn="l"/>
              </a:tabLst>
            </a:pP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sobretensiones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-20">
                <a:latin typeface="Microsoft Sans Serif"/>
                <a:cs typeface="Microsoft Sans Serif"/>
              </a:rPr>
              <a:t>REG615</a:t>
            </a:r>
            <a:endParaRPr sz="50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60"/>
              </a:spcBef>
              <a:buSzPct val="140000"/>
              <a:buAutoNum type="arabicPlain" startAt="6"/>
              <a:tabLst>
                <a:tab pos="2926715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Seccionadores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fusibles</a:t>
            </a:r>
            <a:endParaRPr sz="500">
              <a:latin typeface="Microsoft Sans Serif"/>
              <a:cs typeface="Microsoft Sans Serif"/>
            </a:endParaRPr>
          </a:p>
          <a:p>
            <a:pPr marL="2926080" indent="-153035">
              <a:lnSpc>
                <a:spcPct val="100000"/>
              </a:lnSpc>
              <a:spcBef>
                <a:spcPts val="160"/>
              </a:spcBef>
              <a:buSzPct val="127272"/>
              <a:buAutoNum type="arabicPlain" startAt="6"/>
              <a:tabLst>
                <a:tab pos="2926715" algn="l"/>
              </a:tabLst>
            </a:pPr>
            <a:r>
              <a:rPr dirty="0" sz="550" spc="25">
                <a:latin typeface="Microsoft Sans Serif"/>
                <a:cs typeface="Microsoft Sans Serif"/>
              </a:rPr>
              <a:t>Medidor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energía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EQ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Meters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 marR="542925">
              <a:lnSpc>
                <a:spcPct val="166700"/>
              </a:lnSpc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sobretensiones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instalado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clase </a:t>
            </a:r>
            <a:r>
              <a:rPr dirty="0" sz="600" spc="15">
                <a:latin typeface="Microsoft Sans Serif"/>
                <a:cs typeface="Microsoft Sans Serif"/>
              </a:rPr>
              <a:t>I.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También</a:t>
            </a:r>
            <a:r>
              <a:rPr dirty="0" sz="600" spc="-5">
                <a:latin typeface="Microsoft Sans Serif"/>
                <a:cs typeface="Microsoft Sans Serif"/>
              </a:rPr>
              <a:t> se </a:t>
            </a:r>
            <a:r>
              <a:rPr dirty="0" sz="600" spc="20">
                <a:latin typeface="Microsoft Sans Serif"/>
                <a:cs typeface="Microsoft Sans Serif"/>
              </a:rPr>
              <a:t>recomiendan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línea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entrada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media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tensión.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  <a:spcBef>
                <a:spcPts val="35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baja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alterna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protegerá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un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disyuntor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caja </a:t>
            </a:r>
            <a:r>
              <a:rPr dirty="0" sz="750" spc="25">
                <a:latin typeface="Microsoft Sans Serif"/>
                <a:cs typeface="Microsoft Sans Serif"/>
              </a:rPr>
              <a:t>moldeada.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(I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uno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1925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611871" y="7752008"/>
            <a:ext cx="4998720" cy="66992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11125">
              <a:lnSpc>
                <a:spcPct val="100000"/>
              </a:lnSpc>
              <a:spcBef>
                <a:spcPts val="195"/>
              </a:spcBef>
            </a:pP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endParaRPr sz="3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04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cada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420"/>
              </a:spcBef>
            </a:pP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características:</a:t>
            </a:r>
            <a:endParaRPr sz="65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1028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Tipo: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Disyuntor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automático;</a:t>
            </a:r>
            <a:endParaRPr sz="800">
              <a:latin typeface="Microsoft Sans Serif"/>
              <a:cs typeface="Microsoft Sans Serif"/>
            </a:endParaRPr>
          </a:p>
          <a:p>
            <a:pPr marL="1022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1028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Tensión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nominal:</a:t>
            </a:r>
            <a:r>
              <a:rPr dirty="0" sz="800" spc="-10">
                <a:latin typeface="Microsoft Sans Serif"/>
                <a:cs typeface="Microsoft Sans Serif"/>
              </a:rPr>
              <a:t> =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V;</a:t>
            </a:r>
            <a:r>
              <a:rPr dirty="0" sz="800" spc="45">
                <a:latin typeface="Microsoft Sans Serif"/>
                <a:cs typeface="Microsoft Sans Serif"/>
              </a:rPr>
              <a:t> </a:t>
            </a:r>
            <a:r>
              <a:rPr dirty="0" baseline="-33333" sz="750" spc="-30">
                <a:latin typeface="Microsoft Sans Serif"/>
                <a:cs typeface="Microsoft Sans Serif"/>
              </a:rPr>
              <a:t>C.A.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1637262" y="8426728"/>
            <a:ext cx="38334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025" indent="-60960">
              <a:lnSpc>
                <a:spcPct val="100000"/>
              </a:lnSpc>
              <a:spcBef>
                <a:spcPts val="100"/>
              </a:spcBef>
              <a:buChar char="•"/>
              <a:tabLst>
                <a:tab pos="73660" algn="l"/>
                <a:tab pos="1755775" algn="l"/>
                <a:tab pos="338455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nominal: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	</a:t>
            </a:r>
            <a:r>
              <a:rPr dirty="0" sz="700" spc="-10">
                <a:latin typeface="Microsoft Sans Serif"/>
                <a:cs typeface="Microsoft Sans Serif"/>
              </a:rPr>
              <a:t>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	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1925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1637240" y="8509820"/>
            <a:ext cx="2923540" cy="36957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algn="ctr" marL="318135">
              <a:lnSpc>
                <a:spcPct val="100000"/>
              </a:lnSpc>
              <a:spcBef>
                <a:spcPts val="225"/>
              </a:spcBef>
            </a:pP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endParaRPr sz="300">
              <a:latin typeface="Microsoft Sans Serif"/>
              <a:cs typeface="Microsoft Sans Serif"/>
            </a:endParaRPr>
          </a:p>
          <a:p>
            <a:pPr marL="165100">
              <a:lnSpc>
                <a:spcPct val="100000"/>
              </a:lnSpc>
              <a:spcBef>
                <a:spcPts val="260"/>
              </a:spcBef>
            </a:pPr>
            <a:r>
              <a:rPr dirty="0" sz="600" spc="15">
                <a:latin typeface="Microsoft Sans Serif"/>
                <a:cs typeface="Microsoft Sans Serif"/>
              </a:rPr>
              <a:t>entonces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nominal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disyuntor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carga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=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2000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A;</a:t>
            </a:r>
            <a:endParaRPr sz="6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8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Característica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magnética: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B/C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4744442" y="8526150"/>
            <a:ext cx="236854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1637240" y="9003358"/>
            <a:ext cx="5237480" cy="942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1694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BT/MT, </a:t>
            </a:r>
            <a:r>
              <a:rPr dirty="0" sz="700" spc="20">
                <a:latin typeface="Microsoft Sans Serif"/>
                <a:cs typeface="Microsoft Sans Serif"/>
              </a:rPr>
              <a:t>consulte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guía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técnica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ABB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“Las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subestaciones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MT/BT”.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tensión,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consulte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guía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técnica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ABB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“Principios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funcionamiento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aparamenta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tensión”</a:t>
            </a:r>
            <a:endParaRPr sz="650">
              <a:latin typeface="Microsoft Sans Serif"/>
              <a:cs typeface="Microsoft Sans Serif"/>
            </a:endParaRPr>
          </a:p>
          <a:p>
            <a:pPr marL="12700" marR="422909">
              <a:lnSpc>
                <a:spcPts val="1200"/>
              </a:lnSpc>
            </a:pP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seleccionar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consulte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guía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técnica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ABB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“Criterios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redes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tensión”.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976003"/>
            <a:ext cx="5363845" cy="3601720"/>
            <a:chOff x="1649996" y="2976003"/>
            <a:chExt cx="5363845" cy="3601720"/>
          </a:xfrm>
        </p:grpSpPr>
        <p:sp>
          <p:nvSpPr>
            <p:cNvPr id="4" name="object 4"/>
            <p:cNvSpPr/>
            <p:nvPr/>
          </p:nvSpPr>
          <p:spPr>
            <a:xfrm>
              <a:off x="1649996" y="2976003"/>
              <a:ext cx="5363845" cy="3601720"/>
            </a:xfrm>
            <a:custGeom>
              <a:avLst/>
              <a:gdLst/>
              <a:ahLst/>
              <a:cxnLst/>
              <a:rect l="l" t="t" r="r" b="b"/>
              <a:pathLst>
                <a:path w="5363845" h="3601720">
                  <a:moveTo>
                    <a:pt x="5363654" y="0"/>
                  </a:moveTo>
                  <a:lnTo>
                    <a:pt x="0" y="0"/>
                  </a:lnTo>
                  <a:lnTo>
                    <a:pt x="0" y="3601199"/>
                  </a:lnTo>
                  <a:lnTo>
                    <a:pt x="5363654" y="3601199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732490" y="3428711"/>
              <a:ext cx="5126355" cy="2977515"/>
            </a:xfrm>
            <a:custGeom>
              <a:avLst/>
              <a:gdLst/>
              <a:ahLst/>
              <a:cxnLst/>
              <a:rect l="l" t="t" r="r" b="b"/>
              <a:pathLst>
                <a:path w="5126355" h="2977515">
                  <a:moveTo>
                    <a:pt x="2507462" y="0"/>
                  </a:moveTo>
                  <a:lnTo>
                    <a:pt x="0" y="1453819"/>
                  </a:lnTo>
                  <a:lnTo>
                    <a:pt x="0" y="1485925"/>
                  </a:lnTo>
                  <a:lnTo>
                    <a:pt x="2582672" y="2976981"/>
                  </a:lnTo>
                  <a:lnTo>
                    <a:pt x="5125999" y="1511808"/>
                  </a:lnTo>
                  <a:lnTo>
                    <a:pt x="2507462" y="0"/>
                  </a:lnTo>
                  <a:close/>
                </a:path>
              </a:pathLst>
            </a:custGeom>
            <a:solidFill>
              <a:srgbClr val="DCD3C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428633" y="4298200"/>
              <a:ext cx="3706495" cy="1686560"/>
            </a:xfrm>
            <a:custGeom>
              <a:avLst/>
              <a:gdLst/>
              <a:ahLst/>
              <a:cxnLst/>
              <a:rect l="l" t="t" r="r" b="b"/>
              <a:pathLst>
                <a:path w="3706495" h="1686560">
                  <a:moveTo>
                    <a:pt x="1743151" y="230797"/>
                  </a:moveTo>
                  <a:lnTo>
                    <a:pt x="1346009" y="0"/>
                  </a:lnTo>
                  <a:lnTo>
                    <a:pt x="1123238" y="129260"/>
                  </a:lnTo>
                  <a:lnTo>
                    <a:pt x="1122565" y="128854"/>
                  </a:lnTo>
                  <a:lnTo>
                    <a:pt x="888161" y="264858"/>
                  </a:lnTo>
                  <a:lnTo>
                    <a:pt x="888847" y="265264"/>
                  </a:lnTo>
                  <a:lnTo>
                    <a:pt x="679081" y="386981"/>
                  </a:lnTo>
                  <a:lnTo>
                    <a:pt x="678395" y="386575"/>
                  </a:lnTo>
                  <a:lnTo>
                    <a:pt x="443992" y="522579"/>
                  </a:lnTo>
                  <a:lnTo>
                    <a:pt x="444461" y="522859"/>
                  </a:lnTo>
                  <a:lnTo>
                    <a:pt x="234403" y="644740"/>
                  </a:lnTo>
                  <a:lnTo>
                    <a:pt x="0" y="780732"/>
                  </a:lnTo>
                  <a:lnTo>
                    <a:pt x="396862" y="1011262"/>
                  </a:lnTo>
                  <a:lnTo>
                    <a:pt x="408635" y="1004633"/>
                  </a:lnTo>
                  <a:lnTo>
                    <a:pt x="408990" y="1004023"/>
                  </a:lnTo>
                  <a:lnTo>
                    <a:pt x="24599" y="780757"/>
                  </a:lnTo>
                  <a:lnTo>
                    <a:pt x="234391" y="659041"/>
                  </a:lnTo>
                  <a:lnTo>
                    <a:pt x="619455" y="882713"/>
                  </a:lnTo>
                  <a:lnTo>
                    <a:pt x="631253" y="875995"/>
                  </a:lnTo>
                  <a:lnTo>
                    <a:pt x="631545" y="875525"/>
                  </a:lnTo>
                  <a:lnTo>
                    <a:pt x="631063" y="875258"/>
                  </a:lnTo>
                  <a:lnTo>
                    <a:pt x="246748" y="651878"/>
                  </a:lnTo>
                  <a:lnTo>
                    <a:pt x="456526" y="530161"/>
                  </a:lnTo>
                  <a:lnTo>
                    <a:pt x="841603" y="753833"/>
                  </a:lnTo>
                  <a:lnTo>
                    <a:pt x="853389" y="747115"/>
                  </a:lnTo>
                  <a:lnTo>
                    <a:pt x="853681" y="746645"/>
                  </a:lnTo>
                  <a:lnTo>
                    <a:pt x="852817" y="746150"/>
                  </a:lnTo>
                  <a:lnTo>
                    <a:pt x="852982" y="745871"/>
                  </a:lnTo>
                  <a:lnTo>
                    <a:pt x="468604" y="522605"/>
                  </a:lnTo>
                  <a:lnTo>
                    <a:pt x="678383" y="400888"/>
                  </a:lnTo>
                  <a:lnTo>
                    <a:pt x="1063459" y="624560"/>
                  </a:lnTo>
                  <a:lnTo>
                    <a:pt x="1064145" y="624166"/>
                  </a:lnTo>
                  <a:lnTo>
                    <a:pt x="1064310" y="624255"/>
                  </a:lnTo>
                  <a:lnTo>
                    <a:pt x="1076083" y="617626"/>
                  </a:lnTo>
                  <a:lnTo>
                    <a:pt x="1076439" y="617016"/>
                  </a:lnTo>
                  <a:lnTo>
                    <a:pt x="692061" y="393750"/>
                  </a:lnTo>
                  <a:lnTo>
                    <a:pt x="901166" y="272427"/>
                  </a:lnTo>
                  <a:lnTo>
                    <a:pt x="1285024" y="495388"/>
                  </a:lnTo>
                  <a:lnTo>
                    <a:pt x="1285697" y="495007"/>
                  </a:lnTo>
                  <a:lnTo>
                    <a:pt x="1286916" y="495706"/>
                  </a:lnTo>
                  <a:lnTo>
                    <a:pt x="1298702" y="488988"/>
                  </a:lnTo>
                  <a:lnTo>
                    <a:pt x="1298994" y="488518"/>
                  </a:lnTo>
                  <a:lnTo>
                    <a:pt x="913460" y="264477"/>
                  </a:lnTo>
                  <a:lnTo>
                    <a:pt x="1122553" y="143167"/>
                  </a:lnTo>
                  <a:lnTo>
                    <a:pt x="1507617" y="366839"/>
                  </a:lnTo>
                  <a:lnTo>
                    <a:pt x="1508302" y="366445"/>
                  </a:lnTo>
                  <a:lnTo>
                    <a:pt x="1508467" y="366534"/>
                  </a:lnTo>
                  <a:lnTo>
                    <a:pt x="1520240" y="359905"/>
                  </a:lnTo>
                  <a:lnTo>
                    <a:pt x="1520596" y="359295"/>
                  </a:lnTo>
                  <a:lnTo>
                    <a:pt x="1136218" y="136029"/>
                  </a:lnTo>
                  <a:lnTo>
                    <a:pt x="1345996" y="14312"/>
                  </a:lnTo>
                  <a:lnTo>
                    <a:pt x="1731060" y="237985"/>
                  </a:lnTo>
                  <a:lnTo>
                    <a:pt x="1742859" y="231267"/>
                  </a:lnTo>
                  <a:lnTo>
                    <a:pt x="1743151" y="230797"/>
                  </a:lnTo>
                  <a:close/>
                </a:path>
                <a:path w="3706495" h="1686560">
                  <a:moveTo>
                    <a:pt x="3706114" y="435127"/>
                  </a:moveTo>
                  <a:lnTo>
                    <a:pt x="3323056" y="212610"/>
                  </a:lnTo>
                  <a:lnTo>
                    <a:pt x="3311690" y="219024"/>
                  </a:lnTo>
                  <a:lnTo>
                    <a:pt x="3311360" y="219608"/>
                  </a:lnTo>
                  <a:lnTo>
                    <a:pt x="3682365" y="435114"/>
                  </a:lnTo>
                  <a:lnTo>
                    <a:pt x="3479889" y="552602"/>
                  </a:lnTo>
                  <a:lnTo>
                    <a:pt x="3108198" y="336702"/>
                  </a:lnTo>
                  <a:lnTo>
                    <a:pt x="3107525" y="337083"/>
                  </a:lnTo>
                  <a:lnTo>
                    <a:pt x="3107385" y="336994"/>
                  </a:lnTo>
                  <a:lnTo>
                    <a:pt x="3096018" y="343408"/>
                  </a:lnTo>
                  <a:lnTo>
                    <a:pt x="3095675" y="343992"/>
                  </a:lnTo>
                  <a:lnTo>
                    <a:pt x="3466693" y="559498"/>
                  </a:lnTo>
                  <a:lnTo>
                    <a:pt x="3264852" y="676617"/>
                  </a:lnTo>
                  <a:lnTo>
                    <a:pt x="2894342" y="461378"/>
                  </a:lnTo>
                  <a:lnTo>
                    <a:pt x="2893669" y="461759"/>
                  </a:lnTo>
                  <a:lnTo>
                    <a:pt x="2892526" y="461086"/>
                  </a:lnTo>
                  <a:lnTo>
                    <a:pt x="2881147" y="467563"/>
                  </a:lnTo>
                  <a:lnTo>
                    <a:pt x="2880855" y="468007"/>
                  </a:lnTo>
                  <a:lnTo>
                    <a:pt x="3252978" y="684276"/>
                  </a:lnTo>
                  <a:lnTo>
                    <a:pt x="3051175" y="801370"/>
                  </a:lnTo>
                  <a:lnTo>
                    <a:pt x="2679484" y="585470"/>
                  </a:lnTo>
                  <a:lnTo>
                    <a:pt x="2678823" y="585851"/>
                  </a:lnTo>
                  <a:lnTo>
                    <a:pt x="2678671" y="585749"/>
                  </a:lnTo>
                  <a:lnTo>
                    <a:pt x="2667304" y="592162"/>
                  </a:lnTo>
                  <a:lnTo>
                    <a:pt x="2666962" y="592747"/>
                  </a:lnTo>
                  <a:lnTo>
                    <a:pt x="3037979" y="808253"/>
                  </a:lnTo>
                  <a:lnTo>
                    <a:pt x="2835579" y="925690"/>
                  </a:lnTo>
                  <a:lnTo>
                    <a:pt x="2464231" y="709968"/>
                  </a:lnTo>
                  <a:lnTo>
                    <a:pt x="2463812" y="709841"/>
                  </a:lnTo>
                  <a:lnTo>
                    <a:pt x="2452433" y="716330"/>
                  </a:lnTo>
                  <a:lnTo>
                    <a:pt x="2452141" y="716762"/>
                  </a:lnTo>
                  <a:lnTo>
                    <a:pt x="2823426" y="932548"/>
                  </a:lnTo>
                  <a:lnTo>
                    <a:pt x="2621064" y="1049959"/>
                  </a:lnTo>
                  <a:lnTo>
                    <a:pt x="2249373" y="834059"/>
                  </a:lnTo>
                  <a:lnTo>
                    <a:pt x="2237994" y="840536"/>
                  </a:lnTo>
                  <a:lnTo>
                    <a:pt x="2237702" y="840981"/>
                  </a:lnTo>
                  <a:lnTo>
                    <a:pt x="2238184" y="841273"/>
                  </a:lnTo>
                  <a:lnTo>
                    <a:pt x="2609126" y="1056881"/>
                  </a:lnTo>
                  <a:lnTo>
                    <a:pt x="2406650" y="1174369"/>
                  </a:lnTo>
                  <a:lnTo>
                    <a:pt x="2034959" y="958469"/>
                  </a:lnTo>
                  <a:lnTo>
                    <a:pt x="2023579" y="964946"/>
                  </a:lnTo>
                  <a:lnTo>
                    <a:pt x="2023287" y="965390"/>
                  </a:lnTo>
                  <a:lnTo>
                    <a:pt x="2024113" y="965885"/>
                  </a:lnTo>
                  <a:lnTo>
                    <a:pt x="2023973" y="966152"/>
                  </a:lnTo>
                  <a:lnTo>
                    <a:pt x="2394978" y="1181658"/>
                  </a:lnTo>
                  <a:lnTo>
                    <a:pt x="2192502" y="1299146"/>
                  </a:lnTo>
                  <a:lnTo>
                    <a:pt x="1820811" y="1083246"/>
                  </a:lnTo>
                  <a:lnTo>
                    <a:pt x="1820151" y="1083627"/>
                  </a:lnTo>
                  <a:lnTo>
                    <a:pt x="1819986" y="1083525"/>
                  </a:lnTo>
                  <a:lnTo>
                    <a:pt x="1808619" y="1089939"/>
                  </a:lnTo>
                  <a:lnTo>
                    <a:pt x="1808276" y="1090523"/>
                  </a:lnTo>
                  <a:lnTo>
                    <a:pt x="2179294" y="1306042"/>
                  </a:lnTo>
                  <a:lnTo>
                    <a:pt x="1977466" y="1423149"/>
                  </a:lnTo>
                  <a:lnTo>
                    <a:pt x="1606956" y="1207909"/>
                  </a:lnTo>
                  <a:lnTo>
                    <a:pt x="1606283" y="1208290"/>
                  </a:lnTo>
                  <a:lnTo>
                    <a:pt x="1605127" y="1207617"/>
                  </a:lnTo>
                  <a:lnTo>
                    <a:pt x="1593748" y="1214107"/>
                  </a:lnTo>
                  <a:lnTo>
                    <a:pt x="1593456" y="1214539"/>
                  </a:lnTo>
                  <a:lnTo>
                    <a:pt x="1965579" y="1430807"/>
                  </a:lnTo>
                  <a:lnTo>
                    <a:pt x="1763788" y="1547901"/>
                  </a:lnTo>
                  <a:lnTo>
                    <a:pt x="1392097" y="1332001"/>
                  </a:lnTo>
                  <a:lnTo>
                    <a:pt x="1391424" y="1332395"/>
                  </a:lnTo>
                  <a:lnTo>
                    <a:pt x="1391272" y="1332293"/>
                  </a:lnTo>
                  <a:lnTo>
                    <a:pt x="1379905" y="1338707"/>
                  </a:lnTo>
                  <a:lnTo>
                    <a:pt x="1379575" y="1339291"/>
                  </a:lnTo>
                  <a:lnTo>
                    <a:pt x="1750580" y="1554797"/>
                  </a:lnTo>
                  <a:lnTo>
                    <a:pt x="1548104" y="1672285"/>
                  </a:lnTo>
                  <a:lnTo>
                    <a:pt x="1176413" y="1456385"/>
                  </a:lnTo>
                  <a:lnTo>
                    <a:pt x="1165034" y="1462862"/>
                  </a:lnTo>
                  <a:lnTo>
                    <a:pt x="1164742" y="1463306"/>
                  </a:lnTo>
                  <a:lnTo>
                    <a:pt x="1548091" y="1686090"/>
                  </a:lnTo>
                  <a:lnTo>
                    <a:pt x="1763102" y="1561325"/>
                  </a:lnTo>
                  <a:lnTo>
                    <a:pt x="1763776" y="1561706"/>
                  </a:lnTo>
                  <a:lnTo>
                    <a:pt x="1990013" y="1430426"/>
                  </a:lnTo>
                  <a:lnTo>
                    <a:pt x="1989340" y="1430045"/>
                  </a:lnTo>
                  <a:lnTo>
                    <a:pt x="2191816" y="1312557"/>
                  </a:lnTo>
                  <a:lnTo>
                    <a:pt x="2192490" y="1312938"/>
                  </a:lnTo>
                  <a:lnTo>
                    <a:pt x="2418740" y="1181671"/>
                  </a:lnTo>
                  <a:lnTo>
                    <a:pt x="2418283" y="1181417"/>
                  </a:lnTo>
                  <a:lnTo>
                    <a:pt x="2621038" y="1063764"/>
                  </a:lnTo>
                  <a:lnTo>
                    <a:pt x="2835300" y="939444"/>
                  </a:lnTo>
                  <a:lnTo>
                    <a:pt x="2835491" y="939546"/>
                  </a:lnTo>
                  <a:lnTo>
                    <a:pt x="3050502" y="814781"/>
                  </a:lnTo>
                  <a:lnTo>
                    <a:pt x="3051162" y="815162"/>
                  </a:lnTo>
                  <a:lnTo>
                    <a:pt x="3277400" y="683895"/>
                  </a:lnTo>
                  <a:lnTo>
                    <a:pt x="3276739" y="683526"/>
                  </a:lnTo>
                  <a:lnTo>
                    <a:pt x="3479215" y="566026"/>
                  </a:lnTo>
                  <a:lnTo>
                    <a:pt x="3479876" y="566407"/>
                  </a:lnTo>
                  <a:lnTo>
                    <a:pt x="3706114" y="4351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25978" y="3622827"/>
              <a:ext cx="3907533" cy="265785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78634" y="3238779"/>
              <a:ext cx="4075173" cy="273405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5729415" y="3915573"/>
              <a:ext cx="148590" cy="548005"/>
            </a:xfrm>
            <a:custGeom>
              <a:avLst/>
              <a:gdLst/>
              <a:ahLst/>
              <a:cxnLst/>
              <a:rect l="l" t="t" r="r" b="b"/>
              <a:pathLst>
                <a:path w="148589" h="548004">
                  <a:moveTo>
                    <a:pt x="0" y="0"/>
                  </a:moveTo>
                  <a:lnTo>
                    <a:pt x="7975" y="23291"/>
                  </a:lnTo>
                  <a:lnTo>
                    <a:pt x="8839" y="23812"/>
                  </a:lnTo>
                  <a:lnTo>
                    <a:pt x="130365" y="547382"/>
                  </a:lnTo>
                  <a:lnTo>
                    <a:pt x="148450" y="511213"/>
                  </a:lnTo>
                  <a:lnTo>
                    <a:pt x="33502" y="16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729415" y="3915573"/>
              <a:ext cx="148590" cy="548005"/>
            </a:xfrm>
            <a:custGeom>
              <a:avLst/>
              <a:gdLst/>
              <a:ahLst/>
              <a:cxnLst/>
              <a:rect l="l" t="t" r="r" b="b"/>
              <a:pathLst>
                <a:path w="148589" h="548004">
                  <a:moveTo>
                    <a:pt x="8839" y="23812"/>
                  </a:moveTo>
                  <a:lnTo>
                    <a:pt x="130365" y="547382"/>
                  </a:lnTo>
                  <a:lnTo>
                    <a:pt x="148450" y="511213"/>
                  </a:lnTo>
                  <a:lnTo>
                    <a:pt x="33502" y="16002"/>
                  </a:lnTo>
                  <a:lnTo>
                    <a:pt x="0" y="0"/>
                  </a:lnTo>
                  <a:lnTo>
                    <a:pt x="7975" y="23291"/>
                  </a:lnTo>
                  <a:lnTo>
                    <a:pt x="8839" y="238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872308" y="4020956"/>
              <a:ext cx="260350" cy="492759"/>
            </a:xfrm>
            <a:custGeom>
              <a:avLst/>
              <a:gdLst/>
              <a:ahLst/>
              <a:cxnLst/>
              <a:rect l="l" t="t" r="r" b="b"/>
              <a:pathLst>
                <a:path w="260350" h="492760">
                  <a:moveTo>
                    <a:pt x="225056" y="0"/>
                  </a:moveTo>
                  <a:lnTo>
                    <a:pt x="213715" y="23075"/>
                  </a:lnTo>
                  <a:lnTo>
                    <a:pt x="226707" y="30861"/>
                  </a:lnTo>
                  <a:lnTo>
                    <a:pt x="0" y="492315"/>
                  </a:lnTo>
                  <a:lnTo>
                    <a:pt x="32550" y="475767"/>
                  </a:lnTo>
                  <a:lnTo>
                    <a:pt x="260070" y="14185"/>
                  </a:lnTo>
                  <a:lnTo>
                    <a:pt x="225056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872308" y="4020956"/>
              <a:ext cx="260350" cy="492759"/>
            </a:xfrm>
            <a:custGeom>
              <a:avLst/>
              <a:gdLst/>
              <a:ahLst/>
              <a:cxnLst/>
              <a:rect l="l" t="t" r="r" b="b"/>
              <a:pathLst>
                <a:path w="260350" h="492760">
                  <a:moveTo>
                    <a:pt x="225056" y="0"/>
                  </a:moveTo>
                  <a:lnTo>
                    <a:pt x="213715" y="23075"/>
                  </a:lnTo>
                  <a:lnTo>
                    <a:pt x="226707" y="30861"/>
                  </a:lnTo>
                  <a:lnTo>
                    <a:pt x="0" y="492315"/>
                  </a:lnTo>
                  <a:lnTo>
                    <a:pt x="32550" y="475767"/>
                  </a:lnTo>
                  <a:lnTo>
                    <a:pt x="260070" y="14185"/>
                  </a:lnTo>
                  <a:lnTo>
                    <a:pt x="225056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02235" y="3918026"/>
              <a:ext cx="396875" cy="595630"/>
            </a:xfrm>
            <a:custGeom>
              <a:avLst/>
              <a:gdLst/>
              <a:ahLst/>
              <a:cxnLst/>
              <a:rect l="l" t="t" r="r" b="b"/>
              <a:pathLst>
                <a:path w="396875" h="595629">
                  <a:moveTo>
                    <a:pt x="0" y="0"/>
                  </a:moveTo>
                  <a:lnTo>
                    <a:pt x="133248" y="575703"/>
                  </a:lnTo>
                  <a:lnTo>
                    <a:pt x="140487" y="579666"/>
                  </a:lnTo>
                  <a:lnTo>
                    <a:pt x="140423" y="579805"/>
                  </a:lnTo>
                  <a:lnTo>
                    <a:pt x="169252" y="595375"/>
                  </a:lnTo>
                  <a:lnTo>
                    <a:pt x="396786" y="133781"/>
                  </a:lnTo>
                  <a:lnTo>
                    <a:pt x="367944" y="116522"/>
                  </a:lnTo>
                  <a:lnTo>
                    <a:pt x="157556" y="544918"/>
                  </a:lnTo>
                  <a:lnTo>
                    <a:pt x="36017" y="21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702235" y="3918026"/>
              <a:ext cx="396875" cy="595630"/>
            </a:xfrm>
            <a:custGeom>
              <a:avLst/>
              <a:gdLst/>
              <a:ahLst/>
              <a:cxnLst/>
              <a:rect l="l" t="t" r="r" b="b"/>
              <a:pathLst>
                <a:path w="396875" h="595629">
                  <a:moveTo>
                    <a:pt x="367944" y="116522"/>
                  </a:moveTo>
                  <a:lnTo>
                    <a:pt x="157556" y="544918"/>
                  </a:lnTo>
                  <a:lnTo>
                    <a:pt x="36017" y="21361"/>
                  </a:lnTo>
                  <a:lnTo>
                    <a:pt x="0" y="0"/>
                  </a:lnTo>
                  <a:lnTo>
                    <a:pt x="133248" y="575703"/>
                  </a:lnTo>
                  <a:lnTo>
                    <a:pt x="140487" y="579666"/>
                  </a:lnTo>
                  <a:lnTo>
                    <a:pt x="140423" y="579805"/>
                  </a:lnTo>
                  <a:lnTo>
                    <a:pt x="169252" y="595375"/>
                  </a:lnTo>
                  <a:lnTo>
                    <a:pt x="396786" y="133781"/>
                  </a:lnTo>
                  <a:lnTo>
                    <a:pt x="367944" y="1165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426660" y="5247547"/>
              <a:ext cx="148590" cy="558800"/>
            </a:xfrm>
            <a:custGeom>
              <a:avLst/>
              <a:gdLst/>
              <a:ahLst/>
              <a:cxnLst/>
              <a:rect l="l" t="t" r="r" b="b"/>
              <a:pathLst>
                <a:path w="148589" h="558800">
                  <a:moveTo>
                    <a:pt x="0" y="0"/>
                  </a:moveTo>
                  <a:lnTo>
                    <a:pt x="7975" y="34429"/>
                  </a:lnTo>
                  <a:lnTo>
                    <a:pt x="8851" y="34950"/>
                  </a:lnTo>
                  <a:lnTo>
                    <a:pt x="130378" y="558507"/>
                  </a:lnTo>
                  <a:lnTo>
                    <a:pt x="148463" y="522351"/>
                  </a:lnTo>
                  <a:lnTo>
                    <a:pt x="33515" y="27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426660" y="5247547"/>
              <a:ext cx="148590" cy="558800"/>
            </a:xfrm>
            <a:custGeom>
              <a:avLst/>
              <a:gdLst/>
              <a:ahLst/>
              <a:cxnLst/>
              <a:rect l="l" t="t" r="r" b="b"/>
              <a:pathLst>
                <a:path w="148589" h="558800">
                  <a:moveTo>
                    <a:pt x="8851" y="34950"/>
                  </a:moveTo>
                  <a:lnTo>
                    <a:pt x="130378" y="558507"/>
                  </a:lnTo>
                  <a:lnTo>
                    <a:pt x="148463" y="522351"/>
                  </a:lnTo>
                  <a:lnTo>
                    <a:pt x="33515" y="27139"/>
                  </a:lnTo>
                  <a:lnTo>
                    <a:pt x="0" y="0"/>
                  </a:lnTo>
                  <a:lnTo>
                    <a:pt x="7975" y="34429"/>
                  </a:lnTo>
                  <a:lnTo>
                    <a:pt x="8851" y="3495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569566" y="5364068"/>
              <a:ext cx="260350" cy="492759"/>
            </a:xfrm>
            <a:custGeom>
              <a:avLst/>
              <a:gdLst/>
              <a:ahLst/>
              <a:cxnLst/>
              <a:rect l="l" t="t" r="r" b="b"/>
              <a:pathLst>
                <a:path w="260350" h="492760">
                  <a:moveTo>
                    <a:pt x="225043" y="0"/>
                  </a:moveTo>
                  <a:lnTo>
                    <a:pt x="213702" y="23075"/>
                  </a:lnTo>
                  <a:lnTo>
                    <a:pt x="226707" y="30861"/>
                  </a:lnTo>
                  <a:lnTo>
                    <a:pt x="0" y="492315"/>
                  </a:lnTo>
                  <a:lnTo>
                    <a:pt x="32537" y="475767"/>
                  </a:lnTo>
                  <a:lnTo>
                    <a:pt x="260057" y="14173"/>
                  </a:lnTo>
                  <a:lnTo>
                    <a:pt x="225043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569566" y="5364068"/>
              <a:ext cx="260350" cy="492759"/>
            </a:xfrm>
            <a:custGeom>
              <a:avLst/>
              <a:gdLst/>
              <a:ahLst/>
              <a:cxnLst/>
              <a:rect l="l" t="t" r="r" b="b"/>
              <a:pathLst>
                <a:path w="260350" h="492760">
                  <a:moveTo>
                    <a:pt x="225043" y="0"/>
                  </a:moveTo>
                  <a:lnTo>
                    <a:pt x="213702" y="23075"/>
                  </a:lnTo>
                  <a:lnTo>
                    <a:pt x="226707" y="30861"/>
                  </a:lnTo>
                  <a:lnTo>
                    <a:pt x="0" y="492315"/>
                  </a:lnTo>
                  <a:lnTo>
                    <a:pt x="32537" y="475767"/>
                  </a:lnTo>
                  <a:lnTo>
                    <a:pt x="260057" y="14173"/>
                  </a:lnTo>
                  <a:lnTo>
                    <a:pt x="225043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399485" y="5261138"/>
              <a:ext cx="396875" cy="595630"/>
            </a:xfrm>
            <a:custGeom>
              <a:avLst/>
              <a:gdLst/>
              <a:ahLst/>
              <a:cxnLst/>
              <a:rect l="l" t="t" r="r" b="b"/>
              <a:pathLst>
                <a:path w="396875" h="595629">
                  <a:moveTo>
                    <a:pt x="0" y="0"/>
                  </a:moveTo>
                  <a:lnTo>
                    <a:pt x="133235" y="575703"/>
                  </a:lnTo>
                  <a:lnTo>
                    <a:pt x="140487" y="579666"/>
                  </a:lnTo>
                  <a:lnTo>
                    <a:pt x="140423" y="579805"/>
                  </a:lnTo>
                  <a:lnTo>
                    <a:pt x="169265" y="595376"/>
                  </a:lnTo>
                  <a:lnTo>
                    <a:pt x="396786" y="133781"/>
                  </a:lnTo>
                  <a:lnTo>
                    <a:pt x="367944" y="116522"/>
                  </a:lnTo>
                  <a:lnTo>
                    <a:pt x="157556" y="544906"/>
                  </a:lnTo>
                  <a:lnTo>
                    <a:pt x="36029" y="21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399485" y="5261138"/>
              <a:ext cx="396875" cy="595630"/>
            </a:xfrm>
            <a:custGeom>
              <a:avLst/>
              <a:gdLst/>
              <a:ahLst/>
              <a:cxnLst/>
              <a:rect l="l" t="t" r="r" b="b"/>
              <a:pathLst>
                <a:path w="396875" h="595629">
                  <a:moveTo>
                    <a:pt x="367944" y="116522"/>
                  </a:moveTo>
                  <a:lnTo>
                    <a:pt x="157556" y="544906"/>
                  </a:lnTo>
                  <a:lnTo>
                    <a:pt x="36029" y="21361"/>
                  </a:lnTo>
                  <a:lnTo>
                    <a:pt x="0" y="0"/>
                  </a:lnTo>
                  <a:lnTo>
                    <a:pt x="133235" y="575703"/>
                  </a:lnTo>
                  <a:lnTo>
                    <a:pt x="140487" y="579666"/>
                  </a:lnTo>
                  <a:lnTo>
                    <a:pt x="140423" y="579805"/>
                  </a:lnTo>
                  <a:lnTo>
                    <a:pt x="169265" y="595376"/>
                  </a:lnTo>
                  <a:lnTo>
                    <a:pt x="396786" y="133781"/>
                  </a:lnTo>
                  <a:lnTo>
                    <a:pt x="367944" y="116522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789104" y="4859218"/>
              <a:ext cx="227965" cy="542925"/>
            </a:xfrm>
            <a:custGeom>
              <a:avLst/>
              <a:gdLst/>
              <a:ahLst/>
              <a:cxnLst/>
              <a:rect l="l" t="t" r="r" b="b"/>
              <a:pathLst>
                <a:path w="227964" h="542925">
                  <a:moveTo>
                    <a:pt x="202311" y="0"/>
                  </a:moveTo>
                  <a:lnTo>
                    <a:pt x="192392" y="25222"/>
                  </a:lnTo>
                  <a:lnTo>
                    <a:pt x="201472" y="31102"/>
                  </a:lnTo>
                  <a:lnTo>
                    <a:pt x="0" y="542378"/>
                  </a:lnTo>
                  <a:lnTo>
                    <a:pt x="25755" y="527570"/>
                  </a:lnTo>
                  <a:lnTo>
                    <a:pt x="227952" y="15125"/>
                  </a:lnTo>
                  <a:lnTo>
                    <a:pt x="202311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789104" y="4859218"/>
              <a:ext cx="227965" cy="542925"/>
            </a:xfrm>
            <a:custGeom>
              <a:avLst/>
              <a:gdLst/>
              <a:ahLst/>
              <a:cxnLst/>
              <a:rect l="l" t="t" r="r" b="b"/>
              <a:pathLst>
                <a:path w="227964" h="542925">
                  <a:moveTo>
                    <a:pt x="202311" y="0"/>
                  </a:moveTo>
                  <a:lnTo>
                    <a:pt x="192392" y="25222"/>
                  </a:lnTo>
                  <a:lnTo>
                    <a:pt x="201472" y="31102"/>
                  </a:lnTo>
                  <a:lnTo>
                    <a:pt x="0" y="542378"/>
                  </a:lnTo>
                  <a:lnTo>
                    <a:pt x="25755" y="527570"/>
                  </a:lnTo>
                  <a:lnTo>
                    <a:pt x="227952" y="15125"/>
                  </a:lnTo>
                  <a:lnTo>
                    <a:pt x="202311" y="0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640829" y="4697398"/>
              <a:ext cx="151765" cy="653415"/>
            </a:xfrm>
            <a:custGeom>
              <a:avLst/>
              <a:gdLst/>
              <a:ahLst/>
              <a:cxnLst/>
              <a:rect l="l" t="t" r="r" b="b"/>
              <a:pathLst>
                <a:path w="151764" h="653414">
                  <a:moveTo>
                    <a:pt x="0" y="0"/>
                  </a:moveTo>
                  <a:lnTo>
                    <a:pt x="3530" y="17830"/>
                  </a:lnTo>
                  <a:lnTo>
                    <a:pt x="11760" y="22517"/>
                  </a:lnTo>
                  <a:lnTo>
                    <a:pt x="137096" y="652818"/>
                  </a:lnTo>
                  <a:lnTo>
                    <a:pt x="151726" y="615632"/>
                  </a:lnTo>
                  <a:lnTo>
                    <a:pt x="33045" y="188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640829" y="4697398"/>
              <a:ext cx="151765" cy="653415"/>
            </a:xfrm>
            <a:custGeom>
              <a:avLst/>
              <a:gdLst/>
              <a:ahLst/>
              <a:cxnLst/>
              <a:rect l="l" t="t" r="r" b="b"/>
              <a:pathLst>
                <a:path w="151764" h="653414">
                  <a:moveTo>
                    <a:pt x="11760" y="22517"/>
                  </a:moveTo>
                  <a:lnTo>
                    <a:pt x="137096" y="652818"/>
                  </a:lnTo>
                  <a:lnTo>
                    <a:pt x="151726" y="615632"/>
                  </a:lnTo>
                  <a:lnTo>
                    <a:pt x="33045" y="18846"/>
                  </a:lnTo>
                  <a:lnTo>
                    <a:pt x="0" y="0"/>
                  </a:lnTo>
                  <a:lnTo>
                    <a:pt x="3530" y="17830"/>
                  </a:lnTo>
                  <a:lnTo>
                    <a:pt x="11760" y="2251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616543" y="4685952"/>
              <a:ext cx="374650" cy="716915"/>
            </a:xfrm>
            <a:custGeom>
              <a:avLst/>
              <a:gdLst/>
              <a:ahLst/>
              <a:cxnLst/>
              <a:rect l="l" t="t" r="r" b="b"/>
              <a:pathLst>
                <a:path w="374650" h="716914">
                  <a:moveTo>
                    <a:pt x="0" y="0"/>
                  </a:moveTo>
                  <a:lnTo>
                    <a:pt x="138785" y="699655"/>
                  </a:lnTo>
                  <a:lnTo>
                    <a:pt x="171830" y="716813"/>
                  </a:lnTo>
                  <a:lnTo>
                    <a:pt x="374027" y="204368"/>
                  </a:lnTo>
                  <a:lnTo>
                    <a:pt x="348932" y="188087"/>
                  </a:lnTo>
                  <a:lnTo>
                    <a:pt x="161480" y="664730"/>
                  </a:lnTo>
                  <a:lnTo>
                    <a:pt x="36042" y="33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616543" y="4685952"/>
              <a:ext cx="374650" cy="716915"/>
            </a:xfrm>
            <a:custGeom>
              <a:avLst/>
              <a:gdLst/>
              <a:ahLst/>
              <a:cxnLst/>
              <a:rect l="l" t="t" r="r" b="b"/>
              <a:pathLst>
                <a:path w="374650" h="716914">
                  <a:moveTo>
                    <a:pt x="348932" y="188087"/>
                  </a:moveTo>
                  <a:lnTo>
                    <a:pt x="161480" y="664730"/>
                  </a:lnTo>
                  <a:lnTo>
                    <a:pt x="36042" y="33959"/>
                  </a:lnTo>
                  <a:lnTo>
                    <a:pt x="0" y="0"/>
                  </a:lnTo>
                  <a:lnTo>
                    <a:pt x="138785" y="699655"/>
                  </a:lnTo>
                  <a:lnTo>
                    <a:pt x="171830" y="716813"/>
                  </a:lnTo>
                  <a:lnTo>
                    <a:pt x="374027" y="204368"/>
                  </a:lnTo>
                  <a:lnTo>
                    <a:pt x="348932" y="18808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042791" y="4917088"/>
              <a:ext cx="25400" cy="647700"/>
            </a:xfrm>
            <a:custGeom>
              <a:avLst/>
              <a:gdLst/>
              <a:ahLst/>
              <a:cxnLst/>
              <a:rect l="l" t="t" r="r" b="b"/>
              <a:pathLst>
                <a:path w="25400" h="647700">
                  <a:moveTo>
                    <a:pt x="0" y="0"/>
                  </a:moveTo>
                  <a:lnTo>
                    <a:pt x="0" y="632790"/>
                  </a:lnTo>
                  <a:lnTo>
                    <a:pt x="25107" y="647382"/>
                  </a:lnTo>
                  <a:lnTo>
                    <a:pt x="25107" y="16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042791" y="4917088"/>
              <a:ext cx="25400" cy="647700"/>
            </a:xfrm>
            <a:custGeom>
              <a:avLst/>
              <a:gdLst/>
              <a:ahLst/>
              <a:cxnLst/>
              <a:rect l="l" t="t" r="r" b="b"/>
              <a:pathLst>
                <a:path w="25400" h="647700">
                  <a:moveTo>
                    <a:pt x="0" y="0"/>
                  </a:moveTo>
                  <a:lnTo>
                    <a:pt x="0" y="632790"/>
                  </a:lnTo>
                  <a:lnTo>
                    <a:pt x="25107" y="647382"/>
                  </a:lnTo>
                  <a:lnTo>
                    <a:pt x="25107" y="1628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3067765" y="4917198"/>
              <a:ext cx="25400" cy="647700"/>
            </a:xfrm>
            <a:custGeom>
              <a:avLst/>
              <a:gdLst/>
              <a:ahLst/>
              <a:cxnLst/>
              <a:rect l="l" t="t" r="r" b="b"/>
              <a:pathLst>
                <a:path w="25400" h="647700">
                  <a:moveTo>
                    <a:pt x="25107" y="0"/>
                  </a:moveTo>
                  <a:lnTo>
                    <a:pt x="0" y="16294"/>
                  </a:lnTo>
                  <a:lnTo>
                    <a:pt x="0" y="647395"/>
                  </a:lnTo>
                  <a:lnTo>
                    <a:pt x="25107" y="632790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067765" y="4917198"/>
              <a:ext cx="25400" cy="647700"/>
            </a:xfrm>
            <a:custGeom>
              <a:avLst/>
              <a:gdLst/>
              <a:ahLst/>
              <a:cxnLst/>
              <a:rect l="l" t="t" r="r" b="b"/>
              <a:pathLst>
                <a:path w="25400" h="647700">
                  <a:moveTo>
                    <a:pt x="25107" y="0"/>
                  </a:moveTo>
                  <a:lnTo>
                    <a:pt x="25107" y="632790"/>
                  </a:lnTo>
                  <a:lnTo>
                    <a:pt x="0" y="647395"/>
                  </a:lnTo>
                  <a:lnTo>
                    <a:pt x="0" y="16294"/>
                  </a:lnTo>
                  <a:lnTo>
                    <a:pt x="25107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325201" y="5202974"/>
              <a:ext cx="25400" cy="513715"/>
            </a:xfrm>
            <a:custGeom>
              <a:avLst/>
              <a:gdLst/>
              <a:ahLst/>
              <a:cxnLst/>
              <a:rect l="l" t="t" r="r" b="b"/>
              <a:pathLst>
                <a:path w="25400" h="513714">
                  <a:moveTo>
                    <a:pt x="25095" y="0"/>
                  </a:moveTo>
                  <a:lnTo>
                    <a:pt x="0" y="16281"/>
                  </a:lnTo>
                  <a:lnTo>
                    <a:pt x="0" y="513626"/>
                  </a:lnTo>
                  <a:lnTo>
                    <a:pt x="25095" y="499046"/>
                  </a:lnTo>
                  <a:lnTo>
                    <a:pt x="2509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325201" y="5202974"/>
              <a:ext cx="25400" cy="513715"/>
            </a:xfrm>
            <a:custGeom>
              <a:avLst/>
              <a:gdLst/>
              <a:ahLst/>
              <a:cxnLst/>
              <a:rect l="l" t="t" r="r" b="b"/>
              <a:pathLst>
                <a:path w="25400" h="513714">
                  <a:moveTo>
                    <a:pt x="25095" y="0"/>
                  </a:moveTo>
                  <a:lnTo>
                    <a:pt x="25095" y="499046"/>
                  </a:lnTo>
                  <a:lnTo>
                    <a:pt x="0" y="513626"/>
                  </a:lnTo>
                  <a:lnTo>
                    <a:pt x="0" y="16281"/>
                  </a:lnTo>
                  <a:lnTo>
                    <a:pt x="25095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300220" y="5202862"/>
              <a:ext cx="25400" cy="513715"/>
            </a:xfrm>
            <a:custGeom>
              <a:avLst/>
              <a:gdLst/>
              <a:ahLst/>
              <a:cxnLst/>
              <a:rect l="l" t="t" r="r" b="b"/>
              <a:pathLst>
                <a:path w="25400" h="513714">
                  <a:moveTo>
                    <a:pt x="0" y="0"/>
                  </a:moveTo>
                  <a:lnTo>
                    <a:pt x="0" y="499033"/>
                  </a:lnTo>
                  <a:lnTo>
                    <a:pt x="25095" y="513626"/>
                  </a:lnTo>
                  <a:lnTo>
                    <a:pt x="25095" y="16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300220" y="5202862"/>
              <a:ext cx="25400" cy="513715"/>
            </a:xfrm>
            <a:custGeom>
              <a:avLst/>
              <a:gdLst/>
              <a:ahLst/>
              <a:cxnLst/>
              <a:rect l="l" t="t" r="r" b="b"/>
              <a:pathLst>
                <a:path w="25400" h="513714">
                  <a:moveTo>
                    <a:pt x="0" y="0"/>
                  </a:moveTo>
                  <a:lnTo>
                    <a:pt x="0" y="499033"/>
                  </a:lnTo>
                  <a:lnTo>
                    <a:pt x="25095" y="513626"/>
                  </a:lnTo>
                  <a:lnTo>
                    <a:pt x="25095" y="1628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327650" y="4688735"/>
              <a:ext cx="765175" cy="546735"/>
            </a:xfrm>
            <a:custGeom>
              <a:avLst/>
              <a:gdLst/>
              <a:ahLst/>
              <a:cxnLst/>
              <a:rect l="l" t="t" r="r" b="b"/>
              <a:pathLst>
                <a:path w="765175" h="546735">
                  <a:moveTo>
                    <a:pt x="177939" y="0"/>
                  </a:moveTo>
                  <a:lnTo>
                    <a:pt x="764997" y="546100"/>
                  </a:lnTo>
                  <a:lnTo>
                    <a:pt x="765149" y="546252"/>
                  </a:lnTo>
                  <a:lnTo>
                    <a:pt x="0" y="104889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57943" y="5286127"/>
              <a:ext cx="924560" cy="395605"/>
            </a:xfrm>
            <a:custGeom>
              <a:avLst/>
              <a:gdLst/>
              <a:ahLst/>
              <a:cxnLst/>
              <a:rect l="l" t="t" r="r" b="b"/>
              <a:pathLst>
                <a:path w="924560" h="395604">
                  <a:moveTo>
                    <a:pt x="924064" y="270065"/>
                  </a:moveTo>
                  <a:lnTo>
                    <a:pt x="215" y="50"/>
                  </a:lnTo>
                  <a:lnTo>
                    <a:pt x="0" y="0"/>
                  </a:lnTo>
                  <a:lnTo>
                    <a:pt x="696734" y="395262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079771" y="3126202"/>
              <a:ext cx="576580" cy="536575"/>
            </a:xfrm>
            <a:custGeom>
              <a:avLst/>
              <a:gdLst/>
              <a:ahLst/>
              <a:cxnLst/>
              <a:rect l="l" t="t" r="r" b="b"/>
              <a:pathLst>
                <a:path w="576579" h="536575">
                  <a:moveTo>
                    <a:pt x="575983" y="53599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04002" y="3683506"/>
              <a:ext cx="911860" cy="275590"/>
            </a:xfrm>
            <a:custGeom>
              <a:avLst/>
              <a:gdLst/>
              <a:ahLst/>
              <a:cxnLst/>
              <a:rect l="l" t="t" r="r" b="b"/>
              <a:pathLst>
                <a:path w="911859" h="275589">
                  <a:moveTo>
                    <a:pt x="0" y="0"/>
                  </a:moveTo>
                  <a:lnTo>
                    <a:pt x="911326" y="275374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591954" y="5895667"/>
              <a:ext cx="374015" cy="215900"/>
            </a:xfrm>
            <a:custGeom>
              <a:avLst/>
              <a:gdLst/>
              <a:ahLst/>
              <a:cxnLst/>
              <a:rect l="l" t="t" r="r" b="b"/>
              <a:pathLst>
                <a:path w="374014" h="215900">
                  <a:moveTo>
                    <a:pt x="0" y="215455"/>
                  </a:moveTo>
                  <a:lnTo>
                    <a:pt x="373888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926293" y="5853535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30" h="67310">
                  <a:moveTo>
                    <a:pt x="112661" y="0"/>
                  </a:moveTo>
                  <a:lnTo>
                    <a:pt x="0" y="37274"/>
                  </a:lnTo>
                  <a:lnTo>
                    <a:pt x="46456" y="66827"/>
                  </a:lnTo>
                  <a:lnTo>
                    <a:pt x="112661" y="0"/>
                  </a:lnTo>
                  <a:close/>
                </a:path>
              </a:pathLst>
            </a:custGeom>
            <a:solidFill>
              <a:srgbClr val="E3001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91958" y="5853541"/>
              <a:ext cx="447040" cy="257810"/>
            </a:xfrm>
            <a:custGeom>
              <a:avLst/>
              <a:gdLst/>
              <a:ahLst/>
              <a:cxnLst/>
              <a:rect l="l" t="t" r="r" b="b"/>
              <a:pathLst>
                <a:path w="447039" h="257810">
                  <a:moveTo>
                    <a:pt x="447001" y="25758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54358" y="3181449"/>
              <a:ext cx="3016885" cy="1954530"/>
            </a:xfrm>
            <a:custGeom>
              <a:avLst/>
              <a:gdLst/>
              <a:ahLst/>
              <a:cxnLst/>
              <a:rect l="l" t="t" r="r" b="b"/>
              <a:pathLst>
                <a:path w="3016885" h="1954529">
                  <a:moveTo>
                    <a:pt x="2427249" y="0"/>
                  </a:moveTo>
                  <a:lnTo>
                    <a:pt x="0" y="1410144"/>
                  </a:lnTo>
                  <a:lnTo>
                    <a:pt x="589254" y="1954047"/>
                  </a:lnTo>
                  <a:lnTo>
                    <a:pt x="3016478" y="543915"/>
                  </a:lnTo>
                  <a:lnTo>
                    <a:pt x="2427249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554358" y="3181449"/>
              <a:ext cx="3016885" cy="1954530"/>
            </a:xfrm>
            <a:custGeom>
              <a:avLst/>
              <a:gdLst/>
              <a:ahLst/>
              <a:cxnLst/>
              <a:rect l="l" t="t" r="r" b="b"/>
              <a:pathLst>
                <a:path w="3016885" h="1954529">
                  <a:moveTo>
                    <a:pt x="3016478" y="543915"/>
                  </a:moveTo>
                  <a:lnTo>
                    <a:pt x="2427249" y="0"/>
                  </a:lnTo>
                  <a:lnTo>
                    <a:pt x="0" y="1410144"/>
                  </a:lnTo>
                  <a:lnTo>
                    <a:pt x="589254" y="1954047"/>
                  </a:lnTo>
                  <a:lnTo>
                    <a:pt x="3016478" y="5439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553816" y="3725360"/>
              <a:ext cx="3017520" cy="1454785"/>
            </a:xfrm>
            <a:custGeom>
              <a:avLst/>
              <a:gdLst/>
              <a:ahLst/>
              <a:cxnLst/>
              <a:rect l="l" t="t" r="r" b="b"/>
              <a:pathLst>
                <a:path w="3017520" h="1454785">
                  <a:moveTo>
                    <a:pt x="3017024" y="0"/>
                  </a:moveTo>
                  <a:lnTo>
                    <a:pt x="589800" y="1410131"/>
                  </a:lnTo>
                  <a:lnTo>
                    <a:pt x="0" y="866495"/>
                  </a:lnTo>
                  <a:lnTo>
                    <a:pt x="0" y="911072"/>
                  </a:lnTo>
                  <a:lnTo>
                    <a:pt x="589800" y="1454721"/>
                  </a:lnTo>
                  <a:lnTo>
                    <a:pt x="3017024" y="44589"/>
                  </a:lnTo>
                  <a:lnTo>
                    <a:pt x="3017024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53816" y="3725360"/>
              <a:ext cx="3017520" cy="1454785"/>
            </a:xfrm>
            <a:custGeom>
              <a:avLst/>
              <a:gdLst/>
              <a:ahLst/>
              <a:cxnLst/>
              <a:rect l="l" t="t" r="r" b="b"/>
              <a:pathLst>
                <a:path w="3017520" h="1454785">
                  <a:moveTo>
                    <a:pt x="589800" y="1410131"/>
                  </a:moveTo>
                  <a:lnTo>
                    <a:pt x="0" y="866495"/>
                  </a:lnTo>
                  <a:lnTo>
                    <a:pt x="0" y="911072"/>
                  </a:lnTo>
                  <a:lnTo>
                    <a:pt x="589800" y="1454721"/>
                  </a:lnTo>
                  <a:lnTo>
                    <a:pt x="3017024" y="44589"/>
                  </a:lnTo>
                  <a:lnTo>
                    <a:pt x="3017024" y="0"/>
                  </a:lnTo>
                  <a:lnTo>
                    <a:pt x="589800" y="141013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144094" y="3725367"/>
              <a:ext cx="2426970" cy="1454785"/>
            </a:xfrm>
            <a:custGeom>
              <a:avLst/>
              <a:gdLst/>
              <a:ahLst/>
              <a:cxnLst/>
              <a:rect l="l" t="t" r="r" b="b"/>
              <a:pathLst>
                <a:path w="2426970" h="1454785">
                  <a:moveTo>
                    <a:pt x="2426741" y="0"/>
                  </a:moveTo>
                  <a:lnTo>
                    <a:pt x="0" y="1409852"/>
                  </a:lnTo>
                  <a:lnTo>
                    <a:pt x="0" y="1454442"/>
                  </a:lnTo>
                  <a:lnTo>
                    <a:pt x="2426741" y="44589"/>
                  </a:lnTo>
                  <a:lnTo>
                    <a:pt x="2426741" y="0"/>
                  </a:lnTo>
                  <a:close/>
                </a:path>
              </a:pathLst>
            </a:custGeom>
            <a:solidFill>
              <a:srgbClr val="9192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144094" y="3725367"/>
              <a:ext cx="2426970" cy="1454785"/>
            </a:xfrm>
            <a:custGeom>
              <a:avLst/>
              <a:gdLst/>
              <a:ahLst/>
              <a:cxnLst/>
              <a:rect l="l" t="t" r="r" b="b"/>
              <a:pathLst>
                <a:path w="2426970" h="1454785">
                  <a:moveTo>
                    <a:pt x="0" y="1409852"/>
                  </a:moveTo>
                  <a:lnTo>
                    <a:pt x="0" y="1454442"/>
                  </a:lnTo>
                  <a:lnTo>
                    <a:pt x="2426741" y="44589"/>
                  </a:lnTo>
                  <a:lnTo>
                    <a:pt x="2426741" y="0"/>
                  </a:lnTo>
                  <a:lnTo>
                    <a:pt x="0" y="140985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554358" y="3181449"/>
              <a:ext cx="3016885" cy="1954530"/>
            </a:xfrm>
            <a:custGeom>
              <a:avLst/>
              <a:gdLst/>
              <a:ahLst/>
              <a:cxnLst/>
              <a:rect l="l" t="t" r="r" b="b"/>
              <a:pathLst>
                <a:path w="3016885" h="1954529">
                  <a:moveTo>
                    <a:pt x="3016478" y="543915"/>
                  </a:moveTo>
                  <a:lnTo>
                    <a:pt x="2427249" y="0"/>
                  </a:lnTo>
                  <a:lnTo>
                    <a:pt x="0" y="1410144"/>
                  </a:lnTo>
                  <a:lnTo>
                    <a:pt x="589254" y="1954047"/>
                  </a:lnTo>
                  <a:lnTo>
                    <a:pt x="3016478" y="5439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204828" y="3758351"/>
              <a:ext cx="3317240" cy="1676400"/>
            </a:xfrm>
            <a:custGeom>
              <a:avLst/>
              <a:gdLst/>
              <a:ahLst/>
              <a:cxnLst/>
              <a:rect l="l" t="t" r="r" b="b"/>
              <a:pathLst>
                <a:path w="3317240" h="1676400">
                  <a:moveTo>
                    <a:pt x="2427224" y="0"/>
                  </a:moveTo>
                  <a:lnTo>
                    <a:pt x="0" y="1410131"/>
                  </a:lnTo>
                  <a:lnTo>
                    <a:pt x="882345" y="1676298"/>
                  </a:lnTo>
                  <a:lnTo>
                    <a:pt x="3317176" y="270586"/>
                  </a:lnTo>
                  <a:lnTo>
                    <a:pt x="2427224" y="0"/>
                  </a:lnTo>
                  <a:close/>
                </a:path>
              </a:pathLst>
            </a:custGeom>
            <a:solidFill>
              <a:srgbClr val="0058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204828" y="3758351"/>
              <a:ext cx="3317240" cy="1676400"/>
            </a:xfrm>
            <a:custGeom>
              <a:avLst/>
              <a:gdLst/>
              <a:ahLst/>
              <a:cxnLst/>
              <a:rect l="l" t="t" r="r" b="b"/>
              <a:pathLst>
                <a:path w="3317240" h="1676400">
                  <a:moveTo>
                    <a:pt x="0" y="1410131"/>
                  </a:moveTo>
                  <a:lnTo>
                    <a:pt x="882345" y="1676298"/>
                  </a:lnTo>
                  <a:lnTo>
                    <a:pt x="3317176" y="270586"/>
                  </a:lnTo>
                  <a:lnTo>
                    <a:pt x="2427224" y="0"/>
                  </a:lnTo>
                  <a:lnTo>
                    <a:pt x="0" y="141013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204829" y="4028937"/>
              <a:ext cx="3317240" cy="1450340"/>
            </a:xfrm>
            <a:custGeom>
              <a:avLst/>
              <a:gdLst/>
              <a:ahLst/>
              <a:cxnLst/>
              <a:rect l="l" t="t" r="r" b="b"/>
              <a:pathLst>
                <a:path w="3317240" h="1450339">
                  <a:moveTo>
                    <a:pt x="3317176" y="0"/>
                  </a:moveTo>
                  <a:lnTo>
                    <a:pt x="882345" y="1405712"/>
                  </a:lnTo>
                  <a:lnTo>
                    <a:pt x="0" y="1139545"/>
                  </a:lnTo>
                  <a:lnTo>
                    <a:pt x="0" y="1184135"/>
                  </a:lnTo>
                  <a:lnTo>
                    <a:pt x="882345" y="1450301"/>
                  </a:lnTo>
                  <a:lnTo>
                    <a:pt x="3317176" y="44589"/>
                  </a:lnTo>
                  <a:lnTo>
                    <a:pt x="3317176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204829" y="4028937"/>
              <a:ext cx="3317240" cy="1450340"/>
            </a:xfrm>
            <a:custGeom>
              <a:avLst/>
              <a:gdLst/>
              <a:ahLst/>
              <a:cxnLst/>
              <a:rect l="l" t="t" r="r" b="b"/>
              <a:pathLst>
                <a:path w="3317240" h="1450339">
                  <a:moveTo>
                    <a:pt x="882345" y="1405712"/>
                  </a:moveTo>
                  <a:lnTo>
                    <a:pt x="0" y="1139545"/>
                  </a:lnTo>
                  <a:lnTo>
                    <a:pt x="0" y="1184135"/>
                  </a:lnTo>
                  <a:lnTo>
                    <a:pt x="882345" y="1450301"/>
                  </a:lnTo>
                  <a:lnTo>
                    <a:pt x="3317176" y="44589"/>
                  </a:lnTo>
                  <a:lnTo>
                    <a:pt x="3317176" y="0"/>
                  </a:lnTo>
                  <a:lnTo>
                    <a:pt x="882345" y="1405712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087999" y="4028949"/>
              <a:ext cx="2434590" cy="1450340"/>
            </a:xfrm>
            <a:custGeom>
              <a:avLst/>
              <a:gdLst/>
              <a:ahLst/>
              <a:cxnLst/>
              <a:rect l="l" t="t" r="r" b="b"/>
              <a:pathLst>
                <a:path w="2434590" h="1450339">
                  <a:moveTo>
                    <a:pt x="2434005" y="0"/>
                  </a:moveTo>
                  <a:lnTo>
                    <a:pt x="0" y="1405229"/>
                  </a:lnTo>
                  <a:lnTo>
                    <a:pt x="0" y="1449819"/>
                  </a:lnTo>
                  <a:lnTo>
                    <a:pt x="2434005" y="44577"/>
                  </a:lnTo>
                  <a:lnTo>
                    <a:pt x="2434005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087999" y="4028949"/>
              <a:ext cx="2434590" cy="1450340"/>
            </a:xfrm>
            <a:custGeom>
              <a:avLst/>
              <a:gdLst/>
              <a:ahLst/>
              <a:cxnLst/>
              <a:rect l="l" t="t" r="r" b="b"/>
              <a:pathLst>
                <a:path w="2434590" h="1450339">
                  <a:moveTo>
                    <a:pt x="0" y="1405229"/>
                  </a:moveTo>
                  <a:lnTo>
                    <a:pt x="0" y="1449819"/>
                  </a:lnTo>
                  <a:lnTo>
                    <a:pt x="2434005" y="44577"/>
                  </a:lnTo>
                  <a:lnTo>
                    <a:pt x="2434005" y="0"/>
                  </a:lnTo>
                  <a:lnTo>
                    <a:pt x="0" y="1405229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461785" y="3120611"/>
              <a:ext cx="2428240" cy="1410335"/>
            </a:xfrm>
            <a:custGeom>
              <a:avLst/>
              <a:gdLst/>
              <a:ahLst/>
              <a:cxnLst/>
              <a:rect l="l" t="t" r="r" b="b"/>
              <a:pathLst>
                <a:path w="2428240" h="1410335">
                  <a:moveTo>
                    <a:pt x="0" y="1410093"/>
                  </a:moveTo>
                  <a:lnTo>
                    <a:pt x="2428125" y="0"/>
                  </a:lnTo>
                </a:path>
              </a:pathLst>
            </a:custGeom>
            <a:ln w="1270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750171" y="3362709"/>
              <a:ext cx="2428240" cy="1409700"/>
            </a:xfrm>
            <a:custGeom>
              <a:avLst/>
              <a:gdLst/>
              <a:ahLst/>
              <a:cxnLst/>
              <a:rect l="l" t="t" r="r" b="b"/>
              <a:pathLst>
                <a:path w="2428240" h="1409700">
                  <a:moveTo>
                    <a:pt x="2427791" y="0"/>
                  </a:moveTo>
                  <a:lnTo>
                    <a:pt x="0" y="140962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947005" y="3544040"/>
              <a:ext cx="2427605" cy="1410335"/>
            </a:xfrm>
            <a:custGeom>
              <a:avLst/>
              <a:gdLst/>
              <a:ahLst/>
              <a:cxnLst/>
              <a:rect l="l" t="t" r="r" b="b"/>
              <a:pathLst>
                <a:path w="2427604" h="1410335">
                  <a:moveTo>
                    <a:pt x="2427398" y="0"/>
                  </a:moveTo>
                  <a:lnTo>
                    <a:pt x="0" y="140997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554684" y="4591402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80" h="544195">
                  <a:moveTo>
                    <a:pt x="589122" y="54397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626096" y="4549914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80" h="544195">
                  <a:moveTo>
                    <a:pt x="589090" y="54399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697497" y="4508433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9063" y="54400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768909" y="4466945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9031" y="54402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840315" y="4425460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9004" y="5440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911726" y="4383973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977" y="544056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983137" y="4342486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941" y="54407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054543" y="4301001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915" y="544092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125955" y="4259514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884" y="54411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197357" y="4218032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858" y="54412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268766" y="4176546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832" y="5441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340179" y="4135057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801" y="54415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411590" y="4093571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766" y="54417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482995" y="4052087"/>
              <a:ext cx="589280" cy="544195"/>
            </a:xfrm>
            <a:custGeom>
              <a:avLst/>
              <a:gdLst/>
              <a:ahLst/>
              <a:cxnLst/>
              <a:rect l="l" t="t" r="r" b="b"/>
              <a:pathLst>
                <a:path w="589279" h="544195">
                  <a:moveTo>
                    <a:pt x="588745" y="54418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554408" y="4010598"/>
              <a:ext cx="589280" cy="544830"/>
            </a:xfrm>
            <a:custGeom>
              <a:avLst/>
              <a:gdLst/>
              <a:ahLst/>
              <a:cxnLst/>
              <a:rect l="l" t="t" r="r" b="b"/>
              <a:pathLst>
                <a:path w="589279" h="544829">
                  <a:moveTo>
                    <a:pt x="588715" y="54420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625813" y="3969114"/>
              <a:ext cx="589280" cy="544830"/>
            </a:xfrm>
            <a:custGeom>
              <a:avLst/>
              <a:gdLst/>
              <a:ahLst/>
              <a:cxnLst/>
              <a:rect l="l" t="t" r="r" b="b"/>
              <a:pathLst>
                <a:path w="589279" h="544829">
                  <a:moveTo>
                    <a:pt x="588685" y="54422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697232" y="3927623"/>
              <a:ext cx="589280" cy="544830"/>
            </a:xfrm>
            <a:custGeom>
              <a:avLst/>
              <a:gdLst/>
              <a:ahLst/>
              <a:cxnLst/>
              <a:rect l="l" t="t" r="r" b="b"/>
              <a:pathLst>
                <a:path w="589279" h="544829">
                  <a:moveTo>
                    <a:pt x="588656" y="5442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768640" y="3886137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630" y="54425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840044" y="3844654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601" y="54427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911453" y="3803168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576" y="54428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982871" y="3761677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547" y="54430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054272" y="3720196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523" y="54431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125689" y="3678704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494" y="54433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197104" y="3637215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465" y="54434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268512" y="3595729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441" y="54436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339919" y="3554245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413" y="54437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411334" y="3512755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385" y="54439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482740" y="3471271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361" y="544409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554153" y="3429782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333" y="54442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625567" y="3388293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309" y="54443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696979" y="3346806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281" y="544454"/>
                  </a:moveTo>
                  <a:lnTo>
                    <a:pt x="0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768388" y="3305320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258" y="54446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839799" y="3263833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231" y="54448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911210" y="3222345"/>
              <a:ext cx="588645" cy="544830"/>
            </a:xfrm>
            <a:custGeom>
              <a:avLst/>
              <a:gdLst/>
              <a:ahLst/>
              <a:cxnLst/>
              <a:rect l="l" t="t" r="r" b="b"/>
              <a:pathLst>
                <a:path w="588645" h="544829">
                  <a:moveTo>
                    <a:pt x="588204" y="54449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555806" y="3711487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14995" y="1388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554358" y="3181449"/>
              <a:ext cx="3016885" cy="1954530"/>
            </a:xfrm>
            <a:custGeom>
              <a:avLst/>
              <a:gdLst/>
              <a:ahLst/>
              <a:cxnLst/>
              <a:rect l="l" t="t" r="r" b="b"/>
              <a:pathLst>
                <a:path w="3016885" h="1954529">
                  <a:moveTo>
                    <a:pt x="3016478" y="543915"/>
                  </a:moveTo>
                  <a:lnTo>
                    <a:pt x="2427249" y="0"/>
                  </a:lnTo>
                  <a:lnTo>
                    <a:pt x="0" y="1410144"/>
                  </a:lnTo>
                  <a:lnTo>
                    <a:pt x="589254" y="1954047"/>
                  </a:lnTo>
                  <a:lnTo>
                    <a:pt x="3016478" y="54391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205019" y="3758463"/>
              <a:ext cx="2427605" cy="1410335"/>
            </a:xfrm>
            <a:custGeom>
              <a:avLst/>
              <a:gdLst/>
              <a:ahLst/>
              <a:cxnLst/>
              <a:rect l="l" t="t" r="r" b="b"/>
              <a:pathLst>
                <a:path w="2427604" h="1410335">
                  <a:moveTo>
                    <a:pt x="2427414" y="0"/>
                  </a:moveTo>
                  <a:lnTo>
                    <a:pt x="0" y="1410086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3499091" y="3848479"/>
              <a:ext cx="2429510" cy="1409065"/>
            </a:xfrm>
            <a:custGeom>
              <a:avLst/>
              <a:gdLst/>
              <a:ahLst/>
              <a:cxnLst/>
              <a:rect l="l" t="t" r="r" b="b"/>
              <a:pathLst>
                <a:path w="2429510" h="1409064">
                  <a:moveTo>
                    <a:pt x="2429401" y="0"/>
                  </a:moveTo>
                  <a:lnTo>
                    <a:pt x="0" y="140877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3793231" y="3938501"/>
              <a:ext cx="2431415" cy="1407795"/>
            </a:xfrm>
            <a:custGeom>
              <a:avLst/>
              <a:gdLst/>
              <a:ahLst/>
              <a:cxnLst/>
              <a:rect l="l" t="t" r="r" b="b"/>
              <a:pathLst>
                <a:path w="2431415" h="1407795">
                  <a:moveTo>
                    <a:pt x="2431342" y="0"/>
                  </a:moveTo>
                  <a:lnTo>
                    <a:pt x="0" y="1407479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473050" y="4028535"/>
              <a:ext cx="2047875" cy="1183640"/>
            </a:xfrm>
            <a:custGeom>
              <a:avLst/>
              <a:gdLst/>
              <a:ahLst/>
              <a:cxnLst/>
              <a:rect l="l" t="t" r="r" b="b"/>
              <a:pathLst>
                <a:path w="2047875" h="1183639">
                  <a:moveTo>
                    <a:pt x="2047641" y="0"/>
                  </a:moveTo>
                  <a:lnTo>
                    <a:pt x="0" y="118333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561126" y="3799557"/>
              <a:ext cx="890269" cy="270510"/>
            </a:xfrm>
            <a:custGeom>
              <a:avLst/>
              <a:gdLst/>
              <a:ahLst/>
              <a:cxnLst/>
              <a:rect l="l" t="t" r="r" b="b"/>
              <a:pathLst>
                <a:path w="890270" h="270510">
                  <a:moveTo>
                    <a:pt x="0" y="0"/>
                  </a:moveTo>
                  <a:lnTo>
                    <a:pt x="889715" y="27046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489723" y="3841040"/>
              <a:ext cx="889635" cy="270510"/>
            </a:xfrm>
            <a:custGeom>
              <a:avLst/>
              <a:gdLst/>
              <a:ahLst/>
              <a:cxnLst/>
              <a:rect l="l" t="t" r="r" b="b"/>
              <a:pathLst>
                <a:path w="889635" h="270510">
                  <a:moveTo>
                    <a:pt x="0" y="0"/>
                  </a:moveTo>
                  <a:lnTo>
                    <a:pt x="889497" y="270331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418315" y="3882526"/>
              <a:ext cx="889635" cy="270510"/>
            </a:xfrm>
            <a:custGeom>
              <a:avLst/>
              <a:gdLst/>
              <a:ahLst/>
              <a:cxnLst/>
              <a:rect l="l" t="t" r="r" b="b"/>
              <a:pathLst>
                <a:path w="889635" h="270510">
                  <a:moveTo>
                    <a:pt x="0" y="0"/>
                  </a:moveTo>
                  <a:lnTo>
                    <a:pt x="889302" y="27018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346912" y="3924009"/>
              <a:ext cx="889635" cy="270510"/>
            </a:xfrm>
            <a:custGeom>
              <a:avLst/>
              <a:gdLst/>
              <a:ahLst/>
              <a:cxnLst/>
              <a:rect l="l" t="t" r="r" b="b"/>
              <a:pathLst>
                <a:path w="889635" h="270510">
                  <a:moveTo>
                    <a:pt x="0" y="0"/>
                  </a:moveTo>
                  <a:lnTo>
                    <a:pt x="889088" y="270048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275511" y="3965490"/>
              <a:ext cx="889000" cy="270510"/>
            </a:xfrm>
            <a:custGeom>
              <a:avLst/>
              <a:gdLst/>
              <a:ahLst/>
              <a:cxnLst/>
              <a:rect l="l" t="t" r="r" b="b"/>
              <a:pathLst>
                <a:path w="889000" h="270510">
                  <a:moveTo>
                    <a:pt x="0" y="0"/>
                  </a:moveTo>
                  <a:lnTo>
                    <a:pt x="888881" y="269908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204107" y="4006974"/>
              <a:ext cx="889000" cy="269875"/>
            </a:xfrm>
            <a:custGeom>
              <a:avLst/>
              <a:gdLst/>
              <a:ahLst/>
              <a:cxnLst/>
              <a:rect l="l" t="t" r="r" b="b"/>
              <a:pathLst>
                <a:path w="889000" h="269875">
                  <a:moveTo>
                    <a:pt x="0" y="0"/>
                  </a:moveTo>
                  <a:lnTo>
                    <a:pt x="888667" y="269772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132700" y="4048460"/>
              <a:ext cx="889000" cy="269875"/>
            </a:xfrm>
            <a:custGeom>
              <a:avLst/>
              <a:gdLst/>
              <a:ahLst/>
              <a:cxnLst/>
              <a:rect l="l" t="t" r="r" b="b"/>
              <a:pathLst>
                <a:path w="889000" h="269875">
                  <a:moveTo>
                    <a:pt x="0" y="0"/>
                  </a:moveTo>
                  <a:lnTo>
                    <a:pt x="888461" y="269631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061299" y="4089942"/>
              <a:ext cx="888365" cy="269875"/>
            </a:xfrm>
            <a:custGeom>
              <a:avLst/>
              <a:gdLst/>
              <a:ahLst/>
              <a:cxnLst/>
              <a:rect l="l" t="t" r="r" b="b"/>
              <a:pathLst>
                <a:path w="888364" h="269875">
                  <a:moveTo>
                    <a:pt x="0" y="0"/>
                  </a:moveTo>
                  <a:lnTo>
                    <a:pt x="888251" y="269493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989900" y="4131422"/>
              <a:ext cx="888365" cy="269875"/>
            </a:xfrm>
            <a:custGeom>
              <a:avLst/>
              <a:gdLst/>
              <a:ahLst/>
              <a:cxnLst/>
              <a:rect l="l" t="t" r="r" b="b"/>
              <a:pathLst>
                <a:path w="888364" h="269875">
                  <a:moveTo>
                    <a:pt x="0" y="0"/>
                  </a:moveTo>
                  <a:lnTo>
                    <a:pt x="888033" y="269359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918499" y="4172904"/>
              <a:ext cx="888365" cy="269240"/>
            </a:xfrm>
            <a:custGeom>
              <a:avLst/>
              <a:gdLst/>
              <a:ahLst/>
              <a:cxnLst/>
              <a:rect l="l" t="t" r="r" b="b"/>
              <a:pathLst>
                <a:path w="888364" h="269239">
                  <a:moveTo>
                    <a:pt x="0" y="0"/>
                  </a:moveTo>
                  <a:lnTo>
                    <a:pt x="887827" y="269218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847088" y="4214392"/>
              <a:ext cx="887730" cy="269240"/>
            </a:xfrm>
            <a:custGeom>
              <a:avLst/>
              <a:gdLst/>
              <a:ahLst/>
              <a:cxnLst/>
              <a:rect l="l" t="t" r="r" b="b"/>
              <a:pathLst>
                <a:path w="887729" h="269239">
                  <a:moveTo>
                    <a:pt x="0" y="0"/>
                  </a:moveTo>
                  <a:lnTo>
                    <a:pt x="887625" y="26907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775692" y="4255871"/>
              <a:ext cx="887730" cy="269240"/>
            </a:xfrm>
            <a:custGeom>
              <a:avLst/>
              <a:gdLst/>
              <a:ahLst/>
              <a:cxnLst/>
              <a:rect l="l" t="t" r="r" b="b"/>
              <a:pathLst>
                <a:path w="887729" h="269239">
                  <a:moveTo>
                    <a:pt x="0" y="0"/>
                  </a:moveTo>
                  <a:lnTo>
                    <a:pt x="887411" y="26894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704277" y="4297361"/>
              <a:ext cx="887730" cy="269240"/>
            </a:xfrm>
            <a:custGeom>
              <a:avLst/>
              <a:gdLst/>
              <a:ahLst/>
              <a:cxnLst/>
              <a:rect l="l" t="t" r="r" b="b"/>
              <a:pathLst>
                <a:path w="887729" h="269239">
                  <a:moveTo>
                    <a:pt x="0" y="0"/>
                  </a:moveTo>
                  <a:lnTo>
                    <a:pt x="887213" y="268794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632877" y="4338841"/>
              <a:ext cx="887094" cy="269240"/>
            </a:xfrm>
            <a:custGeom>
              <a:avLst/>
              <a:gdLst/>
              <a:ahLst/>
              <a:cxnLst/>
              <a:rect l="l" t="t" r="r" b="b"/>
              <a:pathLst>
                <a:path w="887095" h="269239">
                  <a:moveTo>
                    <a:pt x="0" y="0"/>
                  </a:moveTo>
                  <a:lnTo>
                    <a:pt x="886995" y="26866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561476" y="4380324"/>
              <a:ext cx="887094" cy="268605"/>
            </a:xfrm>
            <a:custGeom>
              <a:avLst/>
              <a:gdLst/>
              <a:ahLst/>
              <a:cxnLst/>
              <a:rect l="l" t="t" r="r" b="b"/>
              <a:pathLst>
                <a:path w="887095" h="268604">
                  <a:moveTo>
                    <a:pt x="0" y="0"/>
                  </a:moveTo>
                  <a:lnTo>
                    <a:pt x="886793" y="26851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490074" y="4421806"/>
              <a:ext cx="887094" cy="268605"/>
            </a:xfrm>
            <a:custGeom>
              <a:avLst/>
              <a:gdLst/>
              <a:ahLst/>
              <a:cxnLst/>
              <a:rect l="l" t="t" r="r" b="b"/>
              <a:pathLst>
                <a:path w="887095" h="268604">
                  <a:moveTo>
                    <a:pt x="0" y="0"/>
                  </a:moveTo>
                  <a:lnTo>
                    <a:pt x="886575" y="268383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418672" y="4463289"/>
              <a:ext cx="886460" cy="268605"/>
            </a:xfrm>
            <a:custGeom>
              <a:avLst/>
              <a:gdLst/>
              <a:ahLst/>
              <a:cxnLst/>
              <a:rect l="l" t="t" r="r" b="b"/>
              <a:pathLst>
                <a:path w="886460" h="268604">
                  <a:moveTo>
                    <a:pt x="0" y="0"/>
                  </a:moveTo>
                  <a:lnTo>
                    <a:pt x="886370" y="268243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347270" y="4504771"/>
              <a:ext cx="886460" cy="268605"/>
            </a:xfrm>
            <a:custGeom>
              <a:avLst/>
              <a:gdLst/>
              <a:ahLst/>
              <a:cxnLst/>
              <a:rect l="l" t="t" r="r" b="b"/>
              <a:pathLst>
                <a:path w="886460" h="268604">
                  <a:moveTo>
                    <a:pt x="0" y="0"/>
                  </a:moveTo>
                  <a:lnTo>
                    <a:pt x="886156" y="26810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275869" y="4546253"/>
              <a:ext cx="886460" cy="267970"/>
            </a:xfrm>
            <a:custGeom>
              <a:avLst/>
              <a:gdLst/>
              <a:ahLst/>
              <a:cxnLst/>
              <a:rect l="l" t="t" r="r" b="b"/>
              <a:pathLst>
                <a:path w="886460" h="267970">
                  <a:moveTo>
                    <a:pt x="0" y="0"/>
                  </a:moveTo>
                  <a:lnTo>
                    <a:pt x="885958" y="267961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204468" y="4587735"/>
              <a:ext cx="885825" cy="267970"/>
            </a:xfrm>
            <a:custGeom>
              <a:avLst/>
              <a:gdLst/>
              <a:ahLst/>
              <a:cxnLst/>
              <a:rect l="l" t="t" r="r" b="b"/>
              <a:pathLst>
                <a:path w="885825" h="267970">
                  <a:moveTo>
                    <a:pt x="0" y="0"/>
                  </a:moveTo>
                  <a:lnTo>
                    <a:pt x="885741" y="26782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133051" y="4629226"/>
              <a:ext cx="885825" cy="267970"/>
            </a:xfrm>
            <a:custGeom>
              <a:avLst/>
              <a:gdLst/>
              <a:ahLst/>
              <a:cxnLst/>
              <a:rect l="l" t="t" r="r" b="b"/>
              <a:pathLst>
                <a:path w="885825" h="267970">
                  <a:moveTo>
                    <a:pt x="0" y="0"/>
                  </a:moveTo>
                  <a:lnTo>
                    <a:pt x="885550" y="26767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061650" y="4670708"/>
              <a:ext cx="885825" cy="267970"/>
            </a:xfrm>
            <a:custGeom>
              <a:avLst/>
              <a:gdLst/>
              <a:ahLst/>
              <a:cxnLst/>
              <a:rect l="l" t="t" r="r" b="b"/>
              <a:pathLst>
                <a:path w="885825" h="267970">
                  <a:moveTo>
                    <a:pt x="0" y="0"/>
                  </a:moveTo>
                  <a:lnTo>
                    <a:pt x="885333" y="267543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990248" y="4712190"/>
              <a:ext cx="885190" cy="267970"/>
            </a:xfrm>
            <a:custGeom>
              <a:avLst/>
              <a:gdLst/>
              <a:ahLst/>
              <a:cxnLst/>
              <a:rect l="l" t="t" r="r" b="b"/>
              <a:pathLst>
                <a:path w="885189" h="267970">
                  <a:moveTo>
                    <a:pt x="0" y="0"/>
                  </a:moveTo>
                  <a:lnTo>
                    <a:pt x="885127" y="267402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918847" y="4753672"/>
              <a:ext cx="885190" cy="267335"/>
            </a:xfrm>
            <a:custGeom>
              <a:avLst/>
              <a:gdLst/>
              <a:ahLst/>
              <a:cxnLst/>
              <a:rect l="l" t="t" r="r" b="b"/>
              <a:pathLst>
                <a:path w="885189" h="267335">
                  <a:moveTo>
                    <a:pt x="0" y="0"/>
                  </a:moveTo>
                  <a:lnTo>
                    <a:pt x="884926" y="267259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847447" y="4795153"/>
              <a:ext cx="885190" cy="267335"/>
            </a:xfrm>
            <a:custGeom>
              <a:avLst/>
              <a:gdLst/>
              <a:ahLst/>
              <a:cxnLst/>
              <a:rect l="l" t="t" r="r" b="b"/>
              <a:pathLst>
                <a:path w="885189" h="267335">
                  <a:moveTo>
                    <a:pt x="0" y="0"/>
                  </a:moveTo>
                  <a:lnTo>
                    <a:pt x="884705" y="267127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776046" y="4836635"/>
              <a:ext cx="884555" cy="267335"/>
            </a:xfrm>
            <a:custGeom>
              <a:avLst/>
              <a:gdLst/>
              <a:ahLst/>
              <a:cxnLst/>
              <a:rect l="l" t="t" r="r" b="b"/>
              <a:pathLst>
                <a:path w="884554" h="267335">
                  <a:moveTo>
                    <a:pt x="0" y="0"/>
                  </a:moveTo>
                  <a:lnTo>
                    <a:pt x="884503" y="266984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3704643" y="4878118"/>
              <a:ext cx="884555" cy="267335"/>
            </a:xfrm>
            <a:custGeom>
              <a:avLst/>
              <a:gdLst/>
              <a:ahLst/>
              <a:cxnLst/>
              <a:rect l="l" t="t" r="r" b="b"/>
              <a:pathLst>
                <a:path w="884554" h="267335">
                  <a:moveTo>
                    <a:pt x="0" y="0"/>
                  </a:moveTo>
                  <a:lnTo>
                    <a:pt x="884285" y="26685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3633229" y="4919607"/>
              <a:ext cx="884555" cy="266700"/>
            </a:xfrm>
            <a:custGeom>
              <a:avLst/>
              <a:gdLst/>
              <a:ahLst/>
              <a:cxnLst/>
              <a:rect l="l" t="t" r="r" b="b"/>
              <a:pathLst>
                <a:path w="884554" h="266700">
                  <a:moveTo>
                    <a:pt x="0" y="0"/>
                  </a:moveTo>
                  <a:lnTo>
                    <a:pt x="884092" y="266702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3561828" y="4961089"/>
              <a:ext cx="883919" cy="266700"/>
            </a:xfrm>
            <a:custGeom>
              <a:avLst/>
              <a:gdLst/>
              <a:ahLst/>
              <a:cxnLst/>
              <a:rect l="l" t="t" r="r" b="b"/>
              <a:pathLst>
                <a:path w="883920" h="266700">
                  <a:moveTo>
                    <a:pt x="0" y="0"/>
                  </a:moveTo>
                  <a:lnTo>
                    <a:pt x="883878" y="266566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3490426" y="5002571"/>
              <a:ext cx="883919" cy="266700"/>
            </a:xfrm>
            <a:custGeom>
              <a:avLst/>
              <a:gdLst/>
              <a:ahLst/>
              <a:cxnLst/>
              <a:rect l="l" t="t" r="r" b="b"/>
              <a:pathLst>
                <a:path w="883920" h="266700">
                  <a:moveTo>
                    <a:pt x="0" y="0"/>
                  </a:moveTo>
                  <a:lnTo>
                    <a:pt x="883673" y="266425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419025" y="5044053"/>
              <a:ext cx="883919" cy="266700"/>
            </a:xfrm>
            <a:custGeom>
              <a:avLst/>
              <a:gdLst/>
              <a:ahLst/>
              <a:cxnLst/>
              <a:rect l="l" t="t" r="r" b="b"/>
              <a:pathLst>
                <a:path w="883920" h="266700">
                  <a:moveTo>
                    <a:pt x="0" y="0"/>
                  </a:moveTo>
                  <a:lnTo>
                    <a:pt x="883456" y="266291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3347623" y="5085536"/>
              <a:ext cx="883285" cy="266700"/>
            </a:xfrm>
            <a:custGeom>
              <a:avLst/>
              <a:gdLst/>
              <a:ahLst/>
              <a:cxnLst/>
              <a:rect l="l" t="t" r="r" b="b"/>
              <a:pathLst>
                <a:path w="883285" h="266700">
                  <a:moveTo>
                    <a:pt x="0" y="0"/>
                  </a:moveTo>
                  <a:lnTo>
                    <a:pt x="883251" y="266149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3276223" y="5127017"/>
              <a:ext cx="883285" cy="266065"/>
            </a:xfrm>
            <a:custGeom>
              <a:avLst/>
              <a:gdLst/>
              <a:ahLst/>
              <a:cxnLst/>
              <a:rect l="l" t="t" r="r" b="b"/>
              <a:pathLst>
                <a:path w="883285" h="266064">
                  <a:moveTo>
                    <a:pt x="0" y="0"/>
                  </a:moveTo>
                  <a:lnTo>
                    <a:pt x="883049" y="266006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3225843" y="5174831"/>
              <a:ext cx="862330" cy="259715"/>
            </a:xfrm>
            <a:custGeom>
              <a:avLst/>
              <a:gdLst/>
              <a:ahLst/>
              <a:cxnLst/>
              <a:rect l="l" t="t" r="r" b="b"/>
              <a:pathLst>
                <a:path w="862329" h="259714">
                  <a:moveTo>
                    <a:pt x="0" y="0"/>
                  </a:moveTo>
                  <a:lnTo>
                    <a:pt x="861810" y="259541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3204828" y="3758351"/>
              <a:ext cx="3317240" cy="1676400"/>
            </a:xfrm>
            <a:custGeom>
              <a:avLst/>
              <a:gdLst/>
              <a:ahLst/>
              <a:cxnLst/>
              <a:rect l="l" t="t" r="r" b="b"/>
              <a:pathLst>
                <a:path w="3317240" h="1676400">
                  <a:moveTo>
                    <a:pt x="0" y="1410131"/>
                  </a:moveTo>
                  <a:lnTo>
                    <a:pt x="882345" y="1676298"/>
                  </a:lnTo>
                  <a:lnTo>
                    <a:pt x="3317176" y="270586"/>
                  </a:lnTo>
                  <a:lnTo>
                    <a:pt x="2427224" y="0"/>
                  </a:lnTo>
                  <a:lnTo>
                    <a:pt x="0" y="141013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853862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139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637300" y="716779"/>
            <a:ext cx="4935220" cy="177292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27965" indent="-215900">
              <a:lnSpc>
                <a:spcPct val="100000"/>
              </a:lnSpc>
              <a:spcBef>
                <a:spcPts val="590"/>
              </a:spcBef>
              <a:buAutoNum type="arabicPeriod" startAt="2"/>
              <a:tabLst>
                <a:tab pos="228600" algn="l"/>
              </a:tabLst>
            </a:pPr>
            <a:r>
              <a:rPr dirty="0" sz="950" spc="35" b="1">
                <a:latin typeface="Arial"/>
                <a:cs typeface="Arial"/>
              </a:rPr>
              <a:t>Planta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fotovoltaica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b="1">
                <a:latin typeface="Arial"/>
                <a:cs typeface="Arial"/>
              </a:rPr>
              <a:t>con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15" b="1">
                <a:latin typeface="Arial"/>
                <a:cs typeface="Arial"/>
              </a:rPr>
              <a:t>inversores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string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30" b="1">
                <a:latin typeface="Arial"/>
                <a:cs typeface="Arial"/>
              </a:rPr>
              <a:t>(2MW)</a:t>
            </a:r>
            <a:endParaRPr sz="95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Font typeface="Arial"/>
              <a:buAutoNum type="arabicPeriod" startAt="2"/>
            </a:pPr>
            <a:endParaRPr sz="1500">
              <a:latin typeface="Arial"/>
              <a:cs typeface="Arial"/>
            </a:endParaRPr>
          </a:p>
          <a:p>
            <a:pPr marL="12700" marR="360045">
              <a:lnSpc>
                <a:spcPct val="125000"/>
              </a:lnSpc>
            </a:pPr>
            <a:r>
              <a:rPr dirty="0" sz="800" spc="10">
                <a:latin typeface="Microsoft Sans Serif"/>
                <a:cs typeface="Microsoft Sans Serif"/>
              </a:rPr>
              <a:t>Deseamos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realizar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dimensionamiento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planta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producción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</a:t>
            </a:r>
            <a:r>
              <a:rPr dirty="0" sz="800">
                <a:latin typeface="Microsoft Sans Serif"/>
                <a:cs typeface="Microsoft Sans Serif"/>
              </a:rPr>
              <a:t> a </a:t>
            </a:r>
            <a:r>
              <a:rPr dirty="0" sz="800" spc="40">
                <a:latin typeface="Microsoft Sans Serif"/>
                <a:cs typeface="Microsoft Sans Serif"/>
              </a:rPr>
              <a:t>gran</a:t>
            </a:r>
            <a:r>
              <a:rPr dirty="0" sz="800">
                <a:latin typeface="Microsoft Sans Serif"/>
                <a:cs typeface="Microsoft Sans Serif"/>
              </a:rPr>
              <a:t> escala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red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pública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5">
                <a:latin typeface="Microsoft Sans Serif"/>
                <a:cs typeface="Microsoft Sans Serif"/>
              </a:rPr>
              <a:t> (20 </a:t>
            </a:r>
            <a:r>
              <a:rPr dirty="0" sz="800" spc="-15">
                <a:latin typeface="Microsoft Sans Serif"/>
                <a:cs typeface="Microsoft Sans Serif"/>
              </a:rPr>
              <a:t>kV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75">
                <a:latin typeface="Microsoft Sans Serif"/>
                <a:cs typeface="Microsoft Sans Serif"/>
              </a:rPr>
              <a:t>/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50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Hz).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tejados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conjunto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cocheras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zona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aparcamiento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centro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comercial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España </a:t>
            </a:r>
            <a:r>
              <a:rPr dirty="0" sz="700" spc="5">
                <a:latin typeface="Microsoft Sans Serif"/>
                <a:cs typeface="Microsoft Sans Serif"/>
              </a:rPr>
              <a:t>cerca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Sevilla.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lvl="2" marL="423545" indent="-411480">
              <a:lnSpc>
                <a:spcPct val="100000"/>
              </a:lnSpc>
              <a:buAutoNum type="arabicPeriod"/>
              <a:tabLst>
                <a:tab pos="424180" algn="l"/>
              </a:tabLst>
            </a:pPr>
            <a:r>
              <a:rPr dirty="0" sz="1250" spc="35">
                <a:latin typeface="Microsoft Sans Serif"/>
                <a:cs typeface="Microsoft Sans Serif"/>
              </a:rPr>
              <a:t>Inclinación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10">
                <a:latin typeface="Microsoft Sans Serif"/>
                <a:cs typeface="Microsoft Sans Serif"/>
              </a:rPr>
              <a:t>y</a:t>
            </a:r>
            <a:r>
              <a:rPr dirty="0" sz="1250">
                <a:latin typeface="Microsoft Sans Serif"/>
                <a:cs typeface="Microsoft Sans Serif"/>
              </a:rPr>
              <a:t> </a:t>
            </a:r>
            <a:r>
              <a:rPr dirty="0" sz="1250" spc="45">
                <a:latin typeface="Microsoft Sans Serif"/>
                <a:cs typeface="Microsoft Sans Serif"/>
              </a:rPr>
              <a:t>orientación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40">
                <a:latin typeface="Microsoft Sans Serif"/>
                <a:cs typeface="Microsoft Sans Serif"/>
              </a:rPr>
              <a:t>de</a:t>
            </a:r>
            <a:r>
              <a:rPr dirty="0" sz="1250">
                <a:latin typeface="Microsoft Sans Serif"/>
                <a:cs typeface="Microsoft Sans Serif"/>
              </a:rPr>
              <a:t> </a:t>
            </a:r>
            <a:r>
              <a:rPr dirty="0" sz="1250" spc="20">
                <a:latin typeface="Microsoft Sans Serif"/>
                <a:cs typeface="Microsoft Sans Serif"/>
              </a:rPr>
              <a:t>los</a:t>
            </a:r>
            <a:r>
              <a:rPr dirty="0" sz="1250" spc="-5">
                <a:latin typeface="Microsoft Sans Serif"/>
                <a:cs typeface="Microsoft Sans Serif"/>
              </a:rPr>
              <a:t> </a:t>
            </a:r>
            <a:r>
              <a:rPr dirty="0" sz="1250" spc="55">
                <a:latin typeface="Microsoft Sans Serif"/>
                <a:cs typeface="Microsoft Sans Serif"/>
              </a:rPr>
              <a:t>módulos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637300" y="2737102"/>
            <a:ext cx="22510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Microsoft Sans Serif"/>
                <a:cs typeface="Microsoft Sans Serif"/>
              </a:rPr>
              <a:t>Cada </a:t>
            </a:r>
            <a:r>
              <a:rPr dirty="0" sz="600" spc="10">
                <a:latin typeface="Microsoft Sans Serif"/>
                <a:cs typeface="Microsoft Sans Serif"/>
              </a:rPr>
              <a:t>cochera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está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orientada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como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 </a:t>
            </a:r>
            <a:r>
              <a:rPr dirty="0" sz="600" spc="25">
                <a:latin typeface="Microsoft Sans Serif"/>
                <a:cs typeface="Microsoft Sans Serif"/>
              </a:rPr>
              <a:t>muestra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Figura</a:t>
            </a:r>
            <a:r>
              <a:rPr dirty="0" sz="600">
                <a:latin typeface="Microsoft Sans Serif"/>
                <a:cs typeface="Microsoft Sans Serif"/>
              </a:rPr>
              <a:t> 96.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40000" y="294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40000" y="3032060"/>
            <a:ext cx="474345" cy="323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96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Cochera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doble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10">
                <a:latin typeface="Microsoft Sans Serif"/>
                <a:cs typeface="Microsoft Sans Serif"/>
              </a:rPr>
              <a:t>ángulo</a:t>
            </a:r>
            <a:r>
              <a:rPr dirty="0" sz="300" spc="-20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inclinación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398032" y="3180889"/>
            <a:ext cx="191135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40"/>
              </a:spcBef>
            </a:pPr>
            <a:r>
              <a:rPr dirty="0" sz="900" spc="-65" i="1">
                <a:solidFill>
                  <a:srgbClr val="E30014"/>
                </a:solidFill>
                <a:latin typeface="Trebuchet MS"/>
                <a:cs typeface="Trebuchet MS"/>
              </a:rPr>
              <a:t>y</a:t>
            </a:r>
            <a:r>
              <a:rPr dirty="0" baseline="-33333" sz="750" spc="-97" i="1">
                <a:solidFill>
                  <a:srgbClr val="E30014"/>
                </a:solidFill>
                <a:latin typeface="Trebuchet MS"/>
                <a:cs typeface="Trebuchet MS"/>
              </a:rPr>
              <a:t>1</a:t>
            </a:r>
            <a:r>
              <a:rPr dirty="0" sz="900" spc="-65" i="1">
                <a:solidFill>
                  <a:srgbClr val="E30014"/>
                </a:solidFill>
                <a:latin typeface="Trebuchet MS"/>
                <a:cs typeface="Trebuchet MS"/>
              </a:rPr>
              <a:t>o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6125150" y="3578193"/>
            <a:ext cx="191135" cy="1689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40"/>
              </a:spcBef>
            </a:pPr>
            <a:r>
              <a:rPr dirty="0" sz="900" spc="-65" i="1">
                <a:solidFill>
                  <a:srgbClr val="E30014"/>
                </a:solidFill>
                <a:latin typeface="Trebuchet MS"/>
                <a:cs typeface="Trebuchet MS"/>
              </a:rPr>
              <a:t>y</a:t>
            </a:r>
            <a:r>
              <a:rPr dirty="0" baseline="-33333" sz="750" spc="-97" i="1">
                <a:solidFill>
                  <a:srgbClr val="E30014"/>
                </a:solidFill>
                <a:latin typeface="Trebuchet MS"/>
                <a:cs typeface="Trebuchet MS"/>
              </a:rPr>
              <a:t>2</a:t>
            </a:r>
            <a:r>
              <a:rPr dirty="0" sz="900" spc="-65" i="1">
                <a:solidFill>
                  <a:srgbClr val="E30014"/>
                </a:solidFill>
                <a:latin typeface="Trebuchet MS"/>
                <a:cs typeface="Trebuchet MS"/>
              </a:rPr>
              <a:t>o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220756" y="3810914"/>
            <a:ext cx="1466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E30014"/>
                </a:solidFill>
                <a:latin typeface="Microsoft Sans Serif"/>
                <a:cs typeface="Microsoft Sans Serif"/>
              </a:rPr>
              <a:t>Yo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272003" y="4822351"/>
            <a:ext cx="1485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20">
                <a:solidFill>
                  <a:srgbClr val="E30014"/>
                </a:solidFill>
                <a:latin typeface="Microsoft Sans Serif"/>
                <a:cs typeface="Microsoft Sans Serif"/>
              </a:rPr>
              <a:t>α1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2471221" y="5742927"/>
            <a:ext cx="1466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E30014"/>
                </a:solidFill>
                <a:latin typeface="Microsoft Sans Serif"/>
                <a:cs typeface="Microsoft Sans Serif"/>
              </a:rPr>
              <a:t>Yo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062724" y="5808891"/>
            <a:ext cx="12700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50" spc="15">
                <a:solidFill>
                  <a:srgbClr val="E30014"/>
                </a:solidFill>
                <a:latin typeface="Microsoft Sans Serif"/>
                <a:cs typeface="Microsoft Sans Serif"/>
              </a:rPr>
              <a:t>norte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772984" y="5683034"/>
            <a:ext cx="2101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20">
                <a:solidFill>
                  <a:srgbClr val="E30014"/>
                </a:solidFill>
                <a:latin typeface="Microsoft Sans Serif"/>
                <a:cs typeface="Microsoft Sans Serif"/>
              </a:rPr>
              <a:t>alfa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491224" y="6051651"/>
            <a:ext cx="755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-110">
                <a:solidFill>
                  <a:srgbClr val="E30014"/>
                </a:solidFill>
                <a:latin typeface="Microsoft Sans Serif"/>
                <a:cs typeface="Microsoft Sans Serif"/>
              </a:rPr>
              <a:t>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079640" y="6048793"/>
            <a:ext cx="14922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55">
                <a:solidFill>
                  <a:srgbClr val="E30014"/>
                </a:solidFill>
                <a:latin typeface="Microsoft Sans Serif"/>
                <a:cs typeface="Microsoft Sans Serif"/>
              </a:rPr>
              <a:t>mi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637300" y="6959852"/>
            <a:ext cx="5154930" cy="1915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">
                <a:latin typeface="Microsoft Sans Serif"/>
                <a:cs typeface="Microsoft Sans Serif"/>
              </a:rPr>
              <a:t>B.2.2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Temperatura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referencia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del</a:t>
            </a:r>
            <a:r>
              <a:rPr dirty="0" sz="950" spc="-1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sitio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121920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mínima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-5">
                <a:latin typeface="Microsoft Sans Serif"/>
                <a:cs typeface="Microsoft Sans Serif"/>
              </a:rPr>
              <a:t>se </a:t>
            </a:r>
            <a:r>
              <a:rPr dirty="0" sz="700" spc="25">
                <a:latin typeface="Microsoft Sans Serif"/>
                <a:cs typeface="Microsoft Sans Serif"/>
              </a:rPr>
              <a:t>puede </a:t>
            </a:r>
            <a:r>
              <a:rPr dirty="0" sz="700" spc="20">
                <a:latin typeface="Microsoft Sans Serif"/>
                <a:cs typeface="Microsoft Sans Serif"/>
              </a:rPr>
              <a:t>esperar 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lugar </a:t>
            </a:r>
            <a:r>
              <a:rPr dirty="0" sz="700" spc="20">
                <a:latin typeface="Microsoft Sans Serif"/>
                <a:cs typeface="Microsoft Sans Serif"/>
              </a:rPr>
              <a:t>de instalación </a:t>
            </a:r>
            <a:r>
              <a:rPr dirty="0" sz="700" spc="25">
                <a:latin typeface="Microsoft Sans Serif"/>
                <a:cs typeface="Microsoft Sans Serif"/>
              </a:rPr>
              <a:t>fotovoltaica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5">
                <a:latin typeface="Microsoft Sans Serif"/>
                <a:cs typeface="Microsoft Sans Serif"/>
              </a:rPr>
              <a:t>necesarias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diseño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strings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(según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60364-7-712).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temperaturas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células</a:t>
            </a:r>
            <a:r>
              <a:rPr dirty="0" sz="700" spc="10">
                <a:latin typeface="Microsoft Sans Serif"/>
                <a:cs typeface="Microsoft Sans Serif"/>
              </a:rPr>
              <a:t> 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dependen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montaje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5">
                <a:latin typeface="Microsoft Sans Serif"/>
                <a:cs typeface="Microsoft Sans Serif"/>
              </a:rPr>
              <a:t>temperatura </a:t>
            </a:r>
            <a:r>
              <a:rPr dirty="0" sz="700" spc="25">
                <a:latin typeface="Microsoft Sans Serif"/>
                <a:cs typeface="Microsoft Sans Serif"/>
              </a:rPr>
              <a:t>ambiente. </a:t>
            </a: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instalación 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suelo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30">
                <a:latin typeface="Microsoft Sans Serif"/>
                <a:cs typeface="Microsoft Sans Serif"/>
              </a:rPr>
              <a:t>ángulo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inclinación, </a:t>
            </a:r>
            <a:r>
              <a:rPr dirty="0" sz="700" spc="-55">
                <a:latin typeface="Microsoft Sans Serif"/>
                <a:cs typeface="Microsoft Sans Serif"/>
              </a:rPr>
              <a:t>ΔT </a:t>
            </a:r>
            <a:r>
              <a:rPr dirty="0" sz="700" spc="30">
                <a:latin typeface="Microsoft Sans Serif"/>
                <a:cs typeface="Microsoft Sans Serif"/>
              </a:rPr>
              <a:t>entre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célula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+30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°C.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ambiente máxima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sitio de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5">
                <a:latin typeface="Microsoft Sans Serif"/>
                <a:cs typeface="Microsoft Sans Serif"/>
              </a:rPr>
              <a:t>cerca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5">
                <a:latin typeface="Microsoft Sans Serif"/>
                <a:cs typeface="Microsoft Sans Serif"/>
              </a:rPr>
              <a:t>Sevilla se </a:t>
            </a:r>
            <a:r>
              <a:rPr dirty="0" sz="650" spc="20">
                <a:latin typeface="Microsoft Sans Serif"/>
                <a:cs typeface="Microsoft Sans Serif"/>
              </a:rPr>
              <a:t>estima </a:t>
            </a:r>
            <a:r>
              <a:rPr dirty="0" sz="650" spc="10">
                <a:latin typeface="Microsoft Sans Serif"/>
                <a:cs typeface="Microsoft Sans Serif"/>
              </a:rPr>
              <a:t>(según </a:t>
            </a:r>
            <a:r>
              <a:rPr dirty="0" sz="650">
                <a:latin typeface="Microsoft Sans Serif"/>
                <a:cs typeface="Microsoft Sans Serif"/>
              </a:rPr>
              <a:t>bases </a:t>
            </a:r>
            <a:r>
              <a:rPr dirty="0" sz="650" spc="20">
                <a:latin typeface="Microsoft Sans Serif"/>
                <a:cs typeface="Microsoft Sans Serif"/>
              </a:rPr>
              <a:t>de datos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meteorológicas)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31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61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°C.</a:t>
            </a:r>
            <a:endParaRPr sz="650">
              <a:latin typeface="Microsoft Sans Serif"/>
              <a:cs typeface="Microsoft Sans Serif"/>
            </a:endParaRPr>
          </a:p>
          <a:p>
            <a:pPr marL="12700" marR="69850">
              <a:lnSpc>
                <a:spcPts val="1200"/>
              </a:lnSpc>
            </a:pP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30">
                <a:latin typeface="Microsoft Sans Serif"/>
                <a:cs typeface="Microsoft Sans Serif"/>
              </a:rPr>
              <a:t>temperatura </a:t>
            </a:r>
            <a:r>
              <a:rPr dirty="0" sz="650" spc="25">
                <a:latin typeface="Microsoft Sans Serif"/>
                <a:cs typeface="Microsoft Sans Serif"/>
              </a:rPr>
              <a:t>ambiente </a:t>
            </a:r>
            <a:r>
              <a:rPr dirty="0" sz="650" spc="35">
                <a:latin typeface="Microsoft Sans Serif"/>
                <a:cs typeface="Microsoft Sans Serif"/>
              </a:rPr>
              <a:t>mínima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0">
                <a:latin typeface="Microsoft Sans Serif"/>
                <a:cs typeface="Microsoft Sans Serif"/>
              </a:rPr>
              <a:t>sitio de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5">
                <a:latin typeface="Microsoft Sans Serif"/>
                <a:cs typeface="Microsoft Sans Serif"/>
              </a:rPr>
              <a:t>cerca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-5">
                <a:latin typeface="Microsoft Sans Serif"/>
                <a:cs typeface="Microsoft Sans Serif"/>
              </a:rPr>
              <a:t>Sevilla se </a:t>
            </a:r>
            <a:r>
              <a:rPr dirty="0" sz="650" spc="20">
                <a:latin typeface="Microsoft Sans Serif"/>
                <a:cs typeface="Microsoft Sans Serif"/>
              </a:rPr>
              <a:t>estima </a:t>
            </a:r>
            <a:r>
              <a:rPr dirty="0" sz="650" spc="10">
                <a:latin typeface="Microsoft Sans Serif"/>
                <a:cs typeface="Microsoft Sans Serif"/>
              </a:rPr>
              <a:t>(según </a:t>
            </a:r>
            <a:r>
              <a:rPr dirty="0" sz="650">
                <a:latin typeface="Microsoft Sans Serif"/>
                <a:cs typeface="Microsoft Sans Serif"/>
              </a:rPr>
              <a:t>bases </a:t>
            </a:r>
            <a:r>
              <a:rPr dirty="0" sz="650" spc="20">
                <a:latin typeface="Microsoft Sans Serif"/>
                <a:cs typeface="Microsoft Sans Serif"/>
              </a:rPr>
              <a:t>de datos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meteorológicas)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°C;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temperatura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celda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utilizará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montada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suelo</a:t>
            </a:r>
            <a:r>
              <a:rPr dirty="0" sz="650" spc="-5">
                <a:latin typeface="Microsoft Sans Serif"/>
                <a:cs typeface="Microsoft Sans Serif"/>
              </a:rPr>
              <a:t> 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°C.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6" y="3419995"/>
            <a:ext cx="5363845" cy="2880360"/>
          </a:xfrm>
          <a:custGeom>
            <a:avLst/>
            <a:gdLst/>
            <a:ahLst/>
            <a:cxnLst/>
            <a:rect l="l" t="t" r="r" b="b"/>
            <a:pathLst>
              <a:path w="5363845" h="2880360">
                <a:moveTo>
                  <a:pt x="5363654" y="0"/>
                </a:moveTo>
                <a:lnTo>
                  <a:pt x="0" y="0"/>
                </a:lnTo>
                <a:lnTo>
                  <a:pt x="0" y="2880004"/>
                </a:lnTo>
                <a:lnTo>
                  <a:pt x="5363654" y="2880004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6" y="1544396"/>
            <a:ext cx="5363845" cy="1767839"/>
          </a:xfrm>
          <a:custGeom>
            <a:avLst/>
            <a:gdLst/>
            <a:ahLst/>
            <a:cxnLst/>
            <a:rect l="l" t="t" r="r" b="b"/>
            <a:pathLst>
              <a:path w="5363845" h="1767839">
                <a:moveTo>
                  <a:pt x="5363654" y="0"/>
                </a:moveTo>
                <a:lnTo>
                  <a:pt x="0" y="0"/>
                </a:lnTo>
                <a:lnTo>
                  <a:pt x="0" y="1767598"/>
                </a:lnTo>
                <a:lnTo>
                  <a:pt x="5363654" y="1767598"/>
                </a:lnTo>
                <a:lnTo>
                  <a:pt x="5363654" y="0"/>
                </a:lnTo>
                <a:close/>
              </a:path>
            </a:pathLst>
          </a:custGeom>
          <a:solidFill>
            <a:srgbClr val="FAFAF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4222868" y="5555795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1237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4222868" y="3963711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1237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4222864" y="3793124"/>
            <a:ext cx="271145" cy="0"/>
          </a:xfrm>
          <a:custGeom>
            <a:avLst/>
            <a:gdLst/>
            <a:ahLst/>
            <a:cxnLst/>
            <a:rect l="l" t="t" r="r" b="b"/>
            <a:pathLst>
              <a:path w="271145" h="0">
                <a:moveTo>
                  <a:pt x="27096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876536" y="3544489"/>
            <a:ext cx="0" cy="115570"/>
          </a:xfrm>
          <a:custGeom>
            <a:avLst/>
            <a:gdLst/>
            <a:ahLst/>
            <a:cxnLst/>
            <a:rect l="l" t="t" r="r" b="b"/>
            <a:pathLst>
              <a:path w="0" h="115570">
                <a:moveTo>
                  <a:pt x="0" y="0"/>
                </a:moveTo>
                <a:lnTo>
                  <a:pt x="0" y="1154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830163" y="3545015"/>
            <a:ext cx="0" cy="115570"/>
          </a:xfrm>
          <a:custGeom>
            <a:avLst/>
            <a:gdLst/>
            <a:ahLst/>
            <a:cxnLst/>
            <a:rect l="l" t="t" r="r" b="b"/>
            <a:pathLst>
              <a:path w="0" h="115570">
                <a:moveTo>
                  <a:pt x="0" y="0"/>
                </a:moveTo>
                <a:lnTo>
                  <a:pt x="0" y="1154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4222864" y="5725359"/>
            <a:ext cx="271145" cy="0"/>
          </a:xfrm>
          <a:custGeom>
            <a:avLst/>
            <a:gdLst/>
            <a:ahLst/>
            <a:cxnLst/>
            <a:rect l="l" t="t" r="r" b="b"/>
            <a:pathLst>
              <a:path w="271145" h="0">
                <a:moveTo>
                  <a:pt x="27096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4310412" y="3968460"/>
            <a:ext cx="11430" cy="1587500"/>
            <a:chOff x="4310412" y="3968460"/>
            <a:chExt cx="11430" cy="1587500"/>
          </a:xfrm>
        </p:grpSpPr>
        <p:sp>
          <p:nvSpPr>
            <p:cNvPr id="12" name="object 12"/>
            <p:cNvSpPr/>
            <p:nvPr/>
          </p:nvSpPr>
          <p:spPr>
            <a:xfrm>
              <a:off x="4315922" y="3968460"/>
              <a:ext cx="0" cy="1587500"/>
            </a:xfrm>
            <a:custGeom>
              <a:avLst/>
              <a:gdLst/>
              <a:ahLst/>
              <a:cxnLst/>
              <a:rect l="l" t="t" r="r" b="b"/>
              <a:pathLst>
                <a:path w="0" h="1587500">
                  <a:moveTo>
                    <a:pt x="0" y="0"/>
                  </a:moveTo>
                  <a:lnTo>
                    <a:pt x="0" y="158733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315932" y="3985337"/>
              <a:ext cx="0" cy="1553845"/>
            </a:xfrm>
            <a:custGeom>
              <a:avLst/>
              <a:gdLst/>
              <a:ahLst/>
              <a:cxnLst/>
              <a:rect l="l" t="t" r="r" b="b"/>
              <a:pathLst>
                <a:path w="0" h="1553845">
                  <a:moveTo>
                    <a:pt x="0" y="15535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310405" y="3968470"/>
              <a:ext cx="11430" cy="1587500"/>
            </a:xfrm>
            <a:custGeom>
              <a:avLst/>
              <a:gdLst/>
              <a:ahLst/>
              <a:cxnLst/>
              <a:rect l="l" t="t" r="r" b="b"/>
              <a:pathLst>
                <a:path w="11429" h="1587500">
                  <a:moveTo>
                    <a:pt x="11049" y="1566684"/>
                  </a:moveTo>
                  <a:lnTo>
                    <a:pt x="0" y="1566684"/>
                  </a:lnTo>
                  <a:lnTo>
                    <a:pt x="5524" y="1587322"/>
                  </a:lnTo>
                  <a:lnTo>
                    <a:pt x="11049" y="1566684"/>
                  </a:lnTo>
                  <a:close/>
                </a:path>
                <a:path w="11429" h="1587500">
                  <a:moveTo>
                    <a:pt x="11049" y="20650"/>
                  </a:moveTo>
                  <a:lnTo>
                    <a:pt x="5524" y="0"/>
                  </a:lnTo>
                  <a:lnTo>
                    <a:pt x="0" y="20650"/>
                  </a:lnTo>
                  <a:lnTo>
                    <a:pt x="11049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2741645" y="3569229"/>
            <a:ext cx="86360" cy="11430"/>
            <a:chOff x="2741645" y="3569229"/>
            <a:chExt cx="86360" cy="11430"/>
          </a:xfrm>
        </p:grpSpPr>
        <p:sp>
          <p:nvSpPr>
            <p:cNvPr id="16" name="object 16"/>
            <p:cNvSpPr/>
            <p:nvPr/>
          </p:nvSpPr>
          <p:spPr>
            <a:xfrm>
              <a:off x="2741645" y="3574759"/>
              <a:ext cx="86360" cy="0"/>
            </a:xfrm>
            <a:custGeom>
              <a:avLst/>
              <a:gdLst/>
              <a:ahLst/>
              <a:cxnLst/>
              <a:rect l="l" t="t" r="r" b="b"/>
              <a:pathLst>
                <a:path w="86360" h="0">
                  <a:moveTo>
                    <a:pt x="8627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807265" y="3569229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29">
                  <a:moveTo>
                    <a:pt x="0" y="0"/>
                  </a:moveTo>
                  <a:lnTo>
                    <a:pt x="0" y="11061"/>
                  </a:lnTo>
                  <a:lnTo>
                    <a:pt x="20650" y="55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2879754" y="3569222"/>
            <a:ext cx="140970" cy="11430"/>
            <a:chOff x="2879754" y="3569222"/>
            <a:chExt cx="140970" cy="11430"/>
          </a:xfrm>
        </p:grpSpPr>
        <p:sp>
          <p:nvSpPr>
            <p:cNvPr id="19" name="object 19"/>
            <p:cNvSpPr/>
            <p:nvPr/>
          </p:nvSpPr>
          <p:spPr>
            <a:xfrm>
              <a:off x="2879754" y="3574759"/>
              <a:ext cx="140970" cy="0"/>
            </a:xfrm>
            <a:custGeom>
              <a:avLst/>
              <a:gdLst/>
              <a:ahLst/>
              <a:cxnLst/>
              <a:rect l="l" t="t" r="r" b="b"/>
              <a:pathLst>
                <a:path w="140969" h="0">
                  <a:moveTo>
                    <a:pt x="14063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879754" y="3569222"/>
              <a:ext cx="20955" cy="11430"/>
            </a:xfrm>
            <a:custGeom>
              <a:avLst/>
              <a:gdLst/>
              <a:ahLst/>
              <a:cxnLst/>
              <a:rect l="l" t="t" r="r" b="b"/>
              <a:pathLst>
                <a:path w="20955" h="11429">
                  <a:moveTo>
                    <a:pt x="20637" y="0"/>
                  </a:moveTo>
                  <a:lnTo>
                    <a:pt x="0" y="5537"/>
                  </a:lnTo>
                  <a:lnTo>
                    <a:pt x="20637" y="11074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4457631" y="3793130"/>
            <a:ext cx="11430" cy="1932305"/>
            <a:chOff x="4457631" y="3793130"/>
            <a:chExt cx="11430" cy="1932305"/>
          </a:xfrm>
        </p:grpSpPr>
        <p:sp>
          <p:nvSpPr>
            <p:cNvPr id="22" name="object 22"/>
            <p:cNvSpPr/>
            <p:nvPr/>
          </p:nvSpPr>
          <p:spPr>
            <a:xfrm>
              <a:off x="4463174" y="3793130"/>
              <a:ext cx="0" cy="1932305"/>
            </a:xfrm>
            <a:custGeom>
              <a:avLst/>
              <a:gdLst/>
              <a:ahLst/>
              <a:cxnLst/>
              <a:rect l="l" t="t" r="r" b="b"/>
              <a:pathLst>
                <a:path w="0" h="1932304">
                  <a:moveTo>
                    <a:pt x="0" y="0"/>
                  </a:moveTo>
                  <a:lnTo>
                    <a:pt x="0" y="193222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463174" y="3810007"/>
              <a:ext cx="0" cy="1898650"/>
            </a:xfrm>
            <a:custGeom>
              <a:avLst/>
              <a:gdLst/>
              <a:ahLst/>
              <a:cxnLst/>
              <a:rect l="l" t="t" r="r" b="b"/>
              <a:pathLst>
                <a:path w="0" h="1898650">
                  <a:moveTo>
                    <a:pt x="0" y="189847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457623" y="3793134"/>
              <a:ext cx="11430" cy="1932305"/>
            </a:xfrm>
            <a:custGeom>
              <a:avLst/>
              <a:gdLst/>
              <a:ahLst/>
              <a:cxnLst/>
              <a:rect l="l" t="t" r="r" b="b"/>
              <a:pathLst>
                <a:path w="11429" h="1932304">
                  <a:moveTo>
                    <a:pt x="11074" y="1911591"/>
                  </a:moveTo>
                  <a:lnTo>
                    <a:pt x="0" y="1911591"/>
                  </a:lnTo>
                  <a:lnTo>
                    <a:pt x="5537" y="1932228"/>
                  </a:lnTo>
                  <a:lnTo>
                    <a:pt x="11074" y="1911591"/>
                  </a:lnTo>
                  <a:close/>
                </a:path>
                <a:path w="11429" h="1932304">
                  <a:moveTo>
                    <a:pt x="11074" y="20650"/>
                  </a:moveTo>
                  <a:lnTo>
                    <a:pt x="5537" y="0"/>
                  </a:lnTo>
                  <a:lnTo>
                    <a:pt x="0" y="20650"/>
                  </a:lnTo>
                  <a:lnTo>
                    <a:pt x="11074" y="206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/>
          <p:nvPr/>
        </p:nvSpPr>
        <p:spPr>
          <a:xfrm>
            <a:off x="4228938" y="5909249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 h="0">
                <a:moveTo>
                  <a:pt x="40659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" name="object 26"/>
          <p:cNvGrpSpPr/>
          <p:nvPr/>
        </p:nvGrpSpPr>
        <p:grpSpPr>
          <a:xfrm>
            <a:off x="4228938" y="3614055"/>
            <a:ext cx="407034" cy="2295525"/>
            <a:chOff x="4228938" y="3614055"/>
            <a:chExt cx="407034" cy="2295525"/>
          </a:xfrm>
        </p:grpSpPr>
        <p:sp>
          <p:nvSpPr>
            <p:cNvPr id="27" name="object 27"/>
            <p:cNvSpPr/>
            <p:nvPr/>
          </p:nvSpPr>
          <p:spPr>
            <a:xfrm>
              <a:off x="4228938" y="3615008"/>
              <a:ext cx="407034" cy="0"/>
            </a:xfrm>
            <a:custGeom>
              <a:avLst/>
              <a:gdLst/>
              <a:ahLst/>
              <a:cxnLst/>
              <a:rect l="l" t="t" r="r" b="b"/>
              <a:pathLst>
                <a:path w="407035" h="0">
                  <a:moveTo>
                    <a:pt x="4065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604884" y="3615014"/>
              <a:ext cx="0" cy="2294255"/>
            </a:xfrm>
            <a:custGeom>
              <a:avLst/>
              <a:gdLst/>
              <a:ahLst/>
              <a:cxnLst/>
              <a:rect l="l" t="t" r="r" b="b"/>
              <a:pathLst>
                <a:path w="0" h="2294254">
                  <a:moveTo>
                    <a:pt x="0" y="0"/>
                  </a:moveTo>
                  <a:lnTo>
                    <a:pt x="0" y="229424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604882" y="3631884"/>
              <a:ext cx="0" cy="2260600"/>
            </a:xfrm>
            <a:custGeom>
              <a:avLst/>
              <a:gdLst/>
              <a:ahLst/>
              <a:cxnLst/>
              <a:rect l="l" t="t" r="r" b="b"/>
              <a:pathLst>
                <a:path w="0" h="2260600">
                  <a:moveTo>
                    <a:pt x="0" y="226048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599343" y="3615029"/>
              <a:ext cx="11430" cy="2294255"/>
            </a:xfrm>
            <a:custGeom>
              <a:avLst/>
              <a:gdLst/>
              <a:ahLst/>
              <a:cxnLst/>
              <a:rect l="l" t="t" r="r" b="b"/>
              <a:pathLst>
                <a:path w="11429" h="2294254">
                  <a:moveTo>
                    <a:pt x="11049" y="2273579"/>
                  </a:moveTo>
                  <a:lnTo>
                    <a:pt x="0" y="2273579"/>
                  </a:lnTo>
                  <a:lnTo>
                    <a:pt x="5537" y="2294217"/>
                  </a:lnTo>
                  <a:lnTo>
                    <a:pt x="11049" y="2273579"/>
                  </a:lnTo>
                  <a:close/>
                </a:path>
                <a:path w="11429" h="2294254">
                  <a:moveTo>
                    <a:pt x="11049" y="20637"/>
                  </a:moveTo>
                  <a:lnTo>
                    <a:pt x="5537" y="0"/>
                  </a:lnTo>
                  <a:lnTo>
                    <a:pt x="0" y="20637"/>
                  </a:lnTo>
                  <a:lnTo>
                    <a:pt x="11049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/>
          <p:cNvSpPr/>
          <p:nvPr/>
        </p:nvSpPr>
        <p:spPr>
          <a:xfrm>
            <a:off x="3130308" y="401947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53"/>
                </a:lnTo>
                <a:lnTo>
                  <a:pt x="89166" y="89153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4058373" y="367939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4058373" y="551596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2890761" y="474093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54" y="0"/>
                </a:moveTo>
                <a:lnTo>
                  <a:pt x="0" y="0"/>
                </a:lnTo>
                <a:lnTo>
                  <a:pt x="0" y="89166"/>
                </a:lnTo>
                <a:lnTo>
                  <a:pt x="89154" y="89166"/>
                </a:lnTo>
                <a:lnTo>
                  <a:pt x="89154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4935105" y="558003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4935105" y="573360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4935105" y="589038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4935105" y="604396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166" y="0"/>
                </a:moveTo>
                <a:lnTo>
                  <a:pt x="0" y="0"/>
                </a:lnTo>
                <a:lnTo>
                  <a:pt x="0" y="89166"/>
                </a:lnTo>
                <a:lnTo>
                  <a:pt x="89166" y="89166"/>
                </a:lnTo>
                <a:lnTo>
                  <a:pt x="89166" y="0"/>
                </a:lnTo>
                <a:close/>
              </a:path>
            </a:pathLst>
          </a:custGeom>
          <a:solidFill>
            <a:srgbClr val="E3001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" name="object 39"/>
          <p:cNvGrpSpPr/>
          <p:nvPr/>
        </p:nvGrpSpPr>
        <p:grpSpPr>
          <a:xfrm>
            <a:off x="3459563" y="3790335"/>
            <a:ext cx="24765" cy="1403985"/>
            <a:chOff x="3459563" y="3790335"/>
            <a:chExt cx="24765" cy="1403985"/>
          </a:xfrm>
        </p:grpSpPr>
        <p:sp>
          <p:nvSpPr>
            <p:cNvPr id="40" name="object 40"/>
            <p:cNvSpPr/>
            <p:nvPr/>
          </p:nvSpPr>
          <p:spPr>
            <a:xfrm>
              <a:off x="3461156" y="5166331"/>
              <a:ext cx="21590" cy="26034"/>
            </a:xfrm>
            <a:custGeom>
              <a:avLst/>
              <a:gdLst/>
              <a:ahLst/>
              <a:cxnLst/>
              <a:rect l="l" t="t" r="r" b="b"/>
              <a:pathLst>
                <a:path w="21589" h="26035">
                  <a:moveTo>
                    <a:pt x="21462" y="9499"/>
                  </a:moveTo>
                  <a:lnTo>
                    <a:pt x="21462" y="0"/>
                  </a:lnTo>
                  <a:lnTo>
                    <a:pt x="0" y="0"/>
                  </a:lnTo>
                  <a:lnTo>
                    <a:pt x="0" y="9499"/>
                  </a:lnTo>
                  <a:lnTo>
                    <a:pt x="4698" y="9499"/>
                  </a:lnTo>
                  <a:lnTo>
                    <a:pt x="4698" y="16370"/>
                  </a:lnTo>
                  <a:lnTo>
                    <a:pt x="0" y="16370"/>
                  </a:lnTo>
                  <a:lnTo>
                    <a:pt x="0" y="25869"/>
                  </a:lnTo>
                  <a:lnTo>
                    <a:pt x="21462" y="25869"/>
                  </a:lnTo>
                  <a:lnTo>
                    <a:pt x="21462" y="16370"/>
                  </a:lnTo>
                  <a:lnTo>
                    <a:pt x="16763" y="16370"/>
                  </a:lnTo>
                  <a:lnTo>
                    <a:pt x="16763" y="9499"/>
                  </a:lnTo>
                  <a:lnTo>
                    <a:pt x="21462" y="94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461151" y="5132014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462" y="0"/>
                  </a:moveTo>
                  <a:lnTo>
                    <a:pt x="0" y="0"/>
                  </a:lnTo>
                  <a:lnTo>
                    <a:pt x="0" y="34315"/>
                  </a:lnTo>
                  <a:lnTo>
                    <a:pt x="21462" y="34315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461156" y="5132019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461151" y="5132014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466332" y="3791923"/>
              <a:ext cx="11430" cy="1340485"/>
            </a:xfrm>
            <a:custGeom>
              <a:avLst/>
              <a:gdLst/>
              <a:ahLst/>
              <a:cxnLst/>
              <a:rect l="l" t="t" r="r" b="b"/>
              <a:pathLst>
                <a:path w="11429" h="1340485">
                  <a:moveTo>
                    <a:pt x="11137" y="1340091"/>
                  </a:moveTo>
                  <a:lnTo>
                    <a:pt x="0" y="1340091"/>
                  </a:lnTo>
                  <a:lnTo>
                    <a:pt x="0" y="0"/>
                  </a:lnTo>
                  <a:lnTo>
                    <a:pt x="11137" y="0"/>
                  </a:lnTo>
                  <a:lnTo>
                    <a:pt x="11137" y="13400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3449347" y="3685598"/>
            <a:ext cx="142240" cy="1508760"/>
            <a:chOff x="3449347" y="3685598"/>
            <a:chExt cx="142240" cy="1508760"/>
          </a:xfrm>
        </p:grpSpPr>
        <p:sp>
          <p:nvSpPr>
            <p:cNvPr id="46" name="object 46"/>
            <p:cNvSpPr/>
            <p:nvPr/>
          </p:nvSpPr>
          <p:spPr>
            <a:xfrm>
              <a:off x="3559587" y="3791923"/>
              <a:ext cx="11430" cy="1340485"/>
            </a:xfrm>
            <a:custGeom>
              <a:avLst/>
              <a:gdLst/>
              <a:ahLst/>
              <a:cxnLst/>
              <a:rect l="l" t="t" r="r" b="b"/>
              <a:pathLst>
                <a:path w="11429" h="1340485">
                  <a:moveTo>
                    <a:pt x="11137" y="1340091"/>
                  </a:moveTo>
                  <a:lnTo>
                    <a:pt x="0" y="1340091"/>
                  </a:lnTo>
                  <a:lnTo>
                    <a:pt x="0" y="0"/>
                  </a:lnTo>
                  <a:lnTo>
                    <a:pt x="11137" y="0"/>
                  </a:lnTo>
                  <a:lnTo>
                    <a:pt x="11137" y="13400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551850" y="5166331"/>
              <a:ext cx="26670" cy="26034"/>
            </a:xfrm>
            <a:custGeom>
              <a:avLst/>
              <a:gdLst/>
              <a:ahLst/>
              <a:cxnLst/>
              <a:rect l="l" t="t" r="r" b="b"/>
              <a:pathLst>
                <a:path w="26670" h="26035">
                  <a:moveTo>
                    <a:pt x="18465" y="9499"/>
                  </a:moveTo>
                  <a:lnTo>
                    <a:pt x="18465" y="0"/>
                  </a:lnTo>
                  <a:lnTo>
                    <a:pt x="8001" y="0"/>
                  </a:lnTo>
                  <a:lnTo>
                    <a:pt x="8001" y="9499"/>
                  </a:lnTo>
                  <a:lnTo>
                    <a:pt x="0" y="9499"/>
                  </a:lnTo>
                  <a:lnTo>
                    <a:pt x="0" y="16370"/>
                  </a:lnTo>
                  <a:lnTo>
                    <a:pt x="8001" y="16370"/>
                  </a:lnTo>
                  <a:lnTo>
                    <a:pt x="8001" y="25869"/>
                  </a:lnTo>
                  <a:lnTo>
                    <a:pt x="18465" y="25869"/>
                  </a:lnTo>
                  <a:lnTo>
                    <a:pt x="18465" y="16370"/>
                  </a:lnTo>
                  <a:lnTo>
                    <a:pt x="26466" y="16370"/>
                  </a:lnTo>
                  <a:lnTo>
                    <a:pt x="26466" y="9499"/>
                  </a:lnTo>
                  <a:lnTo>
                    <a:pt x="18465" y="94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554469" y="5132014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462" y="0"/>
                  </a:moveTo>
                  <a:lnTo>
                    <a:pt x="0" y="0"/>
                  </a:lnTo>
                  <a:lnTo>
                    <a:pt x="0" y="34315"/>
                  </a:lnTo>
                  <a:lnTo>
                    <a:pt x="21462" y="34315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554476" y="5132019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554469" y="5132014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1462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1462" y="24371"/>
                  </a:lnTo>
                  <a:lnTo>
                    <a:pt x="214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450935" y="3687186"/>
              <a:ext cx="139065" cy="104775"/>
            </a:xfrm>
            <a:custGeom>
              <a:avLst/>
              <a:gdLst/>
              <a:ahLst/>
              <a:cxnLst/>
              <a:rect l="l" t="t" r="r" b="b"/>
              <a:pathLst>
                <a:path w="139064" h="104775">
                  <a:moveTo>
                    <a:pt x="138531" y="87452"/>
                  </a:moveTo>
                  <a:lnTo>
                    <a:pt x="138531" y="96964"/>
                  </a:lnTo>
                  <a:lnTo>
                    <a:pt x="130759" y="104736"/>
                  </a:lnTo>
                  <a:lnTo>
                    <a:pt x="121246" y="104736"/>
                  </a:lnTo>
                  <a:lnTo>
                    <a:pt x="17284" y="104736"/>
                  </a:lnTo>
                  <a:lnTo>
                    <a:pt x="7785" y="104736"/>
                  </a:lnTo>
                  <a:lnTo>
                    <a:pt x="0" y="96964"/>
                  </a:lnTo>
                  <a:lnTo>
                    <a:pt x="0" y="87452"/>
                  </a:lnTo>
                  <a:lnTo>
                    <a:pt x="0" y="17271"/>
                  </a:lnTo>
                  <a:lnTo>
                    <a:pt x="0" y="7772"/>
                  </a:lnTo>
                  <a:lnTo>
                    <a:pt x="7785" y="0"/>
                  </a:lnTo>
                  <a:lnTo>
                    <a:pt x="17284" y="0"/>
                  </a:lnTo>
                  <a:lnTo>
                    <a:pt x="121246" y="0"/>
                  </a:lnTo>
                  <a:lnTo>
                    <a:pt x="130759" y="0"/>
                  </a:lnTo>
                  <a:lnTo>
                    <a:pt x="138531" y="7772"/>
                  </a:lnTo>
                  <a:lnTo>
                    <a:pt x="138531" y="17271"/>
                  </a:lnTo>
                  <a:lnTo>
                    <a:pt x="138531" y="874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466877" y="3710503"/>
              <a:ext cx="106680" cy="58419"/>
            </a:xfrm>
            <a:custGeom>
              <a:avLst/>
              <a:gdLst/>
              <a:ahLst/>
              <a:cxnLst/>
              <a:rect l="l" t="t" r="r" b="b"/>
              <a:pathLst>
                <a:path w="106679" h="58420">
                  <a:moveTo>
                    <a:pt x="106641" y="58077"/>
                  </a:moveTo>
                  <a:lnTo>
                    <a:pt x="0" y="58077"/>
                  </a:lnTo>
                  <a:lnTo>
                    <a:pt x="0" y="0"/>
                  </a:lnTo>
                  <a:lnTo>
                    <a:pt x="106641" y="0"/>
                  </a:lnTo>
                  <a:lnTo>
                    <a:pt x="106641" y="5807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559587" y="5043749"/>
              <a:ext cx="30480" cy="18415"/>
            </a:xfrm>
            <a:custGeom>
              <a:avLst/>
              <a:gdLst/>
              <a:ahLst/>
              <a:cxnLst/>
              <a:rect l="l" t="t" r="r" b="b"/>
              <a:pathLst>
                <a:path w="30479" h="18414">
                  <a:moveTo>
                    <a:pt x="30238" y="17945"/>
                  </a:moveTo>
                  <a:lnTo>
                    <a:pt x="0" y="17945"/>
                  </a:lnTo>
                  <a:lnTo>
                    <a:pt x="0" y="0"/>
                  </a:lnTo>
                  <a:lnTo>
                    <a:pt x="30238" y="0"/>
                  </a:lnTo>
                  <a:lnTo>
                    <a:pt x="30238" y="17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559587" y="3862293"/>
              <a:ext cx="30480" cy="18415"/>
            </a:xfrm>
            <a:custGeom>
              <a:avLst/>
              <a:gdLst/>
              <a:ahLst/>
              <a:cxnLst/>
              <a:rect l="l" t="t" r="r" b="b"/>
              <a:pathLst>
                <a:path w="30479" h="18414">
                  <a:moveTo>
                    <a:pt x="30238" y="17945"/>
                  </a:moveTo>
                  <a:lnTo>
                    <a:pt x="0" y="17945"/>
                  </a:lnTo>
                  <a:lnTo>
                    <a:pt x="0" y="0"/>
                  </a:lnTo>
                  <a:lnTo>
                    <a:pt x="30238" y="0"/>
                  </a:lnTo>
                  <a:lnTo>
                    <a:pt x="30238" y="17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466331" y="3862293"/>
              <a:ext cx="30480" cy="18415"/>
            </a:xfrm>
            <a:custGeom>
              <a:avLst/>
              <a:gdLst/>
              <a:ahLst/>
              <a:cxnLst/>
              <a:rect l="l" t="t" r="r" b="b"/>
              <a:pathLst>
                <a:path w="30479" h="18414">
                  <a:moveTo>
                    <a:pt x="30225" y="17945"/>
                  </a:moveTo>
                  <a:lnTo>
                    <a:pt x="0" y="17945"/>
                  </a:lnTo>
                  <a:lnTo>
                    <a:pt x="0" y="0"/>
                  </a:lnTo>
                  <a:lnTo>
                    <a:pt x="30225" y="0"/>
                  </a:lnTo>
                  <a:lnTo>
                    <a:pt x="30225" y="17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/>
          <p:nvPr/>
        </p:nvSpPr>
        <p:spPr>
          <a:xfrm>
            <a:off x="3110478" y="3828663"/>
            <a:ext cx="128905" cy="152400"/>
          </a:xfrm>
          <a:custGeom>
            <a:avLst/>
            <a:gdLst/>
            <a:ahLst/>
            <a:cxnLst/>
            <a:rect l="l" t="t" r="r" b="b"/>
            <a:pathLst>
              <a:path w="128905" h="152400">
                <a:moveTo>
                  <a:pt x="128816" y="152171"/>
                </a:moveTo>
                <a:lnTo>
                  <a:pt x="0" y="152171"/>
                </a:lnTo>
                <a:lnTo>
                  <a:pt x="0" y="0"/>
                </a:lnTo>
                <a:lnTo>
                  <a:pt x="128816" y="0"/>
                </a:lnTo>
                <a:lnTo>
                  <a:pt x="128816" y="15217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4177958" y="3780985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31" y="24282"/>
                </a:lnTo>
                <a:lnTo>
                  <a:pt x="7581" y="24282"/>
                </a:lnTo>
                <a:lnTo>
                  <a:pt x="7188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188" y="0"/>
                </a:lnTo>
                <a:lnTo>
                  <a:pt x="7581" y="0"/>
                </a:lnTo>
                <a:lnTo>
                  <a:pt x="11531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4177958" y="3952298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31" y="24282"/>
                </a:lnTo>
                <a:lnTo>
                  <a:pt x="7581" y="24282"/>
                </a:lnTo>
                <a:lnTo>
                  <a:pt x="7188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188" y="0"/>
                </a:lnTo>
                <a:lnTo>
                  <a:pt x="7581" y="0"/>
                </a:lnTo>
                <a:lnTo>
                  <a:pt x="11531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4177958" y="4752398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31" y="24282"/>
                </a:lnTo>
                <a:lnTo>
                  <a:pt x="7581" y="24282"/>
                </a:lnTo>
                <a:lnTo>
                  <a:pt x="7188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188" y="0"/>
                </a:lnTo>
                <a:lnTo>
                  <a:pt x="7581" y="0"/>
                </a:lnTo>
                <a:lnTo>
                  <a:pt x="11531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4177958" y="5543650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31" y="24282"/>
                </a:lnTo>
                <a:lnTo>
                  <a:pt x="7581" y="24282"/>
                </a:lnTo>
                <a:lnTo>
                  <a:pt x="7188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188" y="0"/>
                </a:lnTo>
                <a:lnTo>
                  <a:pt x="7581" y="0"/>
                </a:lnTo>
                <a:lnTo>
                  <a:pt x="11531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4177958" y="5714963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94"/>
                </a:moveTo>
                <a:lnTo>
                  <a:pt x="14782" y="21056"/>
                </a:lnTo>
                <a:lnTo>
                  <a:pt x="11531" y="24282"/>
                </a:lnTo>
                <a:lnTo>
                  <a:pt x="7581" y="24282"/>
                </a:lnTo>
                <a:lnTo>
                  <a:pt x="7188" y="24282"/>
                </a:lnTo>
                <a:lnTo>
                  <a:pt x="3238" y="24282"/>
                </a:lnTo>
                <a:lnTo>
                  <a:pt x="0" y="21056"/>
                </a:lnTo>
                <a:lnTo>
                  <a:pt x="0" y="17094"/>
                </a:lnTo>
                <a:lnTo>
                  <a:pt x="0" y="7213"/>
                </a:lnTo>
                <a:lnTo>
                  <a:pt x="0" y="3238"/>
                </a:lnTo>
                <a:lnTo>
                  <a:pt x="3238" y="0"/>
                </a:lnTo>
                <a:lnTo>
                  <a:pt x="7188" y="0"/>
                </a:lnTo>
                <a:lnTo>
                  <a:pt x="7581" y="0"/>
                </a:lnTo>
                <a:lnTo>
                  <a:pt x="11531" y="0"/>
                </a:lnTo>
                <a:lnTo>
                  <a:pt x="14782" y="3238"/>
                </a:lnTo>
                <a:lnTo>
                  <a:pt x="14782" y="7213"/>
                </a:lnTo>
                <a:lnTo>
                  <a:pt x="14782" y="17094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2847075" y="3779237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44" y="24282"/>
                </a:lnTo>
                <a:lnTo>
                  <a:pt x="7581" y="24282"/>
                </a:lnTo>
                <a:lnTo>
                  <a:pt x="7200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200" y="0"/>
                </a:lnTo>
                <a:lnTo>
                  <a:pt x="7581" y="0"/>
                </a:lnTo>
                <a:lnTo>
                  <a:pt x="11544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2847075" y="3950549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44" y="24282"/>
                </a:lnTo>
                <a:lnTo>
                  <a:pt x="7581" y="24282"/>
                </a:lnTo>
                <a:lnTo>
                  <a:pt x="7200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200" y="0"/>
                </a:lnTo>
                <a:lnTo>
                  <a:pt x="7581" y="0"/>
                </a:lnTo>
                <a:lnTo>
                  <a:pt x="11544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2847075" y="4750649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44" y="24282"/>
                </a:lnTo>
                <a:lnTo>
                  <a:pt x="7581" y="24282"/>
                </a:lnTo>
                <a:lnTo>
                  <a:pt x="7200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200" y="0"/>
                </a:lnTo>
                <a:lnTo>
                  <a:pt x="7581" y="0"/>
                </a:lnTo>
                <a:lnTo>
                  <a:pt x="11544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2847075" y="5541901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14782" y="17081"/>
                </a:moveTo>
                <a:lnTo>
                  <a:pt x="14782" y="21043"/>
                </a:lnTo>
                <a:lnTo>
                  <a:pt x="11544" y="24282"/>
                </a:lnTo>
                <a:lnTo>
                  <a:pt x="7581" y="24282"/>
                </a:lnTo>
                <a:lnTo>
                  <a:pt x="7200" y="24282"/>
                </a:lnTo>
                <a:lnTo>
                  <a:pt x="3238" y="24282"/>
                </a:lnTo>
                <a:lnTo>
                  <a:pt x="0" y="21043"/>
                </a:lnTo>
                <a:lnTo>
                  <a:pt x="0" y="17081"/>
                </a:lnTo>
                <a:lnTo>
                  <a:pt x="0" y="7200"/>
                </a:lnTo>
                <a:lnTo>
                  <a:pt x="0" y="3238"/>
                </a:lnTo>
                <a:lnTo>
                  <a:pt x="3238" y="0"/>
                </a:lnTo>
                <a:lnTo>
                  <a:pt x="7200" y="0"/>
                </a:lnTo>
                <a:lnTo>
                  <a:pt x="7581" y="0"/>
                </a:lnTo>
                <a:lnTo>
                  <a:pt x="11544" y="0"/>
                </a:lnTo>
                <a:lnTo>
                  <a:pt x="14782" y="3238"/>
                </a:lnTo>
                <a:lnTo>
                  <a:pt x="14782" y="7200"/>
                </a:lnTo>
                <a:lnTo>
                  <a:pt x="14782" y="17081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6" name="object 66"/>
          <p:cNvGrpSpPr/>
          <p:nvPr/>
        </p:nvGrpSpPr>
        <p:grpSpPr>
          <a:xfrm>
            <a:off x="2829211" y="3611430"/>
            <a:ext cx="1383030" cy="2301240"/>
            <a:chOff x="2829211" y="3611430"/>
            <a:chExt cx="1383030" cy="2301240"/>
          </a:xfrm>
        </p:grpSpPr>
        <p:sp>
          <p:nvSpPr>
            <p:cNvPr id="67" name="object 67"/>
            <p:cNvSpPr/>
            <p:nvPr/>
          </p:nvSpPr>
          <p:spPr>
            <a:xfrm>
              <a:off x="2847075" y="5713214"/>
              <a:ext cx="15240" cy="24765"/>
            </a:xfrm>
            <a:custGeom>
              <a:avLst/>
              <a:gdLst/>
              <a:ahLst/>
              <a:cxnLst/>
              <a:rect l="l" t="t" r="r" b="b"/>
              <a:pathLst>
                <a:path w="15239" h="24764">
                  <a:moveTo>
                    <a:pt x="14782" y="17081"/>
                  </a:moveTo>
                  <a:lnTo>
                    <a:pt x="14782" y="21043"/>
                  </a:lnTo>
                  <a:lnTo>
                    <a:pt x="11544" y="24282"/>
                  </a:lnTo>
                  <a:lnTo>
                    <a:pt x="7581" y="24282"/>
                  </a:lnTo>
                  <a:lnTo>
                    <a:pt x="7200" y="24282"/>
                  </a:lnTo>
                  <a:lnTo>
                    <a:pt x="3238" y="24282"/>
                  </a:lnTo>
                  <a:lnTo>
                    <a:pt x="0" y="21043"/>
                  </a:lnTo>
                  <a:lnTo>
                    <a:pt x="0" y="17081"/>
                  </a:lnTo>
                  <a:lnTo>
                    <a:pt x="0" y="7213"/>
                  </a:lnTo>
                  <a:lnTo>
                    <a:pt x="0" y="3238"/>
                  </a:lnTo>
                  <a:lnTo>
                    <a:pt x="3238" y="0"/>
                  </a:lnTo>
                  <a:lnTo>
                    <a:pt x="7200" y="0"/>
                  </a:lnTo>
                  <a:lnTo>
                    <a:pt x="7581" y="0"/>
                  </a:lnTo>
                  <a:lnTo>
                    <a:pt x="11544" y="0"/>
                  </a:lnTo>
                  <a:lnTo>
                    <a:pt x="14782" y="3238"/>
                  </a:lnTo>
                  <a:lnTo>
                    <a:pt x="14782" y="7213"/>
                  </a:lnTo>
                  <a:lnTo>
                    <a:pt x="14782" y="17081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832386" y="3614605"/>
              <a:ext cx="1374775" cy="2294890"/>
            </a:xfrm>
            <a:custGeom>
              <a:avLst/>
              <a:gdLst/>
              <a:ahLst/>
              <a:cxnLst/>
              <a:rect l="l" t="t" r="r" b="b"/>
              <a:pathLst>
                <a:path w="1374775" h="2294890">
                  <a:moveTo>
                    <a:pt x="1374686" y="2294648"/>
                  </a:moveTo>
                  <a:lnTo>
                    <a:pt x="0" y="2294648"/>
                  </a:lnTo>
                  <a:lnTo>
                    <a:pt x="0" y="0"/>
                  </a:lnTo>
                  <a:lnTo>
                    <a:pt x="1374686" y="0"/>
                  </a:lnTo>
                  <a:lnTo>
                    <a:pt x="1374686" y="229464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876532" y="3662624"/>
              <a:ext cx="1286510" cy="2199005"/>
            </a:xfrm>
            <a:custGeom>
              <a:avLst/>
              <a:gdLst/>
              <a:ahLst/>
              <a:cxnLst/>
              <a:rect l="l" t="t" r="r" b="b"/>
              <a:pathLst>
                <a:path w="1286510" h="2199004">
                  <a:moveTo>
                    <a:pt x="1286408" y="2198598"/>
                  </a:moveTo>
                  <a:lnTo>
                    <a:pt x="0" y="2198598"/>
                  </a:lnTo>
                  <a:lnTo>
                    <a:pt x="0" y="0"/>
                  </a:lnTo>
                  <a:lnTo>
                    <a:pt x="1286408" y="0"/>
                  </a:lnTo>
                  <a:lnTo>
                    <a:pt x="1286408" y="219859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125823" y="361602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125831" y="3616015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0" y="0"/>
                  </a:moveTo>
                  <a:lnTo>
                    <a:pt x="17602" y="0"/>
                  </a:lnTo>
                  <a:lnTo>
                    <a:pt x="17602" y="7962"/>
                  </a:lnTo>
                  <a:lnTo>
                    <a:pt x="0" y="79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895803" y="361602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895796" y="3616015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0" y="0"/>
                  </a:moveTo>
                  <a:lnTo>
                    <a:pt x="17602" y="0"/>
                  </a:lnTo>
                  <a:lnTo>
                    <a:pt x="17602" y="7962"/>
                  </a:lnTo>
                  <a:lnTo>
                    <a:pt x="0" y="79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125823" y="589514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125831" y="5895144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0" y="0"/>
                  </a:moveTo>
                  <a:lnTo>
                    <a:pt x="17602" y="0"/>
                  </a:lnTo>
                  <a:lnTo>
                    <a:pt x="17602" y="7962"/>
                  </a:lnTo>
                  <a:lnTo>
                    <a:pt x="0" y="79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895803" y="589514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602" y="0"/>
                  </a:moveTo>
                  <a:lnTo>
                    <a:pt x="0" y="0"/>
                  </a:lnTo>
                  <a:lnTo>
                    <a:pt x="0" y="7962"/>
                  </a:lnTo>
                  <a:lnTo>
                    <a:pt x="17602" y="7962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895796" y="5895144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0" y="0"/>
                  </a:moveTo>
                  <a:lnTo>
                    <a:pt x="17602" y="0"/>
                  </a:lnTo>
                  <a:lnTo>
                    <a:pt x="17602" y="7962"/>
                  </a:lnTo>
                  <a:lnTo>
                    <a:pt x="0" y="79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196918" y="3681577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79">
                  <a:moveTo>
                    <a:pt x="7962" y="0"/>
                  </a:moveTo>
                  <a:lnTo>
                    <a:pt x="0" y="0"/>
                  </a:lnTo>
                  <a:lnTo>
                    <a:pt x="0" y="17589"/>
                  </a:lnTo>
                  <a:lnTo>
                    <a:pt x="7962" y="17589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196925" y="3681572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79">
                  <a:moveTo>
                    <a:pt x="7962" y="17589"/>
                  </a:moveTo>
                  <a:lnTo>
                    <a:pt x="0" y="17589"/>
                  </a:lnTo>
                  <a:lnTo>
                    <a:pt x="0" y="0"/>
                  </a:lnTo>
                  <a:lnTo>
                    <a:pt x="7962" y="0"/>
                  </a:lnTo>
                  <a:lnTo>
                    <a:pt x="7962" y="175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196918" y="5823813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79">
                  <a:moveTo>
                    <a:pt x="7962" y="0"/>
                  </a:moveTo>
                  <a:lnTo>
                    <a:pt x="0" y="0"/>
                  </a:lnTo>
                  <a:lnTo>
                    <a:pt x="0" y="17602"/>
                  </a:lnTo>
                  <a:lnTo>
                    <a:pt x="7962" y="17602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196925" y="5823821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79">
                  <a:moveTo>
                    <a:pt x="7962" y="17602"/>
                  </a:moveTo>
                  <a:lnTo>
                    <a:pt x="0" y="17602"/>
                  </a:lnTo>
                  <a:lnTo>
                    <a:pt x="0" y="0"/>
                  </a:lnTo>
                  <a:lnTo>
                    <a:pt x="7962" y="0"/>
                  </a:lnTo>
                  <a:lnTo>
                    <a:pt x="7962" y="176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832404" y="3681577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5" h="17779">
                  <a:moveTo>
                    <a:pt x="7962" y="0"/>
                  </a:moveTo>
                  <a:lnTo>
                    <a:pt x="0" y="0"/>
                  </a:lnTo>
                  <a:lnTo>
                    <a:pt x="0" y="17589"/>
                  </a:lnTo>
                  <a:lnTo>
                    <a:pt x="7962" y="17589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832399" y="3681572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5" h="17779">
                  <a:moveTo>
                    <a:pt x="7962" y="17589"/>
                  </a:moveTo>
                  <a:lnTo>
                    <a:pt x="0" y="17589"/>
                  </a:lnTo>
                  <a:lnTo>
                    <a:pt x="0" y="0"/>
                  </a:lnTo>
                  <a:lnTo>
                    <a:pt x="7962" y="0"/>
                  </a:lnTo>
                  <a:lnTo>
                    <a:pt x="7962" y="175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832404" y="5823813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5" h="17779">
                  <a:moveTo>
                    <a:pt x="7962" y="0"/>
                  </a:moveTo>
                  <a:lnTo>
                    <a:pt x="0" y="0"/>
                  </a:lnTo>
                  <a:lnTo>
                    <a:pt x="0" y="17602"/>
                  </a:lnTo>
                  <a:lnTo>
                    <a:pt x="7962" y="17602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832399" y="5823821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5" h="17779">
                  <a:moveTo>
                    <a:pt x="7962" y="17602"/>
                  </a:moveTo>
                  <a:lnTo>
                    <a:pt x="0" y="17602"/>
                  </a:lnTo>
                  <a:lnTo>
                    <a:pt x="0" y="0"/>
                  </a:lnTo>
                  <a:lnTo>
                    <a:pt x="7962" y="0"/>
                  </a:lnTo>
                  <a:lnTo>
                    <a:pt x="7962" y="176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832395" y="5861230"/>
              <a:ext cx="44450" cy="48260"/>
            </a:xfrm>
            <a:custGeom>
              <a:avLst/>
              <a:gdLst/>
              <a:ahLst/>
              <a:cxnLst/>
              <a:rect l="l" t="t" r="r" b="b"/>
              <a:pathLst>
                <a:path w="44450" h="48260">
                  <a:moveTo>
                    <a:pt x="0" y="48018"/>
                  </a:moveTo>
                  <a:lnTo>
                    <a:pt x="44145" y="0"/>
                  </a:lnTo>
                  <a:lnTo>
                    <a:pt x="44145" y="480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164483" y="5861230"/>
              <a:ext cx="44450" cy="48260"/>
            </a:xfrm>
            <a:custGeom>
              <a:avLst/>
              <a:gdLst/>
              <a:ahLst/>
              <a:cxnLst/>
              <a:rect l="l" t="t" r="r" b="b"/>
              <a:pathLst>
                <a:path w="44450" h="48260">
                  <a:moveTo>
                    <a:pt x="44132" y="48018"/>
                  </a:moveTo>
                  <a:lnTo>
                    <a:pt x="0" y="0"/>
                  </a:lnTo>
                  <a:lnTo>
                    <a:pt x="0" y="4801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832390" y="3614608"/>
              <a:ext cx="44450" cy="48260"/>
            </a:xfrm>
            <a:custGeom>
              <a:avLst/>
              <a:gdLst/>
              <a:ahLst/>
              <a:cxnLst/>
              <a:rect l="l" t="t" r="r" b="b"/>
              <a:pathLst>
                <a:path w="44450" h="48260">
                  <a:moveTo>
                    <a:pt x="44145" y="4801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162936" y="3614608"/>
              <a:ext cx="44450" cy="48260"/>
            </a:xfrm>
            <a:custGeom>
              <a:avLst/>
              <a:gdLst/>
              <a:ahLst/>
              <a:cxnLst/>
              <a:rect l="l" t="t" r="r" b="b"/>
              <a:pathLst>
                <a:path w="44450" h="48260">
                  <a:moveTo>
                    <a:pt x="0" y="48018"/>
                  </a:moveTo>
                  <a:lnTo>
                    <a:pt x="4414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" name="object 90"/>
          <p:cNvGrpSpPr/>
          <p:nvPr/>
        </p:nvGrpSpPr>
        <p:grpSpPr>
          <a:xfrm>
            <a:off x="2854459" y="6024873"/>
            <a:ext cx="1330960" cy="11430"/>
            <a:chOff x="2854459" y="6024873"/>
            <a:chExt cx="1330960" cy="11430"/>
          </a:xfrm>
        </p:grpSpPr>
        <p:sp>
          <p:nvSpPr>
            <p:cNvPr id="91" name="object 91"/>
            <p:cNvSpPr/>
            <p:nvPr/>
          </p:nvSpPr>
          <p:spPr>
            <a:xfrm>
              <a:off x="2854459" y="6030403"/>
              <a:ext cx="1330960" cy="0"/>
            </a:xfrm>
            <a:custGeom>
              <a:avLst/>
              <a:gdLst/>
              <a:ahLst/>
              <a:cxnLst/>
              <a:rect l="l" t="t" r="r" b="b"/>
              <a:pathLst>
                <a:path w="1330960" h="0">
                  <a:moveTo>
                    <a:pt x="1330883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854464" y="6024879"/>
              <a:ext cx="1330960" cy="11430"/>
            </a:xfrm>
            <a:custGeom>
              <a:avLst/>
              <a:gdLst/>
              <a:ahLst/>
              <a:cxnLst/>
              <a:rect l="l" t="t" r="r" b="b"/>
              <a:pathLst>
                <a:path w="1330960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61"/>
                  </a:lnTo>
                  <a:lnTo>
                    <a:pt x="20650" y="0"/>
                  </a:lnTo>
                  <a:close/>
                </a:path>
                <a:path w="1330960" h="11429">
                  <a:moveTo>
                    <a:pt x="1330871" y="5537"/>
                  </a:moveTo>
                  <a:lnTo>
                    <a:pt x="1310233" y="0"/>
                  </a:lnTo>
                  <a:lnTo>
                    <a:pt x="1310233" y="11061"/>
                  </a:lnTo>
                  <a:lnTo>
                    <a:pt x="1330871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/>
          <p:cNvGrpSpPr/>
          <p:nvPr/>
        </p:nvGrpSpPr>
        <p:grpSpPr>
          <a:xfrm>
            <a:off x="2832388" y="6158608"/>
            <a:ext cx="1376680" cy="11430"/>
            <a:chOff x="2832388" y="6158608"/>
            <a:chExt cx="1376680" cy="11430"/>
          </a:xfrm>
        </p:grpSpPr>
        <p:sp>
          <p:nvSpPr>
            <p:cNvPr id="94" name="object 94"/>
            <p:cNvSpPr/>
            <p:nvPr/>
          </p:nvSpPr>
          <p:spPr>
            <a:xfrm>
              <a:off x="2832388" y="6164145"/>
              <a:ext cx="1376680" cy="0"/>
            </a:xfrm>
            <a:custGeom>
              <a:avLst/>
              <a:gdLst/>
              <a:ahLst/>
              <a:cxnLst/>
              <a:rect l="l" t="t" r="r" b="b"/>
              <a:pathLst>
                <a:path w="1376679" h="0">
                  <a:moveTo>
                    <a:pt x="137623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832392" y="6158610"/>
              <a:ext cx="1376680" cy="11430"/>
            </a:xfrm>
            <a:custGeom>
              <a:avLst/>
              <a:gdLst/>
              <a:ahLst/>
              <a:cxnLst/>
              <a:rect l="l" t="t" r="r" b="b"/>
              <a:pathLst>
                <a:path w="1376679" h="11429">
                  <a:moveTo>
                    <a:pt x="20650" y="0"/>
                  </a:moveTo>
                  <a:lnTo>
                    <a:pt x="0" y="5537"/>
                  </a:lnTo>
                  <a:lnTo>
                    <a:pt x="20650" y="11074"/>
                  </a:lnTo>
                  <a:lnTo>
                    <a:pt x="20650" y="0"/>
                  </a:lnTo>
                  <a:close/>
                </a:path>
                <a:path w="1376679" h="11429">
                  <a:moveTo>
                    <a:pt x="1376210" y="5537"/>
                  </a:moveTo>
                  <a:lnTo>
                    <a:pt x="1355559" y="12"/>
                  </a:lnTo>
                  <a:lnTo>
                    <a:pt x="1355559" y="11074"/>
                  </a:lnTo>
                  <a:lnTo>
                    <a:pt x="1376210" y="5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" name="object 96"/>
          <p:cNvGrpSpPr/>
          <p:nvPr/>
        </p:nvGrpSpPr>
        <p:grpSpPr>
          <a:xfrm>
            <a:off x="2831443" y="5753079"/>
            <a:ext cx="24130" cy="432434"/>
            <a:chOff x="2831443" y="5753079"/>
            <a:chExt cx="24130" cy="432434"/>
          </a:xfrm>
        </p:grpSpPr>
        <p:sp>
          <p:nvSpPr>
            <p:cNvPr id="97" name="object 97"/>
            <p:cNvSpPr/>
            <p:nvPr/>
          </p:nvSpPr>
          <p:spPr>
            <a:xfrm>
              <a:off x="2854464" y="5753079"/>
              <a:ext cx="0" cy="301625"/>
            </a:xfrm>
            <a:custGeom>
              <a:avLst/>
              <a:gdLst/>
              <a:ahLst/>
              <a:cxnLst/>
              <a:rect l="l" t="t" r="r" b="b"/>
              <a:pathLst>
                <a:path w="0" h="301625">
                  <a:moveTo>
                    <a:pt x="0" y="0"/>
                  </a:moveTo>
                  <a:lnTo>
                    <a:pt x="0" y="30125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832395" y="5936088"/>
              <a:ext cx="0" cy="249554"/>
            </a:xfrm>
            <a:custGeom>
              <a:avLst/>
              <a:gdLst/>
              <a:ahLst/>
              <a:cxnLst/>
              <a:rect l="l" t="t" r="r" b="b"/>
              <a:pathLst>
                <a:path w="0" h="249554">
                  <a:moveTo>
                    <a:pt x="0" y="0"/>
                  </a:moveTo>
                  <a:lnTo>
                    <a:pt x="0" y="249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" name="object 99"/>
          <p:cNvGrpSpPr/>
          <p:nvPr/>
        </p:nvGrpSpPr>
        <p:grpSpPr>
          <a:xfrm>
            <a:off x="4184397" y="5753079"/>
            <a:ext cx="25400" cy="432434"/>
            <a:chOff x="4184397" y="5753079"/>
            <a:chExt cx="25400" cy="432434"/>
          </a:xfrm>
        </p:grpSpPr>
        <p:sp>
          <p:nvSpPr>
            <p:cNvPr id="100" name="object 100"/>
            <p:cNvSpPr/>
            <p:nvPr/>
          </p:nvSpPr>
          <p:spPr>
            <a:xfrm>
              <a:off x="4208616" y="5936088"/>
              <a:ext cx="0" cy="249554"/>
            </a:xfrm>
            <a:custGeom>
              <a:avLst/>
              <a:gdLst/>
              <a:ahLst/>
              <a:cxnLst/>
              <a:rect l="l" t="t" r="r" b="b"/>
              <a:pathLst>
                <a:path w="0" h="249554">
                  <a:moveTo>
                    <a:pt x="0" y="0"/>
                  </a:moveTo>
                  <a:lnTo>
                    <a:pt x="0" y="249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185349" y="5753079"/>
              <a:ext cx="0" cy="301625"/>
            </a:xfrm>
            <a:custGeom>
              <a:avLst/>
              <a:gdLst/>
              <a:ahLst/>
              <a:cxnLst/>
              <a:rect l="l" t="t" r="r" b="b"/>
              <a:pathLst>
                <a:path w="0" h="301625">
                  <a:moveTo>
                    <a:pt x="0" y="0"/>
                  </a:moveTo>
                  <a:lnTo>
                    <a:pt x="0" y="30125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/>
          <p:cNvGrpSpPr/>
          <p:nvPr/>
        </p:nvGrpSpPr>
        <p:grpSpPr>
          <a:xfrm>
            <a:off x="4052277" y="3862283"/>
            <a:ext cx="101600" cy="200660"/>
            <a:chOff x="4052277" y="3862283"/>
            <a:chExt cx="101600" cy="200660"/>
          </a:xfrm>
        </p:grpSpPr>
        <p:sp>
          <p:nvSpPr>
            <p:cNvPr id="103" name="object 103"/>
            <p:cNvSpPr/>
            <p:nvPr/>
          </p:nvSpPr>
          <p:spPr>
            <a:xfrm>
              <a:off x="4052277" y="3976579"/>
              <a:ext cx="101600" cy="0"/>
            </a:xfrm>
            <a:custGeom>
              <a:avLst/>
              <a:gdLst/>
              <a:ahLst/>
              <a:cxnLst/>
              <a:rect l="l" t="t" r="r" b="b"/>
              <a:pathLst>
                <a:path w="101600" h="0">
                  <a:moveTo>
                    <a:pt x="1013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092393" y="3993459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w="0" h="69214">
                  <a:moveTo>
                    <a:pt x="0" y="0"/>
                  </a:moveTo>
                  <a:lnTo>
                    <a:pt x="0" y="688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086865" y="3976584"/>
              <a:ext cx="11430" cy="20955"/>
            </a:xfrm>
            <a:custGeom>
              <a:avLst/>
              <a:gdLst/>
              <a:ahLst/>
              <a:cxnLst/>
              <a:rect l="l" t="t" r="r" b="b"/>
              <a:pathLst>
                <a:path w="11429" h="20954">
                  <a:moveTo>
                    <a:pt x="5537" y="0"/>
                  </a:moveTo>
                  <a:lnTo>
                    <a:pt x="0" y="20650"/>
                  </a:lnTo>
                  <a:lnTo>
                    <a:pt x="11049" y="20650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092393" y="3862283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w="0" h="69214">
                  <a:moveTo>
                    <a:pt x="0" y="6889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086865" y="3927409"/>
              <a:ext cx="11430" cy="20955"/>
            </a:xfrm>
            <a:custGeom>
              <a:avLst/>
              <a:gdLst/>
              <a:ahLst/>
              <a:cxnLst/>
              <a:rect l="l" t="t" r="r" b="b"/>
              <a:pathLst>
                <a:path w="11429" h="20954">
                  <a:moveTo>
                    <a:pt x="11061" y="0"/>
                  </a:moveTo>
                  <a:lnTo>
                    <a:pt x="0" y="0"/>
                  </a:lnTo>
                  <a:lnTo>
                    <a:pt x="5524" y="20650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/>
          <p:nvPr/>
        </p:nvSpPr>
        <p:spPr>
          <a:xfrm>
            <a:off x="4102948" y="3623978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0" y="55410"/>
                </a:moveTo>
                <a:lnTo>
                  <a:pt x="0" y="0"/>
                </a:lnTo>
                <a:lnTo>
                  <a:pt x="12141" y="0"/>
                </a:lnTo>
              </a:path>
            </a:pathLst>
          </a:custGeom>
          <a:ln w="3175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09" name="object 10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11603" y="1700327"/>
            <a:ext cx="4440449" cy="1456117"/>
          </a:xfrm>
          <a:prstGeom prst="rect">
            <a:avLst/>
          </a:prstGeom>
        </p:spPr>
      </p:pic>
      <p:pic>
        <p:nvPicPr>
          <p:cNvPr id="110" name="object 1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4044" y="7424018"/>
            <a:ext cx="4415198" cy="387984"/>
          </a:xfrm>
          <a:prstGeom prst="rect">
            <a:avLst/>
          </a:prstGeom>
        </p:spPr>
      </p:pic>
      <p:pic>
        <p:nvPicPr>
          <p:cNvPr id="111" name="object 1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35405" y="8910003"/>
            <a:ext cx="4147236" cy="351662"/>
          </a:xfrm>
          <a:prstGeom prst="rect">
            <a:avLst/>
          </a:prstGeom>
        </p:spPr>
      </p:pic>
      <p:sp>
        <p:nvSpPr>
          <p:cNvPr id="112" name="object 112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637299" y="882902"/>
            <a:ext cx="22517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Microsoft Sans Serif"/>
                <a:cs typeface="Microsoft Sans Serif"/>
              </a:rPr>
              <a:t>B.2.3 </a:t>
            </a:r>
            <a:r>
              <a:rPr dirty="0" sz="800">
                <a:latin typeface="Microsoft Sans Serif"/>
                <a:cs typeface="Microsoft Sans Serif"/>
              </a:rPr>
              <a:t>Selección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637299" y="1282952"/>
            <a:ext cx="500570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disponibilidad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terreno,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tipo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40000" y="1477908"/>
            <a:ext cx="539115" cy="33083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97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300" spc="5">
                <a:latin typeface="Microsoft Sans Serif"/>
                <a:cs typeface="Microsoft Sans Serif"/>
              </a:rPr>
              <a:t>Datos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del</a:t>
            </a:r>
            <a:r>
              <a:rPr dirty="0" sz="300" spc="-10">
                <a:latin typeface="Microsoft Sans Serif"/>
                <a:cs typeface="Microsoft Sans Serif"/>
              </a:rPr>
              <a:t> </a:t>
            </a:r>
            <a:r>
              <a:rPr dirty="0" sz="300" spc="15">
                <a:latin typeface="Microsoft Sans Serif"/>
                <a:cs typeface="Microsoft Sans Serif"/>
              </a:rPr>
              <a:t>módulo</a:t>
            </a:r>
            <a:r>
              <a:rPr dirty="0" sz="300" spc="-1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fotovoltaico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40000" y="3385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40000" y="3476060"/>
            <a:ext cx="772795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162560">
              <a:lnSpc>
                <a:spcPct val="1212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 </a:t>
            </a:r>
            <a:r>
              <a:rPr dirty="0" sz="550" spc="5">
                <a:latin typeface="Microsoft Sans Serif"/>
                <a:cs typeface="Microsoft Sans Serif"/>
              </a:rPr>
              <a:t>98 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Dimensiones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20">
                <a:latin typeface="Microsoft Sans Serif"/>
                <a:cs typeface="Microsoft Sans Serif"/>
              </a:rPr>
              <a:t>tipo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módulo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seleccionado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741646" y="3471529"/>
            <a:ext cx="2673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dirty="0" u="sng" sz="600" spc="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600">
                <a:latin typeface="Times New Roman"/>
                <a:cs typeface="Times New Roman"/>
              </a:rPr>
              <a:t>   </a:t>
            </a:r>
            <a:r>
              <a:rPr dirty="0" sz="600" spc="40">
                <a:latin typeface="Times New Roman"/>
                <a:cs typeface="Times New Roman"/>
              </a:rPr>
              <a:t> 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35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247299" y="3610262"/>
            <a:ext cx="1682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u="sng" sz="600" spc="-1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R4.5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148041" y="3983337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000913" y="3643264"/>
            <a:ext cx="165735" cy="30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50165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  <a:p>
            <a:pPr algn="ctr" marR="5080">
              <a:lnSpc>
                <a:spcPct val="100000"/>
              </a:lnSpc>
              <a:spcBef>
                <a:spcPts val="545"/>
              </a:spcBef>
            </a:pP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14</a:t>
            </a:r>
            <a:r>
              <a:rPr dirty="0" u="sng" sz="600" spc="3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903370" y="4577905"/>
            <a:ext cx="2133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00" spc="5">
                <a:latin typeface="Microsoft Sans Serif"/>
                <a:cs typeface="Microsoft Sans Serif"/>
              </a:rPr>
              <a:t>6</a:t>
            </a:r>
            <a:r>
              <a:rPr dirty="0" u="sng" sz="5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*R2.1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907939" y="4704806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4949419" y="5500790"/>
            <a:ext cx="954405" cy="64325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6985">
              <a:lnSpc>
                <a:spcPct val="100000"/>
              </a:lnSpc>
              <a:spcBef>
                <a:spcPts val="530"/>
              </a:spcBef>
            </a:pPr>
            <a:r>
              <a:rPr dirty="0" sz="650" spc="1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dirty="0" sz="450" spc="10">
                <a:latin typeface="Microsoft Sans Serif"/>
                <a:cs typeface="Microsoft Sans Serif"/>
              </a:rPr>
              <a:t>Orificios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drenaje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8</a:t>
            </a:r>
            <a:r>
              <a:rPr dirty="0" sz="450" spc="-15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lugares</a:t>
            </a:r>
            <a:endParaRPr sz="450">
              <a:latin typeface="Microsoft Sans Serif"/>
              <a:cs typeface="Microsoft Sans Serif"/>
            </a:endParaRPr>
          </a:p>
          <a:p>
            <a:pPr marL="3175">
              <a:lnSpc>
                <a:spcPct val="100000"/>
              </a:lnSpc>
              <a:spcBef>
                <a:spcPts val="425"/>
              </a:spcBef>
            </a:pPr>
            <a:r>
              <a:rPr dirty="0" sz="650" spc="1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r>
              <a:rPr dirty="0" sz="450" spc="10">
                <a:latin typeface="Microsoft Sans Serif"/>
                <a:cs typeface="Microsoft Sans Serif"/>
              </a:rPr>
              <a:t>Etiqueta</a:t>
            </a:r>
            <a:endParaRPr sz="450">
              <a:latin typeface="Microsoft Sans Serif"/>
              <a:cs typeface="Microsoft Sans Serif"/>
            </a:endParaRPr>
          </a:p>
          <a:p>
            <a:pPr marL="2540">
              <a:lnSpc>
                <a:spcPct val="100000"/>
              </a:lnSpc>
              <a:spcBef>
                <a:spcPts val="555"/>
              </a:spcBef>
            </a:pPr>
            <a:r>
              <a:rPr dirty="0" sz="550" spc="10">
                <a:solidFill>
                  <a:srgbClr val="FFFFFF"/>
                </a:solidFill>
                <a:latin typeface="Microsoft Sans Serif"/>
                <a:cs typeface="Microsoft Sans Serif"/>
              </a:rPr>
              <a:t>3</a:t>
            </a:r>
            <a:r>
              <a:rPr dirty="0" sz="400" spc="10">
                <a:latin typeface="Microsoft Sans Serif"/>
                <a:cs typeface="Microsoft Sans Serif"/>
              </a:rPr>
              <a:t>Orificios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puesta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a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6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lugares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r>
              <a:rPr dirty="0" sz="65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r>
              <a:rPr dirty="0" sz="500" spc="10">
                <a:latin typeface="Microsoft Sans Serif"/>
                <a:cs typeface="Microsoft Sans Serif"/>
              </a:rPr>
              <a:t>Orificios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montaje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8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lugares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849270" y="5479840"/>
            <a:ext cx="1355725" cy="683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65405">
              <a:lnSpc>
                <a:spcPct val="100000"/>
              </a:lnSpc>
              <a:spcBef>
                <a:spcPts val="100"/>
              </a:spcBef>
            </a:pPr>
            <a:r>
              <a:rPr dirty="0" sz="800" spc="10">
                <a:solidFill>
                  <a:srgbClr val="FFFFFF"/>
                </a:solidFill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5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  <a:tabLst>
                <a:tab pos="611505" algn="l"/>
                <a:tab pos="1318895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941	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45"/>
              </a:spcBef>
              <a:tabLst>
                <a:tab pos="611505" algn="l"/>
                <a:tab pos="1342390" algn="l"/>
              </a:tabLst>
            </a:pPr>
            <a:r>
              <a:rPr dirty="0" u="sng" sz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dirty="0" u="sng" sz="600" spc="5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991	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637290" y="6886536"/>
            <a:ext cx="3852545" cy="46609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280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W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STC)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38,65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V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45">
                <a:latin typeface="Microsoft Sans Serif"/>
                <a:cs typeface="Microsoft Sans Serif"/>
              </a:rPr>
              <a:t>STC.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ambiente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mínima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Sevilla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(España)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°C.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(β)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-0,331 [%/K].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599199" y="6563612"/>
            <a:ext cx="5300345" cy="33020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la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tensión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35" b="1">
                <a:latin typeface="Arial"/>
                <a:cs typeface="Arial"/>
              </a:rPr>
              <a:t>máxima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75" b="1">
                <a:latin typeface="Arial"/>
                <a:cs typeface="Arial"/>
              </a:rPr>
              <a:t>mó</a:t>
            </a:r>
            <a:r>
              <a:rPr dirty="0" baseline="-33333" sz="750" spc="-112" b="1">
                <a:latin typeface="Arial"/>
                <a:cs typeface="Arial"/>
              </a:rPr>
              <a:t>j</a:t>
            </a:r>
            <a:r>
              <a:rPr dirty="0" sz="650" spc="-75" b="1">
                <a:latin typeface="Arial"/>
                <a:cs typeface="Arial"/>
              </a:rPr>
              <a:t>d</a:t>
            </a:r>
            <a:r>
              <a:rPr dirty="0" baseline="-33333" sz="750" spc="-112" b="1">
                <a:latin typeface="Arial"/>
                <a:cs typeface="Arial"/>
              </a:rPr>
              <a:t>ef</a:t>
            </a:r>
            <a:r>
              <a:rPr dirty="0" sz="650" spc="-75" b="1">
                <a:latin typeface="Arial"/>
                <a:cs typeface="Arial"/>
              </a:rPr>
              <a:t>u</a:t>
            </a:r>
            <a:r>
              <a:rPr dirty="0" baseline="-33333" sz="750" spc="-112" b="1">
                <a:latin typeface="Arial"/>
                <a:cs typeface="Arial"/>
              </a:rPr>
              <a:t>e</a:t>
            </a:r>
            <a:r>
              <a:rPr dirty="0" sz="650" spc="-75" b="1">
                <a:latin typeface="Arial"/>
                <a:cs typeface="Arial"/>
              </a:rPr>
              <a:t>lo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fotovoltaico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0" b="1">
                <a:latin typeface="Arial"/>
                <a:cs typeface="Arial"/>
              </a:rPr>
              <a:t>(según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20" b="1">
                <a:latin typeface="Arial"/>
                <a:cs typeface="Arial"/>
              </a:rPr>
              <a:t>IEC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5" b="1">
                <a:latin typeface="Arial"/>
                <a:cs typeface="Arial"/>
              </a:rPr>
              <a:t>60364-7-712)</a:t>
            </a:r>
            <a:endParaRPr sz="6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2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voltaje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máximo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circuito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abierto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(V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(60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celdas </a:t>
            </a:r>
            <a:r>
              <a:rPr dirty="0" sz="650" spc="15">
                <a:latin typeface="Microsoft Sans Serif"/>
                <a:cs typeface="Microsoft Sans Serif"/>
              </a:rPr>
              <a:t>policristalinas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6”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571009" y="6849750"/>
            <a:ext cx="247650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40000" y="7407923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637290" y="7918786"/>
            <a:ext cx="155067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 b="1">
                <a:latin typeface="Arial"/>
                <a:cs typeface="Arial"/>
              </a:rPr>
              <a:t>Determinación</a:t>
            </a:r>
            <a:r>
              <a:rPr dirty="0" sz="600" spc="-2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la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tensión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mínima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del</a:t>
            </a:r>
            <a:endParaRPr sz="6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637266" y="8182140"/>
            <a:ext cx="5243830" cy="61849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spc="-45">
                <a:latin typeface="Microsoft Sans Serif"/>
                <a:cs typeface="Microsoft Sans Serif"/>
              </a:rPr>
              <a:t>STC)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31,61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V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STC.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2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Sevilla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(España)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celda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utilizará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montada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suelo</a:t>
            </a:r>
            <a:r>
              <a:rPr dirty="0" sz="700" spc="-5">
                <a:latin typeface="Microsoft Sans Serif"/>
                <a:cs typeface="Microsoft Sans Serif"/>
              </a:rPr>
              <a:t> 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61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0">
                <a:latin typeface="Microsoft Sans Serif"/>
                <a:cs typeface="Microsoft Sans Serif"/>
              </a:rPr>
              <a:t>°C.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coeficiente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r>
              <a:rPr dirty="0" sz="700">
                <a:latin typeface="Microsoft Sans Serif"/>
                <a:cs typeface="Microsoft Sans Serif"/>
              </a:rPr>
              <a:t> (β)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anterior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-0,331 [%/K].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421391" y="8005449"/>
            <a:ext cx="342265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10" b="1">
                <a:latin typeface="Arial"/>
                <a:cs typeface="Arial"/>
              </a:rPr>
              <a:t>Miembro</a:t>
            </a:r>
            <a:r>
              <a:rPr dirty="0" sz="200" spc="-5" b="1">
                <a:latin typeface="Arial"/>
                <a:cs typeface="Arial"/>
              </a:rPr>
              <a:t> </a:t>
            </a:r>
            <a:r>
              <a:rPr dirty="0" sz="200" spc="5" b="1">
                <a:latin typeface="Arial"/>
                <a:cs typeface="Arial"/>
              </a:rPr>
              <a:t>del</a:t>
            </a:r>
            <a:r>
              <a:rPr dirty="0" sz="200" spc="-5" b="1">
                <a:latin typeface="Arial"/>
                <a:cs typeface="Arial"/>
              </a:rPr>
              <a:t> </a:t>
            </a:r>
            <a:r>
              <a:rPr dirty="0" sz="200" spc="5" b="1">
                <a:latin typeface="Arial"/>
                <a:cs typeface="Arial"/>
              </a:rPr>
              <a:t>Parlamento</a:t>
            </a:r>
            <a:endParaRPr sz="2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637299" y="8058456"/>
            <a:ext cx="511175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20" b="1">
                <a:latin typeface="Arial"/>
                <a:cs typeface="Arial"/>
              </a:rPr>
              <a:t>módulo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fotovoltaico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voltaje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mínimo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MPP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0">
                <a:latin typeface="Microsoft Sans Serif"/>
                <a:cs typeface="Microsoft Sans Serif"/>
              </a:rPr>
              <a:t>(V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módulo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(60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células </a:t>
            </a:r>
            <a:r>
              <a:rPr dirty="0" sz="700" spc="20">
                <a:latin typeface="Microsoft Sans Serif"/>
                <a:cs typeface="Microsoft Sans Serif"/>
              </a:rPr>
              <a:t>policristalinas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6”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280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W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153208" y="8138799"/>
            <a:ext cx="29210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-10">
                <a:latin typeface="Microsoft Sans Serif"/>
                <a:cs typeface="Microsoft Sans Serif"/>
              </a:rPr>
              <a:t>MPP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20">
                <a:latin typeface="Microsoft Sans Serif"/>
                <a:cs typeface="Microsoft Sans Serif"/>
              </a:rPr>
              <a:t>mínimo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40000" y="8877364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311553" y="4668281"/>
            <a:ext cx="410209" cy="201295"/>
          </a:xfrm>
          <a:prstGeom prst="rect">
            <a:avLst/>
          </a:prstGeom>
        </p:spPr>
        <p:txBody>
          <a:bodyPr wrap="square" lIns="0" tIns="1778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600">
                <a:latin typeface="Microsoft Sans Serif"/>
                <a:cs typeface="Microsoft Sans Serif"/>
              </a:rPr>
              <a:t>1650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600">
                <a:latin typeface="Microsoft Sans Serif"/>
                <a:cs typeface="Microsoft Sans Serif"/>
              </a:rPr>
              <a:t>1400</a:t>
            </a:r>
            <a:endParaRPr sz="600">
              <a:latin typeface="Microsoft Sans Serif"/>
              <a:cs typeface="Microsoft Sans Serif"/>
            </a:endParaRPr>
          </a:p>
          <a:p>
            <a:pPr marL="13335">
              <a:lnSpc>
                <a:spcPct val="100000"/>
              </a:lnSpc>
              <a:spcBef>
                <a:spcPts val="375"/>
              </a:spcBef>
            </a:pPr>
            <a:r>
              <a:rPr dirty="0" sz="600">
                <a:latin typeface="Microsoft Sans Serif"/>
                <a:cs typeface="Microsoft Sans Serif"/>
              </a:rPr>
              <a:t>1150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23317" y="2227830"/>
            <a:ext cx="5429250" cy="791845"/>
            <a:chOff x="1623317" y="2227830"/>
            <a:chExt cx="5429250" cy="791845"/>
          </a:xfrm>
        </p:grpSpPr>
        <p:sp>
          <p:nvSpPr>
            <p:cNvPr id="4" name="object 4"/>
            <p:cNvSpPr/>
            <p:nvPr/>
          </p:nvSpPr>
          <p:spPr>
            <a:xfrm>
              <a:off x="1629663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62966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629651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62966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784413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78441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78442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78441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939150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93915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939150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93915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093912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09391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09391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09391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248649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24865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248649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24865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403398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0340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40338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40340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558135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55813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558123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55813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712885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71288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71287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71288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867634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86763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867621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86763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022371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022375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022371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022375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3177120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317712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177120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17712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331870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333187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3331883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6761" y="0"/>
                  </a:lnTo>
                  <a:lnTo>
                    <a:pt x="146761" y="1587"/>
                  </a:lnTo>
                  <a:lnTo>
                    <a:pt x="146761" y="35509"/>
                  </a:lnTo>
                  <a:lnTo>
                    <a:pt x="146761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61" y="259689"/>
                  </a:lnTo>
                  <a:lnTo>
                    <a:pt x="149936" y="259702"/>
                  </a:lnTo>
                  <a:lnTo>
                    <a:pt x="154724" y="259689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33187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486607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486611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486607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486611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641356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641360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64135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641360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796093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79609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79610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79609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950842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95084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950843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95084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105579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10558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10559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10558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260329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26033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26034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26033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415078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41508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415078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41508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569815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56981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569815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56981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724565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72456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724577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72456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879314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87931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879314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87931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034064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03406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034051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034067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188800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18880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188801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18880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343550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34355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343563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39" y="146812"/>
                  </a:lnTo>
                  <a:lnTo>
                    <a:pt x="114439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39" y="109702"/>
                  </a:lnTo>
                  <a:lnTo>
                    <a:pt x="114439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35509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64" y="259689"/>
                  </a:lnTo>
                  <a:lnTo>
                    <a:pt x="114439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343554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498299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49830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498300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49830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5653036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653040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65303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653040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807786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80778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807786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807789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962523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96252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962535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96252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6117272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611727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611727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6117276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272009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27201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272034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6761" y="0"/>
                  </a:lnTo>
                  <a:lnTo>
                    <a:pt x="146761" y="1587"/>
                  </a:lnTo>
                  <a:lnTo>
                    <a:pt x="146761" y="35509"/>
                  </a:lnTo>
                  <a:lnTo>
                    <a:pt x="146761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39" y="146812"/>
                  </a:lnTo>
                  <a:lnTo>
                    <a:pt x="114439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39" y="109702"/>
                  </a:lnTo>
                  <a:lnTo>
                    <a:pt x="114439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35509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64" y="259689"/>
                  </a:lnTo>
                  <a:lnTo>
                    <a:pt x="114439" y="259702"/>
                  </a:lnTo>
                  <a:lnTo>
                    <a:pt x="146761" y="259689"/>
                  </a:lnTo>
                  <a:lnTo>
                    <a:pt x="149936" y="259702"/>
                  </a:lnTo>
                  <a:lnTo>
                    <a:pt x="154724" y="259689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6272013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426758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642676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6426759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42676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581508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58151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581508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6581512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736245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73624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73623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73624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890994" y="2234184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689099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6890982" y="223418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62" y="259689"/>
                  </a:lnTo>
                  <a:lnTo>
                    <a:pt x="154762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62" y="224180"/>
                  </a:lnTo>
                  <a:lnTo>
                    <a:pt x="154762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62" y="187083"/>
                  </a:lnTo>
                  <a:lnTo>
                    <a:pt x="154762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62" y="149987"/>
                  </a:lnTo>
                  <a:lnTo>
                    <a:pt x="154762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62" y="112877"/>
                  </a:lnTo>
                  <a:lnTo>
                    <a:pt x="154762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62" y="75780"/>
                  </a:lnTo>
                  <a:lnTo>
                    <a:pt x="154762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62" y="38684"/>
                  </a:lnTo>
                  <a:lnTo>
                    <a:pt x="154762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62" y="1587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6890998" y="223418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62966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62966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62965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74" y="109715"/>
                  </a:lnTo>
                  <a:lnTo>
                    <a:pt x="149974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62966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78441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78441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78442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43" y="109715"/>
                  </a:lnTo>
                  <a:lnTo>
                    <a:pt x="78943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78441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93915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93915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93915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93915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09391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09391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09391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09391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24864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24865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24864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24865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40339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40340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40338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40340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55813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55813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55812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74" y="109715"/>
                  </a:lnTo>
                  <a:lnTo>
                    <a:pt x="149974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55813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71288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71288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71287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74" y="109715"/>
                  </a:lnTo>
                  <a:lnTo>
                    <a:pt x="149974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71288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86763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86763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86762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86763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302237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3022375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02237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022375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317712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17712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317712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317712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333187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333187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333188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61" y="112890"/>
                  </a:lnTo>
                  <a:lnTo>
                    <a:pt x="146761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61" y="75793"/>
                  </a:lnTo>
                  <a:lnTo>
                    <a:pt x="146761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43" y="109715"/>
                  </a:lnTo>
                  <a:lnTo>
                    <a:pt x="78943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46" y="109715"/>
                  </a:lnTo>
                  <a:lnTo>
                    <a:pt x="43446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24" y="259715"/>
                  </a:lnTo>
                  <a:lnTo>
                    <a:pt x="154724" y="258114"/>
                  </a:lnTo>
                  <a:lnTo>
                    <a:pt x="149936" y="258114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90"/>
                  </a:lnTo>
                  <a:lnTo>
                    <a:pt x="154724" y="112890"/>
                  </a:lnTo>
                  <a:lnTo>
                    <a:pt x="154724" y="109715"/>
                  </a:lnTo>
                  <a:lnTo>
                    <a:pt x="149936" y="109715"/>
                  </a:lnTo>
                  <a:lnTo>
                    <a:pt x="149936" y="75793"/>
                  </a:lnTo>
                  <a:lnTo>
                    <a:pt x="154724" y="75793"/>
                  </a:lnTo>
                  <a:lnTo>
                    <a:pt x="154724" y="72618"/>
                  </a:lnTo>
                  <a:lnTo>
                    <a:pt x="149936" y="72618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333187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3486607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3486611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3486607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3486611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364135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3641360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364135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3641360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79609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379609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379610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46" y="109715"/>
                  </a:lnTo>
                  <a:lnTo>
                    <a:pt x="43446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379609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395084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395084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395084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395084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10557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10558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10559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10558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26032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26033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26034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50" y="109715"/>
                  </a:lnTo>
                  <a:lnTo>
                    <a:pt x="7950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26033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41507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41508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41507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41508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56981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56981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56981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56981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72456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62" y="259702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72456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724577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72456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87931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87931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87931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87931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03406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03406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03405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034067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18880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18880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188801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18880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534355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534355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34356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39" y="258114"/>
                  </a:lnTo>
                  <a:lnTo>
                    <a:pt x="114439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39" y="146812"/>
                  </a:lnTo>
                  <a:lnTo>
                    <a:pt x="114439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39" y="109715"/>
                  </a:lnTo>
                  <a:lnTo>
                    <a:pt x="114439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39" y="72618"/>
                  </a:lnTo>
                  <a:lnTo>
                    <a:pt x="114439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90"/>
                  </a:lnTo>
                  <a:lnTo>
                    <a:pt x="111264" y="112890"/>
                  </a:lnTo>
                  <a:lnTo>
                    <a:pt x="111264" y="109715"/>
                  </a:lnTo>
                  <a:lnTo>
                    <a:pt x="78943" y="109715"/>
                  </a:lnTo>
                  <a:lnTo>
                    <a:pt x="78943" y="75793"/>
                  </a:lnTo>
                  <a:lnTo>
                    <a:pt x="111264" y="75793"/>
                  </a:lnTo>
                  <a:lnTo>
                    <a:pt x="111264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46" y="109715"/>
                  </a:lnTo>
                  <a:lnTo>
                    <a:pt x="43446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343554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49829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49830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5498300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49830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65303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653040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65303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653040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80778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80778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807786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807789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962523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96252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96253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46" y="109715"/>
                  </a:lnTo>
                  <a:lnTo>
                    <a:pt x="43446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596252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11727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11727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611727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117276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627200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27201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27203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14"/>
                  </a:lnTo>
                  <a:lnTo>
                    <a:pt x="114439" y="258114"/>
                  </a:lnTo>
                  <a:lnTo>
                    <a:pt x="114439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39" y="146812"/>
                  </a:lnTo>
                  <a:lnTo>
                    <a:pt x="114439" y="112890"/>
                  </a:lnTo>
                  <a:lnTo>
                    <a:pt x="146761" y="112890"/>
                  </a:lnTo>
                  <a:lnTo>
                    <a:pt x="146761" y="109715"/>
                  </a:lnTo>
                  <a:lnTo>
                    <a:pt x="114439" y="109715"/>
                  </a:lnTo>
                  <a:lnTo>
                    <a:pt x="114439" y="75793"/>
                  </a:lnTo>
                  <a:lnTo>
                    <a:pt x="146761" y="75793"/>
                  </a:lnTo>
                  <a:lnTo>
                    <a:pt x="146761" y="72618"/>
                  </a:lnTo>
                  <a:lnTo>
                    <a:pt x="114439" y="72618"/>
                  </a:lnTo>
                  <a:lnTo>
                    <a:pt x="114439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90"/>
                  </a:lnTo>
                  <a:lnTo>
                    <a:pt x="111264" y="112890"/>
                  </a:lnTo>
                  <a:lnTo>
                    <a:pt x="111264" y="109715"/>
                  </a:lnTo>
                  <a:lnTo>
                    <a:pt x="78943" y="109715"/>
                  </a:lnTo>
                  <a:lnTo>
                    <a:pt x="78943" y="75793"/>
                  </a:lnTo>
                  <a:lnTo>
                    <a:pt x="111264" y="75793"/>
                  </a:lnTo>
                  <a:lnTo>
                    <a:pt x="111264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59" y="109715"/>
                  </a:lnTo>
                  <a:lnTo>
                    <a:pt x="43459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50" y="109715"/>
                  </a:lnTo>
                  <a:lnTo>
                    <a:pt x="7950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24" y="259715"/>
                  </a:lnTo>
                  <a:lnTo>
                    <a:pt x="154724" y="258114"/>
                  </a:lnTo>
                  <a:lnTo>
                    <a:pt x="149936" y="258114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90"/>
                  </a:lnTo>
                  <a:lnTo>
                    <a:pt x="154724" y="112890"/>
                  </a:lnTo>
                  <a:lnTo>
                    <a:pt x="154724" y="109715"/>
                  </a:lnTo>
                  <a:lnTo>
                    <a:pt x="149936" y="109715"/>
                  </a:lnTo>
                  <a:lnTo>
                    <a:pt x="149936" y="75793"/>
                  </a:lnTo>
                  <a:lnTo>
                    <a:pt x="154724" y="75793"/>
                  </a:lnTo>
                  <a:lnTo>
                    <a:pt x="154724" y="72618"/>
                  </a:lnTo>
                  <a:lnTo>
                    <a:pt x="149936" y="72618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272013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642675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642676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6426759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62" y="109715"/>
                  </a:lnTo>
                  <a:lnTo>
                    <a:pt x="7962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642676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658150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658151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6581508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68" y="109715"/>
                  </a:lnTo>
                  <a:lnTo>
                    <a:pt x="78968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6581512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6736245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673624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673623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74" y="109715"/>
                  </a:lnTo>
                  <a:lnTo>
                    <a:pt x="149974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673624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6890994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62" y="259702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689099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6890982" y="249387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15"/>
                  </a:lnTo>
                  <a:lnTo>
                    <a:pt x="154762" y="259715"/>
                  </a:lnTo>
                  <a:lnTo>
                    <a:pt x="154762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62" y="224180"/>
                  </a:lnTo>
                  <a:lnTo>
                    <a:pt x="154762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62" y="187083"/>
                  </a:lnTo>
                  <a:lnTo>
                    <a:pt x="154762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62" y="149987"/>
                  </a:lnTo>
                  <a:lnTo>
                    <a:pt x="154762" y="146812"/>
                  </a:lnTo>
                  <a:lnTo>
                    <a:pt x="149974" y="146812"/>
                  </a:lnTo>
                  <a:lnTo>
                    <a:pt x="149974" y="112890"/>
                  </a:lnTo>
                  <a:lnTo>
                    <a:pt x="154762" y="112890"/>
                  </a:lnTo>
                  <a:lnTo>
                    <a:pt x="154762" y="109715"/>
                  </a:lnTo>
                  <a:lnTo>
                    <a:pt x="149974" y="109715"/>
                  </a:lnTo>
                  <a:lnTo>
                    <a:pt x="149974" y="75793"/>
                  </a:lnTo>
                  <a:lnTo>
                    <a:pt x="154762" y="75793"/>
                  </a:lnTo>
                  <a:lnTo>
                    <a:pt x="154762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62" y="38684"/>
                  </a:lnTo>
                  <a:lnTo>
                    <a:pt x="154762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62" y="1587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890998" y="249386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1629663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162966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629651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74" y="146799"/>
                  </a:lnTo>
                  <a:lnTo>
                    <a:pt x="149974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74" y="109715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162966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1784413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178441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178442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43" y="146799"/>
                  </a:lnTo>
                  <a:lnTo>
                    <a:pt x="78943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43" y="109715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178441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939150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93915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1939150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193915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2093912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209391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209391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209391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2248649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224865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2248649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224865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2403398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240340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240338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240340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2558135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255813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2558123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74" y="146799"/>
                  </a:lnTo>
                  <a:lnTo>
                    <a:pt x="149974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74" y="109715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255813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712885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271288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271287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74" y="146799"/>
                  </a:lnTo>
                  <a:lnTo>
                    <a:pt x="149974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74" y="109715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271288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2867634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286763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2867621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286763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3022371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3022375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3022371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3022375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3177120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317712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3177120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317712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3331870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333187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3331883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61" y="149974"/>
                  </a:lnTo>
                  <a:lnTo>
                    <a:pt x="146761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61" y="112890"/>
                  </a:lnTo>
                  <a:lnTo>
                    <a:pt x="146761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43" y="146799"/>
                  </a:lnTo>
                  <a:lnTo>
                    <a:pt x="78943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43" y="109715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46" y="146799"/>
                  </a:lnTo>
                  <a:lnTo>
                    <a:pt x="43446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46" y="109715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24" y="259702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74"/>
                  </a:lnTo>
                  <a:lnTo>
                    <a:pt x="154724" y="149974"/>
                  </a:lnTo>
                  <a:lnTo>
                    <a:pt x="154724" y="146799"/>
                  </a:lnTo>
                  <a:lnTo>
                    <a:pt x="149936" y="146799"/>
                  </a:lnTo>
                  <a:lnTo>
                    <a:pt x="149936" y="112890"/>
                  </a:lnTo>
                  <a:lnTo>
                    <a:pt x="154724" y="112890"/>
                  </a:lnTo>
                  <a:lnTo>
                    <a:pt x="154724" y="109715"/>
                  </a:lnTo>
                  <a:lnTo>
                    <a:pt x="149936" y="109715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333187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3486607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3486611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3486607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486611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3641356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3641360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364135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3641360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3796093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379609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379610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46" y="146799"/>
                  </a:lnTo>
                  <a:lnTo>
                    <a:pt x="43446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46" y="109715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379609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3950842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395084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950843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95084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105579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10558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10559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10558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260329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26033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26034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50" y="146799"/>
                  </a:lnTo>
                  <a:lnTo>
                    <a:pt x="7950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50" y="109715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26033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415078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41508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415078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41508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569815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56981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569815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56981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724565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72456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724577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72456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879314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87931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879314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87931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5034064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503406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5034051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5034067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5188800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518880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5188801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518880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5343550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534355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5343563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39" y="183908"/>
                  </a:lnTo>
                  <a:lnTo>
                    <a:pt x="114439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39" y="146799"/>
                  </a:lnTo>
                  <a:lnTo>
                    <a:pt x="114439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39" y="109715"/>
                  </a:lnTo>
                  <a:lnTo>
                    <a:pt x="114439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64" y="149974"/>
                  </a:lnTo>
                  <a:lnTo>
                    <a:pt x="111264" y="146799"/>
                  </a:lnTo>
                  <a:lnTo>
                    <a:pt x="78943" y="146799"/>
                  </a:lnTo>
                  <a:lnTo>
                    <a:pt x="78943" y="112890"/>
                  </a:lnTo>
                  <a:lnTo>
                    <a:pt x="111264" y="112890"/>
                  </a:lnTo>
                  <a:lnTo>
                    <a:pt x="111264" y="109715"/>
                  </a:lnTo>
                  <a:lnTo>
                    <a:pt x="78943" y="109715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46" y="146799"/>
                  </a:lnTo>
                  <a:lnTo>
                    <a:pt x="43446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46" y="109715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343554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498299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49830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498300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49830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653036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5653040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565303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5653040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5807786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580778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5807786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5807789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5962523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596252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5962535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55" y="109715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46" y="146799"/>
                  </a:lnTo>
                  <a:lnTo>
                    <a:pt x="43446" y="112890"/>
                  </a:lnTo>
                  <a:lnTo>
                    <a:pt x="75780" y="112890"/>
                  </a:lnTo>
                  <a:lnTo>
                    <a:pt x="75780" y="109715"/>
                  </a:lnTo>
                  <a:lnTo>
                    <a:pt x="43446" y="109715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90"/>
                  </a:lnTo>
                  <a:lnTo>
                    <a:pt x="40271" y="112890"/>
                  </a:lnTo>
                  <a:lnTo>
                    <a:pt x="40271" y="109715"/>
                  </a:lnTo>
                  <a:lnTo>
                    <a:pt x="7950" y="109715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596252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117272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11727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11727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117276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272009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27201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272034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39" y="183908"/>
                  </a:lnTo>
                  <a:lnTo>
                    <a:pt x="114439" y="149974"/>
                  </a:lnTo>
                  <a:lnTo>
                    <a:pt x="146761" y="149974"/>
                  </a:lnTo>
                  <a:lnTo>
                    <a:pt x="146761" y="146799"/>
                  </a:lnTo>
                  <a:lnTo>
                    <a:pt x="114439" y="146799"/>
                  </a:lnTo>
                  <a:lnTo>
                    <a:pt x="114439" y="112890"/>
                  </a:lnTo>
                  <a:lnTo>
                    <a:pt x="146761" y="112890"/>
                  </a:lnTo>
                  <a:lnTo>
                    <a:pt x="146761" y="109715"/>
                  </a:lnTo>
                  <a:lnTo>
                    <a:pt x="114439" y="109715"/>
                  </a:lnTo>
                  <a:lnTo>
                    <a:pt x="114439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64" y="149974"/>
                  </a:lnTo>
                  <a:lnTo>
                    <a:pt x="111264" y="146799"/>
                  </a:lnTo>
                  <a:lnTo>
                    <a:pt x="78943" y="146799"/>
                  </a:lnTo>
                  <a:lnTo>
                    <a:pt x="78943" y="112890"/>
                  </a:lnTo>
                  <a:lnTo>
                    <a:pt x="111264" y="112890"/>
                  </a:lnTo>
                  <a:lnTo>
                    <a:pt x="111264" y="109715"/>
                  </a:lnTo>
                  <a:lnTo>
                    <a:pt x="78943" y="109715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59" y="146799"/>
                  </a:lnTo>
                  <a:lnTo>
                    <a:pt x="43459" y="112890"/>
                  </a:lnTo>
                  <a:lnTo>
                    <a:pt x="75768" y="112890"/>
                  </a:lnTo>
                  <a:lnTo>
                    <a:pt x="75768" y="109715"/>
                  </a:lnTo>
                  <a:lnTo>
                    <a:pt x="43459" y="109715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50" y="146799"/>
                  </a:lnTo>
                  <a:lnTo>
                    <a:pt x="7950" y="112890"/>
                  </a:lnTo>
                  <a:lnTo>
                    <a:pt x="40284" y="112890"/>
                  </a:lnTo>
                  <a:lnTo>
                    <a:pt x="40284" y="109715"/>
                  </a:lnTo>
                  <a:lnTo>
                    <a:pt x="7950" y="109715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75" y="112890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24" y="259702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74"/>
                  </a:lnTo>
                  <a:lnTo>
                    <a:pt x="154724" y="149974"/>
                  </a:lnTo>
                  <a:lnTo>
                    <a:pt x="154724" y="146799"/>
                  </a:lnTo>
                  <a:lnTo>
                    <a:pt x="149936" y="146799"/>
                  </a:lnTo>
                  <a:lnTo>
                    <a:pt x="149936" y="112890"/>
                  </a:lnTo>
                  <a:lnTo>
                    <a:pt x="154724" y="112890"/>
                  </a:lnTo>
                  <a:lnTo>
                    <a:pt x="154724" y="109715"/>
                  </a:lnTo>
                  <a:lnTo>
                    <a:pt x="149936" y="109715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272013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426758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42676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426759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90"/>
                  </a:lnTo>
                  <a:lnTo>
                    <a:pt x="146786" y="112890"/>
                  </a:lnTo>
                  <a:lnTo>
                    <a:pt x="146786" y="109715"/>
                  </a:lnTo>
                  <a:lnTo>
                    <a:pt x="114465" y="109715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90" y="112890"/>
                  </a:lnTo>
                  <a:lnTo>
                    <a:pt x="111290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62" y="146799"/>
                  </a:lnTo>
                  <a:lnTo>
                    <a:pt x="7962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62" y="109715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787" y="112890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90"/>
                  </a:lnTo>
                  <a:lnTo>
                    <a:pt x="154749" y="112890"/>
                  </a:lnTo>
                  <a:lnTo>
                    <a:pt x="154749" y="109715"/>
                  </a:lnTo>
                  <a:lnTo>
                    <a:pt x="149961" y="109715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42676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581508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58151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581508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90"/>
                  </a:lnTo>
                  <a:lnTo>
                    <a:pt x="146773" y="112890"/>
                  </a:lnTo>
                  <a:lnTo>
                    <a:pt x="146773" y="109715"/>
                  </a:lnTo>
                  <a:lnTo>
                    <a:pt x="114452" y="109715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68" y="146799"/>
                  </a:lnTo>
                  <a:lnTo>
                    <a:pt x="78968" y="112890"/>
                  </a:lnTo>
                  <a:lnTo>
                    <a:pt x="111277" y="112890"/>
                  </a:lnTo>
                  <a:lnTo>
                    <a:pt x="111277" y="109715"/>
                  </a:lnTo>
                  <a:lnTo>
                    <a:pt x="78968" y="109715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90"/>
                  </a:lnTo>
                  <a:lnTo>
                    <a:pt x="75793" y="112890"/>
                  </a:lnTo>
                  <a:lnTo>
                    <a:pt x="75793" y="109715"/>
                  </a:lnTo>
                  <a:lnTo>
                    <a:pt x="43472" y="109715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90"/>
                  </a:lnTo>
                  <a:lnTo>
                    <a:pt x="40297" y="112890"/>
                  </a:lnTo>
                  <a:lnTo>
                    <a:pt x="40297" y="109715"/>
                  </a:lnTo>
                  <a:lnTo>
                    <a:pt x="7975" y="109715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00" y="112890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48" y="109715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581512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736245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73624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73623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36" y="259702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74" y="146799"/>
                  </a:lnTo>
                  <a:lnTo>
                    <a:pt x="149974" y="112890"/>
                  </a:lnTo>
                  <a:lnTo>
                    <a:pt x="154736" y="112890"/>
                  </a:lnTo>
                  <a:lnTo>
                    <a:pt x="154736" y="109715"/>
                  </a:lnTo>
                  <a:lnTo>
                    <a:pt x="149974" y="109715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73624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890994" y="2753576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89099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890982" y="275357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90"/>
                  </a:lnTo>
                  <a:lnTo>
                    <a:pt x="146799" y="112890"/>
                  </a:lnTo>
                  <a:lnTo>
                    <a:pt x="146799" y="109715"/>
                  </a:lnTo>
                  <a:lnTo>
                    <a:pt x="114477" y="109715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90"/>
                  </a:lnTo>
                  <a:lnTo>
                    <a:pt x="111302" y="112890"/>
                  </a:lnTo>
                  <a:lnTo>
                    <a:pt x="111302" y="109715"/>
                  </a:lnTo>
                  <a:lnTo>
                    <a:pt x="78981" y="109715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90"/>
                  </a:lnTo>
                  <a:lnTo>
                    <a:pt x="75806" y="112890"/>
                  </a:lnTo>
                  <a:lnTo>
                    <a:pt x="75806" y="109715"/>
                  </a:lnTo>
                  <a:lnTo>
                    <a:pt x="43484" y="109715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90"/>
                  </a:lnTo>
                  <a:lnTo>
                    <a:pt x="40309" y="112890"/>
                  </a:lnTo>
                  <a:lnTo>
                    <a:pt x="40309" y="109715"/>
                  </a:lnTo>
                  <a:lnTo>
                    <a:pt x="7988" y="109715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15"/>
                  </a:lnTo>
                  <a:lnTo>
                    <a:pt x="0" y="109715"/>
                  </a:lnTo>
                  <a:lnTo>
                    <a:pt x="0" y="112890"/>
                  </a:lnTo>
                  <a:lnTo>
                    <a:pt x="4813" y="112890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702"/>
                  </a:lnTo>
                  <a:lnTo>
                    <a:pt x="154762" y="259702"/>
                  </a:lnTo>
                  <a:lnTo>
                    <a:pt x="154762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62" y="224180"/>
                  </a:lnTo>
                  <a:lnTo>
                    <a:pt x="154762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62" y="187083"/>
                  </a:lnTo>
                  <a:lnTo>
                    <a:pt x="154762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62" y="149974"/>
                  </a:lnTo>
                  <a:lnTo>
                    <a:pt x="154762" y="146799"/>
                  </a:lnTo>
                  <a:lnTo>
                    <a:pt x="149974" y="146799"/>
                  </a:lnTo>
                  <a:lnTo>
                    <a:pt x="149974" y="112890"/>
                  </a:lnTo>
                  <a:lnTo>
                    <a:pt x="154762" y="112890"/>
                  </a:lnTo>
                  <a:lnTo>
                    <a:pt x="154762" y="109715"/>
                  </a:lnTo>
                  <a:lnTo>
                    <a:pt x="149974" y="109715"/>
                  </a:lnTo>
                  <a:lnTo>
                    <a:pt x="149974" y="75780"/>
                  </a:lnTo>
                  <a:lnTo>
                    <a:pt x="154762" y="75780"/>
                  </a:lnTo>
                  <a:lnTo>
                    <a:pt x="154762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62" y="38684"/>
                  </a:lnTo>
                  <a:lnTo>
                    <a:pt x="154762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62" y="1587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890998" y="2753570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4" name="object 424"/>
          <p:cNvGrpSpPr/>
          <p:nvPr/>
        </p:nvGrpSpPr>
        <p:grpSpPr>
          <a:xfrm>
            <a:off x="1623317" y="3178068"/>
            <a:ext cx="5429250" cy="791845"/>
            <a:chOff x="1623317" y="3178068"/>
            <a:chExt cx="5429250" cy="791845"/>
          </a:xfrm>
        </p:grpSpPr>
        <p:sp>
          <p:nvSpPr>
            <p:cNvPr id="425" name="object 425"/>
            <p:cNvSpPr/>
            <p:nvPr/>
          </p:nvSpPr>
          <p:spPr>
            <a:xfrm>
              <a:off x="1629663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162966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1629651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74" y="12"/>
                  </a:lnTo>
                  <a:lnTo>
                    <a:pt x="146799" y="0"/>
                  </a:lnTo>
                  <a:lnTo>
                    <a:pt x="146799" y="258127"/>
                  </a:lnTo>
                  <a:lnTo>
                    <a:pt x="114477" y="258127"/>
                  </a:lnTo>
                  <a:lnTo>
                    <a:pt x="114477" y="224205"/>
                  </a:lnTo>
                  <a:lnTo>
                    <a:pt x="146799" y="224205"/>
                  </a:lnTo>
                  <a:lnTo>
                    <a:pt x="146799" y="221030"/>
                  </a:lnTo>
                  <a:lnTo>
                    <a:pt x="114477" y="221030"/>
                  </a:lnTo>
                  <a:lnTo>
                    <a:pt x="114477" y="187109"/>
                  </a:lnTo>
                  <a:lnTo>
                    <a:pt x="146799" y="187109"/>
                  </a:lnTo>
                  <a:lnTo>
                    <a:pt x="146799" y="183934"/>
                  </a:lnTo>
                  <a:lnTo>
                    <a:pt x="114477" y="183934"/>
                  </a:lnTo>
                  <a:lnTo>
                    <a:pt x="114477" y="149999"/>
                  </a:lnTo>
                  <a:lnTo>
                    <a:pt x="146799" y="149999"/>
                  </a:lnTo>
                  <a:lnTo>
                    <a:pt x="146799" y="146824"/>
                  </a:lnTo>
                  <a:lnTo>
                    <a:pt x="114477" y="146824"/>
                  </a:lnTo>
                  <a:lnTo>
                    <a:pt x="114477" y="112903"/>
                  </a:lnTo>
                  <a:lnTo>
                    <a:pt x="146799" y="112903"/>
                  </a:lnTo>
                  <a:lnTo>
                    <a:pt x="146799" y="109728"/>
                  </a:lnTo>
                  <a:lnTo>
                    <a:pt x="114477" y="109728"/>
                  </a:lnTo>
                  <a:lnTo>
                    <a:pt x="114477" y="75806"/>
                  </a:lnTo>
                  <a:lnTo>
                    <a:pt x="146799" y="75806"/>
                  </a:lnTo>
                  <a:lnTo>
                    <a:pt x="146799" y="72631"/>
                  </a:lnTo>
                  <a:lnTo>
                    <a:pt x="114477" y="72631"/>
                  </a:lnTo>
                  <a:lnTo>
                    <a:pt x="114477" y="38709"/>
                  </a:lnTo>
                  <a:lnTo>
                    <a:pt x="146799" y="38709"/>
                  </a:lnTo>
                  <a:lnTo>
                    <a:pt x="146799" y="35534"/>
                  </a:lnTo>
                  <a:lnTo>
                    <a:pt x="114477" y="35534"/>
                  </a:lnTo>
                  <a:lnTo>
                    <a:pt x="114477" y="1612"/>
                  </a:lnTo>
                  <a:lnTo>
                    <a:pt x="146799" y="1612"/>
                  </a:lnTo>
                  <a:lnTo>
                    <a:pt x="146799" y="12"/>
                  </a:lnTo>
                  <a:lnTo>
                    <a:pt x="114477" y="12"/>
                  </a:lnTo>
                  <a:lnTo>
                    <a:pt x="111302" y="0"/>
                  </a:lnTo>
                  <a:lnTo>
                    <a:pt x="111302" y="258127"/>
                  </a:lnTo>
                  <a:lnTo>
                    <a:pt x="78981" y="258127"/>
                  </a:lnTo>
                  <a:lnTo>
                    <a:pt x="78981" y="224205"/>
                  </a:lnTo>
                  <a:lnTo>
                    <a:pt x="111302" y="224205"/>
                  </a:lnTo>
                  <a:lnTo>
                    <a:pt x="111302" y="221030"/>
                  </a:lnTo>
                  <a:lnTo>
                    <a:pt x="78981" y="221030"/>
                  </a:lnTo>
                  <a:lnTo>
                    <a:pt x="78981" y="187109"/>
                  </a:lnTo>
                  <a:lnTo>
                    <a:pt x="111302" y="187109"/>
                  </a:lnTo>
                  <a:lnTo>
                    <a:pt x="111302" y="183934"/>
                  </a:lnTo>
                  <a:lnTo>
                    <a:pt x="78981" y="183934"/>
                  </a:lnTo>
                  <a:lnTo>
                    <a:pt x="78981" y="149999"/>
                  </a:lnTo>
                  <a:lnTo>
                    <a:pt x="111302" y="149999"/>
                  </a:lnTo>
                  <a:lnTo>
                    <a:pt x="111302" y="146824"/>
                  </a:lnTo>
                  <a:lnTo>
                    <a:pt x="78981" y="146824"/>
                  </a:lnTo>
                  <a:lnTo>
                    <a:pt x="78981" y="112903"/>
                  </a:lnTo>
                  <a:lnTo>
                    <a:pt x="111302" y="112903"/>
                  </a:lnTo>
                  <a:lnTo>
                    <a:pt x="111302" y="109728"/>
                  </a:lnTo>
                  <a:lnTo>
                    <a:pt x="78981" y="109728"/>
                  </a:lnTo>
                  <a:lnTo>
                    <a:pt x="78981" y="75806"/>
                  </a:lnTo>
                  <a:lnTo>
                    <a:pt x="111302" y="75806"/>
                  </a:lnTo>
                  <a:lnTo>
                    <a:pt x="111302" y="72631"/>
                  </a:lnTo>
                  <a:lnTo>
                    <a:pt x="78981" y="72631"/>
                  </a:lnTo>
                  <a:lnTo>
                    <a:pt x="78981" y="38709"/>
                  </a:lnTo>
                  <a:lnTo>
                    <a:pt x="111302" y="38709"/>
                  </a:lnTo>
                  <a:lnTo>
                    <a:pt x="111302" y="35534"/>
                  </a:lnTo>
                  <a:lnTo>
                    <a:pt x="78981" y="35534"/>
                  </a:lnTo>
                  <a:lnTo>
                    <a:pt x="78981" y="1612"/>
                  </a:lnTo>
                  <a:lnTo>
                    <a:pt x="111302" y="1612"/>
                  </a:lnTo>
                  <a:lnTo>
                    <a:pt x="111302" y="12"/>
                  </a:lnTo>
                  <a:lnTo>
                    <a:pt x="78981" y="12"/>
                  </a:lnTo>
                  <a:lnTo>
                    <a:pt x="75806" y="0"/>
                  </a:lnTo>
                  <a:lnTo>
                    <a:pt x="75806" y="258127"/>
                  </a:lnTo>
                  <a:lnTo>
                    <a:pt x="43484" y="258127"/>
                  </a:lnTo>
                  <a:lnTo>
                    <a:pt x="43484" y="224205"/>
                  </a:lnTo>
                  <a:lnTo>
                    <a:pt x="75806" y="224205"/>
                  </a:lnTo>
                  <a:lnTo>
                    <a:pt x="75806" y="221030"/>
                  </a:lnTo>
                  <a:lnTo>
                    <a:pt x="43484" y="221030"/>
                  </a:lnTo>
                  <a:lnTo>
                    <a:pt x="43484" y="187109"/>
                  </a:lnTo>
                  <a:lnTo>
                    <a:pt x="75806" y="187109"/>
                  </a:lnTo>
                  <a:lnTo>
                    <a:pt x="75806" y="183934"/>
                  </a:lnTo>
                  <a:lnTo>
                    <a:pt x="43484" y="183934"/>
                  </a:lnTo>
                  <a:lnTo>
                    <a:pt x="43484" y="149999"/>
                  </a:lnTo>
                  <a:lnTo>
                    <a:pt x="75806" y="149999"/>
                  </a:lnTo>
                  <a:lnTo>
                    <a:pt x="75806" y="146824"/>
                  </a:lnTo>
                  <a:lnTo>
                    <a:pt x="43484" y="146824"/>
                  </a:lnTo>
                  <a:lnTo>
                    <a:pt x="43484" y="112903"/>
                  </a:lnTo>
                  <a:lnTo>
                    <a:pt x="75806" y="112903"/>
                  </a:lnTo>
                  <a:lnTo>
                    <a:pt x="75806" y="109728"/>
                  </a:lnTo>
                  <a:lnTo>
                    <a:pt x="43484" y="109728"/>
                  </a:lnTo>
                  <a:lnTo>
                    <a:pt x="43484" y="75806"/>
                  </a:lnTo>
                  <a:lnTo>
                    <a:pt x="75806" y="75806"/>
                  </a:lnTo>
                  <a:lnTo>
                    <a:pt x="75806" y="72631"/>
                  </a:lnTo>
                  <a:lnTo>
                    <a:pt x="43484" y="72631"/>
                  </a:lnTo>
                  <a:lnTo>
                    <a:pt x="43484" y="38709"/>
                  </a:lnTo>
                  <a:lnTo>
                    <a:pt x="75806" y="38709"/>
                  </a:lnTo>
                  <a:lnTo>
                    <a:pt x="75806" y="35534"/>
                  </a:lnTo>
                  <a:lnTo>
                    <a:pt x="43484" y="35534"/>
                  </a:lnTo>
                  <a:lnTo>
                    <a:pt x="43484" y="1612"/>
                  </a:lnTo>
                  <a:lnTo>
                    <a:pt x="75806" y="1612"/>
                  </a:lnTo>
                  <a:lnTo>
                    <a:pt x="75806" y="12"/>
                  </a:lnTo>
                  <a:lnTo>
                    <a:pt x="43484" y="12"/>
                  </a:lnTo>
                  <a:lnTo>
                    <a:pt x="40309" y="0"/>
                  </a:lnTo>
                  <a:lnTo>
                    <a:pt x="40309" y="258127"/>
                  </a:lnTo>
                  <a:lnTo>
                    <a:pt x="7988" y="258127"/>
                  </a:lnTo>
                  <a:lnTo>
                    <a:pt x="7988" y="224205"/>
                  </a:lnTo>
                  <a:lnTo>
                    <a:pt x="40309" y="224205"/>
                  </a:lnTo>
                  <a:lnTo>
                    <a:pt x="40309" y="221030"/>
                  </a:lnTo>
                  <a:lnTo>
                    <a:pt x="7988" y="221030"/>
                  </a:lnTo>
                  <a:lnTo>
                    <a:pt x="7988" y="187109"/>
                  </a:lnTo>
                  <a:lnTo>
                    <a:pt x="40309" y="187109"/>
                  </a:lnTo>
                  <a:lnTo>
                    <a:pt x="40309" y="183934"/>
                  </a:lnTo>
                  <a:lnTo>
                    <a:pt x="7988" y="183934"/>
                  </a:lnTo>
                  <a:lnTo>
                    <a:pt x="7988" y="149999"/>
                  </a:lnTo>
                  <a:lnTo>
                    <a:pt x="40309" y="149999"/>
                  </a:lnTo>
                  <a:lnTo>
                    <a:pt x="40309" y="146824"/>
                  </a:lnTo>
                  <a:lnTo>
                    <a:pt x="7988" y="146824"/>
                  </a:lnTo>
                  <a:lnTo>
                    <a:pt x="7988" y="112903"/>
                  </a:lnTo>
                  <a:lnTo>
                    <a:pt x="40309" y="112903"/>
                  </a:lnTo>
                  <a:lnTo>
                    <a:pt x="40309" y="109728"/>
                  </a:lnTo>
                  <a:lnTo>
                    <a:pt x="7988" y="109728"/>
                  </a:lnTo>
                  <a:lnTo>
                    <a:pt x="7988" y="75806"/>
                  </a:lnTo>
                  <a:lnTo>
                    <a:pt x="40309" y="75806"/>
                  </a:lnTo>
                  <a:lnTo>
                    <a:pt x="40309" y="72631"/>
                  </a:lnTo>
                  <a:lnTo>
                    <a:pt x="7988" y="72631"/>
                  </a:lnTo>
                  <a:lnTo>
                    <a:pt x="7988" y="38709"/>
                  </a:lnTo>
                  <a:lnTo>
                    <a:pt x="40309" y="38709"/>
                  </a:lnTo>
                  <a:lnTo>
                    <a:pt x="40309" y="35534"/>
                  </a:lnTo>
                  <a:lnTo>
                    <a:pt x="7988" y="35534"/>
                  </a:lnTo>
                  <a:lnTo>
                    <a:pt x="7988" y="1612"/>
                  </a:lnTo>
                  <a:lnTo>
                    <a:pt x="40309" y="1612"/>
                  </a:lnTo>
                  <a:lnTo>
                    <a:pt x="40309" y="12"/>
                  </a:lnTo>
                  <a:lnTo>
                    <a:pt x="7988" y="12"/>
                  </a:lnTo>
                  <a:lnTo>
                    <a:pt x="4813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13" y="1612"/>
                  </a:lnTo>
                  <a:lnTo>
                    <a:pt x="4813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13" y="38709"/>
                  </a:lnTo>
                  <a:lnTo>
                    <a:pt x="4813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13" y="75806"/>
                  </a:lnTo>
                  <a:lnTo>
                    <a:pt x="4813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13" y="112903"/>
                  </a:lnTo>
                  <a:lnTo>
                    <a:pt x="4813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13" y="149999"/>
                  </a:lnTo>
                  <a:lnTo>
                    <a:pt x="4813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13" y="187109"/>
                  </a:lnTo>
                  <a:lnTo>
                    <a:pt x="4813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13" y="224205"/>
                  </a:lnTo>
                  <a:lnTo>
                    <a:pt x="4813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74" y="258127"/>
                  </a:lnTo>
                  <a:lnTo>
                    <a:pt x="149974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74" y="221030"/>
                  </a:lnTo>
                  <a:lnTo>
                    <a:pt x="149974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74" y="183934"/>
                  </a:lnTo>
                  <a:lnTo>
                    <a:pt x="149974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74" y="146824"/>
                  </a:lnTo>
                  <a:lnTo>
                    <a:pt x="149974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74" y="109728"/>
                  </a:lnTo>
                  <a:lnTo>
                    <a:pt x="149974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74" y="72631"/>
                  </a:lnTo>
                  <a:lnTo>
                    <a:pt x="149974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74" y="35534"/>
                  </a:lnTo>
                  <a:lnTo>
                    <a:pt x="149974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162966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1784413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178441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178442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43" y="258127"/>
                  </a:lnTo>
                  <a:lnTo>
                    <a:pt x="78943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43" y="221030"/>
                  </a:lnTo>
                  <a:lnTo>
                    <a:pt x="78943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43" y="183934"/>
                  </a:lnTo>
                  <a:lnTo>
                    <a:pt x="78943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43" y="146824"/>
                  </a:lnTo>
                  <a:lnTo>
                    <a:pt x="78943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43" y="109728"/>
                  </a:lnTo>
                  <a:lnTo>
                    <a:pt x="78943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43" y="72631"/>
                  </a:lnTo>
                  <a:lnTo>
                    <a:pt x="78943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43" y="35534"/>
                  </a:lnTo>
                  <a:lnTo>
                    <a:pt x="78943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43" y="12"/>
                  </a:lnTo>
                  <a:lnTo>
                    <a:pt x="75768" y="0"/>
                  </a:lnTo>
                  <a:lnTo>
                    <a:pt x="75768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68" y="224205"/>
                  </a:lnTo>
                  <a:lnTo>
                    <a:pt x="75768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68" y="187109"/>
                  </a:lnTo>
                  <a:lnTo>
                    <a:pt x="75768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68" y="149999"/>
                  </a:lnTo>
                  <a:lnTo>
                    <a:pt x="75768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68" y="112903"/>
                  </a:lnTo>
                  <a:lnTo>
                    <a:pt x="75768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68" y="75806"/>
                  </a:lnTo>
                  <a:lnTo>
                    <a:pt x="75768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68" y="38709"/>
                  </a:lnTo>
                  <a:lnTo>
                    <a:pt x="75768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68" y="1612"/>
                  </a:lnTo>
                  <a:lnTo>
                    <a:pt x="75768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178441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1939150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193915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1939150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193915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2093912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209391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209391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209391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2248649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224865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2248649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224865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2403398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240340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240338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240340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2558135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255813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2558123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74" y="12"/>
                  </a:lnTo>
                  <a:lnTo>
                    <a:pt x="146799" y="0"/>
                  </a:lnTo>
                  <a:lnTo>
                    <a:pt x="146799" y="258127"/>
                  </a:lnTo>
                  <a:lnTo>
                    <a:pt x="114477" y="258127"/>
                  </a:lnTo>
                  <a:lnTo>
                    <a:pt x="114477" y="224205"/>
                  </a:lnTo>
                  <a:lnTo>
                    <a:pt x="146799" y="224205"/>
                  </a:lnTo>
                  <a:lnTo>
                    <a:pt x="146799" y="221030"/>
                  </a:lnTo>
                  <a:lnTo>
                    <a:pt x="114477" y="221030"/>
                  </a:lnTo>
                  <a:lnTo>
                    <a:pt x="114477" y="187109"/>
                  </a:lnTo>
                  <a:lnTo>
                    <a:pt x="146799" y="187109"/>
                  </a:lnTo>
                  <a:lnTo>
                    <a:pt x="146799" y="183934"/>
                  </a:lnTo>
                  <a:lnTo>
                    <a:pt x="114477" y="183934"/>
                  </a:lnTo>
                  <a:lnTo>
                    <a:pt x="114477" y="149999"/>
                  </a:lnTo>
                  <a:lnTo>
                    <a:pt x="146799" y="149999"/>
                  </a:lnTo>
                  <a:lnTo>
                    <a:pt x="146799" y="146824"/>
                  </a:lnTo>
                  <a:lnTo>
                    <a:pt x="114477" y="146824"/>
                  </a:lnTo>
                  <a:lnTo>
                    <a:pt x="114477" y="112903"/>
                  </a:lnTo>
                  <a:lnTo>
                    <a:pt x="146799" y="112903"/>
                  </a:lnTo>
                  <a:lnTo>
                    <a:pt x="146799" y="109728"/>
                  </a:lnTo>
                  <a:lnTo>
                    <a:pt x="114477" y="109728"/>
                  </a:lnTo>
                  <a:lnTo>
                    <a:pt x="114477" y="75806"/>
                  </a:lnTo>
                  <a:lnTo>
                    <a:pt x="146799" y="75806"/>
                  </a:lnTo>
                  <a:lnTo>
                    <a:pt x="146799" y="72631"/>
                  </a:lnTo>
                  <a:lnTo>
                    <a:pt x="114477" y="72631"/>
                  </a:lnTo>
                  <a:lnTo>
                    <a:pt x="114477" y="38709"/>
                  </a:lnTo>
                  <a:lnTo>
                    <a:pt x="146799" y="38709"/>
                  </a:lnTo>
                  <a:lnTo>
                    <a:pt x="146799" y="35534"/>
                  </a:lnTo>
                  <a:lnTo>
                    <a:pt x="114477" y="35534"/>
                  </a:lnTo>
                  <a:lnTo>
                    <a:pt x="114477" y="1612"/>
                  </a:lnTo>
                  <a:lnTo>
                    <a:pt x="146799" y="1612"/>
                  </a:lnTo>
                  <a:lnTo>
                    <a:pt x="146799" y="12"/>
                  </a:lnTo>
                  <a:lnTo>
                    <a:pt x="114477" y="12"/>
                  </a:lnTo>
                  <a:lnTo>
                    <a:pt x="111302" y="0"/>
                  </a:lnTo>
                  <a:lnTo>
                    <a:pt x="111302" y="258127"/>
                  </a:lnTo>
                  <a:lnTo>
                    <a:pt x="78981" y="258127"/>
                  </a:lnTo>
                  <a:lnTo>
                    <a:pt x="78981" y="224205"/>
                  </a:lnTo>
                  <a:lnTo>
                    <a:pt x="111302" y="224205"/>
                  </a:lnTo>
                  <a:lnTo>
                    <a:pt x="111302" y="221030"/>
                  </a:lnTo>
                  <a:lnTo>
                    <a:pt x="78981" y="221030"/>
                  </a:lnTo>
                  <a:lnTo>
                    <a:pt x="78981" y="187109"/>
                  </a:lnTo>
                  <a:lnTo>
                    <a:pt x="111302" y="187109"/>
                  </a:lnTo>
                  <a:lnTo>
                    <a:pt x="111302" y="183934"/>
                  </a:lnTo>
                  <a:lnTo>
                    <a:pt x="78981" y="183934"/>
                  </a:lnTo>
                  <a:lnTo>
                    <a:pt x="78981" y="149999"/>
                  </a:lnTo>
                  <a:lnTo>
                    <a:pt x="111302" y="149999"/>
                  </a:lnTo>
                  <a:lnTo>
                    <a:pt x="111302" y="146824"/>
                  </a:lnTo>
                  <a:lnTo>
                    <a:pt x="78981" y="146824"/>
                  </a:lnTo>
                  <a:lnTo>
                    <a:pt x="78981" y="112903"/>
                  </a:lnTo>
                  <a:lnTo>
                    <a:pt x="111302" y="112903"/>
                  </a:lnTo>
                  <a:lnTo>
                    <a:pt x="111302" y="109728"/>
                  </a:lnTo>
                  <a:lnTo>
                    <a:pt x="78981" y="109728"/>
                  </a:lnTo>
                  <a:lnTo>
                    <a:pt x="78981" y="75806"/>
                  </a:lnTo>
                  <a:lnTo>
                    <a:pt x="111302" y="75806"/>
                  </a:lnTo>
                  <a:lnTo>
                    <a:pt x="111302" y="72631"/>
                  </a:lnTo>
                  <a:lnTo>
                    <a:pt x="78981" y="72631"/>
                  </a:lnTo>
                  <a:lnTo>
                    <a:pt x="78981" y="38709"/>
                  </a:lnTo>
                  <a:lnTo>
                    <a:pt x="111302" y="38709"/>
                  </a:lnTo>
                  <a:lnTo>
                    <a:pt x="111302" y="35534"/>
                  </a:lnTo>
                  <a:lnTo>
                    <a:pt x="78981" y="35534"/>
                  </a:lnTo>
                  <a:lnTo>
                    <a:pt x="78981" y="1612"/>
                  </a:lnTo>
                  <a:lnTo>
                    <a:pt x="111302" y="1612"/>
                  </a:lnTo>
                  <a:lnTo>
                    <a:pt x="111302" y="12"/>
                  </a:lnTo>
                  <a:lnTo>
                    <a:pt x="78981" y="12"/>
                  </a:lnTo>
                  <a:lnTo>
                    <a:pt x="75806" y="0"/>
                  </a:lnTo>
                  <a:lnTo>
                    <a:pt x="75806" y="258127"/>
                  </a:lnTo>
                  <a:lnTo>
                    <a:pt x="43484" y="258127"/>
                  </a:lnTo>
                  <a:lnTo>
                    <a:pt x="43484" y="224205"/>
                  </a:lnTo>
                  <a:lnTo>
                    <a:pt x="75806" y="224205"/>
                  </a:lnTo>
                  <a:lnTo>
                    <a:pt x="75806" y="221030"/>
                  </a:lnTo>
                  <a:lnTo>
                    <a:pt x="43484" y="221030"/>
                  </a:lnTo>
                  <a:lnTo>
                    <a:pt x="43484" y="187109"/>
                  </a:lnTo>
                  <a:lnTo>
                    <a:pt x="75806" y="187109"/>
                  </a:lnTo>
                  <a:lnTo>
                    <a:pt x="75806" y="183934"/>
                  </a:lnTo>
                  <a:lnTo>
                    <a:pt x="43484" y="183934"/>
                  </a:lnTo>
                  <a:lnTo>
                    <a:pt x="43484" y="149999"/>
                  </a:lnTo>
                  <a:lnTo>
                    <a:pt x="75806" y="149999"/>
                  </a:lnTo>
                  <a:lnTo>
                    <a:pt x="75806" y="146824"/>
                  </a:lnTo>
                  <a:lnTo>
                    <a:pt x="43484" y="146824"/>
                  </a:lnTo>
                  <a:lnTo>
                    <a:pt x="43484" y="112903"/>
                  </a:lnTo>
                  <a:lnTo>
                    <a:pt x="75806" y="112903"/>
                  </a:lnTo>
                  <a:lnTo>
                    <a:pt x="75806" y="109728"/>
                  </a:lnTo>
                  <a:lnTo>
                    <a:pt x="43484" y="109728"/>
                  </a:lnTo>
                  <a:lnTo>
                    <a:pt x="43484" y="75806"/>
                  </a:lnTo>
                  <a:lnTo>
                    <a:pt x="75806" y="75806"/>
                  </a:lnTo>
                  <a:lnTo>
                    <a:pt x="75806" y="72631"/>
                  </a:lnTo>
                  <a:lnTo>
                    <a:pt x="43484" y="72631"/>
                  </a:lnTo>
                  <a:lnTo>
                    <a:pt x="43484" y="38709"/>
                  </a:lnTo>
                  <a:lnTo>
                    <a:pt x="75806" y="38709"/>
                  </a:lnTo>
                  <a:lnTo>
                    <a:pt x="75806" y="35534"/>
                  </a:lnTo>
                  <a:lnTo>
                    <a:pt x="43484" y="35534"/>
                  </a:lnTo>
                  <a:lnTo>
                    <a:pt x="43484" y="1612"/>
                  </a:lnTo>
                  <a:lnTo>
                    <a:pt x="75806" y="1612"/>
                  </a:lnTo>
                  <a:lnTo>
                    <a:pt x="75806" y="12"/>
                  </a:lnTo>
                  <a:lnTo>
                    <a:pt x="43484" y="12"/>
                  </a:lnTo>
                  <a:lnTo>
                    <a:pt x="40309" y="0"/>
                  </a:lnTo>
                  <a:lnTo>
                    <a:pt x="40309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309" y="224205"/>
                  </a:lnTo>
                  <a:lnTo>
                    <a:pt x="40309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309" y="187109"/>
                  </a:lnTo>
                  <a:lnTo>
                    <a:pt x="40309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309" y="149999"/>
                  </a:lnTo>
                  <a:lnTo>
                    <a:pt x="40309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309" y="112903"/>
                  </a:lnTo>
                  <a:lnTo>
                    <a:pt x="40309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309" y="75806"/>
                  </a:lnTo>
                  <a:lnTo>
                    <a:pt x="40309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309" y="38709"/>
                  </a:lnTo>
                  <a:lnTo>
                    <a:pt x="40309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309" y="1612"/>
                  </a:lnTo>
                  <a:lnTo>
                    <a:pt x="40309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74" y="258127"/>
                  </a:lnTo>
                  <a:lnTo>
                    <a:pt x="149974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74" y="221030"/>
                  </a:lnTo>
                  <a:lnTo>
                    <a:pt x="149974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74" y="183934"/>
                  </a:lnTo>
                  <a:lnTo>
                    <a:pt x="149974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74" y="146824"/>
                  </a:lnTo>
                  <a:lnTo>
                    <a:pt x="149974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74" y="109728"/>
                  </a:lnTo>
                  <a:lnTo>
                    <a:pt x="149974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74" y="72631"/>
                  </a:lnTo>
                  <a:lnTo>
                    <a:pt x="149974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74" y="35534"/>
                  </a:lnTo>
                  <a:lnTo>
                    <a:pt x="149974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255813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2712885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271288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271287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74" y="12"/>
                  </a:lnTo>
                  <a:lnTo>
                    <a:pt x="146799" y="0"/>
                  </a:lnTo>
                  <a:lnTo>
                    <a:pt x="146799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99" y="224205"/>
                  </a:lnTo>
                  <a:lnTo>
                    <a:pt x="146799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99" y="187109"/>
                  </a:lnTo>
                  <a:lnTo>
                    <a:pt x="146799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99" y="149999"/>
                  </a:lnTo>
                  <a:lnTo>
                    <a:pt x="146799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99" y="112903"/>
                  </a:lnTo>
                  <a:lnTo>
                    <a:pt x="146799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99" y="75806"/>
                  </a:lnTo>
                  <a:lnTo>
                    <a:pt x="146799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99" y="38709"/>
                  </a:lnTo>
                  <a:lnTo>
                    <a:pt x="146799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99" y="1612"/>
                  </a:lnTo>
                  <a:lnTo>
                    <a:pt x="146799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74" y="258127"/>
                  </a:lnTo>
                  <a:lnTo>
                    <a:pt x="149974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74" y="221030"/>
                  </a:lnTo>
                  <a:lnTo>
                    <a:pt x="149974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74" y="183934"/>
                  </a:lnTo>
                  <a:lnTo>
                    <a:pt x="149974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74" y="146824"/>
                  </a:lnTo>
                  <a:lnTo>
                    <a:pt x="149974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74" y="109728"/>
                  </a:lnTo>
                  <a:lnTo>
                    <a:pt x="149974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74" y="72631"/>
                  </a:lnTo>
                  <a:lnTo>
                    <a:pt x="149974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74" y="35534"/>
                  </a:lnTo>
                  <a:lnTo>
                    <a:pt x="149974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271288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2867634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286763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2867621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286763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3022371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3022375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3022371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3022375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3177120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317712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3177120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317712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3331870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333187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3331883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12"/>
                  </a:moveTo>
                  <a:lnTo>
                    <a:pt x="149936" y="12"/>
                  </a:lnTo>
                  <a:lnTo>
                    <a:pt x="146761" y="0"/>
                  </a:lnTo>
                  <a:lnTo>
                    <a:pt x="146761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61" y="224205"/>
                  </a:lnTo>
                  <a:lnTo>
                    <a:pt x="146761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61" y="187109"/>
                  </a:lnTo>
                  <a:lnTo>
                    <a:pt x="146761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61" y="149999"/>
                  </a:lnTo>
                  <a:lnTo>
                    <a:pt x="146761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61" y="112903"/>
                  </a:lnTo>
                  <a:lnTo>
                    <a:pt x="146761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61" y="75806"/>
                  </a:lnTo>
                  <a:lnTo>
                    <a:pt x="146761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61" y="38709"/>
                  </a:lnTo>
                  <a:lnTo>
                    <a:pt x="146761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61" y="1612"/>
                  </a:lnTo>
                  <a:lnTo>
                    <a:pt x="146761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43" y="258127"/>
                  </a:lnTo>
                  <a:lnTo>
                    <a:pt x="78943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43" y="221030"/>
                  </a:lnTo>
                  <a:lnTo>
                    <a:pt x="78943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43" y="183934"/>
                  </a:lnTo>
                  <a:lnTo>
                    <a:pt x="78943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43" y="146824"/>
                  </a:lnTo>
                  <a:lnTo>
                    <a:pt x="78943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43" y="109728"/>
                  </a:lnTo>
                  <a:lnTo>
                    <a:pt x="78943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43" y="72631"/>
                  </a:lnTo>
                  <a:lnTo>
                    <a:pt x="78943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43" y="35534"/>
                  </a:lnTo>
                  <a:lnTo>
                    <a:pt x="78943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43" y="12"/>
                  </a:lnTo>
                  <a:lnTo>
                    <a:pt x="75768" y="0"/>
                  </a:lnTo>
                  <a:lnTo>
                    <a:pt x="75768" y="258127"/>
                  </a:lnTo>
                  <a:lnTo>
                    <a:pt x="43446" y="258127"/>
                  </a:lnTo>
                  <a:lnTo>
                    <a:pt x="43446" y="224205"/>
                  </a:lnTo>
                  <a:lnTo>
                    <a:pt x="75768" y="224205"/>
                  </a:lnTo>
                  <a:lnTo>
                    <a:pt x="75768" y="221030"/>
                  </a:lnTo>
                  <a:lnTo>
                    <a:pt x="43446" y="221030"/>
                  </a:lnTo>
                  <a:lnTo>
                    <a:pt x="43446" y="187109"/>
                  </a:lnTo>
                  <a:lnTo>
                    <a:pt x="75768" y="187109"/>
                  </a:lnTo>
                  <a:lnTo>
                    <a:pt x="75768" y="183934"/>
                  </a:lnTo>
                  <a:lnTo>
                    <a:pt x="43446" y="183934"/>
                  </a:lnTo>
                  <a:lnTo>
                    <a:pt x="43446" y="149999"/>
                  </a:lnTo>
                  <a:lnTo>
                    <a:pt x="75768" y="149999"/>
                  </a:lnTo>
                  <a:lnTo>
                    <a:pt x="75768" y="146824"/>
                  </a:lnTo>
                  <a:lnTo>
                    <a:pt x="43446" y="146824"/>
                  </a:lnTo>
                  <a:lnTo>
                    <a:pt x="43446" y="112903"/>
                  </a:lnTo>
                  <a:lnTo>
                    <a:pt x="75768" y="112903"/>
                  </a:lnTo>
                  <a:lnTo>
                    <a:pt x="75768" y="109728"/>
                  </a:lnTo>
                  <a:lnTo>
                    <a:pt x="43446" y="109728"/>
                  </a:lnTo>
                  <a:lnTo>
                    <a:pt x="43446" y="75806"/>
                  </a:lnTo>
                  <a:lnTo>
                    <a:pt x="75768" y="75806"/>
                  </a:lnTo>
                  <a:lnTo>
                    <a:pt x="75768" y="72631"/>
                  </a:lnTo>
                  <a:lnTo>
                    <a:pt x="43446" y="72631"/>
                  </a:lnTo>
                  <a:lnTo>
                    <a:pt x="43446" y="38709"/>
                  </a:lnTo>
                  <a:lnTo>
                    <a:pt x="75768" y="38709"/>
                  </a:lnTo>
                  <a:lnTo>
                    <a:pt x="75768" y="35534"/>
                  </a:lnTo>
                  <a:lnTo>
                    <a:pt x="43446" y="35534"/>
                  </a:lnTo>
                  <a:lnTo>
                    <a:pt x="43446" y="1612"/>
                  </a:lnTo>
                  <a:lnTo>
                    <a:pt x="75768" y="1612"/>
                  </a:lnTo>
                  <a:lnTo>
                    <a:pt x="75768" y="12"/>
                  </a:lnTo>
                  <a:lnTo>
                    <a:pt x="43446" y="12"/>
                  </a:lnTo>
                  <a:lnTo>
                    <a:pt x="40271" y="0"/>
                  </a:lnTo>
                  <a:lnTo>
                    <a:pt x="40271" y="258127"/>
                  </a:lnTo>
                  <a:lnTo>
                    <a:pt x="7950" y="258127"/>
                  </a:lnTo>
                  <a:lnTo>
                    <a:pt x="7950" y="224205"/>
                  </a:lnTo>
                  <a:lnTo>
                    <a:pt x="40271" y="224205"/>
                  </a:lnTo>
                  <a:lnTo>
                    <a:pt x="40271" y="221030"/>
                  </a:lnTo>
                  <a:lnTo>
                    <a:pt x="7950" y="221030"/>
                  </a:lnTo>
                  <a:lnTo>
                    <a:pt x="7950" y="187109"/>
                  </a:lnTo>
                  <a:lnTo>
                    <a:pt x="40271" y="187109"/>
                  </a:lnTo>
                  <a:lnTo>
                    <a:pt x="40271" y="183934"/>
                  </a:lnTo>
                  <a:lnTo>
                    <a:pt x="7950" y="183934"/>
                  </a:lnTo>
                  <a:lnTo>
                    <a:pt x="7950" y="149999"/>
                  </a:lnTo>
                  <a:lnTo>
                    <a:pt x="40271" y="149999"/>
                  </a:lnTo>
                  <a:lnTo>
                    <a:pt x="40271" y="146824"/>
                  </a:lnTo>
                  <a:lnTo>
                    <a:pt x="7950" y="146824"/>
                  </a:lnTo>
                  <a:lnTo>
                    <a:pt x="7950" y="112903"/>
                  </a:lnTo>
                  <a:lnTo>
                    <a:pt x="40271" y="112903"/>
                  </a:lnTo>
                  <a:lnTo>
                    <a:pt x="40271" y="109728"/>
                  </a:lnTo>
                  <a:lnTo>
                    <a:pt x="7950" y="109728"/>
                  </a:lnTo>
                  <a:lnTo>
                    <a:pt x="7950" y="75806"/>
                  </a:lnTo>
                  <a:lnTo>
                    <a:pt x="40271" y="75806"/>
                  </a:lnTo>
                  <a:lnTo>
                    <a:pt x="40271" y="72631"/>
                  </a:lnTo>
                  <a:lnTo>
                    <a:pt x="7950" y="72631"/>
                  </a:lnTo>
                  <a:lnTo>
                    <a:pt x="7950" y="38709"/>
                  </a:lnTo>
                  <a:lnTo>
                    <a:pt x="40271" y="38709"/>
                  </a:lnTo>
                  <a:lnTo>
                    <a:pt x="40271" y="35534"/>
                  </a:lnTo>
                  <a:lnTo>
                    <a:pt x="7950" y="35534"/>
                  </a:lnTo>
                  <a:lnTo>
                    <a:pt x="7950" y="1612"/>
                  </a:lnTo>
                  <a:lnTo>
                    <a:pt x="40271" y="1612"/>
                  </a:lnTo>
                  <a:lnTo>
                    <a:pt x="40271" y="12"/>
                  </a:lnTo>
                  <a:lnTo>
                    <a:pt x="7950" y="12"/>
                  </a:lnTo>
                  <a:lnTo>
                    <a:pt x="4775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75" y="1612"/>
                  </a:lnTo>
                  <a:lnTo>
                    <a:pt x="4775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75" y="38709"/>
                  </a:lnTo>
                  <a:lnTo>
                    <a:pt x="4775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75" y="75806"/>
                  </a:lnTo>
                  <a:lnTo>
                    <a:pt x="4775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75" y="112903"/>
                  </a:lnTo>
                  <a:lnTo>
                    <a:pt x="4775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75" y="149999"/>
                  </a:lnTo>
                  <a:lnTo>
                    <a:pt x="4775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75" y="187109"/>
                  </a:lnTo>
                  <a:lnTo>
                    <a:pt x="4775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75" y="224205"/>
                  </a:lnTo>
                  <a:lnTo>
                    <a:pt x="4775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24" y="259715"/>
                  </a:lnTo>
                  <a:lnTo>
                    <a:pt x="154724" y="258127"/>
                  </a:lnTo>
                  <a:lnTo>
                    <a:pt x="149936" y="258127"/>
                  </a:lnTo>
                  <a:lnTo>
                    <a:pt x="149936" y="224205"/>
                  </a:lnTo>
                  <a:lnTo>
                    <a:pt x="154724" y="224205"/>
                  </a:lnTo>
                  <a:lnTo>
                    <a:pt x="154724" y="221030"/>
                  </a:lnTo>
                  <a:lnTo>
                    <a:pt x="149936" y="221030"/>
                  </a:lnTo>
                  <a:lnTo>
                    <a:pt x="149936" y="187109"/>
                  </a:lnTo>
                  <a:lnTo>
                    <a:pt x="154724" y="187109"/>
                  </a:lnTo>
                  <a:lnTo>
                    <a:pt x="154724" y="183934"/>
                  </a:lnTo>
                  <a:lnTo>
                    <a:pt x="149936" y="183934"/>
                  </a:lnTo>
                  <a:lnTo>
                    <a:pt x="149936" y="149999"/>
                  </a:lnTo>
                  <a:lnTo>
                    <a:pt x="154724" y="149999"/>
                  </a:lnTo>
                  <a:lnTo>
                    <a:pt x="154724" y="146824"/>
                  </a:lnTo>
                  <a:lnTo>
                    <a:pt x="149936" y="146824"/>
                  </a:lnTo>
                  <a:lnTo>
                    <a:pt x="149936" y="112903"/>
                  </a:lnTo>
                  <a:lnTo>
                    <a:pt x="154724" y="112903"/>
                  </a:lnTo>
                  <a:lnTo>
                    <a:pt x="154724" y="109728"/>
                  </a:lnTo>
                  <a:lnTo>
                    <a:pt x="149936" y="109728"/>
                  </a:lnTo>
                  <a:lnTo>
                    <a:pt x="149936" y="75806"/>
                  </a:lnTo>
                  <a:lnTo>
                    <a:pt x="154724" y="75806"/>
                  </a:lnTo>
                  <a:lnTo>
                    <a:pt x="154724" y="72631"/>
                  </a:lnTo>
                  <a:lnTo>
                    <a:pt x="149936" y="72631"/>
                  </a:lnTo>
                  <a:lnTo>
                    <a:pt x="149936" y="38709"/>
                  </a:lnTo>
                  <a:lnTo>
                    <a:pt x="154724" y="38709"/>
                  </a:lnTo>
                  <a:lnTo>
                    <a:pt x="154724" y="35534"/>
                  </a:lnTo>
                  <a:lnTo>
                    <a:pt x="149936" y="35534"/>
                  </a:lnTo>
                  <a:lnTo>
                    <a:pt x="149936" y="1612"/>
                  </a:lnTo>
                  <a:lnTo>
                    <a:pt x="154724" y="1612"/>
                  </a:lnTo>
                  <a:lnTo>
                    <a:pt x="154724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333187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3486607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3486611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3486607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3486611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3641356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3641360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364135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3641360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3796093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379609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379610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46" y="258127"/>
                  </a:lnTo>
                  <a:lnTo>
                    <a:pt x="43446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46" y="221030"/>
                  </a:lnTo>
                  <a:lnTo>
                    <a:pt x="43446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46" y="183934"/>
                  </a:lnTo>
                  <a:lnTo>
                    <a:pt x="43446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46" y="146824"/>
                  </a:lnTo>
                  <a:lnTo>
                    <a:pt x="43446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46" y="109728"/>
                  </a:lnTo>
                  <a:lnTo>
                    <a:pt x="43446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46" y="72631"/>
                  </a:lnTo>
                  <a:lnTo>
                    <a:pt x="43446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46" y="35534"/>
                  </a:lnTo>
                  <a:lnTo>
                    <a:pt x="43446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46" y="12"/>
                  </a:lnTo>
                  <a:lnTo>
                    <a:pt x="40271" y="0"/>
                  </a:lnTo>
                  <a:lnTo>
                    <a:pt x="40271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71" y="224205"/>
                  </a:lnTo>
                  <a:lnTo>
                    <a:pt x="40271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71" y="187109"/>
                  </a:lnTo>
                  <a:lnTo>
                    <a:pt x="40271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71" y="149999"/>
                  </a:lnTo>
                  <a:lnTo>
                    <a:pt x="40271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71" y="112903"/>
                  </a:lnTo>
                  <a:lnTo>
                    <a:pt x="40271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71" y="75806"/>
                  </a:lnTo>
                  <a:lnTo>
                    <a:pt x="40271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71" y="38709"/>
                  </a:lnTo>
                  <a:lnTo>
                    <a:pt x="40271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71" y="1612"/>
                  </a:lnTo>
                  <a:lnTo>
                    <a:pt x="40271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379609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3950842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395084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3950843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395084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105579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410558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10559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10558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260329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26033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26034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50" y="258127"/>
                  </a:lnTo>
                  <a:lnTo>
                    <a:pt x="7950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50" y="221030"/>
                  </a:lnTo>
                  <a:lnTo>
                    <a:pt x="7950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50" y="183934"/>
                  </a:lnTo>
                  <a:lnTo>
                    <a:pt x="7950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50" y="146824"/>
                  </a:lnTo>
                  <a:lnTo>
                    <a:pt x="7950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50" y="109728"/>
                  </a:lnTo>
                  <a:lnTo>
                    <a:pt x="7950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50" y="72631"/>
                  </a:lnTo>
                  <a:lnTo>
                    <a:pt x="7950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50" y="35534"/>
                  </a:lnTo>
                  <a:lnTo>
                    <a:pt x="7950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50" y="12"/>
                  </a:lnTo>
                  <a:lnTo>
                    <a:pt x="4775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75" y="1612"/>
                  </a:lnTo>
                  <a:lnTo>
                    <a:pt x="4775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75" y="38709"/>
                  </a:lnTo>
                  <a:lnTo>
                    <a:pt x="4775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75" y="75806"/>
                  </a:lnTo>
                  <a:lnTo>
                    <a:pt x="4775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75" y="112903"/>
                  </a:lnTo>
                  <a:lnTo>
                    <a:pt x="4775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75" y="149999"/>
                  </a:lnTo>
                  <a:lnTo>
                    <a:pt x="4775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75" y="187109"/>
                  </a:lnTo>
                  <a:lnTo>
                    <a:pt x="4775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75" y="224205"/>
                  </a:lnTo>
                  <a:lnTo>
                    <a:pt x="4775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26033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415078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41508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415078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41508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569815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56981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569815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56981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724565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72456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724577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72456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879314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487931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4879314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87931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5034064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503406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5034051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5034067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5188800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518880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5188801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518880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5343550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534355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5343563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39" y="258127"/>
                  </a:lnTo>
                  <a:lnTo>
                    <a:pt x="114439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39" y="221030"/>
                  </a:lnTo>
                  <a:lnTo>
                    <a:pt x="114439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39" y="183934"/>
                  </a:lnTo>
                  <a:lnTo>
                    <a:pt x="114439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39" y="146824"/>
                  </a:lnTo>
                  <a:lnTo>
                    <a:pt x="114439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39" y="109728"/>
                  </a:lnTo>
                  <a:lnTo>
                    <a:pt x="114439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39" y="72631"/>
                  </a:lnTo>
                  <a:lnTo>
                    <a:pt x="114439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39" y="35534"/>
                  </a:lnTo>
                  <a:lnTo>
                    <a:pt x="114439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39" y="12"/>
                  </a:lnTo>
                  <a:lnTo>
                    <a:pt x="111264" y="0"/>
                  </a:lnTo>
                  <a:lnTo>
                    <a:pt x="111264" y="258127"/>
                  </a:lnTo>
                  <a:lnTo>
                    <a:pt x="78943" y="258127"/>
                  </a:lnTo>
                  <a:lnTo>
                    <a:pt x="78943" y="224205"/>
                  </a:lnTo>
                  <a:lnTo>
                    <a:pt x="111264" y="224205"/>
                  </a:lnTo>
                  <a:lnTo>
                    <a:pt x="111264" y="221030"/>
                  </a:lnTo>
                  <a:lnTo>
                    <a:pt x="78943" y="221030"/>
                  </a:lnTo>
                  <a:lnTo>
                    <a:pt x="78943" y="187109"/>
                  </a:lnTo>
                  <a:lnTo>
                    <a:pt x="111264" y="187109"/>
                  </a:lnTo>
                  <a:lnTo>
                    <a:pt x="111264" y="183934"/>
                  </a:lnTo>
                  <a:lnTo>
                    <a:pt x="78943" y="183934"/>
                  </a:lnTo>
                  <a:lnTo>
                    <a:pt x="78943" y="149999"/>
                  </a:lnTo>
                  <a:lnTo>
                    <a:pt x="111264" y="149999"/>
                  </a:lnTo>
                  <a:lnTo>
                    <a:pt x="111264" y="146824"/>
                  </a:lnTo>
                  <a:lnTo>
                    <a:pt x="78943" y="146824"/>
                  </a:lnTo>
                  <a:lnTo>
                    <a:pt x="78943" y="112903"/>
                  </a:lnTo>
                  <a:lnTo>
                    <a:pt x="111264" y="112903"/>
                  </a:lnTo>
                  <a:lnTo>
                    <a:pt x="111264" y="109728"/>
                  </a:lnTo>
                  <a:lnTo>
                    <a:pt x="78943" y="109728"/>
                  </a:lnTo>
                  <a:lnTo>
                    <a:pt x="78943" y="75806"/>
                  </a:lnTo>
                  <a:lnTo>
                    <a:pt x="111264" y="75806"/>
                  </a:lnTo>
                  <a:lnTo>
                    <a:pt x="111264" y="72631"/>
                  </a:lnTo>
                  <a:lnTo>
                    <a:pt x="78943" y="72631"/>
                  </a:lnTo>
                  <a:lnTo>
                    <a:pt x="78943" y="38709"/>
                  </a:lnTo>
                  <a:lnTo>
                    <a:pt x="111264" y="38709"/>
                  </a:lnTo>
                  <a:lnTo>
                    <a:pt x="111264" y="35534"/>
                  </a:lnTo>
                  <a:lnTo>
                    <a:pt x="78943" y="35534"/>
                  </a:lnTo>
                  <a:lnTo>
                    <a:pt x="78943" y="1612"/>
                  </a:lnTo>
                  <a:lnTo>
                    <a:pt x="111264" y="1612"/>
                  </a:lnTo>
                  <a:lnTo>
                    <a:pt x="111264" y="12"/>
                  </a:lnTo>
                  <a:lnTo>
                    <a:pt x="78943" y="12"/>
                  </a:lnTo>
                  <a:lnTo>
                    <a:pt x="75768" y="0"/>
                  </a:lnTo>
                  <a:lnTo>
                    <a:pt x="75768" y="258127"/>
                  </a:lnTo>
                  <a:lnTo>
                    <a:pt x="43446" y="258127"/>
                  </a:lnTo>
                  <a:lnTo>
                    <a:pt x="43446" y="224205"/>
                  </a:lnTo>
                  <a:lnTo>
                    <a:pt x="75768" y="224205"/>
                  </a:lnTo>
                  <a:lnTo>
                    <a:pt x="75768" y="221030"/>
                  </a:lnTo>
                  <a:lnTo>
                    <a:pt x="43446" y="221030"/>
                  </a:lnTo>
                  <a:lnTo>
                    <a:pt x="43446" y="187109"/>
                  </a:lnTo>
                  <a:lnTo>
                    <a:pt x="75768" y="187109"/>
                  </a:lnTo>
                  <a:lnTo>
                    <a:pt x="75768" y="183934"/>
                  </a:lnTo>
                  <a:lnTo>
                    <a:pt x="43446" y="183934"/>
                  </a:lnTo>
                  <a:lnTo>
                    <a:pt x="43446" y="149999"/>
                  </a:lnTo>
                  <a:lnTo>
                    <a:pt x="75768" y="149999"/>
                  </a:lnTo>
                  <a:lnTo>
                    <a:pt x="75768" y="146824"/>
                  </a:lnTo>
                  <a:lnTo>
                    <a:pt x="43446" y="146824"/>
                  </a:lnTo>
                  <a:lnTo>
                    <a:pt x="43446" y="112903"/>
                  </a:lnTo>
                  <a:lnTo>
                    <a:pt x="75768" y="112903"/>
                  </a:lnTo>
                  <a:lnTo>
                    <a:pt x="75768" y="109728"/>
                  </a:lnTo>
                  <a:lnTo>
                    <a:pt x="43446" y="109728"/>
                  </a:lnTo>
                  <a:lnTo>
                    <a:pt x="43446" y="75806"/>
                  </a:lnTo>
                  <a:lnTo>
                    <a:pt x="75768" y="75806"/>
                  </a:lnTo>
                  <a:lnTo>
                    <a:pt x="75768" y="72631"/>
                  </a:lnTo>
                  <a:lnTo>
                    <a:pt x="43446" y="72631"/>
                  </a:lnTo>
                  <a:lnTo>
                    <a:pt x="43446" y="38709"/>
                  </a:lnTo>
                  <a:lnTo>
                    <a:pt x="75768" y="38709"/>
                  </a:lnTo>
                  <a:lnTo>
                    <a:pt x="75768" y="35534"/>
                  </a:lnTo>
                  <a:lnTo>
                    <a:pt x="43446" y="35534"/>
                  </a:lnTo>
                  <a:lnTo>
                    <a:pt x="43446" y="1612"/>
                  </a:lnTo>
                  <a:lnTo>
                    <a:pt x="75768" y="1612"/>
                  </a:lnTo>
                  <a:lnTo>
                    <a:pt x="75768" y="12"/>
                  </a:lnTo>
                  <a:lnTo>
                    <a:pt x="43446" y="12"/>
                  </a:lnTo>
                  <a:lnTo>
                    <a:pt x="40271" y="0"/>
                  </a:lnTo>
                  <a:lnTo>
                    <a:pt x="40271" y="258127"/>
                  </a:lnTo>
                  <a:lnTo>
                    <a:pt x="7950" y="258127"/>
                  </a:lnTo>
                  <a:lnTo>
                    <a:pt x="7950" y="224205"/>
                  </a:lnTo>
                  <a:lnTo>
                    <a:pt x="40271" y="224205"/>
                  </a:lnTo>
                  <a:lnTo>
                    <a:pt x="40271" y="221030"/>
                  </a:lnTo>
                  <a:lnTo>
                    <a:pt x="7950" y="221030"/>
                  </a:lnTo>
                  <a:lnTo>
                    <a:pt x="7950" y="187109"/>
                  </a:lnTo>
                  <a:lnTo>
                    <a:pt x="40271" y="187109"/>
                  </a:lnTo>
                  <a:lnTo>
                    <a:pt x="40271" y="183934"/>
                  </a:lnTo>
                  <a:lnTo>
                    <a:pt x="7950" y="183934"/>
                  </a:lnTo>
                  <a:lnTo>
                    <a:pt x="7950" y="149999"/>
                  </a:lnTo>
                  <a:lnTo>
                    <a:pt x="40271" y="149999"/>
                  </a:lnTo>
                  <a:lnTo>
                    <a:pt x="40271" y="146824"/>
                  </a:lnTo>
                  <a:lnTo>
                    <a:pt x="7950" y="146824"/>
                  </a:lnTo>
                  <a:lnTo>
                    <a:pt x="7950" y="112903"/>
                  </a:lnTo>
                  <a:lnTo>
                    <a:pt x="40271" y="112903"/>
                  </a:lnTo>
                  <a:lnTo>
                    <a:pt x="40271" y="109728"/>
                  </a:lnTo>
                  <a:lnTo>
                    <a:pt x="7950" y="109728"/>
                  </a:lnTo>
                  <a:lnTo>
                    <a:pt x="7950" y="75806"/>
                  </a:lnTo>
                  <a:lnTo>
                    <a:pt x="40271" y="75806"/>
                  </a:lnTo>
                  <a:lnTo>
                    <a:pt x="40271" y="72631"/>
                  </a:lnTo>
                  <a:lnTo>
                    <a:pt x="7950" y="72631"/>
                  </a:lnTo>
                  <a:lnTo>
                    <a:pt x="7950" y="38709"/>
                  </a:lnTo>
                  <a:lnTo>
                    <a:pt x="40271" y="38709"/>
                  </a:lnTo>
                  <a:lnTo>
                    <a:pt x="40271" y="35534"/>
                  </a:lnTo>
                  <a:lnTo>
                    <a:pt x="7950" y="35534"/>
                  </a:lnTo>
                  <a:lnTo>
                    <a:pt x="7950" y="1612"/>
                  </a:lnTo>
                  <a:lnTo>
                    <a:pt x="40271" y="1612"/>
                  </a:lnTo>
                  <a:lnTo>
                    <a:pt x="40271" y="12"/>
                  </a:lnTo>
                  <a:lnTo>
                    <a:pt x="7950" y="12"/>
                  </a:lnTo>
                  <a:lnTo>
                    <a:pt x="4775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75" y="1612"/>
                  </a:lnTo>
                  <a:lnTo>
                    <a:pt x="4775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75" y="38709"/>
                  </a:lnTo>
                  <a:lnTo>
                    <a:pt x="4775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75" y="75806"/>
                  </a:lnTo>
                  <a:lnTo>
                    <a:pt x="4775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75" y="112903"/>
                  </a:lnTo>
                  <a:lnTo>
                    <a:pt x="4775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75" y="149999"/>
                  </a:lnTo>
                  <a:lnTo>
                    <a:pt x="4775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75" y="187109"/>
                  </a:lnTo>
                  <a:lnTo>
                    <a:pt x="4775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75" y="224205"/>
                  </a:lnTo>
                  <a:lnTo>
                    <a:pt x="4775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5343554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5498299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549830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5498300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549830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5653036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5653040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565303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5653040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5807786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580778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5807786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5807789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5962523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596252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5962535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55" y="258127"/>
                  </a:lnTo>
                  <a:lnTo>
                    <a:pt x="78955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55" y="221030"/>
                  </a:lnTo>
                  <a:lnTo>
                    <a:pt x="78955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55" y="183934"/>
                  </a:lnTo>
                  <a:lnTo>
                    <a:pt x="78955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55" y="146824"/>
                  </a:lnTo>
                  <a:lnTo>
                    <a:pt x="78955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55" y="109728"/>
                  </a:lnTo>
                  <a:lnTo>
                    <a:pt x="78955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55" y="72631"/>
                  </a:lnTo>
                  <a:lnTo>
                    <a:pt x="78955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55" y="35534"/>
                  </a:lnTo>
                  <a:lnTo>
                    <a:pt x="78955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55" y="12"/>
                  </a:lnTo>
                  <a:lnTo>
                    <a:pt x="75780" y="0"/>
                  </a:lnTo>
                  <a:lnTo>
                    <a:pt x="75780" y="258127"/>
                  </a:lnTo>
                  <a:lnTo>
                    <a:pt x="43446" y="258127"/>
                  </a:lnTo>
                  <a:lnTo>
                    <a:pt x="43446" y="224205"/>
                  </a:lnTo>
                  <a:lnTo>
                    <a:pt x="75780" y="224205"/>
                  </a:lnTo>
                  <a:lnTo>
                    <a:pt x="75780" y="221030"/>
                  </a:lnTo>
                  <a:lnTo>
                    <a:pt x="43446" y="221030"/>
                  </a:lnTo>
                  <a:lnTo>
                    <a:pt x="43446" y="187109"/>
                  </a:lnTo>
                  <a:lnTo>
                    <a:pt x="75780" y="187109"/>
                  </a:lnTo>
                  <a:lnTo>
                    <a:pt x="75780" y="183934"/>
                  </a:lnTo>
                  <a:lnTo>
                    <a:pt x="43446" y="183934"/>
                  </a:lnTo>
                  <a:lnTo>
                    <a:pt x="43446" y="149999"/>
                  </a:lnTo>
                  <a:lnTo>
                    <a:pt x="75780" y="149999"/>
                  </a:lnTo>
                  <a:lnTo>
                    <a:pt x="75780" y="146824"/>
                  </a:lnTo>
                  <a:lnTo>
                    <a:pt x="43446" y="146824"/>
                  </a:lnTo>
                  <a:lnTo>
                    <a:pt x="43446" y="112903"/>
                  </a:lnTo>
                  <a:lnTo>
                    <a:pt x="75780" y="112903"/>
                  </a:lnTo>
                  <a:lnTo>
                    <a:pt x="75780" y="109728"/>
                  </a:lnTo>
                  <a:lnTo>
                    <a:pt x="43446" y="109728"/>
                  </a:lnTo>
                  <a:lnTo>
                    <a:pt x="43446" y="75806"/>
                  </a:lnTo>
                  <a:lnTo>
                    <a:pt x="75780" y="75806"/>
                  </a:lnTo>
                  <a:lnTo>
                    <a:pt x="75780" y="72631"/>
                  </a:lnTo>
                  <a:lnTo>
                    <a:pt x="43446" y="72631"/>
                  </a:lnTo>
                  <a:lnTo>
                    <a:pt x="43446" y="38709"/>
                  </a:lnTo>
                  <a:lnTo>
                    <a:pt x="75780" y="38709"/>
                  </a:lnTo>
                  <a:lnTo>
                    <a:pt x="75780" y="35534"/>
                  </a:lnTo>
                  <a:lnTo>
                    <a:pt x="43446" y="35534"/>
                  </a:lnTo>
                  <a:lnTo>
                    <a:pt x="43446" y="1612"/>
                  </a:lnTo>
                  <a:lnTo>
                    <a:pt x="75780" y="1612"/>
                  </a:lnTo>
                  <a:lnTo>
                    <a:pt x="75780" y="12"/>
                  </a:lnTo>
                  <a:lnTo>
                    <a:pt x="43446" y="12"/>
                  </a:lnTo>
                  <a:lnTo>
                    <a:pt x="40271" y="0"/>
                  </a:lnTo>
                  <a:lnTo>
                    <a:pt x="40271" y="258127"/>
                  </a:lnTo>
                  <a:lnTo>
                    <a:pt x="7950" y="258127"/>
                  </a:lnTo>
                  <a:lnTo>
                    <a:pt x="7950" y="224205"/>
                  </a:lnTo>
                  <a:lnTo>
                    <a:pt x="40271" y="224205"/>
                  </a:lnTo>
                  <a:lnTo>
                    <a:pt x="40271" y="221030"/>
                  </a:lnTo>
                  <a:lnTo>
                    <a:pt x="7950" y="221030"/>
                  </a:lnTo>
                  <a:lnTo>
                    <a:pt x="7950" y="187109"/>
                  </a:lnTo>
                  <a:lnTo>
                    <a:pt x="40271" y="187109"/>
                  </a:lnTo>
                  <a:lnTo>
                    <a:pt x="40271" y="183934"/>
                  </a:lnTo>
                  <a:lnTo>
                    <a:pt x="7950" y="183934"/>
                  </a:lnTo>
                  <a:lnTo>
                    <a:pt x="7950" y="149999"/>
                  </a:lnTo>
                  <a:lnTo>
                    <a:pt x="40271" y="149999"/>
                  </a:lnTo>
                  <a:lnTo>
                    <a:pt x="40271" y="146824"/>
                  </a:lnTo>
                  <a:lnTo>
                    <a:pt x="7950" y="146824"/>
                  </a:lnTo>
                  <a:lnTo>
                    <a:pt x="7950" y="112903"/>
                  </a:lnTo>
                  <a:lnTo>
                    <a:pt x="40271" y="112903"/>
                  </a:lnTo>
                  <a:lnTo>
                    <a:pt x="40271" y="109728"/>
                  </a:lnTo>
                  <a:lnTo>
                    <a:pt x="7950" y="109728"/>
                  </a:lnTo>
                  <a:lnTo>
                    <a:pt x="7950" y="75806"/>
                  </a:lnTo>
                  <a:lnTo>
                    <a:pt x="40271" y="75806"/>
                  </a:lnTo>
                  <a:lnTo>
                    <a:pt x="40271" y="72631"/>
                  </a:lnTo>
                  <a:lnTo>
                    <a:pt x="7950" y="72631"/>
                  </a:lnTo>
                  <a:lnTo>
                    <a:pt x="7950" y="38709"/>
                  </a:lnTo>
                  <a:lnTo>
                    <a:pt x="40271" y="38709"/>
                  </a:lnTo>
                  <a:lnTo>
                    <a:pt x="40271" y="35534"/>
                  </a:lnTo>
                  <a:lnTo>
                    <a:pt x="7950" y="35534"/>
                  </a:lnTo>
                  <a:lnTo>
                    <a:pt x="7950" y="1612"/>
                  </a:lnTo>
                  <a:lnTo>
                    <a:pt x="40271" y="1612"/>
                  </a:lnTo>
                  <a:lnTo>
                    <a:pt x="40271" y="12"/>
                  </a:lnTo>
                  <a:lnTo>
                    <a:pt x="7950" y="12"/>
                  </a:lnTo>
                  <a:lnTo>
                    <a:pt x="4775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75" y="1612"/>
                  </a:lnTo>
                  <a:lnTo>
                    <a:pt x="4775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75" y="38709"/>
                  </a:lnTo>
                  <a:lnTo>
                    <a:pt x="4775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75" y="75806"/>
                  </a:lnTo>
                  <a:lnTo>
                    <a:pt x="4775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75" y="112903"/>
                  </a:lnTo>
                  <a:lnTo>
                    <a:pt x="4775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75" y="149999"/>
                  </a:lnTo>
                  <a:lnTo>
                    <a:pt x="4775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75" y="187109"/>
                  </a:lnTo>
                  <a:lnTo>
                    <a:pt x="4775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75" y="224205"/>
                  </a:lnTo>
                  <a:lnTo>
                    <a:pt x="4775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596252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6117272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611727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11727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6117276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6272009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627201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6272034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12"/>
                  </a:moveTo>
                  <a:lnTo>
                    <a:pt x="149936" y="12"/>
                  </a:lnTo>
                  <a:lnTo>
                    <a:pt x="146761" y="0"/>
                  </a:lnTo>
                  <a:lnTo>
                    <a:pt x="146761" y="258127"/>
                  </a:lnTo>
                  <a:lnTo>
                    <a:pt x="114439" y="258127"/>
                  </a:lnTo>
                  <a:lnTo>
                    <a:pt x="114439" y="224205"/>
                  </a:lnTo>
                  <a:lnTo>
                    <a:pt x="146761" y="224205"/>
                  </a:lnTo>
                  <a:lnTo>
                    <a:pt x="146761" y="221030"/>
                  </a:lnTo>
                  <a:lnTo>
                    <a:pt x="114439" y="221030"/>
                  </a:lnTo>
                  <a:lnTo>
                    <a:pt x="114439" y="187109"/>
                  </a:lnTo>
                  <a:lnTo>
                    <a:pt x="146761" y="187109"/>
                  </a:lnTo>
                  <a:lnTo>
                    <a:pt x="146761" y="183934"/>
                  </a:lnTo>
                  <a:lnTo>
                    <a:pt x="114439" y="183934"/>
                  </a:lnTo>
                  <a:lnTo>
                    <a:pt x="114439" y="149999"/>
                  </a:lnTo>
                  <a:lnTo>
                    <a:pt x="146761" y="149999"/>
                  </a:lnTo>
                  <a:lnTo>
                    <a:pt x="146761" y="146824"/>
                  </a:lnTo>
                  <a:lnTo>
                    <a:pt x="114439" y="146824"/>
                  </a:lnTo>
                  <a:lnTo>
                    <a:pt x="114439" y="112903"/>
                  </a:lnTo>
                  <a:lnTo>
                    <a:pt x="146761" y="112903"/>
                  </a:lnTo>
                  <a:lnTo>
                    <a:pt x="146761" y="109728"/>
                  </a:lnTo>
                  <a:lnTo>
                    <a:pt x="114439" y="109728"/>
                  </a:lnTo>
                  <a:lnTo>
                    <a:pt x="114439" y="75806"/>
                  </a:lnTo>
                  <a:lnTo>
                    <a:pt x="146761" y="75806"/>
                  </a:lnTo>
                  <a:lnTo>
                    <a:pt x="146761" y="72631"/>
                  </a:lnTo>
                  <a:lnTo>
                    <a:pt x="114439" y="72631"/>
                  </a:lnTo>
                  <a:lnTo>
                    <a:pt x="114439" y="38709"/>
                  </a:lnTo>
                  <a:lnTo>
                    <a:pt x="146761" y="38709"/>
                  </a:lnTo>
                  <a:lnTo>
                    <a:pt x="146761" y="35534"/>
                  </a:lnTo>
                  <a:lnTo>
                    <a:pt x="114439" y="35534"/>
                  </a:lnTo>
                  <a:lnTo>
                    <a:pt x="114439" y="1612"/>
                  </a:lnTo>
                  <a:lnTo>
                    <a:pt x="146761" y="1612"/>
                  </a:lnTo>
                  <a:lnTo>
                    <a:pt x="146761" y="12"/>
                  </a:lnTo>
                  <a:lnTo>
                    <a:pt x="114439" y="12"/>
                  </a:lnTo>
                  <a:lnTo>
                    <a:pt x="111264" y="0"/>
                  </a:lnTo>
                  <a:lnTo>
                    <a:pt x="111264" y="258127"/>
                  </a:lnTo>
                  <a:lnTo>
                    <a:pt x="78943" y="258127"/>
                  </a:lnTo>
                  <a:lnTo>
                    <a:pt x="78943" y="224205"/>
                  </a:lnTo>
                  <a:lnTo>
                    <a:pt x="111264" y="224205"/>
                  </a:lnTo>
                  <a:lnTo>
                    <a:pt x="111264" y="221030"/>
                  </a:lnTo>
                  <a:lnTo>
                    <a:pt x="78943" y="221030"/>
                  </a:lnTo>
                  <a:lnTo>
                    <a:pt x="78943" y="187109"/>
                  </a:lnTo>
                  <a:lnTo>
                    <a:pt x="111264" y="187109"/>
                  </a:lnTo>
                  <a:lnTo>
                    <a:pt x="111264" y="183934"/>
                  </a:lnTo>
                  <a:lnTo>
                    <a:pt x="78943" y="183934"/>
                  </a:lnTo>
                  <a:lnTo>
                    <a:pt x="78943" y="149999"/>
                  </a:lnTo>
                  <a:lnTo>
                    <a:pt x="111264" y="149999"/>
                  </a:lnTo>
                  <a:lnTo>
                    <a:pt x="111264" y="146824"/>
                  </a:lnTo>
                  <a:lnTo>
                    <a:pt x="78943" y="146824"/>
                  </a:lnTo>
                  <a:lnTo>
                    <a:pt x="78943" y="112903"/>
                  </a:lnTo>
                  <a:lnTo>
                    <a:pt x="111264" y="112903"/>
                  </a:lnTo>
                  <a:lnTo>
                    <a:pt x="111264" y="109728"/>
                  </a:lnTo>
                  <a:lnTo>
                    <a:pt x="78943" y="109728"/>
                  </a:lnTo>
                  <a:lnTo>
                    <a:pt x="78943" y="75806"/>
                  </a:lnTo>
                  <a:lnTo>
                    <a:pt x="111264" y="75806"/>
                  </a:lnTo>
                  <a:lnTo>
                    <a:pt x="111264" y="72631"/>
                  </a:lnTo>
                  <a:lnTo>
                    <a:pt x="78943" y="72631"/>
                  </a:lnTo>
                  <a:lnTo>
                    <a:pt x="78943" y="38709"/>
                  </a:lnTo>
                  <a:lnTo>
                    <a:pt x="111264" y="38709"/>
                  </a:lnTo>
                  <a:lnTo>
                    <a:pt x="111264" y="35534"/>
                  </a:lnTo>
                  <a:lnTo>
                    <a:pt x="78943" y="35534"/>
                  </a:lnTo>
                  <a:lnTo>
                    <a:pt x="78943" y="1612"/>
                  </a:lnTo>
                  <a:lnTo>
                    <a:pt x="111264" y="1612"/>
                  </a:lnTo>
                  <a:lnTo>
                    <a:pt x="111264" y="12"/>
                  </a:lnTo>
                  <a:lnTo>
                    <a:pt x="78943" y="12"/>
                  </a:lnTo>
                  <a:lnTo>
                    <a:pt x="75768" y="0"/>
                  </a:lnTo>
                  <a:lnTo>
                    <a:pt x="75768" y="258127"/>
                  </a:lnTo>
                  <a:lnTo>
                    <a:pt x="43459" y="258127"/>
                  </a:lnTo>
                  <a:lnTo>
                    <a:pt x="43459" y="224205"/>
                  </a:lnTo>
                  <a:lnTo>
                    <a:pt x="75768" y="224205"/>
                  </a:lnTo>
                  <a:lnTo>
                    <a:pt x="75768" y="221030"/>
                  </a:lnTo>
                  <a:lnTo>
                    <a:pt x="43459" y="221030"/>
                  </a:lnTo>
                  <a:lnTo>
                    <a:pt x="43459" y="187109"/>
                  </a:lnTo>
                  <a:lnTo>
                    <a:pt x="75768" y="187109"/>
                  </a:lnTo>
                  <a:lnTo>
                    <a:pt x="75768" y="183934"/>
                  </a:lnTo>
                  <a:lnTo>
                    <a:pt x="43459" y="183934"/>
                  </a:lnTo>
                  <a:lnTo>
                    <a:pt x="43459" y="149999"/>
                  </a:lnTo>
                  <a:lnTo>
                    <a:pt x="75768" y="149999"/>
                  </a:lnTo>
                  <a:lnTo>
                    <a:pt x="75768" y="146824"/>
                  </a:lnTo>
                  <a:lnTo>
                    <a:pt x="43459" y="146824"/>
                  </a:lnTo>
                  <a:lnTo>
                    <a:pt x="43459" y="112903"/>
                  </a:lnTo>
                  <a:lnTo>
                    <a:pt x="75768" y="112903"/>
                  </a:lnTo>
                  <a:lnTo>
                    <a:pt x="75768" y="109728"/>
                  </a:lnTo>
                  <a:lnTo>
                    <a:pt x="43459" y="109728"/>
                  </a:lnTo>
                  <a:lnTo>
                    <a:pt x="43459" y="75806"/>
                  </a:lnTo>
                  <a:lnTo>
                    <a:pt x="75768" y="75806"/>
                  </a:lnTo>
                  <a:lnTo>
                    <a:pt x="75768" y="72631"/>
                  </a:lnTo>
                  <a:lnTo>
                    <a:pt x="43459" y="72631"/>
                  </a:lnTo>
                  <a:lnTo>
                    <a:pt x="43459" y="38709"/>
                  </a:lnTo>
                  <a:lnTo>
                    <a:pt x="75768" y="38709"/>
                  </a:lnTo>
                  <a:lnTo>
                    <a:pt x="75768" y="35534"/>
                  </a:lnTo>
                  <a:lnTo>
                    <a:pt x="43459" y="35534"/>
                  </a:lnTo>
                  <a:lnTo>
                    <a:pt x="43459" y="1612"/>
                  </a:lnTo>
                  <a:lnTo>
                    <a:pt x="75768" y="1612"/>
                  </a:lnTo>
                  <a:lnTo>
                    <a:pt x="75768" y="12"/>
                  </a:lnTo>
                  <a:lnTo>
                    <a:pt x="43459" y="12"/>
                  </a:lnTo>
                  <a:lnTo>
                    <a:pt x="40284" y="0"/>
                  </a:lnTo>
                  <a:lnTo>
                    <a:pt x="40284" y="258127"/>
                  </a:lnTo>
                  <a:lnTo>
                    <a:pt x="7950" y="258127"/>
                  </a:lnTo>
                  <a:lnTo>
                    <a:pt x="7950" y="224205"/>
                  </a:lnTo>
                  <a:lnTo>
                    <a:pt x="40284" y="224205"/>
                  </a:lnTo>
                  <a:lnTo>
                    <a:pt x="40284" y="221030"/>
                  </a:lnTo>
                  <a:lnTo>
                    <a:pt x="7950" y="221030"/>
                  </a:lnTo>
                  <a:lnTo>
                    <a:pt x="7950" y="187109"/>
                  </a:lnTo>
                  <a:lnTo>
                    <a:pt x="40284" y="187109"/>
                  </a:lnTo>
                  <a:lnTo>
                    <a:pt x="40284" y="183934"/>
                  </a:lnTo>
                  <a:lnTo>
                    <a:pt x="7950" y="183934"/>
                  </a:lnTo>
                  <a:lnTo>
                    <a:pt x="7950" y="149999"/>
                  </a:lnTo>
                  <a:lnTo>
                    <a:pt x="40284" y="149999"/>
                  </a:lnTo>
                  <a:lnTo>
                    <a:pt x="40284" y="146824"/>
                  </a:lnTo>
                  <a:lnTo>
                    <a:pt x="7950" y="146824"/>
                  </a:lnTo>
                  <a:lnTo>
                    <a:pt x="7950" y="112903"/>
                  </a:lnTo>
                  <a:lnTo>
                    <a:pt x="40284" y="112903"/>
                  </a:lnTo>
                  <a:lnTo>
                    <a:pt x="40284" y="109728"/>
                  </a:lnTo>
                  <a:lnTo>
                    <a:pt x="7950" y="109728"/>
                  </a:lnTo>
                  <a:lnTo>
                    <a:pt x="7950" y="75806"/>
                  </a:lnTo>
                  <a:lnTo>
                    <a:pt x="40284" y="75806"/>
                  </a:lnTo>
                  <a:lnTo>
                    <a:pt x="40284" y="72631"/>
                  </a:lnTo>
                  <a:lnTo>
                    <a:pt x="7950" y="72631"/>
                  </a:lnTo>
                  <a:lnTo>
                    <a:pt x="7950" y="38709"/>
                  </a:lnTo>
                  <a:lnTo>
                    <a:pt x="40284" y="38709"/>
                  </a:lnTo>
                  <a:lnTo>
                    <a:pt x="40284" y="35534"/>
                  </a:lnTo>
                  <a:lnTo>
                    <a:pt x="7950" y="35534"/>
                  </a:lnTo>
                  <a:lnTo>
                    <a:pt x="7950" y="1612"/>
                  </a:lnTo>
                  <a:lnTo>
                    <a:pt x="40284" y="1612"/>
                  </a:lnTo>
                  <a:lnTo>
                    <a:pt x="40284" y="12"/>
                  </a:lnTo>
                  <a:lnTo>
                    <a:pt x="7950" y="12"/>
                  </a:lnTo>
                  <a:lnTo>
                    <a:pt x="4775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75" y="1612"/>
                  </a:lnTo>
                  <a:lnTo>
                    <a:pt x="4775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75" y="38709"/>
                  </a:lnTo>
                  <a:lnTo>
                    <a:pt x="4775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75" y="75806"/>
                  </a:lnTo>
                  <a:lnTo>
                    <a:pt x="4775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75" y="112903"/>
                  </a:lnTo>
                  <a:lnTo>
                    <a:pt x="4775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75" y="149999"/>
                  </a:lnTo>
                  <a:lnTo>
                    <a:pt x="4775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75" y="187109"/>
                  </a:lnTo>
                  <a:lnTo>
                    <a:pt x="4775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75" y="224205"/>
                  </a:lnTo>
                  <a:lnTo>
                    <a:pt x="4775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24" y="259715"/>
                  </a:lnTo>
                  <a:lnTo>
                    <a:pt x="154724" y="258127"/>
                  </a:lnTo>
                  <a:lnTo>
                    <a:pt x="149936" y="258127"/>
                  </a:lnTo>
                  <a:lnTo>
                    <a:pt x="149936" y="224205"/>
                  </a:lnTo>
                  <a:lnTo>
                    <a:pt x="154724" y="224205"/>
                  </a:lnTo>
                  <a:lnTo>
                    <a:pt x="154724" y="221030"/>
                  </a:lnTo>
                  <a:lnTo>
                    <a:pt x="149936" y="221030"/>
                  </a:lnTo>
                  <a:lnTo>
                    <a:pt x="149936" y="187109"/>
                  </a:lnTo>
                  <a:lnTo>
                    <a:pt x="154724" y="187109"/>
                  </a:lnTo>
                  <a:lnTo>
                    <a:pt x="154724" y="183934"/>
                  </a:lnTo>
                  <a:lnTo>
                    <a:pt x="149936" y="183934"/>
                  </a:lnTo>
                  <a:lnTo>
                    <a:pt x="149936" y="149999"/>
                  </a:lnTo>
                  <a:lnTo>
                    <a:pt x="154724" y="149999"/>
                  </a:lnTo>
                  <a:lnTo>
                    <a:pt x="154724" y="146824"/>
                  </a:lnTo>
                  <a:lnTo>
                    <a:pt x="149936" y="146824"/>
                  </a:lnTo>
                  <a:lnTo>
                    <a:pt x="149936" y="112903"/>
                  </a:lnTo>
                  <a:lnTo>
                    <a:pt x="154724" y="112903"/>
                  </a:lnTo>
                  <a:lnTo>
                    <a:pt x="154724" y="109728"/>
                  </a:lnTo>
                  <a:lnTo>
                    <a:pt x="149936" y="109728"/>
                  </a:lnTo>
                  <a:lnTo>
                    <a:pt x="149936" y="75806"/>
                  </a:lnTo>
                  <a:lnTo>
                    <a:pt x="154724" y="75806"/>
                  </a:lnTo>
                  <a:lnTo>
                    <a:pt x="154724" y="72631"/>
                  </a:lnTo>
                  <a:lnTo>
                    <a:pt x="149936" y="72631"/>
                  </a:lnTo>
                  <a:lnTo>
                    <a:pt x="149936" y="38709"/>
                  </a:lnTo>
                  <a:lnTo>
                    <a:pt x="154724" y="38709"/>
                  </a:lnTo>
                  <a:lnTo>
                    <a:pt x="154724" y="35534"/>
                  </a:lnTo>
                  <a:lnTo>
                    <a:pt x="149936" y="35534"/>
                  </a:lnTo>
                  <a:lnTo>
                    <a:pt x="149936" y="1612"/>
                  </a:lnTo>
                  <a:lnTo>
                    <a:pt x="154724" y="1612"/>
                  </a:lnTo>
                  <a:lnTo>
                    <a:pt x="154724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6272013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6426758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642676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6426759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12"/>
                  </a:moveTo>
                  <a:lnTo>
                    <a:pt x="149961" y="12"/>
                  </a:lnTo>
                  <a:lnTo>
                    <a:pt x="146786" y="0"/>
                  </a:lnTo>
                  <a:lnTo>
                    <a:pt x="146786" y="258127"/>
                  </a:lnTo>
                  <a:lnTo>
                    <a:pt x="114465" y="258127"/>
                  </a:lnTo>
                  <a:lnTo>
                    <a:pt x="114465" y="224205"/>
                  </a:lnTo>
                  <a:lnTo>
                    <a:pt x="146786" y="224205"/>
                  </a:lnTo>
                  <a:lnTo>
                    <a:pt x="146786" y="221030"/>
                  </a:lnTo>
                  <a:lnTo>
                    <a:pt x="114465" y="221030"/>
                  </a:lnTo>
                  <a:lnTo>
                    <a:pt x="114465" y="187109"/>
                  </a:lnTo>
                  <a:lnTo>
                    <a:pt x="146786" y="187109"/>
                  </a:lnTo>
                  <a:lnTo>
                    <a:pt x="146786" y="183934"/>
                  </a:lnTo>
                  <a:lnTo>
                    <a:pt x="114465" y="183934"/>
                  </a:lnTo>
                  <a:lnTo>
                    <a:pt x="114465" y="149999"/>
                  </a:lnTo>
                  <a:lnTo>
                    <a:pt x="146786" y="149999"/>
                  </a:lnTo>
                  <a:lnTo>
                    <a:pt x="146786" y="146824"/>
                  </a:lnTo>
                  <a:lnTo>
                    <a:pt x="114465" y="146824"/>
                  </a:lnTo>
                  <a:lnTo>
                    <a:pt x="114465" y="112903"/>
                  </a:lnTo>
                  <a:lnTo>
                    <a:pt x="146786" y="112903"/>
                  </a:lnTo>
                  <a:lnTo>
                    <a:pt x="146786" y="109728"/>
                  </a:lnTo>
                  <a:lnTo>
                    <a:pt x="114465" y="109728"/>
                  </a:lnTo>
                  <a:lnTo>
                    <a:pt x="114465" y="75806"/>
                  </a:lnTo>
                  <a:lnTo>
                    <a:pt x="146786" y="75806"/>
                  </a:lnTo>
                  <a:lnTo>
                    <a:pt x="146786" y="72631"/>
                  </a:lnTo>
                  <a:lnTo>
                    <a:pt x="114465" y="72631"/>
                  </a:lnTo>
                  <a:lnTo>
                    <a:pt x="114465" y="38709"/>
                  </a:lnTo>
                  <a:lnTo>
                    <a:pt x="146786" y="38709"/>
                  </a:lnTo>
                  <a:lnTo>
                    <a:pt x="146786" y="35534"/>
                  </a:lnTo>
                  <a:lnTo>
                    <a:pt x="114465" y="35534"/>
                  </a:lnTo>
                  <a:lnTo>
                    <a:pt x="114465" y="1612"/>
                  </a:lnTo>
                  <a:lnTo>
                    <a:pt x="146786" y="1612"/>
                  </a:lnTo>
                  <a:lnTo>
                    <a:pt x="146786" y="12"/>
                  </a:lnTo>
                  <a:lnTo>
                    <a:pt x="114465" y="12"/>
                  </a:lnTo>
                  <a:lnTo>
                    <a:pt x="111290" y="0"/>
                  </a:lnTo>
                  <a:lnTo>
                    <a:pt x="111290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90" y="224205"/>
                  </a:lnTo>
                  <a:lnTo>
                    <a:pt x="111290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90" y="187109"/>
                  </a:lnTo>
                  <a:lnTo>
                    <a:pt x="111290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90" y="149999"/>
                  </a:lnTo>
                  <a:lnTo>
                    <a:pt x="111290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90" y="112903"/>
                  </a:lnTo>
                  <a:lnTo>
                    <a:pt x="111290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90" y="75806"/>
                  </a:lnTo>
                  <a:lnTo>
                    <a:pt x="111290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90" y="38709"/>
                  </a:lnTo>
                  <a:lnTo>
                    <a:pt x="111290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90" y="1612"/>
                  </a:lnTo>
                  <a:lnTo>
                    <a:pt x="111290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62" y="258127"/>
                  </a:lnTo>
                  <a:lnTo>
                    <a:pt x="7962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62" y="221030"/>
                  </a:lnTo>
                  <a:lnTo>
                    <a:pt x="7962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62" y="183934"/>
                  </a:lnTo>
                  <a:lnTo>
                    <a:pt x="7962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62" y="146824"/>
                  </a:lnTo>
                  <a:lnTo>
                    <a:pt x="7962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62" y="109728"/>
                  </a:lnTo>
                  <a:lnTo>
                    <a:pt x="7962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62" y="72631"/>
                  </a:lnTo>
                  <a:lnTo>
                    <a:pt x="7962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62" y="35534"/>
                  </a:lnTo>
                  <a:lnTo>
                    <a:pt x="7962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62" y="12"/>
                  </a:lnTo>
                  <a:lnTo>
                    <a:pt x="4787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787" y="1612"/>
                  </a:lnTo>
                  <a:lnTo>
                    <a:pt x="4787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787" y="38709"/>
                  </a:lnTo>
                  <a:lnTo>
                    <a:pt x="4787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787" y="75806"/>
                  </a:lnTo>
                  <a:lnTo>
                    <a:pt x="4787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787" y="112903"/>
                  </a:lnTo>
                  <a:lnTo>
                    <a:pt x="4787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787" y="149999"/>
                  </a:lnTo>
                  <a:lnTo>
                    <a:pt x="4787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787" y="187109"/>
                  </a:lnTo>
                  <a:lnTo>
                    <a:pt x="4787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787" y="224205"/>
                  </a:lnTo>
                  <a:lnTo>
                    <a:pt x="4787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49" y="259715"/>
                  </a:lnTo>
                  <a:lnTo>
                    <a:pt x="154749" y="258127"/>
                  </a:lnTo>
                  <a:lnTo>
                    <a:pt x="149961" y="258127"/>
                  </a:lnTo>
                  <a:lnTo>
                    <a:pt x="149961" y="224205"/>
                  </a:lnTo>
                  <a:lnTo>
                    <a:pt x="154749" y="224205"/>
                  </a:lnTo>
                  <a:lnTo>
                    <a:pt x="154749" y="221030"/>
                  </a:lnTo>
                  <a:lnTo>
                    <a:pt x="149961" y="221030"/>
                  </a:lnTo>
                  <a:lnTo>
                    <a:pt x="149961" y="187109"/>
                  </a:lnTo>
                  <a:lnTo>
                    <a:pt x="154749" y="187109"/>
                  </a:lnTo>
                  <a:lnTo>
                    <a:pt x="154749" y="183934"/>
                  </a:lnTo>
                  <a:lnTo>
                    <a:pt x="149961" y="183934"/>
                  </a:lnTo>
                  <a:lnTo>
                    <a:pt x="149961" y="149999"/>
                  </a:lnTo>
                  <a:lnTo>
                    <a:pt x="154749" y="149999"/>
                  </a:lnTo>
                  <a:lnTo>
                    <a:pt x="154749" y="146824"/>
                  </a:lnTo>
                  <a:lnTo>
                    <a:pt x="149961" y="146824"/>
                  </a:lnTo>
                  <a:lnTo>
                    <a:pt x="149961" y="112903"/>
                  </a:lnTo>
                  <a:lnTo>
                    <a:pt x="154749" y="112903"/>
                  </a:lnTo>
                  <a:lnTo>
                    <a:pt x="154749" y="109728"/>
                  </a:lnTo>
                  <a:lnTo>
                    <a:pt x="149961" y="109728"/>
                  </a:lnTo>
                  <a:lnTo>
                    <a:pt x="149961" y="75806"/>
                  </a:lnTo>
                  <a:lnTo>
                    <a:pt x="154749" y="75806"/>
                  </a:lnTo>
                  <a:lnTo>
                    <a:pt x="154749" y="72631"/>
                  </a:lnTo>
                  <a:lnTo>
                    <a:pt x="149961" y="72631"/>
                  </a:lnTo>
                  <a:lnTo>
                    <a:pt x="149961" y="38709"/>
                  </a:lnTo>
                  <a:lnTo>
                    <a:pt x="154749" y="38709"/>
                  </a:lnTo>
                  <a:lnTo>
                    <a:pt x="154749" y="35534"/>
                  </a:lnTo>
                  <a:lnTo>
                    <a:pt x="149961" y="35534"/>
                  </a:lnTo>
                  <a:lnTo>
                    <a:pt x="149961" y="1612"/>
                  </a:lnTo>
                  <a:lnTo>
                    <a:pt x="154749" y="1612"/>
                  </a:lnTo>
                  <a:lnTo>
                    <a:pt x="154749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642676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6581508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658151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6581508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12"/>
                  </a:moveTo>
                  <a:lnTo>
                    <a:pt x="149948" y="12"/>
                  </a:lnTo>
                  <a:lnTo>
                    <a:pt x="146773" y="0"/>
                  </a:lnTo>
                  <a:lnTo>
                    <a:pt x="146773" y="258127"/>
                  </a:lnTo>
                  <a:lnTo>
                    <a:pt x="114452" y="258127"/>
                  </a:lnTo>
                  <a:lnTo>
                    <a:pt x="114452" y="224205"/>
                  </a:lnTo>
                  <a:lnTo>
                    <a:pt x="146773" y="224205"/>
                  </a:lnTo>
                  <a:lnTo>
                    <a:pt x="146773" y="221030"/>
                  </a:lnTo>
                  <a:lnTo>
                    <a:pt x="114452" y="221030"/>
                  </a:lnTo>
                  <a:lnTo>
                    <a:pt x="114452" y="187109"/>
                  </a:lnTo>
                  <a:lnTo>
                    <a:pt x="146773" y="187109"/>
                  </a:lnTo>
                  <a:lnTo>
                    <a:pt x="146773" y="183934"/>
                  </a:lnTo>
                  <a:lnTo>
                    <a:pt x="114452" y="183934"/>
                  </a:lnTo>
                  <a:lnTo>
                    <a:pt x="114452" y="149999"/>
                  </a:lnTo>
                  <a:lnTo>
                    <a:pt x="146773" y="149999"/>
                  </a:lnTo>
                  <a:lnTo>
                    <a:pt x="146773" y="146824"/>
                  </a:lnTo>
                  <a:lnTo>
                    <a:pt x="114452" y="146824"/>
                  </a:lnTo>
                  <a:lnTo>
                    <a:pt x="114452" y="112903"/>
                  </a:lnTo>
                  <a:lnTo>
                    <a:pt x="146773" y="112903"/>
                  </a:lnTo>
                  <a:lnTo>
                    <a:pt x="146773" y="109728"/>
                  </a:lnTo>
                  <a:lnTo>
                    <a:pt x="114452" y="109728"/>
                  </a:lnTo>
                  <a:lnTo>
                    <a:pt x="114452" y="75806"/>
                  </a:lnTo>
                  <a:lnTo>
                    <a:pt x="146773" y="75806"/>
                  </a:lnTo>
                  <a:lnTo>
                    <a:pt x="146773" y="72631"/>
                  </a:lnTo>
                  <a:lnTo>
                    <a:pt x="114452" y="72631"/>
                  </a:lnTo>
                  <a:lnTo>
                    <a:pt x="114452" y="38709"/>
                  </a:lnTo>
                  <a:lnTo>
                    <a:pt x="146773" y="38709"/>
                  </a:lnTo>
                  <a:lnTo>
                    <a:pt x="146773" y="35534"/>
                  </a:lnTo>
                  <a:lnTo>
                    <a:pt x="114452" y="35534"/>
                  </a:lnTo>
                  <a:lnTo>
                    <a:pt x="114452" y="1612"/>
                  </a:lnTo>
                  <a:lnTo>
                    <a:pt x="146773" y="1612"/>
                  </a:lnTo>
                  <a:lnTo>
                    <a:pt x="146773" y="12"/>
                  </a:lnTo>
                  <a:lnTo>
                    <a:pt x="114452" y="12"/>
                  </a:lnTo>
                  <a:lnTo>
                    <a:pt x="111277" y="0"/>
                  </a:lnTo>
                  <a:lnTo>
                    <a:pt x="111277" y="258127"/>
                  </a:lnTo>
                  <a:lnTo>
                    <a:pt x="78968" y="258127"/>
                  </a:lnTo>
                  <a:lnTo>
                    <a:pt x="78968" y="224205"/>
                  </a:lnTo>
                  <a:lnTo>
                    <a:pt x="111277" y="224205"/>
                  </a:lnTo>
                  <a:lnTo>
                    <a:pt x="111277" y="221030"/>
                  </a:lnTo>
                  <a:lnTo>
                    <a:pt x="78968" y="221030"/>
                  </a:lnTo>
                  <a:lnTo>
                    <a:pt x="78968" y="187109"/>
                  </a:lnTo>
                  <a:lnTo>
                    <a:pt x="111277" y="187109"/>
                  </a:lnTo>
                  <a:lnTo>
                    <a:pt x="111277" y="183934"/>
                  </a:lnTo>
                  <a:lnTo>
                    <a:pt x="78968" y="183934"/>
                  </a:lnTo>
                  <a:lnTo>
                    <a:pt x="78968" y="149999"/>
                  </a:lnTo>
                  <a:lnTo>
                    <a:pt x="111277" y="149999"/>
                  </a:lnTo>
                  <a:lnTo>
                    <a:pt x="111277" y="146824"/>
                  </a:lnTo>
                  <a:lnTo>
                    <a:pt x="78968" y="146824"/>
                  </a:lnTo>
                  <a:lnTo>
                    <a:pt x="78968" y="112903"/>
                  </a:lnTo>
                  <a:lnTo>
                    <a:pt x="111277" y="112903"/>
                  </a:lnTo>
                  <a:lnTo>
                    <a:pt x="111277" y="109728"/>
                  </a:lnTo>
                  <a:lnTo>
                    <a:pt x="78968" y="109728"/>
                  </a:lnTo>
                  <a:lnTo>
                    <a:pt x="78968" y="75806"/>
                  </a:lnTo>
                  <a:lnTo>
                    <a:pt x="111277" y="75806"/>
                  </a:lnTo>
                  <a:lnTo>
                    <a:pt x="111277" y="72631"/>
                  </a:lnTo>
                  <a:lnTo>
                    <a:pt x="78968" y="72631"/>
                  </a:lnTo>
                  <a:lnTo>
                    <a:pt x="78968" y="38709"/>
                  </a:lnTo>
                  <a:lnTo>
                    <a:pt x="111277" y="38709"/>
                  </a:lnTo>
                  <a:lnTo>
                    <a:pt x="111277" y="35534"/>
                  </a:lnTo>
                  <a:lnTo>
                    <a:pt x="78968" y="35534"/>
                  </a:lnTo>
                  <a:lnTo>
                    <a:pt x="78968" y="1612"/>
                  </a:lnTo>
                  <a:lnTo>
                    <a:pt x="111277" y="1612"/>
                  </a:lnTo>
                  <a:lnTo>
                    <a:pt x="111277" y="12"/>
                  </a:lnTo>
                  <a:lnTo>
                    <a:pt x="78968" y="12"/>
                  </a:lnTo>
                  <a:lnTo>
                    <a:pt x="75793" y="0"/>
                  </a:lnTo>
                  <a:lnTo>
                    <a:pt x="75793" y="258127"/>
                  </a:lnTo>
                  <a:lnTo>
                    <a:pt x="43472" y="258127"/>
                  </a:lnTo>
                  <a:lnTo>
                    <a:pt x="43472" y="224205"/>
                  </a:lnTo>
                  <a:lnTo>
                    <a:pt x="75793" y="224205"/>
                  </a:lnTo>
                  <a:lnTo>
                    <a:pt x="75793" y="221030"/>
                  </a:lnTo>
                  <a:lnTo>
                    <a:pt x="43472" y="221030"/>
                  </a:lnTo>
                  <a:lnTo>
                    <a:pt x="43472" y="187109"/>
                  </a:lnTo>
                  <a:lnTo>
                    <a:pt x="75793" y="187109"/>
                  </a:lnTo>
                  <a:lnTo>
                    <a:pt x="75793" y="183934"/>
                  </a:lnTo>
                  <a:lnTo>
                    <a:pt x="43472" y="183934"/>
                  </a:lnTo>
                  <a:lnTo>
                    <a:pt x="43472" y="149999"/>
                  </a:lnTo>
                  <a:lnTo>
                    <a:pt x="75793" y="149999"/>
                  </a:lnTo>
                  <a:lnTo>
                    <a:pt x="75793" y="146824"/>
                  </a:lnTo>
                  <a:lnTo>
                    <a:pt x="43472" y="146824"/>
                  </a:lnTo>
                  <a:lnTo>
                    <a:pt x="43472" y="112903"/>
                  </a:lnTo>
                  <a:lnTo>
                    <a:pt x="75793" y="112903"/>
                  </a:lnTo>
                  <a:lnTo>
                    <a:pt x="75793" y="109728"/>
                  </a:lnTo>
                  <a:lnTo>
                    <a:pt x="43472" y="109728"/>
                  </a:lnTo>
                  <a:lnTo>
                    <a:pt x="43472" y="75806"/>
                  </a:lnTo>
                  <a:lnTo>
                    <a:pt x="75793" y="75806"/>
                  </a:lnTo>
                  <a:lnTo>
                    <a:pt x="75793" y="72631"/>
                  </a:lnTo>
                  <a:lnTo>
                    <a:pt x="43472" y="72631"/>
                  </a:lnTo>
                  <a:lnTo>
                    <a:pt x="43472" y="38709"/>
                  </a:lnTo>
                  <a:lnTo>
                    <a:pt x="75793" y="38709"/>
                  </a:lnTo>
                  <a:lnTo>
                    <a:pt x="75793" y="35534"/>
                  </a:lnTo>
                  <a:lnTo>
                    <a:pt x="43472" y="35534"/>
                  </a:lnTo>
                  <a:lnTo>
                    <a:pt x="43472" y="1612"/>
                  </a:lnTo>
                  <a:lnTo>
                    <a:pt x="75793" y="1612"/>
                  </a:lnTo>
                  <a:lnTo>
                    <a:pt x="75793" y="12"/>
                  </a:lnTo>
                  <a:lnTo>
                    <a:pt x="43472" y="12"/>
                  </a:lnTo>
                  <a:lnTo>
                    <a:pt x="40297" y="0"/>
                  </a:lnTo>
                  <a:lnTo>
                    <a:pt x="40297" y="258127"/>
                  </a:lnTo>
                  <a:lnTo>
                    <a:pt x="7975" y="258127"/>
                  </a:lnTo>
                  <a:lnTo>
                    <a:pt x="7975" y="224205"/>
                  </a:lnTo>
                  <a:lnTo>
                    <a:pt x="40297" y="224205"/>
                  </a:lnTo>
                  <a:lnTo>
                    <a:pt x="40297" y="221030"/>
                  </a:lnTo>
                  <a:lnTo>
                    <a:pt x="7975" y="221030"/>
                  </a:lnTo>
                  <a:lnTo>
                    <a:pt x="7975" y="187109"/>
                  </a:lnTo>
                  <a:lnTo>
                    <a:pt x="40297" y="187109"/>
                  </a:lnTo>
                  <a:lnTo>
                    <a:pt x="40297" y="183934"/>
                  </a:lnTo>
                  <a:lnTo>
                    <a:pt x="7975" y="183934"/>
                  </a:lnTo>
                  <a:lnTo>
                    <a:pt x="7975" y="149999"/>
                  </a:lnTo>
                  <a:lnTo>
                    <a:pt x="40297" y="149999"/>
                  </a:lnTo>
                  <a:lnTo>
                    <a:pt x="40297" y="146824"/>
                  </a:lnTo>
                  <a:lnTo>
                    <a:pt x="7975" y="146824"/>
                  </a:lnTo>
                  <a:lnTo>
                    <a:pt x="7975" y="112903"/>
                  </a:lnTo>
                  <a:lnTo>
                    <a:pt x="40297" y="112903"/>
                  </a:lnTo>
                  <a:lnTo>
                    <a:pt x="40297" y="109728"/>
                  </a:lnTo>
                  <a:lnTo>
                    <a:pt x="7975" y="109728"/>
                  </a:lnTo>
                  <a:lnTo>
                    <a:pt x="7975" y="75806"/>
                  </a:lnTo>
                  <a:lnTo>
                    <a:pt x="40297" y="75806"/>
                  </a:lnTo>
                  <a:lnTo>
                    <a:pt x="40297" y="72631"/>
                  </a:lnTo>
                  <a:lnTo>
                    <a:pt x="7975" y="72631"/>
                  </a:lnTo>
                  <a:lnTo>
                    <a:pt x="7975" y="38709"/>
                  </a:lnTo>
                  <a:lnTo>
                    <a:pt x="40297" y="38709"/>
                  </a:lnTo>
                  <a:lnTo>
                    <a:pt x="40297" y="35534"/>
                  </a:lnTo>
                  <a:lnTo>
                    <a:pt x="7975" y="35534"/>
                  </a:lnTo>
                  <a:lnTo>
                    <a:pt x="7975" y="1612"/>
                  </a:lnTo>
                  <a:lnTo>
                    <a:pt x="40297" y="1612"/>
                  </a:lnTo>
                  <a:lnTo>
                    <a:pt x="40297" y="12"/>
                  </a:lnTo>
                  <a:lnTo>
                    <a:pt x="7975" y="12"/>
                  </a:lnTo>
                  <a:lnTo>
                    <a:pt x="4800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00" y="1612"/>
                  </a:lnTo>
                  <a:lnTo>
                    <a:pt x="4800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00" y="38709"/>
                  </a:lnTo>
                  <a:lnTo>
                    <a:pt x="4800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00" y="75806"/>
                  </a:lnTo>
                  <a:lnTo>
                    <a:pt x="4800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00" y="112903"/>
                  </a:lnTo>
                  <a:lnTo>
                    <a:pt x="4800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00" y="149999"/>
                  </a:lnTo>
                  <a:lnTo>
                    <a:pt x="4800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00" y="187109"/>
                  </a:lnTo>
                  <a:lnTo>
                    <a:pt x="4800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00" y="224205"/>
                  </a:lnTo>
                  <a:lnTo>
                    <a:pt x="4800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48" y="258127"/>
                  </a:lnTo>
                  <a:lnTo>
                    <a:pt x="149948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48" y="221030"/>
                  </a:lnTo>
                  <a:lnTo>
                    <a:pt x="149948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48" y="183934"/>
                  </a:lnTo>
                  <a:lnTo>
                    <a:pt x="149948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48" y="146824"/>
                  </a:lnTo>
                  <a:lnTo>
                    <a:pt x="149948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48" y="109728"/>
                  </a:lnTo>
                  <a:lnTo>
                    <a:pt x="149948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48" y="72631"/>
                  </a:lnTo>
                  <a:lnTo>
                    <a:pt x="149948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48" y="35534"/>
                  </a:lnTo>
                  <a:lnTo>
                    <a:pt x="149948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6581512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6736245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673624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673623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12"/>
                  </a:moveTo>
                  <a:lnTo>
                    <a:pt x="149974" y="12"/>
                  </a:lnTo>
                  <a:lnTo>
                    <a:pt x="146799" y="0"/>
                  </a:lnTo>
                  <a:lnTo>
                    <a:pt x="146799" y="258127"/>
                  </a:lnTo>
                  <a:lnTo>
                    <a:pt x="114477" y="258127"/>
                  </a:lnTo>
                  <a:lnTo>
                    <a:pt x="114477" y="224205"/>
                  </a:lnTo>
                  <a:lnTo>
                    <a:pt x="146799" y="224205"/>
                  </a:lnTo>
                  <a:lnTo>
                    <a:pt x="146799" y="221030"/>
                  </a:lnTo>
                  <a:lnTo>
                    <a:pt x="114477" y="221030"/>
                  </a:lnTo>
                  <a:lnTo>
                    <a:pt x="114477" y="187109"/>
                  </a:lnTo>
                  <a:lnTo>
                    <a:pt x="146799" y="187109"/>
                  </a:lnTo>
                  <a:lnTo>
                    <a:pt x="146799" y="183934"/>
                  </a:lnTo>
                  <a:lnTo>
                    <a:pt x="114477" y="183934"/>
                  </a:lnTo>
                  <a:lnTo>
                    <a:pt x="114477" y="149999"/>
                  </a:lnTo>
                  <a:lnTo>
                    <a:pt x="146799" y="149999"/>
                  </a:lnTo>
                  <a:lnTo>
                    <a:pt x="146799" y="146824"/>
                  </a:lnTo>
                  <a:lnTo>
                    <a:pt x="114477" y="146824"/>
                  </a:lnTo>
                  <a:lnTo>
                    <a:pt x="114477" y="112903"/>
                  </a:lnTo>
                  <a:lnTo>
                    <a:pt x="146799" y="112903"/>
                  </a:lnTo>
                  <a:lnTo>
                    <a:pt x="146799" y="109728"/>
                  </a:lnTo>
                  <a:lnTo>
                    <a:pt x="114477" y="109728"/>
                  </a:lnTo>
                  <a:lnTo>
                    <a:pt x="114477" y="75806"/>
                  </a:lnTo>
                  <a:lnTo>
                    <a:pt x="146799" y="75806"/>
                  </a:lnTo>
                  <a:lnTo>
                    <a:pt x="146799" y="72631"/>
                  </a:lnTo>
                  <a:lnTo>
                    <a:pt x="114477" y="72631"/>
                  </a:lnTo>
                  <a:lnTo>
                    <a:pt x="114477" y="38709"/>
                  </a:lnTo>
                  <a:lnTo>
                    <a:pt x="146799" y="38709"/>
                  </a:lnTo>
                  <a:lnTo>
                    <a:pt x="146799" y="35534"/>
                  </a:lnTo>
                  <a:lnTo>
                    <a:pt x="114477" y="35534"/>
                  </a:lnTo>
                  <a:lnTo>
                    <a:pt x="114477" y="1612"/>
                  </a:lnTo>
                  <a:lnTo>
                    <a:pt x="146799" y="1612"/>
                  </a:lnTo>
                  <a:lnTo>
                    <a:pt x="146799" y="12"/>
                  </a:lnTo>
                  <a:lnTo>
                    <a:pt x="114477" y="12"/>
                  </a:lnTo>
                  <a:lnTo>
                    <a:pt x="111302" y="0"/>
                  </a:lnTo>
                  <a:lnTo>
                    <a:pt x="111302" y="258127"/>
                  </a:lnTo>
                  <a:lnTo>
                    <a:pt x="78981" y="258127"/>
                  </a:lnTo>
                  <a:lnTo>
                    <a:pt x="78981" y="224205"/>
                  </a:lnTo>
                  <a:lnTo>
                    <a:pt x="111302" y="224205"/>
                  </a:lnTo>
                  <a:lnTo>
                    <a:pt x="111302" y="221030"/>
                  </a:lnTo>
                  <a:lnTo>
                    <a:pt x="78981" y="221030"/>
                  </a:lnTo>
                  <a:lnTo>
                    <a:pt x="78981" y="187109"/>
                  </a:lnTo>
                  <a:lnTo>
                    <a:pt x="111302" y="187109"/>
                  </a:lnTo>
                  <a:lnTo>
                    <a:pt x="111302" y="183934"/>
                  </a:lnTo>
                  <a:lnTo>
                    <a:pt x="78981" y="183934"/>
                  </a:lnTo>
                  <a:lnTo>
                    <a:pt x="78981" y="149999"/>
                  </a:lnTo>
                  <a:lnTo>
                    <a:pt x="111302" y="149999"/>
                  </a:lnTo>
                  <a:lnTo>
                    <a:pt x="111302" y="146824"/>
                  </a:lnTo>
                  <a:lnTo>
                    <a:pt x="78981" y="146824"/>
                  </a:lnTo>
                  <a:lnTo>
                    <a:pt x="78981" y="112903"/>
                  </a:lnTo>
                  <a:lnTo>
                    <a:pt x="111302" y="112903"/>
                  </a:lnTo>
                  <a:lnTo>
                    <a:pt x="111302" y="109728"/>
                  </a:lnTo>
                  <a:lnTo>
                    <a:pt x="78981" y="109728"/>
                  </a:lnTo>
                  <a:lnTo>
                    <a:pt x="78981" y="75806"/>
                  </a:lnTo>
                  <a:lnTo>
                    <a:pt x="111302" y="75806"/>
                  </a:lnTo>
                  <a:lnTo>
                    <a:pt x="111302" y="72631"/>
                  </a:lnTo>
                  <a:lnTo>
                    <a:pt x="78981" y="72631"/>
                  </a:lnTo>
                  <a:lnTo>
                    <a:pt x="78981" y="38709"/>
                  </a:lnTo>
                  <a:lnTo>
                    <a:pt x="111302" y="38709"/>
                  </a:lnTo>
                  <a:lnTo>
                    <a:pt x="111302" y="35534"/>
                  </a:lnTo>
                  <a:lnTo>
                    <a:pt x="78981" y="35534"/>
                  </a:lnTo>
                  <a:lnTo>
                    <a:pt x="78981" y="1612"/>
                  </a:lnTo>
                  <a:lnTo>
                    <a:pt x="111302" y="1612"/>
                  </a:lnTo>
                  <a:lnTo>
                    <a:pt x="111302" y="12"/>
                  </a:lnTo>
                  <a:lnTo>
                    <a:pt x="78981" y="12"/>
                  </a:lnTo>
                  <a:lnTo>
                    <a:pt x="75806" y="0"/>
                  </a:lnTo>
                  <a:lnTo>
                    <a:pt x="75806" y="258127"/>
                  </a:lnTo>
                  <a:lnTo>
                    <a:pt x="43484" y="258127"/>
                  </a:lnTo>
                  <a:lnTo>
                    <a:pt x="43484" y="224205"/>
                  </a:lnTo>
                  <a:lnTo>
                    <a:pt x="75806" y="224205"/>
                  </a:lnTo>
                  <a:lnTo>
                    <a:pt x="75806" y="221030"/>
                  </a:lnTo>
                  <a:lnTo>
                    <a:pt x="43484" y="221030"/>
                  </a:lnTo>
                  <a:lnTo>
                    <a:pt x="43484" y="187109"/>
                  </a:lnTo>
                  <a:lnTo>
                    <a:pt x="75806" y="187109"/>
                  </a:lnTo>
                  <a:lnTo>
                    <a:pt x="75806" y="183934"/>
                  </a:lnTo>
                  <a:lnTo>
                    <a:pt x="43484" y="183934"/>
                  </a:lnTo>
                  <a:lnTo>
                    <a:pt x="43484" y="149999"/>
                  </a:lnTo>
                  <a:lnTo>
                    <a:pt x="75806" y="149999"/>
                  </a:lnTo>
                  <a:lnTo>
                    <a:pt x="75806" y="146824"/>
                  </a:lnTo>
                  <a:lnTo>
                    <a:pt x="43484" y="146824"/>
                  </a:lnTo>
                  <a:lnTo>
                    <a:pt x="43484" y="112903"/>
                  </a:lnTo>
                  <a:lnTo>
                    <a:pt x="75806" y="112903"/>
                  </a:lnTo>
                  <a:lnTo>
                    <a:pt x="75806" y="109728"/>
                  </a:lnTo>
                  <a:lnTo>
                    <a:pt x="43484" y="109728"/>
                  </a:lnTo>
                  <a:lnTo>
                    <a:pt x="43484" y="75806"/>
                  </a:lnTo>
                  <a:lnTo>
                    <a:pt x="75806" y="75806"/>
                  </a:lnTo>
                  <a:lnTo>
                    <a:pt x="75806" y="72631"/>
                  </a:lnTo>
                  <a:lnTo>
                    <a:pt x="43484" y="72631"/>
                  </a:lnTo>
                  <a:lnTo>
                    <a:pt x="43484" y="38709"/>
                  </a:lnTo>
                  <a:lnTo>
                    <a:pt x="75806" y="38709"/>
                  </a:lnTo>
                  <a:lnTo>
                    <a:pt x="75806" y="35534"/>
                  </a:lnTo>
                  <a:lnTo>
                    <a:pt x="43484" y="35534"/>
                  </a:lnTo>
                  <a:lnTo>
                    <a:pt x="43484" y="1612"/>
                  </a:lnTo>
                  <a:lnTo>
                    <a:pt x="75806" y="1612"/>
                  </a:lnTo>
                  <a:lnTo>
                    <a:pt x="75806" y="12"/>
                  </a:lnTo>
                  <a:lnTo>
                    <a:pt x="43484" y="12"/>
                  </a:lnTo>
                  <a:lnTo>
                    <a:pt x="40309" y="0"/>
                  </a:lnTo>
                  <a:lnTo>
                    <a:pt x="40309" y="258127"/>
                  </a:lnTo>
                  <a:lnTo>
                    <a:pt x="7988" y="258127"/>
                  </a:lnTo>
                  <a:lnTo>
                    <a:pt x="7988" y="224205"/>
                  </a:lnTo>
                  <a:lnTo>
                    <a:pt x="40309" y="224205"/>
                  </a:lnTo>
                  <a:lnTo>
                    <a:pt x="40309" y="221030"/>
                  </a:lnTo>
                  <a:lnTo>
                    <a:pt x="7988" y="221030"/>
                  </a:lnTo>
                  <a:lnTo>
                    <a:pt x="7988" y="187109"/>
                  </a:lnTo>
                  <a:lnTo>
                    <a:pt x="40309" y="187109"/>
                  </a:lnTo>
                  <a:lnTo>
                    <a:pt x="40309" y="183934"/>
                  </a:lnTo>
                  <a:lnTo>
                    <a:pt x="7988" y="183934"/>
                  </a:lnTo>
                  <a:lnTo>
                    <a:pt x="7988" y="149999"/>
                  </a:lnTo>
                  <a:lnTo>
                    <a:pt x="40309" y="149999"/>
                  </a:lnTo>
                  <a:lnTo>
                    <a:pt x="40309" y="146824"/>
                  </a:lnTo>
                  <a:lnTo>
                    <a:pt x="7988" y="146824"/>
                  </a:lnTo>
                  <a:lnTo>
                    <a:pt x="7988" y="112903"/>
                  </a:lnTo>
                  <a:lnTo>
                    <a:pt x="40309" y="112903"/>
                  </a:lnTo>
                  <a:lnTo>
                    <a:pt x="40309" y="109728"/>
                  </a:lnTo>
                  <a:lnTo>
                    <a:pt x="7988" y="109728"/>
                  </a:lnTo>
                  <a:lnTo>
                    <a:pt x="7988" y="75806"/>
                  </a:lnTo>
                  <a:lnTo>
                    <a:pt x="40309" y="75806"/>
                  </a:lnTo>
                  <a:lnTo>
                    <a:pt x="40309" y="72631"/>
                  </a:lnTo>
                  <a:lnTo>
                    <a:pt x="7988" y="72631"/>
                  </a:lnTo>
                  <a:lnTo>
                    <a:pt x="7988" y="38709"/>
                  </a:lnTo>
                  <a:lnTo>
                    <a:pt x="40309" y="38709"/>
                  </a:lnTo>
                  <a:lnTo>
                    <a:pt x="40309" y="35534"/>
                  </a:lnTo>
                  <a:lnTo>
                    <a:pt x="7988" y="35534"/>
                  </a:lnTo>
                  <a:lnTo>
                    <a:pt x="7988" y="1612"/>
                  </a:lnTo>
                  <a:lnTo>
                    <a:pt x="40309" y="1612"/>
                  </a:lnTo>
                  <a:lnTo>
                    <a:pt x="40309" y="12"/>
                  </a:lnTo>
                  <a:lnTo>
                    <a:pt x="7988" y="12"/>
                  </a:lnTo>
                  <a:lnTo>
                    <a:pt x="4813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13" y="1612"/>
                  </a:lnTo>
                  <a:lnTo>
                    <a:pt x="4813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13" y="38709"/>
                  </a:lnTo>
                  <a:lnTo>
                    <a:pt x="4813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13" y="75806"/>
                  </a:lnTo>
                  <a:lnTo>
                    <a:pt x="4813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13" y="112903"/>
                  </a:lnTo>
                  <a:lnTo>
                    <a:pt x="4813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13" y="149999"/>
                  </a:lnTo>
                  <a:lnTo>
                    <a:pt x="4813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13" y="187109"/>
                  </a:lnTo>
                  <a:lnTo>
                    <a:pt x="4813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13" y="224205"/>
                  </a:lnTo>
                  <a:lnTo>
                    <a:pt x="4813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36" y="259715"/>
                  </a:lnTo>
                  <a:lnTo>
                    <a:pt x="154736" y="258127"/>
                  </a:lnTo>
                  <a:lnTo>
                    <a:pt x="149974" y="258127"/>
                  </a:lnTo>
                  <a:lnTo>
                    <a:pt x="149974" y="224205"/>
                  </a:lnTo>
                  <a:lnTo>
                    <a:pt x="154736" y="224205"/>
                  </a:lnTo>
                  <a:lnTo>
                    <a:pt x="154736" y="221030"/>
                  </a:lnTo>
                  <a:lnTo>
                    <a:pt x="149974" y="221030"/>
                  </a:lnTo>
                  <a:lnTo>
                    <a:pt x="149974" y="187109"/>
                  </a:lnTo>
                  <a:lnTo>
                    <a:pt x="154736" y="187109"/>
                  </a:lnTo>
                  <a:lnTo>
                    <a:pt x="154736" y="183934"/>
                  </a:lnTo>
                  <a:lnTo>
                    <a:pt x="149974" y="183934"/>
                  </a:lnTo>
                  <a:lnTo>
                    <a:pt x="149974" y="149999"/>
                  </a:lnTo>
                  <a:lnTo>
                    <a:pt x="154736" y="149999"/>
                  </a:lnTo>
                  <a:lnTo>
                    <a:pt x="154736" y="146824"/>
                  </a:lnTo>
                  <a:lnTo>
                    <a:pt x="149974" y="146824"/>
                  </a:lnTo>
                  <a:lnTo>
                    <a:pt x="149974" y="112903"/>
                  </a:lnTo>
                  <a:lnTo>
                    <a:pt x="154736" y="112903"/>
                  </a:lnTo>
                  <a:lnTo>
                    <a:pt x="154736" y="109728"/>
                  </a:lnTo>
                  <a:lnTo>
                    <a:pt x="149974" y="109728"/>
                  </a:lnTo>
                  <a:lnTo>
                    <a:pt x="149974" y="75806"/>
                  </a:lnTo>
                  <a:lnTo>
                    <a:pt x="154736" y="75806"/>
                  </a:lnTo>
                  <a:lnTo>
                    <a:pt x="154736" y="72631"/>
                  </a:lnTo>
                  <a:lnTo>
                    <a:pt x="149974" y="72631"/>
                  </a:lnTo>
                  <a:lnTo>
                    <a:pt x="149974" y="38709"/>
                  </a:lnTo>
                  <a:lnTo>
                    <a:pt x="154736" y="38709"/>
                  </a:lnTo>
                  <a:lnTo>
                    <a:pt x="154736" y="35534"/>
                  </a:lnTo>
                  <a:lnTo>
                    <a:pt x="149974" y="35534"/>
                  </a:lnTo>
                  <a:lnTo>
                    <a:pt x="149974" y="1612"/>
                  </a:lnTo>
                  <a:lnTo>
                    <a:pt x="154736" y="1612"/>
                  </a:lnTo>
                  <a:lnTo>
                    <a:pt x="154736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673624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6890994" y="318442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689099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6890982" y="3184397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12"/>
                  </a:moveTo>
                  <a:lnTo>
                    <a:pt x="149974" y="12"/>
                  </a:lnTo>
                  <a:lnTo>
                    <a:pt x="146799" y="0"/>
                  </a:lnTo>
                  <a:lnTo>
                    <a:pt x="146799" y="258127"/>
                  </a:lnTo>
                  <a:lnTo>
                    <a:pt x="114477" y="258127"/>
                  </a:lnTo>
                  <a:lnTo>
                    <a:pt x="114477" y="224205"/>
                  </a:lnTo>
                  <a:lnTo>
                    <a:pt x="146799" y="224205"/>
                  </a:lnTo>
                  <a:lnTo>
                    <a:pt x="146799" y="221030"/>
                  </a:lnTo>
                  <a:lnTo>
                    <a:pt x="114477" y="221030"/>
                  </a:lnTo>
                  <a:lnTo>
                    <a:pt x="114477" y="187109"/>
                  </a:lnTo>
                  <a:lnTo>
                    <a:pt x="146799" y="187109"/>
                  </a:lnTo>
                  <a:lnTo>
                    <a:pt x="146799" y="183934"/>
                  </a:lnTo>
                  <a:lnTo>
                    <a:pt x="114477" y="183934"/>
                  </a:lnTo>
                  <a:lnTo>
                    <a:pt x="114477" y="149999"/>
                  </a:lnTo>
                  <a:lnTo>
                    <a:pt x="146799" y="149999"/>
                  </a:lnTo>
                  <a:lnTo>
                    <a:pt x="146799" y="146824"/>
                  </a:lnTo>
                  <a:lnTo>
                    <a:pt x="114477" y="146824"/>
                  </a:lnTo>
                  <a:lnTo>
                    <a:pt x="114477" y="112903"/>
                  </a:lnTo>
                  <a:lnTo>
                    <a:pt x="146799" y="112903"/>
                  </a:lnTo>
                  <a:lnTo>
                    <a:pt x="146799" y="109728"/>
                  </a:lnTo>
                  <a:lnTo>
                    <a:pt x="114477" y="109728"/>
                  </a:lnTo>
                  <a:lnTo>
                    <a:pt x="114477" y="75806"/>
                  </a:lnTo>
                  <a:lnTo>
                    <a:pt x="146799" y="75806"/>
                  </a:lnTo>
                  <a:lnTo>
                    <a:pt x="146799" y="72631"/>
                  </a:lnTo>
                  <a:lnTo>
                    <a:pt x="114477" y="72631"/>
                  </a:lnTo>
                  <a:lnTo>
                    <a:pt x="114477" y="38709"/>
                  </a:lnTo>
                  <a:lnTo>
                    <a:pt x="146799" y="38709"/>
                  </a:lnTo>
                  <a:lnTo>
                    <a:pt x="146799" y="35534"/>
                  </a:lnTo>
                  <a:lnTo>
                    <a:pt x="114477" y="35534"/>
                  </a:lnTo>
                  <a:lnTo>
                    <a:pt x="114477" y="1612"/>
                  </a:lnTo>
                  <a:lnTo>
                    <a:pt x="146799" y="1612"/>
                  </a:lnTo>
                  <a:lnTo>
                    <a:pt x="146799" y="12"/>
                  </a:lnTo>
                  <a:lnTo>
                    <a:pt x="114477" y="12"/>
                  </a:lnTo>
                  <a:lnTo>
                    <a:pt x="111302" y="0"/>
                  </a:lnTo>
                  <a:lnTo>
                    <a:pt x="111302" y="258127"/>
                  </a:lnTo>
                  <a:lnTo>
                    <a:pt x="78981" y="258127"/>
                  </a:lnTo>
                  <a:lnTo>
                    <a:pt x="78981" y="224205"/>
                  </a:lnTo>
                  <a:lnTo>
                    <a:pt x="111302" y="224205"/>
                  </a:lnTo>
                  <a:lnTo>
                    <a:pt x="111302" y="221030"/>
                  </a:lnTo>
                  <a:lnTo>
                    <a:pt x="78981" y="221030"/>
                  </a:lnTo>
                  <a:lnTo>
                    <a:pt x="78981" y="187109"/>
                  </a:lnTo>
                  <a:lnTo>
                    <a:pt x="111302" y="187109"/>
                  </a:lnTo>
                  <a:lnTo>
                    <a:pt x="111302" y="183934"/>
                  </a:lnTo>
                  <a:lnTo>
                    <a:pt x="78981" y="183934"/>
                  </a:lnTo>
                  <a:lnTo>
                    <a:pt x="78981" y="149999"/>
                  </a:lnTo>
                  <a:lnTo>
                    <a:pt x="111302" y="149999"/>
                  </a:lnTo>
                  <a:lnTo>
                    <a:pt x="111302" y="146824"/>
                  </a:lnTo>
                  <a:lnTo>
                    <a:pt x="78981" y="146824"/>
                  </a:lnTo>
                  <a:lnTo>
                    <a:pt x="78981" y="112903"/>
                  </a:lnTo>
                  <a:lnTo>
                    <a:pt x="111302" y="112903"/>
                  </a:lnTo>
                  <a:lnTo>
                    <a:pt x="111302" y="109728"/>
                  </a:lnTo>
                  <a:lnTo>
                    <a:pt x="78981" y="109728"/>
                  </a:lnTo>
                  <a:lnTo>
                    <a:pt x="78981" y="75806"/>
                  </a:lnTo>
                  <a:lnTo>
                    <a:pt x="111302" y="75806"/>
                  </a:lnTo>
                  <a:lnTo>
                    <a:pt x="111302" y="72631"/>
                  </a:lnTo>
                  <a:lnTo>
                    <a:pt x="78981" y="72631"/>
                  </a:lnTo>
                  <a:lnTo>
                    <a:pt x="78981" y="38709"/>
                  </a:lnTo>
                  <a:lnTo>
                    <a:pt x="111302" y="38709"/>
                  </a:lnTo>
                  <a:lnTo>
                    <a:pt x="111302" y="35534"/>
                  </a:lnTo>
                  <a:lnTo>
                    <a:pt x="78981" y="35534"/>
                  </a:lnTo>
                  <a:lnTo>
                    <a:pt x="78981" y="1612"/>
                  </a:lnTo>
                  <a:lnTo>
                    <a:pt x="111302" y="1612"/>
                  </a:lnTo>
                  <a:lnTo>
                    <a:pt x="111302" y="12"/>
                  </a:lnTo>
                  <a:lnTo>
                    <a:pt x="78981" y="12"/>
                  </a:lnTo>
                  <a:lnTo>
                    <a:pt x="75806" y="0"/>
                  </a:lnTo>
                  <a:lnTo>
                    <a:pt x="75806" y="258127"/>
                  </a:lnTo>
                  <a:lnTo>
                    <a:pt x="43484" y="258127"/>
                  </a:lnTo>
                  <a:lnTo>
                    <a:pt x="43484" y="224205"/>
                  </a:lnTo>
                  <a:lnTo>
                    <a:pt x="75806" y="224205"/>
                  </a:lnTo>
                  <a:lnTo>
                    <a:pt x="75806" y="221030"/>
                  </a:lnTo>
                  <a:lnTo>
                    <a:pt x="43484" y="221030"/>
                  </a:lnTo>
                  <a:lnTo>
                    <a:pt x="43484" y="187109"/>
                  </a:lnTo>
                  <a:lnTo>
                    <a:pt x="75806" y="187109"/>
                  </a:lnTo>
                  <a:lnTo>
                    <a:pt x="75806" y="183934"/>
                  </a:lnTo>
                  <a:lnTo>
                    <a:pt x="43484" y="183934"/>
                  </a:lnTo>
                  <a:lnTo>
                    <a:pt x="43484" y="149999"/>
                  </a:lnTo>
                  <a:lnTo>
                    <a:pt x="75806" y="149999"/>
                  </a:lnTo>
                  <a:lnTo>
                    <a:pt x="75806" y="146824"/>
                  </a:lnTo>
                  <a:lnTo>
                    <a:pt x="43484" y="146824"/>
                  </a:lnTo>
                  <a:lnTo>
                    <a:pt x="43484" y="112903"/>
                  </a:lnTo>
                  <a:lnTo>
                    <a:pt x="75806" y="112903"/>
                  </a:lnTo>
                  <a:lnTo>
                    <a:pt x="75806" y="109728"/>
                  </a:lnTo>
                  <a:lnTo>
                    <a:pt x="43484" y="109728"/>
                  </a:lnTo>
                  <a:lnTo>
                    <a:pt x="43484" y="75806"/>
                  </a:lnTo>
                  <a:lnTo>
                    <a:pt x="75806" y="75806"/>
                  </a:lnTo>
                  <a:lnTo>
                    <a:pt x="75806" y="72631"/>
                  </a:lnTo>
                  <a:lnTo>
                    <a:pt x="43484" y="72631"/>
                  </a:lnTo>
                  <a:lnTo>
                    <a:pt x="43484" y="38709"/>
                  </a:lnTo>
                  <a:lnTo>
                    <a:pt x="75806" y="38709"/>
                  </a:lnTo>
                  <a:lnTo>
                    <a:pt x="75806" y="35534"/>
                  </a:lnTo>
                  <a:lnTo>
                    <a:pt x="43484" y="35534"/>
                  </a:lnTo>
                  <a:lnTo>
                    <a:pt x="43484" y="1612"/>
                  </a:lnTo>
                  <a:lnTo>
                    <a:pt x="75806" y="1612"/>
                  </a:lnTo>
                  <a:lnTo>
                    <a:pt x="75806" y="12"/>
                  </a:lnTo>
                  <a:lnTo>
                    <a:pt x="43484" y="12"/>
                  </a:lnTo>
                  <a:lnTo>
                    <a:pt x="40309" y="0"/>
                  </a:lnTo>
                  <a:lnTo>
                    <a:pt x="40309" y="258127"/>
                  </a:lnTo>
                  <a:lnTo>
                    <a:pt x="7988" y="258127"/>
                  </a:lnTo>
                  <a:lnTo>
                    <a:pt x="7988" y="224205"/>
                  </a:lnTo>
                  <a:lnTo>
                    <a:pt x="40309" y="224205"/>
                  </a:lnTo>
                  <a:lnTo>
                    <a:pt x="40309" y="221030"/>
                  </a:lnTo>
                  <a:lnTo>
                    <a:pt x="7988" y="221030"/>
                  </a:lnTo>
                  <a:lnTo>
                    <a:pt x="7988" y="187109"/>
                  </a:lnTo>
                  <a:lnTo>
                    <a:pt x="40309" y="187109"/>
                  </a:lnTo>
                  <a:lnTo>
                    <a:pt x="40309" y="183934"/>
                  </a:lnTo>
                  <a:lnTo>
                    <a:pt x="7988" y="183934"/>
                  </a:lnTo>
                  <a:lnTo>
                    <a:pt x="7988" y="149999"/>
                  </a:lnTo>
                  <a:lnTo>
                    <a:pt x="40309" y="149999"/>
                  </a:lnTo>
                  <a:lnTo>
                    <a:pt x="40309" y="146824"/>
                  </a:lnTo>
                  <a:lnTo>
                    <a:pt x="7988" y="146824"/>
                  </a:lnTo>
                  <a:lnTo>
                    <a:pt x="7988" y="112903"/>
                  </a:lnTo>
                  <a:lnTo>
                    <a:pt x="40309" y="112903"/>
                  </a:lnTo>
                  <a:lnTo>
                    <a:pt x="40309" y="109728"/>
                  </a:lnTo>
                  <a:lnTo>
                    <a:pt x="7988" y="109728"/>
                  </a:lnTo>
                  <a:lnTo>
                    <a:pt x="7988" y="75806"/>
                  </a:lnTo>
                  <a:lnTo>
                    <a:pt x="40309" y="75806"/>
                  </a:lnTo>
                  <a:lnTo>
                    <a:pt x="40309" y="72631"/>
                  </a:lnTo>
                  <a:lnTo>
                    <a:pt x="7988" y="72631"/>
                  </a:lnTo>
                  <a:lnTo>
                    <a:pt x="7988" y="38709"/>
                  </a:lnTo>
                  <a:lnTo>
                    <a:pt x="40309" y="38709"/>
                  </a:lnTo>
                  <a:lnTo>
                    <a:pt x="40309" y="35534"/>
                  </a:lnTo>
                  <a:lnTo>
                    <a:pt x="7988" y="35534"/>
                  </a:lnTo>
                  <a:lnTo>
                    <a:pt x="7988" y="1612"/>
                  </a:lnTo>
                  <a:lnTo>
                    <a:pt x="40309" y="1612"/>
                  </a:lnTo>
                  <a:lnTo>
                    <a:pt x="40309" y="12"/>
                  </a:lnTo>
                  <a:lnTo>
                    <a:pt x="7988" y="12"/>
                  </a:lnTo>
                  <a:lnTo>
                    <a:pt x="4813" y="0"/>
                  </a:lnTo>
                  <a:lnTo>
                    <a:pt x="0" y="12"/>
                  </a:lnTo>
                  <a:lnTo>
                    <a:pt x="0" y="1612"/>
                  </a:lnTo>
                  <a:lnTo>
                    <a:pt x="4813" y="1612"/>
                  </a:lnTo>
                  <a:lnTo>
                    <a:pt x="4813" y="35534"/>
                  </a:lnTo>
                  <a:lnTo>
                    <a:pt x="0" y="35534"/>
                  </a:lnTo>
                  <a:lnTo>
                    <a:pt x="0" y="38709"/>
                  </a:lnTo>
                  <a:lnTo>
                    <a:pt x="4813" y="38709"/>
                  </a:lnTo>
                  <a:lnTo>
                    <a:pt x="4813" y="72631"/>
                  </a:lnTo>
                  <a:lnTo>
                    <a:pt x="0" y="72631"/>
                  </a:lnTo>
                  <a:lnTo>
                    <a:pt x="0" y="75806"/>
                  </a:lnTo>
                  <a:lnTo>
                    <a:pt x="4813" y="75806"/>
                  </a:lnTo>
                  <a:lnTo>
                    <a:pt x="4813" y="109728"/>
                  </a:lnTo>
                  <a:lnTo>
                    <a:pt x="0" y="109728"/>
                  </a:lnTo>
                  <a:lnTo>
                    <a:pt x="0" y="112903"/>
                  </a:lnTo>
                  <a:lnTo>
                    <a:pt x="4813" y="112903"/>
                  </a:lnTo>
                  <a:lnTo>
                    <a:pt x="4813" y="146824"/>
                  </a:lnTo>
                  <a:lnTo>
                    <a:pt x="0" y="146824"/>
                  </a:lnTo>
                  <a:lnTo>
                    <a:pt x="0" y="149999"/>
                  </a:lnTo>
                  <a:lnTo>
                    <a:pt x="4813" y="149999"/>
                  </a:lnTo>
                  <a:lnTo>
                    <a:pt x="4813" y="183934"/>
                  </a:lnTo>
                  <a:lnTo>
                    <a:pt x="0" y="183934"/>
                  </a:lnTo>
                  <a:lnTo>
                    <a:pt x="0" y="187109"/>
                  </a:lnTo>
                  <a:lnTo>
                    <a:pt x="4813" y="187109"/>
                  </a:lnTo>
                  <a:lnTo>
                    <a:pt x="4813" y="221030"/>
                  </a:lnTo>
                  <a:lnTo>
                    <a:pt x="0" y="221030"/>
                  </a:lnTo>
                  <a:lnTo>
                    <a:pt x="0" y="224205"/>
                  </a:lnTo>
                  <a:lnTo>
                    <a:pt x="4813" y="224205"/>
                  </a:lnTo>
                  <a:lnTo>
                    <a:pt x="4813" y="258127"/>
                  </a:lnTo>
                  <a:lnTo>
                    <a:pt x="0" y="258127"/>
                  </a:lnTo>
                  <a:lnTo>
                    <a:pt x="0" y="259715"/>
                  </a:lnTo>
                  <a:lnTo>
                    <a:pt x="154762" y="259715"/>
                  </a:lnTo>
                  <a:lnTo>
                    <a:pt x="154762" y="258127"/>
                  </a:lnTo>
                  <a:lnTo>
                    <a:pt x="149974" y="258127"/>
                  </a:lnTo>
                  <a:lnTo>
                    <a:pt x="149974" y="224205"/>
                  </a:lnTo>
                  <a:lnTo>
                    <a:pt x="154762" y="224205"/>
                  </a:lnTo>
                  <a:lnTo>
                    <a:pt x="154762" y="221030"/>
                  </a:lnTo>
                  <a:lnTo>
                    <a:pt x="149974" y="221030"/>
                  </a:lnTo>
                  <a:lnTo>
                    <a:pt x="149974" y="187109"/>
                  </a:lnTo>
                  <a:lnTo>
                    <a:pt x="154762" y="187109"/>
                  </a:lnTo>
                  <a:lnTo>
                    <a:pt x="154762" y="183934"/>
                  </a:lnTo>
                  <a:lnTo>
                    <a:pt x="149974" y="183934"/>
                  </a:lnTo>
                  <a:lnTo>
                    <a:pt x="149974" y="149999"/>
                  </a:lnTo>
                  <a:lnTo>
                    <a:pt x="154762" y="149999"/>
                  </a:lnTo>
                  <a:lnTo>
                    <a:pt x="154762" y="146824"/>
                  </a:lnTo>
                  <a:lnTo>
                    <a:pt x="149974" y="146824"/>
                  </a:lnTo>
                  <a:lnTo>
                    <a:pt x="149974" y="112903"/>
                  </a:lnTo>
                  <a:lnTo>
                    <a:pt x="154762" y="112903"/>
                  </a:lnTo>
                  <a:lnTo>
                    <a:pt x="154762" y="109728"/>
                  </a:lnTo>
                  <a:lnTo>
                    <a:pt x="149974" y="109728"/>
                  </a:lnTo>
                  <a:lnTo>
                    <a:pt x="149974" y="75806"/>
                  </a:lnTo>
                  <a:lnTo>
                    <a:pt x="154762" y="75806"/>
                  </a:lnTo>
                  <a:lnTo>
                    <a:pt x="154762" y="72631"/>
                  </a:lnTo>
                  <a:lnTo>
                    <a:pt x="149974" y="72631"/>
                  </a:lnTo>
                  <a:lnTo>
                    <a:pt x="149974" y="38709"/>
                  </a:lnTo>
                  <a:lnTo>
                    <a:pt x="154762" y="38709"/>
                  </a:lnTo>
                  <a:lnTo>
                    <a:pt x="154762" y="35534"/>
                  </a:lnTo>
                  <a:lnTo>
                    <a:pt x="149974" y="35534"/>
                  </a:lnTo>
                  <a:lnTo>
                    <a:pt x="149974" y="1612"/>
                  </a:lnTo>
                  <a:lnTo>
                    <a:pt x="154762" y="1612"/>
                  </a:lnTo>
                  <a:lnTo>
                    <a:pt x="154762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6890998" y="3184418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629663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62966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629651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13" y="259702"/>
                  </a:lnTo>
                  <a:lnTo>
                    <a:pt x="7988" y="259715"/>
                  </a:lnTo>
                  <a:lnTo>
                    <a:pt x="40309" y="259702"/>
                  </a:lnTo>
                  <a:lnTo>
                    <a:pt x="43484" y="259715"/>
                  </a:lnTo>
                  <a:lnTo>
                    <a:pt x="75806" y="259702"/>
                  </a:lnTo>
                  <a:lnTo>
                    <a:pt x="78981" y="259715"/>
                  </a:lnTo>
                  <a:lnTo>
                    <a:pt x="111302" y="259702"/>
                  </a:lnTo>
                  <a:lnTo>
                    <a:pt x="114477" y="259715"/>
                  </a:lnTo>
                  <a:lnTo>
                    <a:pt x="146799" y="259702"/>
                  </a:lnTo>
                  <a:lnTo>
                    <a:pt x="149974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162966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784413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78441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78442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68" y="259702"/>
                  </a:lnTo>
                  <a:lnTo>
                    <a:pt x="78943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78441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1939150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93915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939150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93915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093912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09391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09391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09391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248649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24865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248649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24865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403398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40340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40338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40340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558135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55813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558123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309" y="259702"/>
                  </a:lnTo>
                  <a:lnTo>
                    <a:pt x="43484" y="259715"/>
                  </a:lnTo>
                  <a:lnTo>
                    <a:pt x="75806" y="259702"/>
                  </a:lnTo>
                  <a:lnTo>
                    <a:pt x="78981" y="259715"/>
                  </a:lnTo>
                  <a:lnTo>
                    <a:pt x="111302" y="259702"/>
                  </a:lnTo>
                  <a:lnTo>
                    <a:pt x="114477" y="259715"/>
                  </a:lnTo>
                  <a:lnTo>
                    <a:pt x="146799" y="259702"/>
                  </a:lnTo>
                  <a:lnTo>
                    <a:pt x="149974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55813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712885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71288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71287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99" y="259702"/>
                  </a:lnTo>
                  <a:lnTo>
                    <a:pt x="149974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71288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867634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86763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867621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86763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3022371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3022375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3022371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3022375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3177120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317712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3177120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317712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3331870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333187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3331883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61" y="75793"/>
                  </a:lnTo>
                  <a:lnTo>
                    <a:pt x="146761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75" y="259702"/>
                  </a:lnTo>
                  <a:lnTo>
                    <a:pt x="7950" y="259715"/>
                  </a:lnTo>
                  <a:lnTo>
                    <a:pt x="40271" y="259702"/>
                  </a:lnTo>
                  <a:lnTo>
                    <a:pt x="43446" y="259715"/>
                  </a:lnTo>
                  <a:lnTo>
                    <a:pt x="75768" y="259702"/>
                  </a:lnTo>
                  <a:lnTo>
                    <a:pt x="78943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61" y="259702"/>
                  </a:lnTo>
                  <a:lnTo>
                    <a:pt x="149936" y="259715"/>
                  </a:lnTo>
                  <a:lnTo>
                    <a:pt x="154724" y="259702"/>
                  </a:lnTo>
                  <a:lnTo>
                    <a:pt x="154724" y="258114"/>
                  </a:lnTo>
                  <a:lnTo>
                    <a:pt x="149936" y="258114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93"/>
                  </a:lnTo>
                  <a:lnTo>
                    <a:pt x="154724" y="75793"/>
                  </a:lnTo>
                  <a:lnTo>
                    <a:pt x="154724" y="72618"/>
                  </a:lnTo>
                  <a:lnTo>
                    <a:pt x="149936" y="72618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333187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3486607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3486611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3486607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3486611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3641356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3641360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364135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3641360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3796093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379609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379610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71" y="259702"/>
                  </a:lnTo>
                  <a:lnTo>
                    <a:pt x="43446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379609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3950842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395084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3950843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395084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105579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10558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10559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10558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260329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26033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26034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75" y="259702"/>
                  </a:lnTo>
                  <a:lnTo>
                    <a:pt x="7950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26033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415078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41508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415078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41508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569815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56981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569815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56981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724565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62" y="259702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72456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724577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72456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879314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87931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879314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87931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034064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503406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5034051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5034067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5188800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518880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5188801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518880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5343550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534355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5343563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39" y="258114"/>
                  </a:lnTo>
                  <a:lnTo>
                    <a:pt x="114439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39" y="146812"/>
                  </a:lnTo>
                  <a:lnTo>
                    <a:pt x="114439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39" y="109702"/>
                  </a:lnTo>
                  <a:lnTo>
                    <a:pt x="114439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39" y="72618"/>
                  </a:lnTo>
                  <a:lnTo>
                    <a:pt x="114439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93"/>
                  </a:lnTo>
                  <a:lnTo>
                    <a:pt x="111264" y="75793"/>
                  </a:lnTo>
                  <a:lnTo>
                    <a:pt x="111264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75" y="259702"/>
                  </a:lnTo>
                  <a:lnTo>
                    <a:pt x="7950" y="259715"/>
                  </a:lnTo>
                  <a:lnTo>
                    <a:pt x="40271" y="259702"/>
                  </a:lnTo>
                  <a:lnTo>
                    <a:pt x="43446" y="259715"/>
                  </a:lnTo>
                  <a:lnTo>
                    <a:pt x="75768" y="259702"/>
                  </a:lnTo>
                  <a:lnTo>
                    <a:pt x="78943" y="259715"/>
                  </a:lnTo>
                  <a:lnTo>
                    <a:pt x="111264" y="259702"/>
                  </a:lnTo>
                  <a:lnTo>
                    <a:pt x="114439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343554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498299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49830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5498300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549830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5653036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5653040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565303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5653040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5807786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580778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5807786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5807789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5962523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596252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5962535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55" y="258114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55" y="146812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55" y="72618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55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258114"/>
                  </a:lnTo>
                  <a:lnTo>
                    <a:pt x="43446" y="258114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87"/>
                  </a:lnTo>
                  <a:lnTo>
                    <a:pt x="75780" y="149987"/>
                  </a:lnTo>
                  <a:lnTo>
                    <a:pt x="75780" y="146812"/>
                  </a:lnTo>
                  <a:lnTo>
                    <a:pt x="43446" y="146812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93"/>
                  </a:lnTo>
                  <a:lnTo>
                    <a:pt x="75780" y="75793"/>
                  </a:lnTo>
                  <a:lnTo>
                    <a:pt x="75780" y="72618"/>
                  </a:lnTo>
                  <a:lnTo>
                    <a:pt x="43446" y="72618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3446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71" y="149987"/>
                  </a:lnTo>
                  <a:lnTo>
                    <a:pt x="40271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93"/>
                  </a:lnTo>
                  <a:lnTo>
                    <a:pt x="40271" y="75793"/>
                  </a:lnTo>
                  <a:lnTo>
                    <a:pt x="40271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75" y="259702"/>
                  </a:lnTo>
                  <a:lnTo>
                    <a:pt x="7950" y="259715"/>
                  </a:lnTo>
                  <a:lnTo>
                    <a:pt x="40271" y="259702"/>
                  </a:lnTo>
                  <a:lnTo>
                    <a:pt x="43446" y="259715"/>
                  </a:lnTo>
                  <a:lnTo>
                    <a:pt x="75780" y="259702"/>
                  </a:lnTo>
                  <a:lnTo>
                    <a:pt x="78955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596252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6117272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611727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611727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6117276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6272009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627201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6272034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9936" y="0"/>
                  </a:lnTo>
                  <a:lnTo>
                    <a:pt x="146761" y="0"/>
                  </a:lnTo>
                  <a:lnTo>
                    <a:pt x="146761" y="1587"/>
                  </a:lnTo>
                  <a:lnTo>
                    <a:pt x="146761" y="258114"/>
                  </a:lnTo>
                  <a:lnTo>
                    <a:pt x="114439" y="258114"/>
                  </a:lnTo>
                  <a:lnTo>
                    <a:pt x="114439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39" y="183908"/>
                  </a:lnTo>
                  <a:lnTo>
                    <a:pt x="114439" y="149987"/>
                  </a:lnTo>
                  <a:lnTo>
                    <a:pt x="146761" y="149987"/>
                  </a:lnTo>
                  <a:lnTo>
                    <a:pt x="146761" y="146812"/>
                  </a:lnTo>
                  <a:lnTo>
                    <a:pt x="114439" y="146812"/>
                  </a:lnTo>
                  <a:lnTo>
                    <a:pt x="114439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39" y="109702"/>
                  </a:lnTo>
                  <a:lnTo>
                    <a:pt x="114439" y="75793"/>
                  </a:lnTo>
                  <a:lnTo>
                    <a:pt x="146761" y="75793"/>
                  </a:lnTo>
                  <a:lnTo>
                    <a:pt x="146761" y="72618"/>
                  </a:lnTo>
                  <a:lnTo>
                    <a:pt x="114439" y="72618"/>
                  </a:lnTo>
                  <a:lnTo>
                    <a:pt x="114439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4439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258114"/>
                  </a:lnTo>
                  <a:lnTo>
                    <a:pt x="78943" y="258114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87"/>
                  </a:lnTo>
                  <a:lnTo>
                    <a:pt x="111264" y="149987"/>
                  </a:lnTo>
                  <a:lnTo>
                    <a:pt x="111264" y="146812"/>
                  </a:lnTo>
                  <a:lnTo>
                    <a:pt x="78943" y="146812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93"/>
                  </a:lnTo>
                  <a:lnTo>
                    <a:pt x="111264" y="75793"/>
                  </a:lnTo>
                  <a:lnTo>
                    <a:pt x="111264" y="72618"/>
                  </a:lnTo>
                  <a:lnTo>
                    <a:pt x="78943" y="72618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8943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258114"/>
                  </a:lnTo>
                  <a:lnTo>
                    <a:pt x="43459" y="258114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87"/>
                  </a:lnTo>
                  <a:lnTo>
                    <a:pt x="75768" y="149987"/>
                  </a:lnTo>
                  <a:lnTo>
                    <a:pt x="75768" y="146812"/>
                  </a:lnTo>
                  <a:lnTo>
                    <a:pt x="43459" y="146812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93"/>
                  </a:lnTo>
                  <a:lnTo>
                    <a:pt x="75768" y="75793"/>
                  </a:lnTo>
                  <a:lnTo>
                    <a:pt x="75768" y="72618"/>
                  </a:lnTo>
                  <a:lnTo>
                    <a:pt x="43459" y="72618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3459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258114"/>
                  </a:lnTo>
                  <a:lnTo>
                    <a:pt x="7950" y="258114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87"/>
                  </a:lnTo>
                  <a:lnTo>
                    <a:pt x="40284" y="149987"/>
                  </a:lnTo>
                  <a:lnTo>
                    <a:pt x="40284" y="146812"/>
                  </a:lnTo>
                  <a:lnTo>
                    <a:pt x="7950" y="146812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93"/>
                  </a:lnTo>
                  <a:lnTo>
                    <a:pt x="40284" y="75793"/>
                  </a:lnTo>
                  <a:lnTo>
                    <a:pt x="40284" y="72618"/>
                  </a:lnTo>
                  <a:lnTo>
                    <a:pt x="7950" y="72618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7950" y="0"/>
                  </a:lnTo>
                  <a:lnTo>
                    <a:pt x="4775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75" y="75793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75" y="149987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75" y="259702"/>
                  </a:lnTo>
                  <a:lnTo>
                    <a:pt x="7950" y="259715"/>
                  </a:lnTo>
                  <a:lnTo>
                    <a:pt x="40284" y="259702"/>
                  </a:lnTo>
                  <a:lnTo>
                    <a:pt x="43459" y="259715"/>
                  </a:lnTo>
                  <a:lnTo>
                    <a:pt x="75768" y="259702"/>
                  </a:lnTo>
                  <a:lnTo>
                    <a:pt x="78943" y="259715"/>
                  </a:lnTo>
                  <a:lnTo>
                    <a:pt x="111264" y="259702"/>
                  </a:lnTo>
                  <a:lnTo>
                    <a:pt x="114439" y="259715"/>
                  </a:lnTo>
                  <a:lnTo>
                    <a:pt x="146761" y="259702"/>
                  </a:lnTo>
                  <a:lnTo>
                    <a:pt x="149936" y="259715"/>
                  </a:lnTo>
                  <a:lnTo>
                    <a:pt x="154724" y="259702"/>
                  </a:lnTo>
                  <a:lnTo>
                    <a:pt x="154724" y="258114"/>
                  </a:lnTo>
                  <a:lnTo>
                    <a:pt x="149936" y="258114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87"/>
                  </a:lnTo>
                  <a:lnTo>
                    <a:pt x="154724" y="149987"/>
                  </a:lnTo>
                  <a:lnTo>
                    <a:pt x="154724" y="146812"/>
                  </a:lnTo>
                  <a:lnTo>
                    <a:pt x="149936" y="146812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93"/>
                  </a:lnTo>
                  <a:lnTo>
                    <a:pt x="154724" y="75793"/>
                  </a:lnTo>
                  <a:lnTo>
                    <a:pt x="154724" y="72618"/>
                  </a:lnTo>
                  <a:lnTo>
                    <a:pt x="149936" y="72618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6272013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6426758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642676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6426759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149961" y="0"/>
                  </a:lnTo>
                  <a:lnTo>
                    <a:pt x="146786" y="0"/>
                  </a:lnTo>
                  <a:lnTo>
                    <a:pt x="146786" y="1587"/>
                  </a:lnTo>
                  <a:lnTo>
                    <a:pt x="146786" y="258114"/>
                  </a:lnTo>
                  <a:lnTo>
                    <a:pt x="114465" y="258114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87"/>
                  </a:lnTo>
                  <a:lnTo>
                    <a:pt x="146786" y="149987"/>
                  </a:lnTo>
                  <a:lnTo>
                    <a:pt x="146786" y="146812"/>
                  </a:lnTo>
                  <a:lnTo>
                    <a:pt x="114465" y="146812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93"/>
                  </a:lnTo>
                  <a:lnTo>
                    <a:pt x="146786" y="75793"/>
                  </a:lnTo>
                  <a:lnTo>
                    <a:pt x="146786" y="72618"/>
                  </a:lnTo>
                  <a:lnTo>
                    <a:pt x="114465" y="72618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4465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90" y="149987"/>
                  </a:lnTo>
                  <a:lnTo>
                    <a:pt x="111290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90" y="75793"/>
                  </a:lnTo>
                  <a:lnTo>
                    <a:pt x="111290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62" y="258114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62" y="146812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62" y="72618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62" y="0"/>
                  </a:lnTo>
                  <a:lnTo>
                    <a:pt x="478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787" y="75793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787" y="149987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787" y="259702"/>
                  </a:lnTo>
                  <a:lnTo>
                    <a:pt x="7962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90" y="259702"/>
                  </a:lnTo>
                  <a:lnTo>
                    <a:pt x="114465" y="259715"/>
                  </a:lnTo>
                  <a:lnTo>
                    <a:pt x="146786" y="259702"/>
                  </a:lnTo>
                  <a:lnTo>
                    <a:pt x="149961" y="259715"/>
                  </a:lnTo>
                  <a:lnTo>
                    <a:pt x="154749" y="259702"/>
                  </a:lnTo>
                  <a:lnTo>
                    <a:pt x="154749" y="258114"/>
                  </a:lnTo>
                  <a:lnTo>
                    <a:pt x="149961" y="258114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87"/>
                  </a:lnTo>
                  <a:lnTo>
                    <a:pt x="154749" y="149987"/>
                  </a:lnTo>
                  <a:lnTo>
                    <a:pt x="154749" y="146812"/>
                  </a:lnTo>
                  <a:lnTo>
                    <a:pt x="149961" y="146812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93"/>
                  </a:lnTo>
                  <a:lnTo>
                    <a:pt x="154749" y="75793"/>
                  </a:lnTo>
                  <a:lnTo>
                    <a:pt x="154749" y="72618"/>
                  </a:lnTo>
                  <a:lnTo>
                    <a:pt x="149961" y="72618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642676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6581508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658151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6581508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48" y="0"/>
                  </a:lnTo>
                  <a:lnTo>
                    <a:pt x="146773" y="0"/>
                  </a:lnTo>
                  <a:lnTo>
                    <a:pt x="146773" y="1587"/>
                  </a:lnTo>
                  <a:lnTo>
                    <a:pt x="146773" y="258114"/>
                  </a:lnTo>
                  <a:lnTo>
                    <a:pt x="114452" y="258114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87"/>
                  </a:lnTo>
                  <a:lnTo>
                    <a:pt x="146773" y="149987"/>
                  </a:lnTo>
                  <a:lnTo>
                    <a:pt x="146773" y="146812"/>
                  </a:lnTo>
                  <a:lnTo>
                    <a:pt x="114452" y="146812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93"/>
                  </a:lnTo>
                  <a:lnTo>
                    <a:pt x="146773" y="75793"/>
                  </a:lnTo>
                  <a:lnTo>
                    <a:pt x="146773" y="72618"/>
                  </a:lnTo>
                  <a:lnTo>
                    <a:pt x="114452" y="72618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4452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258114"/>
                  </a:lnTo>
                  <a:lnTo>
                    <a:pt x="78968" y="258114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87"/>
                  </a:lnTo>
                  <a:lnTo>
                    <a:pt x="111277" y="149987"/>
                  </a:lnTo>
                  <a:lnTo>
                    <a:pt x="111277" y="146812"/>
                  </a:lnTo>
                  <a:lnTo>
                    <a:pt x="78968" y="146812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93"/>
                  </a:lnTo>
                  <a:lnTo>
                    <a:pt x="111277" y="75793"/>
                  </a:lnTo>
                  <a:lnTo>
                    <a:pt x="111277" y="72618"/>
                  </a:lnTo>
                  <a:lnTo>
                    <a:pt x="78968" y="72618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8968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258114"/>
                  </a:lnTo>
                  <a:lnTo>
                    <a:pt x="43472" y="258114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87"/>
                  </a:lnTo>
                  <a:lnTo>
                    <a:pt x="75793" y="149987"/>
                  </a:lnTo>
                  <a:lnTo>
                    <a:pt x="75793" y="146812"/>
                  </a:lnTo>
                  <a:lnTo>
                    <a:pt x="43472" y="146812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93"/>
                  </a:lnTo>
                  <a:lnTo>
                    <a:pt x="75793" y="75793"/>
                  </a:lnTo>
                  <a:lnTo>
                    <a:pt x="75793" y="72618"/>
                  </a:lnTo>
                  <a:lnTo>
                    <a:pt x="43472" y="72618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3472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258114"/>
                  </a:lnTo>
                  <a:lnTo>
                    <a:pt x="7975" y="258114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87"/>
                  </a:lnTo>
                  <a:lnTo>
                    <a:pt x="40297" y="149987"/>
                  </a:lnTo>
                  <a:lnTo>
                    <a:pt x="40297" y="146812"/>
                  </a:lnTo>
                  <a:lnTo>
                    <a:pt x="7975" y="146812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93"/>
                  </a:lnTo>
                  <a:lnTo>
                    <a:pt x="40297" y="75793"/>
                  </a:lnTo>
                  <a:lnTo>
                    <a:pt x="40297" y="72618"/>
                  </a:lnTo>
                  <a:lnTo>
                    <a:pt x="7975" y="72618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7975" y="0"/>
                  </a:lnTo>
                  <a:lnTo>
                    <a:pt x="4800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00" y="75793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00" y="149987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00" y="259702"/>
                  </a:lnTo>
                  <a:lnTo>
                    <a:pt x="7975" y="259715"/>
                  </a:lnTo>
                  <a:lnTo>
                    <a:pt x="40297" y="259702"/>
                  </a:lnTo>
                  <a:lnTo>
                    <a:pt x="43472" y="259715"/>
                  </a:lnTo>
                  <a:lnTo>
                    <a:pt x="75793" y="259702"/>
                  </a:lnTo>
                  <a:lnTo>
                    <a:pt x="78968" y="259715"/>
                  </a:lnTo>
                  <a:lnTo>
                    <a:pt x="111277" y="259702"/>
                  </a:lnTo>
                  <a:lnTo>
                    <a:pt x="114452" y="259715"/>
                  </a:lnTo>
                  <a:lnTo>
                    <a:pt x="146773" y="259702"/>
                  </a:lnTo>
                  <a:lnTo>
                    <a:pt x="149948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48" y="258114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48" y="146812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48" y="72618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6581512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6736245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49" y="259702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673624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673623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13" y="259702"/>
                  </a:lnTo>
                  <a:lnTo>
                    <a:pt x="7988" y="259715"/>
                  </a:lnTo>
                  <a:lnTo>
                    <a:pt x="40309" y="259702"/>
                  </a:lnTo>
                  <a:lnTo>
                    <a:pt x="43484" y="259715"/>
                  </a:lnTo>
                  <a:lnTo>
                    <a:pt x="75806" y="259702"/>
                  </a:lnTo>
                  <a:lnTo>
                    <a:pt x="78981" y="259715"/>
                  </a:lnTo>
                  <a:lnTo>
                    <a:pt x="111302" y="259702"/>
                  </a:lnTo>
                  <a:lnTo>
                    <a:pt x="114477" y="259715"/>
                  </a:lnTo>
                  <a:lnTo>
                    <a:pt x="146799" y="259702"/>
                  </a:lnTo>
                  <a:lnTo>
                    <a:pt x="149974" y="259715"/>
                  </a:lnTo>
                  <a:lnTo>
                    <a:pt x="154736" y="259702"/>
                  </a:lnTo>
                  <a:lnTo>
                    <a:pt x="154736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36" y="149987"/>
                  </a:lnTo>
                  <a:lnTo>
                    <a:pt x="154736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93"/>
                  </a:lnTo>
                  <a:lnTo>
                    <a:pt x="154736" y="75793"/>
                  </a:lnTo>
                  <a:lnTo>
                    <a:pt x="154736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673624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6890994" y="3444113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702"/>
                  </a:lnTo>
                  <a:lnTo>
                    <a:pt x="154762" y="259702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689099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6890982" y="3444112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149974" y="0"/>
                  </a:lnTo>
                  <a:lnTo>
                    <a:pt x="146799" y="0"/>
                  </a:lnTo>
                  <a:lnTo>
                    <a:pt x="146799" y="1587"/>
                  </a:lnTo>
                  <a:lnTo>
                    <a:pt x="146799" y="258114"/>
                  </a:lnTo>
                  <a:lnTo>
                    <a:pt x="114477" y="258114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87"/>
                  </a:lnTo>
                  <a:lnTo>
                    <a:pt x="146799" y="149987"/>
                  </a:lnTo>
                  <a:lnTo>
                    <a:pt x="146799" y="146812"/>
                  </a:lnTo>
                  <a:lnTo>
                    <a:pt x="114477" y="146812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93"/>
                  </a:lnTo>
                  <a:lnTo>
                    <a:pt x="146799" y="75793"/>
                  </a:lnTo>
                  <a:lnTo>
                    <a:pt x="146799" y="72618"/>
                  </a:lnTo>
                  <a:lnTo>
                    <a:pt x="114477" y="72618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4477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258114"/>
                  </a:lnTo>
                  <a:lnTo>
                    <a:pt x="78981" y="258114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87"/>
                  </a:lnTo>
                  <a:lnTo>
                    <a:pt x="111302" y="149987"/>
                  </a:lnTo>
                  <a:lnTo>
                    <a:pt x="111302" y="146812"/>
                  </a:lnTo>
                  <a:lnTo>
                    <a:pt x="78981" y="146812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93"/>
                  </a:lnTo>
                  <a:lnTo>
                    <a:pt x="111302" y="75793"/>
                  </a:lnTo>
                  <a:lnTo>
                    <a:pt x="111302" y="72618"/>
                  </a:lnTo>
                  <a:lnTo>
                    <a:pt x="78981" y="72618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8981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258114"/>
                  </a:lnTo>
                  <a:lnTo>
                    <a:pt x="43484" y="258114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87"/>
                  </a:lnTo>
                  <a:lnTo>
                    <a:pt x="75806" y="149987"/>
                  </a:lnTo>
                  <a:lnTo>
                    <a:pt x="75806" y="146812"/>
                  </a:lnTo>
                  <a:lnTo>
                    <a:pt x="43484" y="146812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93"/>
                  </a:lnTo>
                  <a:lnTo>
                    <a:pt x="75806" y="75793"/>
                  </a:lnTo>
                  <a:lnTo>
                    <a:pt x="75806" y="72618"/>
                  </a:lnTo>
                  <a:lnTo>
                    <a:pt x="43484" y="72618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3484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258114"/>
                  </a:lnTo>
                  <a:lnTo>
                    <a:pt x="7988" y="258114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87"/>
                  </a:lnTo>
                  <a:lnTo>
                    <a:pt x="40309" y="149987"/>
                  </a:lnTo>
                  <a:lnTo>
                    <a:pt x="40309" y="146812"/>
                  </a:lnTo>
                  <a:lnTo>
                    <a:pt x="7988" y="146812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93"/>
                  </a:lnTo>
                  <a:lnTo>
                    <a:pt x="40309" y="75793"/>
                  </a:lnTo>
                  <a:lnTo>
                    <a:pt x="40309" y="72618"/>
                  </a:lnTo>
                  <a:lnTo>
                    <a:pt x="7988" y="72618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7988" y="0"/>
                  </a:lnTo>
                  <a:lnTo>
                    <a:pt x="4813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18"/>
                  </a:lnTo>
                  <a:lnTo>
                    <a:pt x="0" y="72618"/>
                  </a:lnTo>
                  <a:lnTo>
                    <a:pt x="0" y="75793"/>
                  </a:lnTo>
                  <a:lnTo>
                    <a:pt x="4813" y="75793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812"/>
                  </a:lnTo>
                  <a:lnTo>
                    <a:pt x="0" y="146812"/>
                  </a:lnTo>
                  <a:lnTo>
                    <a:pt x="0" y="149987"/>
                  </a:lnTo>
                  <a:lnTo>
                    <a:pt x="4813" y="149987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14"/>
                  </a:lnTo>
                  <a:lnTo>
                    <a:pt x="0" y="258114"/>
                  </a:lnTo>
                  <a:lnTo>
                    <a:pt x="0" y="259702"/>
                  </a:lnTo>
                  <a:lnTo>
                    <a:pt x="4813" y="259702"/>
                  </a:lnTo>
                  <a:lnTo>
                    <a:pt x="7988" y="259715"/>
                  </a:lnTo>
                  <a:lnTo>
                    <a:pt x="40309" y="259702"/>
                  </a:lnTo>
                  <a:lnTo>
                    <a:pt x="43484" y="259715"/>
                  </a:lnTo>
                  <a:lnTo>
                    <a:pt x="75806" y="259702"/>
                  </a:lnTo>
                  <a:lnTo>
                    <a:pt x="78981" y="259715"/>
                  </a:lnTo>
                  <a:lnTo>
                    <a:pt x="111302" y="259702"/>
                  </a:lnTo>
                  <a:lnTo>
                    <a:pt x="114477" y="259715"/>
                  </a:lnTo>
                  <a:lnTo>
                    <a:pt x="146799" y="259702"/>
                  </a:lnTo>
                  <a:lnTo>
                    <a:pt x="149974" y="259715"/>
                  </a:lnTo>
                  <a:lnTo>
                    <a:pt x="154762" y="259702"/>
                  </a:lnTo>
                  <a:lnTo>
                    <a:pt x="154762" y="258114"/>
                  </a:lnTo>
                  <a:lnTo>
                    <a:pt x="149974" y="258114"/>
                  </a:lnTo>
                  <a:lnTo>
                    <a:pt x="149974" y="224180"/>
                  </a:lnTo>
                  <a:lnTo>
                    <a:pt x="154762" y="224180"/>
                  </a:lnTo>
                  <a:lnTo>
                    <a:pt x="154762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62" y="187083"/>
                  </a:lnTo>
                  <a:lnTo>
                    <a:pt x="154762" y="183908"/>
                  </a:lnTo>
                  <a:lnTo>
                    <a:pt x="149974" y="183908"/>
                  </a:lnTo>
                  <a:lnTo>
                    <a:pt x="149974" y="149987"/>
                  </a:lnTo>
                  <a:lnTo>
                    <a:pt x="154762" y="149987"/>
                  </a:lnTo>
                  <a:lnTo>
                    <a:pt x="154762" y="146812"/>
                  </a:lnTo>
                  <a:lnTo>
                    <a:pt x="149974" y="146812"/>
                  </a:lnTo>
                  <a:lnTo>
                    <a:pt x="149974" y="112877"/>
                  </a:lnTo>
                  <a:lnTo>
                    <a:pt x="154762" y="112877"/>
                  </a:lnTo>
                  <a:lnTo>
                    <a:pt x="154762" y="109702"/>
                  </a:lnTo>
                  <a:lnTo>
                    <a:pt x="149974" y="109702"/>
                  </a:lnTo>
                  <a:lnTo>
                    <a:pt x="149974" y="75793"/>
                  </a:lnTo>
                  <a:lnTo>
                    <a:pt x="154762" y="75793"/>
                  </a:lnTo>
                  <a:lnTo>
                    <a:pt x="154762" y="72618"/>
                  </a:lnTo>
                  <a:lnTo>
                    <a:pt x="149974" y="72618"/>
                  </a:lnTo>
                  <a:lnTo>
                    <a:pt x="149974" y="38684"/>
                  </a:lnTo>
                  <a:lnTo>
                    <a:pt x="154762" y="38684"/>
                  </a:lnTo>
                  <a:lnTo>
                    <a:pt x="154762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62" y="1587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6890998" y="3444109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702"/>
                  </a:moveTo>
                  <a:lnTo>
                    <a:pt x="0" y="259702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70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162966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62966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162965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74" y="146799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62966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78441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178441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178442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43" y="146799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178441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193915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193915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193915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193915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09391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09391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09391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09391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24864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24865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24864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24865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40339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40340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40338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40340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55813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55813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55812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74" y="146799"/>
                  </a:lnTo>
                  <a:lnTo>
                    <a:pt x="149974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55813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71288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71288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71287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74" y="146799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71288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86763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86763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86762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86763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302237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3022375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302237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3022375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317712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317712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317712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317712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333187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333187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333188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6761" y="0"/>
                  </a:lnTo>
                  <a:lnTo>
                    <a:pt x="146761" y="1587"/>
                  </a:lnTo>
                  <a:lnTo>
                    <a:pt x="146761" y="35509"/>
                  </a:lnTo>
                  <a:lnTo>
                    <a:pt x="146761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61" y="149974"/>
                  </a:lnTo>
                  <a:lnTo>
                    <a:pt x="146761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43" y="146799"/>
                  </a:lnTo>
                  <a:lnTo>
                    <a:pt x="78943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46" y="146799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61" y="259689"/>
                  </a:lnTo>
                  <a:lnTo>
                    <a:pt x="149936" y="259702"/>
                  </a:lnTo>
                  <a:lnTo>
                    <a:pt x="154724" y="259689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74"/>
                  </a:lnTo>
                  <a:lnTo>
                    <a:pt x="154724" y="149974"/>
                  </a:lnTo>
                  <a:lnTo>
                    <a:pt x="154724" y="146799"/>
                  </a:lnTo>
                  <a:lnTo>
                    <a:pt x="149936" y="146799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333187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3486607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3486611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3486607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3486611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364135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3641360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364135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641360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379609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379609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79610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46" y="146799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79609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395084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395084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95084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395084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410557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410558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410559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410558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426032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426033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426034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50" y="146799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426033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441507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441508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441507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441508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456981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456981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456981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456981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472456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472456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4724577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472456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487931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487931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487931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487931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503406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503406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503405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5034067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518880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518880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5188801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518880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534355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534355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534356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39" y="183908"/>
                  </a:lnTo>
                  <a:lnTo>
                    <a:pt x="114439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39" y="146799"/>
                  </a:lnTo>
                  <a:lnTo>
                    <a:pt x="114439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39" y="109702"/>
                  </a:lnTo>
                  <a:lnTo>
                    <a:pt x="114439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35509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64" y="149974"/>
                  </a:lnTo>
                  <a:lnTo>
                    <a:pt x="111264" y="146799"/>
                  </a:lnTo>
                  <a:lnTo>
                    <a:pt x="78943" y="146799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46" y="146799"/>
                  </a:lnTo>
                  <a:lnTo>
                    <a:pt x="43446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64" y="259689"/>
                  </a:lnTo>
                  <a:lnTo>
                    <a:pt x="114439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5343554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549829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549830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5498300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549830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565303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5653040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565303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5653040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580778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580778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5807786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5807789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5962523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596252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596253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55" y="258102"/>
                  </a:lnTo>
                  <a:lnTo>
                    <a:pt x="78955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55" y="221005"/>
                  </a:lnTo>
                  <a:lnTo>
                    <a:pt x="78955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55" y="183908"/>
                  </a:lnTo>
                  <a:lnTo>
                    <a:pt x="78955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55" y="146799"/>
                  </a:lnTo>
                  <a:lnTo>
                    <a:pt x="78955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55" y="109702"/>
                  </a:lnTo>
                  <a:lnTo>
                    <a:pt x="78955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55" y="72605"/>
                  </a:lnTo>
                  <a:lnTo>
                    <a:pt x="78955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55" y="35509"/>
                  </a:lnTo>
                  <a:lnTo>
                    <a:pt x="78955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80" y="0"/>
                  </a:lnTo>
                  <a:lnTo>
                    <a:pt x="75780" y="1587"/>
                  </a:lnTo>
                  <a:lnTo>
                    <a:pt x="75780" y="35509"/>
                  </a:lnTo>
                  <a:lnTo>
                    <a:pt x="75780" y="258102"/>
                  </a:lnTo>
                  <a:lnTo>
                    <a:pt x="43446" y="258102"/>
                  </a:lnTo>
                  <a:lnTo>
                    <a:pt x="43446" y="224180"/>
                  </a:lnTo>
                  <a:lnTo>
                    <a:pt x="75780" y="224180"/>
                  </a:lnTo>
                  <a:lnTo>
                    <a:pt x="75780" y="221005"/>
                  </a:lnTo>
                  <a:lnTo>
                    <a:pt x="43446" y="221005"/>
                  </a:lnTo>
                  <a:lnTo>
                    <a:pt x="43446" y="187083"/>
                  </a:lnTo>
                  <a:lnTo>
                    <a:pt x="75780" y="187083"/>
                  </a:lnTo>
                  <a:lnTo>
                    <a:pt x="75780" y="183908"/>
                  </a:lnTo>
                  <a:lnTo>
                    <a:pt x="43446" y="183908"/>
                  </a:lnTo>
                  <a:lnTo>
                    <a:pt x="43446" y="149974"/>
                  </a:lnTo>
                  <a:lnTo>
                    <a:pt x="75780" y="149974"/>
                  </a:lnTo>
                  <a:lnTo>
                    <a:pt x="75780" y="146799"/>
                  </a:lnTo>
                  <a:lnTo>
                    <a:pt x="43446" y="146799"/>
                  </a:lnTo>
                  <a:lnTo>
                    <a:pt x="43446" y="112877"/>
                  </a:lnTo>
                  <a:lnTo>
                    <a:pt x="75780" y="112877"/>
                  </a:lnTo>
                  <a:lnTo>
                    <a:pt x="75780" y="109702"/>
                  </a:lnTo>
                  <a:lnTo>
                    <a:pt x="43446" y="109702"/>
                  </a:lnTo>
                  <a:lnTo>
                    <a:pt x="43446" y="75780"/>
                  </a:lnTo>
                  <a:lnTo>
                    <a:pt x="75780" y="75780"/>
                  </a:lnTo>
                  <a:lnTo>
                    <a:pt x="75780" y="72605"/>
                  </a:lnTo>
                  <a:lnTo>
                    <a:pt x="43446" y="72605"/>
                  </a:lnTo>
                  <a:lnTo>
                    <a:pt x="43446" y="38684"/>
                  </a:lnTo>
                  <a:lnTo>
                    <a:pt x="75780" y="38684"/>
                  </a:lnTo>
                  <a:lnTo>
                    <a:pt x="75780" y="35509"/>
                  </a:lnTo>
                  <a:lnTo>
                    <a:pt x="43446" y="35509"/>
                  </a:lnTo>
                  <a:lnTo>
                    <a:pt x="43446" y="1587"/>
                  </a:lnTo>
                  <a:lnTo>
                    <a:pt x="75780" y="1587"/>
                  </a:lnTo>
                  <a:lnTo>
                    <a:pt x="75780" y="0"/>
                  </a:lnTo>
                  <a:lnTo>
                    <a:pt x="40271" y="0"/>
                  </a:lnTo>
                  <a:lnTo>
                    <a:pt x="40271" y="1587"/>
                  </a:lnTo>
                  <a:lnTo>
                    <a:pt x="40271" y="35509"/>
                  </a:lnTo>
                  <a:lnTo>
                    <a:pt x="40271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71" y="224180"/>
                  </a:lnTo>
                  <a:lnTo>
                    <a:pt x="40271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71" y="187083"/>
                  </a:lnTo>
                  <a:lnTo>
                    <a:pt x="40271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71" y="149974"/>
                  </a:lnTo>
                  <a:lnTo>
                    <a:pt x="40271" y="146799"/>
                  </a:lnTo>
                  <a:lnTo>
                    <a:pt x="7950" y="146799"/>
                  </a:lnTo>
                  <a:lnTo>
                    <a:pt x="7950" y="112877"/>
                  </a:lnTo>
                  <a:lnTo>
                    <a:pt x="40271" y="112877"/>
                  </a:lnTo>
                  <a:lnTo>
                    <a:pt x="40271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71" y="75780"/>
                  </a:lnTo>
                  <a:lnTo>
                    <a:pt x="40271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71" y="38684"/>
                  </a:lnTo>
                  <a:lnTo>
                    <a:pt x="40271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71" y="1587"/>
                  </a:lnTo>
                  <a:lnTo>
                    <a:pt x="40271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71" y="259689"/>
                  </a:lnTo>
                  <a:lnTo>
                    <a:pt x="43446" y="259702"/>
                  </a:lnTo>
                  <a:lnTo>
                    <a:pt x="75780" y="259689"/>
                  </a:lnTo>
                  <a:lnTo>
                    <a:pt x="78955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596252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11727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11727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11727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6117276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627200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627201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627203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24" y="0"/>
                  </a:moveTo>
                  <a:lnTo>
                    <a:pt x="146761" y="0"/>
                  </a:lnTo>
                  <a:lnTo>
                    <a:pt x="146761" y="1587"/>
                  </a:lnTo>
                  <a:lnTo>
                    <a:pt x="146761" y="35509"/>
                  </a:lnTo>
                  <a:lnTo>
                    <a:pt x="146761" y="258102"/>
                  </a:lnTo>
                  <a:lnTo>
                    <a:pt x="114439" y="258102"/>
                  </a:lnTo>
                  <a:lnTo>
                    <a:pt x="114439" y="224180"/>
                  </a:lnTo>
                  <a:lnTo>
                    <a:pt x="146761" y="224180"/>
                  </a:lnTo>
                  <a:lnTo>
                    <a:pt x="146761" y="221005"/>
                  </a:lnTo>
                  <a:lnTo>
                    <a:pt x="114439" y="221005"/>
                  </a:lnTo>
                  <a:lnTo>
                    <a:pt x="114439" y="187083"/>
                  </a:lnTo>
                  <a:lnTo>
                    <a:pt x="146761" y="187083"/>
                  </a:lnTo>
                  <a:lnTo>
                    <a:pt x="146761" y="183908"/>
                  </a:lnTo>
                  <a:lnTo>
                    <a:pt x="114439" y="183908"/>
                  </a:lnTo>
                  <a:lnTo>
                    <a:pt x="114439" y="149974"/>
                  </a:lnTo>
                  <a:lnTo>
                    <a:pt x="146761" y="149974"/>
                  </a:lnTo>
                  <a:lnTo>
                    <a:pt x="146761" y="146799"/>
                  </a:lnTo>
                  <a:lnTo>
                    <a:pt x="114439" y="146799"/>
                  </a:lnTo>
                  <a:lnTo>
                    <a:pt x="114439" y="112877"/>
                  </a:lnTo>
                  <a:lnTo>
                    <a:pt x="146761" y="112877"/>
                  </a:lnTo>
                  <a:lnTo>
                    <a:pt x="146761" y="109702"/>
                  </a:lnTo>
                  <a:lnTo>
                    <a:pt x="114439" y="109702"/>
                  </a:lnTo>
                  <a:lnTo>
                    <a:pt x="114439" y="75780"/>
                  </a:lnTo>
                  <a:lnTo>
                    <a:pt x="146761" y="75780"/>
                  </a:lnTo>
                  <a:lnTo>
                    <a:pt x="146761" y="72605"/>
                  </a:lnTo>
                  <a:lnTo>
                    <a:pt x="114439" y="72605"/>
                  </a:lnTo>
                  <a:lnTo>
                    <a:pt x="114439" y="38684"/>
                  </a:lnTo>
                  <a:lnTo>
                    <a:pt x="146761" y="38684"/>
                  </a:lnTo>
                  <a:lnTo>
                    <a:pt x="146761" y="35509"/>
                  </a:lnTo>
                  <a:lnTo>
                    <a:pt x="114439" y="35509"/>
                  </a:lnTo>
                  <a:lnTo>
                    <a:pt x="114439" y="1587"/>
                  </a:lnTo>
                  <a:lnTo>
                    <a:pt x="146761" y="1587"/>
                  </a:lnTo>
                  <a:lnTo>
                    <a:pt x="146761" y="0"/>
                  </a:lnTo>
                  <a:lnTo>
                    <a:pt x="111264" y="0"/>
                  </a:lnTo>
                  <a:lnTo>
                    <a:pt x="111264" y="1587"/>
                  </a:lnTo>
                  <a:lnTo>
                    <a:pt x="111264" y="35509"/>
                  </a:lnTo>
                  <a:lnTo>
                    <a:pt x="111264" y="258102"/>
                  </a:lnTo>
                  <a:lnTo>
                    <a:pt x="78943" y="258102"/>
                  </a:lnTo>
                  <a:lnTo>
                    <a:pt x="78943" y="224180"/>
                  </a:lnTo>
                  <a:lnTo>
                    <a:pt x="111264" y="224180"/>
                  </a:lnTo>
                  <a:lnTo>
                    <a:pt x="111264" y="221005"/>
                  </a:lnTo>
                  <a:lnTo>
                    <a:pt x="78943" y="221005"/>
                  </a:lnTo>
                  <a:lnTo>
                    <a:pt x="78943" y="187083"/>
                  </a:lnTo>
                  <a:lnTo>
                    <a:pt x="111264" y="187083"/>
                  </a:lnTo>
                  <a:lnTo>
                    <a:pt x="111264" y="183908"/>
                  </a:lnTo>
                  <a:lnTo>
                    <a:pt x="78943" y="183908"/>
                  </a:lnTo>
                  <a:lnTo>
                    <a:pt x="78943" y="149974"/>
                  </a:lnTo>
                  <a:lnTo>
                    <a:pt x="111264" y="149974"/>
                  </a:lnTo>
                  <a:lnTo>
                    <a:pt x="111264" y="146799"/>
                  </a:lnTo>
                  <a:lnTo>
                    <a:pt x="78943" y="146799"/>
                  </a:lnTo>
                  <a:lnTo>
                    <a:pt x="78943" y="112877"/>
                  </a:lnTo>
                  <a:lnTo>
                    <a:pt x="111264" y="112877"/>
                  </a:lnTo>
                  <a:lnTo>
                    <a:pt x="111264" y="109702"/>
                  </a:lnTo>
                  <a:lnTo>
                    <a:pt x="78943" y="109702"/>
                  </a:lnTo>
                  <a:lnTo>
                    <a:pt x="78943" y="75780"/>
                  </a:lnTo>
                  <a:lnTo>
                    <a:pt x="111264" y="75780"/>
                  </a:lnTo>
                  <a:lnTo>
                    <a:pt x="111264" y="72605"/>
                  </a:lnTo>
                  <a:lnTo>
                    <a:pt x="78943" y="72605"/>
                  </a:lnTo>
                  <a:lnTo>
                    <a:pt x="78943" y="38684"/>
                  </a:lnTo>
                  <a:lnTo>
                    <a:pt x="111264" y="38684"/>
                  </a:lnTo>
                  <a:lnTo>
                    <a:pt x="111264" y="35509"/>
                  </a:lnTo>
                  <a:lnTo>
                    <a:pt x="78943" y="35509"/>
                  </a:lnTo>
                  <a:lnTo>
                    <a:pt x="78943" y="1587"/>
                  </a:lnTo>
                  <a:lnTo>
                    <a:pt x="111264" y="1587"/>
                  </a:lnTo>
                  <a:lnTo>
                    <a:pt x="111264" y="0"/>
                  </a:lnTo>
                  <a:lnTo>
                    <a:pt x="75768" y="0"/>
                  </a:lnTo>
                  <a:lnTo>
                    <a:pt x="75768" y="1587"/>
                  </a:lnTo>
                  <a:lnTo>
                    <a:pt x="75768" y="35509"/>
                  </a:lnTo>
                  <a:lnTo>
                    <a:pt x="75768" y="258102"/>
                  </a:lnTo>
                  <a:lnTo>
                    <a:pt x="43459" y="258102"/>
                  </a:lnTo>
                  <a:lnTo>
                    <a:pt x="43459" y="224180"/>
                  </a:lnTo>
                  <a:lnTo>
                    <a:pt x="75768" y="224180"/>
                  </a:lnTo>
                  <a:lnTo>
                    <a:pt x="75768" y="221005"/>
                  </a:lnTo>
                  <a:lnTo>
                    <a:pt x="43459" y="221005"/>
                  </a:lnTo>
                  <a:lnTo>
                    <a:pt x="43459" y="187083"/>
                  </a:lnTo>
                  <a:lnTo>
                    <a:pt x="75768" y="187083"/>
                  </a:lnTo>
                  <a:lnTo>
                    <a:pt x="75768" y="183908"/>
                  </a:lnTo>
                  <a:lnTo>
                    <a:pt x="43459" y="183908"/>
                  </a:lnTo>
                  <a:lnTo>
                    <a:pt x="43459" y="149974"/>
                  </a:lnTo>
                  <a:lnTo>
                    <a:pt x="75768" y="149974"/>
                  </a:lnTo>
                  <a:lnTo>
                    <a:pt x="75768" y="146799"/>
                  </a:lnTo>
                  <a:lnTo>
                    <a:pt x="43459" y="146799"/>
                  </a:lnTo>
                  <a:lnTo>
                    <a:pt x="43459" y="112877"/>
                  </a:lnTo>
                  <a:lnTo>
                    <a:pt x="75768" y="112877"/>
                  </a:lnTo>
                  <a:lnTo>
                    <a:pt x="75768" y="109702"/>
                  </a:lnTo>
                  <a:lnTo>
                    <a:pt x="43459" y="109702"/>
                  </a:lnTo>
                  <a:lnTo>
                    <a:pt x="43459" y="75780"/>
                  </a:lnTo>
                  <a:lnTo>
                    <a:pt x="75768" y="75780"/>
                  </a:lnTo>
                  <a:lnTo>
                    <a:pt x="75768" y="72605"/>
                  </a:lnTo>
                  <a:lnTo>
                    <a:pt x="43459" y="72605"/>
                  </a:lnTo>
                  <a:lnTo>
                    <a:pt x="43459" y="38684"/>
                  </a:lnTo>
                  <a:lnTo>
                    <a:pt x="75768" y="38684"/>
                  </a:lnTo>
                  <a:lnTo>
                    <a:pt x="75768" y="35509"/>
                  </a:lnTo>
                  <a:lnTo>
                    <a:pt x="43459" y="35509"/>
                  </a:lnTo>
                  <a:lnTo>
                    <a:pt x="43459" y="1587"/>
                  </a:lnTo>
                  <a:lnTo>
                    <a:pt x="75768" y="1587"/>
                  </a:lnTo>
                  <a:lnTo>
                    <a:pt x="75768" y="0"/>
                  </a:lnTo>
                  <a:lnTo>
                    <a:pt x="40284" y="0"/>
                  </a:lnTo>
                  <a:lnTo>
                    <a:pt x="40284" y="1587"/>
                  </a:lnTo>
                  <a:lnTo>
                    <a:pt x="40284" y="35509"/>
                  </a:lnTo>
                  <a:lnTo>
                    <a:pt x="40284" y="258102"/>
                  </a:lnTo>
                  <a:lnTo>
                    <a:pt x="7950" y="258102"/>
                  </a:lnTo>
                  <a:lnTo>
                    <a:pt x="7950" y="224180"/>
                  </a:lnTo>
                  <a:lnTo>
                    <a:pt x="40284" y="224180"/>
                  </a:lnTo>
                  <a:lnTo>
                    <a:pt x="40284" y="221005"/>
                  </a:lnTo>
                  <a:lnTo>
                    <a:pt x="7950" y="221005"/>
                  </a:lnTo>
                  <a:lnTo>
                    <a:pt x="7950" y="187083"/>
                  </a:lnTo>
                  <a:lnTo>
                    <a:pt x="40284" y="187083"/>
                  </a:lnTo>
                  <a:lnTo>
                    <a:pt x="40284" y="183908"/>
                  </a:lnTo>
                  <a:lnTo>
                    <a:pt x="7950" y="183908"/>
                  </a:lnTo>
                  <a:lnTo>
                    <a:pt x="7950" y="149974"/>
                  </a:lnTo>
                  <a:lnTo>
                    <a:pt x="40284" y="149974"/>
                  </a:lnTo>
                  <a:lnTo>
                    <a:pt x="40284" y="146799"/>
                  </a:lnTo>
                  <a:lnTo>
                    <a:pt x="7950" y="146799"/>
                  </a:lnTo>
                  <a:lnTo>
                    <a:pt x="7950" y="112877"/>
                  </a:lnTo>
                  <a:lnTo>
                    <a:pt x="40284" y="112877"/>
                  </a:lnTo>
                  <a:lnTo>
                    <a:pt x="40284" y="109702"/>
                  </a:lnTo>
                  <a:lnTo>
                    <a:pt x="7950" y="109702"/>
                  </a:lnTo>
                  <a:lnTo>
                    <a:pt x="7950" y="75780"/>
                  </a:lnTo>
                  <a:lnTo>
                    <a:pt x="40284" y="75780"/>
                  </a:lnTo>
                  <a:lnTo>
                    <a:pt x="40284" y="72605"/>
                  </a:lnTo>
                  <a:lnTo>
                    <a:pt x="7950" y="72605"/>
                  </a:lnTo>
                  <a:lnTo>
                    <a:pt x="7950" y="38684"/>
                  </a:lnTo>
                  <a:lnTo>
                    <a:pt x="40284" y="38684"/>
                  </a:lnTo>
                  <a:lnTo>
                    <a:pt x="40284" y="35509"/>
                  </a:lnTo>
                  <a:lnTo>
                    <a:pt x="7950" y="35509"/>
                  </a:lnTo>
                  <a:lnTo>
                    <a:pt x="7950" y="1587"/>
                  </a:lnTo>
                  <a:lnTo>
                    <a:pt x="40284" y="1587"/>
                  </a:lnTo>
                  <a:lnTo>
                    <a:pt x="40284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75" y="1587"/>
                  </a:lnTo>
                  <a:lnTo>
                    <a:pt x="4775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75" y="38684"/>
                  </a:lnTo>
                  <a:lnTo>
                    <a:pt x="4775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75" y="75780"/>
                  </a:lnTo>
                  <a:lnTo>
                    <a:pt x="4775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75" y="112877"/>
                  </a:lnTo>
                  <a:lnTo>
                    <a:pt x="4775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75" y="149974"/>
                  </a:lnTo>
                  <a:lnTo>
                    <a:pt x="4775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75" y="187083"/>
                  </a:lnTo>
                  <a:lnTo>
                    <a:pt x="4775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75" y="224180"/>
                  </a:lnTo>
                  <a:lnTo>
                    <a:pt x="4775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75" y="259689"/>
                  </a:lnTo>
                  <a:lnTo>
                    <a:pt x="7950" y="259702"/>
                  </a:lnTo>
                  <a:lnTo>
                    <a:pt x="40284" y="259689"/>
                  </a:lnTo>
                  <a:lnTo>
                    <a:pt x="43459" y="259702"/>
                  </a:lnTo>
                  <a:lnTo>
                    <a:pt x="75768" y="259689"/>
                  </a:lnTo>
                  <a:lnTo>
                    <a:pt x="78943" y="259702"/>
                  </a:lnTo>
                  <a:lnTo>
                    <a:pt x="111264" y="259689"/>
                  </a:lnTo>
                  <a:lnTo>
                    <a:pt x="114439" y="259702"/>
                  </a:lnTo>
                  <a:lnTo>
                    <a:pt x="146761" y="259689"/>
                  </a:lnTo>
                  <a:lnTo>
                    <a:pt x="149936" y="259702"/>
                  </a:lnTo>
                  <a:lnTo>
                    <a:pt x="154724" y="259689"/>
                  </a:lnTo>
                  <a:lnTo>
                    <a:pt x="154724" y="258102"/>
                  </a:lnTo>
                  <a:lnTo>
                    <a:pt x="149936" y="258102"/>
                  </a:lnTo>
                  <a:lnTo>
                    <a:pt x="149936" y="224180"/>
                  </a:lnTo>
                  <a:lnTo>
                    <a:pt x="154724" y="224180"/>
                  </a:lnTo>
                  <a:lnTo>
                    <a:pt x="154724" y="221005"/>
                  </a:lnTo>
                  <a:lnTo>
                    <a:pt x="149936" y="221005"/>
                  </a:lnTo>
                  <a:lnTo>
                    <a:pt x="149936" y="187083"/>
                  </a:lnTo>
                  <a:lnTo>
                    <a:pt x="154724" y="187083"/>
                  </a:lnTo>
                  <a:lnTo>
                    <a:pt x="154724" y="183908"/>
                  </a:lnTo>
                  <a:lnTo>
                    <a:pt x="149936" y="183908"/>
                  </a:lnTo>
                  <a:lnTo>
                    <a:pt x="149936" y="149974"/>
                  </a:lnTo>
                  <a:lnTo>
                    <a:pt x="154724" y="149974"/>
                  </a:lnTo>
                  <a:lnTo>
                    <a:pt x="154724" y="146799"/>
                  </a:lnTo>
                  <a:lnTo>
                    <a:pt x="149936" y="146799"/>
                  </a:lnTo>
                  <a:lnTo>
                    <a:pt x="149936" y="112877"/>
                  </a:lnTo>
                  <a:lnTo>
                    <a:pt x="154724" y="112877"/>
                  </a:lnTo>
                  <a:lnTo>
                    <a:pt x="154724" y="109702"/>
                  </a:lnTo>
                  <a:lnTo>
                    <a:pt x="149936" y="109702"/>
                  </a:lnTo>
                  <a:lnTo>
                    <a:pt x="149936" y="75780"/>
                  </a:lnTo>
                  <a:lnTo>
                    <a:pt x="154724" y="75780"/>
                  </a:lnTo>
                  <a:lnTo>
                    <a:pt x="154724" y="72605"/>
                  </a:lnTo>
                  <a:lnTo>
                    <a:pt x="149936" y="72605"/>
                  </a:lnTo>
                  <a:lnTo>
                    <a:pt x="149936" y="38684"/>
                  </a:lnTo>
                  <a:lnTo>
                    <a:pt x="154724" y="38684"/>
                  </a:lnTo>
                  <a:lnTo>
                    <a:pt x="154724" y="35509"/>
                  </a:lnTo>
                  <a:lnTo>
                    <a:pt x="149936" y="35509"/>
                  </a:lnTo>
                  <a:lnTo>
                    <a:pt x="149936" y="1587"/>
                  </a:lnTo>
                  <a:lnTo>
                    <a:pt x="154724" y="1587"/>
                  </a:lnTo>
                  <a:lnTo>
                    <a:pt x="15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6272013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39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642675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642676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6426759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146786" y="0"/>
                  </a:lnTo>
                  <a:lnTo>
                    <a:pt x="146786" y="1587"/>
                  </a:lnTo>
                  <a:lnTo>
                    <a:pt x="146786" y="35509"/>
                  </a:lnTo>
                  <a:lnTo>
                    <a:pt x="146786" y="258102"/>
                  </a:lnTo>
                  <a:lnTo>
                    <a:pt x="114465" y="258102"/>
                  </a:lnTo>
                  <a:lnTo>
                    <a:pt x="114465" y="224180"/>
                  </a:lnTo>
                  <a:lnTo>
                    <a:pt x="146786" y="224180"/>
                  </a:lnTo>
                  <a:lnTo>
                    <a:pt x="146786" y="221005"/>
                  </a:lnTo>
                  <a:lnTo>
                    <a:pt x="114465" y="221005"/>
                  </a:lnTo>
                  <a:lnTo>
                    <a:pt x="114465" y="187083"/>
                  </a:lnTo>
                  <a:lnTo>
                    <a:pt x="146786" y="187083"/>
                  </a:lnTo>
                  <a:lnTo>
                    <a:pt x="146786" y="183908"/>
                  </a:lnTo>
                  <a:lnTo>
                    <a:pt x="114465" y="183908"/>
                  </a:lnTo>
                  <a:lnTo>
                    <a:pt x="114465" y="149974"/>
                  </a:lnTo>
                  <a:lnTo>
                    <a:pt x="146786" y="149974"/>
                  </a:lnTo>
                  <a:lnTo>
                    <a:pt x="146786" y="146799"/>
                  </a:lnTo>
                  <a:lnTo>
                    <a:pt x="114465" y="146799"/>
                  </a:lnTo>
                  <a:lnTo>
                    <a:pt x="114465" y="112877"/>
                  </a:lnTo>
                  <a:lnTo>
                    <a:pt x="146786" y="112877"/>
                  </a:lnTo>
                  <a:lnTo>
                    <a:pt x="146786" y="109702"/>
                  </a:lnTo>
                  <a:lnTo>
                    <a:pt x="114465" y="109702"/>
                  </a:lnTo>
                  <a:lnTo>
                    <a:pt x="114465" y="75780"/>
                  </a:lnTo>
                  <a:lnTo>
                    <a:pt x="146786" y="75780"/>
                  </a:lnTo>
                  <a:lnTo>
                    <a:pt x="146786" y="72605"/>
                  </a:lnTo>
                  <a:lnTo>
                    <a:pt x="114465" y="72605"/>
                  </a:lnTo>
                  <a:lnTo>
                    <a:pt x="114465" y="38684"/>
                  </a:lnTo>
                  <a:lnTo>
                    <a:pt x="146786" y="38684"/>
                  </a:lnTo>
                  <a:lnTo>
                    <a:pt x="146786" y="35509"/>
                  </a:lnTo>
                  <a:lnTo>
                    <a:pt x="114465" y="35509"/>
                  </a:lnTo>
                  <a:lnTo>
                    <a:pt x="114465" y="1587"/>
                  </a:lnTo>
                  <a:lnTo>
                    <a:pt x="146786" y="1587"/>
                  </a:lnTo>
                  <a:lnTo>
                    <a:pt x="146786" y="0"/>
                  </a:lnTo>
                  <a:lnTo>
                    <a:pt x="111290" y="0"/>
                  </a:lnTo>
                  <a:lnTo>
                    <a:pt x="111290" y="1587"/>
                  </a:lnTo>
                  <a:lnTo>
                    <a:pt x="111290" y="35509"/>
                  </a:lnTo>
                  <a:lnTo>
                    <a:pt x="111290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90" y="224180"/>
                  </a:lnTo>
                  <a:lnTo>
                    <a:pt x="111290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90" y="187083"/>
                  </a:lnTo>
                  <a:lnTo>
                    <a:pt x="111290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90" y="149974"/>
                  </a:lnTo>
                  <a:lnTo>
                    <a:pt x="111290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90" y="112877"/>
                  </a:lnTo>
                  <a:lnTo>
                    <a:pt x="111290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90" y="75780"/>
                  </a:lnTo>
                  <a:lnTo>
                    <a:pt x="111290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90" y="38684"/>
                  </a:lnTo>
                  <a:lnTo>
                    <a:pt x="111290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90" y="1587"/>
                  </a:lnTo>
                  <a:lnTo>
                    <a:pt x="111290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62" y="258102"/>
                  </a:lnTo>
                  <a:lnTo>
                    <a:pt x="7962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62" y="221005"/>
                  </a:lnTo>
                  <a:lnTo>
                    <a:pt x="7962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62" y="183908"/>
                  </a:lnTo>
                  <a:lnTo>
                    <a:pt x="7962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62" y="146799"/>
                  </a:lnTo>
                  <a:lnTo>
                    <a:pt x="7962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62" y="109702"/>
                  </a:lnTo>
                  <a:lnTo>
                    <a:pt x="7962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62" y="72605"/>
                  </a:lnTo>
                  <a:lnTo>
                    <a:pt x="7962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62" y="35509"/>
                  </a:lnTo>
                  <a:lnTo>
                    <a:pt x="7962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787" y="1587"/>
                  </a:lnTo>
                  <a:lnTo>
                    <a:pt x="4787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787" y="38684"/>
                  </a:lnTo>
                  <a:lnTo>
                    <a:pt x="4787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787" y="75780"/>
                  </a:lnTo>
                  <a:lnTo>
                    <a:pt x="4787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787" y="112877"/>
                  </a:lnTo>
                  <a:lnTo>
                    <a:pt x="4787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787" y="149974"/>
                  </a:lnTo>
                  <a:lnTo>
                    <a:pt x="4787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787" y="187083"/>
                  </a:lnTo>
                  <a:lnTo>
                    <a:pt x="4787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787" y="224180"/>
                  </a:lnTo>
                  <a:lnTo>
                    <a:pt x="4787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787" y="259689"/>
                  </a:lnTo>
                  <a:lnTo>
                    <a:pt x="7962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90" y="259689"/>
                  </a:lnTo>
                  <a:lnTo>
                    <a:pt x="114465" y="259702"/>
                  </a:lnTo>
                  <a:lnTo>
                    <a:pt x="146786" y="259689"/>
                  </a:lnTo>
                  <a:lnTo>
                    <a:pt x="149961" y="259702"/>
                  </a:lnTo>
                  <a:lnTo>
                    <a:pt x="154749" y="259689"/>
                  </a:lnTo>
                  <a:lnTo>
                    <a:pt x="154749" y="258102"/>
                  </a:lnTo>
                  <a:lnTo>
                    <a:pt x="149961" y="258102"/>
                  </a:lnTo>
                  <a:lnTo>
                    <a:pt x="149961" y="224180"/>
                  </a:lnTo>
                  <a:lnTo>
                    <a:pt x="154749" y="224180"/>
                  </a:lnTo>
                  <a:lnTo>
                    <a:pt x="154749" y="221005"/>
                  </a:lnTo>
                  <a:lnTo>
                    <a:pt x="149961" y="221005"/>
                  </a:lnTo>
                  <a:lnTo>
                    <a:pt x="149961" y="187083"/>
                  </a:lnTo>
                  <a:lnTo>
                    <a:pt x="154749" y="187083"/>
                  </a:lnTo>
                  <a:lnTo>
                    <a:pt x="154749" y="183908"/>
                  </a:lnTo>
                  <a:lnTo>
                    <a:pt x="149961" y="183908"/>
                  </a:lnTo>
                  <a:lnTo>
                    <a:pt x="149961" y="149974"/>
                  </a:lnTo>
                  <a:lnTo>
                    <a:pt x="154749" y="149974"/>
                  </a:lnTo>
                  <a:lnTo>
                    <a:pt x="154749" y="146799"/>
                  </a:lnTo>
                  <a:lnTo>
                    <a:pt x="149961" y="146799"/>
                  </a:lnTo>
                  <a:lnTo>
                    <a:pt x="149961" y="112877"/>
                  </a:lnTo>
                  <a:lnTo>
                    <a:pt x="154749" y="112877"/>
                  </a:lnTo>
                  <a:lnTo>
                    <a:pt x="154749" y="109702"/>
                  </a:lnTo>
                  <a:lnTo>
                    <a:pt x="149961" y="109702"/>
                  </a:lnTo>
                  <a:lnTo>
                    <a:pt x="149961" y="75780"/>
                  </a:lnTo>
                  <a:lnTo>
                    <a:pt x="154749" y="75780"/>
                  </a:lnTo>
                  <a:lnTo>
                    <a:pt x="154749" y="72605"/>
                  </a:lnTo>
                  <a:lnTo>
                    <a:pt x="149961" y="72605"/>
                  </a:lnTo>
                  <a:lnTo>
                    <a:pt x="149961" y="38684"/>
                  </a:lnTo>
                  <a:lnTo>
                    <a:pt x="154749" y="38684"/>
                  </a:lnTo>
                  <a:lnTo>
                    <a:pt x="154749" y="35509"/>
                  </a:lnTo>
                  <a:lnTo>
                    <a:pt x="149961" y="35509"/>
                  </a:lnTo>
                  <a:lnTo>
                    <a:pt x="149961" y="1587"/>
                  </a:lnTo>
                  <a:lnTo>
                    <a:pt x="154749" y="1587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642676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658150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658151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6581508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6773" y="0"/>
                  </a:lnTo>
                  <a:lnTo>
                    <a:pt x="146773" y="1587"/>
                  </a:lnTo>
                  <a:lnTo>
                    <a:pt x="146773" y="35509"/>
                  </a:lnTo>
                  <a:lnTo>
                    <a:pt x="146773" y="258102"/>
                  </a:lnTo>
                  <a:lnTo>
                    <a:pt x="114452" y="258102"/>
                  </a:lnTo>
                  <a:lnTo>
                    <a:pt x="114452" y="224180"/>
                  </a:lnTo>
                  <a:lnTo>
                    <a:pt x="146773" y="224180"/>
                  </a:lnTo>
                  <a:lnTo>
                    <a:pt x="146773" y="221005"/>
                  </a:lnTo>
                  <a:lnTo>
                    <a:pt x="114452" y="221005"/>
                  </a:lnTo>
                  <a:lnTo>
                    <a:pt x="114452" y="187083"/>
                  </a:lnTo>
                  <a:lnTo>
                    <a:pt x="146773" y="187083"/>
                  </a:lnTo>
                  <a:lnTo>
                    <a:pt x="146773" y="183908"/>
                  </a:lnTo>
                  <a:lnTo>
                    <a:pt x="114452" y="183908"/>
                  </a:lnTo>
                  <a:lnTo>
                    <a:pt x="114452" y="149974"/>
                  </a:lnTo>
                  <a:lnTo>
                    <a:pt x="146773" y="149974"/>
                  </a:lnTo>
                  <a:lnTo>
                    <a:pt x="146773" y="146799"/>
                  </a:lnTo>
                  <a:lnTo>
                    <a:pt x="114452" y="146799"/>
                  </a:lnTo>
                  <a:lnTo>
                    <a:pt x="114452" y="112877"/>
                  </a:lnTo>
                  <a:lnTo>
                    <a:pt x="146773" y="112877"/>
                  </a:lnTo>
                  <a:lnTo>
                    <a:pt x="146773" y="109702"/>
                  </a:lnTo>
                  <a:lnTo>
                    <a:pt x="114452" y="109702"/>
                  </a:lnTo>
                  <a:lnTo>
                    <a:pt x="114452" y="75780"/>
                  </a:lnTo>
                  <a:lnTo>
                    <a:pt x="146773" y="75780"/>
                  </a:lnTo>
                  <a:lnTo>
                    <a:pt x="146773" y="72605"/>
                  </a:lnTo>
                  <a:lnTo>
                    <a:pt x="114452" y="72605"/>
                  </a:lnTo>
                  <a:lnTo>
                    <a:pt x="114452" y="38684"/>
                  </a:lnTo>
                  <a:lnTo>
                    <a:pt x="146773" y="38684"/>
                  </a:lnTo>
                  <a:lnTo>
                    <a:pt x="146773" y="35509"/>
                  </a:lnTo>
                  <a:lnTo>
                    <a:pt x="114452" y="35509"/>
                  </a:lnTo>
                  <a:lnTo>
                    <a:pt x="114452" y="1587"/>
                  </a:lnTo>
                  <a:lnTo>
                    <a:pt x="146773" y="1587"/>
                  </a:lnTo>
                  <a:lnTo>
                    <a:pt x="146773" y="0"/>
                  </a:lnTo>
                  <a:lnTo>
                    <a:pt x="111277" y="0"/>
                  </a:lnTo>
                  <a:lnTo>
                    <a:pt x="111277" y="1587"/>
                  </a:lnTo>
                  <a:lnTo>
                    <a:pt x="111277" y="35509"/>
                  </a:lnTo>
                  <a:lnTo>
                    <a:pt x="111277" y="258102"/>
                  </a:lnTo>
                  <a:lnTo>
                    <a:pt x="78968" y="258102"/>
                  </a:lnTo>
                  <a:lnTo>
                    <a:pt x="78968" y="224180"/>
                  </a:lnTo>
                  <a:lnTo>
                    <a:pt x="111277" y="224180"/>
                  </a:lnTo>
                  <a:lnTo>
                    <a:pt x="111277" y="221005"/>
                  </a:lnTo>
                  <a:lnTo>
                    <a:pt x="78968" y="221005"/>
                  </a:lnTo>
                  <a:lnTo>
                    <a:pt x="78968" y="187083"/>
                  </a:lnTo>
                  <a:lnTo>
                    <a:pt x="111277" y="187083"/>
                  </a:lnTo>
                  <a:lnTo>
                    <a:pt x="111277" y="183908"/>
                  </a:lnTo>
                  <a:lnTo>
                    <a:pt x="78968" y="183908"/>
                  </a:lnTo>
                  <a:lnTo>
                    <a:pt x="78968" y="149974"/>
                  </a:lnTo>
                  <a:lnTo>
                    <a:pt x="111277" y="149974"/>
                  </a:lnTo>
                  <a:lnTo>
                    <a:pt x="111277" y="146799"/>
                  </a:lnTo>
                  <a:lnTo>
                    <a:pt x="78968" y="146799"/>
                  </a:lnTo>
                  <a:lnTo>
                    <a:pt x="78968" y="112877"/>
                  </a:lnTo>
                  <a:lnTo>
                    <a:pt x="111277" y="112877"/>
                  </a:lnTo>
                  <a:lnTo>
                    <a:pt x="111277" y="109702"/>
                  </a:lnTo>
                  <a:lnTo>
                    <a:pt x="78968" y="109702"/>
                  </a:lnTo>
                  <a:lnTo>
                    <a:pt x="78968" y="75780"/>
                  </a:lnTo>
                  <a:lnTo>
                    <a:pt x="111277" y="75780"/>
                  </a:lnTo>
                  <a:lnTo>
                    <a:pt x="111277" y="72605"/>
                  </a:lnTo>
                  <a:lnTo>
                    <a:pt x="78968" y="72605"/>
                  </a:lnTo>
                  <a:lnTo>
                    <a:pt x="78968" y="38684"/>
                  </a:lnTo>
                  <a:lnTo>
                    <a:pt x="111277" y="38684"/>
                  </a:lnTo>
                  <a:lnTo>
                    <a:pt x="111277" y="35509"/>
                  </a:lnTo>
                  <a:lnTo>
                    <a:pt x="78968" y="35509"/>
                  </a:lnTo>
                  <a:lnTo>
                    <a:pt x="78968" y="1587"/>
                  </a:lnTo>
                  <a:lnTo>
                    <a:pt x="111277" y="1587"/>
                  </a:lnTo>
                  <a:lnTo>
                    <a:pt x="111277" y="0"/>
                  </a:lnTo>
                  <a:lnTo>
                    <a:pt x="75793" y="0"/>
                  </a:lnTo>
                  <a:lnTo>
                    <a:pt x="75793" y="1587"/>
                  </a:lnTo>
                  <a:lnTo>
                    <a:pt x="75793" y="35509"/>
                  </a:lnTo>
                  <a:lnTo>
                    <a:pt x="75793" y="258102"/>
                  </a:lnTo>
                  <a:lnTo>
                    <a:pt x="43472" y="258102"/>
                  </a:lnTo>
                  <a:lnTo>
                    <a:pt x="43472" y="224180"/>
                  </a:lnTo>
                  <a:lnTo>
                    <a:pt x="75793" y="224180"/>
                  </a:lnTo>
                  <a:lnTo>
                    <a:pt x="75793" y="221005"/>
                  </a:lnTo>
                  <a:lnTo>
                    <a:pt x="43472" y="221005"/>
                  </a:lnTo>
                  <a:lnTo>
                    <a:pt x="43472" y="187083"/>
                  </a:lnTo>
                  <a:lnTo>
                    <a:pt x="75793" y="187083"/>
                  </a:lnTo>
                  <a:lnTo>
                    <a:pt x="75793" y="183908"/>
                  </a:lnTo>
                  <a:lnTo>
                    <a:pt x="43472" y="183908"/>
                  </a:lnTo>
                  <a:lnTo>
                    <a:pt x="43472" y="149974"/>
                  </a:lnTo>
                  <a:lnTo>
                    <a:pt x="75793" y="149974"/>
                  </a:lnTo>
                  <a:lnTo>
                    <a:pt x="75793" y="146799"/>
                  </a:lnTo>
                  <a:lnTo>
                    <a:pt x="43472" y="146799"/>
                  </a:lnTo>
                  <a:lnTo>
                    <a:pt x="43472" y="112877"/>
                  </a:lnTo>
                  <a:lnTo>
                    <a:pt x="75793" y="112877"/>
                  </a:lnTo>
                  <a:lnTo>
                    <a:pt x="75793" y="109702"/>
                  </a:lnTo>
                  <a:lnTo>
                    <a:pt x="43472" y="109702"/>
                  </a:lnTo>
                  <a:lnTo>
                    <a:pt x="43472" y="75780"/>
                  </a:lnTo>
                  <a:lnTo>
                    <a:pt x="75793" y="75780"/>
                  </a:lnTo>
                  <a:lnTo>
                    <a:pt x="75793" y="72605"/>
                  </a:lnTo>
                  <a:lnTo>
                    <a:pt x="43472" y="72605"/>
                  </a:lnTo>
                  <a:lnTo>
                    <a:pt x="43472" y="38684"/>
                  </a:lnTo>
                  <a:lnTo>
                    <a:pt x="75793" y="38684"/>
                  </a:lnTo>
                  <a:lnTo>
                    <a:pt x="75793" y="35509"/>
                  </a:lnTo>
                  <a:lnTo>
                    <a:pt x="43472" y="35509"/>
                  </a:lnTo>
                  <a:lnTo>
                    <a:pt x="43472" y="1587"/>
                  </a:lnTo>
                  <a:lnTo>
                    <a:pt x="75793" y="1587"/>
                  </a:lnTo>
                  <a:lnTo>
                    <a:pt x="75793" y="0"/>
                  </a:lnTo>
                  <a:lnTo>
                    <a:pt x="40297" y="0"/>
                  </a:lnTo>
                  <a:lnTo>
                    <a:pt x="40297" y="1587"/>
                  </a:lnTo>
                  <a:lnTo>
                    <a:pt x="40297" y="35509"/>
                  </a:lnTo>
                  <a:lnTo>
                    <a:pt x="40297" y="258102"/>
                  </a:lnTo>
                  <a:lnTo>
                    <a:pt x="7975" y="258102"/>
                  </a:lnTo>
                  <a:lnTo>
                    <a:pt x="7975" y="224180"/>
                  </a:lnTo>
                  <a:lnTo>
                    <a:pt x="40297" y="224180"/>
                  </a:lnTo>
                  <a:lnTo>
                    <a:pt x="40297" y="221005"/>
                  </a:lnTo>
                  <a:lnTo>
                    <a:pt x="7975" y="221005"/>
                  </a:lnTo>
                  <a:lnTo>
                    <a:pt x="7975" y="187083"/>
                  </a:lnTo>
                  <a:lnTo>
                    <a:pt x="40297" y="187083"/>
                  </a:lnTo>
                  <a:lnTo>
                    <a:pt x="40297" y="183908"/>
                  </a:lnTo>
                  <a:lnTo>
                    <a:pt x="7975" y="183908"/>
                  </a:lnTo>
                  <a:lnTo>
                    <a:pt x="7975" y="149974"/>
                  </a:lnTo>
                  <a:lnTo>
                    <a:pt x="40297" y="149974"/>
                  </a:lnTo>
                  <a:lnTo>
                    <a:pt x="40297" y="146799"/>
                  </a:lnTo>
                  <a:lnTo>
                    <a:pt x="7975" y="146799"/>
                  </a:lnTo>
                  <a:lnTo>
                    <a:pt x="7975" y="112877"/>
                  </a:lnTo>
                  <a:lnTo>
                    <a:pt x="40297" y="112877"/>
                  </a:lnTo>
                  <a:lnTo>
                    <a:pt x="40297" y="109702"/>
                  </a:lnTo>
                  <a:lnTo>
                    <a:pt x="7975" y="109702"/>
                  </a:lnTo>
                  <a:lnTo>
                    <a:pt x="7975" y="75780"/>
                  </a:lnTo>
                  <a:lnTo>
                    <a:pt x="40297" y="75780"/>
                  </a:lnTo>
                  <a:lnTo>
                    <a:pt x="40297" y="72605"/>
                  </a:lnTo>
                  <a:lnTo>
                    <a:pt x="7975" y="72605"/>
                  </a:lnTo>
                  <a:lnTo>
                    <a:pt x="7975" y="38684"/>
                  </a:lnTo>
                  <a:lnTo>
                    <a:pt x="40297" y="38684"/>
                  </a:lnTo>
                  <a:lnTo>
                    <a:pt x="40297" y="35509"/>
                  </a:lnTo>
                  <a:lnTo>
                    <a:pt x="7975" y="35509"/>
                  </a:lnTo>
                  <a:lnTo>
                    <a:pt x="7975" y="1587"/>
                  </a:lnTo>
                  <a:lnTo>
                    <a:pt x="40297" y="1587"/>
                  </a:lnTo>
                  <a:lnTo>
                    <a:pt x="40297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00" y="1587"/>
                  </a:lnTo>
                  <a:lnTo>
                    <a:pt x="4800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00" y="38684"/>
                  </a:lnTo>
                  <a:lnTo>
                    <a:pt x="4800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00" y="75780"/>
                  </a:lnTo>
                  <a:lnTo>
                    <a:pt x="4800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00" y="112877"/>
                  </a:lnTo>
                  <a:lnTo>
                    <a:pt x="4800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00" y="149974"/>
                  </a:lnTo>
                  <a:lnTo>
                    <a:pt x="4800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00" y="187083"/>
                  </a:lnTo>
                  <a:lnTo>
                    <a:pt x="4800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00" y="224180"/>
                  </a:lnTo>
                  <a:lnTo>
                    <a:pt x="4800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00" y="259689"/>
                  </a:lnTo>
                  <a:lnTo>
                    <a:pt x="7975" y="259702"/>
                  </a:lnTo>
                  <a:lnTo>
                    <a:pt x="40297" y="259689"/>
                  </a:lnTo>
                  <a:lnTo>
                    <a:pt x="43472" y="259702"/>
                  </a:lnTo>
                  <a:lnTo>
                    <a:pt x="75793" y="259689"/>
                  </a:lnTo>
                  <a:lnTo>
                    <a:pt x="78968" y="259702"/>
                  </a:lnTo>
                  <a:lnTo>
                    <a:pt x="111277" y="259689"/>
                  </a:lnTo>
                  <a:lnTo>
                    <a:pt x="114452" y="259702"/>
                  </a:lnTo>
                  <a:lnTo>
                    <a:pt x="146773" y="259689"/>
                  </a:lnTo>
                  <a:lnTo>
                    <a:pt x="149948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48" y="258102"/>
                  </a:lnTo>
                  <a:lnTo>
                    <a:pt x="149948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48" y="221005"/>
                  </a:lnTo>
                  <a:lnTo>
                    <a:pt x="149948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48" y="183908"/>
                  </a:lnTo>
                  <a:lnTo>
                    <a:pt x="149948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48" y="146799"/>
                  </a:lnTo>
                  <a:lnTo>
                    <a:pt x="149948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48" y="109702"/>
                  </a:lnTo>
                  <a:lnTo>
                    <a:pt x="149948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48" y="72605"/>
                  </a:lnTo>
                  <a:lnTo>
                    <a:pt x="149948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48" y="35509"/>
                  </a:lnTo>
                  <a:lnTo>
                    <a:pt x="149948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6581512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6736245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49" y="259689"/>
                  </a:lnTo>
                  <a:lnTo>
                    <a:pt x="154749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673624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673623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36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36" y="259689"/>
                  </a:lnTo>
                  <a:lnTo>
                    <a:pt x="154736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36" y="224180"/>
                  </a:lnTo>
                  <a:lnTo>
                    <a:pt x="154736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36" y="187083"/>
                  </a:lnTo>
                  <a:lnTo>
                    <a:pt x="154736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36" y="149974"/>
                  </a:lnTo>
                  <a:lnTo>
                    <a:pt x="154736" y="146799"/>
                  </a:lnTo>
                  <a:lnTo>
                    <a:pt x="149974" y="146799"/>
                  </a:lnTo>
                  <a:lnTo>
                    <a:pt x="149974" y="112877"/>
                  </a:lnTo>
                  <a:lnTo>
                    <a:pt x="154736" y="112877"/>
                  </a:lnTo>
                  <a:lnTo>
                    <a:pt x="154736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36" y="75780"/>
                  </a:lnTo>
                  <a:lnTo>
                    <a:pt x="154736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36" y="38684"/>
                  </a:lnTo>
                  <a:lnTo>
                    <a:pt x="154736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36" y="1587"/>
                  </a:lnTo>
                  <a:lnTo>
                    <a:pt x="154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673624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49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49" y="0"/>
                  </a:lnTo>
                  <a:lnTo>
                    <a:pt x="154749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890994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0" y="0"/>
                  </a:lnTo>
                  <a:lnTo>
                    <a:pt x="0" y="259689"/>
                  </a:lnTo>
                  <a:lnTo>
                    <a:pt x="154762" y="259689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BBBC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89099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6890982" y="3703815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0"/>
                  </a:moveTo>
                  <a:lnTo>
                    <a:pt x="146799" y="0"/>
                  </a:lnTo>
                  <a:lnTo>
                    <a:pt x="146799" y="1587"/>
                  </a:lnTo>
                  <a:lnTo>
                    <a:pt x="146799" y="35509"/>
                  </a:lnTo>
                  <a:lnTo>
                    <a:pt x="146799" y="258102"/>
                  </a:lnTo>
                  <a:lnTo>
                    <a:pt x="114477" y="258102"/>
                  </a:lnTo>
                  <a:lnTo>
                    <a:pt x="114477" y="224180"/>
                  </a:lnTo>
                  <a:lnTo>
                    <a:pt x="146799" y="224180"/>
                  </a:lnTo>
                  <a:lnTo>
                    <a:pt x="146799" y="221005"/>
                  </a:lnTo>
                  <a:lnTo>
                    <a:pt x="114477" y="221005"/>
                  </a:lnTo>
                  <a:lnTo>
                    <a:pt x="114477" y="187083"/>
                  </a:lnTo>
                  <a:lnTo>
                    <a:pt x="146799" y="187083"/>
                  </a:lnTo>
                  <a:lnTo>
                    <a:pt x="146799" y="183908"/>
                  </a:lnTo>
                  <a:lnTo>
                    <a:pt x="114477" y="183908"/>
                  </a:lnTo>
                  <a:lnTo>
                    <a:pt x="114477" y="149974"/>
                  </a:lnTo>
                  <a:lnTo>
                    <a:pt x="146799" y="149974"/>
                  </a:lnTo>
                  <a:lnTo>
                    <a:pt x="146799" y="146799"/>
                  </a:lnTo>
                  <a:lnTo>
                    <a:pt x="114477" y="146799"/>
                  </a:lnTo>
                  <a:lnTo>
                    <a:pt x="114477" y="112877"/>
                  </a:lnTo>
                  <a:lnTo>
                    <a:pt x="146799" y="112877"/>
                  </a:lnTo>
                  <a:lnTo>
                    <a:pt x="146799" y="109702"/>
                  </a:lnTo>
                  <a:lnTo>
                    <a:pt x="114477" y="109702"/>
                  </a:lnTo>
                  <a:lnTo>
                    <a:pt x="114477" y="75780"/>
                  </a:lnTo>
                  <a:lnTo>
                    <a:pt x="146799" y="75780"/>
                  </a:lnTo>
                  <a:lnTo>
                    <a:pt x="146799" y="72605"/>
                  </a:lnTo>
                  <a:lnTo>
                    <a:pt x="114477" y="72605"/>
                  </a:lnTo>
                  <a:lnTo>
                    <a:pt x="114477" y="38684"/>
                  </a:lnTo>
                  <a:lnTo>
                    <a:pt x="146799" y="38684"/>
                  </a:lnTo>
                  <a:lnTo>
                    <a:pt x="146799" y="35509"/>
                  </a:lnTo>
                  <a:lnTo>
                    <a:pt x="114477" y="35509"/>
                  </a:lnTo>
                  <a:lnTo>
                    <a:pt x="114477" y="1587"/>
                  </a:lnTo>
                  <a:lnTo>
                    <a:pt x="146799" y="1587"/>
                  </a:lnTo>
                  <a:lnTo>
                    <a:pt x="146799" y="0"/>
                  </a:lnTo>
                  <a:lnTo>
                    <a:pt x="111302" y="0"/>
                  </a:lnTo>
                  <a:lnTo>
                    <a:pt x="111302" y="1587"/>
                  </a:lnTo>
                  <a:lnTo>
                    <a:pt x="111302" y="35509"/>
                  </a:lnTo>
                  <a:lnTo>
                    <a:pt x="111302" y="258102"/>
                  </a:lnTo>
                  <a:lnTo>
                    <a:pt x="78981" y="258102"/>
                  </a:lnTo>
                  <a:lnTo>
                    <a:pt x="78981" y="224180"/>
                  </a:lnTo>
                  <a:lnTo>
                    <a:pt x="111302" y="224180"/>
                  </a:lnTo>
                  <a:lnTo>
                    <a:pt x="111302" y="221005"/>
                  </a:lnTo>
                  <a:lnTo>
                    <a:pt x="78981" y="221005"/>
                  </a:lnTo>
                  <a:lnTo>
                    <a:pt x="78981" y="187083"/>
                  </a:lnTo>
                  <a:lnTo>
                    <a:pt x="111302" y="187083"/>
                  </a:lnTo>
                  <a:lnTo>
                    <a:pt x="111302" y="183908"/>
                  </a:lnTo>
                  <a:lnTo>
                    <a:pt x="78981" y="183908"/>
                  </a:lnTo>
                  <a:lnTo>
                    <a:pt x="78981" y="149974"/>
                  </a:lnTo>
                  <a:lnTo>
                    <a:pt x="111302" y="149974"/>
                  </a:lnTo>
                  <a:lnTo>
                    <a:pt x="111302" y="146799"/>
                  </a:lnTo>
                  <a:lnTo>
                    <a:pt x="78981" y="146799"/>
                  </a:lnTo>
                  <a:lnTo>
                    <a:pt x="78981" y="112877"/>
                  </a:lnTo>
                  <a:lnTo>
                    <a:pt x="111302" y="112877"/>
                  </a:lnTo>
                  <a:lnTo>
                    <a:pt x="111302" y="109702"/>
                  </a:lnTo>
                  <a:lnTo>
                    <a:pt x="78981" y="109702"/>
                  </a:lnTo>
                  <a:lnTo>
                    <a:pt x="78981" y="75780"/>
                  </a:lnTo>
                  <a:lnTo>
                    <a:pt x="111302" y="75780"/>
                  </a:lnTo>
                  <a:lnTo>
                    <a:pt x="111302" y="72605"/>
                  </a:lnTo>
                  <a:lnTo>
                    <a:pt x="78981" y="72605"/>
                  </a:lnTo>
                  <a:lnTo>
                    <a:pt x="78981" y="38684"/>
                  </a:lnTo>
                  <a:lnTo>
                    <a:pt x="111302" y="38684"/>
                  </a:lnTo>
                  <a:lnTo>
                    <a:pt x="111302" y="35509"/>
                  </a:lnTo>
                  <a:lnTo>
                    <a:pt x="78981" y="35509"/>
                  </a:lnTo>
                  <a:lnTo>
                    <a:pt x="78981" y="1587"/>
                  </a:lnTo>
                  <a:lnTo>
                    <a:pt x="111302" y="1587"/>
                  </a:lnTo>
                  <a:lnTo>
                    <a:pt x="111302" y="0"/>
                  </a:lnTo>
                  <a:lnTo>
                    <a:pt x="75806" y="0"/>
                  </a:lnTo>
                  <a:lnTo>
                    <a:pt x="75806" y="1587"/>
                  </a:lnTo>
                  <a:lnTo>
                    <a:pt x="75806" y="35509"/>
                  </a:lnTo>
                  <a:lnTo>
                    <a:pt x="75806" y="258102"/>
                  </a:lnTo>
                  <a:lnTo>
                    <a:pt x="43484" y="258102"/>
                  </a:lnTo>
                  <a:lnTo>
                    <a:pt x="43484" y="224180"/>
                  </a:lnTo>
                  <a:lnTo>
                    <a:pt x="75806" y="224180"/>
                  </a:lnTo>
                  <a:lnTo>
                    <a:pt x="75806" y="221005"/>
                  </a:lnTo>
                  <a:lnTo>
                    <a:pt x="43484" y="221005"/>
                  </a:lnTo>
                  <a:lnTo>
                    <a:pt x="43484" y="187083"/>
                  </a:lnTo>
                  <a:lnTo>
                    <a:pt x="75806" y="187083"/>
                  </a:lnTo>
                  <a:lnTo>
                    <a:pt x="75806" y="183908"/>
                  </a:lnTo>
                  <a:lnTo>
                    <a:pt x="43484" y="183908"/>
                  </a:lnTo>
                  <a:lnTo>
                    <a:pt x="43484" y="149974"/>
                  </a:lnTo>
                  <a:lnTo>
                    <a:pt x="75806" y="149974"/>
                  </a:lnTo>
                  <a:lnTo>
                    <a:pt x="75806" y="146799"/>
                  </a:lnTo>
                  <a:lnTo>
                    <a:pt x="43484" y="146799"/>
                  </a:lnTo>
                  <a:lnTo>
                    <a:pt x="43484" y="112877"/>
                  </a:lnTo>
                  <a:lnTo>
                    <a:pt x="75806" y="112877"/>
                  </a:lnTo>
                  <a:lnTo>
                    <a:pt x="75806" y="109702"/>
                  </a:lnTo>
                  <a:lnTo>
                    <a:pt x="43484" y="109702"/>
                  </a:lnTo>
                  <a:lnTo>
                    <a:pt x="43484" y="75780"/>
                  </a:lnTo>
                  <a:lnTo>
                    <a:pt x="75806" y="75780"/>
                  </a:lnTo>
                  <a:lnTo>
                    <a:pt x="75806" y="72605"/>
                  </a:lnTo>
                  <a:lnTo>
                    <a:pt x="43484" y="72605"/>
                  </a:lnTo>
                  <a:lnTo>
                    <a:pt x="43484" y="38684"/>
                  </a:lnTo>
                  <a:lnTo>
                    <a:pt x="75806" y="38684"/>
                  </a:lnTo>
                  <a:lnTo>
                    <a:pt x="75806" y="35509"/>
                  </a:lnTo>
                  <a:lnTo>
                    <a:pt x="43484" y="35509"/>
                  </a:lnTo>
                  <a:lnTo>
                    <a:pt x="43484" y="1587"/>
                  </a:lnTo>
                  <a:lnTo>
                    <a:pt x="75806" y="1587"/>
                  </a:lnTo>
                  <a:lnTo>
                    <a:pt x="75806" y="0"/>
                  </a:lnTo>
                  <a:lnTo>
                    <a:pt x="40309" y="0"/>
                  </a:lnTo>
                  <a:lnTo>
                    <a:pt x="40309" y="1587"/>
                  </a:lnTo>
                  <a:lnTo>
                    <a:pt x="40309" y="35509"/>
                  </a:lnTo>
                  <a:lnTo>
                    <a:pt x="40309" y="258102"/>
                  </a:lnTo>
                  <a:lnTo>
                    <a:pt x="7988" y="258102"/>
                  </a:lnTo>
                  <a:lnTo>
                    <a:pt x="7988" y="224180"/>
                  </a:lnTo>
                  <a:lnTo>
                    <a:pt x="40309" y="224180"/>
                  </a:lnTo>
                  <a:lnTo>
                    <a:pt x="40309" y="221005"/>
                  </a:lnTo>
                  <a:lnTo>
                    <a:pt x="7988" y="221005"/>
                  </a:lnTo>
                  <a:lnTo>
                    <a:pt x="7988" y="187083"/>
                  </a:lnTo>
                  <a:lnTo>
                    <a:pt x="40309" y="187083"/>
                  </a:lnTo>
                  <a:lnTo>
                    <a:pt x="40309" y="183908"/>
                  </a:lnTo>
                  <a:lnTo>
                    <a:pt x="7988" y="183908"/>
                  </a:lnTo>
                  <a:lnTo>
                    <a:pt x="7988" y="149974"/>
                  </a:lnTo>
                  <a:lnTo>
                    <a:pt x="40309" y="149974"/>
                  </a:lnTo>
                  <a:lnTo>
                    <a:pt x="40309" y="146799"/>
                  </a:lnTo>
                  <a:lnTo>
                    <a:pt x="7988" y="146799"/>
                  </a:lnTo>
                  <a:lnTo>
                    <a:pt x="7988" y="112877"/>
                  </a:lnTo>
                  <a:lnTo>
                    <a:pt x="40309" y="112877"/>
                  </a:lnTo>
                  <a:lnTo>
                    <a:pt x="40309" y="109702"/>
                  </a:lnTo>
                  <a:lnTo>
                    <a:pt x="7988" y="109702"/>
                  </a:lnTo>
                  <a:lnTo>
                    <a:pt x="7988" y="75780"/>
                  </a:lnTo>
                  <a:lnTo>
                    <a:pt x="40309" y="75780"/>
                  </a:lnTo>
                  <a:lnTo>
                    <a:pt x="40309" y="72605"/>
                  </a:lnTo>
                  <a:lnTo>
                    <a:pt x="7988" y="72605"/>
                  </a:lnTo>
                  <a:lnTo>
                    <a:pt x="7988" y="38684"/>
                  </a:lnTo>
                  <a:lnTo>
                    <a:pt x="40309" y="38684"/>
                  </a:lnTo>
                  <a:lnTo>
                    <a:pt x="40309" y="35509"/>
                  </a:lnTo>
                  <a:lnTo>
                    <a:pt x="7988" y="35509"/>
                  </a:lnTo>
                  <a:lnTo>
                    <a:pt x="7988" y="1587"/>
                  </a:lnTo>
                  <a:lnTo>
                    <a:pt x="40309" y="1587"/>
                  </a:lnTo>
                  <a:lnTo>
                    <a:pt x="40309" y="0"/>
                  </a:lnTo>
                  <a:lnTo>
                    <a:pt x="0" y="0"/>
                  </a:lnTo>
                  <a:lnTo>
                    <a:pt x="0" y="1587"/>
                  </a:lnTo>
                  <a:lnTo>
                    <a:pt x="4813" y="1587"/>
                  </a:lnTo>
                  <a:lnTo>
                    <a:pt x="4813" y="35509"/>
                  </a:lnTo>
                  <a:lnTo>
                    <a:pt x="0" y="35509"/>
                  </a:lnTo>
                  <a:lnTo>
                    <a:pt x="0" y="38684"/>
                  </a:lnTo>
                  <a:lnTo>
                    <a:pt x="4813" y="38684"/>
                  </a:lnTo>
                  <a:lnTo>
                    <a:pt x="4813" y="72605"/>
                  </a:lnTo>
                  <a:lnTo>
                    <a:pt x="0" y="72605"/>
                  </a:lnTo>
                  <a:lnTo>
                    <a:pt x="0" y="75780"/>
                  </a:lnTo>
                  <a:lnTo>
                    <a:pt x="4813" y="75780"/>
                  </a:lnTo>
                  <a:lnTo>
                    <a:pt x="4813" y="109702"/>
                  </a:lnTo>
                  <a:lnTo>
                    <a:pt x="0" y="109702"/>
                  </a:lnTo>
                  <a:lnTo>
                    <a:pt x="0" y="112877"/>
                  </a:lnTo>
                  <a:lnTo>
                    <a:pt x="4813" y="112877"/>
                  </a:lnTo>
                  <a:lnTo>
                    <a:pt x="4813" y="146799"/>
                  </a:lnTo>
                  <a:lnTo>
                    <a:pt x="0" y="146799"/>
                  </a:lnTo>
                  <a:lnTo>
                    <a:pt x="0" y="149974"/>
                  </a:lnTo>
                  <a:lnTo>
                    <a:pt x="4813" y="149974"/>
                  </a:lnTo>
                  <a:lnTo>
                    <a:pt x="4813" y="183908"/>
                  </a:lnTo>
                  <a:lnTo>
                    <a:pt x="0" y="183908"/>
                  </a:lnTo>
                  <a:lnTo>
                    <a:pt x="0" y="187083"/>
                  </a:lnTo>
                  <a:lnTo>
                    <a:pt x="4813" y="187083"/>
                  </a:lnTo>
                  <a:lnTo>
                    <a:pt x="4813" y="221005"/>
                  </a:lnTo>
                  <a:lnTo>
                    <a:pt x="0" y="221005"/>
                  </a:lnTo>
                  <a:lnTo>
                    <a:pt x="0" y="224180"/>
                  </a:lnTo>
                  <a:lnTo>
                    <a:pt x="4813" y="224180"/>
                  </a:lnTo>
                  <a:lnTo>
                    <a:pt x="4813" y="258102"/>
                  </a:lnTo>
                  <a:lnTo>
                    <a:pt x="0" y="258102"/>
                  </a:lnTo>
                  <a:lnTo>
                    <a:pt x="0" y="259689"/>
                  </a:lnTo>
                  <a:lnTo>
                    <a:pt x="4813" y="259689"/>
                  </a:lnTo>
                  <a:lnTo>
                    <a:pt x="7988" y="259702"/>
                  </a:lnTo>
                  <a:lnTo>
                    <a:pt x="40309" y="259689"/>
                  </a:lnTo>
                  <a:lnTo>
                    <a:pt x="43484" y="259702"/>
                  </a:lnTo>
                  <a:lnTo>
                    <a:pt x="75806" y="259689"/>
                  </a:lnTo>
                  <a:lnTo>
                    <a:pt x="78981" y="259702"/>
                  </a:lnTo>
                  <a:lnTo>
                    <a:pt x="111302" y="259689"/>
                  </a:lnTo>
                  <a:lnTo>
                    <a:pt x="114477" y="259702"/>
                  </a:lnTo>
                  <a:lnTo>
                    <a:pt x="146799" y="259689"/>
                  </a:lnTo>
                  <a:lnTo>
                    <a:pt x="149974" y="259702"/>
                  </a:lnTo>
                  <a:lnTo>
                    <a:pt x="154762" y="259689"/>
                  </a:lnTo>
                  <a:lnTo>
                    <a:pt x="154762" y="258102"/>
                  </a:lnTo>
                  <a:lnTo>
                    <a:pt x="149974" y="258102"/>
                  </a:lnTo>
                  <a:lnTo>
                    <a:pt x="149974" y="224180"/>
                  </a:lnTo>
                  <a:lnTo>
                    <a:pt x="154762" y="224180"/>
                  </a:lnTo>
                  <a:lnTo>
                    <a:pt x="154762" y="221005"/>
                  </a:lnTo>
                  <a:lnTo>
                    <a:pt x="149974" y="221005"/>
                  </a:lnTo>
                  <a:lnTo>
                    <a:pt x="149974" y="187083"/>
                  </a:lnTo>
                  <a:lnTo>
                    <a:pt x="154762" y="187083"/>
                  </a:lnTo>
                  <a:lnTo>
                    <a:pt x="154762" y="183908"/>
                  </a:lnTo>
                  <a:lnTo>
                    <a:pt x="149974" y="183908"/>
                  </a:lnTo>
                  <a:lnTo>
                    <a:pt x="149974" y="149974"/>
                  </a:lnTo>
                  <a:lnTo>
                    <a:pt x="154762" y="149974"/>
                  </a:lnTo>
                  <a:lnTo>
                    <a:pt x="154762" y="146799"/>
                  </a:lnTo>
                  <a:lnTo>
                    <a:pt x="149974" y="146799"/>
                  </a:lnTo>
                  <a:lnTo>
                    <a:pt x="149974" y="112877"/>
                  </a:lnTo>
                  <a:lnTo>
                    <a:pt x="154762" y="112877"/>
                  </a:lnTo>
                  <a:lnTo>
                    <a:pt x="154762" y="109702"/>
                  </a:lnTo>
                  <a:lnTo>
                    <a:pt x="149974" y="109702"/>
                  </a:lnTo>
                  <a:lnTo>
                    <a:pt x="149974" y="75780"/>
                  </a:lnTo>
                  <a:lnTo>
                    <a:pt x="154762" y="75780"/>
                  </a:lnTo>
                  <a:lnTo>
                    <a:pt x="154762" y="72605"/>
                  </a:lnTo>
                  <a:lnTo>
                    <a:pt x="149974" y="72605"/>
                  </a:lnTo>
                  <a:lnTo>
                    <a:pt x="149974" y="38684"/>
                  </a:lnTo>
                  <a:lnTo>
                    <a:pt x="154762" y="38684"/>
                  </a:lnTo>
                  <a:lnTo>
                    <a:pt x="154762" y="35509"/>
                  </a:lnTo>
                  <a:lnTo>
                    <a:pt x="149974" y="35509"/>
                  </a:lnTo>
                  <a:lnTo>
                    <a:pt x="149974" y="1587"/>
                  </a:lnTo>
                  <a:lnTo>
                    <a:pt x="154762" y="1587"/>
                  </a:lnTo>
                  <a:lnTo>
                    <a:pt x="154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6890998" y="3703811"/>
              <a:ext cx="154940" cy="259715"/>
            </a:xfrm>
            <a:custGeom>
              <a:avLst/>
              <a:gdLst/>
              <a:ahLst/>
              <a:cxnLst/>
              <a:rect l="l" t="t" r="r" b="b"/>
              <a:pathLst>
                <a:path w="154940" h="259714">
                  <a:moveTo>
                    <a:pt x="154762" y="259689"/>
                  </a:moveTo>
                  <a:lnTo>
                    <a:pt x="0" y="259689"/>
                  </a:lnTo>
                  <a:lnTo>
                    <a:pt x="0" y="0"/>
                  </a:lnTo>
                  <a:lnTo>
                    <a:pt x="154762" y="0"/>
                  </a:lnTo>
                  <a:lnTo>
                    <a:pt x="154762" y="25968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5" name="object 845"/>
          <p:cNvGrpSpPr/>
          <p:nvPr/>
        </p:nvGrpSpPr>
        <p:grpSpPr>
          <a:xfrm>
            <a:off x="1640881" y="4789567"/>
            <a:ext cx="1747520" cy="257175"/>
            <a:chOff x="1640881" y="4789567"/>
            <a:chExt cx="1747520" cy="257175"/>
          </a:xfrm>
        </p:grpSpPr>
        <p:sp>
          <p:nvSpPr>
            <p:cNvPr id="846" name="object 846"/>
            <p:cNvSpPr/>
            <p:nvPr/>
          </p:nvSpPr>
          <p:spPr>
            <a:xfrm>
              <a:off x="164405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69379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74353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79326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84300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189273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94248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199222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04195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09169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14142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19117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24090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29064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34038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39011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43986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48958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53932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58906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63879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68853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73826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78800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83773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88748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93722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98695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03668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08642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13617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18590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23564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28537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33511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164405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69379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174353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179326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84300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189273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194248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99222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204195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209169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214142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19117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24090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229064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234038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239011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243986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248958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253932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258906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63879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68853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73826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78800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83773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88748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93722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98695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303668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308642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13617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18590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23564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328537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333511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164405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69379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174353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179326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184300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189273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194248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99222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04195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09169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14142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19117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24090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29064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34038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39011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43986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48958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53932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58906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63879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68853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73826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78800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83773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88748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93722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98695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303668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308642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313617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318590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323564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328537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333511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1" name="object 951"/>
          <p:cNvGrpSpPr/>
          <p:nvPr/>
        </p:nvGrpSpPr>
        <p:grpSpPr>
          <a:xfrm>
            <a:off x="3462257" y="4789567"/>
            <a:ext cx="1747520" cy="257175"/>
            <a:chOff x="3462257" y="4789567"/>
            <a:chExt cx="1747520" cy="257175"/>
          </a:xfrm>
        </p:grpSpPr>
        <p:sp>
          <p:nvSpPr>
            <p:cNvPr id="952" name="object 952"/>
            <p:cNvSpPr/>
            <p:nvPr/>
          </p:nvSpPr>
          <p:spPr>
            <a:xfrm>
              <a:off x="346542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351514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356488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361462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366437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371408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376383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381357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386331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391304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396277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401252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406225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411199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416173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421146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426119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431094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436068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441042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446014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450988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455962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460937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465908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470883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475857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480831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485804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490777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495752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500726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505699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510673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515646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346542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351514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356488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361462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366437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371408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376383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381357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386331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391304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396277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401252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406225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411199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416173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421146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426119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431094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436068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441042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446014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450988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455962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460937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465908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470883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475857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480831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485804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490777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495752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500726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505699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510673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515646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346542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351514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356488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361462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366437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371408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376383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381357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86331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391304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396277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401252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406225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411199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416173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421146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426119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431094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436068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441042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446014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450988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455962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460937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465908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470883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475857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480831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485804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490777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495752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500726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505699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510673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515646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7" name="object 1057"/>
          <p:cNvGrpSpPr/>
          <p:nvPr/>
        </p:nvGrpSpPr>
        <p:grpSpPr>
          <a:xfrm>
            <a:off x="5285431" y="4789567"/>
            <a:ext cx="1747520" cy="257175"/>
            <a:chOff x="5285431" y="4789567"/>
            <a:chExt cx="1747520" cy="257175"/>
          </a:xfrm>
        </p:grpSpPr>
        <p:sp>
          <p:nvSpPr>
            <p:cNvPr id="1058" name="object 1058"/>
            <p:cNvSpPr/>
            <p:nvPr/>
          </p:nvSpPr>
          <p:spPr>
            <a:xfrm>
              <a:off x="528859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33834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38808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543782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548754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553728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558703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563677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568649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5736235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5785976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583570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588545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593518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598492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6034652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608439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613413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618386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6233599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628334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633308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638282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643254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6482288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653203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658177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663149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6681234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6730977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678072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6830451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6880180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692992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6979653" y="4792736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528859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533834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538808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543782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548754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553728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558703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563677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568649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5736235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5785976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583570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588545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593518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598492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6034652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608439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613413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618386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6233599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628334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633308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638282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643254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6482288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653203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658177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663149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6681234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6730977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678072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6830451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6880180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692992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6979653" y="4876203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528859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533834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538808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543782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548754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553728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558703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563677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568649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5736235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5785976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583570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588545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593518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598492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6034652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608439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613413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618386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6233599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628334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633308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638282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643254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6482288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653203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658177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663149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6681234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6730977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678072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6830451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6880180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692992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6979653" y="4959668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3" name="object 1163"/>
          <p:cNvGrpSpPr/>
          <p:nvPr/>
        </p:nvGrpSpPr>
        <p:grpSpPr>
          <a:xfrm>
            <a:off x="1640881" y="5115011"/>
            <a:ext cx="1747520" cy="257175"/>
            <a:chOff x="1640881" y="5115011"/>
            <a:chExt cx="1747520" cy="257175"/>
          </a:xfrm>
        </p:grpSpPr>
        <p:sp>
          <p:nvSpPr>
            <p:cNvPr id="1164" name="object 1164"/>
            <p:cNvSpPr/>
            <p:nvPr/>
          </p:nvSpPr>
          <p:spPr>
            <a:xfrm>
              <a:off x="164405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169379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174353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179326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184300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189273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194248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199222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04195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09169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14142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19117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24090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29064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34038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39011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43986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48958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53932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258906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263879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268853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73826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78800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83773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288748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93722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298695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303668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308642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313617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318590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323564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328537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333511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164405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169379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174353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179326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184300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189273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194248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199222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04195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09169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14142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19117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24090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29064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34038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39011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43986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48958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53932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58906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63879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68853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73826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78800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283773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288748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293722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298695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03668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08642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13617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318590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323564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328537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333511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164405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169379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174353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179326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184300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189273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194248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199222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04195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09169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14142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19117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24090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29064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34038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39011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43986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48958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53932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58906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63879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68853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73826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78800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83773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88748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93722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98695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303668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308642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313617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318590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323564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328537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333511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9" name="object 1269"/>
          <p:cNvGrpSpPr/>
          <p:nvPr/>
        </p:nvGrpSpPr>
        <p:grpSpPr>
          <a:xfrm>
            <a:off x="3462257" y="5115011"/>
            <a:ext cx="1747520" cy="257175"/>
            <a:chOff x="3462257" y="5115011"/>
            <a:chExt cx="1747520" cy="257175"/>
          </a:xfrm>
        </p:grpSpPr>
        <p:sp>
          <p:nvSpPr>
            <p:cNvPr id="1270" name="object 1270"/>
            <p:cNvSpPr/>
            <p:nvPr/>
          </p:nvSpPr>
          <p:spPr>
            <a:xfrm>
              <a:off x="346542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351514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356488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361462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366437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371408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376383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381357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386331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391304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396277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401252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406225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411199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416173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421146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26119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31094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436068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441042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446014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450988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455962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460937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465908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470883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475857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480831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485804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490777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495752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500726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505699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510673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515646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346542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351514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356488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361462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366437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371408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376383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381357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386331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391304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396277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401252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406225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411199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416173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421146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426119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431094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436068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441042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446014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450988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455962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460937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465908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470883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475857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480831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485804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490777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495752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500726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505699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510673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515646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346542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351514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356488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361462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366437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371408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376383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381357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386331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391304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396277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401252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406225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411199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416173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421146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426119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431094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436068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441042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446014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450988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455962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460937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465908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470883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475857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480831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485804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490777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495752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500726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505699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510673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515646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75" name="object 1375"/>
          <p:cNvGrpSpPr/>
          <p:nvPr/>
        </p:nvGrpSpPr>
        <p:grpSpPr>
          <a:xfrm>
            <a:off x="5285431" y="5115011"/>
            <a:ext cx="1747520" cy="257175"/>
            <a:chOff x="5285431" y="5115011"/>
            <a:chExt cx="1747520" cy="257175"/>
          </a:xfrm>
        </p:grpSpPr>
        <p:sp>
          <p:nvSpPr>
            <p:cNvPr id="1376" name="object 1376"/>
            <p:cNvSpPr/>
            <p:nvPr/>
          </p:nvSpPr>
          <p:spPr>
            <a:xfrm>
              <a:off x="528859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533834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538808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543782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548754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553728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558703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563677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568649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5736235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5785976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583570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588545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593518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598492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6034652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608439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613413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618386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6233599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628334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633308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638282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643254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6482288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653203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658177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663149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6681234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6730977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678072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6830451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6880180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692992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6979653" y="5118180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528859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533834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538808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543782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548754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553728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558703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563677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568649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5736235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5785976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583570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588545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593518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598492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6034652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08439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13413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618386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6233599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628334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633308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638282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643254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6482288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653203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658177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663149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6681234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6730977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678072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6830451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6880180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692992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6979653" y="520164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528859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533834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538808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543782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548754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553728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558703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563677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568649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5736235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5785976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583570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588545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593518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598492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6034652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608439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613413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618386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6233599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628334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633308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638282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4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643254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4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6482288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653203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658177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663149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6681234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6730977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678072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6830451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  <a:path w="50165" h="83820">
                  <a:moveTo>
                    <a:pt x="49733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33" y="0"/>
                  </a:lnTo>
                  <a:lnTo>
                    <a:pt x="49733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6880180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692992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6979653" y="5285125"/>
              <a:ext cx="50165" cy="83820"/>
            </a:xfrm>
            <a:custGeom>
              <a:avLst/>
              <a:gdLst/>
              <a:ahLst/>
              <a:cxnLst/>
              <a:rect l="l" t="t" r="r" b="b"/>
              <a:pathLst>
                <a:path w="50165" h="83820">
                  <a:moveTo>
                    <a:pt x="49745" y="83464"/>
                  </a:moveTo>
                  <a:lnTo>
                    <a:pt x="0" y="83464"/>
                  </a:lnTo>
                  <a:lnTo>
                    <a:pt x="0" y="0"/>
                  </a:lnTo>
                  <a:lnTo>
                    <a:pt x="49745" y="0"/>
                  </a:lnTo>
                  <a:lnTo>
                    <a:pt x="49745" y="83464"/>
                  </a:lnTo>
                  <a:close/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1" name="object 1481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82" name="object 1482"/>
          <p:cNvSpPr txBox="1"/>
          <p:nvPr/>
        </p:nvSpPr>
        <p:spPr>
          <a:xfrm>
            <a:off x="6869162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83" name="object 1483"/>
          <p:cNvSpPr txBox="1"/>
          <p:nvPr/>
        </p:nvSpPr>
        <p:spPr>
          <a:xfrm>
            <a:off x="1637300" y="857502"/>
            <a:ext cx="5088890" cy="1009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Microsoft Sans Serif"/>
                <a:cs typeface="Microsoft Sans Serif"/>
              </a:rPr>
              <a:t>B.2.4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25">
                <a:latin typeface="Microsoft Sans Serif"/>
                <a:cs typeface="Microsoft Sans Serif"/>
              </a:rPr>
              <a:t>Configuraciones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5">
                <a:latin typeface="Microsoft Sans Serif"/>
                <a:cs typeface="Microsoft Sans Serif"/>
              </a:rPr>
              <a:t>físicas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la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matriz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8255">
              <a:lnSpc>
                <a:spcPct val="142900"/>
              </a:lnSpc>
            </a:pPr>
            <a:r>
              <a:rPr dirty="0" sz="700" spc="5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longitud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pendiente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oeste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pendiente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cada </a:t>
            </a:r>
            <a:r>
              <a:rPr dirty="0" sz="700" spc="10">
                <a:latin typeface="Microsoft Sans Serif"/>
                <a:cs typeface="Microsoft Sans Serif"/>
              </a:rPr>
              <a:t>cochera,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pueden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filas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vertical.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5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acuerdo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ancho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vertiente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oeste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vertiente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cada </a:t>
            </a:r>
            <a:r>
              <a:rPr dirty="0" sz="700" spc="10">
                <a:latin typeface="Microsoft Sans Serif"/>
                <a:cs typeface="Microsoft Sans Serif"/>
              </a:rPr>
              <a:t>cochera,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podrán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columnas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posición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vertical.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84" name="object 1484"/>
          <p:cNvSpPr txBox="1"/>
          <p:nvPr/>
        </p:nvSpPr>
        <p:spPr>
          <a:xfrm>
            <a:off x="540000" y="2043107"/>
            <a:ext cx="692785" cy="4349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99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450" spc="10">
                <a:latin typeface="Microsoft Sans Serif"/>
                <a:cs typeface="Microsoft Sans Serif"/>
              </a:rPr>
              <a:t>cochera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individual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r>
              <a:rPr dirty="0" sz="400" spc="15">
                <a:latin typeface="Microsoft Sans Serif"/>
                <a:cs typeface="Microsoft Sans Serif"/>
              </a:rPr>
              <a:t>posicionamiento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módulos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85" name="object 1485"/>
          <p:cNvSpPr txBox="1"/>
          <p:nvPr/>
        </p:nvSpPr>
        <p:spPr>
          <a:xfrm>
            <a:off x="1637300" y="4174775"/>
            <a:ext cx="4948555" cy="35750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800" spc="-15">
                <a:latin typeface="Microsoft Sans Serif"/>
                <a:cs typeface="Microsoft Sans Serif"/>
              </a:rPr>
              <a:t>Las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cocheras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agruparán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grupos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3.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conjunto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cocheras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posicionan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zona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aparcamiento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acuerdo</a:t>
            </a:r>
            <a:r>
              <a:rPr dirty="0" sz="650">
                <a:latin typeface="Microsoft Sans Serif"/>
                <a:cs typeface="Microsoft Sans Serif"/>
              </a:rPr>
              <a:t> a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viales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internos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zona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aparcamiento.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86" name="object 1486"/>
          <p:cNvSpPr txBox="1"/>
          <p:nvPr/>
        </p:nvSpPr>
        <p:spPr>
          <a:xfrm>
            <a:off x="540000" y="4771828"/>
            <a:ext cx="692785" cy="4349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100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30">
                <a:latin typeface="Microsoft Sans Serif"/>
                <a:cs typeface="Microsoft Sans Serif"/>
              </a:rPr>
              <a:t>grupo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cocheras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15">
                <a:latin typeface="Microsoft Sans Serif"/>
                <a:cs typeface="Microsoft Sans Serif"/>
              </a:rPr>
              <a:t>posicionamiento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módulos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87" name="object 1487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1649996" y="2095703"/>
            <a:ext cx="5363845" cy="2206625"/>
            <a:chOff x="1649996" y="2095703"/>
            <a:chExt cx="5363845" cy="2206625"/>
          </a:xfrm>
        </p:grpSpPr>
        <p:sp>
          <p:nvSpPr>
            <p:cNvPr id="4" name="object 4"/>
            <p:cNvSpPr/>
            <p:nvPr/>
          </p:nvSpPr>
          <p:spPr>
            <a:xfrm>
              <a:off x="1649996" y="2095703"/>
              <a:ext cx="5363845" cy="2206625"/>
            </a:xfrm>
            <a:custGeom>
              <a:avLst/>
              <a:gdLst/>
              <a:ahLst/>
              <a:cxnLst/>
              <a:rect l="l" t="t" r="r" b="b"/>
              <a:pathLst>
                <a:path w="5363845" h="2206625">
                  <a:moveTo>
                    <a:pt x="5363654" y="0"/>
                  </a:moveTo>
                  <a:lnTo>
                    <a:pt x="0" y="0"/>
                  </a:lnTo>
                  <a:lnTo>
                    <a:pt x="0" y="2206294"/>
                  </a:lnTo>
                  <a:lnTo>
                    <a:pt x="5363654" y="2206294"/>
                  </a:lnTo>
                  <a:lnTo>
                    <a:pt x="5363654" y="0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42820" y="2241004"/>
              <a:ext cx="4780025" cy="1948192"/>
            </a:xfrm>
            <a:prstGeom prst="rect">
              <a:avLst/>
            </a:prstGeom>
          </p:spPr>
        </p:pic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004386" y="2575750"/>
          <a:ext cx="434340" cy="1566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4340"/>
              </a:tblGrid>
              <a:tr h="123190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177000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40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dirty="0" sz="650" spc="10">
                          <a:latin typeface="Microsoft Sans Serif"/>
                          <a:cs typeface="Microsoft Sans Serif"/>
                        </a:rPr>
                        <a:t>188000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9844">
                    <a:lnT w="381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53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15600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4925">
                    <a:lnT w="53975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4075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1500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1590">
                    <a:lnT w="381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6151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70%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Vstart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7465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4068">
                <a:tc>
                  <a:txBody>
                    <a:bodyPr/>
                    <a:lstStyle/>
                    <a:p>
                      <a:pPr marL="16510">
                        <a:lnSpc>
                          <a:spcPts val="830"/>
                        </a:lnSpc>
                        <a:spcBef>
                          <a:spcPts val="204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1500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6034">
                    <a:lnT w="53975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50336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750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9209">
                    <a:lnT w="381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50342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850-1350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8735">
                    <a:lnT w="762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4075">
                <a:tc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3495">
                    <a:lnT w="381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4068">
                <a:tc>
                  <a:txBody>
                    <a:bodyPr/>
                    <a:lstStyle/>
                    <a:p>
                      <a:pPr marL="16510">
                        <a:lnSpc>
                          <a:spcPts val="825"/>
                        </a:lnSpc>
                        <a:spcBef>
                          <a:spcPts val="21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22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6670">
                    <a:lnT w="53975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23196">
                <a:tc>
                  <a:txBody>
                    <a:bodyPr/>
                    <a:lstStyle/>
                    <a:p>
                      <a:pPr marL="16510">
                        <a:lnSpc>
                          <a:spcPts val="635"/>
                        </a:lnSpc>
                        <a:spcBef>
                          <a:spcPts val="23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30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9845"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209309" y="2575750"/>
          <a:ext cx="476250" cy="1286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6250"/>
              </a:tblGrid>
              <a:tr h="123190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175000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12065"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40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185000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6195">
                    <a:lnT w="381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53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600" spc="5">
                          <a:latin typeface="Microsoft Sans Serif"/>
                          <a:cs typeface="Microsoft Sans Serif"/>
                        </a:rPr>
                        <a:t>185000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35560">
                    <a:lnT w="53975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6164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800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1590">
                    <a:lnT w="381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47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50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860">
                    <a:lnT w="53975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1979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700">
                          <a:latin typeface="Microsoft Sans Serif"/>
                          <a:cs typeface="Microsoft Sans Serif"/>
                        </a:rPr>
                        <a:t>3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2225">
                    <a:lnT w="53975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8240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700" spc="10">
                          <a:latin typeface="Microsoft Sans Serif"/>
                          <a:cs typeface="Microsoft Sans Serif"/>
                        </a:rPr>
                        <a:t>134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7305">
                    <a:lnT w="381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46164">
                <a:tc>
                  <a:txBody>
                    <a:bodyPr/>
                    <a:lstStyle/>
                    <a:p>
                      <a:pPr marL="12065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dirty="0" sz="700" spc="5">
                          <a:latin typeface="Microsoft Sans Serif"/>
                          <a:cs typeface="Microsoft Sans Serif"/>
                        </a:rPr>
                        <a:t>1.00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26669">
                    <a:lnT w="762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</a:tr>
              <a:tr h="135724">
                <a:tc>
                  <a:txBody>
                    <a:bodyPr/>
                    <a:lstStyle/>
                    <a:p>
                      <a:pPr marL="12065">
                        <a:lnSpc>
                          <a:spcPts val="650"/>
                        </a:lnSpc>
                        <a:spcBef>
                          <a:spcPts val="320"/>
                        </a:spcBef>
                      </a:pPr>
                      <a:r>
                        <a:rPr dirty="0" sz="600">
                          <a:latin typeface="Microsoft Sans Serif"/>
                          <a:cs typeface="Microsoft Sans Serif"/>
                        </a:rPr>
                        <a:t>-</a:t>
                      </a:r>
                      <a:r>
                        <a:rPr dirty="0" sz="600" spc="-5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0,10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÷</a:t>
                      </a:r>
                      <a:r>
                        <a:rPr dirty="0" sz="600">
                          <a:latin typeface="Microsoft Sans Serif"/>
                          <a:cs typeface="Microsoft Sans Serif"/>
                        </a:rPr>
                        <a:t>0,10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B="0" marT="40640"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84000" y="5454003"/>
            <a:ext cx="2841562" cy="365759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7500" y="7946571"/>
            <a:ext cx="2692907" cy="393191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299" y="876552"/>
            <a:ext cx="5331460" cy="8362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">
                <a:latin typeface="Microsoft Sans Serif"/>
                <a:cs typeface="Microsoft Sans Serif"/>
              </a:rPr>
              <a:t>B.2.5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>
                <a:latin typeface="Microsoft Sans Serif"/>
                <a:cs typeface="Microsoft Sans Serif"/>
              </a:rPr>
              <a:t>Selección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del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40">
                <a:latin typeface="Microsoft Sans Serif"/>
                <a:cs typeface="Microsoft Sans Serif"/>
              </a:rPr>
              <a:t>tamaño</a:t>
            </a:r>
            <a:r>
              <a:rPr dirty="0" sz="850" spc="-10">
                <a:latin typeface="Microsoft Sans Serif"/>
                <a:cs typeface="Microsoft Sans Serif"/>
              </a:rPr>
              <a:t> </a:t>
            </a:r>
            <a:r>
              <a:rPr dirty="0" sz="850" spc="25">
                <a:latin typeface="Microsoft Sans Serif"/>
                <a:cs typeface="Microsoft Sans Serif"/>
              </a:rPr>
              <a:t>del</a:t>
            </a:r>
            <a:r>
              <a:rPr dirty="0" sz="850" spc="-5">
                <a:latin typeface="Microsoft Sans Serif"/>
                <a:cs typeface="Microsoft Sans Serif"/>
              </a:rPr>
              <a:t> </a:t>
            </a:r>
            <a:r>
              <a:rPr dirty="0" sz="850" spc="30">
                <a:latin typeface="Microsoft Sans Serif"/>
                <a:cs typeface="Microsoft Sans Serif"/>
              </a:rPr>
              <a:t>inversor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  <a:tabLst>
                <a:tab pos="2276475" algn="l"/>
              </a:tabLst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selección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su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10">
                <a:latin typeface="Microsoft Sans Serif"/>
                <a:cs typeface="Microsoft Sans Serif"/>
              </a:rPr>
              <a:t> realiza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Las</a:t>
            </a:r>
            <a:r>
              <a:rPr dirty="0" sz="650" spc="10">
                <a:latin typeface="Microsoft Sans Serif"/>
                <a:cs typeface="Microsoft Sans Serif"/>
              </a:rPr>
              <a:t> cocheras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disponibles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son </a:t>
            </a:r>
            <a:r>
              <a:rPr dirty="0" sz="650" spc="10">
                <a:latin typeface="Microsoft Sans Serif"/>
                <a:cs typeface="Microsoft Sans Serif"/>
              </a:rPr>
              <a:t>36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(12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grupos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3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cocheras).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En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seleccionados,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calcula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(P	</a:t>
            </a: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2,1168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MW.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245" y="1689352"/>
            <a:ext cx="48812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dirty="0" sz="750" spc="20">
                <a:latin typeface="Microsoft Sans Serif"/>
                <a:cs typeface="Microsoft Sans Serif"/>
              </a:rPr>
              <a:t>Teniendo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cuenta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distribución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las </a:t>
            </a:r>
            <a:r>
              <a:rPr dirty="0" sz="750" spc="10">
                <a:latin typeface="Microsoft Sans Serif"/>
                <a:cs typeface="Microsoft Sans Serif"/>
              </a:rPr>
              <a:t>cocheras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considerando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cochera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ángulos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inclinación,</a:t>
            </a:r>
            <a:r>
              <a:rPr dirty="0" sz="750" spc="-5">
                <a:latin typeface="Microsoft Sans Serif"/>
                <a:cs typeface="Microsoft Sans Serif"/>
              </a:rPr>
              <a:t> es </a:t>
            </a:r>
            <a:r>
              <a:rPr dirty="0" sz="750" spc="25">
                <a:latin typeface="Microsoft Sans Serif"/>
                <a:cs typeface="Microsoft Sans Serif"/>
              </a:rPr>
              <a:t>recomendable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uso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string.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68094" y="1680850"/>
            <a:ext cx="56515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Generador fotovoltaico de corriente</a:t>
            </a:r>
            <a:r>
              <a:rPr dirty="0" sz="200" spc="10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continua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2143907"/>
            <a:ext cx="434975" cy="33337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101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r>
              <a:rPr dirty="0" sz="400" spc="5">
                <a:latin typeface="Microsoft Sans Serif"/>
                <a:cs typeface="Microsoft Sans Serif"/>
              </a:rPr>
              <a:t>Datos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inversor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4515103"/>
            <a:ext cx="5247640" cy="706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Microsoft Sans Serif"/>
                <a:cs typeface="Microsoft Sans Serif"/>
              </a:rPr>
              <a:t>B.2.6 </a:t>
            </a:r>
            <a:r>
              <a:rPr dirty="0" sz="1000" spc="35">
                <a:latin typeface="Microsoft Sans Serif"/>
                <a:cs typeface="Microsoft Sans Serif"/>
              </a:rPr>
              <a:t>Determinación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del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número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50">
                <a:latin typeface="Microsoft Sans Serif"/>
                <a:cs typeface="Microsoft Sans Serif"/>
              </a:rPr>
              <a:t>máximo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módulos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fotovoltaicos</a:t>
            </a:r>
            <a:r>
              <a:rPr dirty="0" sz="1000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por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acuerdo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módulo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anterior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ambiente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mínima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Sevilla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41,59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V),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serie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342" y="5170628"/>
            <a:ext cx="1127760" cy="2032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60960">
              <a:lnSpc>
                <a:spcPct val="100000"/>
              </a:lnSpc>
              <a:spcBef>
                <a:spcPts val="120"/>
              </a:spcBef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</a:pPr>
            <a:r>
              <a:rPr dirty="0" sz="800" spc="20">
                <a:latin typeface="Microsoft Sans Serif"/>
                <a:cs typeface="Microsoft Sans Serif"/>
              </a:rPr>
              <a:t>conectar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-10">
                <a:latin typeface="Microsoft Sans Serif"/>
                <a:cs typeface="Microsoft Sans Serif"/>
              </a:rPr>
              <a:t> 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0000" y="5497240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137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37299" y="5879089"/>
            <a:ext cx="5255895" cy="20059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97180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todos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(cajas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combinadoras,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interruptores,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conectores, </a:t>
            </a:r>
            <a:r>
              <a:rPr dirty="0" sz="700" spc="5">
                <a:latin typeface="Microsoft Sans Serif"/>
                <a:cs typeface="Microsoft Sans Serif"/>
              </a:rPr>
              <a:t>cables, </a:t>
            </a:r>
            <a:r>
              <a:rPr dirty="0" sz="700" spc="30">
                <a:latin typeface="Microsoft Sans Serif"/>
                <a:cs typeface="Microsoft Sans Serif"/>
              </a:rPr>
              <a:t>módulos </a:t>
            </a:r>
            <a:r>
              <a:rPr dirty="0" sz="700" spc="20">
                <a:latin typeface="Microsoft Sans Serif"/>
                <a:cs typeface="Microsoft Sans Serif"/>
              </a:rPr>
              <a:t>fotovoltaicos, </a:t>
            </a:r>
            <a:r>
              <a:rPr dirty="0" sz="700">
                <a:latin typeface="Microsoft Sans Serif"/>
                <a:cs typeface="Microsoft Sans Serif"/>
              </a:rPr>
              <a:t>etc.) </a:t>
            </a:r>
            <a:r>
              <a:rPr dirty="0" sz="700" spc="25">
                <a:latin typeface="Microsoft Sans Serif"/>
                <a:cs typeface="Microsoft Sans Serif"/>
              </a:rPr>
              <a:t>deberá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25">
                <a:latin typeface="Microsoft Sans Serif"/>
                <a:cs typeface="Microsoft Sans Serif"/>
              </a:rPr>
              <a:t>compatible </a:t>
            </a:r>
            <a:r>
              <a:rPr dirty="0" sz="700" spc="20">
                <a:latin typeface="Microsoft Sans Serif"/>
                <a:cs typeface="Microsoft Sans Serif"/>
              </a:rPr>
              <a:t>con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tensión </a:t>
            </a:r>
            <a:r>
              <a:rPr dirty="0" sz="700" spc="30">
                <a:latin typeface="Microsoft Sans Serif"/>
                <a:cs typeface="Microsoft Sans Serif"/>
              </a:rPr>
              <a:t>máxima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entrada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25">
                <a:latin typeface="Microsoft Sans Serif"/>
                <a:cs typeface="Microsoft Sans Serif"/>
              </a:rPr>
              <a:t>inversor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(1500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V).</a:t>
            </a:r>
            <a:endParaRPr sz="700">
              <a:latin typeface="Microsoft Sans Serif"/>
              <a:cs typeface="Microsoft Sans Serif"/>
            </a:endParaRPr>
          </a:p>
          <a:p>
            <a:pPr marL="12700" marR="451484">
              <a:lnSpc>
                <a:spcPct val="133400"/>
              </a:lnSpc>
              <a:spcBef>
                <a:spcPts val="10"/>
              </a:spcBef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1500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compatibles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voltaje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entrada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1000" spc="-5">
                <a:latin typeface="Microsoft Sans Serif"/>
                <a:cs typeface="Microsoft Sans Serif"/>
              </a:rPr>
              <a:t>B.2.7 </a:t>
            </a:r>
            <a:r>
              <a:rPr dirty="0" sz="1000" spc="35">
                <a:latin typeface="Microsoft Sans Serif"/>
                <a:cs typeface="Microsoft Sans Serif"/>
              </a:rPr>
              <a:t>Determinación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del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número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mínimo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45">
                <a:latin typeface="Microsoft Sans Serif"/>
                <a:cs typeface="Microsoft Sans Serif"/>
              </a:rPr>
              <a:t>módulos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35">
                <a:latin typeface="Microsoft Sans Serif"/>
                <a:cs typeface="Microsoft Sans Serif"/>
              </a:rPr>
              <a:t>fotovoltaicos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60">
                <a:latin typeface="Microsoft Sans Serif"/>
                <a:cs typeface="Microsoft Sans Serif"/>
              </a:rPr>
              <a:t>por</a:t>
            </a:r>
            <a:r>
              <a:rPr dirty="0" sz="1000" spc="-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53900"/>
              </a:lnSpc>
            </a:pPr>
            <a:r>
              <a:rPr dirty="0" sz="650" spc="-20">
                <a:latin typeface="Microsoft Sans Serif"/>
                <a:cs typeface="Microsoft Sans Serif"/>
              </a:rPr>
              <a:t>En </a:t>
            </a:r>
            <a:r>
              <a:rPr dirty="0" sz="650">
                <a:latin typeface="Microsoft Sans Serif"/>
                <a:cs typeface="Microsoft Sans Serif"/>
              </a:rPr>
              <a:t>caso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que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tensión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cadena caiga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0">
                <a:latin typeface="Microsoft Sans Serif"/>
                <a:cs typeface="Microsoft Sans Serif"/>
              </a:rPr>
              <a:t>debajo 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tensión </a:t>
            </a:r>
            <a:r>
              <a:rPr dirty="0" sz="650" spc="35">
                <a:latin typeface="Microsoft Sans Serif"/>
                <a:cs typeface="Microsoft Sans Serif"/>
              </a:rPr>
              <a:t>mínima </a:t>
            </a:r>
            <a:r>
              <a:rPr dirty="0" sz="650" spc="20">
                <a:latin typeface="Microsoft Sans Serif"/>
                <a:cs typeface="Microsoft Sans Serif"/>
              </a:rPr>
              <a:t>del </a:t>
            </a:r>
            <a:r>
              <a:rPr dirty="0" sz="650" spc="-15">
                <a:latin typeface="Microsoft Sans Serif"/>
                <a:cs typeface="Microsoft Sans Serif"/>
              </a:rPr>
              <a:t>MPP </a:t>
            </a:r>
            <a:r>
              <a:rPr dirty="0" sz="650" spc="20">
                <a:latin typeface="Microsoft Sans Serif"/>
                <a:cs typeface="Microsoft Sans Serif"/>
              </a:rPr>
              <a:t>del inversor </a:t>
            </a:r>
            <a:r>
              <a:rPr dirty="0" sz="650">
                <a:latin typeface="Microsoft Sans Serif"/>
                <a:cs typeface="Microsoft Sans Serif"/>
              </a:rPr>
              <a:t>(850 </a:t>
            </a:r>
            <a:r>
              <a:rPr dirty="0" sz="650" spc="-25">
                <a:latin typeface="Microsoft Sans Serif"/>
                <a:cs typeface="Microsoft Sans Serif"/>
              </a:rPr>
              <a:t>V), </a:t>
            </a:r>
            <a:r>
              <a:rPr dirty="0" sz="650" spc="35">
                <a:latin typeface="Microsoft Sans Serif"/>
                <a:cs typeface="Microsoft Sans Serif"/>
              </a:rPr>
              <a:t>no </a:t>
            </a:r>
            <a:r>
              <a:rPr dirty="0" sz="650" spc="-5">
                <a:latin typeface="Microsoft Sans Serif"/>
                <a:cs typeface="Microsoft Sans Serif"/>
              </a:rPr>
              <a:t>es </a:t>
            </a:r>
            <a:r>
              <a:rPr dirty="0" sz="650" spc="15">
                <a:latin typeface="Microsoft Sans Serif"/>
                <a:cs typeface="Microsoft Sans Serif"/>
              </a:rPr>
              <a:t>posible realizar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seguimiento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producirse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pérdidas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rendimiento.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cantidad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serie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garantizar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siempre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esté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encima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mínima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7973131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138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998" y="2266306"/>
            <a:ext cx="5532270" cy="20835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30286" y="2845803"/>
            <a:ext cx="2768537" cy="20931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9999" y="3573003"/>
            <a:ext cx="2524696" cy="34251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5731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300" y="870202"/>
            <a:ext cx="3355340" cy="1298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latin typeface="Microsoft Sans Serif"/>
                <a:cs typeface="Microsoft Sans Serif"/>
              </a:rPr>
              <a:t>B.2.8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50">
                <a:latin typeface="Microsoft Sans Serif"/>
                <a:cs typeface="Microsoft Sans Serif"/>
              </a:rPr>
              <a:t>Número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40">
                <a:latin typeface="Microsoft Sans Serif"/>
                <a:cs typeface="Microsoft Sans Serif"/>
              </a:rPr>
              <a:t>módulos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fotovoltaicos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55">
                <a:latin typeface="Microsoft Sans Serif"/>
                <a:cs typeface="Microsoft Sans Serif"/>
              </a:rPr>
              <a:t>por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15">
                <a:latin typeface="Microsoft Sans Serif"/>
                <a:cs typeface="Microsoft Sans Serif"/>
              </a:rPr>
              <a:t>cadena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697865">
              <a:lnSpc>
                <a:spcPct val="153900"/>
              </a:lnSpc>
            </a:pP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está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equipado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12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MPPT.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La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cantidad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módulos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debe:</a:t>
            </a:r>
            <a:endParaRPr sz="6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20"/>
              </a:spcBef>
              <a:buChar char="•"/>
              <a:tabLst>
                <a:tab pos="73660" algn="l"/>
              </a:tabLst>
            </a:pP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exceder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número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máximo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(36);</a:t>
            </a:r>
            <a:endParaRPr sz="7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69850" algn="l"/>
              </a:tabLst>
            </a:pP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inferior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número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mínimo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(31).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600" spc="20" b="1">
                <a:latin typeface="Arial"/>
                <a:cs typeface="Arial"/>
              </a:rPr>
              <a:t>Determinación</a:t>
            </a:r>
            <a:r>
              <a:rPr dirty="0" sz="600" spc="-15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la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corriente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30" b="1">
                <a:latin typeface="Arial"/>
                <a:cs typeface="Arial"/>
              </a:rPr>
              <a:t>máxima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del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20" b="1">
                <a:latin typeface="Arial"/>
                <a:cs typeface="Arial"/>
              </a:rPr>
              <a:t>módulo</a:t>
            </a:r>
            <a:r>
              <a:rPr dirty="0" sz="600" spc="-10" b="1">
                <a:latin typeface="Arial"/>
                <a:cs typeface="Arial"/>
              </a:rPr>
              <a:t> </a:t>
            </a:r>
            <a:r>
              <a:rPr dirty="0" sz="600" spc="15" b="1">
                <a:latin typeface="Arial"/>
                <a:cs typeface="Arial"/>
              </a:rPr>
              <a:t>fotovoltaico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22465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139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2591161"/>
            <a:ext cx="226695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 b="1">
                <a:latin typeface="Arial"/>
                <a:cs typeface="Arial"/>
              </a:rPr>
              <a:t>Determinación</a:t>
            </a:r>
            <a:r>
              <a:rPr dirty="0" sz="550" spc="-15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corriente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30" b="1">
                <a:latin typeface="Arial"/>
                <a:cs typeface="Arial"/>
              </a:rPr>
              <a:t>máxima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de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20" b="1">
                <a:latin typeface="Arial"/>
                <a:cs typeface="Arial"/>
              </a:rPr>
              <a:t>la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0" b="1">
                <a:latin typeface="Arial"/>
                <a:cs typeface="Arial"/>
              </a:rPr>
              <a:t>cadena</a:t>
            </a:r>
            <a:r>
              <a:rPr dirty="0" sz="550" spc="-10" b="1">
                <a:latin typeface="Arial"/>
                <a:cs typeface="Arial"/>
              </a:rPr>
              <a:t> </a:t>
            </a:r>
            <a:r>
              <a:rPr dirty="0" sz="550" spc="15" b="1">
                <a:latin typeface="Arial"/>
                <a:cs typeface="Arial"/>
              </a:rPr>
              <a:t>fotovoltaica</a:t>
            </a:r>
            <a:endParaRPr sz="5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2793699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300" y="3160173"/>
            <a:ext cx="2451735" cy="3086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25" b="1">
                <a:latin typeface="Arial"/>
                <a:cs typeface="Arial"/>
              </a:rPr>
              <a:t>Determinación</a:t>
            </a:r>
            <a:r>
              <a:rPr dirty="0" sz="650" spc="-3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30" b="1">
                <a:latin typeface="Arial"/>
                <a:cs typeface="Arial"/>
              </a:rPr>
              <a:t>número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2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cadena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800" spc="-35">
                <a:latin typeface="Microsoft Sans Serif"/>
                <a:cs typeface="Microsoft Sans Serif"/>
              </a:rPr>
              <a:t>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máximo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cadenas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cada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5">
                <a:latin typeface="Microsoft Sans Serif"/>
                <a:cs typeface="Microsoft Sans Serif"/>
              </a:rPr>
              <a:t>MPPT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40000" y="3578483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37300" y="4146803"/>
            <a:ext cx="5286375" cy="3283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>
                <a:latin typeface="Microsoft Sans Serif"/>
                <a:cs typeface="Microsoft Sans Serif"/>
              </a:rPr>
              <a:t>B.2.9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20">
                <a:latin typeface="Microsoft Sans Serif"/>
                <a:cs typeface="Microsoft Sans Serif"/>
              </a:rPr>
              <a:t>Disposición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definitiva</a:t>
            </a:r>
            <a:r>
              <a:rPr dirty="0" sz="900" spc="-5">
                <a:latin typeface="Microsoft Sans Serif"/>
                <a:cs typeface="Microsoft Sans Serif"/>
              </a:rPr>
              <a:t> </a:t>
            </a:r>
            <a:r>
              <a:rPr dirty="0" sz="900" spc="25">
                <a:latin typeface="Microsoft Sans Serif"/>
                <a:cs typeface="Microsoft Sans Serif"/>
              </a:rPr>
              <a:t>del</a:t>
            </a:r>
            <a:r>
              <a:rPr dirty="0" sz="900" spc="-10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inversor</a:t>
            </a: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409575">
              <a:lnSpc>
                <a:spcPct val="133400"/>
              </a:lnSpc>
            </a:pPr>
            <a:r>
              <a:rPr dirty="0" sz="750" spc="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optimizar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cableado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módulos,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buena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práctica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considerar</a:t>
            </a:r>
            <a:r>
              <a:rPr dirty="0" sz="750">
                <a:latin typeface="Microsoft Sans Serif"/>
                <a:cs typeface="Microsoft Sans Serif"/>
              </a:rPr>
              <a:t>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físicas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matriz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(configuración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panel)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dimensiones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cadenas.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mejor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opción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encordado</a:t>
            </a:r>
            <a:r>
              <a:rPr dirty="0" sz="700" spc="-10">
                <a:latin typeface="Microsoft Sans Serif"/>
                <a:cs typeface="Microsoft Sans Serif"/>
              </a:rPr>
              <a:t> es: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este)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MPPT1</a:t>
            </a:r>
            <a:r>
              <a:rPr dirty="0" sz="700">
                <a:latin typeface="Microsoft Sans Serif"/>
                <a:cs typeface="Microsoft Sans Serif"/>
              </a:rPr>
              <a:t> 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oeste)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MPPT2</a:t>
            </a:r>
            <a:r>
              <a:rPr dirty="0" sz="700">
                <a:latin typeface="Microsoft Sans Serif"/>
                <a:cs typeface="Microsoft Sans Serif"/>
              </a:rPr>
              <a:t> 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este)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MPPT3</a:t>
            </a:r>
            <a:r>
              <a:rPr dirty="0" sz="700">
                <a:latin typeface="Microsoft Sans Serif"/>
                <a:cs typeface="Microsoft Sans Serif"/>
              </a:rPr>
              <a:t> 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oeste)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MPPT4</a:t>
            </a:r>
            <a:r>
              <a:rPr dirty="0" sz="700">
                <a:latin typeface="Microsoft Sans Serif"/>
                <a:cs typeface="Microsoft Sans Serif"/>
              </a:rPr>
              <a:t> 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850" marR="75565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este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20">
                <a:latin typeface="Microsoft Sans Serif"/>
                <a:cs typeface="Microsoft Sans Serif"/>
              </a:rPr>
              <a:t>cobertizo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(19,6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zona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oeste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cobertiza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zona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oeste)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MPPT6</a:t>
            </a:r>
            <a:r>
              <a:rPr dirty="0" sz="700">
                <a:latin typeface="Microsoft Sans Serif"/>
                <a:cs typeface="Microsoft Sans Serif"/>
              </a:rPr>
              <a:t> (19,6 </a:t>
            </a:r>
            <a:r>
              <a:rPr dirty="0" sz="700" spc="-5">
                <a:latin typeface="Microsoft Sans Serif"/>
                <a:cs typeface="Microsoft Sans Serif"/>
              </a:rPr>
              <a:t>kW)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pendiente</a:t>
            </a:r>
            <a:r>
              <a:rPr dirty="0" sz="700" spc="5">
                <a:latin typeface="Microsoft Sans Serif"/>
                <a:cs typeface="Microsoft Sans Serif"/>
              </a:rPr>
              <a:t> este)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MPPT7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2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oeste)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MPPT8</a:t>
            </a:r>
            <a:r>
              <a:rPr dirty="0" sz="700">
                <a:latin typeface="Microsoft Sans Serif"/>
                <a:cs typeface="Microsoft Sans Serif"/>
              </a:rPr>
              <a:t> (19,6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60"/>
              </a:spcBef>
              <a:buChar char="•"/>
              <a:tabLst>
                <a:tab pos="69850" algn="l"/>
              </a:tabLst>
            </a:pPr>
            <a:r>
              <a:rPr dirty="0" sz="700" spc="10">
                <a:latin typeface="Microsoft Sans Serif"/>
                <a:cs typeface="Microsoft Sans Serif"/>
              </a:rPr>
              <a:t>1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(cochera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parcela</a:t>
            </a:r>
            <a:r>
              <a:rPr dirty="0" sz="700" spc="5">
                <a:latin typeface="Microsoft Sans Serif"/>
                <a:cs typeface="Microsoft Sans Serif"/>
              </a:rPr>
              <a:t> este)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MPPT9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(9,8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kW)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inversor;</a:t>
            </a:r>
            <a:endParaRPr sz="700">
              <a:latin typeface="Microsoft Sans Serif"/>
              <a:cs typeface="Microsoft Sans Serif"/>
            </a:endParaRPr>
          </a:p>
          <a:p>
            <a:pPr marL="12700" marR="448309">
              <a:lnSpc>
                <a:spcPct val="125000"/>
              </a:lnSpc>
              <a:spcBef>
                <a:spcPts val="2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1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cadena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35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módulos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(cochera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zona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oeste)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conectados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MPPT10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(9,8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kW)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inversor.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esta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configuración,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conectará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cobertizos.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650" spc="-5">
                <a:latin typeface="Microsoft Sans Serif"/>
                <a:cs typeface="Microsoft Sans Serif"/>
              </a:rPr>
              <a:t>Los </a:t>
            </a:r>
            <a:r>
              <a:rPr dirty="0" sz="650" spc="10">
                <a:latin typeface="Microsoft Sans Serif"/>
                <a:cs typeface="Microsoft Sans Serif"/>
              </a:rPr>
              <a:t>paneles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 spc="-5">
                <a:latin typeface="Microsoft Sans Serif"/>
                <a:cs typeface="Microsoft Sans Serif"/>
              </a:rPr>
              <a:t> 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conectarán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0">
                <a:latin typeface="Microsoft Sans Serif"/>
                <a:cs typeface="Microsoft Sans Serif"/>
              </a:rPr>
              <a:t>12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750" spc="10">
                <a:latin typeface="Microsoft Sans Serif"/>
                <a:cs typeface="Microsoft Sans Serif"/>
              </a:rPr>
              <a:t>Según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configuración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total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campo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2,1168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MW”.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00" y="7798052"/>
            <a:ext cx="5302250" cy="1310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latin typeface="Microsoft Sans Serif"/>
                <a:cs typeface="Microsoft Sans Serif"/>
              </a:rPr>
              <a:t>B.2.10</a:t>
            </a:r>
            <a:r>
              <a:rPr dirty="0" sz="950" spc="-25">
                <a:latin typeface="Microsoft Sans Serif"/>
                <a:cs typeface="Microsoft Sans Serif"/>
              </a:rPr>
              <a:t> </a:t>
            </a:r>
            <a:r>
              <a:rPr dirty="0" sz="950" spc="-15">
                <a:latin typeface="Microsoft Sans Serif"/>
                <a:cs typeface="Microsoft Sans Serif"/>
              </a:rPr>
              <a:t>Cajas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combinadoras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20">
                <a:latin typeface="Microsoft Sans Serif"/>
                <a:cs typeface="Microsoft Sans Serif"/>
              </a:rPr>
              <a:t> </a:t>
            </a:r>
            <a:r>
              <a:rPr dirty="0" sz="950" spc="-90">
                <a:latin typeface="Microsoft Sans Serif"/>
                <a:cs typeface="Microsoft Sans Serif"/>
              </a:rPr>
              <a:t>CC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módulos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realiza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sobre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propios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módulos,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mientras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conexión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paralelo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strings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10">
                <a:latin typeface="Microsoft Sans Serif"/>
                <a:cs typeface="Microsoft Sans Serif"/>
              </a:rPr>
              <a:t>realiza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directamente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inversor;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propio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string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suele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contener:</a:t>
            </a:r>
            <a:endParaRPr sz="7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65405" algn="l"/>
              </a:tabLst>
            </a:pPr>
            <a:r>
              <a:rPr dirty="0" sz="650">
                <a:latin typeface="Microsoft Sans Serif"/>
                <a:cs typeface="Microsoft Sans Serif"/>
              </a:rPr>
              <a:t>Fusibles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gPV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incrustaciones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cadenas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individuales;</a:t>
            </a:r>
            <a:endParaRPr sz="6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20"/>
              </a:spcBef>
              <a:buChar char="•"/>
              <a:tabLst>
                <a:tab pos="57150" algn="l"/>
              </a:tabLst>
            </a:pP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CC;</a:t>
            </a:r>
            <a:endParaRPr sz="5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9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DPS.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30">
                <a:latin typeface="Microsoft Sans Serif"/>
                <a:cs typeface="Microsoft Sans Serif"/>
              </a:rPr>
              <a:t>No</a:t>
            </a:r>
            <a:r>
              <a:rPr dirty="0" sz="800" spc="-10">
                <a:latin typeface="Microsoft Sans Serif"/>
                <a:cs typeface="Microsoft Sans Serif"/>
              </a:rPr>
              <a:t> se </a:t>
            </a:r>
            <a:r>
              <a:rPr dirty="0" sz="800" spc="35">
                <a:latin typeface="Microsoft Sans Serif"/>
                <a:cs typeface="Microsoft Sans Serif"/>
              </a:rPr>
              <a:t>requieren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cajas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combinadoras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CC.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2800" y="5191203"/>
            <a:ext cx="2436538" cy="20523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5500" y="6016547"/>
            <a:ext cx="861060" cy="20523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857502"/>
            <a:ext cx="5285105" cy="857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Microsoft Sans Serif"/>
                <a:cs typeface="Microsoft Sans Serif"/>
              </a:rPr>
              <a:t>B.2.11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>
                <a:latin typeface="Microsoft Sans Serif"/>
                <a:cs typeface="Microsoft Sans Serif"/>
              </a:rPr>
              <a:t>Elección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0">
                <a:latin typeface="Microsoft Sans Serif"/>
                <a:cs typeface="Microsoft Sans Serif"/>
              </a:rPr>
              <a:t> </a:t>
            </a:r>
            <a:r>
              <a:rPr dirty="0" sz="1000" spc="10">
                <a:latin typeface="Microsoft Sans Serif"/>
                <a:cs typeface="Microsoft Sans Serif"/>
              </a:rPr>
              <a:t>cables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30">
                <a:latin typeface="Microsoft Sans Serif"/>
                <a:cs typeface="Microsoft Sans Serif"/>
              </a:rPr>
              <a:t>de</a:t>
            </a:r>
            <a:r>
              <a:rPr dirty="0" sz="1000" spc="-15">
                <a:latin typeface="Microsoft Sans Serif"/>
                <a:cs typeface="Microsoft Sans Serif"/>
              </a:rPr>
              <a:t> </a:t>
            </a:r>
            <a:r>
              <a:rPr dirty="0" sz="1000" spc="15">
                <a:latin typeface="Microsoft Sans Serif"/>
                <a:cs typeface="Microsoft Sans Serif"/>
              </a:rPr>
              <a:t>cadena</a:t>
            </a:r>
            <a:endParaRPr sz="10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5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realiza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Europa</a:t>
            </a:r>
            <a:r>
              <a:rPr dirty="0" sz="700">
                <a:latin typeface="Microsoft Sans Serif"/>
                <a:cs typeface="Microsoft Sans Serif"/>
              </a:rPr>
              <a:t> y,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cable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respetar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codificación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europea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deberán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H1Z2Z2-K.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90114" y="1740152"/>
            <a:ext cx="2971800" cy="151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3840">
              <a:lnSpc>
                <a:spcPts val="705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módulo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seleccionado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(60</a:t>
            </a:r>
            <a:r>
              <a:rPr dirty="0" sz="650" spc="5">
                <a:latin typeface="Microsoft Sans Serif"/>
                <a:cs typeface="Microsoft Sans Serif"/>
              </a:rPr>
              <a:t> células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policristalinas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6”)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285"/>
              </a:lnSpc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11861" y="1689480"/>
            <a:ext cx="5282565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9060" marR="3244215" indent="-99060">
              <a:lnSpc>
                <a:spcPct val="133300"/>
              </a:lnSpc>
              <a:spcBef>
                <a:spcPts val="100"/>
              </a:spcBef>
              <a:buChar char="•"/>
              <a:tabLst>
                <a:tab pos="990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</a:t>
            </a:r>
            <a:r>
              <a:rPr dirty="0" sz="750" spc="30">
                <a:latin typeface="Microsoft Sans Serif"/>
                <a:cs typeface="Microsoft Sans Serif"/>
              </a:rPr>
              <a:t>máxima </a:t>
            </a:r>
            <a:r>
              <a:rPr dirty="0" sz="750" spc="25">
                <a:latin typeface="Microsoft Sans Serif"/>
                <a:cs typeface="Microsoft Sans Serif"/>
              </a:rPr>
              <a:t>de circuito </a:t>
            </a:r>
            <a:r>
              <a:rPr dirty="0" sz="750" spc="30">
                <a:latin typeface="Microsoft Sans Serif"/>
                <a:cs typeface="Microsoft Sans Serif"/>
              </a:rPr>
              <a:t>abierto </a:t>
            </a:r>
            <a:r>
              <a:rPr dirty="0" sz="750" spc="-40">
                <a:latin typeface="Microsoft Sans Serif"/>
                <a:cs typeface="Microsoft Sans Serif"/>
              </a:rPr>
              <a:t>(V 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280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W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60">
                <a:latin typeface="Microsoft Sans Serif"/>
                <a:cs typeface="Microsoft Sans Serif"/>
              </a:rPr>
              <a:t>STC)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38,65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STC;</a:t>
            </a:r>
            <a:endParaRPr sz="750">
              <a:latin typeface="Microsoft Sans Serif"/>
              <a:cs typeface="Microsoft Sans Serif"/>
            </a:endParaRPr>
          </a:p>
          <a:p>
            <a:pPr marL="102235" indent="-64769">
              <a:lnSpc>
                <a:spcPts val="869"/>
              </a:lnSpc>
              <a:spcBef>
                <a:spcPts val="250"/>
              </a:spcBef>
              <a:buChar char="•"/>
              <a:tabLst>
                <a:tab pos="102870" algn="l"/>
                <a:tab pos="2322195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circuito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abierto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(V	</a:t>
            </a:r>
            <a:r>
              <a:rPr dirty="0" sz="750" spc="-25">
                <a:latin typeface="Microsoft Sans Serif"/>
                <a:cs typeface="Microsoft Sans Serif"/>
              </a:rPr>
              <a:t>)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menor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temperatura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41,59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V;</a:t>
            </a:r>
            <a:endParaRPr sz="750">
              <a:latin typeface="Microsoft Sans Serif"/>
              <a:cs typeface="Microsoft Sans Serif"/>
            </a:endParaRPr>
          </a:p>
          <a:p>
            <a:pPr algn="ctr" marR="871219">
              <a:lnSpc>
                <a:spcPts val="270"/>
              </a:lnSpc>
            </a:pPr>
            <a:r>
              <a:rPr dirty="0" sz="300" spc="-15">
                <a:latin typeface="Microsoft Sans Serif"/>
                <a:cs typeface="Microsoft Sans Serif"/>
              </a:rPr>
              <a:t>OC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5">
                <a:latin typeface="Microsoft Sans Serif"/>
                <a:cs typeface="Microsoft Sans Serif"/>
              </a:rPr>
              <a:t>MÁXIMO</a:t>
            </a:r>
            <a:endParaRPr sz="300">
              <a:latin typeface="Microsoft Sans Serif"/>
              <a:cs typeface="Microsoft Sans Serif"/>
            </a:endParaRPr>
          </a:p>
          <a:p>
            <a:pPr marL="94615" indent="-57150">
              <a:lnSpc>
                <a:spcPct val="100000"/>
              </a:lnSpc>
              <a:spcBef>
                <a:spcPts val="155"/>
              </a:spcBef>
              <a:buChar char="•"/>
              <a:tabLst>
                <a:tab pos="95250" algn="l"/>
              </a:tabLst>
            </a:pP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cadenas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están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compuestas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35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módulos;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60"/>
              </a:spcBef>
              <a:tabLst>
                <a:tab pos="229108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tensión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circuito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abierto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(V	</a:t>
            </a:r>
            <a:r>
              <a:rPr dirty="0" baseline="-41666" sz="600">
                <a:latin typeface="Microsoft Sans Serif"/>
                <a:cs typeface="Microsoft Sans Serif"/>
              </a:rPr>
              <a:t>Cadena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-30">
                <a:latin typeface="Microsoft Sans Serif"/>
                <a:cs typeface="Microsoft Sans Serif"/>
              </a:rPr>
              <a:t>OC</a:t>
            </a:r>
            <a:r>
              <a:rPr dirty="0" baseline="-41666" sz="600" spc="-7">
                <a:latin typeface="Microsoft Sans Serif"/>
                <a:cs typeface="Microsoft Sans Serif"/>
              </a:rPr>
              <a:t> MAX</a:t>
            </a:r>
            <a:r>
              <a:rPr dirty="0" baseline="-41666" sz="600" spc="225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)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45">
                <a:latin typeface="Microsoft Sans Serif"/>
                <a:cs typeface="Microsoft Sans Serif"/>
              </a:rPr>
              <a:t>menor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1455,65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V.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19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elegir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máxima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abierto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40">
                <a:latin typeface="Microsoft Sans Serif"/>
                <a:cs typeface="Microsoft Sans Serif"/>
              </a:rPr>
              <a:t>(V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baseline="-41666" sz="600">
                <a:latin typeface="Microsoft Sans Serif"/>
                <a:cs typeface="Microsoft Sans Serif"/>
              </a:rPr>
              <a:t>Cadena</a:t>
            </a:r>
            <a:r>
              <a:rPr dirty="0" baseline="-41666" sz="600" spc="-7">
                <a:latin typeface="Microsoft Sans Serif"/>
                <a:cs typeface="Microsoft Sans Serif"/>
              </a:rPr>
              <a:t> </a:t>
            </a:r>
            <a:r>
              <a:rPr dirty="0" baseline="-41666" sz="600" spc="-30">
                <a:latin typeface="Microsoft Sans Serif"/>
                <a:cs typeface="Microsoft Sans Serif"/>
              </a:rPr>
              <a:t>OC</a:t>
            </a:r>
            <a:r>
              <a:rPr dirty="0" baseline="-41666" sz="600">
                <a:latin typeface="Microsoft Sans Serif"/>
                <a:cs typeface="Microsoft Sans Serif"/>
              </a:rPr>
              <a:t> </a:t>
            </a:r>
            <a:r>
              <a:rPr dirty="0" baseline="-41666" sz="600" spc="-7">
                <a:latin typeface="Microsoft Sans Serif"/>
                <a:cs typeface="Microsoft Sans Serif"/>
              </a:rPr>
              <a:t>MAX</a:t>
            </a:r>
            <a:r>
              <a:rPr dirty="0" baseline="-41666" sz="600" spc="232">
                <a:latin typeface="Microsoft Sans Serif"/>
                <a:cs typeface="Microsoft Sans Serif"/>
              </a:rPr>
              <a:t> </a:t>
            </a:r>
            <a:r>
              <a:rPr dirty="0" sz="850" spc="-3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80"/>
              </a:spcBef>
            </a:pPr>
            <a:r>
              <a:rPr dirty="0" sz="750" spc="30">
                <a:latin typeface="Microsoft Sans Serif"/>
                <a:cs typeface="Microsoft Sans Serif"/>
              </a:rPr>
              <a:t>luego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1455,65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V.</a:t>
            </a:r>
            <a:endParaRPr sz="7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manera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caída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tensión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&lt;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2%.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99161" y="3051502"/>
            <a:ext cx="4758690" cy="2017395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75"/>
              </a:spcBef>
            </a:pPr>
            <a:r>
              <a:rPr dirty="0" sz="750" spc="20">
                <a:latin typeface="Microsoft Sans Serif"/>
                <a:cs typeface="Microsoft Sans Serif"/>
              </a:rPr>
              <a:t>Considerando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que:</a:t>
            </a:r>
            <a:endParaRPr sz="750">
              <a:latin typeface="Microsoft Sans Serif"/>
              <a:cs typeface="Microsoft Sans Serif"/>
            </a:endParaRPr>
          </a:p>
          <a:p>
            <a:pPr marL="107314" indent="-57150">
              <a:lnSpc>
                <a:spcPct val="100000"/>
              </a:lnSpc>
              <a:spcBef>
                <a:spcPts val="350"/>
              </a:spcBef>
              <a:buChar char="•"/>
              <a:tabLst>
                <a:tab pos="107950" algn="l"/>
              </a:tabLst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dispondrán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metálicas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posterior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0">
                <a:latin typeface="Microsoft Sans Serif"/>
                <a:cs typeface="Microsoft Sans Serif"/>
              </a:rPr>
              <a:t>estructuras;</a:t>
            </a:r>
            <a:endParaRPr sz="700">
              <a:latin typeface="Microsoft Sans Serif"/>
              <a:cs typeface="Microsoft Sans Serif"/>
            </a:endParaRPr>
          </a:p>
          <a:p>
            <a:pPr marL="102870" indent="-52705">
              <a:lnSpc>
                <a:spcPct val="100000"/>
              </a:lnSpc>
              <a:spcBef>
                <a:spcPts val="409"/>
              </a:spcBef>
              <a:buChar char="•"/>
              <a:tabLst>
                <a:tab pos="1035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mismo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conducto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colocaremos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alrededor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pares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cuerda;</a:t>
            </a:r>
            <a:endParaRPr sz="650">
              <a:latin typeface="Microsoft Sans Serif"/>
              <a:cs typeface="Microsoft Sans Serif"/>
            </a:endParaRPr>
          </a:p>
          <a:p>
            <a:pPr marL="50800" marR="2094864">
              <a:lnSpc>
                <a:spcPct val="133400"/>
              </a:lnSpc>
              <a:spcBef>
                <a:spcPts val="20"/>
              </a:spcBef>
              <a:buChar char="•"/>
              <a:tabLst>
                <a:tab pos="1117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longitud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media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circuito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es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200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m;</a:t>
            </a:r>
            <a:r>
              <a:rPr dirty="0" sz="750" spc="-5">
                <a:latin typeface="Microsoft Sans Serif"/>
                <a:cs typeface="Microsoft Sans Serif"/>
              </a:rPr>
              <a:t> se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ha </a:t>
            </a:r>
            <a:r>
              <a:rPr dirty="0" sz="750" spc="10">
                <a:latin typeface="Microsoft Sans Serif"/>
                <a:cs typeface="Microsoft Sans Serif"/>
              </a:rPr>
              <a:t>seleccionado el </a:t>
            </a:r>
            <a:r>
              <a:rPr dirty="0" sz="750" spc="25">
                <a:latin typeface="Microsoft Sans Serif"/>
                <a:cs typeface="Microsoft Sans Serif"/>
              </a:rPr>
              <a:t>siguiente </a:t>
            </a:r>
            <a:r>
              <a:rPr dirty="0" sz="750" spc="10">
                <a:latin typeface="Microsoft Sans Serif"/>
                <a:cs typeface="Microsoft Sans Serif"/>
              </a:rPr>
              <a:t>cable </a:t>
            </a:r>
            <a:r>
              <a:rPr dirty="0" sz="750" spc="20">
                <a:latin typeface="Microsoft Sans Serif"/>
                <a:cs typeface="Microsoft Sans Serif"/>
              </a:rPr>
              <a:t>solar </a:t>
            </a:r>
            <a:r>
              <a:rPr dirty="0" sz="750" spc="25">
                <a:latin typeface="Microsoft Sans Serif"/>
                <a:cs typeface="Microsoft Sans Serif"/>
              </a:rPr>
              <a:t>para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5">
                <a:latin typeface="Microsoft Sans Serif"/>
                <a:cs typeface="Microsoft Sans Serif"/>
              </a:rPr>
              <a:t>cadenas: 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cable: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H1Z2Z2-K</a:t>
            </a:r>
            <a:endParaRPr sz="7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</a:pPr>
            <a:r>
              <a:rPr dirty="0" sz="650" spc="-5">
                <a:latin typeface="Microsoft Sans Serif"/>
                <a:cs typeface="Microsoft Sans Serif"/>
              </a:rPr>
              <a:t>Sección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transversal: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6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45">
                <a:latin typeface="Microsoft Sans Serif"/>
                <a:cs typeface="Microsoft Sans Serif"/>
              </a:rPr>
              <a:t>mm</a:t>
            </a:r>
            <a:r>
              <a:rPr dirty="0" sz="350" spc="45">
                <a:latin typeface="Microsoft Sans Serif"/>
                <a:cs typeface="Microsoft Sans Serif"/>
              </a:rPr>
              <a:t>2</a:t>
            </a:r>
            <a:endParaRPr sz="3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315"/>
              </a:spcBef>
            </a:pPr>
            <a:r>
              <a:rPr dirty="0" sz="750" spc="10">
                <a:latin typeface="Microsoft Sans Serif"/>
                <a:cs typeface="Microsoft Sans Serif"/>
              </a:rPr>
              <a:t>Tensión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nominal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50">
                <a:latin typeface="Microsoft Sans Serif"/>
                <a:cs typeface="Microsoft Sans Serif"/>
              </a:rPr>
              <a:t>CC: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1,5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kV</a:t>
            </a:r>
            <a:endParaRPr sz="750">
              <a:latin typeface="Microsoft Sans Serif"/>
              <a:cs typeface="Microsoft Sans Serif"/>
            </a:endParaRPr>
          </a:p>
          <a:p>
            <a:pPr marL="50800" marR="1619250">
              <a:lnSpc>
                <a:spcPts val="1200"/>
              </a:lnSpc>
              <a:spcBef>
                <a:spcPts val="90"/>
              </a:spcBef>
            </a:pP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ambiente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funcionamiento: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-40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hasta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+90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Capacidad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-80">
                <a:latin typeface="Microsoft Sans Serif"/>
                <a:cs typeface="Microsoft Sans Serif"/>
              </a:rPr>
              <a:t>d</a:t>
            </a:r>
            <a:r>
              <a:rPr dirty="0" baseline="-33333" sz="750" spc="-120">
                <a:latin typeface="Microsoft Sans Serif"/>
                <a:cs typeface="Microsoft Sans Serif"/>
              </a:rPr>
              <a:t>0</a:t>
            </a:r>
            <a:r>
              <a:rPr dirty="0" sz="700" spc="-80">
                <a:latin typeface="Microsoft Sans Serif"/>
                <a:cs typeface="Microsoft Sans Serif"/>
              </a:rPr>
              <a:t>e </a:t>
            </a:r>
            <a:r>
              <a:rPr dirty="0" sz="700" spc="20">
                <a:latin typeface="Microsoft Sans Serif"/>
                <a:cs typeface="Microsoft Sans Serif"/>
              </a:rPr>
              <a:t>conducción de </a:t>
            </a:r>
            <a:r>
              <a:rPr dirty="0" sz="700" spc="25">
                <a:latin typeface="Microsoft Sans Serif"/>
                <a:cs typeface="Microsoft Sans Serif"/>
              </a:rPr>
              <a:t>corriente para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15">
                <a:latin typeface="Microsoft Sans Serif"/>
                <a:cs typeface="Microsoft Sans Serif"/>
              </a:rPr>
              <a:t>solo </a:t>
            </a:r>
            <a:r>
              <a:rPr dirty="0" sz="700" spc="10">
                <a:latin typeface="Microsoft Sans Serif"/>
                <a:cs typeface="Microsoft Sans Serif"/>
              </a:rPr>
              <a:t>cable </a:t>
            </a:r>
            <a:r>
              <a:rPr dirty="0" sz="700" spc="25">
                <a:latin typeface="Microsoft Sans Serif"/>
                <a:cs typeface="Microsoft Sans Serif"/>
              </a:rPr>
              <a:t>libre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aire: </a:t>
            </a:r>
            <a:r>
              <a:rPr dirty="0" sz="700" spc="10">
                <a:latin typeface="Microsoft Sans Serif"/>
                <a:cs typeface="Microsoft Sans Serif"/>
              </a:rPr>
              <a:t>55 </a:t>
            </a:r>
            <a:r>
              <a:rPr dirty="0" sz="700" spc="-20">
                <a:latin typeface="Microsoft Sans Serif"/>
                <a:cs typeface="Microsoft Sans Serif"/>
              </a:rPr>
              <a:t>A 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cortocircuito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conductor: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250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(5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s.)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</a:pPr>
            <a:r>
              <a:rPr dirty="0" sz="800" spc="-45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verificará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capacidad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conducción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cor</a:t>
            </a:r>
            <a:r>
              <a:rPr dirty="0" baseline="-33333" sz="750" spc="-15">
                <a:latin typeface="Microsoft Sans Serif"/>
                <a:cs typeface="Microsoft Sans Serif"/>
              </a:rPr>
              <a:t>el</a:t>
            </a:r>
            <a:r>
              <a:rPr dirty="0" sz="800" spc="-10">
                <a:latin typeface="Microsoft Sans Serif"/>
                <a:cs typeface="Microsoft Sans Serif"/>
              </a:rPr>
              <a:t>riente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continua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I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será: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51319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272" y="5473934"/>
            <a:ext cx="3035300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cadena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cable,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11946" y="5639078"/>
            <a:ext cx="52304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esto,</a:t>
            </a:r>
            <a:r>
              <a:rPr dirty="0" sz="550" spc="5">
                <a:latin typeface="Microsoft Sans Serif"/>
                <a:cs typeface="Microsoft Sans Serif"/>
              </a:rPr>
              <a:t> la </a:t>
            </a:r>
            <a:r>
              <a:rPr dirty="0" sz="550" spc="10">
                <a:latin typeface="Microsoft Sans Serif"/>
                <a:cs typeface="Microsoft Sans Serif"/>
              </a:rPr>
              <a:t>capacidad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continua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cables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-45">
                <a:latin typeface="Microsoft Sans Serif"/>
                <a:cs typeface="Microsoft Sans Serif"/>
              </a:rPr>
              <a:t>cade</a:t>
            </a:r>
            <a:r>
              <a:rPr dirty="0" baseline="-33333" sz="750" spc="-67">
                <a:latin typeface="Microsoft Sans Serif"/>
                <a:cs typeface="Microsoft Sans Serif"/>
              </a:rPr>
              <a:t>e</a:t>
            </a:r>
            <a:r>
              <a:rPr dirty="0" sz="550" spc="-45">
                <a:latin typeface="Microsoft Sans Serif"/>
                <a:cs typeface="Microsoft Sans Serif"/>
              </a:rPr>
              <a:t>n</a:t>
            </a:r>
            <a:r>
              <a:rPr dirty="0" baseline="-33333" sz="750" spc="-67">
                <a:latin typeface="Microsoft Sans Serif"/>
                <a:cs typeface="Microsoft Sans Serif"/>
              </a:rPr>
              <a:t>l</a:t>
            </a:r>
            <a:r>
              <a:rPr dirty="0" sz="550" spc="-45">
                <a:latin typeface="Microsoft Sans Serif"/>
                <a:cs typeface="Microsoft Sans Serif"/>
              </a:rPr>
              <a:t>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fotovoltaica,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dimensionamiento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cables,</a:t>
            </a:r>
            <a:r>
              <a:rPr dirty="0" sz="550" spc="5">
                <a:latin typeface="Microsoft Sans Serif"/>
                <a:cs typeface="Microsoft Sans Serif"/>
              </a:rPr>
              <a:t> será: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19871" y="5497200"/>
            <a:ext cx="97536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450">
                <a:latin typeface="Microsoft Sans Serif"/>
                <a:cs typeface="Microsoft Sans Serif"/>
              </a:rPr>
              <a:t>Cadena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50">
                <a:latin typeface="Microsoft Sans Serif"/>
                <a:cs typeface="Microsoft Sans Serif"/>
              </a:rPr>
              <a:t>SC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MAX</a:t>
            </a:r>
            <a:r>
              <a:rPr dirty="0" sz="450">
                <a:latin typeface="Microsoft Sans Serif"/>
                <a:cs typeface="Microsoft Sans Serif"/>
              </a:rPr>
              <a:t>  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baseline="22222" sz="1125" spc="-15">
                <a:latin typeface="Microsoft Sans Serif"/>
                <a:cs typeface="Microsoft Sans Serif"/>
              </a:rPr>
              <a:t>=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7">
                <a:latin typeface="Microsoft Sans Serif"/>
                <a:cs typeface="Microsoft Sans Serif"/>
              </a:rPr>
              <a:t>11,71</a:t>
            </a:r>
            <a:r>
              <a:rPr dirty="0" baseline="22222" sz="1125" spc="-7">
                <a:latin typeface="Microsoft Sans Serif"/>
                <a:cs typeface="Microsoft Sans Serif"/>
              </a:rPr>
              <a:t> </a:t>
            </a:r>
            <a:r>
              <a:rPr dirty="0" baseline="22222" sz="1125" spc="-22">
                <a:latin typeface="Microsoft Sans Serif"/>
                <a:cs typeface="Microsoft Sans Serif"/>
              </a:rPr>
              <a:t>A.</a:t>
            </a:r>
            <a:endParaRPr baseline="22222" sz="1125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40000" y="5964392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11868" y="6260057"/>
            <a:ext cx="507365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429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conducción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corrien</a:t>
            </a:r>
            <a:r>
              <a:rPr dirty="0" baseline="-33333" sz="750" spc="-22">
                <a:latin typeface="Microsoft Sans Serif"/>
                <a:cs typeface="Microsoft Sans Serif"/>
              </a:rPr>
              <a:t>el</a:t>
            </a:r>
            <a:r>
              <a:rPr dirty="0" sz="700" spc="-15">
                <a:latin typeface="Microsoft Sans Serif"/>
                <a:cs typeface="Microsoft Sans Serif"/>
              </a:rPr>
              <a:t>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solares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dispuestos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bandejas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metal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perforadas</a:t>
            </a:r>
            <a:r>
              <a:rPr dirty="0" sz="700">
                <a:latin typeface="Microsoft Sans Serif"/>
                <a:cs typeface="Microsoft Sans Serif"/>
              </a:rPr>
              <a:t> 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70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25">
                <a:latin typeface="Microsoft Sans Serif"/>
                <a:cs typeface="Microsoft Sans Serif"/>
              </a:rPr>
              <a:t>°C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resulta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60364-5-52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=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36,53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A.</a:t>
            </a:r>
            <a:r>
              <a:rPr dirty="0" sz="700" spc="135">
                <a:latin typeface="Microsoft Sans Serif"/>
                <a:cs typeface="Microsoft Sans Serif"/>
              </a:rPr>
              <a:t> </a:t>
            </a:r>
            <a:r>
              <a:rPr dirty="0" baseline="-33333" sz="750" spc="7">
                <a:latin typeface="Microsoft Sans Serif"/>
                <a:cs typeface="Microsoft Sans Serif"/>
              </a:rPr>
              <a:t>el</a:t>
            </a:r>
            <a:endParaRPr baseline="-33333" sz="7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323" y="6610629"/>
            <a:ext cx="470090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carga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1,25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veces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entonces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259" y="6703629"/>
            <a:ext cx="3888740" cy="19177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algn="r" marR="960755">
              <a:lnSpc>
                <a:spcPct val="100000"/>
              </a:lnSpc>
              <a:spcBef>
                <a:spcPts val="150"/>
              </a:spcBef>
            </a:pPr>
            <a:r>
              <a:rPr dirty="0" sz="200">
                <a:latin typeface="Microsoft Sans Serif"/>
                <a:cs typeface="Microsoft Sans Serif"/>
              </a:rPr>
              <a:t>Carolina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del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>
                <a:latin typeface="Microsoft Sans Serif"/>
                <a:cs typeface="Microsoft Sans Serif"/>
              </a:rPr>
              <a:t>Sur</a:t>
            </a:r>
            <a:endParaRPr sz="2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700" spc="20">
                <a:latin typeface="Microsoft Sans Serif"/>
                <a:cs typeface="Microsoft Sans Serif"/>
              </a:rPr>
              <a:t>correcto</a:t>
            </a:r>
            <a:r>
              <a:rPr dirty="0" sz="400" spc="20">
                <a:latin typeface="Microsoft Sans Serif"/>
                <a:cs typeface="Microsoft Sans Serif"/>
              </a:rPr>
              <a:t>44</a:t>
            </a:r>
            <a:r>
              <a:rPr dirty="0" sz="700" spc="20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-5">
                <a:latin typeface="Microsoft Sans Serif"/>
                <a:cs typeface="Microsoft Sans Serif"/>
              </a:rPr>
              <a:t> 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proteger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cables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cadena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sobrecargas.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000" y="6610902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000" y="6694494"/>
            <a:ext cx="640080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5">
                <a:latin typeface="Microsoft Sans Serif"/>
                <a:cs typeface="Microsoft Sans Serif"/>
              </a:rPr>
              <a:t>44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 spc="-5">
                <a:latin typeface="Microsoft Sans Serif"/>
                <a:cs typeface="Microsoft Sans Serif"/>
              </a:rPr>
              <a:t>Ref.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al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párrafo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6.1.1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5515086" y="5035260"/>
            <a:ext cx="493395" cy="0"/>
          </a:xfrm>
          <a:custGeom>
            <a:avLst/>
            <a:gdLst/>
            <a:ahLst/>
            <a:cxnLst/>
            <a:rect l="l" t="t" r="r" b="b"/>
            <a:pathLst>
              <a:path w="493395" h="0">
                <a:moveTo>
                  <a:pt x="49316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38195" y="5769504"/>
            <a:ext cx="158724" cy="15873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54095" y="5769504"/>
            <a:ext cx="158724" cy="158737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3320479" y="4987550"/>
            <a:ext cx="542925" cy="90805"/>
            <a:chOff x="3320479" y="4987550"/>
            <a:chExt cx="542925" cy="90805"/>
          </a:xfrm>
        </p:grpSpPr>
        <p:sp>
          <p:nvSpPr>
            <p:cNvPr id="7" name="object 7"/>
            <p:cNvSpPr/>
            <p:nvPr/>
          </p:nvSpPr>
          <p:spPr>
            <a:xfrm>
              <a:off x="3447770" y="499406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28860" y="499406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323654" y="4990725"/>
              <a:ext cx="536575" cy="44450"/>
            </a:xfrm>
            <a:custGeom>
              <a:avLst/>
              <a:gdLst/>
              <a:ahLst/>
              <a:cxnLst/>
              <a:rect l="l" t="t" r="r" b="b"/>
              <a:pathLst>
                <a:path w="536575" h="44450">
                  <a:moveTo>
                    <a:pt x="536244" y="43878"/>
                  </a:moveTo>
                  <a:lnTo>
                    <a:pt x="264896" y="43878"/>
                  </a:lnTo>
                  <a:lnTo>
                    <a:pt x="263391" y="36423"/>
                  </a:lnTo>
                  <a:lnTo>
                    <a:pt x="259287" y="30335"/>
                  </a:lnTo>
                  <a:lnTo>
                    <a:pt x="253200" y="26231"/>
                  </a:lnTo>
                  <a:lnTo>
                    <a:pt x="245744" y="24726"/>
                  </a:lnTo>
                  <a:lnTo>
                    <a:pt x="238296" y="26231"/>
                  </a:lnTo>
                  <a:lnTo>
                    <a:pt x="232213" y="30335"/>
                  </a:lnTo>
                  <a:lnTo>
                    <a:pt x="228110" y="36423"/>
                  </a:lnTo>
                  <a:lnTo>
                    <a:pt x="226606" y="43878"/>
                  </a:lnTo>
                  <a:lnTo>
                    <a:pt x="183807" y="43878"/>
                  </a:lnTo>
                  <a:lnTo>
                    <a:pt x="182302" y="36423"/>
                  </a:lnTo>
                  <a:lnTo>
                    <a:pt x="178200" y="30335"/>
                  </a:lnTo>
                  <a:lnTo>
                    <a:pt x="172116" y="26231"/>
                  </a:lnTo>
                  <a:lnTo>
                    <a:pt x="164668" y="24726"/>
                  </a:lnTo>
                  <a:lnTo>
                    <a:pt x="157212" y="26231"/>
                  </a:lnTo>
                  <a:lnTo>
                    <a:pt x="151125" y="30335"/>
                  </a:lnTo>
                  <a:lnTo>
                    <a:pt x="147021" y="36423"/>
                  </a:lnTo>
                  <a:lnTo>
                    <a:pt x="145516" y="43878"/>
                  </a:lnTo>
                  <a:lnTo>
                    <a:pt x="135801" y="43878"/>
                  </a:lnTo>
                  <a:lnTo>
                    <a:pt x="48729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807834" y="5006893"/>
              <a:ext cx="52069" cy="26034"/>
            </a:xfrm>
            <a:custGeom>
              <a:avLst/>
              <a:gdLst/>
              <a:ahLst/>
              <a:cxnLst/>
              <a:rect l="l" t="t" r="r" b="b"/>
              <a:pathLst>
                <a:path w="52070" h="26035">
                  <a:moveTo>
                    <a:pt x="0" y="26035"/>
                  </a:moveTo>
                  <a:lnTo>
                    <a:pt x="2046" y="15901"/>
                  </a:lnTo>
                  <a:lnTo>
                    <a:pt x="7626" y="7626"/>
                  </a:lnTo>
                  <a:lnTo>
                    <a:pt x="15901" y="2046"/>
                  </a:lnTo>
                  <a:lnTo>
                    <a:pt x="26034" y="0"/>
                  </a:lnTo>
                  <a:lnTo>
                    <a:pt x="36168" y="2046"/>
                  </a:lnTo>
                  <a:lnTo>
                    <a:pt x="44443" y="7626"/>
                  </a:lnTo>
                  <a:lnTo>
                    <a:pt x="50023" y="15901"/>
                  </a:lnTo>
                  <a:lnTo>
                    <a:pt x="52069" y="26035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3654169" y="5034873"/>
            <a:ext cx="134620" cy="619760"/>
            <a:chOff x="3654169" y="5034873"/>
            <a:chExt cx="134620" cy="619760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54169" y="5345083"/>
              <a:ext cx="134023" cy="30950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682750" y="5085266"/>
              <a:ext cx="77470" cy="212725"/>
            </a:xfrm>
            <a:custGeom>
              <a:avLst/>
              <a:gdLst/>
              <a:ahLst/>
              <a:cxnLst/>
              <a:rect l="l" t="t" r="r" b="b"/>
              <a:pathLst>
                <a:path w="77470" h="212725">
                  <a:moveTo>
                    <a:pt x="12" y="0"/>
                  </a:moveTo>
                  <a:lnTo>
                    <a:pt x="76860" y="0"/>
                  </a:lnTo>
                  <a:lnTo>
                    <a:pt x="76847" y="212597"/>
                  </a:lnTo>
                  <a:lnTo>
                    <a:pt x="0" y="212597"/>
                  </a:lnTo>
                  <a:lnTo>
                    <a:pt x="12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719194" y="5034873"/>
              <a:ext cx="0" cy="313690"/>
            </a:xfrm>
            <a:custGeom>
              <a:avLst/>
              <a:gdLst/>
              <a:ahLst/>
              <a:cxnLst/>
              <a:rect l="l" t="t" r="r" b="b"/>
              <a:pathLst>
                <a:path w="0" h="313689">
                  <a:moveTo>
                    <a:pt x="0" y="31338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1733064" y="4869590"/>
            <a:ext cx="329565" cy="329565"/>
            <a:chOff x="1733064" y="4869590"/>
            <a:chExt cx="329565" cy="329565"/>
          </a:xfrm>
        </p:grpSpPr>
        <p:sp>
          <p:nvSpPr>
            <p:cNvPr id="16" name="object 16"/>
            <p:cNvSpPr/>
            <p:nvPr/>
          </p:nvSpPr>
          <p:spPr>
            <a:xfrm>
              <a:off x="1736242" y="4872776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774342" y="4910327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22" y="45720"/>
                  </a:moveTo>
                  <a:lnTo>
                    <a:pt x="0" y="45720"/>
                  </a:lnTo>
                  <a:lnTo>
                    <a:pt x="0" y="59791"/>
                  </a:lnTo>
                  <a:lnTo>
                    <a:pt x="55422" y="59791"/>
                  </a:lnTo>
                  <a:lnTo>
                    <a:pt x="55422" y="45720"/>
                  </a:lnTo>
                  <a:close/>
                </a:path>
                <a:path w="247014" h="243204">
                  <a:moveTo>
                    <a:pt x="144322" y="45720"/>
                  </a:moveTo>
                  <a:lnTo>
                    <a:pt x="88900" y="45720"/>
                  </a:lnTo>
                  <a:lnTo>
                    <a:pt x="88900" y="59791"/>
                  </a:lnTo>
                  <a:lnTo>
                    <a:pt x="144322" y="59791"/>
                  </a:lnTo>
                  <a:lnTo>
                    <a:pt x="144322" y="45720"/>
                  </a:lnTo>
                  <a:close/>
                </a:path>
                <a:path w="247014" h="243204">
                  <a:moveTo>
                    <a:pt x="144322" y="0"/>
                  </a:moveTo>
                  <a:lnTo>
                    <a:pt x="0" y="0"/>
                  </a:lnTo>
                  <a:lnTo>
                    <a:pt x="0" y="14071"/>
                  </a:lnTo>
                  <a:lnTo>
                    <a:pt x="144322" y="14071"/>
                  </a:lnTo>
                  <a:lnTo>
                    <a:pt x="144322" y="0"/>
                  </a:lnTo>
                  <a:close/>
                </a:path>
                <a:path w="247014" h="243204">
                  <a:moveTo>
                    <a:pt x="246862" y="207975"/>
                  </a:moveTo>
                  <a:lnTo>
                    <a:pt x="231686" y="207975"/>
                  </a:lnTo>
                  <a:lnTo>
                    <a:pt x="231686" y="224129"/>
                  </a:lnTo>
                  <a:lnTo>
                    <a:pt x="228574" y="227355"/>
                  </a:lnTo>
                  <a:lnTo>
                    <a:pt x="220522" y="227355"/>
                  </a:lnTo>
                  <a:lnTo>
                    <a:pt x="218452" y="226771"/>
                  </a:lnTo>
                  <a:lnTo>
                    <a:pt x="213829" y="224472"/>
                  </a:lnTo>
                  <a:lnTo>
                    <a:pt x="209804" y="221945"/>
                  </a:lnTo>
                  <a:lnTo>
                    <a:pt x="204076" y="218033"/>
                  </a:lnTo>
                  <a:lnTo>
                    <a:pt x="198221" y="214020"/>
                  </a:lnTo>
                  <a:lnTo>
                    <a:pt x="193675" y="211340"/>
                  </a:lnTo>
                  <a:lnTo>
                    <a:pt x="187210" y="208648"/>
                  </a:lnTo>
                  <a:lnTo>
                    <a:pt x="183769" y="207975"/>
                  </a:lnTo>
                  <a:lnTo>
                    <a:pt x="173532" y="207975"/>
                  </a:lnTo>
                  <a:lnTo>
                    <a:pt x="168160" y="210045"/>
                  </a:lnTo>
                  <a:lnTo>
                    <a:pt x="159880" y="218338"/>
                  </a:lnTo>
                  <a:lnTo>
                    <a:pt x="157797" y="223761"/>
                  </a:lnTo>
                  <a:lnTo>
                    <a:pt x="157797" y="242900"/>
                  </a:lnTo>
                  <a:lnTo>
                    <a:pt x="172986" y="242900"/>
                  </a:lnTo>
                  <a:lnTo>
                    <a:pt x="172986" y="226758"/>
                  </a:lnTo>
                  <a:lnTo>
                    <a:pt x="176085" y="223520"/>
                  </a:lnTo>
                  <a:lnTo>
                    <a:pt x="184137" y="223520"/>
                  </a:lnTo>
                  <a:lnTo>
                    <a:pt x="186207" y="224104"/>
                  </a:lnTo>
                  <a:lnTo>
                    <a:pt x="190842" y="226415"/>
                  </a:lnTo>
                  <a:lnTo>
                    <a:pt x="194856" y="228942"/>
                  </a:lnTo>
                  <a:lnTo>
                    <a:pt x="206451" y="236867"/>
                  </a:lnTo>
                  <a:lnTo>
                    <a:pt x="210985" y="239547"/>
                  </a:lnTo>
                  <a:lnTo>
                    <a:pt x="217449" y="242227"/>
                  </a:lnTo>
                  <a:lnTo>
                    <a:pt x="220903" y="242900"/>
                  </a:lnTo>
                  <a:lnTo>
                    <a:pt x="231140" y="242900"/>
                  </a:lnTo>
                  <a:lnTo>
                    <a:pt x="236499" y="240830"/>
                  </a:lnTo>
                  <a:lnTo>
                    <a:pt x="244792" y="232549"/>
                  </a:lnTo>
                  <a:lnTo>
                    <a:pt x="246862" y="227177"/>
                  </a:lnTo>
                  <a:lnTo>
                    <a:pt x="246862" y="2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736239" y="4872765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1733064" y="6166999"/>
            <a:ext cx="329565" cy="329565"/>
            <a:chOff x="1733064" y="6166999"/>
            <a:chExt cx="329565" cy="329565"/>
          </a:xfrm>
        </p:grpSpPr>
        <p:sp>
          <p:nvSpPr>
            <p:cNvPr id="20" name="object 20"/>
            <p:cNvSpPr/>
            <p:nvPr/>
          </p:nvSpPr>
          <p:spPr>
            <a:xfrm>
              <a:off x="1736242" y="6170183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323075"/>
                  </a:moveTo>
                  <a:lnTo>
                    <a:pt x="0" y="323075"/>
                  </a:lnTo>
                  <a:lnTo>
                    <a:pt x="0" y="0"/>
                  </a:lnTo>
                  <a:lnTo>
                    <a:pt x="323075" y="0"/>
                  </a:lnTo>
                  <a:lnTo>
                    <a:pt x="323075" y="323075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774342" y="6207734"/>
              <a:ext cx="247015" cy="243204"/>
            </a:xfrm>
            <a:custGeom>
              <a:avLst/>
              <a:gdLst/>
              <a:ahLst/>
              <a:cxnLst/>
              <a:rect l="l" t="t" r="r" b="b"/>
              <a:pathLst>
                <a:path w="247014" h="243204">
                  <a:moveTo>
                    <a:pt x="55422" y="45707"/>
                  </a:moveTo>
                  <a:lnTo>
                    <a:pt x="0" y="45707"/>
                  </a:lnTo>
                  <a:lnTo>
                    <a:pt x="0" y="59791"/>
                  </a:lnTo>
                  <a:lnTo>
                    <a:pt x="55422" y="59791"/>
                  </a:lnTo>
                  <a:lnTo>
                    <a:pt x="55422" y="45707"/>
                  </a:lnTo>
                  <a:close/>
                </a:path>
                <a:path w="247014" h="243204">
                  <a:moveTo>
                    <a:pt x="144322" y="45707"/>
                  </a:moveTo>
                  <a:lnTo>
                    <a:pt x="88900" y="45707"/>
                  </a:lnTo>
                  <a:lnTo>
                    <a:pt x="88900" y="59791"/>
                  </a:lnTo>
                  <a:lnTo>
                    <a:pt x="144322" y="59791"/>
                  </a:lnTo>
                  <a:lnTo>
                    <a:pt x="144322" y="45707"/>
                  </a:lnTo>
                  <a:close/>
                </a:path>
                <a:path w="247014" h="243204">
                  <a:moveTo>
                    <a:pt x="144322" y="0"/>
                  </a:moveTo>
                  <a:lnTo>
                    <a:pt x="0" y="0"/>
                  </a:lnTo>
                  <a:lnTo>
                    <a:pt x="0" y="14084"/>
                  </a:lnTo>
                  <a:lnTo>
                    <a:pt x="144322" y="14084"/>
                  </a:lnTo>
                  <a:lnTo>
                    <a:pt x="144322" y="0"/>
                  </a:lnTo>
                  <a:close/>
                </a:path>
                <a:path w="247014" h="243204">
                  <a:moveTo>
                    <a:pt x="246862" y="207975"/>
                  </a:moveTo>
                  <a:lnTo>
                    <a:pt x="231686" y="207975"/>
                  </a:lnTo>
                  <a:lnTo>
                    <a:pt x="231686" y="224129"/>
                  </a:lnTo>
                  <a:lnTo>
                    <a:pt x="228574" y="227355"/>
                  </a:lnTo>
                  <a:lnTo>
                    <a:pt x="220522" y="227355"/>
                  </a:lnTo>
                  <a:lnTo>
                    <a:pt x="218452" y="226783"/>
                  </a:lnTo>
                  <a:lnTo>
                    <a:pt x="213829" y="224472"/>
                  </a:lnTo>
                  <a:lnTo>
                    <a:pt x="209804" y="221945"/>
                  </a:lnTo>
                  <a:lnTo>
                    <a:pt x="204076" y="218033"/>
                  </a:lnTo>
                  <a:lnTo>
                    <a:pt x="198221" y="214020"/>
                  </a:lnTo>
                  <a:lnTo>
                    <a:pt x="193675" y="211340"/>
                  </a:lnTo>
                  <a:lnTo>
                    <a:pt x="187210" y="208648"/>
                  </a:lnTo>
                  <a:lnTo>
                    <a:pt x="183769" y="207975"/>
                  </a:lnTo>
                  <a:lnTo>
                    <a:pt x="173532" y="207975"/>
                  </a:lnTo>
                  <a:lnTo>
                    <a:pt x="168160" y="210058"/>
                  </a:lnTo>
                  <a:lnTo>
                    <a:pt x="159880" y="218338"/>
                  </a:lnTo>
                  <a:lnTo>
                    <a:pt x="157797" y="223774"/>
                  </a:lnTo>
                  <a:lnTo>
                    <a:pt x="157797" y="242912"/>
                  </a:lnTo>
                  <a:lnTo>
                    <a:pt x="172986" y="242912"/>
                  </a:lnTo>
                  <a:lnTo>
                    <a:pt x="172986" y="226758"/>
                  </a:lnTo>
                  <a:lnTo>
                    <a:pt x="176085" y="223532"/>
                  </a:lnTo>
                  <a:lnTo>
                    <a:pt x="184137" y="223532"/>
                  </a:lnTo>
                  <a:lnTo>
                    <a:pt x="186207" y="224116"/>
                  </a:lnTo>
                  <a:lnTo>
                    <a:pt x="190842" y="226415"/>
                  </a:lnTo>
                  <a:lnTo>
                    <a:pt x="194856" y="228942"/>
                  </a:lnTo>
                  <a:lnTo>
                    <a:pt x="206451" y="236867"/>
                  </a:lnTo>
                  <a:lnTo>
                    <a:pt x="210985" y="239547"/>
                  </a:lnTo>
                  <a:lnTo>
                    <a:pt x="217449" y="242239"/>
                  </a:lnTo>
                  <a:lnTo>
                    <a:pt x="220903" y="242912"/>
                  </a:lnTo>
                  <a:lnTo>
                    <a:pt x="231140" y="242912"/>
                  </a:lnTo>
                  <a:lnTo>
                    <a:pt x="236499" y="240830"/>
                  </a:lnTo>
                  <a:lnTo>
                    <a:pt x="244792" y="232549"/>
                  </a:lnTo>
                  <a:lnTo>
                    <a:pt x="246862" y="227177"/>
                  </a:lnTo>
                  <a:lnTo>
                    <a:pt x="246862" y="207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736239" y="6170174"/>
              <a:ext cx="323215" cy="323215"/>
            </a:xfrm>
            <a:custGeom>
              <a:avLst/>
              <a:gdLst/>
              <a:ahLst/>
              <a:cxnLst/>
              <a:rect l="l" t="t" r="r" b="b"/>
              <a:pathLst>
                <a:path w="323214" h="323214">
                  <a:moveTo>
                    <a:pt x="323075" y="0"/>
                  </a:moveTo>
                  <a:lnTo>
                    <a:pt x="0" y="32307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/>
          <p:nvPr/>
        </p:nvSpPr>
        <p:spPr>
          <a:xfrm>
            <a:off x="1651816" y="5034305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8441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" name="object 24"/>
          <p:cNvGrpSpPr/>
          <p:nvPr/>
        </p:nvGrpSpPr>
        <p:grpSpPr>
          <a:xfrm>
            <a:off x="4820629" y="5011051"/>
            <a:ext cx="306705" cy="48895"/>
            <a:chOff x="4820629" y="5011051"/>
            <a:chExt cx="306705" cy="48895"/>
          </a:xfrm>
        </p:grpSpPr>
        <p:sp>
          <p:nvSpPr>
            <p:cNvPr id="25" name="object 25"/>
            <p:cNvSpPr/>
            <p:nvPr/>
          </p:nvSpPr>
          <p:spPr>
            <a:xfrm>
              <a:off x="4820629" y="5034305"/>
              <a:ext cx="273685" cy="0"/>
            </a:xfrm>
            <a:custGeom>
              <a:avLst/>
              <a:gdLst/>
              <a:ahLst/>
              <a:cxnLst/>
              <a:rect l="l" t="t" r="r" b="b"/>
              <a:pathLst>
                <a:path w="273685" h="0">
                  <a:moveTo>
                    <a:pt x="0" y="0"/>
                  </a:moveTo>
                  <a:lnTo>
                    <a:pt x="273583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081500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081502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/>
          <p:cNvGrpSpPr/>
          <p:nvPr/>
        </p:nvGrpSpPr>
        <p:grpSpPr>
          <a:xfrm>
            <a:off x="3013953" y="5011051"/>
            <a:ext cx="296545" cy="48895"/>
            <a:chOff x="3013953" y="5011051"/>
            <a:chExt cx="296545" cy="48895"/>
          </a:xfrm>
        </p:grpSpPr>
        <p:sp>
          <p:nvSpPr>
            <p:cNvPr id="29" name="object 29"/>
            <p:cNvSpPr/>
            <p:nvPr/>
          </p:nvSpPr>
          <p:spPr>
            <a:xfrm>
              <a:off x="3013953" y="5034305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0" y="0"/>
                  </a:moveTo>
                  <a:lnTo>
                    <a:pt x="26349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264736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91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264730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90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/>
          <p:cNvGrpSpPr/>
          <p:nvPr/>
        </p:nvGrpSpPr>
        <p:grpSpPr>
          <a:xfrm>
            <a:off x="2059315" y="5011051"/>
            <a:ext cx="581025" cy="48895"/>
            <a:chOff x="2059315" y="5011051"/>
            <a:chExt cx="581025" cy="48895"/>
          </a:xfrm>
        </p:grpSpPr>
        <p:sp>
          <p:nvSpPr>
            <p:cNvPr id="33" name="object 33"/>
            <p:cNvSpPr/>
            <p:nvPr/>
          </p:nvSpPr>
          <p:spPr>
            <a:xfrm>
              <a:off x="2059315" y="5034305"/>
              <a:ext cx="548005" cy="0"/>
            </a:xfrm>
            <a:custGeom>
              <a:avLst/>
              <a:gdLst/>
              <a:ahLst/>
              <a:cxnLst/>
              <a:rect l="l" t="t" r="r" b="b"/>
              <a:pathLst>
                <a:path w="548005" h="0">
                  <a:moveTo>
                    <a:pt x="0" y="0"/>
                  </a:moveTo>
                  <a:lnTo>
                    <a:pt x="547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594296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594297" y="501422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/>
          <p:cNvGrpSpPr/>
          <p:nvPr/>
        </p:nvGrpSpPr>
        <p:grpSpPr>
          <a:xfrm>
            <a:off x="5143487" y="4988626"/>
            <a:ext cx="297180" cy="73025"/>
            <a:chOff x="5143487" y="4988626"/>
            <a:chExt cx="297180" cy="73025"/>
          </a:xfrm>
        </p:grpSpPr>
        <p:sp>
          <p:nvSpPr>
            <p:cNvPr id="37" name="object 37"/>
            <p:cNvSpPr/>
            <p:nvPr/>
          </p:nvSpPr>
          <p:spPr>
            <a:xfrm>
              <a:off x="5394702" y="50157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0" y="0"/>
                  </a:moveTo>
                  <a:lnTo>
                    <a:pt x="42291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94698" y="501578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2290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146662" y="4991801"/>
              <a:ext cx="265430" cy="43815"/>
            </a:xfrm>
            <a:custGeom>
              <a:avLst/>
              <a:gdLst/>
              <a:ahLst/>
              <a:cxnLst/>
              <a:rect l="l" t="t" r="r" b="b"/>
              <a:pathLst>
                <a:path w="265429" h="43814">
                  <a:moveTo>
                    <a:pt x="265150" y="43459"/>
                  </a:moveTo>
                  <a:lnTo>
                    <a:pt x="49568" y="4345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/>
          <p:nvPr/>
        </p:nvSpPr>
        <p:spPr>
          <a:xfrm>
            <a:off x="3870868" y="4991801"/>
            <a:ext cx="379730" cy="43815"/>
          </a:xfrm>
          <a:custGeom>
            <a:avLst/>
            <a:gdLst/>
            <a:ahLst/>
            <a:cxnLst/>
            <a:rect l="l" t="t" r="r" b="b"/>
            <a:pathLst>
              <a:path w="379729" h="43814">
                <a:moveTo>
                  <a:pt x="379450" y="43459"/>
                </a:moveTo>
                <a:lnTo>
                  <a:pt x="49568" y="43459"/>
                </a:lnTo>
                <a:lnTo>
                  <a:pt x="0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5465517" y="4991801"/>
            <a:ext cx="50165" cy="43815"/>
          </a:xfrm>
          <a:custGeom>
            <a:avLst/>
            <a:gdLst/>
            <a:ahLst/>
            <a:cxnLst/>
            <a:rect l="l" t="t" r="r" b="b"/>
            <a:pathLst>
              <a:path w="50164" h="43814">
                <a:moveTo>
                  <a:pt x="49568" y="4345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" name="object 42"/>
          <p:cNvGrpSpPr/>
          <p:nvPr/>
        </p:nvGrpSpPr>
        <p:grpSpPr>
          <a:xfrm>
            <a:off x="5157723" y="4988249"/>
            <a:ext cx="30480" cy="30480"/>
            <a:chOff x="5157723" y="4988249"/>
            <a:chExt cx="30480" cy="30480"/>
          </a:xfrm>
        </p:grpSpPr>
        <p:sp>
          <p:nvSpPr>
            <p:cNvPr id="43" name="object 43"/>
            <p:cNvSpPr/>
            <p:nvPr/>
          </p:nvSpPr>
          <p:spPr>
            <a:xfrm>
              <a:off x="5160898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50"/>
                  </a:lnTo>
                  <a:lnTo>
                    <a:pt x="11950" y="23888"/>
                  </a:lnTo>
                  <a:lnTo>
                    <a:pt x="23888" y="11950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160898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50"/>
                  </a:moveTo>
                  <a:lnTo>
                    <a:pt x="11950" y="23888"/>
                  </a:lnTo>
                  <a:lnTo>
                    <a:pt x="0" y="11950"/>
                  </a:lnTo>
                  <a:lnTo>
                    <a:pt x="11950" y="0"/>
                  </a:lnTo>
                  <a:lnTo>
                    <a:pt x="23888" y="1195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3336947" y="4988249"/>
            <a:ext cx="30480" cy="30480"/>
            <a:chOff x="3336947" y="4988249"/>
            <a:chExt cx="30480" cy="30480"/>
          </a:xfrm>
        </p:grpSpPr>
        <p:sp>
          <p:nvSpPr>
            <p:cNvPr id="46" name="object 46"/>
            <p:cNvSpPr/>
            <p:nvPr/>
          </p:nvSpPr>
          <p:spPr>
            <a:xfrm>
              <a:off x="3340122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1950" y="0"/>
                  </a:moveTo>
                  <a:lnTo>
                    <a:pt x="0" y="11950"/>
                  </a:lnTo>
                  <a:lnTo>
                    <a:pt x="11950" y="23888"/>
                  </a:lnTo>
                  <a:lnTo>
                    <a:pt x="23888" y="11950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340122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88" y="11950"/>
                  </a:moveTo>
                  <a:lnTo>
                    <a:pt x="11950" y="23888"/>
                  </a:lnTo>
                  <a:lnTo>
                    <a:pt x="0" y="11950"/>
                  </a:lnTo>
                  <a:lnTo>
                    <a:pt x="11950" y="0"/>
                  </a:lnTo>
                  <a:lnTo>
                    <a:pt x="23888" y="1195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2643588" y="4987550"/>
            <a:ext cx="374015" cy="90805"/>
            <a:chOff x="2643588" y="4987550"/>
            <a:chExt cx="374015" cy="90805"/>
          </a:xfrm>
        </p:grpSpPr>
        <p:sp>
          <p:nvSpPr>
            <p:cNvPr id="49" name="object 49"/>
            <p:cNvSpPr/>
            <p:nvPr/>
          </p:nvSpPr>
          <p:spPr>
            <a:xfrm>
              <a:off x="2770887" y="499406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851975" y="499406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933065" y="499406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646763" y="4990725"/>
              <a:ext cx="286385" cy="44450"/>
            </a:xfrm>
            <a:custGeom>
              <a:avLst/>
              <a:gdLst/>
              <a:ahLst/>
              <a:cxnLst/>
              <a:rect l="l" t="t" r="r" b="b"/>
              <a:pathLst>
                <a:path w="286385" h="44450">
                  <a:moveTo>
                    <a:pt x="286296" y="43878"/>
                  </a:moveTo>
                  <a:lnTo>
                    <a:pt x="264896" y="43878"/>
                  </a:lnTo>
                  <a:lnTo>
                    <a:pt x="263392" y="36423"/>
                  </a:lnTo>
                  <a:lnTo>
                    <a:pt x="259289" y="30335"/>
                  </a:lnTo>
                  <a:lnTo>
                    <a:pt x="253205" y="26231"/>
                  </a:lnTo>
                  <a:lnTo>
                    <a:pt x="245757" y="24726"/>
                  </a:lnTo>
                  <a:lnTo>
                    <a:pt x="238302" y="26231"/>
                  </a:lnTo>
                  <a:lnTo>
                    <a:pt x="232214" y="30335"/>
                  </a:lnTo>
                  <a:lnTo>
                    <a:pt x="228110" y="36423"/>
                  </a:lnTo>
                  <a:lnTo>
                    <a:pt x="226606" y="43878"/>
                  </a:lnTo>
                  <a:lnTo>
                    <a:pt x="183807" y="43878"/>
                  </a:lnTo>
                  <a:lnTo>
                    <a:pt x="182302" y="36423"/>
                  </a:lnTo>
                  <a:lnTo>
                    <a:pt x="178200" y="30335"/>
                  </a:lnTo>
                  <a:lnTo>
                    <a:pt x="172116" y="26231"/>
                  </a:lnTo>
                  <a:lnTo>
                    <a:pt x="164668" y="24726"/>
                  </a:lnTo>
                  <a:lnTo>
                    <a:pt x="157214" y="26231"/>
                  </a:lnTo>
                  <a:lnTo>
                    <a:pt x="151131" y="30335"/>
                  </a:lnTo>
                  <a:lnTo>
                    <a:pt x="147032" y="36423"/>
                  </a:lnTo>
                  <a:lnTo>
                    <a:pt x="145529" y="43878"/>
                  </a:lnTo>
                  <a:lnTo>
                    <a:pt x="135801" y="43878"/>
                  </a:lnTo>
                  <a:lnTo>
                    <a:pt x="48729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663239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1938" y="0"/>
                  </a:moveTo>
                  <a:lnTo>
                    <a:pt x="0" y="11950"/>
                  </a:lnTo>
                  <a:lnTo>
                    <a:pt x="11938" y="23888"/>
                  </a:lnTo>
                  <a:lnTo>
                    <a:pt x="23888" y="11950"/>
                  </a:lnTo>
                  <a:lnTo>
                    <a:pt x="119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663239" y="499142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888" y="11950"/>
                  </a:moveTo>
                  <a:lnTo>
                    <a:pt x="11938" y="23888"/>
                  </a:lnTo>
                  <a:lnTo>
                    <a:pt x="0" y="11950"/>
                  </a:lnTo>
                  <a:lnTo>
                    <a:pt x="11938" y="0"/>
                  </a:lnTo>
                  <a:lnTo>
                    <a:pt x="23888" y="1195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5020067" y="5003370"/>
            <a:ext cx="306070" cy="381635"/>
            <a:chOff x="5020067" y="5003370"/>
            <a:chExt cx="306070" cy="381635"/>
          </a:xfrm>
        </p:grpSpPr>
        <p:sp>
          <p:nvSpPr>
            <p:cNvPr id="56" name="object 56"/>
            <p:cNvSpPr/>
            <p:nvPr/>
          </p:nvSpPr>
          <p:spPr>
            <a:xfrm>
              <a:off x="5080571" y="5204094"/>
              <a:ext cx="184785" cy="50165"/>
            </a:xfrm>
            <a:custGeom>
              <a:avLst/>
              <a:gdLst/>
              <a:ahLst/>
              <a:cxnLst/>
              <a:rect l="l" t="t" r="r" b="b"/>
              <a:pathLst>
                <a:path w="184785" h="50164">
                  <a:moveTo>
                    <a:pt x="184543" y="49796"/>
                  </a:moveTo>
                  <a:lnTo>
                    <a:pt x="0" y="49796"/>
                  </a:lnTo>
                  <a:lnTo>
                    <a:pt x="0" y="0"/>
                  </a:lnTo>
                  <a:lnTo>
                    <a:pt x="184543" y="0"/>
                  </a:lnTo>
                  <a:lnTo>
                    <a:pt x="184543" y="49796"/>
                  </a:lnTo>
                  <a:close/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023242" y="5226294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57327" y="0"/>
                  </a:moveTo>
                  <a:lnTo>
                    <a:pt x="0" y="0"/>
                  </a:lnTo>
                  <a:lnTo>
                    <a:pt x="0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265110" y="5226294"/>
              <a:ext cx="57785" cy="155575"/>
            </a:xfrm>
            <a:custGeom>
              <a:avLst/>
              <a:gdLst/>
              <a:ahLst/>
              <a:cxnLst/>
              <a:rect l="l" t="t" r="r" b="b"/>
              <a:pathLst>
                <a:path w="57785" h="155575">
                  <a:moveTo>
                    <a:pt x="0" y="0"/>
                  </a:moveTo>
                  <a:lnTo>
                    <a:pt x="57327" y="0"/>
                  </a:lnTo>
                  <a:lnTo>
                    <a:pt x="57327" y="15518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172843" y="5003370"/>
              <a:ext cx="0" cy="201295"/>
            </a:xfrm>
            <a:custGeom>
              <a:avLst/>
              <a:gdLst/>
              <a:ahLst/>
              <a:cxnLst/>
              <a:rect l="l" t="t" r="r" b="b"/>
              <a:pathLst>
                <a:path w="0" h="201295">
                  <a:moveTo>
                    <a:pt x="0" y="20072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/>
          <p:nvPr/>
        </p:nvSpPr>
        <p:spPr>
          <a:xfrm>
            <a:off x="5582526" y="5000107"/>
            <a:ext cx="46355" cy="70485"/>
          </a:xfrm>
          <a:custGeom>
            <a:avLst/>
            <a:gdLst/>
            <a:ahLst/>
            <a:cxnLst/>
            <a:rect l="l" t="t" r="r" b="b"/>
            <a:pathLst>
              <a:path w="46354" h="70485">
                <a:moveTo>
                  <a:pt x="45935" y="35153"/>
                </a:moveTo>
                <a:lnTo>
                  <a:pt x="44130" y="48831"/>
                </a:lnTo>
                <a:lnTo>
                  <a:pt x="39206" y="60001"/>
                </a:lnTo>
                <a:lnTo>
                  <a:pt x="31903" y="67532"/>
                </a:lnTo>
                <a:lnTo>
                  <a:pt x="22961" y="70294"/>
                </a:lnTo>
                <a:lnTo>
                  <a:pt x="14026" y="67532"/>
                </a:lnTo>
                <a:lnTo>
                  <a:pt x="6727" y="60001"/>
                </a:lnTo>
                <a:lnTo>
                  <a:pt x="1805" y="48831"/>
                </a:lnTo>
                <a:lnTo>
                  <a:pt x="0" y="35153"/>
                </a:lnTo>
                <a:lnTo>
                  <a:pt x="1805" y="21474"/>
                </a:lnTo>
                <a:lnTo>
                  <a:pt x="6727" y="10299"/>
                </a:lnTo>
                <a:lnTo>
                  <a:pt x="14026" y="2763"/>
                </a:lnTo>
                <a:lnTo>
                  <a:pt x="22961" y="0"/>
                </a:lnTo>
                <a:lnTo>
                  <a:pt x="31903" y="2763"/>
                </a:lnTo>
                <a:lnTo>
                  <a:pt x="39206" y="10299"/>
                </a:lnTo>
                <a:lnTo>
                  <a:pt x="44130" y="21474"/>
                </a:lnTo>
                <a:lnTo>
                  <a:pt x="45935" y="35153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1" name="object 61"/>
          <p:cNvGrpSpPr/>
          <p:nvPr/>
        </p:nvGrpSpPr>
        <p:grpSpPr>
          <a:xfrm>
            <a:off x="5774150" y="5086267"/>
            <a:ext cx="167640" cy="285750"/>
            <a:chOff x="5774150" y="5086267"/>
            <a:chExt cx="167640" cy="285750"/>
          </a:xfrm>
        </p:grpSpPr>
        <p:sp>
          <p:nvSpPr>
            <p:cNvPr id="62" name="object 62"/>
            <p:cNvSpPr/>
            <p:nvPr/>
          </p:nvSpPr>
          <p:spPr>
            <a:xfrm>
              <a:off x="5777325" y="5207513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80505" y="161023"/>
                  </a:moveTo>
                  <a:lnTo>
                    <a:pt x="49168" y="154696"/>
                  </a:lnTo>
                  <a:lnTo>
                    <a:pt x="23579" y="137444"/>
                  </a:lnTo>
                  <a:lnTo>
                    <a:pt x="6326" y="111854"/>
                  </a:lnTo>
                  <a:lnTo>
                    <a:pt x="0" y="80517"/>
                  </a:lnTo>
                  <a:lnTo>
                    <a:pt x="6326" y="49179"/>
                  </a:lnTo>
                  <a:lnTo>
                    <a:pt x="23579" y="23585"/>
                  </a:lnTo>
                  <a:lnTo>
                    <a:pt x="49168" y="6328"/>
                  </a:lnTo>
                  <a:lnTo>
                    <a:pt x="80505" y="0"/>
                  </a:lnTo>
                  <a:lnTo>
                    <a:pt x="111841" y="6328"/>
                  </a:lnTo>
                  <a:lnTo>
                    <a:pt x="137431" y="23585"/>
                  </a:lnTo>
                  <a:lnTo>
                    <a:pt x="154684" y="49179"/>
                  </a:lnTo>
                  <a:lnTo>
                    <a:pt x="161010" y="80517"/>
                  </a:lnTo>
                  <a:lnTo>
                    <a:pt x="154684" y="111854"/>
                  </a:lnTo>
                  <a:lnTo>
                    <a:pt x="137431" y="137444"/>
                  </a:lnTo>
                  <a:lnTo>
                    <a:pt x="111841" y="154696"/>
                  </a:lnTo>
                  <a:lnTo>
                    <a:pt x="80505" y="1610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777325" y="5089442"/>
              <a:ext cx="161290" cy="161290"/>
            </a:xfrm>
            <a:custGeom>
              <a:avLst/>
              <a:gdLst/>
              <a:ahLst/>
              <a:cxnLst/>
              <a:rect l="l" t="t" r="r" b="b"/>
              <a:pathLst>
                <a:path w="161289" h="161289">
                  <a:moveTo>
                    <a:pt x="80505" y="161023"/>
                  </a:moveTo>
                  <a:lnTo>
                    <a:pt x="49168" y="154696"/>
                  </a:lnTo>
                  <a:lnTo>
                    <a:pt x="23579" y="137444"/>
                  </a:lnTo>
                  <a:lnTo>
                    <a:pt x="6326" y="111854"/>
                  </a:lnTo>
                  <a:lnTo>
                    <a:pt x="0" y="80517"/>
                  </a:lnTo>
                  <a:lnTo>
                    <a:pt x="6326" y="49174"/>
                  </a:lnTo>
                  <a:lnTo>
                    <a:pt x="23579" y="23580"/>
                  </a:lnTo>
                  <a:lnTo>
                    <a:pt x="49168" y="6326"/>
                  </a:lnTo>
                  <a:lnTo>
                    <a:pt x="80505" y="0"/>
                  </a:lnTo>
                  <a:lnTo>
                    <a:pt x="111841" y="6326"/>
                  </a:lnTo>
                  <a:lnTo>
                    <a:pt x="137431" y="23580"/>
                  </a:lnTo>
                  <a:lnTo>
                    <a:pt x="154684" y="49174"/>
                  </a:lnTo>
                  <a:lnTo>
                    <a:pt x="161010" y="80517"/>
                  </a:lnTo>
                  <a:lnTo>
                    <a:pt x="154684" y="111854"/>
                  </a:lnTo>
                  <a:lnTo>
                    <a:pt x="137431" y="137444"/>
                  </a:lnTo>
                  <a:lnTo>
                    <a:pt x="111841" y="154696"/>
                  </a:lnTo>
                  <a:lnTo>
                    <a:pt x="80505" y="16102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4" name="object 6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38359" y="4953241"/>
            <a:ext cx="285449" cy="167373"/>
          </a:xfrm>
          <a:prstGeom prst="rect">
            <a:avLst/>
          </a:prstGeom>
        </p:spPr>
      </p:pic>
      <p:grpSp>
        <p:nvGrpSpPr>
          <p:cNvPr id="65" name="object 65"/>
          <p:cNvGrpSpPr/>
          <p:nvPr/>
        </p:nvGrpSpPr>
        <p:grpSpPr>
          <a:xfrm>
            <a:off x="5516448" y="5199598"/>
            <a:ext cx="260985" cy="181610"/>
            <a:chOff x="5516448" y="5199598"/>
            <a:chExt cx="260985" cy="181610"/>
          </a:xfrm>
        </p:grpSpPr>
        <p:sp>
          <p:nvSpPr>
            <p:cNvPr id="66" name="object 66"/>
            <p:cNvSpPr/>
            <p:nvPr/>
          </p:nvSpPr>
          <p:spPr>
            <a:xfrm>
              <a:off x="5519623" y="5202773"/>
              <a:ext cx="175260" cy="175260"/>
            </a:xfrm>
            <a:custGeom>
              <a:avLst/>
              <a:gdLst/>
              <a:ahLst/>
              <a:cxnLst/>
              <a:rect l="l" t="t" r="r" b="b"/>
              <a:pathLst>
                <a:path w="175260" h="175260">
                  <a:moveTo>
                    <a:pt x="0" y="0"/>
                  </a:moveTo>
                  <a:lnTo>
                    <a:pt x="174726" y="0"/>
                  </a:lnTo>
                  <a:lnTo>
                    <a:pt x="174726" y="174739"/>
                  </a:lnTo>
                  <a:lnTo>
                    <a:pt x="0" y="17473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694349" y="5290140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5" h="0">
                  <a:moveTo>
                    <a:pt x="0" y="0"/>
                  </a:moveTo>
                  <a:lnTo>
                    <a:pt x="8296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/>
          <p:nvPr/>
        </p:nvSpPr>
        <p:spPr>
          <a:xfrm>
            <a:off x="5857830" y="5035255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10">
                <a:moveTo>
                  <a:pt x="0" y="5419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6132506" y="461562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6132506" y="479342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6072723" y="4514027"/>
            <a:ext cx="399415" cy="101600"/>
          </a:xfrm>
          <a:custGeom>
            <a:avLst/>
            <a:gdLst/>
            <a:ahLst/>
            <a:cxnLst/>
            <a:rect l="l" t="t" r="r" b="b"/>
            <a:pathLst>
              <a:path w="399414" h="101600">
                <a:moveTo>
                  <a:pt x="399351" y="101600"/>
                </a:moveTo>
                <a:lnTo>
                  <a:pt x="213944" y="0"/>
                </a:lnTo>
                <a:lnTo>
                  <a:pt x="185419" y="0"/>
                </a:lnTo>
                <a:lnTo>
                  <a:pt x="0" y="101600"/>
                </a:lnTo>
                <a:lnTo>
                  <a:pt x="399351" y="1016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2" name="object 72"/>
          <p:cNvGrpSpPr/>
          <p:nvPr/>
        </p:nvGrpSpPr>
        <p:grpSpPr>
          <a:xfrm>
            <a:off x="5928485" y="4484789"/>
            <a:ext cx="556895" cy="575945"/>
            <a:chOff x="5928485" y="4484789"/>
            <a:chExt cx="556895" cy="575945"/>
          </a:xfrm>
        </p:grpSpPr>
        <p:sp>
          <p:nvSpPr>
            <p:cNvPr id="73" name="object 73"/>
            <p:cNvSpPr/>
            <p:nvPr/>
          </p:nvSpPr>
          <p:spPr>
            <a:xfrm>
              <a:off x="6072723" y="4691827"/>
              <a:ext cx="399415" cy="101600"/>
            </a:xfrm>
            <a:custGeom>
              <a:avLst/>
              <a:gdLst/>
              <a:ahLst/>
              <a:cxnLst/>
              <a:rect l="l" t="t" r="r" b="b"/>
              <a:pathLst>
                <a:path w="399414" h="101600">
                  <a:moveTo>
                    <a:pt x="399351" y="101600"/>
                  </a:moveTo>
                  <a:lnTo>
                    <a:pt x="213944" y="0"/>
                  </a:lnTo>
                  <a:lnTo>
                    <a:pt x="185419" y="0"/>
                  </a:lnTo>
                  <a:lnTo>
                    <a:pt x="0" y="101600"/>
                  </a:lnTo>
                  <a:lnTo>
                    <a:pt x="399351" y="101600"/>
                  </a:lnTo>
                  <a:close/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6411906" y="461562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411906" y="479342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50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6092933" y="453942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15773" y="0"/>
                  </a:moveTo>
                  <a:lnTo>
                    <a:pt x="115773" y="255612"/>
                  </a:lnTo>
                  <a:lnTo>
                    <a:pt x="0" y="508000"/>
                  </a:lnTo>
                  <a:lnTo>
                    <a:pt x="28943" y="508000"/>
                  </a:lnTo>
                  <a:lnTo>
                    <a:pt x="280873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170606" y="4539427"/>
              <a:ext cx="281305" cy="508000"/>
            </a:xfrm>
            <a:custGeom>
              <a:avLst/>
              <a:gdLst/>
              <a:ahLst/>
              <a:cxnLst/>
              <a:rect l="l" t="t" r="r" b="b"/>
              <a:pathLst>
                <a:path w="281304" h="508000">
                  <a:moveTo>
                    <a:pt x="165100" y="0"/>
                  </a:moveTo>
                  <a:lnTo>
                    <a:pt x="165100" y="255612"/>
                  </a:lnTo>
                  <a:lnTo>
                    <a:pt x="280873" y="508000"/>
                  </a:lnTo>
                  <a:lnTo>
                    <a:pt x="251929" y="508000"/>
                  </a:lnTo>
                  <a:lnTo>
                    <a:pt x="0" y="3292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28485" y="4484789"/>
              <a:ext cx="102717" cy="160070"/>
            </a:xfrm>
            <a:prstGeom prst="rect">
              <a:avLst/>
            </a:prstGeom>
          </p:spPr>
        </p:pic>
      </p:grpSp>
      <p:sp>
        <p:nvSpPr>
          <p:cNvPr id="79" name="object 79"/>
          <p:cNvSpPr/>
          <p:nvPr/>
        </p:nvSpPr>
        <p:spPr>
          <a:xfrm>
            <a:off x="1899883" y="5759483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5">
                <a:moveTo>
                  <a:pt x="0" y="0"/>
                </a:moveTo>
                <a:lnTo>
                  <a:pt x="0" y="359562"/>
                </a:lnTo>
              </a:path>
            </a:pathLst>
          </a:custGeom>
          <a:ln w="635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0" name="object 80"/>
          <p:cNvGrpSpPr/>
          <p:nvPr/>
        </p:nvGrpSpPr>
        <p:grpSpPr>
          <a:xfrm>
            <a:off x="1820520" y="5253889"/>
            <a:ext cx="158750" cy="509270"/>
            <a:chOff x="1820520" y="5253889"/>
            <a:chExt cx="158750" cy="509270"/>
          </a:xfrm>
        </p:grpSpPr>
        <p:sp>
          <p:nvSpPr>
            <p:cNvPr id="81" name="object 81"/>
            <p:cNvSpPr/>
            <p:nvPr/>
          </p:nvSpPr>
          <p:spPr>
            <a:xfrm>
              <a:off x="1899883" y="5253889"/>
              <a:ext cx="0" cy="353695"/>
            </a:xfrm>
            <a:custGeom>
              <a:avLst/>
              <a:gdLst/>
              <a:ahLst/>
              <a:cxnLst/>
              <a:rect l="l" t="t" r="r" b="b"/>
              <a:pathLst>
                <a:path w="0" h="353695">
                  <a:moveTo>
                    <a:pt x="0" y="0"/>
                  </a:moveTo>
                  <a:lnTo>
                    <a:pt x="0" y="35321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20520" y="5603933"/>
              <a:ext cx="158737" cy="158724"/>
            </a:xfrm>
            <a:prstGeom prst="rect">
              <a:avLst/>
            </a:prstGeom>
          </p:spPr>
        </p:pic>
      </p:grpSp>
      <p:grpSp>
        <p:nvGrpSpPr>
          <p:cNvPr id="83" name="object 83"/>
          <p:cNvGrpSpPr/>
          <p:nvPr/>
        </p:nvGrpSpPr>
        <p:grpSpPr>
          <a:xfrm>
            <a:off x="2693634" y="4450849"/>
            <a:ext cx="158750" cy="515620"/>
            <a:chOff x="2693634" y="4450849"/>
            <a:chExt cx="158750" cy="515620"/>
          </a:xfrm>
        </p:grpSpPr>
        <p:sp>
          <p:nvSpPr>
            <p:cNvPr id="84" name="object 84"/>
            <p:cNvSpPr/>
            <p:nvPr/>
          </p:nvSpPr>
          <p:spPr>
            <a:xfrm>
              <a:off x="2773001" y="4606400"/>
              <a:ext cx="0" cy="360045"/>
            </a:xfrm>
            <a:custGeom>
              <a:avLst/>
              <a:gdLst/>
              <a:ahLst/>
              <a:cxnLst/>
              <a:rect l="l" t="t" r="r" b="b"/>
              <a:pathLst>
                <a:path w="0" h="360045">
                  <a:moveTo>
                    <a:pt x="0" y="0"/>
                  </a:moveTo>
                  <a:lnTo>
                    <a:pt x="0" y="35956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" name="object 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93634" y="4450849"/>
              <a:ext cx="158737" cy="158724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3370521" y="4450849"/>
            <a:ext cx="158750" cy="515620"/>
            <a:chOff x="3370521" y="4450849"/>
            <a:chExt cx="158750" cy="515620"/>
          </a:xfrm>
        </p:grpSpPr>
        <p:sp>
          <p:nvSpPr>
            <p:cNvPr id="87" name="object 87"/>
            <p:cNvSpPr/>
            <p:nvPr/>
          </p:nvSpPr>
          <p:spPr>
            <a:xfrm>
              <a:off x="3449884" y="4606400"/>
              <a:ext cx="0" cy="360045"/>
            </a:xfrm>
            <a:custGeom>
              <a:avLst/>
              <a:gdLst/>
              <a:ahLst/>
              <a:cxnLst/>
              <a:rect l="l" t="t" r="r" b="b"/>
              <a:pathLst>
                <a:path w="0" h="360045">
                  <a:moveTo>
                    <a:pt x="0" y="0"/>
                  </a:moveTo>
                  <a:lnTo>
                    <a:pt x="0" y="359562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70521" y="4450849"/>
              <a:ext cx="158724" cy="158724"/>
            </a:xfrm>
            <a:prstGeom prst="rect">
              <a:avLst/>
            </a:prstGeom>
          </p:spPr>
        </p:pic>
      </p:grpSp>
      <p:grpSp>
        <p:nvGrpSpPr>
          <p:cNvPr id="89" name="object 89"/>
          <p:cNvGrpSpPr/>
          <p:nvPr/>
        </p:nvGrpSpPr>
        <p:grpSpPr>
          <a:xfrm>
            <a:off x="4254182" y="4450849"/>
            <a:ext cx="158750" cy="447040"/>
            <a:chOff x="4254182" y="4450849"/>
            <a:chExt cx="158750" cy="447040"/>
          </a:xfrm>
        </p:grpSpPr>
        <p:sp>
          <p:nvSpPr>
            <p:cNvPr id="90" name="object 90"/>
            <p:cNvSpPr/>
            <p:nvPr/>
          </p:nvSpPr>
          <p:spPr>
            <a:xfrm>
              <a:off x="4333546" y="460640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4">
                  <a:moveTo>
                    <a:pt x="0" y="0"/>
                  </a:moveTo>
                  <a:lnTo>
                    <a:pt x="0" y="29133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54182" y="4450849"/>
              <a:ext cx="158724" cy="158724"/>
            </a:xfrm>
            <a:prstGeom prst="rect">
              <a:avLst/>
            </a:prstGeom>
          </p:spPr>
        </p:pic>
      </p:grpSp>
      <p:grpSp>
        <p:nvGrpSpPr>
          <p:cNvPr id="92" name="object 92"/>
          <p:cNvGrpSpPr/>
          <p:nvPr/>
        </p:nvGrpSpPr>
        <p:grpSpPr>
          <a:xfrm>
            <a:off x="4596815" y="4450849"/>
            <a:ext cx="158750" cy="447040"/>
            <a:chOff x="4596815" y="4450849"/>
            <a:chExt cx="158750" cy="447040"/>
          </a:xfrm>
        </p:grpSpPr>
        <p:sp>
          <p:nvSpPr>
            <p:cNvPr id="93" name="object 93"/>
            <p:cNvSpPr/>
            <p:nvPr/>
          </p:nvSpPr>
          <p:spPr>
            <a:xfrm>
              <a:off x="4676179" y="460640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4">
                  <a:moveTo>
                    <a:pt x="0" y="0"/>
                  </a:moveTo>
                  <a:lnTo>
                    <a:pt x="0" y="29133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6815" y="4450849"/>
              <a:ext cx="158724" cy="158724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5095589" y="4450849"/>
            <a:ext cx="158750" cy="447040"/>
            <a:chOff x="5095589" y="4450849"/>
            <a:chExt cx="158750" cy="447040"/>
          </a:xfrm>
        </p:grpSpPr>
        <p:sp>
          <p:nvSpPr>
            <p:cNvPr id="96" name="object 96"/>
            <p:cNvSpPr/>
            <p:nvPr/>
          </p:nvSpPr>
          <p:spPr>
            <a:xfrm>
              <a:off x="5174952" y="4606400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4">
                  <a:moveTo>
                    <a:pt x="0" y="0"/>
                  </a:moveTo>
                  <a:lnTo>
                    <a:pt x="0" y="291338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95589" y="4450849"/>
              <a:ext cx="158724" cy="158724"/>
            </a:xfrm>
            <a:prstGeom prst="rect">
              <a:avLst/>
            </a:prstGeom>
          </p:spPr>
        </p:pic>
      </p:grpSp>
      <p:grpSp>
        <p:nvGrpSpPr>
          <p:cNvPr id="98" name="object 98"/>
          <p:cNvGrpSpPr/>
          <p:nvPr/>
        </p:nvGrpSpPr>
        <p:grpSpPr>
          <a:xfrm>
            <a:off x="2693634" y="5942765"/>
            <a:ext cx="158750" cy="309880"/>
            <a:chOff x="2693634" y="5942765"/>
            <a:chExt cx="158750" cy="309880"/>
          </a:xfrm>
        </p:grpSpPr>
        <p:sp>
          <p:nvSpPr>
            <p:cNvPr id="99" name="object 99"/>
            <p:cNvSpPr/>
            <p:nvPr/>
          </p:nvSpPr>
          <p:spPr>
            <a:xfrm>
              <a:off x="2773001" y="6098315"/>
              <a:ext cx="0" cy="154305"/>
            </a:xfrm>
            <a:custGeom>
              <a:avLst/>
              <a:gdLst/>
              <a:ahLst/>
              <a:cxnLst/>
              <a:rect l="l" t="t" r="r" b="b"/>
              <a:pathLst>
                <a:path w="0" h="154304">
                  <a:moveTo>
                    <a:pt x="0" y="0"/>
                  </a:moveTo>
                  <a:lnTo>
                    <a:pt x="0" y="154076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696809" y="594594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0" y="76187"/>
                  </a:moveTo>
                  <a:lnTo>
                    <a:pt x="5987" y="46532"/>
                  </a:lnTo>
                  <a:lnTo>
                    <a:pt x="22317" y="22315"/>
                  </a:lnTo>
                  <a:lnTo>
                    <a:pt x="46537" y="5987"/>
                  </a:lnTo>
                  <a:lnTo>
                    <a:pt x="76200" y="0"/>
                  </a:lnTo>
                  <a:lnTo>
                    <a:pt x="105854" y="5987"/>
                  </a:lnTo>
                  <a:lnTo>
                    <a:pt x="130071" y="22315"/>
                  </a:lnTo>
                  <a:lnTo>
                    <a:pt x="146399" y="46532"/>
                  </a:lnTo>
                  <a:lnTo>
                    <a:pt x="152387" y="76187"/>
                  </a:lnTo>
                  <a:lnTo>
                    <a:pt x="146399" y="105841"/>
                  </a:lnTo>
                  <a:lnTo>
                    <a:pt x="130071" y="130059"/>
                  </a:lnTo>
                  <a:lnTo>
                    <a:pt x="105854" y="146387"/>
                  </a:lnTo>
                  <a:lnTo>
                    <a:pt x="76200" y="152374"/>
                  </a:lnTo>
                  <a:lnTo>
                    <a:pt x="46537" y="146387"/>
                  </a:lnTo>
                  <a:lnTo>
                    <a:pt x="22317" y="130059"/>
                  </a:lnTo>
                  <a:lnTo>
                    <a:pt x="5987" y="105841"/>
                  </a:lnTo>
                  <a:lnTo>
                    <a:pt x="0" y="76187"/>
                  </a:lnTo>
                  <a:close/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/>
          <p:cNvGrpSpPr/>
          <p:nvPr/>
        </p:nvGrpSpPr>
        <p:grpSpPr>
          <a:xfrm>
            <a:off x="4247146" y="4944709"/>
            <a:ext cx="294640" cy="181610"/>
            <a:chOff x="4247146" y="4944709"/>
            <a:chExt cx="294640" cy="181610"/>
          </a:xfrm>
        </p:grpSpPr>
        <p:sp>
          <p:nvSpPr>
            <p:cNvPr id="102" name="object 102"/>
            <p:cNvSpPr/>
            <p:nvPr/>
          </p:nvSpPr>
          <p:spPr>
            <a:xfrm>
              <a:off x="4250321" y="4947884"/>
              <a:ext cx="175260" cy="175260"/>
            </a:xfrm>
            <a:custGeom>
              <a:avLst/>
              <a:gdLst/>
              <a:ahLst/>
              <a:cxnLst/>
              <a:rect l="l" t="t" r="r" b="b"/>
              <a:pathLst>
                <a:path w="175260" h="175260">
                  <a:moveTo>
                    <a:pt x="0" y="0"/>
                  </a:moveTo>
                  <a:lnTo>
                    <a:pt x="174726" y="0"/>
                  </a:lnTo>
                  <a:lnTo>
                    <a:pt x="174726" y="174739"/>
                  </a:lnTo>
                  <a:lnTo>
                    <a:pt x="0" y="17473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425049" y="5035260"/>
              <a:ext cx="116839" cy="0"/>
            </a:xfrm>
            <a:custGeom>
              <a:avLst/>
              <a:gdLst/>
              <a:ahLst/>
              <a:cxnLst/>
              <a:rect l="l" t="t" r="r" b="b"/>
              <a:pathLst>
                <a:path w="116839" h="0">
                  <a:moveTo>
                    <a:pt x="0" y="0"/>
                  </a:moveTo>
                  <a:lnTo>
                    <a:pt x="116484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" name="object 104"/>
          <p:cNvSpPr/>
          <p:nvPr/>
        </p:nvSpPr>
        <p:spPr>
          <a:xfrm>
            <a:off x="1651816" y="6330660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84416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3013953" y="5035362"/>
            <a:ext cx="132080" cy="1295400"/>
          </a:xfrm>
          <a:custGeom>
            <a:avLst/>
            <a:gdLst/>
            <a:ahLst/>
            <a:cxnLst/>
            <a:rect l="l" t="t" r="r" b="b"/>
            <a:pathLst>
              <a:path w="132080" h="1295400">
                <a:moveTo>
                  <a:pt x="0" y="1295298"/>
                </a:moveTo>
                <a:lnTo>
                  <a:pt x="131749" y="1295298"/>
                </a:lnTo>
                <a:lnTo>
                  <a:pt x="13174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6" name="object 106"/>
          <p:cNvGrpSpPr/>
          <p:nvPr/>
        </p:nvGrpSpPr>
        <p:grpSpPr>
          <a:xfrm>
            <a:off x="2059315" y="6307406"/>
            <a:ext cx="581025" cy="48895"/>
            <a:chOff x="2059315" y="6307406"/>
            <a:chExt cx="581025" cy="48895"/>
          </a:xfrm>
        </p:grpSpPr>
        <p:sp>
          <p:nvSpPr>
            <p:cNvPr id="107" name="object 107"/>
            <p:cNvSpPr/>
            <p:nvPr/>
          </p:nvSpPr>
          <p:spPr>
            <a:xfrm>
              <a:off x="2059315" y="6330660"/>
              <a:ext cx="548005" cy="0"/>
            </a:xfrm>
            <a:custGeom>
              <a:avLst/>
              <a:gdLst/>
              <a:ahLst/>
              <a:cxnLst/>
              <a:rect l="l" t="t" r="r" b="b"/>
              <a:pathLst>
                <a:path w="548005" h="0">
                  <a:moveTo>
                    <a:pt x="0" y="0"/>
                  </a:moveTo>
                  <a:lnTo>
                    <a:pt x="5477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594296" y="631058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0" y="0"/>
                  </a:moveTo>
                  <a:lnTo>
                    <a:pt x="42278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594297" y="631058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42278" y="0"/>
                  </a:moveTo>
                  <a:lnTo>
                    <a:pt x="0" y="4227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2643588" y="6283905"/>
            <a:ext cx="374015" cy="90805"/>
            <a:chOff x="2643588" y="6283905"/>
            <a:chExt cx="374015" cy="90805"/>
          </a:xfrm>
        </p:grpSpPr>
        <p:sp>
          <p:nvSpPr>
            <p:cNvPr id="111" name="object 111"/>
            <p:cNvSpPr/>
            <p:nvPr/>
          </p:nvSpPr>
          <p:spPr>
            <a:xfrm>
              <a:off x="2770887" y="629041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851975" y="629041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933065" y="629041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80" h="81279">
                  <a:moveTo>
                    <a:pt x="0" y="0"/>
                  </a:moveTo>
                  <a:lnTo>
                    <a:pt x="81089" y="0"/>
                  </a:lnTo>
                  <a:lnTo>
                    <a:pt x="81089" y="81089"/>
                  </a:lnTo>
                  <a:lnTo>
                    <a:pt x="0" y="81089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646763" y="6287080"/>
              <a:ext cx="286385" cy="44450"/>
            </a:xfrm>
            <a:custGeom>
              <a:avLst/>
              <a:gdLst/>
              <a:ahLst/>
              <a:cxnLst/>
              <a:rect l="l" t="t" r="r" b="b"/>
              <a:pathLst>
                <a:path w="286385" h="44450">
                  <a:moveTo>
                    <a:pt x="286296" y="43878"/>
                  </a:moveTo>
                  <a:lnTo>
                    <a:pt x="264896" y="43878"/>
                  </a:lnTo>
                  <a:lnTo>
                    <a:pt x="263392" y="36423"/>
                  </a:lnTo>
                  <a:lnTo>
                    <a:pt x="259289" y="30335"/>
                  </a:lnTo>
                  <a:lnTo>
                    <a:pt x="253205" y="26231"/>
                  </a:lnTo>
                  <a:lnTo>
                    <a:pt x="245757" y="24726"/>
                  </a:lnTo>
                  <a:lnTo>
                    <a:pt x="238302" y="26231"/>
                  </a:lnTo>
                  <a:lnTo>
                    <a:pt x="232214" y="30335"/>
                  </a:lnTo>
                  <a:lnTo>
                    <a:pt x="228110" y="36423"/>
                  </a:lnTo>
                  <a:lnTo>
                    <a:pt x="226606" y="43878"/>
                  </a:lnTo>
                  <a:lnTo>
                    <a:pt x="183807" y="43878"/>
                  </a:lnTo>
                  <a:lnTo>
                    <a:pt x="182302" y="36423"/>
                  </a:lnTo>
                  <a:lnTo>
                    <a:pt x="178200" y="30335"/>
                  </a:lnTo>
                  <a:lnTo>
                    <a:pt x="172116" y="26231"/>
                  </a:lnTo>
                  <a:lnTo>
                    <a:pt x="164668" y="24726"/>
                  </a:lnTo>
                  <a:lnTo>
                    <a:pt x="157214" y="26231"/>
                  </a:lnTo>
                  <a:lnTo>
                    <a:pt x="151131" y="30335"/>
                  </a:lnTo>
                  <a:lnTo>
                    <a:pt x="147032" y="36423"/>
                  </a:lnTo>
                  <a:lnTo>
                    <a:pt x="145529" y="43878"/>
                  </a:lnTo>
                  <a:lnTo>
                    <a:pt x="135801" y="43878"/>
                  </a:lnTo>
                  <a:lnTo>
                    <a:pt x="48729" y="43878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663239" y="62877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1938" y="0"/>
                  </a:moveTo>
                  <a:lnTo>
                    <a:pt x="0" y="11937"/>
                  </a:lnTo>
                  <a:lnTo>
                    <a:pt x="11938" y="23888"/>
                  </a:lnTo>
                  <a:lnTo>
                    <a:pt x="23888" y="11937"/>
                  </a:lnTo>
                  <a:lnTo>
                    <a:pt x="119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663239" y="628777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3888" y="11937"/>
                  </a:moveTo>
                  <a:lnTo>
                    <a:pt x="11938" y="23888"/>
                  </a:lnTo>
                  <a:lnTo>
                    <a:pt x="0" y="11937"/>
                  </a:lnTo>
                  <a:lnTo>
                    <a:pt x="11938" y="0"/>
                  </a:lnTo>
                  <a:lnTo>
                    <a:pt x="23888" y="119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/>
          <p:cNvGrpSpPr/>
          <p:nvPr/>
        </p:nvGrpSpPr>
        <p:grpSpPr>
          <a:xfrm>
            <a:off x="2288578" y="4706822"/>
            <a:ext cx="1797050" cy="1869439"/>
            <a:chOff x="2288578" y="4706822"/>
            <a:chExt cx="1797050" cy="1869439"/>
          </a:xfrm>
        </p:grpSpPr>
        <p:sp>
          <p:nvSpPr>
            <p:cNvPr id="118" name="object 118"/>
            <p:cNvSpPr/>
            <p:nvPr/>
          </p:nvSpPr>
          <p:spPr>
            <a:xfrm>
              <a:off x="4069716" y="65601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0"/>
                  </a:moveTo>
                  <a:lnTo>
                    <a:pt x="12700" y="12699"/>
                  </a:lnTo>
                  <a:lnTo>
                    <a:pt x="0" y="12699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957835" y="6572840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 h="0">
                  <a:moveTo>
                    <a:pt x="8702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316881" y="6572840"/>
              <a:ext cx="1628775" cy="0"/>
            </a:xfrm>
            <a:custGeom>
              <a:avLst/>
              <a:gdLst/>
              <a:ahLst/>
              <a:cxnLst/>
              <a:rect l="l" t="t" r="r" b="b"/>
              <a:pathLst>
                <a:path w="1628775" h="0">
                  <a:moveTo>
                    <a:pt x="162852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291753" y="656014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700" y="12699"/>
                  </a:move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291753" y="6443681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9057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291753" y="4735628"/>
              <a:ext cx="0" cy="1695450"/>
            </a:xfrm>
            <a:custGeom>
              <a:avLst/>
              <a:gdLst/>
              <a:ahLst/>
              <a:cxnLst/>
              <a:rect l="l" t="t" r="r" b="b"/>
              <a:pathLst>
                <a:path w="0" h="1695450">
                  <a:moveTo>
                    <a:pt x="0" y="169511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291753" y="470999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700"/>
                  </a:moveTo>
                  <a:lnTo>
                    <a:pt x="0" y="0"/>
                  </a:lnTo>
                  <a:lnTo>
                    <a:pt x="12700" y="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329314" y="4709997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30" h="0">
                  <a:moveTo>
                    <a:pt x="0" y="0"/>
                  </a:moveTo>
                  <a:lnTo>
                    <a:pt x="8702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428762" y="4709997"/>
              <a:ext cx="1628775" cy="0"/>
            </a:xfrm>
            <a:custGeom>
              <a:avLst/>
              <a:gdLst/>
              <a:ahLst/>
              <a:cxnLst/>
              <a:rect l="l" t="t" r="r" b="b"/>
              <a:pathLst>
                <a:path w="1628775" h="0">
                  <a:moveTo>
                    <a:pt x="0" y="0"/>
                  </a:moveTo>
                  <a:lnTo>
                    <a:pt x="1628520" y="0"/>
                  </a:lnTo>
                </a:path>
              </a:pathLst>
            </a:custGeom>
            <a:ln w="6350">
              <a:solidFill>
                <a:srgbClr val="E3001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069716" y="470999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700" y="0"/>
                  </a:lnTo>
                  <a:lnTo>
                    <a:pt x="12700" y="12700"/>
                  </a:lnTo>
                </a:path>
              </a:pathLst>
            </a:custGeom>
            <a:ln w="6350">
              <a:solidFill>
                <a:srgbClr val="E3001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082416" y="4748568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4">
                  <a:moveTo>
                    <a:pt x="0" y="0"/>
                  </a:moveTo>
                  <a:lnTo>
                    <a:pt x="0" y="90589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082416" y="4852090"/>
              <a:ext cx="0" cy="1695450"/>
            </a:xfrm>
            <a:custGeom>
              <a:avLst/>
              <a:gdLst/>
              <a:ahLst/>
              <a:cxnLst/>
              <a:rect l="l" t="t" r="r" b="b"/>
              <a:pathLst>
                <a:path w="0" h="1695450">
                  <a:moveTo>
                    <a:pt x="0" y="0"/>
                  </a:moveTo>
                  <a:lnTo>
                    <a:pt x="0" y="1695119"/>
                  </a:lnTo>
                </a:path>
              </a:pathLst>
            </a:custGeom>
            <a:ln w="6350">
              <a:solidFill>
                <a:srgbClr val="E3001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752081" y="5316123"/>
              <a:ext cx="393700" cy="0"/>
            </a:xfrm>
            <a:custGeom>
              <a:avLst/>
              <a:gdLst/>
              <a:ahLst/>
              <a:cxnLst/>
              <a:rect l="l" t="t" r="r" b="b"/>
              <a:pathLst>
                <a:path w="393700" h="0">
                  <a:moveTo>
                    <a:pt x="3936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752081" y="5589955"/>
              <a:ext cx="393700" cy="0"/>
            </a:xfrm>
            <a:custGeom>
              <a:avLst/>
              <a:gdLst/>
              <a:ahLst/>
              <a:cxnLst/>
              <a:rect l="l" t="t" r="r" b="b"/>
              <a:pathLst>
                <a:path w="393700" h="0">
                  <a:moveTo>
                    <a:pt x="3936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752081" y="5865473"/>
              <a:ext cx="393700" cy="0"/>
            </a:xfrm>
            <a:custGeom>
              <a:avLst/>
              <a:gdLst/>
              <a:ahLst/>
              <a:cxnLst/>
              <a:rect l="l" t="t" r="r" b="b"/>
              <a:pathLst>
                <a:path w="393700" h="0">
                  <a:moveTo>
                    <a:pt x="39362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/>
          <p:nvPr/>
        </p:nvSpPr>
        <p:spPr>
          <a:xfrm>
            <a:off x="1736233" y="5256221"/>
            <a:ext cx="0" cy="862965"/>
          </a:xfrm>
          <a:custGeom>
            <a:avLst/>
            <a:gdLst/>
            <a:ahLst/>
            <a:cxnLst/>
            <a:rect l="l" t="t" r="r" b="b"/>
            <a:pathLst>
              <a:path w="0" h="862964">
                <a:moveTo>
                  <a:pt x="0" y="0"/>
                </a:moveTo>
                <a:lnTo>
                  <a:pt x="0" y="862812"/>
                </a:lnTo>
              </a:path>
            </a:pathLst>
          </a:custGeom>
          <a:ln w="635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pic>
        <p:nvPicPr>
          <p:cNvPr id="134" name="object 13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214500" y="4632469"/>
            <a:ext cx="158724" cy="158724"/>
          </a:xfrm>
          <a:prstGeom prst="rect">
            <a:avLst/>
          </a:prstGeom>
        </p:spPr>
      </p:pic>
      <p:sp>
        <p:nvSpPr>
          <p:cNvPr id="135" name="object 135"/>
          <p:cNvSpPr/>
          <p:nvPr/>
        </p:nvSpPr>
        <p:spPr>
          <a:xfrm>
            <a:off x="3721179" y="5681299"/>
            <a:ext cx="0" cy="91440"/>
          </a:xfrm>
          <a:custGeom>
            <a:avLst/>
            <a:gdLst/>
            <a:ahLst/>
            <a:cxnLst/>
            <a:rect l="l" t="t" r="r" b="b"/>
            <a:pathLst>
              <a:path w="0" h="91439">
                <a:moveTo>
                  <a:pt x="0" y="0"/>
                </a:moveTo>
                <a:lnTo>
                  <a:pt x="0" y="90932"/>
                </a:lnTo>
              </a:path>
            </a:pathLst>
          </a:custGeom>
          <a:ln w="635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36" name="object 13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090280" y="5453009"/>
            <a:ext cx="438124" cy="246942"/>
          </a:xfrm>
          <a:prstGeom prst="rect">
            <a:avLst/>
          </a:prstGeom>
        </p:spPr>
      </p:pic>
      <p:sp>
        <p:nvSpPr>
          <p:cNvPr id="137" name="object 137"/>
          <p:cNvSpPr/>
          <p:nvPr/>
        </p:nvSpPr>
        <p:spPr>
          <a:xfrm>
            <a:off x="3793745" y="5191563"/>
            <a:ext cx="140335" cy="581025"/>
          </a:xfrm>
          <a:custGeom>
            <a:avLst/>
            <a:gdLst/>
            <a:ahLst/>
            <a:cxnLst/>
            <a:rect l="l" t="t" r="r" b="b"/>
            <a:pathLst>
              <a:path w="140335" h="581025">
                <a:moveTo>
                  <a:pt x="139712" y="580669"/>
                </a:moveTo>
                <a:lnTo>
                  <a:pt x="139712" y="0"/>
                </a:lnTo>
                <a:lnTo>
                  <a:pt x="0" y="0"/>
                </a:lnTo>
              </a:path>
            </a:pathLst>
          </a:custGeom>
          <a:ln w="6350">
            <a:solidFill>
              <a:srgbClr val="E3001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856492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637300" y="863852"/>
            <a:ext cx="5347335" cy="3216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latin typeface="Microsoft Sans Serif"/>
                <a:cs typeface="Microsoft Sans Serif"/>
              </a:rPr>
              <a:t>B.2.12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>
                <a:latin typeface="Microsoft Sans Serif"/>
                <a:cs typeface="Microsoft Sans Serif"/>
              </a:rPr>
              <a:t>Salida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-60">
                <a:latin typeface="Microsoft Sans Serif"/>
                <a:cs typeface="Microsoft Sans Serif"/>
              </a:rPr>
              <a:t>CA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del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inversor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750" spc="-35">
                <a:latin typeface="Microsoft Sans Serif"/>
                <a:cs typeface="Microsoft Sans Serif"/>
              </a:rPr>
              <a:t>El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cadena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sí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contiene: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DPS;</a:t>
            </a:r>
            <a:endParaRPr sz="8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490"/>
              </a:spcBef>
              <a:buChar char="•"/>
              <a:tabLst>
                <a:tab pos="57150" algn="l"/>
              </a:tabLst>
            </a:pP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25">
                <a:latin typeface="Microsoft Sans Serif"/>
                <a:cs typeface="Microsoft Sans Serif"/>
              </a:rPr>
              <a:t>CA.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latin typeface="Microsoft Sans Serif"/>
                <a:cs typeface="Microsoft Sans Serif"/>
              </a:rPr>
              <a:t>B.2.13.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>
                <a:latin typeface="Microsoft Sans Serif"/>
                <a:cs typeface="Microsoft Sans Serif"/>
              </a:rPr>
              <a:t>Elección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del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15">
                <a:latin typeface="Microsoft Sans Serif"/>
                <a:cs typeface="Microsoft Sans Serif"/>
              </a:rPr>
              <a:t>cable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-60">
                <a:latin typeface="Microsoft Sans Serif"/>
                <a:cs typeface="Microsoft Sans Serif"/>
              </a:rPr>
              <a:t>CA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del</a:t>
            </a:r>
            <a:r>
              <a:rPr dirty="0" sz="950" spc="-10">
                <a:latin typeface="Microsoft Sans Serif"/>
                <a:cs typeface="Microsoft Sans Serif"/>
              </a:rPr>
              <a:t> </a:t>
            </a:r>
            <a:r>
              <a:rPr dirty="0" sz="950" spc="35">
                <a:latin typeface="Microsoft Sans Serif"/>
                <a:cs typeface="Microsoft Sans Serif"/>
              </a:rPr>
              <a:t>inversor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44450">
              <a:lnSpc>
                <a:spcPct val="125000"/>
              </a:lnSpc>
              <a:spcBef>
                <a:spcPts val="5"/>
              </a:spcBef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primer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lugar,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verificar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manual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máxima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cable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conectar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al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5">
                <a:latin typeface="Microsoft Sans Serif"/>
                <a:cs typeface="Microsoft Sans Serif"/>
              </a:rPr>
              <a:t>sección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5">
                <a:latin typeface="Microsoft Sans Serif"/>
                <a:cs typeface="Microsoft Sans Serif"/>
              </a:rPr>
              <a:t>cables </a:t>
            </a:r>
            <a:r>
              <a:rPr dirty="0" sz="750" spc="25">
                <a:latin typeface="Microsoft Sans Serif"/>
                <a:cs typeface="Microsoft Sans Serif"/>
              </a:rPr>
              <a:t>conductores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línea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0">
                <a:latin typeface="Microsoft Sans Serif"/>
                <a:cs typeface="Microsoft Sans Serif"/>
              </a:rPr>
              <a:t>corriente </a:t>
            </a:r>
            <a:r>
              <a:rPr dirty="0" sz="750" spc="25">
                <a:latin typeface="Microsoft Sans Serif"/>
                <a:cs typeface="Microsoft Sans Serif"/>
              </a:rPr>
              <a:t>alterna debe dimensionarse de </a:t>
            </a:r>
            <a:r>
              <a:rPr dirty="0" sz="750" spc="45">
                <a:latin typeface="Microsoft Sans Serif"/>
                <a:cs typeface="Microsoft Sans Serif"/>
              </a:rPr>
              <a:t>forma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eviten </a:t>
            </a:r>
            <a:r>
              <a:rPr dirty="0" sz="750" spc="2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desconexiones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indeseadas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debido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alta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impedancia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línea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conecta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a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red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eléctrica; </a:t>
            </a:r>
            <a:r>
              <a:rPr dirty="0" sz="750">
                <a:latin typeface="Microsoft Sans Serif"/>
                <a:cs typeface="Microsoft Sans Serif"/>
              </a:rPr>
              <a:t>si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impedancia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20">
                <a:latin typeface="Microsoft Sans Serif"/>
                <a:cs typeface="Microsoft Sans Serif"/>
              </a:rPr>
              <a:t>demasiado </a:t>
            </a:r>
            <a:r>
              <a:rPr dirty="0" sz="750" spc="10">
                <a:latin typeface="Microsoft Sans Serif"/>
                <a:cs typeface="Microsoft Sans Serif"/>
              </a:rPr>
              <a:t>elevada </a:t>
            </a:r>
            <a:r>
              <a:rPr dirty="0" sz="750" spc="20">
                <a:latin typeface="Microsoft Sans Serif"/>
                <a:cs typeface="Microsoft Sans Serif"/>
              </a:rPr>
              <a:t>provoca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5">
                <a:latin typeface="Microsoft Sans Serif"/>
                <a:cs typeface="Microsoft Sans Serif"/>
              </a:rPr>
              <a:t>aumento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tensión alterna </a:t>
            </a:r>
            <a:r>
              <a:rPr dirty="0" sz="750" spc="20">
                <a:latin typeface="Microsoft Sans Serif"/>
                <a:cs typeface="Microsoft Sans Serif"/>
              </a:rPr>
              <a:t>que, </a:t>
            </a:r>
            <a:r>
              <a:rPr dirty="0" sz="750" spc="10">
                <a:latin typeface="Microsoft Sans Serif"/>
                <a:cs typeface="Microsoft Sans Serif"/>
              </a:rPr>
              <a:t>al alcanzar el </a:t>
            </a:r>
            <a:r>
              <a:rPr dirty="0" sz="750" spc="35">
                <a:latin typeface="Microsoft Sans Serif"/>
                <a:cs typeface="Microsoft Sans Serif"/>
              </a:rPr>
              <a:t>límite </a:t>
            </a:r>
            <a:r>
              <a:rPr dirty="0" sz="750" spc="4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establecido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normas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país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instalación,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provoca</a:t>
            </a:r>
            <a:r>
              <a:rPr dirty="0" sz="750" spc="10">
                <a:latin typeface="Microsoft Sans Serif"/>
                <a:cs typeface="Microsoft Sans Serif"/>
              </a:rPr>
              <a:t> 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apagado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inversor.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cables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dimensionarse: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mantener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caída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tensión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&lt;2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30">
                <a:latin typeface="Microsoft Sans Serif"/>
                <a:cs typeface="Microsoft Sans Serif"/>
              </a:rPr>
              <a:t>%;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60364-5-52.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1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900">
                <a:latin typeface="Microsoft Sans Serif"/>
                <a:cs typeface="Microsoft Sans Serif"/>
              </a:rPr>
              <a:t>B.2.14</a:t>
            </a:r>
            <a:r>
              <a:rPr dirty="0" sz="900" spc="-15">
                <a:latin typeface="Microsoft Sans Serif"/>
                <a:cs typeface="Microsoft Sans Serif"/>
              </a:rPr>
              <a:t> Caja </a:t>
            </a:r>
            <a:r>
              <a:rPr dirty="0" sz="900" spc="35">
                <a:latin typeface="Microsoft Sans Serif"/>
                <a:cs typeface="Microsoft Sans Serif"/>
              </a:rPr>
              <a:t>combinadora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30">
                <a:latin typeface="Microsoft Sans Serif"/>
                <a:cs typeface="Microsoft Sans Serif"/>
              </a:rPr>
              <a:t>de</a:t>
            </a:r>
            <a:r>
              <a:rPr dirty="0" sz="900" spc="-15">
                <a:latin typeface="Microsoft Sans Serif"/>
                <a:cs typeface="Microsoft Sans Serif"/>
              </a:rPr>
              <a:t> </a:t>
            </a:r>
            <a:r>
              <a:rPr dirty="0" sz="900" spc="-55">
                <a:latin typeface="Microsoft Sans Serif"/>
                <a:cs typeface="Microsoft Sans Serif"/>
              </a:rPr>
              <a:t>CA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40000" y="4401089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40000" y="4491259"/>
            <a:ext cx="782320" cy="2286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550" spc="10">
                <a:latin typeface="Microsoft Sans Serif"/>
                <a:cs typeface="Microsoft Sans Serif"/>
              </a:rPr>
              <a:t>Figura</a:t>
            </a:r>
            <a:r>
              <a:rPr dirty="0" sz="550" spc="-4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102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20">
                <a:latin typeface="Microsoft Sans Serif"/>
                <a:cs typeface="Microsoft Sans Serif"/>
              </a:rPr>
              <a:t>Diagrama</a:t>
            </a:r>
            <a:r>
              <a:rPr dirty="0" sz="550" spc="-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unifilar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35">
                <a:latin typeface="Microsoft Sans Serif"/>
                <a:cs typeface="Microsoft Sans Serif"/>
              </a:rPr>
              <a:t>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2731902" y="4446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405502" y="4446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4</a:t>
            </a:r>
            <a:endParaRPr sz="7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4291017" y="4446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5</a:t>
            </a:r>
            <a:endParaRPr sz="75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4632845" y="444688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9</a:t>
            </a:r>
            <a:endParaRPr sz="75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107042" y="4446882"/>
            <a:ext cx="13462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10</a:t>
            </a:r>
            <a:endParaRPr sz="750">
              <a:latin typeface="Arial"/>
              <a:cs typeface="Arial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2252953" y="4628502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723533" y="4762298"/>
            <a:ext cx="32321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inversor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926692" y="5017240"/>
            <a:ext cx="2273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249774" y="4967210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kWh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519078" y="5222102"/>
            <a:ext cx="1841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>
                <a:latin typeface="Microsoft Sans Serif"/>
                <a:cs typeface="Microsoft Sans Serif"/>
              </a:rPr>
              <a:t>kWh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022296" y="5326450"/>
            <a:ext cx="311150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Identificación+GPD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110392" y="5543819"/>
            <a:ext cx="3790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1150" algn="l"/>
              </a:tabLst>
            </a:pPr>
            <a:r>
              <a:rPr dirty="0" sz="750" spc="10" b="1">
                <a:latin typeface="Arial"/>
                <a:cs typeface="Arial"/>
              </a:rPr>
              <a:t>11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8</a:t>
            </a:r>
            <a:endParaRPr sz="750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860976" y="5599964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3677834" y="5772109"/>
            <a:ext cx="29908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1775" algn="l"/>
              </a:tabLst>
            </a:pPr>
            <a:r>
              <a:rPr dirty="0" sz="750" spc="10" b="1">
                <a:latin typeface="Arial"/>
                <a:cs typeface="Arial"/>
              </a:rPr>
              <a:t>6</a:t>
            </a:r>
            <a:r>
              <a:rPr dirty="0" sz="750" spc="10" b="1">
                <a:latin typeface="Arial"/>
                <a:cs typeface="Arial"/>
              </a:rPr>
              <a:t>	</a:t>
            </a:r>
            <a:r>
              <a:rPr dirty="0" sz="750" spc="10" b="1">
                <a:latin typeface="Arial"/>
                <a:cs typeface="Arial"/>
              </a:rPr>
              <a:t>7</a:t>
            </a:r>
            <a:endParaRPr sz="75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731902" y="5938797"/>
            <a:ext cx="8001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10" b="1"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2926692" y="6313595"/>
            <a:ext cx="22732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Identificación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723533" y="6520841"/>
            <a:ext cx="3600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inversor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12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637300" y="6865383"/>
            <a:ext cx="2530475" cy="1148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4465" indent="-152400">
              <a:lnSpc>
                <a:spcPct val="100000"/>
              </a:lnSpc>
              <a:spcBef>
                <a:spcPts val="100"/>
              </a:spcBef>
              <a:buSzPct val="127272"/>
              <a:buAutoNum type="arabicPlain"/>
              <a:tabLst>
                <a:tab pos="165100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cadena</a:t>
            </a:r>
            <a:endParaRPr sz="550">
              <a:latin typeface="Microsoft Sans Serif"/>
              <a:cs typeface="Microsoft Sans Serif"/>
            </a:endParaRPr>
          </a:p>
          <a:p>
            <a:pPr marL="164465" marR="5080" indent="-152400">
              <a:lnSpc>
                <a:spcPts val="1000"/>
              </a:lnSpc>
              <a:spcBef>
                <a:spcPts val="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30">
                <a:latin typeface="Microsoft Sans Serif"/>
                <a:cs typeface="Microsoft Sans Serif"/>
              </a:rPr>
              <a:t>Interruptor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automático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30">
                <a:latin typeface="Microsoft Sans Serif"/>
                <a:cs typeface="Microsoft Sans Serif"/>
              </a:rPr>
              <a:t>miniatura/Interruptor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automático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>
                <a:latin typeface="Microsoft Sans Serif"/>
                <a:cs typeface="Microsoft Sans Serif"/>
              </a:rPr>
              <a:t> caja </a:t>
            </a:r>
            <a:r>
              <a:rPr dirty="0" sz="500" spc="15">
                <a:latin typeface="Microsoft Sans Serif"/>
                <a:cs typeface="Microsoft Sans Serif"/>
              </a:rPr>
              <a:t>moldeada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dispositivos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corriente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residual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0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-10">
                <a:latin typeface="Microsoft Sans Serif"/>
                <a:cs typeface="Microsoft Sans Serif"/>
              </a:rPr>
              <a:t>Caja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combinadora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CA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07692"/>
              <a:buAutoNum type="arabicPlain"/>
              <a:tabLst>
                <a:tab pos="165100" algn="l"/>
              </a:tabLst>
            </a:pPr>
            <a:r>
              <a:rPr dirty="0" sz="650" spc="25">
                <a:latin typeface="Microsoft Sans Serif"/>
                <a:cs typeface="Microsoft Sans Serif"/>
              </a:rPr>
              <a:t>Disyuntor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aire</a:t>
            </a:r>
            <a:endParaRPr sz="6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Contadores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energía: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Medidores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EQ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transformadores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corriente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Dispositivos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sobretensiones: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OVR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T1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T1-T2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45">
                <a:latin typeface="Microsoft Sans Serif"/>
                <a:cs typeface="Microsoft Sans Serif"/>
              </a:rPr>
              <a:t>/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10">
                <a:latin typeface="Microsoft Sans Serif"/>
                <a:cs typeface="Microsoft Sans Serif"/>
              </a:rPr>
              <a:t>T2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-30">
                <a:latin typeface="Microsoft Sans Serif"/>
                <a:cs typeface="Microsoft Sans Serif"/>
              </a:rPr>
              <a:t>QS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40000"/>
              <a:buAutoNum type="arabicPlain"/>
              <a:tabLst>
                <a:tab pos="165100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Seccionador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fusibles: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-60">
                <a:latin typeface="Microsoft Sans Serif"/>
                <a:cs typeface="Microsoft Sans Serif"/>
              </a:rPr>
              <a:t>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90</a:t>
            </a:r>
            <a:endParaRPr sz="50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60"/>
              </a:spcBef>
              <a:buSzPct val="107692"/>
              <a:buAutoNum type="arabicPlain"/>
              <a:tabLst>
                <a:tab pos="165100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Actuador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telefonía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0">
                <a:latin typeface="Microsoft Sans Serif"/>
                <a:cs typeface="Microsoft Sans Serif"/>
              </a:rPr>
              <a:t>GSM: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ATT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412313" y="6832527"/>
            <a:ext cx="2393950" cy="11817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64465" marR="824865" indent="-152400">
              <a:lnSpc>
                <a:spcPct val="148700"/>
              </a:lnSpc>
              <a:spcBef>
                <a:spcPts val="110"/>
              </a:spcBef>
            </a:pPr>
            <a:r>
              <a:rPr dirty="0" sz="600" spc="5" b="1">
                <a:latin typeface="Arial"/>
                <a:cs typeface="Arial"/>
              </a:rPr>
              <a:t>Productos </a:t>
            </a:r>
            <a:r>
              <a:rPr dirty="0" sz="600" spc="15" b="1">
                <a:latin typeface="Arial"/>
                <a:cs typeface="Arial"/>
              </a:rPr>
              <a:t>de </a:t>
            </a:r>
            <a:r>
              <a:rPr dirty="0" sz="600" spc="25" b="1">
                <a:latin typeface="Arial"/>
                <a:cs typeface="Arial"/>
              </a:rPr>
              <a:t>media </a:t>
            </a:r>
            <a:r>
              <a:rPr dirty="0" sz="600" spc="10" b="1">
                <a:latin typeface="Arial"/>
                <a:cs typeface="Arial"/>
              </a:rPr>
              <a:t>tensión: </a:t>
            </a:r>
            <a:r>
              <a:rPr dirty="0" sz="600" spc="5">
                <a:latin typeface="Microsoft Sans Serif"/>
                <a:cs typeface="Microsoft Sans Serif"/>
              </a:rPr>
              <a:t>9 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Transformadores: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Transformadores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secos,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transformadores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sumergidos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aceite</a:t>
            </a:r>
            <a:endParaRPr sz="550">
              <a:latin typeface="Microsoft Sans Serif"/>
              <a:cs typeface="Microsoft Sans Serif"/>
            </a:endParaRPr>
          </a:p>
          <a:p>
            <a:pPr marL="164465" marR="5080" indent="-152400">
              <a:lnSpc>
                <a:spcPts val="1000"/>
              </a:lnSpc>
              <a:spcBef>
                <a:spcPts val="90"/>
              </a:spcBef>
              <a:buSzPct val="107692"/>
              <a:buAutoNum type="arabicPlain" startAt="10"/>
              <a:tabLst>
                <a:tab pos="16510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Cuadros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secundarios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aislados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gas: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SafeRing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60">
                <a:latin typeface="Microsoft Sans Serif"/>
                <a:cs typeface="Microsoft Sans Serif"/>
              </a:rPr>
              <a:t>/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Safeplus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Cuadros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secundarios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aislados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aire:</a:t>
            </a:r>
            <a:r>
              <a:rPr dirty="0" sz="650" spc="-5">
                <a:latin typeface="Microsoft Sans Serif"/>
                <a:cs typeface="Microsoft Sans Serif"/>
              </a:rPr>
              <a:t> UniSec</a:t>
            </a:r>
            <a:endParaRPr sz="650">
              <a:latin typeface="Microsoft Sans Serif"/>
              <a:cs typeface="Microsoft Sans Serif"/>
            </a:endParaRPr>
          </a:p>
          <a:p>
            <a:pPr marL="164465" marR="446405">
              <a:lnSpc>
                <a:spcPts val="1000"/>
              </a:lnSpc>
            </a:pPr>
            <a:r>
              <a:rPr dirty="0" sz="550" spc="35">
                <a:latin typeface="Microsoft Sans Serif"/>
                <a:cs typeface="Microsoft Sans Serif"/>
              </a:rPr>
              <a:t>Interruptor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seccionador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aire: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NALF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Reconectador: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Gridshield®</a:t>
            </a:r>
            <a:endParaRPr sz="550">
              <a:latin typeface="Microsoft Sans Serif"/>
              <a:cs typeface="Microsoft Sans Serif"/>
            </a:endParaRPr>
          </a:p>
          <a:p>
            <a:pPr marL="164465">
              <a:lnSpc>
                <a:spcPct val="100000"/>
              </a:lnSpc>
              <a:spcBef>
                <a:spcPts val="150"/>
              </a:spcBef>
            </a:pPr>
            <a:r>
              <a:rPr dirty="0" sz="650" spc="20">
                <a:latin typeface="Microsoft Sans Serif"/>
                <a:cs typeface="Microsoft Sans Serif"/>
              </a:rPr>
              <a:t>Disyuntor:</a:t>
            </a:r>
            <a:r>
              <a:rPr dirty="0" sz="650" spc="-40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VD4</a:t>
            </a:r>
            <a:endParaRPr sz="650">
              <a:latin typeface="Microsoft Sans Serif"/>
              <a:cs typeface="Microsoft Sans Serif"/>
            </a:endParaRPr>
          </a:p>
          <a:p>
            <a:pPr marL="164465" indent="-152400">
              <a:lnSpc>
                <a:spcPct val="100000"/>
              </a:lnSpc>
              <a:spcBef>
                <a:spcPts val="170"/>
              </a:spcBef>
              <a:buSzPct val="116666"/>
              <a:buAutoNum type="arabicPlain" startAt="11"/>
              <a:tabLst>
                <a:tab pos="16510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Sistema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interfaz:</a:t>
            </a:r>
            <a:r>
              <a:rPr dirty="0" sz="600" spc="5">
                <a:latin typeface="Microsoft Sans Serif"/>
                <a:cs typeface="Microsoft Sans Serif"/>
              </a:rPr>
              <a:t> Familia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ABB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Relion®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73799" y="863852"/>
            <a:ext cx="5401945" cy="1767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950" b="1">
                <a:latin typeface="Arial"/>
                <a:cs typeface="Arial"/>
              </a:rPr>
              <a:t>B.2.14.1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Disyuntor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35" b="1">
                <a:latin typeface="Arial"/>
                <a:cs typeface="Arial"/>
              </a:rPr>
              <a:t>en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el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lado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-60" b="1">
                <a:latin typeface="Arial"/>
                <a:cs typeface="Arial"/>
              </a:rPr>
              <a:t>CA</a:t>
            </a:r>
            <a:r>
              <a:rPr dirty="0" sz="950" spc="-1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del</a:t>
            </a:r>
            <a:r>
              <a:rPr dirty="0" sz="950" spc="-20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inversor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Arial"/>
              <a:cs typeface="Arial"/>
            </a:endParaRPr>
          </a:p>
          <a:p>
            <a:pPr marL="76200" marR="68580">
              <a:lnSpc>
                <a:spcPct val="153900"/>
              </a:lnSpc>
              <a:spcBef>
                <a:spcPts val="5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línea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cada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inversor,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 </a:t>
            </a:r>
            <a:r>
              <a:rPr dirty="0" sz="650" spc="10">
                <a:latin typeface="Microsoft Sans Serif"/>
                <a:cs typeface="Microsoft Sans Serif"/>
              </a:rPr>
              <a:t>características </a:t>
            </a:r>
            <a:r>
              <a:rPr dirty="0" sz="650">
                <a:latin typeface="Microsoft Sans Serif"/>
                <a:cs typeface="Microsoft Sans Serif"/>
              </a:rPr>
              <a:t>(estas </a:t>
            </a:r>
            <a:r>
              <a:rPr dirty="0" sz="650" spc="15">
                <a:latin typeface="Microsoft Sans Serif"/>
                <a:cs typeface="Microsoft Sans Serif"/>
              </a:rPr>
              <a:t>son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0">
                <a:latin typeface="Microsoft Sans Serif"/>
                <a:cs typeface="Microsoft Sans Serif"/>
              </a:rPr>
              <a:t>características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5">
                <a:latin typeface="Microsoft Sans Serif"/>
                <a:cs typeface="Microsoft Sans Serif"/>
              </a:rPr>
              <a:t>interruptor </a:t>
            </a:r>
            <a:r>
              <a:rPr dirty="0" sz="650" spc="20">
                <a:latin typeface="Microsoft Sans Serif"/>
                <a:cs typeface="Microsoft Sans Serif"/>
              </a:rPr>
              <a:t>de protección de </a:t>
            </a:r>
            <a:r>
              <a:rPr dirty="0" sz="650" spc="15">
                <a:latin typeface="Microsoft Sans Serif"/>
                <a:cs typeface="Microsoft Sans Serif"/>
              </a:rPr>
              <a:t>carga </a:t>
            </a:r>
            <a:r>
              <a:rPr dirty="0" sz="650" spc="30">
                <a:latin typeface="Microsoft Sans Serif"/>
                <a:cs typeface="Microsoft Sans Serif"/>
              </a:rPr>
              <a:t>referido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25">
                <a:latin typeface="Microsoft Sans Serif"/>
                <a:cs typeface="Microsoft Sans Serif"/>
              </a:rPr>
              <a:t>una </a:t>
            </a:r>
            <a:r>
              <a:rPr dirty="0" sz="650" spc="15">
                <a:latin typeface="Microsoft Sans Serif"/>
                <a:cs typeface="Microsoft Sans Serif"/>
              </a:rPr>
              <a:t>instalación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15">
                <a:latin typeface="Microsoft Sans Serif"/>
                <a:cs typeface="Microsoft Sans Serif"/>
              </a:rPr>
              <a:t>solo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inversor):</a:t>
            </a:r>
            <a:endParaRPr sz="650">
              <a:latin typeface="Microsoft Sans Serif"/>
              <a:cs typeface="Microsoft Sans Serif"/>
            </a:endParaRPr>
          </a:p>
          <a:p>
            <a:pPr marL="1403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1409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Tipo: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Interruptor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automático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termomagnética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diferencial;</a:t>
            </a:r>
            <a:endParaRPr sz="800">
              <a:latin typeface="Microsoft Sans Serif"/>
              <a:cs typeface="Microsoft Sans Serif"/>
            </a:endParaRPr>
          </a:p>
          <a:p>
            <a:pPr marL="1403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1409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nominal: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r>
              <a:rPr dirty="0" sz="800" spc="170">
                <a:latin typeface="Microsoft Sans Serif"/>
                <a:cs typeface="Microsoft Sans Serif"/>
              </a:rPr>
              <a:t> </a:t>
            </a:r>
            <a:r>
              <a:rPr dirty="0" baseline="-33333" sz="750" spc="-89">
                <a:latin typeface="Microsoft Sans Serif"/>
                <a:cs typeface="Microsoft Sans Serif"/>
              </a:rPr>
              <a:t>C.A</a:t>
            </a:r>
            <a:r>
              <a:rPr dirty="0" sz="750" spc="-60">
                <a:latin typeface="Microsoft Sans Serif"/>
                <a:cs typeface="Microsoft Sans Serif"/>
              </a:rPr>
              <a:t>;</a:t>
            </a:r>
            <a:r>
              <a:rPr dirty="0" baseline="-33333" sz="750" spc="-89">
                <a:latin typeface="Microsoft Sans Serif"/>
                <a:cs typeface="Microsoft Sans Serif"/>
              </a:rPr>
              <a:t>.</a:t>
            </a:r>
            <a:r>
              <a:rPr dirty="0" baseline="-33333" sz="750" spc="6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0">
                <a:latin typeface="Microsoft Sans Serif"/>
                <a:cs typeface="Microsoft Sans Serif"/>
              </a:rPr>
              <a:t>V</a:t>
            </a:r>
            <a:r>
              <a:rPr dirty="0" baseline="-33333" sz="750" spc="-225">
                <a:latin typeface="Microsoft Sans Serif"/>
                <a:cs typeface="Microsoft Sans Serif"/>
              </a:rPr>
              <a:t>C.A</a:t>
            </a:r>
            <a:r>
              <a:rPr dirty="0" sz="750" spc="-150">
                <a:latin typeface="Microsoft Sans Serif"/>
                <a:cs typeface="Microsoft Sans Serif"/>
              </a:rPr>
              <a:t>=</a:t>
            </a:r>
            <a:r>
              <a:rPr dirty="0" baseline="-33333" sz="750" spc="-225">
                <a:latin typeface="Microsoft Sans Serif"/>
                <a:cs typeface="Microsoft Sans Serif"/>
              </a:rPr>
              <a:t>.</a:t>
            </a:r>
            <a:r>
              <a:rPr dirty="0" baseline="-33333" sz="750" spc="16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800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endParaRPr sz="750">
              <a:latin typeface="Microsoft Sans Serif"/>
              <a:cs typeface="Microsoft Sans Serif"/>
            </a:endParaRPr>
          </a:p>
          <a:p>
            <a:pPr marL="136525" indent="-60960">
              <a:lnSpc>
                <a:spcPts val="869"/>
              </a:lnSpc>
              <a:spcBef>
                <a:spcPts val="240"/>
              </a:spcBef>
              <a:buChar char="•"/>
              <a:tabLst>
                <a:tab pos="137160" algn="l"/>
                <a:tab pos="1806575" algn="l"/>
                <a:tab pos="343535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nominal: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	</a:t>
            </a:r>
            <a:r>
              <a:rPr dirty="0" sz="700" spc="-10">
                <a:latin typeface="Microsoft Sans Serif"/>
                <a:cs typeface="Microsoft Sans Serif"/>
              </a:rPr>
              <a:t>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	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134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A;</a:t>
            </a:r>
            <a:endParaRPr sz="800">
              <a:latin typeface="Microsoft Sans Serif"/>
              <a:cs typeface="Microsoft Sans Serif"/>
            </a:endParaRPr>
          </a:p>
          <a:p>
            <a:pPr marL="1565275">
              <a:lnSpc>
                <a:spcPts val="270"/>
              </a:lnSpc>
              <a:tabLst>
                <a:tab pos="3170555" algn="l"/>
              </a:tabLst>
            </a:pP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r>
              <a:rPr dirty="0" sz="300">
                <a:latin typeface="Microsoft Sans Serif"/>
                <a:cs typeface="Microsoft Sans Serif"/>
              </a:rPr>
              <a:t>	</a:t>
            </a: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endParaRPr sz="300">
              <a:latin typeface="Microsoft Sans Serif"/>
              <a:cs typeface="Microsoft Sans Serif"/>
            </a:endParaRPr>
          </a:p>
          <a:p>
            <a:pPr marL="215265">
              <a:lnSpc>
                <a:spcPct val="100000"/>
              </a:lnSpc>
              <a:spcBef>
                <a:spcPts val="254"/>
              </a:spcBef>
            </a:pPr>
            <a:r>
              <a:rPr dirty="0" sz="600" spc="15">
                <a:latin typeface="Microsoft Sans Serif"/>
                <a:cs typeface="Microsoft Sans Serif"/>
              </a:rPr>
              <a:t>entonces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nominal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disyuntor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carga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=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150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A;</a:t>
            </a:r>
            <a:endParaRPr sz="600">
              <a:latin typeface="Microsoft Sans Serif"/>
              <a:cs typeface="Microsoft Sans Serif"/>
            </a:endParaRPr>
          </a:p>
          <a:p>
            <a:pPr marL="140335" indent="-65405">
              <a:lnSpc>
                <a:spcPct val="100000"/>
              </a:lnSpc>
              <a:spcBef>
                <a:spcPts val="280"/>
              </a:spcBef>
              <a:buChar char="•"/>
              <a:tabLst>
                <a:tab pos="1409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Característica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magnética: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característica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B/C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umbral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magnética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ajustable</a:t>
            </a:r>
            <a:endParaRPr sz="800">
              <a:latin typeface="Microsoft Sans Serif"/>
              <a:cs typeface="Microsoft Sans Serif"/>
            </a:endParaRPr>
          </a:p>
          <a:p>
            <a:pPr marL="140335" indent="-65405">
              <a:lnSpc>
                <a:spcPct val="100000"/>
              </a:lnSpc>
              <a:spcBef>
                <a:spcPts val="240"/>
              </a:spcBef>
              <a:buChar char="•"/>
              <a:tabLst>
                <a:tab pos="1409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polos: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dependiendo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0000" y="2791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0000" y="2866064"/>
            <a:ext cx="862965" cy="146367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15"/>
              </a:spcBef>
            </a:pPr>
            <a:r>
              <a:rPr dirty="0" sz="600" spc="5">
                <a:latin typeface="Microsoft Sans Serif"/>
                <a:cs typeface="Microsoft Sans Serif"/>
              </a:rPr>
              <a:t>45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r>
              <a:rPr dirty="0" sz="500" spc="-25">
                <a:latin typeface="Microsoft Sans Serif"/>
                <a:cs typeface="Microsoft Sans Serif"/>
              </a:rPr>
              <a:t>El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fabricante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inversores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0"/>
              </a:spcBef>
            </a:pPr>
            <a:r>
              <a:rPr dirty="0" sz="550" spc="10">
                <a:latin typeface="Microsoft Sans Serif"/>
                <a:cs typeface="Microsoft Sans Serif"/>
              </a:rPr>
              <a:t>declara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r>
              <a:rPr dirty="0" sz="500" spc="-5">
                <a:latin typeface="Microsoft Sans Serif"/>
                <a:cs typeface="Microsoft Sans Serif"/>
              </a:rPr>
              <a:t>Sin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  <a:p>
            <a:pPr marR="93980">
              <a:lnSpc>
                <a:spcPct val="133300"/>
              </a:lnSpc>
            </a:pPr>
            <a:r>
              <a:rPr dirty="0" sz="500" spc="-5">
                <a:latin typeface="Microsoft Sans Serif"/>
                <a:cs typeface="Microsoft Sans Serif"/>
              </a:rPr>
              <a:t>Los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inversores,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cuanto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su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construcción,</a:t>
            </a:r>
            <a:endParaRPr sz="500">
              <a:latin typeface="Microsoft Sans Serif"/>
              <a:cs typeface="Microsoft Sans Serif"/>
            </a:endParaRPr>
          </a:p>
          <a:p>
            <a:pPr marR="55880">
              <a:lnSpc>
                <a:spcPct val="121200"/>
              </a:lnSpc>
              <a:spcBef>
                <a:spcPts val="10"/>
              </a:spcBef>
            </a:pPr>
            <a:r>
              <a:rPr dirty="0" sz="550" spc="20">
                <a:latin typeface="Microsoft Sans Serif"/>
                <a:cs typeface="Microsoft Sans Serif"/>
              </a:rPr>
              <a:t>No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inyecte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corrientes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falla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tierra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continuas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21200"/>
              </a:lnSpc>
            </a:pP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20">
                <a:latin typeface="Microsoft Sans Serif"/>
                <a:cs typeface="Microsoft Sans Serif"/>
              </a:rPr>
              <a:t>lo </a:t>
            </a:r>
            <a:r>
              <a:rPr dirty="0" sz="550" spc="30">
                <a:latin typeface="Microsoft Sans Serif"/>
                <a:cs typeface="Microsoft Sans Serif"/>
              </a:rPr>
              <a:t>tanto no </a:t>
            </a:r>
            <a:r>
              <a:rPr dirty="0" sz="550" spc="10">
                <a:latin typeface="Microsoft Sans Serif"/>
                <a:cs typeface="Microsoft Sans Serif"/>
              </a:rPr>
              <a:t>existe </a:t>
            </a:r>
            <a:r>
              <a:rPr dirty="0" sz="550" spc="1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ningún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requisito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 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protección </a:t>
            </a:r>
            <a:r>
              <a:rPr dirty="0" sz="550" spc="15">
                <a:latin typeface="Microsoft Sans Serif"/>
                <a:cs typeface="Microsoft Sans Serif"/>
              </a:rPr>
              <a:t>diferencial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instalada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aguas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abajo</a:t>
            </a:r>
            <a:endParaRPr sz="550">
              <a:latin typeface="Microsoft Sans Serif"/>
              <a:cs typeface="Microsoft Sans Serif"/>
            </a:endParaRPr>
          </a:p>
          <a:p>
            <a:pPr marR="62230">
              <a:lnSpc>
                <a:spcPct val="121200"/>
              </a:lnSpc>
            </a:pP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inversor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sea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tipo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-10">
                <a:latin typeface="Microsoft Sans Serif"/>
                <a:cs typeface="Microsoft Sans Serif"/>
              </a:rPr>
              <a:t>B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según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30">
                <a:latin typeface="Microsoft Sans Serif"/>
                <a:cs typeface="Microsoft Sans Serif"/>
              </a:rPr>
              <a:t>IEC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60755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0">
                <a:latin typeface="Microsoft Sans Serif"/>
                <a:cs typeface="Microsoft Sans Serif"/>
              </a:rPr>
              <a:t>/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-20">
                <a:latin typeface="Microsoft Sans Serif"/>
                <a:cs typeface="Microsoft Sans Serif"/>
              </a:rPr>
              <a:t>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2.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78" y="2771815"/>
            <a:ext cx="3860800" cy="467359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dispositivo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corriente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residual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debe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cumplir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siguientes</a:t>
            </a:r>
            <a:r>
              <a:rPr dirty="0" sz="700" spc="10">
                <a:latin typeface="Microsoft Sans Serif"/>
                <a:cs typeface="Microsoft Sans Serif"/>
              </a:rPr>
              <a:t> características: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Tipo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diferencial</a:t>
            </a:r>
            <a:r>
              <a:rPr dirty="0" sz="500" spc="15">
                <a:latin typeface="Microsoft Sans Serif"/>
                <a:cs typeface="Microsoft Sans Serif"/>
              </a:rPr>
              <a:t>45</a:t>
            </a:r>
            <a:r>
              <a:rPr dirty="0" sz="800" spc="15">
                <a:latin typeface="Microsoft Sans Serif"/>
                <a:cs typeface="Microsoft Sans Serif"/>
              </a:rPr>
              <a:t>:A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Sensibilidad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diferencial: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1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3454652"/>
            <a:ext cx="7486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b="1">
                <a:latin typeface="Arial"/>
                <a:cs typeface="Arial"/>
              </a:rPr>
              <a:t>B.2.14.2</a:t>
            </a:r>
            <a:r>
              <a:rPr dirty="0" sz="950" spc="-65" b="1">
                <a:latin typeface="Arial"/>
                <a:cs typeface="Arial"/>
              </a:rPr>
              <a:t> </a:t>
            </a:r>
            <a:r>
              <a:rPr dirty="0" sz="950" spc="-45" b="1">
                <a:latin typeface="Arial"/>
                <a:cs typeface="Arial"/>
              </a:rPr>
              <a:t>DPS</a:t>
            </a:r>
            <a:endParaRPr sz="9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299" y="3880102"/>
            <a:ext cx="444690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protección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contra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sobretensiones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instalado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en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lado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40">
                <a:latin typeface="Microsoft Sans Serif"/>
                <a:cs typeface="Microsoft Sans Serif"/>
              </a:rPr>
              <a:t>CA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inversores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deberá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un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clase </a:t>
            </a:r>
            <a:r>
              <a:rPr dirty="0" sz="600" spc="15">
                <a:latin typeface="Microsoft Sans Serif"/>
                <a:cs typeface="Microsoft Sans Serif"/>
              </a:rPr>
              <a:t>I.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299" y="4254753"/>
            <a:ext cx="24085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b="1">
                <a:latin typeface="Arial"/>
                <a:cs typeface="Arial"/>
              </a:rPr>
              <a:t>B.2.14.3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Disyuntor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principal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lado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-40" b="1">
                <a:latin typeface="Arial"/>
                <a:cs typeface="Arial"/>
              </a:rPr>
              <a:t>CA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baja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tensión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278" y="5369897"/>
            <a:ext cx="4396740" cy="461009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51765">
              <a:lnSpc>
                <a:spcPct val="100000"/>
              </a:lnSpc>
              <a:spcBef>
                <a:spcPts val="320"/>
              </a:spcBef>
            </a:pPr>
            <a:r>
              <a:rPr dirty="0" sz="650" spc="-40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interconectan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12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inversores;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entonces,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corriente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nominal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disyuntor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carga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=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2000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Característica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magnética: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umbral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magnética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ajustable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polos: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3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dependiendo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sistema.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99199" y="4582387"/>
            <a:ext cx="5151120" cy="791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43180">
              <a:lnSpc>
                <a:spcPct val="1539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30">
                <a:latin typeface="Microsoft Sans Serif"/>
                <a:cs typeface="Microsoft Sans Serif"/>
              </a:rPr>
              <a:t>proteger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40">
                <a:latin typeface="Microsoft Sans Serif"/>
                <a:cs typeface="Microsoft Sans Serif"/>
              </a:rPr>
              <a:t>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todos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inversores,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dispositivo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contra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sobrecorriente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las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siguientes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características:</a:t>
            </a:r>
            <a:endParaRPr sz="650">
              <a:latin typeface="Microsoft Sans Serif"/>
              <a:cs typeface="Microsoft Sans Serif"/>
            </a:endParaRPr>
          </a:p>
          <a:p>
            <a:pPr marL="1149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1155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Tipo: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Disyuntor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aire;</a:t>
            </a:r>
            <a:endParaRPr sz="800">
              <a:latin typeface="Microsoft Sans Serif"/>
              <a:cs typeface="Microsoft Sans Serif"/>
            </a:endParaRPr>
          </a:p>
          <a:p>
            <a:pPr marL="1149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1155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Tensión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nominal: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-55">
                <a:latin typeface="Microsoft Sans Serif"/>
                <a:cs typeface="Microsoft Sans Serif"/>
              </a:rPr>
              <a:t>V</a:t>
            </a:r>
            <a:r>
              <a:rPr dirty="0" sz="800" spc="170">
                <a:latin typeface="Microsoft Sans Serif"/>
                <a:cs typeface="Microsoft Sans Serif"/>
              </a:rPr>
              <a:t> </a:t>
            </a:r>
            <a:r>
              <a:rPr dirty="0" baseline="-33333" sz="750" spc="-89">
                <a:latin typeface="Microsoft Sans Serif"/>
                <a:cs typeface="Microsoft Sans Serif"/>
              </a:rPr>
              <a:t>C.A</a:t>
            </a:r>
            <a:r>
              <a:rPr dirty="0" sz="750" spc="-60">
                <a:latin typeface="Microsoft Sans Serif"/>
                <a:cs typeface="Microsoft Sans Serif"/>
              </a:rPr>
              <a:t>;</a:t>
            </a:r>
            <a:r>
              <a:rPr dirty="0" baseline="-33333" sz="750" spc="-89">
                <a:latin typeface="Microsoft Sans Serif"/>
                <a:cs typeface="Microsoft Sans Serif"/>
              </a:rPr>
              <a:t>.</a:t>
            </a:r>
            <a:r>
              <a:rPr dirty="0" baseline="-33333" sz="750" spc="6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seleccionado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50">
                <a:latin typeface="Microsoft Sans Serif"/>
                <a:cs typeface="Microsoft Sans Serif"/>
              </a:rPr>
              <a:t>V</a:t>
            </a:r>
            <a:r>
              <a:rPr dirty="0" baseline="-33333" sz="750" spc="-225">
                <a:latin typeface="Microsoft Sans Serif"/>
                <a:cs typeface="Microsoft Sans Serif"/>
              </a:rPr>
              <a:t>C.A</a:t>
            </a:r>
            <a:r>
              <a:rPr dirty="0" sz="750" spc="-150">
                <a:latin typeface="Microsoft Sans Serif"/>
                <a:cs typeface="Microsoft Sans Serif"/>
              </a:rPr>
              <a:t>=</a:t>
            </a:r>
            <a:r>
              <a:rPr dirty="0" baseline="-33333" sz="750" spc="-225">
                <a:latin typeface="Microsoft Sans Serif"/>
                <a:cs typeface="Microsoft Sans Serif"/>
              </a:rPr>
              <a:t>.</a:t>
            </a:r>
            <a:r>
              <a:rPr dirty="0" baseline="-33333" sz="750" spc="16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800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5">
                <a:latin typeface="Microsoft Sans Serif"/>
                <a:cs typeface="Microsoft Sans Serif"/>
              </a:rPr>
              <a:t>V</a:t>
            </a:r>
            <a:endParaRPr sz="750">
              <a:latin typeface="Microsoft Sans Serif"/>
              <a:cs typeface="Microsoft Sans Serif"/>
            </a:endParaRPr>
          </a:p>
          <a:p>
            <a:pPr marL="111125" indent="-60960">
              <a:lnSpc>
                <a:spcPct val="100000"/>
              </a:lnSpc>
              <a:spcBef>
                <a:spcPts val="240"/>
              </a:spcBef>
              <a:buChar char="•"/>
              <a:tabLst>
                <a:tab pos="111760" algn="l"/>
                <a:tab pos="1781175" algn="l"/>
                <a:tab pos="340995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Corriente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nominal: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&gt;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I	</a:t>
            </a:r>
            <a:r>
              <a:rPr dirty="0" sz="700" spc="-10">
                <a:latin typeface="Microsoft Sans Serif"/>
                <a:cs typeface="Microsoft Sans Serif"/>
              </a:rPr>
              <a:t>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seleccionado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I	</a:t>
            </a:r>
            <a:r>
              <a:rPr dirty="0" sz="800" spc="-10">
                <a:latin typeface="Microsoft Sans Serif"/>
                <a:cs typeface="Microsoft Sans Serif"/>
              </a:rPr>
              <a:t>=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134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A;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26943" y="5325750"/>
            <a:ext cx="184213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617345" algn="l"/>
              </a:tabLst>
            </a:pP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r>
              <a:rPr dirty="0" sz="300">
                <a:latin typeface="Microsoft Sans Serif"/>
                <a:cs typeface="Microsoft Sans Serif"/>
              </a:rPr>
              <a:t>	</a:t>
            </a:r>
            <a:r>
              <a:rPr dirty="0" sz="300" spc="-20">
                <a:latin typeface="Microsoft Sans Serif"/>
                <a:cs typeface="Microsoft Sans Serif"/>
              </a:rPr>
              <a:t>CA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>
                <a:latin typeface="Microsoft Sans Serif"/>
                <a:cs typeface="Microsoft Sans Serif"/>
              </a:rPr>
              <a:t>MÁXIMA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99" y="6013703"/>
            <a:ext cx="22326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Microsoft Sans Serif"/>
                <a:cs typeface="Microsoft Sans Serif"/>
              </a:rPr>
              <a:t>B.2.15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15">
                <a:latin typeface="Microsoft Sans Serif"/>
                <a:cs typeface="Microsoft Sans Serif"/>
              </a:rPr>
              <a:t>Línea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10">
                <a:latin typeface="Microsoft Sans Serif"/>
                <a:cs typeface="Microsoft Sans Serif"/>
              </a:rPr>
              <a:t>MT</a:t>
            </a:r>
            <a:r>
              <a:rPr dirty="0" sz="1200" spc="-20">
                <a:latin typeface="Microsoft Sans Serif"/>
                <a:cs typeface="Microsoft Sans Serif"/>
              </a:rPr>
              <a:t> </a:t>
            </a:r>
            <a:r>
              <a:rPr dirty="0" sz="1200" spc="10">
                <a:latin typeface="Microsoft Sans Serif"/>
                <a:cs typeface="Microsoft Sans Serif"/>
              </a:rPr>
              <a:t>y</a:t>
            </a:r>
            <a:r>
              <a:rPr dirty="0" sz="1200" spc="-25">
                <a:latin typeface="Microsoft Sans Serif"/>
                <a:cs typeface="Microsoft Sans Serif"/>
              </a:rPr>
              <a:t> </a:t>
            </a:r>
            <a:r>
              <a:rPr dirty="0" sz="1200" spc="35">
                <a:latin typeface="Microsoft Sans Serif"/>
                <a:cs typeface="Microsoft Sans Serif"/>
              </a:rPr>
              <a:t>protecciones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6412456"/>
            <a:ext cx="5237480" cy="942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916940">
              <a:lnSpc>
                <a:spcPct val="142900"/>
              </a:lnSpc>
              <a:spcBef>
                <a:spcPts val="100"/>
              </a:spcBef>
            </a:pPr>
            <a:r>
              <a:rPr dirty="0" sz="700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dimensionamiento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BT/MT, </a:t>
            </a:r>
            <a:r>
              <a:rPr dirty="0" sz="700" spc="20">
                <a:latin typeface="Microsoft Sans Serif"/>
                <a:cs typeface="Microsoft Sans Serif"/>
              </a:rPr>
              <a:t>consulte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guía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técnica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5">
                <a:latin typeface="Microsoft Sans Serif"/>
                <a:cs typeface="Microsoft Sans Serif"/>
              </a:rPr>
              <a:t>ABB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“Las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subestaciones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transformadoras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MT/BT”.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dimensionamiento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líneas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tensión,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consulte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guía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técnica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ABB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“Principios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funcionamiento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cuadros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distribución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tensión”.</a:t>
            </a:r>
            <a:endParaRPr sz="650">
              <a:latin typeface="Microsoft Sans Serif"/>
              <a:cs typeface="Microsoft Sans Serif"/>
            </a:endParaRPr>
          </a:p>
          <a:p>
            <a:pPr marL="12700" marR="422909">
              <a:lnSpc>
                <a:spcPts val="1200"/>
              </a:lnSpc>
            </a:pPr>
            <a:r>
              <a:rPr dirty="0" sz="800" spc="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seleccionar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protección,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consulte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guía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técnica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ABB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“Criterios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protección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redes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media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tensión”.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024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109665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62626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253047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25">
                <a:latin typeface="Microsoft Sans Serif"/>
                <a:cs typeface="Microsoft Sans Serif"/>
              </a:rPr>
              <a:t>ANEXO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XB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30">
                <a:latin typeface="Microsoft Sans Serif"/>
                <a:cs typeface="Microsoft Sans Serif"/>
              </a:rPr>
              <a:t>–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50">
                <a:latin typeface="Microsoft Sans Serif"/>
                <a:cs typeface="Microsoft Sans Serif"/>
              </a:rPr>
              <a:t>EJEMPLOS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DISEÑO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PLANTAS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25">
                <a:latin typeface="Microsoft Sans Serif"/>
                <a:cs typeface="Microsoft Sans Serif"/>
              </a:rPr>
              <a:t>FOTOVOLTAICAS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6255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1025" y="6454594"/>
            <a:ext cx="146685" cy="768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9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8545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587627"/>
            <a:ext cx="3214370" cy="85407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2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0"/>
              </a:spcBef>
            </a:pPr>
            <a:r>
              <a:rPr dirty="0" sz="2000" spc="30" b="1">
                <a:latin typeface="Arial"/>
                <a:cs typeface="Arial"/>
              </a:rPr>
              <a:t>Anexo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-175" b="1">
                <a:latin typeface="Arial"/>
                <a:cs typeface="Arial"/>
              </a:rPr>
              <a:t>C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-25" b="1">
                <a:latin typeface="Arial"/>
                <a:cs typeface="Arial"/>
              </a:rPr>
              <a:t>-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110" b="1">
                <a:latin typeface="Arial"/>
                <a:cs typeface="Arial"/>
              </a:rPr>
              <a:t>Mantenimiento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02299" y="3223964"/>
            <a:ext cx="2773680" cy="2192655"/>
          </a:xfrm>
          <a:prstGeom prst="rect">
            <a:avLst/>
          </a:prstGeom>
        </p:spPr>
        <p:txBody>
          <a:bodyPr wrap="square" lIns="0" tIns="1079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150" spc="35" b="1">
                <a:latin typeface="Arial"/>
                <a:cs typeface="Arial"/>
              </a:rPr>
              <a:t>Introducción</a:t>
            </a:r>
            <a:endParaRPr sz="1150">
              <a:latin typeface="Arial"/>
              <a:cs typeface="Arial"/>
            </a:endParaRPr>
          </a:p>
          <a:p>
            <a:pPr lvl="1" marL="224154" indent="-212090">
              <a:lnSpc>
                <a:spcPct val="100000"/>
              </a:lnSpc>
              <a:spcBef>
                <a:spcPts val="620"/>
              </a:spcBef>
              <a:buAutoNum type="arabicPeriod"/>
              <a:tabLst>
                <a:tab pos="224790" algn="l"/>
              </a:tabLst>
            </a:pPr>
            <a:r>
              <a:rPr dirty="0" sz="950" spc="5" b="1">
                <a:latin typeface="Arial"/>
                <a:cs typeface="Arial"/>
              </a:rPr>
              <a:t>Protocolos</a:t>
            </a:r>
            <a:r>
              <a:rPr dirty="0" sz="950" spc="-3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35" b="1">
                <a:latin typeface="Arial"/>
                <a:cs typeface="Arial"/>
              </a:rPr>
              <a:t> </a:t>
            </a:r>
            <a:r>
              <a:rPr dirty="0" sz="950" spc="50" b="1">
                <a:latin typeface="Arial"/>
                <a:cs typeface="Arial"/>
              </a:rPr>
              <a:t>mantenimiento</a:t>
            </a:r>
            <a:endParaRPr sz="950">
              <a:latin typeface="Arial"/>
              <a:cs typeface="Arial"/>
            </a:endParaRPr>
          </a:p>
          <a:p>
            <a:pPr lvl="1" marL="224154" indent="-212090">
              <a:lnSpc>
                <a:spcPct val="100000"/>
              </a:lnSpc>
              <a:spcBef>
                <a:spcPts val="660"/>
              </a:spcBef>
              <a:buAutoNum type="arabicPeriod"/>
              <a:tabLst>
                <a:tab pos="224790" algn="l"/>
              </a:tabLst>
            </a:pPr>
            <a:r>
              <a:rPr dirty="0" sz="950" spc="25" b="1">
                <a:latin typeface="Arial"/>
                <a:cs typeface="Arial"/>
              </a:rPr>
              <a:t>Investigación</a:t>
            </a:r>
            <a:r>
              <a:rPr dirty="0" sz="950" spc="-35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fallas</a:t>
            </a:r>
            <a:endParaRPr sz="950">
              <a:latin typeface="Arial"/>
              <a:cs typeface="Arial"/>
            </a:endParaRPr>
          </a:p>
          <a:p>
            <a:pPr lvl="1" marL="268605" indent="-25654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269240" algn="l"/>
              </a:tabLst>
            </a:pPr>
            <a:r>
              <a:rPr dirty="0" sz="1150" spc="10" b="1">
                <a:latin typeface="Arial"/>
                <a:cs typeface="Arial"/>
              </a:rPr>
              <a:t>Renovación</a:t>
            </a:r>
            <a:r>
              <a:rPr dirty="0" sz="1150" spc="-35" b="1">
                <a:latin typeface="Arial"/>
                <a:cs typeface="Arial"/>
              </a:rPr>
              <a:t> </a:t>
            </a:r>
            <a:r>
              <a:rPr dirty="0" sz="1150" spc="10" b="1">
                <a:latin typeface="Arial"/>
                <a:cs typeface="Arial"/>
              </a:rPr>
              <a:t>y</a:t>
            </a:r>
            <a:r>
              <a:rPr dirty="0" sz="1150" spc="-35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repotenciación</a:t>
            </a:r>
            <a:endParaRPr sz="1150">
              <a:latin typeface="Arial"/>
              <a:cs typeface="Arial"/>
            </a:endParaRPr>
          </a:p>
          <a:p>
            <a:pPr lvl="1" marL="246379" indent="-234315">
              <a:lnSpc>
                <a:spcPct val="100000"/>
              </a:lnSpc>
              <a:spcBef>
                <a:spcPts val="520"/>
              </a:spcBef>
              <a:buAutoNum type="arabicPeriod"/>
              <a:tabLst>
                <a:tab pos="247015" algn="l"/>
              </a:tabLst>
            </a:pPr>
            <a:r>
              <a:rPr dirty="0" sz="1050" spc="15" b="1">
                <a:latin typeface="Arial"/>
                <a:cs typeface="Arial"/>
              </a:rPr>
              <a:t>Sistema</a:t>
            </a:r>
            <a:r>
              <a:rPr dirty="0" sz="1050" spc="-3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seguimiento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y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supervisión</a:t>
            </a:r>
            <a:endParaRPr sz="1050">
              <a:latin typeface="Arial"/>
              <a:cs typeface="Arial"/>
            </a:endParaRPr>
          </a:p>
          <a:p>
            <a:pPr lvl="2" marL="578485" indent="-26162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57912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Normas</a:t>
            </a:r>
            <a:endParaRPr sz="800">
              <a:latin typeface="Microsoft Sans Serif"/>
              <a:cs typeface="Microsoft Sans Serif"/>
            </a:endParaRPr>
          </a:p>
          <a:p>
            <a:pPr lvl="2" marL="561975" indent="-245110">
              <a:lnSpc>
                <a:spcPct val="100000"/>
              </a:lnSpc>
              <a:spcBef>
                <a:spcPts val="290"/>
              </a:spcBef>
              <a:buAutoNum type="arabicPeriod"/>
              <a:tabLst>
                <a:tab pos="56261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Componente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sensor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monitoreo</a:t>
            </a:r>
            <a:endParaRPr sz="750">
              <a:latin typeface="Microsoft Sans Serif"/>
              <a:cs typeface="Microsoft Sans Serif"/>
            </a:endParaRPr>
          </a:p>
          <a:p>
            <a:pPr lvl="2" marL="561975" indent="-245110">
              <a:lnSpc>
                <a:spcPct val="100000"/>
              </a:lnSpc>
              <a:spcBef>
                <a:spcPts val="300"/>
              </a:spcBef>
              <a:buAutoNum type="arabicPeriod"/>
              <a:tabLst>
                <a:tab pos="56261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Indicadores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clave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desempeño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-20">
                <a:latin typeface="Microsoft Sans Serif"/>
                <a:cs typeface="Microsoft Sans Serif"/>
              </a:rPr>
              <a:t>(KPI)</a:t>
            </a:r>
            <a:endParaRPr sz="750">
              <a:latin typeface="Microsoft Sans Serif"/>
              <a:cs typeface="Microsoft Sans Serif"/>
            </a:endParaRPr>
          </a:p>
          <a:p>
            <a:pPr lvl="1" marL="246379" indent="-234315">
              <a:lnSpc>
                <a:spcPct val="100000"/>
              </a:lnSpc>
              <a:spcBef>
                <a:spcPts val="600"/>
              </a:spcBef>
              <a:buAutoNum type="arabicPeriod"/>
              <a:tabLst>
                <a:tab pos="247015" algn="l"/>
              </a:tabLst>
            </a:pPr>
            <a:r>
              <a:rPr dirty="0" sz="1050" spc="55" b="1">
                <a:latin typeface="Arial"/>
                <a:cs typeface="Arial"/>
              </a:rPr>
              <a:t>Mantenimiento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inversores</a:t>
            </a:r>
            <a:endParaRPr sz="1050">
              <a:latin typeface="Arial"/>
              <a:cs typeface="Arial"/>
            </a:endParaRPr>
          </a:p>
          <a:p>
            <a:pPr lvl="2" marL="647700" indent="-330835">
              <a:lnSpc>
                <a:spcPct val="100000"/>
              </a:lnSpc>
              <a:spcBef>
                <a:spcPts val="190"/>
              </a:spcBef>
              <a:buSzPct val="133333"/>
              <a:buAutoNum type="arabicPeriod"/>
              <a:tabLst>
                <a:tab pos="648335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Inversor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cadena</a:t>
            </a:r>
            <a:endParaRPr sz="600">
              <a:latin typeface="Microsoft Sans Serif"/>
              <a:cs typeface="Microsoft Sans Serif"/>
            </a:endParaRPr>
          </a:p>
          <a:p>
            <a:pPr lvl="2" marL="647700" indent="-330835">
              <a:lnSpc>
                <a:spcPct val="100000"/>
              </a:lnSpc>
              <a:spcBef>
                <a:spcPts val="240"/>
              </a:spcBef>
              <a:buSzPct val="106666"/>
              <a:buAutoNum type="arabicPeriod"/>
              <a:tabLst>
                <a:tab pos="648335" algn="l"/>
              </a:tabLst>
            </a:pPr>
            <a:r>
              <a:rPr dirty="0" sz="750" spc="30">
                <a:latin typeface="Microsoft Sans Serif"/>
                <a:cs typeface="Microsoft Sans Serif"/>
              </a:rPr>
              <a:t>Inversor</a:t>
            </a:r>
            <a:r>
              <a:rPr dirty="0" sz="750" spc="-3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centralizado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91025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0000" y="587627"/>
            <a:ext cx="3214370" cy="85407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25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0"/>
              </a:spcBef>
            </a:pPr>
            <a:r>
              <a:rPr dirty="0" sz="2000" spc="30" b="1">
                <a:latin typeface="Arial"/>
                <a:cs typeface="Arial"/>
              </a:rPr>
              <a:t>Anexo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-175" b="1">
                <a:latin typeface="Arial"/>
                <a:cs typeface="Arial"/>
              </a:rPr>
              <a:t>C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-25" b="1">
                <a:latin typeface="Arial"/>
                <a:cs typeface="Arial"/>
              </a:rPr>
              <a:t>-</a:t>
            </a:r>
            <a:r>
              <a:rPr dirty="0" sz="2000" spc="-40" b="1">
                <a:latin typeface="Arial"/>
                <a:cs typeface="Arial"/>
              </a:rPr>
              <a:t> </a:t>
            </a:r>
            <a:r>
              <a:rPr dirty="0" sz="2000" spc="110" b="1">
                <a:latin typeface="Arial"/>
                <a:cs typeface="Arial"/>
              </a:rPr>
              <a:t>Mantenimiento</a:t>
            </a:r>
            <a:endParaRPr sz="20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49999" y="2515940"/>
            <a:ext cx="942340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35" b="1">
                <a:latin typeface="Arial"/>
                <a:cs typeface="Arial"/>
              </a:rPr>
              <a:t>Introducción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3212057"/>
            <a:ext cx="5367020" cy="2616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67030">
              <a:lnSpc>
                <a:spcPct val="1429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Cada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producción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eléctrica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tanto,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eléctrica.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Como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 cualquier </a:t>
            </a:r>
            <a:r>
              <a:rPr dirty="0" sz="700" spc="15">
                <a:latin typeface="Microsoft Sans Serif"/>
                <a:cs typeface="Microsoft Sans Serif"/>
              </a:rPr>
              <a:t>sistema eléctrico,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operación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mantenimiento </a:t>
            </a:r>
            <a:r>
              <a:rPr dirty="0" sz="700" spc="10">
                <a:latin typeface="Microsoft Sans Serif"/>
                <a:cs typeface="Microsoft Sans Serif"/>
              </a:rPr>
              <a:t>(O&amp;M)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los sistemas </a:t>
            </a:r>
            <a:r>
              <a:rPr dirty="0" sz="700" spc="20">
                <a:latin typeface="Microsoft Sans Serif"/>
                <a:cs typeface="Microsoft Sans Serif"/>
              </a:rPr>
              <a:t>fotovoltaicos son </a:t>
            </a:r>
            <a:r>
              <a:rPr dirty="0" sz="700" spc="10">
                <a:latin typeface="Microsoft Sans Serif"/>
                <a:cs typeface="Microsoft Sans Serif"/>
              </a:rPr>
              <a:t>necesarios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obligatorios.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00" spc="20">
                <a:latin typeface="Microsoft Sans Serif"/>
                <a:cs typeface="Microsoft Sans Serif"/>
              </a:rPr>
              <a:t>Generalmente,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O&amp;M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interactúan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múltiples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partes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interesadas,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diferentes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roles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responsabilidades:</a:t>
            </a:r>
            <a:endParaRPr sz="700">
              <a:latin typeface="Microsoft Sans Serif"/>
              <a:cs typeface="Microsoft Sans Serif"/>
            </a:endParaRPr>
          </a:p>
          <a:p>
            <a:pPr marL="69850" marR="382905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25">
                <a:latin typeface="Microsoft Sans Serif"/>
                <a:cs typeface="Microsoft Sans Serif"/>
              </a:rPr>
              <a:t>Propietario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activo: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propietario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activo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inversor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contribuye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financiar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construcción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25">
                <a:latin typeface="Microsoft Sans Serif"/>
                <a:cs typeface="Microsoft Sans Serif"/>
              </a:rPr>
              <a:t>operación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fotovoltaica.</a:t>
            </a:r>
            <a:endParaRPr sz="700">
              <a:latin typeface="Microsoft Sans Serif"/>
              <a:cs typeface="Microsoft Sans Serif"/>
            </a:endParaRPr>
          </a:p>
          <a:p>
            <a:pPr marL="69850" marR="82550" indent="-69850">
              <a:lnSpc>
                <a:spcPct val="142900"/>
              </a:lnSpc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Gestor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activos: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gestor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garantiza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rentabilidad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óptima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supervisa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actividades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operación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mantenimiento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5">
                <a:latin typeface="Microsoft Sans Serif"/>
                <a:cs typeface="Microsoft Sans Serif"/>
              </a:rPr>
              <a:t>producción </a:t>
            </a:r>
            <a:r>
              <a:rPr dirty="0" sz="700" spc="20">
                <a:latin typeface="Microsoft Sans Serif"/>
                <a:cs typeface="Microsoft Sans Serif"/>
              </a:rPr>
              <a:t>de energía. </a:t>
            </a:r>
            <a:r>
              <a:rPr dirty="0" sz="700" spc="-30">
                <a:latin typeface="Microsoft Sans Serif"/>
                <a:cs typeface="Microsoft Sans Serif"/>
              </a:rPr>
              <a:t>El </a:t>
            </a:r>
            <a:r>
              <a:rPr dirty="0" sz="700" spc="25">
                <a:latin typeface="Microsoft Sans Serif"/>
                <a:cs typeface="Microsoft Sans Serif"/>
              </a:rPr>
              <a:t>objetivo </a:t>
            </a:r>
            <a:r>
              <a:rPr dirty="0" sz="700" spc="20">
                <a:latin typeface="Microsoft Sans Serif"/>
                <a:cs typeface="Microsoft Sans Serif"/>
              </a:rPr>
              <a:t>del </a:t>
            </a:r>
            <a:r>
              <a:rPr dirty="0" sz="700" spc="30">
                <a:latin typeface="Microsoft Sans Serif"/>
                <a:cs typeface="Microsoft Sans Serif"/>
              </a:rPr>
              <a:t>gestor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activos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30">
                <a:latin typeface="Microsoft Sans Serif"/>
                <a:cs typeface="Microsoft Sans Serif"/>
              </a:rPr>
              <a:t>también </a:t>
            </a:r>
            <a:r>
              <a:rPr dirty="0" sz="700" spc="20">
                <a:latin typeface="Microsoft Sans Serif"/>
                <a:cs typeface="Microsoft Sans Serif"/>
              </a:rPr>
              <a:t>gestionar, </a:t>
            </a:r>
            <a:r>
              <a:rPr dirty="0" sz="700" spc="15">
                <a:latin typeface="Microsoft Sans Serif"/>
                <a:cs typeface="Microsoft Sans Serif"/>
              </a:rPr>
              <a:t>desde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punto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vista </a:t>
            </a:r>
            <a:r>
              <a:rPr dirty="0" sz="700" spc="25">
                <a:latin typeface="Microsoft Sans Serif"/>
                <a:cs typeface="Microsoft Sans Serif"/>
              </a:rPr>
              <a:t>financiero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5">
                <a:latin typeface="Microsoft Sans Serif"/>
                <a:cs typeface="Microsoft Sans Serif"/>
              </a:rPr>
              <a:t>técnico,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0">
                <a:latin typeface="Microsoft Sans Serif"/>
                <a:cs typeface="Microsoft Sans Serif"/>
              </a:rPr>
              <a:t>cumplimiento </a:t>
            </a:r>
            <a:r>
              <a:rPr dirty="0" sz="700" spc="20">
                <a:latin typeface="Microsoft Sans Serif"/>
                <a:cs typeface="Microsoft Sans Serif"/>
              </a:rPr>
              <a:t>de todas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15">
                <a:latin typeface="Microsoft Sans Serif"/>
                <a:cs typeface="Microsoft Sans Serif"/>
              </a:rPr>
              <a:t>obligaciones </a:t>
            </a:r>
            <a:r>
              <a:rPr dirty="0" sz="700" spc="20">
                <a:latin typeface="Microsoft Sans Serif"/>
                <a:cs typeface="Microsoft Sans Serif"/>
              </a:rPr>
              <a:t>administrativas, </a:t>
            </a:r>
            <a:r>
              <a:rPr dirty="0" sz="700" spc="5">
                <a:latin typeface="Microsoft Sans Serif"/>
                <a:cs typeface="Microsoft Sans Serif"/>
              </a:rPr>
              <a:t>fiscales, </a:t>
            </a:r>
            <a:r>
              <a:rPr dirty="0" sz="700" spc="15">
                <a:latin typeface="Microsoft Sans Serif"/>
                <a:cs typeface="Microsoft Sans Serif"/>
              </a:rPr>
              <a:t>financieras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seguros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SPV.</a:t>
            </a:r>
            <a:endParaRPr sz="700">
              <a:latin typeface="Microsoft Sans Serif"/>
              <a:cs typeface="Microsoft Sans Serif"/>
            </a:endParaRPr>
          </a:p>
          <a:p>
            <a:pPr marL="65405" marR="213360" indent="-65405">
              <a:lnSpc>
                <a:spcPts val="1200"/>
              </a:lnSpc>
              <a:spcBef>
                <a:spcPts val="100"/>
              </a:spcBef>
              <a:buChar char="•"/>
              <a:tabLst>
                <a:tab pos="65405" algn="l"/>
              </a:tabLst>
            </a:pPr>
            <a:r>
              <a:rPr dirty="0" sz="650" spc="5">
                <a:latin typeface="Microsoft Sans Serif"/>
                <a:cs typeface="Microsoft Sans Serif"/>
              </a:rPr>
              <a:t>Asesor </a:t>
            </a:r>
            <a:r>
              <a:rPr dirty="0" sz="650" spc="10">
                <a:latin typeface="Microsoft Sans Serif"/>
                <a:cs typeface="Microsoft Sans Serif"/>
              </a:rPr>
              <a:t>técnico: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asesor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técnico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es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ingeniero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experto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proporciona</a:t>
            </a:r>
            <a:r>
              <a:rPr dirty="0" sz="650" spc="10">
                <a:latin typeface="Microsoft Sans Serif"/>
                <a:cs typeface="Microsoft Sans Serif"/>
              </a:rPr>
              <a:t> servicios</a:t>
            </a:r>
            <a:r>
              <a:rPr dirty="0" sz="650" spc="5">
                <a:latin typeface="Microsoft Sans Serif"/>
                <a:cs typeface="Microsoft Sans Serif"/>
              </a:rPr>
              <a:t> especializados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salvaguardar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producción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energética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ejemplo,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análisis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diagnóstico,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verificación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estado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fotovoltaica,</a:t>
            </a:r>
            <a:r>
              <a:rPr dirty="0" sz="650">
                <a:latin typeface="Microsoft Sans Serif"/>
                <a:cs typeface="Microsoft Sans Serif"/>
              </a:rPr>
              <a:t> etc.)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Char char="•"/>
            </a:pPr>
            <a:endParaRPr sz="950">
              <a:latin typeface="Microsoft Sans Serif"/>
              <a:cs typeface="Microsoft Sans Serif"/>
            </a:endParaRPr>
          </a:p>
          <a:p>
            <a:pPr marL="69850" marR="5080" indent="-69850">
              <a:lnSpc>
                <a:spcPct val="142900"/>
              </a:lnSpc>
              <a:spcBef>
                <a:spcPts val="5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Contratista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O&amp;M: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contratista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O&amp;M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cargo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actividades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15">
                <a:latin typeface="Microsoft Sans Serif"/>
                <a:cs typeface="Microsoft Sans Serif"/>
              </a:rPr>
              <a:t>operaciones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ejemplo,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actividades </a:t>
            </a:r>
            <a:r>
              <a:rPr dirty="0" sz="700" spc="10">
                <a:latin typeface="Microsoft Sans Serif"/>
                <a:cs typeface="Microsoft Sans Serif"/>
              </a:rPr>
              <a:t>eléctricas, </a:t>
            </a:r>
            <a:r>
              <a:rPr dirty="0" sz="700" spc="25">
                <a:latin typeface="Microsoft Sans Serif"/>
                <a:cs typeface="Microsoft Sans Serif"/>
              </a:rPr>
              <a:t>gestión </a:t>
            </a:r>
            <a:r>
              <a:rPr dirty="0" sz="700" spc="20">
                <a:latin typeface="Microsoft Sans Serif"/>
                <a:cs typeface="Microsoft Sans Serif"/>
              </a:rPr>
              <a:t>de repuestos, </a:t>
            </a:r>
            <a:r>
              <a:rPr dirty="0" sz="700" spc="15">
                <a:latin typeface="Microsoft Sans Serif"/>
                <a:cs typeface="Microsoft Sans Serif"/>
              </a:rPr>
              <a:t>verificación </a:t>
            </a:r>
            <a:r>
              <a:rPr dirty="0" sz="700" spc="20">
                <a:latin typeface="Microsoft Sans Serif"/>
                <a:cs typeface="Microsoft Sans Serif"/>
              </a:rPr>
              <a:t>periódica, </a:t>
            </a:r>
            <a:r>
              <a:rPr dirty="0" sz="700">
                <a:latin typeface="Microsoft Sans Serif"/>
                <a:cs typeface="Microsoft Sans Serif"/>
              </a:rPr>
              <a:t>etc.). </a:t>
            </a:r>
            <a:r>
              <a:rPr dirty="0" sz="700" spc="20">
                <a:latin typeface="Microsoft Sans Serif"/>
                <a:cs typeface="Microsoft Sans Serif"/>
              </a:rPr>
              <a:t>Debido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25">
                <a:latin typeface="Microsoft Sans Serif"/>
                <a:cs typeface="Microsoft Sans Serif"/>
              </a:rPr>
              <a:t>peligros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descargas eléctricas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relámpagos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presentes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esencial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personal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proveedor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O&amp;M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interactúa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tenga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capacitación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adecuada,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use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equipo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personal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adecuado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10">
                <a:latin typeface="Microsoft Sans Serif"/>
                <a:cs typeface="Microsoft Sans Serif"/>
              </a:rPr>
              <a:t>siga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procedimientos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seguros.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1" y="5981003"/>
            <a:ext cx="5346700" cy="3354704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600" spc="-10">
                <a:latin typeface="Microsoft Sans Serif"/>
                <a:cs typeface="Microsoft Sans Serif"/>
              </a:rPr>
              <a:t>Las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actividades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mantenimiento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podrían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clasificarse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siguiente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manera:</a:t>
            </a:r>
            <a:endParaRPr sz="600">
              <a:latin typeface="Microsoft Sans Serif"/>
              <a:cs typeface="Microsoft Sans Serif"/>
            </a:endParaRPr>
          </a:p>
          <a:p>
            <a:pPr marL="73660" marR="247650" indent="-73660">
              <a:lnSpc>
                <a:spcPct val="133400"/>
              </a:lnSpc>
              <a:spcBef>
                <a:spcPts val="25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Preventivo: </a:t>
            </a:r>
            <a:r>
              <a:rPr dirty="0" sz="750" spc="20">
                <a:latin typeface="Microsoft Sans Serif"/>
                <a:cs typeface="Microsoft Sans Serif"/>
              </a:rPr>
              <a:t>Elettropedia</a:t>
            </a:r>
            <a:r>
              <a:rPr dirty="0" sz="450" spc="20">
                <a:latin typeface="Microsoft Sans Serif"/>
                <a:cs typeface="Microsoft Sans Serif"/>
              </a:rPr>
              <a:t>46</a:t>
            </a:r>
            <a:r>
              <a:rPr dirty="0" sz="750" spc="20">
                <a:latin typeface="Microsoft Sans Serif"/>
                <a:cs typeface="Microsoft Sans Serif"/>
              </a:rPr>
              <a:t>define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predictivo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referencia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-30">
                <a:latin typeface="Microsoft Sans Serif"/>
                <a:cs typeface="Microsoft Sans Serif"/>
              </a:rPr>
              <a:t>IEV</a:t>
            </a:r>
            <a:r>
              <a:rPr dirty="0" sz="750" spc="1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192-06-05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manera: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“mantenimiento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realizado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mitigar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degradación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reducir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probabilidad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falla”.</a:t>
            </a:r>
            <a:endParaRPr sz="750">
              <a:latin typeface="Microsoft Sans Serif"/>
              <a:cs typeface="Microsoft Sans Serif"/>
            </a:endParaRPr>
          </a:p>
          <a:p>
            <a:pPr marL="151765" marR="74295">
              <a:lnSpc>
                <a:spcPts val="1200"/>
              </a:lnSpc>
              <a:spcBef>
                <a:spcPts val="90"/>
              </a:spcBef>
            </a:pPr>
            <a:r>
              <a:rPr dirty="0" sz="650" spc="-30">
                <a:latin typeface="Microsoft Sans Serif"/>
                <a:cs typeface="Microsoft Sans Serif"/>
              </a:rPr>
              <a:t>El </a:t>
            </a:r>
            <a:r>
              <a:rPr dirty="0" sz="650" spc="10">
                <a:latin typeface="Microsoft Sans Serif"/>
                <a:cs typeface="Microsoft Sans Serif"/>
              </a:rPr>
              <a:t>servicio </a:t>
            </a:r>
            <a:r>
              <a:rPr dirty="0" sz="650" spc="20">
                <a:latin typeface="Microsoft Sans Serif"/>
                <a:cs typeface="Microsoft Sans Serif"/>
              </a:rPr>
              <a:t>principal del </a:t>
            </a:r>
            <a:r>
              <a:rPr dirty="0" sz="650" spc="30">
                <a:latin typeface="Microsoft Sans Serif"/>
                <a:cs typeface="Microsoft Sans Serif"/>
              </a:rPr>
              <a:t>mantenimiento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planta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25">
                <a:latin typeface="Microsoft Sans Serif"/>
                <a:cs typeface="Microsoft Sans Serif"/>
              </a:rPr>
              <a:t>comprende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30">
                <a:latin typeface="Microsoft Sans Serif"/>
                <a:cs typeface="Microsoft Sans Serif"/>
              </a:rPr>
              <a:t>mantenimiento </a:t>
            </a:r>
            <a:r>
              <a:rPr dirty="0" sz="650" spc="35">
                <a:latin typeface="Microsoft Sans Serif"/>
                <a:cs typeface="Microsoft Sans Serif"/>
              </a:rPr>
              <a:t>programado </a:t>
            </a:r>
            <a:r>
              <a:rPr dirty="0" sz="650" spc="15">
                <a:latin typeface="Microsoft Sans Serif"/>
                <a:cs typeface="Microsoft Sans Serif"/>
              </a:rPr>
              <a:t>regular.</a:t>
            </a:r>
            <a:r>
              <a:rPr dirty="0" sz="400" spc="15">
                <a:latin typeface="Microsoft Sans Serif"/>
                <a:cs typeface="Microsoft Sans Serif"/>
              </a:rPr>
              <a:t>47</a:t>
            </a:r>
            <a:r>
              <a:rPr dirty="0" sz="650" spc="15">
                <a:latin typeface="Microsoft Sans Serif"/>
                <a:cs typeface="Microsoft Sans Serif"/>
              </a:rPr>
              <a:t>Inspecciones </a:t>
            </a:r>
            <a:r>
              <a:rPr dirty="0" sz="650" spc="2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visuales y físicas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25">
                <a:latin typeface="Microsoft Sans Serif"/>
                <a:cs typeface="Microsoft Sans Serif"/>
              </a:rPr>
              <a:t>todos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5">
                <a:latin typeface="Microsoft Sans Serif"/>
                <a:cs typeface="Microsoft Sans Serif"/>
              </a:rPr>
              <a:t>componentes </a:t>
            </a:r>
            <a:r>
              <a:rPr dirty="0" sz="650">
                <a:latin typeface="Microsoft Sans Serif"/>
                <a:cs typeface="Microsoft Sans Serif"/>
              </a:rPr>
              <a:t>clave </a:t>
            </a:r>
            <a:r>
              <a:rPr dirty="0" sz="650" spc="20">
                <a:latin typeface="Microsoft Sans Serif"/>
                <a:cs typeface="Microsoft Sans Serif"/>
              </a:rPr>
              <a:t>de acuerdo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>
                <a:latin typeface="Microsoft Sans Serif"/>
                <a:cs typeface="Microsoft Sans Serif"/>
              </a:rPr>
              <a:t>las </a:t>
            </a:r>
            <a:r>
              <a:rPr dirty="0" sz="650" spc="15">
                <a:latin typeface="Microsoft Sans Serif"/>
                <a:cs typeface="Microsoft Sans Serif"/>
              </a:rPr>
              <a:t>recomendaciones </a:t>
            </a:r>
            <a:r>
              <a:rPr dirty="0" sz="650" spc="20">
                <a:latin typeface="Microsoft Sans Serif"/>
                <a:cs typeface="Microsoft Sans Serif"/>
              </a:rPr>
              <a:t>emitidas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20">
                <a:latin typeface="Microsoft Sans Serif"/>
                <a:cs typeface="Microsoft Sans Serif"/>
              </a:rPr>
              <a:t>fabricantes de equipos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originales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5">
                <a:latin typeface="Microsoft Sans Serif"/>
                <a:cs typeface="Microsoft Sans Serif"/>
              </a:rPr>
              <a:t>(OEM)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manual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operación</a:t>
            </a:r>
            <a:r>
              <a:rPr dirty="0" sz="650" spc="5">
                <a:latin typeface="Microsoft Sans Serif"/>
                <a:cs typeface="Microsoft Sans Serif"/>
              </a:rPr>
              <a:t> y </a:t>
            </a: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Todas</a:t>
            </a:r>
            <a:r>
              <a:rPr dirty="0" sz="650" spc="5">
                <a:latin typeface="Microsoft Sans Serif"/>
                <a:cs typeface="Microsoft Sans Serif"/>
              </a:rPr>
              <a:t> estas </a:t>
            </a:r>
            <a:r>
              <a:rPr dirty="0" sz="650" spc="10">
                <a:latin typeface="Microsoft Sans Serif"/>
                <a:cs typeface="Microsoft Sans Serif"/>
              </a:rPr>
              <a:t>actividades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incluyen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mantenimiento </a:t>
            </a:r>
            <a:r>
              <a:rPr dirty="0" sz="650" spc="20">
                <a:latin typeface="Microsoft Sans Serif"/>
                <a:cs typeface="Microsoft Sans Serif"/>
              </a:rPr>
              <a:t>anual detallado: </a:t>
            </a:r>
            <a:r>
              <a:rPr dirty="0" sz="650" spc="25">
                <a:latin typeface="Microsoft Sans Serif"/>
                <a:cs typeface="Microsoft Sans Serif"/>
              </a:rPr>
              <a:t>proporciona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0">
                <a:latin typeface="Microsoft Sans Serif"/>
                <a:cs typeface="Microsoft Sans Serif"/>
              </a:rPr>
              <a:t>cronograma </a:t>
            </a:r>
            <a:r>
              <a:rPr dirty="0" sz="650" spc="15">
                <a:latin typeface="Microsoft Sans Serif"/>
                <a:cs typeface="Microsoft Sans Serif"/>
              </a:rPr>
              <a:t>establecido con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35">
                <a:latin typeface="Microsoft Sans Serif"/>
                <a:cs typeface="Microsoft Sans Serif"/>
              </a:rPr>
              <a:t>número </a:t>
            </a:r>
            <a:r>
              <a:rPr dirty="0" sz="650" spc="10">
                <a:latin typeface="Microsoft Sans Serif"/>
                <a:cs typeface="Microsoft Sans Serif"/>
              </a:rPr>
              <a:t>específico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iteraciones </a:t>
            </a:r>
            <a:r>
              <a:rPr dirty="0" sz="650" spc="20">
                <a:latin typeface="Microsoft Sans Serif"/>
                <a:cs typeface="Microsoft Sans Serif"/>
              </a:rPr>
              <a:t>para </a:t>
            </a:r>
            <a:r>
              <a:rPr dirty="0" sz="650" spc="15">
                <a:latin typeface="Microsoft Sans Serif"/>
                <a:cs typeface="Microsoft Sans Serif"/>
              </a:rPr>
              <a:t>llevar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cabo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preventivo.</a:t>
            </a:r>
            <a:endParaRPr sz="650">
              <a:latin typeface="Microsoft Sans Serif"/>
              <a:cs typeface="Microsoft Sans Serif"/>
            </a:endParaRPr>
          </a:p>
          <a:p>
            <a:pPr marL="65405" marR="260985" indent="-65405">
              <a:lnSpc>
                <a:spcPts val="1200"/>
              </a:lnSpc>
              <a:buChar char="•"/>
              <a:tabLst>
                <a:tab pos="65405" algn="l"/>
              </a:tabLst>
            </a:pP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correctivo: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Elettropedia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define</a:t>
            </a:r>
            <a:r>
              <a:rPr dirty="0" sz="650" spc="10">
                <a:latin typeface="Microsoft Sans Serif"/>
                <a:cs typeface="Microsoft Sans Serif"/>
              </a:rPr>
              <a:t> 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correctivo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referencia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IEV</a:t>
            </a:r>
            <a:r>
              <a:rPr dirty="0" sz="650" spc="5">
                <a:latin typeface="Microsoft Sans Serif"/>
                <a:cs typeface="Microsoft Sans Serif"/>
              </a:rPr>
              <a:t> 192-06-06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0">
                <a:latin typeface="Microsoft Sans Serif"/>
                <a:cs typeface="Microsoft Sans Serif"/>
              </a:rPr>
              <a:t>siguiente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manera: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“mantenimiento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realizado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después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detección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una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falla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efectuar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restauración”.</a:t>
            </a:r>
            <a:endParaRPr sz="650">
              <a:latin typeface="Microsoft Sans Serif"/>
              <a:cs typeface="Microsoft Sans Serif"/>
            </a:endParaRPr>
          </a:p>
          <a:p>
            <a:pPr marL="151765">
              <a:lnSpc>
                <a:spcPct val="100000"/>
              </a:lnSpc>
              <a:spcBef>
                <a:spcPts val="26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correctivo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incluye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tres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fases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actividades:</a:t>
            </a:r>
            <a:endParaRPr sz="700">
              <a:latin typeface="Microsoft Sans Serif"/>
              <a:cs typeface="Microsoft Sans Serif"/>
            </a:endParaRPr>
          </a:p>
          <a:p>
            <a:pPr lvl="1" marL="269875" indent="-105410">
              <a:lnSpc>
                <a:spcPct val="100000"/>
              </a:lnSpc>
              <a:spcBef>
                <a:spcPts val="310"/>
              </a:spcBef>
              <a:buAutoNum type="arabicPeriod"/>
              <a:tabLst>
                <a:tab pos="27051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Solución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problemas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diagnóstico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fallas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identificar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localizar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causa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falla;</a:t>
            </a:r>
            <a:endParaRPr sz="750">
              <a:latin typeface="Microsoft Sans Serif"/>
              <a:cs typeface="Microsoft Sans Serif"/>
            </a:endParaRPr>
          </a:p>
          <a:p>
            <a:pPr lvl="1" marL="317500" marR="375920" indent="-153035">
              <a:lnSpc>
                <a:spcPts val="1200"/>
              </a:lnSpc>
              <a:spcBef>
                <a:spcPts val="90"/>
              </a:spcBef>
              <a:buAutoNum type="arabicPeriod"/>
              <a:tabLst>
                <a:tab pos="25654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Reparación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Temporal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fin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restablecer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requerida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elemento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defectuoso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tiempo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limitado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espera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-5">
                <a:latin typeface="Microsoft Sans Serif"/>
                <a:cs typeface="Microsoft Sans Serif"/>
              </a:rPr>
              <a:t> se </a:t>
            </a:r>
            <a:r>
              <a:rPr dirty="0" sz="650" spc="10">
                <a:latin typeface="Microsoft Sans Serif"/>
                <a:cs typeface="Microsoft Sans Serif"/>
              </a:rPr>
              <a:t>realice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reparación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definitiva;</a:t>
            </a:r>
            <a:endParaRPr sz="650">
              <a:latin typeface="Microsoft Sans Serif"/>
              <a:cs typeface="Microsoft Sans Serif"/>
            </a:endParaRPr>
          </a:p>
          <a:p>
            <a:pPr lvl="1" marL="255904" indent="-91440">
              <a:lnSpc>
                <a:spcPct val="100000"/>
              </a:lnSpc>
              <a:spcBef>
                <a:spcPts val="310"/>
              </a:spcBef>
              <a:buAutoNum type="arabicPeriod"/>
              <a:tabLst>
                <a:tab pos="25654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Reparación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restablecer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definitivamente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25">
                <a:latin typeface="Microsoft Sans Serif"/>
                <a:cs typeface="Microsoft Sans Serif"/>
              </a:rPr>
              <a:t>función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requerida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artículo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defectuoso.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10"/>
              </a:spcBef>
            </a:pP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correctivo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extraordinario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porque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después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ocurre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evento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mayor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impredecible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planta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fotovoltaica;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generalmente,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está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incluido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Contrato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O&amp;M.</a:t>
            </a:r>
            <a:endParaRPr sz="700">
              <a:latin typeface="Microsoft Sans Serif"/>
              <a:cs typeface="Microsoft Sans Serif"/>
            </a:endParaRPr>
          </a:p>
          <a:p>
            <a:pPr marL="73660" marR="93980" indent="-73660">
              <a:lnSpc>
                <a:spcPct val="133400"/>
              </a:lnSpc>
              <a:spcBef>
                <a:spcPts val="10"/>
              </a:spcBef>
              <a:buChar char="•"/>
              <a:tabLst>
                <a:tab pos="73660" algn="l"/>
              </a:tabLst>
            </a:pP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25">
                <a:latin typeface="Microsoft Sans Serif"/>
                <a:cs typeface="Microsoft Sans Serif"/>
              </a:rPr>
              <a:t>predictivo: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25">
                <a:latin typeface="Microsoft Sans Serif"/>
                <a:cs typeface="Microsoft Sans Serif"/>
              </a:rPr>
              <a:t>predictivo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15">
                <a:latin typeface="Microsoft Sans Serif"/>
                <a:cs typeface="Microsoft Sans Serif"/>
              </a:rPr>
              <a:t>basado </a:t>
            </a:r>
            <a:r>
              <a:rPr dirty="0" sz="750" spc="25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condición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10">
                <a:latin typeface="Microsoft Sans Serif"/>
                <a:cs typeface="Microsoft Sans Serif"/>
              </a:rPr>
              <a:t>lleva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cabo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siguiendo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una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previsión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derivada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análisis</a:t>
            </a:r>
            <a:r>
              <a:rPr dirty="0" sz="750" spc="5">
                <a:latin typeface="Microsoft Sans Serif"/>
                <a:cs typeface="Microsoft Sans Serif"/>
              </a:rPr>
              <a:t> 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evaluación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parámetros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significativos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degradación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0">
                <a:latin typeface="Microsoft Sans Serif"/>
                <a:cs typeface="Microsoft Sans Serif"/>
              </a:rPr>
              <a:t>elemento </a:t>
            </a:r>
            <a:r>
              <a:rPr dirty="0" sz="750" spc="15">
                <a:latin typeface="Microsoft Sans Serif"/>
                <a:cs typeface="Microsoft Sans Serif"/>
              </a:rPr>
              <a:t>(según </a:t>
            </a:r>
            <a:r>
              <a:rPr dirty="0" sz="750" spc="-30">
                <a:latin typeface="Microsoft Sans Serif"/>
                <a:cs typeface="Microsoft Sans Serif"/>
              </a:rPr>
              <a:t>EN </a:t>
            </a:r>
            <a:r>
              <a:rPr dirty="0" sz="750" spc="5">
                <a:latin typeface="Microsoft Sans Serif"/>
                <a:cs typeface="Microsoft Sans Serif"/>
              </a:rPr>
              <a:t>13306) </a:t>
            </a:r>
            <a:r>
              <a:rPr dirty="0" sz="750" spc="35">
                <a:latin typeface="Microsoft Sans Serif"/>
                <a:cs typeface="Microsoft Sans Serif"/>
              </a:rPr>
              <a:t>o </a:t>
            </a:r>
            <a:r>
              <a:rPr dirty="0" sz="750" spc="20">
                <a:latin typeface="Microsoft Sans Serif"/>
                <a:cs typeface="Microsoft Sans Serif"/>
              </a:rPr>
              <a:t>derivada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experiencia. </a:t>
            </a:r>
            <a:r>
              <a:rPr dirty="0" sz="750" spc="-35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25">
                <a:latin typeface="Microsoft Sans Serif"/>
                <a:cs typeface="Microsoft Sans Serif"/>
              </a:rPr>
              <a:t>predictivo </a:t>
            </a:r>
            <a:r>
              <a:rPr dirty="0" sz="750" spc="20">
                <a:latin typeface="Microsoft Sans Serif"/>
                <a:cs typeface="Microsoft Sans Serif"/>
              </a:rPr>
              <a:t>reduce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5">
                <a:latin typeface="Microsoft Sans Serif"/>
                <a:cs typeface="Microsoft Sans Serif"/>
              </a:rPr>
              <a:t>trabajos de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emergencia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40">
                <a:latin typeface="Microsoft Sans Serif"/>
                <a:cs typeface="Microsoft Sans Serif"/>
              </a:rPr>
              <a:t>no </a:t>
            </a:r>
            <a:r>
              <a:rPr dirty="0" sz="750" spc="20">
                <a:latin typeface="Microsoft Sans Serif"/>
                <a:cs typeface="Microsoft Sans Serif"/>
              </a:rPr>
              <a:t>planificados relacionados con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25">
                <a:latin typeface="Microsoft Sans Serif"/>
                <a:cs typeface="Microsoft Sans Serif"/>
              </a:rPr>
              <a:t>fallo de </a:t>
            </a:r>
            <a:r>
              <a:rPr dirty="0" sz="750" spc="45">
                <a:latin typeface="Microsoft Sans Serif"/>
                <a:cs typeface="Microsoft Sans Serif"/>
              </a:rPr>
              <a:t>un </a:t>
            </a:r>
            <a:r>
              <a:rPr dirty="0" sz="750" spc="25">
                <a:latin typeface="Microsoft Sans Serif"/>
                <a:cs typeface="Microsoft Sans Serif"/>
              </a:rPr>
              <a:t>elemento, </a:t>
            </a:r>
            <a:r>
              <a:rPr dirty="0" sz="750" spc="35">
                <a:latin typeface="Microsoft Sans Serif"/>
                <a:cs typeface="Microsoft Sans Serif"/>
              </a:rPr>
              <a:t>aumenta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disponibilidad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fotovoltaica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reduce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tiempo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reparación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optimiza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costes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gestión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repuestos.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0000" y="61722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0000" y="6246463"/>
            <a:ext cx="933450" cy="146240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15"/>
              </a:spcBef>
            </a:pPr>
            <a:r>
              <a:rPr dirty="0" sz="600" spc="5">
                <a:latin typeface="Microsoft Sans Serif"/>
                <a:cs typeface="Microsoft Sans Serif"/>
              </a:rPr>
              <a:t>46</a:t>
            </a:r>
            <a:endParaRPr sz="600">
              <a:latin typeface="Microsoft Sans Serif"/>
              <a:cs typeface="Microsoft Sans Serif"/>
            </a:endParaRPr>
          </a:p>
          <a:p>
            <a:pPr marR="40640">
              <a:lnSpc>
                <a:spcPct val="122400"/>
              </a:lnSpc>
              <a:spcBef>
                <a:spcPts val="45"/>
              </a:spcBef>
            </a:pPr>
            <a:r>
              <a:rPr dirty="0" sz="500" spc="10">
                <a:latin typeface="Microsoft Sans Serif"/>
                <a:cs typeface="Microsoft Sans Serif"/>
              </a:rPr>
              <a:t>Electropedia </a:t>
            </a:r>
            <a:r>
              <a:rPr dirty="0" sz="500" spc="15">
                <a:latin typeface="Microsoft Sans Serif"/>
                <a:cs typeface="Microsoft Sans Serif"/>
              </a:rPr>
              <a:t>(también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conocido </a:t>
            </a:r>
            <a:r>
              <a:rPr dirty="0" sz="550" spc="20">
                <a:latin typeface="Microsoft Sans Serif"/>
                <a:cs typeface="Microsoft Sans Serif"/>
              </a:rPr>
              <a:t>como </a:t>
            </a:r>
            <a:r>
              <a:rPr dirty="0" sz="550" spc="-10">
                <a:latin typeface="Microsoft Sans Serif"/>
                <a:cs typeface="Microsoft Sans Serif"/>
              </a:rPr>
              <a:t>"IEV 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Online")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contiene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todos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 </a:t>
            </a:r>
            <a:r>
              <a:rPr dirty="0" sz="550" spc="-13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términos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definiciones</a:t>
            </a:r>
            <a:endParaRPr sz="550">
              <a:latin typeface="Microsoft Sans Serif"/>
              <a:cs typeface="Microsoft Sans Serif"/>
            </a:endParaRPr>
          </a:p>
          <a:p>
            <a:pPr marR="312420">
              <a:lnSpc>
                <a:spcPct val="121200"/>
              </a:lnSpc>
            </a:pPr>
            <a:r>
              <a:rPr dirty="0" sz="550" spc="-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Internacional  </a:t>
            </a:r>
            <a:r>
              <a:rPr dirty="0" sz="550" spc="10">
                <a:latin typeface="Microsoft Sans Serif"/>
                <a:cs typeface="Microsoft Sans Serif"/>
              </a:rPr>
              <a:t>Electrotécnico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50"/>
              </a:spcBef>
            </a:pPr>
            <a:r>
              <a:rPr dirty="0" sz="500" spc="10">
                <a:latin typeface="Microsoft Sans Serif"/>
                <a:cs typeface="Microsoft Sans Serif"/>
              </a:rPr>
              <a:t>Vocabulario </a:t>
            </a:r>
            <a:r>
              <a:rPr dirty="0" sz="500" spc="20">
                <a:latin typeface="Microsoft Sans Serif"/>
                <a:cs typeface="Microsoft Sans Serif"/>
              </a:rPr>
              <a:t>o </a:t>
            </a:r>
            <a:r>
              <a:rPr dirty="0" sz="500" spc="-20">
                <a:latin typeface="Microsoft Sans Serif"/>
                <a:cs typeface="Microsoft Sans Serif"/>
              </a:rPr>
              <a:t>IEV </a:t>
            </a:r>
            <a:r>
              <a:rPr dirty="0" sz="500" spc="20">
                <a:latin typeface="Microsoft Sans Serif"/>
                <a:cs typeface="Microsoft Sans Serif"/>
              </a:rPr>
              <a:t>que también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-5">
                <a:latin typeface="Microsoft Sans Serif"/>
                <a:cs typeface="Microsoft Sans Serif"/>
              </a:rPr>
              <a:t>se </a:t>
            </a:r>
            <a:r>
              <a:rPr dirty="0" sz="500" spc="15">
                <a:latin typeface="Microsoft Sans Serif"/>
                <a:cs typeface="Microsoft Sans Serif"/>
              </a:rPr>
              <a:t>publica </a:t>
            </a:r>
            <a:r>
              <a:rPr dirty="0" sz="500" spc="20">
                <a:latin typeface="Microsoft Sans Serif"/>
                <a:cs typeface="Microsoft Sans Serif"/>
              </a:rPr>
              <a:t>como </a:t>
            </a:r>
            <a:r>
              <a:rPr dirty="0" sz="500" spc="30">
                <a:latin typeface="Microsoft Sans Serif"/>
                <a:cs typeface="Microsoft Sans Serif"/>
              </a:rPr>
              <a:t>un </a:t>
            </a:r>
            <a:r>
              <a:rPr dirty="0" sz="500" spc="20">
                <a:latin typeface="Microsoft Sans Serif"/>
                <a:cs typeface="Microsoft Sans Serif"/>
              </a:rPr>
              <a:t>conjunto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publicaciones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serie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IEC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60050</a:t>
            </a:r>
            <a:endParaRPr sz="500">
              <a:latin typeface="Microsoft Sans Serif"/>
              <a:cs typeface="Microsoft Sans Serif"/>
            </a:endParaRPr>
          </a:p>
          <a:p>
            <a:pPr marR="292100">
              <a:lnSpc>
                <a:spcPts val="800"/>
              </a:lnSpc>
            </a:pPr>
            <a:r>
              <a:rPr dirty="0" sz="550" spc="20">
                <a:latin typeface="Microsoft Sans Serif"/>
                <a:cs typeface="Microsoft Sans Serif"/>
              </a:rPr>
              <a:t>que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se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puede</a:t>
            </a:r>
            <a:r>
              <a:rPr dirty="0" sz="550" spc="-3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pedir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 </a:t>
            </a:r>
            <a:r>
              <a:rPr dirty="0" sz="550" spc="15">
                <a:latin typeface="Microsoft Sans Serif"/>
                <a:cs typeface="Microsoft Sans Serif"/>
              </a:rPr>
              <a:t>separado del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Tienda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web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-25">
                <a:latin typeface="Microsoft Sans Serif"/>
                <a:cs typeface="Microsoft Sans Serif"/>
              </a:rPr>
              <a:t>IEC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0000" y="7695906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0000" y="7744180"/>
            <a:ext cx="861060" cy="88011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20"/>
              </a:spcBef>
            </a:pPr>
            <a:r>
              <a:rPr dirty="0" sz="600" spc="5">
                <a:latin typeface="Microsoft Sans Serif"/>
                <a:cs typeface="Microsoft Sans Serif"/>
              </a:rPr>
              <a:t>47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ts val="800"/>
              </a:lnSpc>
              <a:spcBef>
                <a:spcPts val="40"/>
              </a:spcBef>
            </a:pPr>
            <a:r>
              <a:rPr dirty="0" sz="400" spc="5">
                <a:latin typeface="Microsoft Sans Serif"/>
                <a:cs typeface="Microsoft Sans Serif"/>
              </a:rPr>
              <a:t>Referencia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-20">
                <a:latin typeface="Microsoft Sans Serif"/>
                <a:cs typeface="Microsoft Sans Serif"/>
              </a:rPr>
              <a:t>IEV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>
                <a:latin typeface="Microsoft Sans Serif"/>
                <a:cs typeface="Microsoft Sans Serif"/>
              </a:rPr>
              <a:t>192-06-12  </a:t>
            </a:r>
            <a:r>
              <a:rPr dirty="0" sz="500" spc="25">
                <a:latin typeface="Microsoft Sans Serif"/>
                <a:cs typeface="Microsoft Sans Serif"/>
              </a:rPr>
              <a:t>mantenimiento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programado  </a:t>
            </a:r>
            <a:r>
              <a:rPr dirty="0" sz="500" spc="20">
                <a:latin typeface="Microsoft Sans Serif"/>
                <a:cs typeface="Microsoft Sans Serif"/>
              </a:rPr>
              <a:t>o</a:t>
            </a:r>
            <a:r>
              <a:rPr dirty="0" sz="500" spc="-35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mantenimiento</a:t>
            </a:r>
            <a:r>
              <a:rPr dirty="0" sz="500" spc="-3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planificado </a:t>
            </a:r>
            <a:r>
              <a:rPr dirty="0" sz="500" spc="1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el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mantenimiento </a:t>
            </a:r>
            <a:r>
              <a:rPr dirty="0" sz="550" spc="3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llevado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>
                <a:latin typeface="Microsoft Sans Serif"/>
                <a:cs typeface="Microsoft Sans Serif"/>
              </a:rPr>
              <a:t>a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cabo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2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acuerdo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</a:t>
            </a:r>
            <a:r>
              <a:rPr dirty="0" sz="550" spc="-2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una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r>
              <a:rPr dirty="0" sz="550" spc="25">
                <a:latin typeface="Microsoft Sans Serif"/>
                <a:cs typeface="Microsoft Sans Serif"/>
              </a:rPr>
              <a:t>horario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especificado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024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649999" y="3295903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49999" y="8354878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384000" y="933229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649999" y="5625139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649999" y="6489139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649999" y="7922877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649999" y="8210877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649999" y="8612296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649999" y="9044296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649999" y="9332297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649999" y="3475903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649999" y="5049140"/>
            <a:ext cx="1734185" cy="0"/>
          </a:xfrm>
          <a:custGeom>
            <a:avLst/>
            <a:gdLst/>
            <a:ahLst/>
            <a:cxnLst/>
            <a:rect l="l" t="t" r="r" b="b"/>
            <a:pathLst>
              <a:path w="1734185" h="0">
                <a:moveTo>
                  <a:pt x="0" y="0"/>
                </a:moveTo>
                <a:lnTo>
                  <a:pt x="1733994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3384000" y="3295903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384000" y="3475903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3384000" y="4304822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3384000" y="4905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3384000" y="5049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3384000" y="5193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3384000" y="5337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3384000" y="5481141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3384000" y="5625139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3384000" y="5769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3384000" y="5913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3384000" y="6057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384000" y="6201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384000" y="6345140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3384000" y="6489139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384000" y="6746558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384000" y="734687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3384000" y="749087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3384000" y="7634878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3384000" y="7778878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3384000" y="792287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3384000" y="806687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3384000" y="821087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3384000" y="8354878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3384000" y="8612296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3384000" y="8756297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3384000" y="8900296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3384000" y="9044296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3384000" y="9188296"/>
            <a:ext cx="3636010" cy="0"/>
          </a:xfrm>
          <a:custGeom>
            <a:avLst/>
            <a:gdLst/>
            <a:ahLst/>
            <a:cxnLst/>
            <a:rect l="l" t="t" r="r" b="b"/>
            <a:pathLst>
              <a:path w="3636009" h="0">
                <a:moveTo>
                  <a:pt x="0" y="0"/>
                </a:moveTo>
                <a:lnTo>
                  <a:pt x="3635997" y="0"/>
                </a:lnTo>
              </a:path>
            </a:pathLst>
          </a:custGeom>
          <a:ln w="6350">
            <a:solidFill>
              <a:srgbClr val="BBBCB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1637300" y="197580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867828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37300" y="716779"/>
            <a:ext cx="5378450" cy="229489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950" spc="-20" b="1">
                <a:latin typeface="Arial"/>
                <a:cs typeface="Arial"/>
              </a:rPr>
              <a:t>C.1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5" b="1">
                <a:latin typeface="Arial"/>
                <a:cs typeface="Arial"/>
              </a:rPr>
              <a:t>Protocolos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50" b="1">
                <a:latin typeface="Arial"/>
                <a:cs typeface="Arial"/>
              </a:rPr>
              <a:t>mantenimiento</a:t>
            </a:r>
            <a:endParaRPr sz="9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5">
                <a:latin typeface="Microsoft Sans Serif"/>
                <a:cs typeface="Microsoft Sans Serif"/>
              </a:rPr>
              <a:t>Hay </a:t>
            </a:r>
            <a:r>
              <a:rPr dirty="0" sz="700" spc="25">
                <a:latin typeface="Microsoft Sans Serif"/>
                <a:cs typeface="Microsoft Sans Serif"/>
              </a:rPr>
              <a:t>muchos </a:t>
            </a:r>
            <a:r>
              <a:rPr dirty="0" sz="700" spc="30">
                <a:latin typeface="Microsoft Sans Serif"/>
                <a:cs typeface="Microsoft Sans Serif"/>
              </a:rPr>
              <a:t>documentos </a:t>
            </a:r>
            <a:r>
              <a:rPr dirty="0" sz="700" spc="20">
                <a:latin typeface="Microsoft Sans Serif"/>
                <a:cs typeface="Microsoft Sans Serif"/>
              </a:rPr>
              <a:t>disponibles en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30">
                <a:latin typeface="Microsoft Sans Serif"/>
                <a:cs typeface="Microsoft Sans Serif"/>
              </a:rPr>
              <a:t>literatura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>
                <a:latin typeface="Microsoft Sans Serif"/>
                <a:cs typeface="Microsoft Sans Serif"/>
              </a:rPr>
              <a:t>las </a:t>
            </a:r>
            <a:r>
              <a:rPr dirty="0" sz="700" spc="25">
                <a:latin typeface="Microsoft Sans Serif"/>
                <a:cs typeface="Microsoft Sans Serif"/>
              </a:rPr>
              <a:t>mejores </a:t>
            </a:r>
            <a:r>
              <a:rPr dirty="0" sz="700" spc="15">
                <a:latin typeface="Microsoft Sans Serif"/>
                <a:cs typeface="Microsoft Sans Serif"/>
              </a:rPr>
              <a:t>prácticas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mantenimiento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(por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ejemplo:</a:t>
            </a:r>
            <a:r>
              <a:rPr dirty="0" sz="700" spc="5">
                <a:latin typeface="Microsoft Sans Serif"/>
                <a:cs typeface="Microsoft Sans Serif"/>
              </a:rPr>
              <a:t> Solar </a:t>
            </a:r>
            <a:r>
              <a:rPr dirty="0" sz="700" spc="15">
                <a:latin typeface="Microsoft Sans Serif"/>
                <a:cs typeface="Microsoft Sans Serif"/>
              </a:rPr>
              <a:t>Power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Europe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Directrices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mejores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prácticas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operación</a:t>
            </a:r>
            <a:r>
              <a:rPr dirty="0" sz="700" spc="5">
                <a:latin typeface="Microsoft Sans Serif"/>
                <a:cs typeface="Microsoft Sans Serif"/>
              </a:rPr>
              <a:t> y </a:t>
            </a:r>
            <a:r>
              <a:rPr dirty="0" sz="700" spc="30">
                <a:latin typeface="Microsoft Sans Serif"/>
                <a:cs typeface="Microsoft Sans Serif"/>
              </a:rPr>
              <a:t>mantenimiento;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40">
                <a:latin typeface="Microsoft Sans Serif"/>
                <a:cs typeface="Microsoft Sans Serif"/>
              </a:rPr>
              <a:t>NREL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Mejores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prácticas </a:t>
            </a:r>
            <a:r>
              <a:rPr dirty="0" sz="700" spc="20">
                <a:latin typeface="Microsoft Sans Serif"/>
                <a:cs typeface="Microsoft Sans Serif"/>
              </a:rPr>
              <a:t>en </a:t>
            </a:r>
            <a:r>
              <a:rPr dirty="0" sz="700" spc="15">
                <a:latin typeface="Microsoft Sans Serif"/>
                <a:cs typeface="Microsoft Sans Serif"/>
              </a:rPr>
              <a:t>operaciones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5">
                <a:latin typeface="Microsoft Sans Serif"/>
                <a:cs typeface="Microsoft Sans Serif"/>
              </a:rPr>
              <a:t>mantenimiento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fotovoltaicos; </a:t>
            </a:r>
            <a:r>
              <a:rPr dirty="0" sz="700">
                <a:latin typeface="Microsoft Sans Serif"/>
                <a:cs typeface="Microsoft Sans Serif"/>
              </a:rPr>
              <a:t>etc.),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0">
                <a:latin typeface="Microsoft Sans Serif"/>
                <a:cs typeface="Microsoft Sans Serif"/>
              </a:rPr>
              <a:t>cierto,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10">
                <a:latin typeface="Microsoft Sans Serif"/>
                <a:cs typeface="Microsoft Sans Serif"/>
              </a:rPr>
              <a:t>está </a:t>
            </a:r>
            <a:r>
              <a:rPr dirty="0" sz="700" spc="25">
                <a:latin typeface="Microsoft Sans Serif"/>
                <a:cs typeface="Microsoft Sans Serif"/>
              </a:rPr>
              <a:t>desarrollando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nueva </a:t>
            </a:r>
            <a:r>
              <a:rPr dirty="0" sz="700" spc="40">
                <a:latin typeface="Microsoft Sans Serif"/>
                <a:cs typeface="Microsoft Sans Serif"/>
              </a:rPr>
              <a:t>norma </a:t>
            </a:r>
            <a:r>
              <a:rPr dirty="0" sz="700" spc="4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sobre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35">
                <a:latin typeface="Microsoft Sans Serif"/>
                <a:cs typeface="Microsoft Sans Serif"/>
              </a:rPr>
              <a:t>mantenimiento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fotovoltaicos: </a:t>
            </a:r>
            <a:r>
              <a:rPr dirty="0" sz="700" spc="-35">
                <a:latin typeface="Microsoft Sans Serif"/>
                <a:cs typeface="Microsoft Sans Serif"/>
              </a:rPr>
              <a:t>IEC </a:t>
            </a:r>
            <a:r>
              <a:rPr dirty="0" sz="700" spc="5">
                <a:latin typeface="Microsoft Sans Serif"/>
                <a:cs typeface="Microsoft Sans Serif"/>
              </a:rPr>
              <a:t>62446-2 </a:t>
            </a:r>
            <a:r>
              <a:rPr dirty="0" sz="700" spc="-10">
                <a:latin typeface="Microsoft Sans Serif"/>
                <a:cs typeface="Microsoft Sans Serif"/>
              </a:rPr>
              <a:t>- </a:t>
            </a:r>
            <a:r>
              <a:rPr dirty="0" sz="700" spc="5">
                <a:latin typeface="Microsoft Sans Serif"/>
                <a:cs typeface="Microsoft Sans Serif"/>
              </a:rPr>
              <a:t>Sistemas </a:t>
            </a:r>
            <a:r>
              <a:rPr dirty="0" sz="700" spc="20">
                <a:latin typeface="Microsoft Sans Serif"/>
                <a:cs typeface="Microsoft Sans Serif"/>
              </a:rPr>
              <a:t>fotovoltaicos </a:t>
            </a:r>
            <a:r>
              <a:rPr dirty="0" sz="700" spc="-35">
                <a:latin typeface="Microsoft Sans Serif"/>
                <a:cs typeface="Microsoft Sans Serif"/>
              </a:rPr>
              <a:t>(PV) </a:t>
            </a:r>
            <a:r>
              <a:rPr dirty="0" sz="700" spc="-10">
                <a:latin typeface="Microsoft Sans Serif"/>
                <a:cs typeface="Microsoft Sans Serif"/>
              </a:rPr>
              <a:t>- </a:t>
            </a:r>
            <a:r>
              <a:rPr dirty="0" sz="700" spc="10">
                <a:latin typeface="Microsoft Sans Serif"/>
                <a:cs typeface="Microsoft Sans Serif"/>
              </a:rPr>
              <a:t>Requisitos </a:t>
            </a:r>
            <a:r>
              <a:rPr dirty="0" sz="700" spc="25">
                <a:latin typeface="Microsoft Sans Serif"/>
                <a:cs typeface="Microsoft Sans Serif"/>
              </a:rPr>
              <a:t>para </a:t>
            </a:r>
            <a:r>
              <a:rPr dirty="0" sz="700" spc="20">
                <a:latin typeface="Microsoft Sans Serif"/>
                <a:cs typeface="Microsoft Sans Serif"/>
              </a:rPr>
              <a:t>pruebas, </a:t>
            </a:r>
            <a:r>
              <a:rPr dirty="0" sz="700" spc="25">
                <a:latin typeface="Microsoft Sans Serif"/>
                <a:cs typeface="Microsoft Sans Serif"/>
              </a:rPr>
              <a:t> documentación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Parte</a:t>
            </a:r>
            <a:r>
              <a:rPr dirty="0" sz="700">
                <a:latin typeface="Microsoft Sans Serif"/>
                <a:cs typeface="Microsoft Sans Serif"/>
              </a:rPr>
              <a:t> 2: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conectados</a:t>
            </a:r>
            <a:r>
              <a:rPr dirty="0" sz="700">
                <a:latin typeface="Microsoft Sans Serif"/>
                <a:cs typeface="Microsoft Sans Serif"/>
              </a:rPr>
              <a:t> 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red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sistemas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fotovoltaicos.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211454">
              <a:lnSpc>
                <a:spcPct val="133400"/>
              </a:lnSpc>
              <a:spcBef>
                <a:spcPts val="5"/>
              </a:spcBef>
            </a:pPr>
            <a:r>
              <a:rPr dirty="0" sz="750" spc="-10">
                <a:latin typeface="Microsoft Sans Serif"/>
                <a:cs typeface="Microsoft Sans Serif"/>
              </a:rPr>
              <a:t>Esta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norma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incluirá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protocolos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no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especifica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intervalos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verificación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-18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porque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estos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establecidos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proveedor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O&amp;M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acuerdo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5">
                <a:latin typeface="Microsoft Sans Serif"/>
                <a:cs typeface="Microsoft Sans Serif"/>
              </a:rPr>
              <a:t>condiciones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sitio.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10">
                <a:latin typeface="Microsoft Sans Serif"/>
                <a:cs typeface="Microsoft Sans Serif"/>
              </a:rPr>
              <a:t>Ejemplos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tareas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elementos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sujetos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a </a:t>
            </a:r>
            <a:r>
              <a:rPr dirty="0" sz="800" spc="40">
                <a:latin typeface="Microsoft Sans Serif"/>
                <a:cs typeface="Microsoft Sans Serif"/>
              </a:rPr>
              <a:t>mantenimiento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preventivo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indican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Tabla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13.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40000" y="3259890"/>
            <a:ext cx="762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0000" y="3367815"/>
            <a:ext cx="27686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Tabla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13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37299" y="3311781"/>
            <a:ext cx="51498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5" b="1">
                <a:latin typeface="Arial"/>
                <a:cs typeface="Arial"/>
              </a:rPr>
              <a:t>Componente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637299" y="3518664"/>
            <a:ext cx="487045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15">
                <a:latin typeface="Microsoft Sans Serif"/>
                <a:cs typeface="Microsoft Sans Serif"/>
              </a:rPr>
              <a:t>Módulos</a:t>
            </a:r>
            <a:r>
              <a:rPr dirty="0" sz="350" spc="-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fotovoltaicos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443303" y="3318131"/>
            <a:ext cx="22352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5" b="1">
                <a:latin typeface="Arial"/>
                <a:cs typeface="Arial"/>
              </a:rPr>
              <a:t>Tarea</a:t>
            </a:r>
            <a:endParaRPr sz="5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443303" y="3471650"/>
            <a:ext cx="1134110" cy="818515"/>
          </a:xfrm>
          <a:prstGeom prst="rect">
            <a:avLst/>
          </a:prstGeom>
        </p:spPr>
        <p:txBody>
          <a:bodyPr wrap="square" lIns="0" tIns="279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600" spc="15">
                <a:latin typeface="Microsoft Sans Serif"/>
                <a:cs typeface="Microsoft Sans Serif"/>
              </a:rPr>
              <a:t>Inspección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para:</a:t>
            </a:r>
            <a:endParaRPr sz="600">
              <a:latin typeface="Microsoft Sans Serif"/>
              <a:cs typeface="Microsoft Sans Serif"/>
            </a:endParaRPr>
          </a:p>
          <a:p>
            <a:pPr marL="60325" indent="-48260">
              <a:lnSpc>
                <a:spcPct val="100000"/>
              </a:lnSpc>
              <a:spcBef>
                <a:spcPts val="130"/>
              </a:spcBef>
              <a:buChar char="-"/>
              <a:tabLst>
                <a:tab pos="60960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Grietas</a:t>
            </a:r>
            <a:endParaRPr sz="650">
              <a:latin typeface="Microsoft Sans Serif"/>
              <a:cs typeface="Microsoft Sans Serif"/>
            </a:endParaRPr>
          </a:p>
          <a:p>
            <a:pPr marL="60325" indent="-48260">
              <a:lnSpc>
                <a:spcPct val="100000"/>
              </a:lnSpc>
              <a:spcBef>
                <a:spcPts val="120"/>
              </a:spcBef>
              <a:buChar char="-"/>
              <a:tabLst>
                <a:tab pos="60960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Microfisuras</a:t>
            </a:r>
            <a:endParaRPr sz="650">
              <a:latin typeface="Microsoft Sans Serif"/>
              <a:cs typeface="Microsoft Sans Serif"/>
            </a:endParaRPr>
          </a:p>
          <a:p>
            <a:pPr marL="60325" indent="-48260">
              <a:lnSpc>
                <a:spcPct val="100000"/>
              </a:lnSpc>
              <a:spcBef>
                <a:spcPts val="120"/>
              </a:spcBef>
              <a:buChar char="-"/>
              <a:tabLst>
                <a:tab pos="6096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Rotura</a:t>
            </a:r>
            <a:endParaRPr sz="650">
              <a:latin typeface="Microsoft Sans Serif"/>
              <a:cs typeface="Microsoft Sans Serif"/>
            </a:endParaRPr>
          </a:p>
          <a:p>
            <a:pPr marL="38100" indent="-26034">
              <a:lnSpc>
                <a:spcPct val="100000"/>
              </a:lnSpc>
              <a:spcBef>
                <a:spcPts val="420"/>
              </a:spcBef>
              <a:buChar char="-"/>
              <a:tabLst>
                <a:tab pos="38735" algn="l"/>
              </a:tabLst>
            </a:pPr>
            <a:r>
              <a:rPr dirty="0" sz="350" spc="5">
                <a:latin typeface="Microsoft Sans Serif"/>
                <a:cs typeface="Microsoft Sans Serif"/>
              </a:rPr>
              <a:t>Marcas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quemaduras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Char char="-"/>
            </a:pPr>
            <a:endParaRPr sz="400">
              <a:latin typeface="Microsoft Sans Serif"/>
              <a:cs typeface="Microsoft Sans Serif"/>
            </a:endParaRPr>
          </a:p>
          <a:p>
            <a:pPr marL="38100" indent="-26034">
              <a:lnSpc>
                <a:spcPct val="100000"/>
              </a:lnSpc>
              <a:buChar char="-"/>
              <a:tabLst>
                <a:tab pos="38735" algn="l"/>
              </a:tabLst>
            </a:pPr>
            <a:r>
              <a:rPr dirty="0" sz="350" spc="5">
                <a:latin typeface="Microsoft Sans Serif"/>
                <a:cs typeface="Microsoft Sans Serif"/>
              </a:rPr>
              <a:t>Senderos</a:t>
            </a:r>
            <a:r>
              <a:rPr dirty="0" sz="350" spc="-25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caracoles</a:t>
            </a:r>
            <a:endParaRPr sz="3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229"/>
              </a:spcBef>
              <a:buChar char="-"/>
              <a:tabLst>
                <a:tab pos="5715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Estado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suelo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o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droppongs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443303" y="4273293"/>
            <a:ext cx="1440815" cy="756285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600" spc="20">
                <a:latin typeface="Microsoft Sans Serif"/>
                <a:cs typeface="Microsoft Sans Serif"/>
              </a:rPr>
              <a:t>Imágenes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15">
                <a:latin typeface="Microsoft Sans Serif"/>
                <a:cs typeface="Microsoft Sans Serif"/>
              </a:rPr>
              <a:t>IR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de:</a:t>
            </a:r>
            <a:endParaRPr sz="600">
              <a:latin typeface="Microsoft Sans Serif"/>
              <a:cs typeface="Microsoft Sans Serif"/>
            </a:endParaRPr>
          </a:p>
          <a:p>
            <a:pPr marL="49530" indent="-37465">
              <a:lnSpc>
                <a:spcPct val="100000"/>
              </a:lnSpc>
              <a:spcBef>
                <a:spcPts val="280"/>
              </a:spcBef>
              <a:buChar char="-"/>
              <a:tabLst>
                <a:tab pos="50165" algn="l"/>
              </a:tabLst>
            </a:pPr>
            <a:r>
              <a:rPr dirty="0" sz="500" spc="-10">
                <a:latin typeface="Microsoft Sans Serif"/>
                <a:cs typeface="Microsoft Sans Serif"/>
              </a:rPr>
              <a:t>Cajas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2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conexiones</a:t>
            </a:r>
            <a:endParaRPr sz="500">
              <a:latin typeface="Microsoft Sans Serif"/>
              <a:cs typeface="Microsoft Sans Serif"/>
            </a:endParaRPr>
          </a:p>
          <a:p>
            <a:pPr marL="49530" indent="-37465">
              <a:lnSpc>
                <a:spcPct val="100000"/>
              </a:lnSpc>
              <a:spcBef>
                <a:spcPts val="300"/>
              </a:spcBef>
              <a:buChar char="-"/>
              <a:tabLst>
                <a:tab pos="50165" algn="l"/>
              </a:tabLst>
            </a:pPr>
            <a:r>
              <a:rPr dirty="0" sz="500">
                <a:latin typeface="Microsoft Sans Serif"/>
                <a:cs typeface="Microsoft Sans Serif"/>
              </a:rPr>
              <a:t>Células</a:t>
            </a:r>
            <a:endParaRPr sz="500">
              <a:latin typeface="Microsoft Sans Serif"/>
              <a:cs typeface="Microsoft Sans Serif"/>
            </a:endParaRPr>
          </a:p>
          <a:p>
            <a:pPr marL="49530" indent="-37465">
              <a:lnSpc>
                <a:spcPct val="100000"/>
              </a:lnSpc>
              <a:spcBef>
                <a:spcPts val="300"/>
              </a:spcBef>
              <a:buChar char="-"/>
              <a:tabLst>
                <a:tab pos="50165" algn="l"/>
              </a:tabLst>
            </a:pPr>
            <a:r>
              <a:rPr dirty="0" sz="500" spc="5">
                <a:latin typeface="Microsoft Sans Serif"/>
                <a:cs typeface="Microsoft Sans Serif"/>
              </a:rPr>
              <a:t>Conexiones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internas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módulos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fotovoltaicos</a:t>
            </a:r>
            <a:endParaRPr sz="500">
              <a:latin typeface="Microsoft Sans Serif"/>
              <a:cs typeface="Microsoft Sans Serif"/>
            </a:endParaRPr>
          </a:p>
          <a:p>
            <a:pPr marL="60325" indent="-48260">
              <a:lnSpc>
                <a:spcPct val="100000"/>
              </a:lnSpc>
              <a:spcBef>
                <a:spcPts val="150"/>
              </a:spcBef>
              <a:buChar char="-"/>
              <a:tabLst>
                <a:tab pos="60960" algn="l"/>
              </a:tabLst>
            </a:pPr>
            <a:r>
              <a:rPr dirty="0" sz="650" spc="15">
                <a:latin typeface="Microsoft Sans Serif"/>
                <a:cs typeface="Microsoft Sans Serif"/>
              </a:rPr>
              <a:t>conectores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dirty="0" sz="400" spc="10">
                <a:latin typeface="Microsoft Sans Serif"/>
                <a:cs typeface="Microsoft Sans Serif"/>
              </a:rPr>
              <a:t>Comprobación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conectores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443303" y="5067684"/>
            <a:ext cx="144589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Actividad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animal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plagas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bajo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vigilancia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443303" y="5211702"/>
            <a:ext cx="2022475" cy="400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Pruebas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periódicas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resistencia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550" spc="15">
                <a:latin typeface="Microsoft Sans Serif"/>
                <a:cs typeface="Microsoft Sans Serif"/>
              </a:rPr>
              <a:t>Comprobación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sombras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no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consideradas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650" spc="20">
                <a:latin typeface="Microsoft Sans Serif"/>
                <a:cs typeface="Microsoft Sans Serif"/>
              </a:rPr>
              <a:t>Manejo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vegetación: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corte,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eliminación,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control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443303" y="5637406"/>
            <a:ext cx="130746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Verificación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advertencia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señal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443303" y="5806824"/>
            <a:ext cx="93662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Comprobaciones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internas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del</a:t>
            </a:r>
            <a:r>
              <a:rPr dirty="0" sz="400" spc="-1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inversor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443303" y="5925442"/>
            <a:ext cx="20523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30">
                <a:latin typeface="Microsoft Sans Serif"/>
                <a:cs typeface="Microsoft Sans Serif"/>
              </a:rPr>
              <a:t>Mantenimiento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periódico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(especificado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por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fabricante)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443303" y="6107560"/>
            <a:ext cx="575945" cy="7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" spc="10">
                <a:latin typeface="Microsoft Sans Serif"/>
                <a:cs typeface="Microsoft Sans Serif"/>
              </a:rPr>
              <a:t>Comprobación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de</a:t>
            </a:r>
            <a:r>
              <a:rPr dirty="0" sz="300" spc="-5">
                <a:latin typeface="Microsoft Sans Serif"/>
                <a:cs typeface="Microsoft Sans Serif"/>
              </a:rPr>
              <a:t> </a:t>
            </a:r>
            <a:r>
              <a:rPr dirty="0" sz="300" spc="10">
                <a:latin typeface="Microsoft Sans Serif"/>
                <a:cs typeface="Microsoft Sans Serif"/>
              </a:rPr>
              <a:t>ventiladores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443303" y="6219828"/>
            <a:ext cx="1584960" cy="252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Limpieza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filtros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aire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500" spc="10">
                <a:latin typeface="Microsoft Sans Serif"/>
                <a:cs typeface="Microsoft Sans Serif"/>
              </a:rPr>
              <a:t>Prueba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paradas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emergencia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y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enclavamientos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637299" y="5092195"/>
            <a:ext cx="24765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10">
                <a:latin typeface="Microsoft Sans Serif"/>
                <a:cs typeface="Microsoft Sans Serif"/>
              </a:rPr>
              <a:t>Formación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37299" y="5630167"/>
            <a:ext cx="35115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5">
                <a:latin typeface="Microsoft Sans Serif"/>
                <a:cs typeface="Microsoft Sans Serif"/>
              </a:rPr>
              <a:t>Inversor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637299" y="6506974"/>
            <a:ext cx="68897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Cajas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combinadoras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443303" y="6519674"/>
            <a:ext cx="348805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Verifique</a:t>
            </a:r>
            <a:r>
              <a:rPr dirty="0" sz="450">
                <a:latin typeface="Microsoft Sans Serif"/>
                <a:cs typeface="Microsoft Sans Serif"/>
              </a:rPr>
              <a:t> las </a:t>
            </a:r>
            <a:r>
              <a:rPr dirty="0" sz="450" spc="10">
                <a:latin typeface="Microsoft Sans Serif"/>
                <a:cs typeface="Microsoft Sans Serif"/>
              </a:rPr>
              <a:t>marcas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torsión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>
                <a:latin typeface="Microsoft Sans Serif"/>
                <a:cs typeface="Microsoft Sans Serif"/>
              </a:rPr>
              <a:t> las </a:t>
            </a:r>
            <a:r>
              <a:rPr dirty="0" sz="450" spc="15">
                <a:latin typeface="Microsoft Sans Serif"/>
                <a:cs typeface="Microsoft Sans Serif"/>
              </a:rPr>
              <a:t>terminaciones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campo</a:t>
            </a:r>
            <a:r>
              <a:rPr dirty="0" sz="450">
                <a:latin typeface="Microsoft Sans Serif"/>
                <a:cs typeface="Microsoft Sans Serif"/>
              </a:rPr>
              <a:t> y </a:t>
            </a:r>
            <a:r>
              <a:rPr dirty="0" sz="450" spc="5">
                <a:latin typeface="Microsoft Sans Serif"/>
                <a:cs typeface="Microsoft Sans Serif"/>
              </a:rPr>
              <a:t>vuelva</a:t>
            </a:r>
            <a:r>
              <a:rPr dirty="0" sz="450">
                <a:latin typeface="Microsoft Sans Serif"/>
                <a:cs typeface="Microsoft Sans Serif"/>
              </a:rPr>
              <a:t> a </a:t>
            </a:r>
            <a:r>
              <a:rPr dirty="0" sz="450" spc="20">
                <a:latin typeface="Microsoft Sans Serif"/>
                <a:cs typeface="Microsoft Sans Serif"/>
              </a:rPr>
              <a:t>apretar</a:t>
            </a:r>
            <a:r>
              <a:rPr dirty="0" sz="450" spc="5">
                <a:latin typeface="Microsoft Sans Serif"/>
                <a:cs typeface="Microsoft Sans Serif"/>
              </a:rPr>
              <a:t> 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terminales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campo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fábrica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según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-5">
                <a:latin typeface="Microsoft Sans Serif"/>
                <a:cs typeface="Microsoft Sans Serif"/>
              </a:rPr>
              <a:t>sea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450" spc="10">
                <a:latin typeface="Microsoft Sans Serif"/>
                <a:cs typeface="Microsoft Sans Serif"/>
              </a:rPr>
              <a:t>necesario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443303" y="6751729"/>
            <a:ext cx="2522220" cy="1155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5">
                <a:latin typeface="Microsoft Sans Serif"/>
                <a:cs typeface="Microsoft Sans Serif"/>
              </a:rPr>
              <a:t>Buscar</a:t>
            </a:r>
            <a:endParaRPr sz="650">
              <a:latin typeface="Microsoft Sans Serif"/>
              <a:cs typeface="Microsoft Sans Serif"/>
            </a:endParaRPr>
          </a:p>
          <a:p>
            <a:pPr marL="45720" indent="-33655">
              <a:lnSpc>
                <a:spcPct val="100000"/>
              </a:lnSpc>
              <a:spcBef>
                <a:spcPts val="320"/>
              </a:spcBef>
              <a:buChar char="-"/>
              <a:tabLst>
                <a:tab pos="46355" algn="l"/>
              </a:tabLst>
            </a:pPr>
            <a:r>
              <a:rPr dirty="0" sz="450" spc="10">
                <a:latin typeface="Microsoft Sans Serif"/>
                <a:cs typeface="Microsoft Sans Serif"/>
              </a:rPr>
              <a:t>escombros</a:t>
            </a:r>
            <a:endParaRPr sz="4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210"/>
              </a:spcBef>
              <a:buChar char="-"/>
              <a:tabLst>
                <a:tab pos="57150" algn="l"/>
              </a:tabLst>
            </a:pPr>
            <a:r>
              <a:rPr dirty="0" sz="600" spc="5">
                <a:latin typeface="Microsoft Sans Serif"/>
                <a:cs typeface="Microsoft Sans Serif"/>
              </a:rPr>
              <a:t>señales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agua</a:t>
            </a:r>
            <a:endParaRPr sz="600">
              <a:latin typeface="Microsoft Sans Serif"/>
              <a:cs typeface="Microsoft Sans Serif"/>
            </a:endParaRPr>
          </a:p>
          <a:p>
            <a:pPr marL="53340" indent="-41275">
              <a:lnSpc>
                <a:spcPct val="100000"/>
              </a:lnSpc>
              <a:spcBef>
                <a:spcPts val="229"/>
              </a:spcBef>
              <a:buChar char="-"/>
              <a:tabLst>
                <a:tab pos="53975" algn="l"/>
              </a:tabLst>
            </a:pPr>
            <a:r>
              <a:rPr dirty="0" sz="550" spc="15">
                <a:latin typeface="Microsoft Sans Serif"/>
                <a:cs typeface="Microsoft Sans Serif"/>
              </a:rPr>
              <a:t>Decoloración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quemaduras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arco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terminales,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placas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y </a:t>
            </a:r>
            <a:r>
              <a:rPr dirty="0" sz="550" spc="15">
                <a:latin typeface="Microsoft Sans Serif"/>
                <a:cs typeface="Microsoft Sans Serif"/>
              </a:rPr>
              <a:t>portafusibles.</a:t>
            </a:r>
            <a:endParaRPr sz="550">
              <a:latin typeface="Microsoft Sans Serif"/>
              <a:cs typeface="Microsoft Sans Serif"/>
            </a:endParaRPr>
          </a:p>
          <a:p>
            <a:pPr marL="49530" indent="-37465">
              <a:lnSpc>
                <a:spcPct val="100000"/>
              </a:lnSpc>
              <a:spcBef>
                <a:spcPts val="290"/>
              </a:spcBef>
              <a:buChar char="-"/>
              <a:tabLst>
                <a:tab pos="50165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Depósitos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polvo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las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superficies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contacto.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dirty="0" sz="500" spc="15">
                <a:latin typeface="Microsoft Sans Serif"/>
                <a:cs typeface="Microsoft Sans Serif"/>
              </a:rPr>
              <a:t>Imágenes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infrarrojas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conexiones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650" spc="15">
                <a:latin typeface="Microsoft Sans Serif"/>
                <a:cs typeface="Microsoft Sans Serif"/>
              </a:rPr>
              <a:t>Sustitución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fusibles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(en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caso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disparo)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dirty="0" sz="600" spc="10">
                <a:latin typeface="Microsoft Sans Serif"/>
                <a:cs typeface="Microsoft Sans Serif"/>
              </a:rPr>
              <a:t>Verificación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-35">
                <a:latin typeface="Microsoft Sans Serif"/>
                <a:cs typeface="Microsoft Sans Serif"/>
              </a:rPr>
              <a:t>SPD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550" spc="10">
                <a:latin typeface="Microsoft Sans Serif"/>
                <a:cs typeface="Microsoft Sans Serif"/>
              </a:rPr>
              <a:t>Verificación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funcionamiento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interruptor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seccionador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443303" y="7941822"/>
            <a:ext cx="1494155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Verificación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cableado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módulo/cadena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443303" y="8085839"/>
            <a:ext cx="210820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Realización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pruebas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periódicas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resistencia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aislamiento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443303" y="8236208"/>
            <a:ext cx="17208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Prueba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continuidad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sistema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tierra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ejecución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637299" y="7959983"/>
            <a:ext cx="29019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5">
                <a:latin typeface="Microsoft Sans Serif"/>
                <a:cs typeface="Microsoft Sans Serif"/>
              </a:rPr>
              <a:t>Alambrado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637299" y="8248019"/>
            <a:ext cx="37782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10">
                <a:latin typeface="Microsoft Sans Serif"/>
                <a:cs typeface="Microsoft Sans Serif"/>
              </a:rPr>
              <a:t>Toma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</a:t>
            </a:r>
            <a:r>
              <a:rPr dirty="0" sz="400" spc="-5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tierra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637299" y="8366637"/>
            <a:ext cx="7346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5">
                <a:latin typeface="Microsoft Sans Serif"/>
                <a:cs typeface="Microsoft Sans Serif"/>
              </a:rPr>
              <a:t>Sistema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2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montaje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443303" y="8341211"/>
            <a:ext cx="354965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dirty="0" sz="500" spc="10">
                <a:latin typeface="Microsoft Sans Serif"/>
                <a:cs typeface="Microsoft Sans Serif"/>
              </a:rPr>
              <a:t>Verificación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20">
                <a:latin typeface="Microsoft Sans Serif"/>
                <a:cs typeface="Microsoft Sans Serif"/>
              </a:rPr>
              <a:t>estructura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soporte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en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cuanto</a:t>
            </a:r>
            <a:r>
              <a:rPr dirty="0" sz="500">
                <a:latin typeface="Microsoft Sans Serif"/>
                <a:cs typeface="Microsoft Sans Serif"/>
              </a:rPr>
              <a:t> a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0">
                <a:latin typeface="Microsoft Sans Serif"/>
                <a:cs typeface="Microsoft Sans Serif"/>
              </a:rPr>
              <a:t>oxidación,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corrosión,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flacidez, </a:t>
            </a:r>
            <a:r>
              <a:rPr dirty="0" sz="500" spc="20">
                <a:latin typeface="Microsoft Sans Serif"/>
                <a:cs typeface="Microsoft Sans Serif"/>
              </a:rPr>
              <a:t>deformación,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rotura</a:t>
            </a:r>
            <a:r>
              <a:rPr dirty="0" sz="500" spc="5">
                <a:latin typeface="Microsoft Sans Serif"/>
                <a:cs typeface="Microsoft Sans Serif"/>
              </a:rPr>
              <a:t> y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apriete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5">
                <a:latin typeface="Microsoft Sans Serif"/>
                <a:cs typeface="Microsoft Sans Serif"/>
              </a:rPr>
              <a:t> los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pernos.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637299" y="8643141"/>
            <a:ext cx="322580" cy="93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50" spc="10">
                <a:latin typeface="Microsoft Sans Serif"/>
                <a:cs typeface="Microsoft Sans Serif"/>
              </a:rPr>
              <a:t>Rastreador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443303" y="8624980"/>
            <a:ext cx="97663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10">
                <a:latin typeface="Microsoft Sans Serif"/>
                <a:cs typeface="Microsoft Sans Serif"/>
              </a:rPr>
              <a:t>Verificación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orientación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43303" y="8762648"/>
            <a:ext cx="2495550" cy="266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30">
                <a:latin typeface="Microsoft Sans Serif"/>
                <a:cs typeface="Microsoft Sans Serif"/>
              </a:rPr>
              <a:t>Mantenimiento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periódico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especificaciones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fabricante.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550" spc="10">
                <a:latin typeface="Microsoft Sans Serif"/>
                <a:cs typeface="Microsoft Sans Serif"/>
              </a:rPr>
              <a:t>Verificación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sensores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seguridad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443303" y="9063384"/>
            <a:ext cx="153289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10">
                <a:latin typeface="Microsoft Sans Serif"/>
                <a:cs typeface="Microsoft Sans Serif"/>
              </a:rPr>
              <a:t>Alineación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sensores,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limpieza,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flujo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aire.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443300" y="9206546"/>
            <a:ext cx="1191260" cy="109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>
                <a:latin typeface="Microsoft Sans Serif"/>
                <a:cs typeface="Microsoft Sans Serif"/>
              </a:rPr>
              <a:t>Realización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calibración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periódica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637299" y="9068845"/>
            <a:ext cx="1209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15">
                <a:latin typeface="Microsoft Sans Serif"/>
                <a:cs typeface="Microsoft Sans Serif"/>
              </a:rPr>
              <a:t>Componentes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meteorológicos/de</a:t>
            </a:r>
            <a:r>
              <a:rPr dirty="0" sz="500" spc="-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datos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7391025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37299" y="206711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49999" y="716779"/>
            <a:ext cx="1565910" cy="54610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r>
              <a:rPr dirty="0" sz="950" spc="-20" b="1">
                <a:latin typeface="Arial"/>
                <a:cs typeface="Arial"/>
              </a:rPr>
              <a:t>C.2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Investigación</a:t>
            </a:r>
            <a:r>
              <a:rPr dirty="0" sz="950" spc="-30" b="1">
                <a:latin typeface="Arial"/>
                <a:cs typeface="Arial"/>
              </a:rPr>
              <a:t> </a:t>
            </a:r>
            <a:r>
              <a:rPr dirty="0" sz="950" spc="25" b="1">
                <a:latin typeface="Arial"/>
                <a:cs typeface="Arial"/>
              </a:rPr>
              <a:t>de</a:t>
            </a:r>
            <a:r>
              <a:rPr dirty="0" sz="950" spc="-25" b="1">
                <a:latin typeface="Arial"/>
                <a:cs typeface="Arial"/>
              </a:rPr>
              <a:t> </a:t>
            </a:r>
            <a:r>
              <a:rPr dirty="0" sz="950" spc="20" b="1">
                <a:latin typeface="Arial"/>
                <a:cs typeface="Arial"/>
              </a:rPr>
              <a:t>fallas</a:t>
            </a:r>
            <a:endParaRPr sz="9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1458187"/>
            <a:ext cx="5186680" cy="292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>
                <a:latin typeface="Microsoft Sans Serif"/>
                <a:cs typeface="Microsoft Sans Serif"/>
              </a:rPr>
              <a:t>Para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mantener</a:t>
            </a:r>
            <a:r>
              <a:rPr dirty="0" sz="650" spc="10">
                <a:latin typeface="Microsoft Sans Serif"/>
                <a:cs typeface="Microsoft Sans Serif"/>
              </a:rPr>
              <a:t> 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proveedor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O&amp;M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deberá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tener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disposición</a:t>
            </a:r>
            <a:r>
              <a:rPr dirty="0" sz="650" spc="10">
                <a:latin typeface="Microsoft Sans Serif"/>
                <a:cs typeface="Microsoft Sans Serif"/>
              </a:rPr>
              <a:t> 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documentación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instalación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(por </a:t>
            </a:r>
            <a:r>
              <a:rPr dirty="0" sz="650" spc="20">
                <a:latin typeface="Microsoft Sans Serif"/>
                <a:cs typeface="Microsoft Sans Serif"/>
              </a:rPr>
              <a:t>ejemplo: </a:t>
            </a:r>
            <a:r>
              <a:rPr dirty="0" sz="650" spc="25">
                <a:latin typeface="Microsoft Sans Serif"/>
                <a:cs typeface="Microsoft Sans Serif"/>
              </a:rPr>
              <a:t>diagrama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0">
                <a:latin typeface="Microsoft Sans Serif"/>
                <a:cs typeface="Microsoft Sans Serif"/>
              </a:rPr>
              <a:t>cableado, </a:t>
            </a:r>
            <a:r>
              <a:rPr dirty="0" sz="650" spc="20">
                <a:latin typeface="Microsoft Sans Serif"/>
                <a:cs typeface="Microsoft Sans Serif"/>
              </a:rPr>
              <a:t>diseño de </a:t>
            </a:r>
            <a:r>
              <a:rPr dirty="0" sz="650" spc="5">
                <a:latin typeface="Microsoft Sans Serif"/>
                <a:cs typeface="Microsoft Sans Serif"/>
              </a:rPr>
              <a:t>cadenas, </a:t>
            </a:r>
            <a:r>
              <a:rPr dirty="0" sz="650" spc="15">
                <a:latin typeface="Microsoft Sans Serif"/>
                <a:cs typeface="Microsoft Sans Serif"/>
              </a:rPr>
              <a:t>hojas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15">
                <a:latin typeface="Microsoft Sans Serif"/>
                <a:cs typeface="Microsoft Sans Serif"/>
              </a:rPr>
              <a:t>datos, </a:t>
            </a:r>
            <a:r>
              <a:rPr dirty="0" sz="650">
                <a:latin typeface="Microsoft Sans Serif"/>
                <a:cs typeface="Microsoft Sans Serif"/>
              </a:rPr>
              <a:t>etc.) </a:t>
            </a:r>
            <a:r>
              <a:rPr dirty="0" sz="650" spc="20">
                <a:latin typeface="Microsoft Sans Serif"/>
                <a:cs typeface="Microsoft Sans Serif"/>
              </a:rPr>
              <a:t>de acuerdo </a:t>
            </a:r>
            <a:r>
              <a:rPr dirty="0" sz="650" spc="15">
                <a:latin typeface="Microsoft Sans Serif"/>
                <a:cs typeface="Microsoft Sans Serif"/>
              </a:rPr>
              <a:t>con </a:t>
            </a:r>
            <a:r>
              <a:rPr dirty="0" sz="650" spc="10">
                <a:latin typeface="Microsoft Sans Serif"/>
                <a:cs typeface="Microsoft Sans Serif"/>
              </a:rPr>
              <a:t>la </a:t>
            </a:r>
            <a:r>
              <a:rPr dirty="0" sz="650" spc="35">
                <a:latin typeface="Microsoft Sans Serif"/>
                <a:cs typeface="Microsoft Sans Serif"/>
              </a:rPr>
              <a:t>norma </a:t>
            </a:r>
            <a:r>
              <a:rPr dirty="0" sz="650" spc="-35">
                <a:latin typeface="Microsoft Sans Serif"/>
                <a:cs typeface="Microsoft Sans Serif"/>
              </a:rPr>
              <a:t>IEC </a:t>
            </a:r>
            <a:r>
              <a:rPr dirty="0" sz="650" spc="5">
                <a:latin typeface="Microsoft Sans Serif"/>
                <a:cs typeface="Microsoft Sans Serif"/>
              </a:rPr>
              <a:t>62446-1 </a:t>
            </a:r>
            <a:r>
              <a:rPr dirty="0" sz="650" spc="-10">
                <a:latin typeface="Microsoft Sans Serif"/>
                <a:cs typeface="Microsoft Sans Serif"/>
              </a:rPr>
              <a:t>- </a:t>
            </a:r>
            <a:r>
              <a:rPr dirty="0" sz="650" spc="5">
                <a:latin typeface="Microsoft Sans Serif"/>
                <a:cs typeface="Microsoft Sans Serif"/>
              </a:rPr>
              <a:t>Sistemas 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conectados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red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Parte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1: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Requisitos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documentación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sistema,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pruebas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servicio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e </a:t>
            </a:r>
            <a:r>
              <a:rPr dirty="0" sz="650" spc="10">
                <a:latin typeface="Microsoft Sans Serif"/>
                <a:cs typeface="Microsoft Sans Serif"/>
              </a:rPr>
              <a:t>inspección.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1053465">
              <a:lnSpc>
                <a:spcPct val="153900"/>
              </a:lnSpc>
            </a:pPr>
            <a:r>
              <a:rPr dirty="0" sz="650">
                <a:latin typeface="Microsoft Sans Serif"/>
                <a:cs typeface="Microsoft Sans Serif"/>
              </a:rPr>
              <a:t>Para </a:t>
            </a:r>
            <a:r>
              <a:rPr dirty="0" sz="650" spc="20">
                <a:latin typeface="Microsoft Sans Serif"/>
                <a:cs typeface="Microsoft Sans Serif"/>
              </a:rPr>
              <a:t>detectar </a:t>
            </a:r>
            <a:r>
              <a:rPr dirty="0" sz="650" spc="10">
                <a:latin typeface="Microsoft Sans Serif"/>
                <a:cs typeface="Microsoft Sans Serif"/>
              </a:rPr>
              <a:t>fallas </a:t>
            </a:r>
            <a:r>
              <a:rPr dirty="0" sz="650" spc="20">
                <a:latin typeface="Microsoft Sans Serif"/>
                <a:cs typeface="Microsoft Sans Serif"/>
              </a:rPr>
              <a:t>en </a:t>
            </a:r>
            <a:r>
              <a:rPr dirty="0" sz="650" spc="10">
                <a:latin typeface="Microsoft Sans Serif"/>
                <a:cs typeface="Microsoft Sans Serif"/>
              </a:rPr>
              <a:t>el </a:t>
            </a:r>
            <a:r>
              <a:rPr dirty="0" sz="650" spc="25">
                <a:latin typeface="Microsoft Sans Serif"/>
                <a:cs typeface="Microsoft Sans Serif"/>
              </a:rPr>
              <a:t>campo </a:t>
            </a:r>
            <a:r>
              <a:rPr dirty="0" sz="650" spc="20">
                <a:latin typeface="Microsoft Sans Serif"/>
                <a:cs typeface="Microsoft Sans Serif"/>
              </a:rPr>
              <a:t>fotovoltaico, </a:t>
            </a:r>
            <a:r>
              <a:rPr dirty="0" sz="650" spc="-5">
                <a:latin typeface="Microsoft Sans Serif"/>
                <a:cs typeface="Microsoft Sans Serif"/>
              </a:rPr>
              <a:t>se </a:t>
            </a:r>
            <a:r>
              <a:rPr dirty="0" sz="650" spc="25">
                <a:latin typeface="Microsoft Sans Serif"/>
                <a:cs typeface="Microsoft Sans Serif"/>
              </a:rPr>
              <a:t>pueden </a:t>
            </a:r>
            <a:r>
              <a:rPr dirty="0" sz="650" spc="15">
                <a:latin typeface="Microsoft Sans Serif"/>
                <a:cs typeface="Microsoft Sans Serif"/>
              </a:rPr>
              <a:t>realizar algunas </a:t>
            </a:r>
            <a:r>
              <a:rPr dirty="0" sz="650" spc="20">
                <a:latin typeface="Microsoft Sans Serif"/>
                <a:cs typeface="Microsoft Sans Serif"/>
              </a:rPr>
              <a:t>pruebas de diagnóstico. </a:t>
            </a:r>
            <a:r>
              <a:rPr dirty="0" sz="650" spc="-15">
                <a:latin typeface="Microsoft Sans Serif"/>
                <a:cs typeface="Microsoft Sans Serif"/>
              </a:rPr>
              <a:t>Las 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principales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pruebas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realizar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campo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describen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norma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70">
                <a:latin typeface="Microsoft Sans Serif"/>
                <a:cs typeface="Microsoft Sans Serif"/>
              </a:rPr>
              <a:t>EC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62446-1:</a:t>
            </a:r>
            <a:endParaRPr sz="6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2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Continuidad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conductores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puesta</a:t>
            </a:r>
            <a:r>
              <a:rPr dirty="0" sz="650">
                <a:latin typeface="Microsoft Sans Serif"/>
                <a:cs typeface="Microsoft Sans Serif"/>
              </a:rPr>
              <a:t> 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tierra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5">
                <a:latin typeface="Microsoft Sans Serif"/>
                <a:cs typeface="Microsoft Sans Serif"/>
              </a:rPr>
              <a:t> 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conexión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equipotencial;</a:t>
            </a:r>
            <a:endParaRPr sz="6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520"/>
              </a:spcBef>
              <a:buChar char="•"/>
              <a:tabLst>
                <a:tab pos="57150" algn="l"/>
              </a:tabLst>
            </a:pPr>
            <a:r>
              <a:rPr dirty="0" sz="550" spc="10">
                <a:latin typeface="Microsoft Sans Serif"/>
                <a:cs typeface="Microsoft Sans Serif"/>
              </a:rPr>
              <a:t>Prueba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tensión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circuito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abierto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cadena;</a:t>
            </a:r>
            <a:endParaRPr sz="5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90"/>
              </a:spcBef>
              <a:buChar char="•"/>
              <a:tabLst>
                <a:tab pos="61594" algn="l"/>
              </a:tabLst>
            </a:pPr>
            <a:r>
              <a:rPr dirty="0" sz="600" spc="20">
                <a:latin typeface="Microsoft Sans Serif"/>
                <a:cs typeface="Microsoft Sans Serif"/>
              </a:rPr>
              <a:t>Medición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corriente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cadena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fotovoltaica;</a:t>
            </a:r>
            <a:endParaRPr sz="600">
              <a:latin typeface="Microsoft Sans Serif"/>
              <a:cs typeface="Microsoft Sans Serif"/>
            </a:endParaRPr>
          </a:p>
          <a:p>
            <a:pPr marL="52705" indent="-40640">
              <a:lnSpc>
                <a:spcPct val="100000"/>
              </a:lnSpc>
              <a:spcBef>
                <a:spcPts val="580"/>
              </a:spcBef>
              <a:buChar char="•"/>
              <a:tabLst>
                <a:tab pos="5334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Prueba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cortocircuito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la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fotovoltaica;</a:t>
            </a:r>
            <a:endParaRPr sz="500">
              <a:latin typeface="Microsoft Sans Serif"/>
              <a:cs typeface="Microsoft Sans Serif"/>
            </a:endParaRPr>
          </a:p>
          <a:p>
            <a:pPr marL="52705" indent="-40640">
              <a:lnSpc>
                <a:spcPct val="100000"/>
              </a:lnSpc>
              <a:spcBef>
                <a:spcPts val="600"/>
              </a:spcBef>
              <a:buChar char="•"/>
              <a:tabLst>
                <a:tab pos="53340" algn="l"/>
              </a:tabLst>
            </a:pPr>
            <a:r>
              <a:rPr dirty="0" sz="500" spc="10">
                <a:latin typeface="Microsoft Sans Serif"/>
                <a:cs typeface="Microsoft Sans Serif"/>
              </a:rPr>
              <a:t>Prueba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>
                <a:latin typeface="Microsoft Sans Serif"/>
                <a:cs typeface="Microsoft Sans Serif"/>
              </a:rPr>
              <a:t>caja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combinadora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cadena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fotovoltaica;</a:t>
            </a:r>
            <a:endParaRPr sz="5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400"/>
              </a:spcBef>
              <a:buChar char="•"/>
              <a:tabLst>
                <a:tab pos="69850" algn="l"/>
              </a:tabLst>
            </a:pPr>
            <a:r>
              <a:rPr dirty="0" sz="700">
                <a:latin typeface="Microsoft Sans Serif"/>
                <a:cs typeface="Microsoft Sans Serif"/>
              </a:rPr>
              <a:t>Resistencia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aislamiento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circuitos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45">
                <a:latin typeface="Microsoft Sans Serif"/>
                <a:cs typeface="Microsoft Sans Serif"/>
              </a:rPr>
              <a:t>CC;</a:t>
            </a:r>
            <a:endParaRPr sz="7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9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Prueba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curva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cuerda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IV;</a:t>
            </a:r>
            <a:endParaRPr sz="6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80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Prueba</a:t>
            </a:r>
            <a:r>
              <a:rPr dirty="0" sz="600" spc="-2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diodo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bloqueo;</a:t>
            </a:r>
            <a:endParaRPr sz="6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80"/>
              </a:spcBef>
              <a:buChar char="•"/>
              <a:tabLst>
                <a:tab pos="77470" algn="l"/>
              </a:tabLst>
            </a:pPr>
            <a:r>
              <a:rPr dirty="0" sz="800" spc="20">
                <a:latin typeface="Microsoft Sans Serif"/>
                <a:cs typeface="Microsoft Sans Serif"/>
              </a:rPr>
              <a:t>Inspección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-15">
                <a:latin typeface="Microsoft Sans Serif"/>
                <a:cs typeface="Microsoft Sans Serif"/>
              </a:rPr>
              <a:t>IR.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Microsoft Sans Serif"/>
              <a:cs typeface="Microsoft Sans Serif"/>
            </a:endParaRPr>
          </a:p>
          <a:p>
            <a:pPr algn="just" marL="12700" marR="106045">
              <a:lnSpc>
                <a:spcPct val="125000"/>
              </a:lnSpc>
            </a:pPr>
            <a:r>
              <a:rPr dirty="0" sz="800" spc="5">
                <a:latin typeface="Microsoft Sans Serif"/>
                <a:cs typeface="Microsoft Sans Serif"/>
              </a:rPr>
              <a:t>Hay </a:t>
            </a:r>
            <a:r>
              <a:rPr dirty="0" sz="800" spc="20">
                <a:latin typeface="Microsoft Sans Serif"/>
                <a:cs typeface="Microsoft Sans Serif"/>
              </a:rPr>
              <a:t>más detalles </a:t>
            </a:r>
            <a:r>
              <a:rPr dirty="0" sz="800" spc="25">
                <a:latin typeface="Microsoft Sans Serif"/>
                <a:cs typeface="Microsoft Sans Serif"/>
              </a:rPr>
              <a:t>sobre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15">
                <a:latin typeface="Microsoft Sans Serif"/>
                <a:cs typeface="Microsoft Sans Serif"/>
              </a:rPr>
              <a:t>inspección </a:t>
            </a:r>
            <a:r>
              <a:rPr dirty="0" sz="800" spc="-20">
                <a:latin typeface="Microsoft Sans Serif"/>
                <a:cs typeface="Microsoft Sans Serif"/>
              </a:rPr>
              <a:t>IR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35">
                <a:latin typeface="Microsoft Sans Serif"/>
                <a:cs typeface="Microsoft Sans Serif"/>
              </a:rPr>
              <a:t>módulos </a:t>
            </a:r>
            <a:r>
              <a:rPr dirty="0" sz="800" spc="25">
                <a:latin typeface="Microsoft Sans Serif"/>
                <a:cs typeface="Microsoft Sans Serif"/>
              </a:rPr>
              <a:t>fotovoltaicos </a:t>
            </a:r>
            <a:r>
              <a:rPr dirty="0" sz="800" spc="20">
                <a:latin typeface="Microsoft Sans Serif"/>
                <a:cs typeface="Microsoft Sans Serif"/>
              </a:rPr>
              <a:t>disponibles </a:t>
            </a:r>
            <a:r>
              <a:rPr dirty="0" sz="800" spc="25">
                <a:latin typeface="Microsoft Sans Serif"/>
                <a:cs typeface="Microsoft Sans Serif"/>
              </a:rPr>
              <a:t>en </a:t>
            </a:r>
            <a:r>
              <a:rPr dirty="0" sz="800" spc="-40">
                <a:latin typeface="Microsoft Sans Serif"/>
                <a:cs typeface="Microsoft Sans Serif"/>
              </a:rPr>
              <a:t>IEC </a:t>
            </a:r>
            <a:r>
              <a:rPr dirty="0" sz="800" spc="-70">
                <a:latin typeface="Microsoft Sans Serif"/>
                <a:cs typeface="Microsoft Sans Serif"/>
              </a:rPr>
              <a:t>TS </a:t>
            </a:r>
            <a:r>
              <a:rPr dirty="0" sz="800" spc="5">
                <a:latin typeface="Microsoft Sans Serif"/>
                <a:cs typeface="Microsoft Sans Serif"/>
              </a:rPr>
              <a:t>62446-3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5">
                <a:latin typeface="Microsoft Sans Serif"/>
                <a:cs typeface="Microsoft Sans Serif"/>
              </a:rPr>
              <a:t>Sistemas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fotovoltaicos </a:t>
            </a:r>
            <a:r>
              <a:rPr dirty="0" sz="800" spc="-40">
                <a:latin typeface="Microsoft Sans Serif"/>
                <a:cs typeface="Microsoft Sans Serif"/>
              </a:rPr>
              <a:t>(PV)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10">
                <a:latin typeface="Microsoft Sans Serif"/>
                <a:cs typeface="Microsoft Sans Serif"/>
              </a:rPr>
              <a:t>Requisitos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20">
                <a:latin typeface="Microsoft Sans Serif"/>
                <a:cs typeface="Microsoft Sans Serif"/>
              </a:rPr>
              <a:t>pruebas, </a:t>
            </a:r>
            <a:r>
              <a:rPr dirty="0" sz="800" spc="30">
                <a:latin typeface="Microsoft Sans Serif"/>
                <a:cs typeface="Microsoft Sans Serif"/>
              </a:rPr>
              <a:t>documentación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40">
                <a:latin typeface="Microsoft Sans Serif"/>
                <a:cs typeface="Microsoft Sans Serif"/>
              </a:rPr>
              <a:t>mantenimiento </a:t>
            </a:r>
            <a:r>
              <a:rPr dirty="0" sz="800" spc="-10">
                <a:latin typeface="Microsoft Sans Serif"/>
                <a:cs typeface="Microsoft Sans Serif"/>
              </a:rPr>
              <a:t>- </a:t>
            </a:r>
            <a:r>
              <a:rPr dirty="0" sz="800" spc="15">
                <a:latin typeface="Microsoft Sans Serif"/>
                <a:cs typeface="Microsoft Sans Serif"/>
              </a:rPr>
              <a:t>Parte </a:t>
            </a:r>
            <a:r>
              <a:rPr dirty="0" sz="800">
                <a:latin typeface="Microsoft Sans Serif"/>
                <a:cs typeface="Microsoft Sans Serif"/>
              </a:rPr>
              <a:t>3: </a:t>
            </a:r>
            <a:r>
              <a:rPr dirty="0" sz="800" spc="30">
                <a:latin typeface="Microsoft Sans Serif"/>
                <a:cs typeface="Microsoft Sans Serif"/>
              </a:rPr>
              <a:t>Módulos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25">
                <a:latin typeface="Microsoft Sans Serif"/>
                <a:cs typeface="Microsoft Sans Serif"/>
              </a:rPr>
              <a:t>plantas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fotovoltaicas</a:t>
            </a:r>
            <a:r>
              <a:rPr dirty="0" sz="800" spc="-10">
                <a:latin typeface="Microsoft Sans Serif"/>
                <a:cs typeface="Microsoft Sans Serif"/>
              </a:rPr>
              <a:t> -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Termografía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infrarroja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exterior.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49999" y="4497140"/>
            <a:ext cx="2357120" cy="5048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40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r>
              <a:rPr dirty="0" sz="1150" spc="-25" b="1">
                <a:latin typeface="Arial"/>
                <a:cs typeface="Arial"/>
              </a:rPr>
              <a:t>C.3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10" b="1">
                <a:latin typeface="Arial"/>
                <a:cs typeface="Arial"/>
              </a:rPr>
              <a:t>Renovación</a:t>
            </a:r>
            <a:r>
              <a:rPr dirty="0" sz="1150" spc="-25" b="1">
                <a:latin typeface="Arial"/>
                <a:cs typeface="Arial"/>
              </a:rPr>
              <a:t> </a:t>
            </a:r>
            <a:r>
              <a:rPr dirty="0" sz="1150" spc="10" b="1">
                <a:latin typeface="Arial"/>
                <a:cs typeface="Arial"/>
              </a:rPr>
              <a:t>y</a:t>
            </a:r>
            <a:r>
              <a:rPr dirty="0" sz="1150" spc="-30" b="1">
                <a:latin typeface="Arial"/>
                <a:cs typeface="Arial"/>
              </a:rPr>
              <a:t> </a:t>
            </a:r>
            <a:r>
              <a:rPr dirty="0" sz="1150" spc="30" b="1">
                <a:latin typeface="Arial"/>
                <a:cs typeface="Arial"/>
              </a:rPr>
              <a:t>repotenciación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299" y="5194527"/>
            <a:ext cx="5363210" cy="3378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3495">
              <a:lnSpc>
                <a:spcPct val="133400"/>
              </a:lnSpc>
              <a:spcBef>
                <a:spcPts val="100"/>
              </a:spcBef>
            </a:pP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renovación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repotenciación </a:t>
            </a:r>
            <a:r>
              <a:rPr dirty="0" sz="750" spc="15">
                <a:latin typeface="Microsoft Sans Serif"/>
                <a:cs typeface="Microsoft Sans Serif"/>
              </a:rPr>
              <a:t>suelen considerarse </a:t>
            </a:r>
            <a:r>
              <a:rPr dirty="0" sz="750" spc="35">
                <a:latin typeface="Microsoft Sans Serif"/>
                <a:cs typeface="Microsoft Sans Serif"/>
              </a:rPr>
              <a:t>parte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30">
                <a:latin typeface="Microsoft Sans Serif"/>
                <a:cs typeface="Microsoft Sans Serif"/>
              </a:rPr>
              <a:t>extraordinario. </a:t>
            </a:r>
            <a:r>
              <a:rPr dirty="0" sz="750" spc="-15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renovación </a:t>
            </a:r>
            <a:r>
              <a:rPr dirty="0" sz="750" spc="15">
                <a:latin typeface="Microsoft Sans Serif"/>
                <a:cs typeface="Microsoft Sans Serif"/>
              </a:rPr>
              <a:t>consiste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sustituir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defectuosos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otros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nuevos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sean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eficientes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(manteniendo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fija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potencia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planta) </a:t>
            </a:r>
            <a:r>
              <a:rPr dirty="0" sz="750" spc="35">
                <a:latin typeface="Microsoft Sans Serif"/>
                <a:cs typeface="Microsoft Sans Serif"/>
              </a:rPr>
              <a:t>y/o </a:t>
            </a:r>
            <a:r>
              <a:rPr dirty="0" sz="750" spc="25">
                <a:latin typeface="Microsoft Sans Serif"/>
                <a:cs typeface="Microsoft Sans Serif"/>
              </a:rPr>
              <a:t>instalar elementos </a:t>
            </a:r>
            <a:r>
              <a:rPr dirty="0" sz="750" spc="30">
                <a:latin typeface="Microsoft Sans Serif"/>
                <a:cs typeface="Microsoft Sans Serif"/>
              </a:rPr>
              <a:t>que puedan optimizar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rendimiento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instalación </a:t>
            </a:r>
            <a:r>
              <a:rPr dirty="0" sz="750" spc="25">
                <a:latin typeface="Microsoft Sans Serif"/>
                <a:cs typeface="Microsoft Sans Serif"/>
              </a:rPr>
              <a:t>fotovoltaica </a:t>
            </a:r>
            <a:r>
              <a:rPr dirty="0" sz="750" spc="35">
                <a:latin typeface="Microsoft Sans Serif"/>
                <a:cs typeface="Microsoft Sans Serif"/>
              </a:rPr>
              <a:t>y/o </a:t>
            </a:r>
            <a:r>
              <a:rPr dirty="0" sz="750" spc="25">
                <a:latin typeface="Microsoft Sans Serif"/>
                <a:cs typeface="Microsoft Sans Serif"/>
              </a:rPr>
              <a:t>rediseñar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instalación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fotovoltaica.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400"/>
              </a:lnSpc>
            </a:pPr>
            <a:r>
              <a:rPr dirty="0" sz="750" spc="-15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intervención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repotenciación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consiste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sustituir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otros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nuevos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más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eficientes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objetivo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obtener mayor </a:t>
            </a:r>
            <a:r>
              <a:rPr dirty="0" sz="750" spc="25">
                <a:latin typeface="Microsoft Sans Serif"/>
                <a:cs typeface="Microsoft Sans Serif"/>
              </a:rPr>
              <a:t>potencia 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30">
                <a:latin typeface="Microsoft Sans Serif"/>
                <a:cs typeface="Microsoft Sans Serif"/>
              </a:rPr>
              <a:t>planta </a:t>
            </a:r>
            <a:r>
              <a:rPr dirty="0" sz="750" spc="35">
                <a:latin typeface="Microsoft Sans Serif"/>
                <a:cs typeface="Microsoft Sans Serif"/>
              </a:rPr>
              <a:t>manteniendo </a:t>
            </a:r>
            <a:r>
              <a:rPr dirty="0" sz="750" spc="20">
                <a:latin typeface="Microsoft Sans Serif"/>
                <a:cs typeface="Microsoft Sans Serif"/>
              </a:rPr>
              <a:t>inalteradas </a:t>
            </a:r>
            <a:r>
              <a:rPr dirty="0" sz="750" spc="5">
                <a:latin typeface="Microsoft Sans Serif"/>
                <a:cs typeface="Microsoft Sans Serif"/>
              </a:rPr>
              <a:t>sus </a:t>
            </a:r>
            <a:r>
              <a:rPr dirty="0" sz="750" spc="15">
                <a:latin typeface="Microsoft Sans Serif"/>
                <a:cs typeface="Microsoft Sans Serif"/>
              </a:rPr>
              <a:t>características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35">
                <a:latin typeface="Microsoft Sans Serif"/>
                <a:cs typeface="Microsoft Sans Serif"/>
              </a:rPr>
              <a:t>contorno </a:t>
            </a:r>
            <a:r>
              <a:rPr dirty="0" sz="750" spc="25">
                <a:latin typeface="Microsoft Sans Serif"/>
                <a:cs typeface="Microsoft Sans Serif"/>
              </a:rPr>
              <a:t>(por </a:t>
            </a:r>
            <a:r>
              <a:rPr dirty="0" sz="750" spc="30">
                <a:latin typeface="Microsoft Sans Serif"/>
                <a:cs typeface="Microsoft Sans Serif"/>
              </a:rPr>
              <a:t>ejemplo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ocupación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campo).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650" spc="5">
                <a:latin typeface="Microsoft Sans Serif"/>
                <a:cs typeface="Microsoft Sans Serif"/>
              </a:rPr>
              <a:t>Existen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varias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razones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las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que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puede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ser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necesaria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renovación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repotenciación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plantas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fotovoltaicas:</a:t>
            </a:r>
            <a:endParaRPr sz="650">
              <a:latin typeface="Microsoft Sans Serif"/>
              <a:cs typeface="Microsoft Sans Serif"/>
            </a:endParaRPr>
          </a:p>
          <a:p>
            <a:pPr marL="48895" indent="-36830">
              <a:lnSpc>
                <a:spcPct val="100000"/>
              </a:lnSpc>
              <a:spcBef>
                <a:spcPts val="620"/>
              </a:spcBef>
              <a:buChar char="•"/>
              <a:tabLst>
                <a:tab pos="49530" algn="l"/>
              </a:tabLst>
            </a:pPr>
            <a:r>
              <a:rPr dirty="0" sz="450" spc="5">
                <a:latin typeface="Microsoft Sans Serif"/>
                <a:cs typeface="Microsoft Sans Serif"/>
              </a:rPr>
              <a:t>Activos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fotovoltaicos</a:t>
            </a:r>
            <a:r>
              <a:rPr dirty="0" sz="450" spc="-2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envejecidos;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Char char="•"/>
            </a:pPr>
            <a:endParaRPr sz="45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buChar char="•"/>
              <a:tabLst>
                <a:tab pos="57150" algn="l"/>
              </a:tabLst>
            </a:pPr>
            <a:r>
              <a:rPr dirty="0" sz="550">
                <a:latin typeface="Microsoft Sans Serif"/>
                <a:cs typeface="Microsoft Sans Serif"/>
              </a:rPr>
              <a:t>Falta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disponibilidad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piezas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repuesto</a:t>
            </a:r>
            <a:r>
              <a:rPr dirty="0" sz="550" spc="5">
                <a:latin typeface="Microsoft Sans Serif"/>
                <a:cs typeface="Microsoft Sans Serif"/>
              </a:rPr>
              <a:t> y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soporte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artículos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clave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(por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ejemplo,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módulos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fotovoltaicos,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inversores,</a:t>
            </a:r>
            <a:r>
              <a:rPr dirty="0" sz="550" spc="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etc.);</a:t>
            </a:r>
            <a:endParaRPr sz="5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9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Mejoras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tecnológicas;</a:t>
            </a:r>
            <a:endParaRPr sz="8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490"/>
              </a:spcBef>
              <a:buChar char="•"/>
              <a:tabLst>
                <a:tab pos="57150" algn="l"/>
              </a:tabLst>
            </a:pPr>
            <a:r>
              <a:rPr dirty="0" sz="550" spc="-25">
                <a:latin typeface="Microsoft Sans Serif"/>
                <a:cs typeface="Microsoft Sans Serif"/>
              </a:rPr>
              <a:t>El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precio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los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componentes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clave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está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disminuyendo;</a:t>
            </a:r>
            <a:endParaRPr sz="550">
              <a:latin typeface="Microsoft Sans Serif"/>
              <a:cs typeface="Microsoft Sans Serif"/>
            </a:endParaRPr>
          </a:p>
          <a:p>
            <a:pPr marL="61594" marR="204470" indent="-61594">
              <a:lnSpc>
                <a:spcPct val="166700"/>
              </a:lnSpc>
              <a:spcBef>
                <a:spcPts val="10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Sustancialmente: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45">
                <a:latin typeface="Microsoft Sans Serif"/>
                <a:cs typeface="Microsoft Sans Serif"/>
              </a:rPr>
              <a:t>CAPEX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relacionado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instalación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nuevos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componentes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5">
                <a:latin typeface="Microsoft Sans Serif"/>
                <a:cs typeface="Microsoft Sans Serif"/>
              </a:rPr>
              <a:t>menor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que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 </a:t>
            </a:r>
            <a:r>
              <a:rPr dirty="0" sz="600" spc="-40">
                <a:latin typeface="Microsoft Sans Serif"/>
                <a:cs typeface="Microsoft Sans Serif"/>
              </a:rPr>
              <a:t>OPEX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relacionado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con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30">
                <a:latin typeface="Microsoft Sans Serif"/>
                <a:cs typeface="Microsoft Sans Serif"/>
              </a:rPr>
              <a:t>mantenimiento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componentes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antiguos.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dirty="0" sz="650" spc="10">
                <a:latin typeface="Microsoft Sans Serif"/>
                <a:cs typeface="Microsoft Sans Serif"/>
              </a:rPr>
              <a:t>Ejemplos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actividades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modernización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son:</a:t>
            </a:r>
            <a:endParaRPr sz="65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70"/>
              </a:spcBef>
              <a:buChar char="•"/>
              <a:tabLst>
                <a:tab pos="61594" algn="l"/>
              </a:tabLst>
            </a:pPr>
            <a:r>
              <a:rPr dirty="0" sz="600" spc="15">
                <a:latin typeface="Microsoft Sans Serif"/>
                <a:cs typeface="Microsoft Sans Serif"/>
              </a:rPr>
              <a:t>Sustitución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módulos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fotovoltaicos;</a:t>
            </a:r>
            <a:endParaRPr sz="6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80"/>
              </a:spcBef>
              <a:buChar char="•"/>
              <a:tabLst>
                <a:tab pos="77470" algn="l"/>
              </a:tabLst>
            </a:pPr>
            <a:r>
              <a:rPr dirty="0" sz="800" spc="10">
                <a:latin typeface="Microsoft Sans Serif"/>
                <a:cs typeface="Microsoft Sans Serif"/>
              </a:rPr>
              <a:t>Reemplazo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3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inversor;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Reemplazo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transformadores</a:t>
            </a:r>
            <a:r>
              <a:rPr dirty="0" sz="750" spc="-5">
                <a:latin typeface="Microsoft Sans Serif"/>
                <a:cs typeface="Microsoft Sans Serif"/>
              </a:rPr>
              <a:t> MV/LV;</a:t>
            </a:r>
            <a:endParaRPr sz="7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0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Instalación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optimizador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energía;</a:t>
            </a:r>
            <a:endParaRPr sz="6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70"/>
              </a:spcBef>
              <a:buChar char="•"/>
              <a:tabLst>
                <a:tab pos="69850" algn="l"/>
              </a:tabLst>
            </a:pPr>
            <a:r>
              <a:rPr dirty="0" sz="700" spc="20">
                <a:latin typeface="Microsoft Sans Serif"/>
                <a:cs typeface="Microsoft Sans Serif"/>
              </a:rPr>
              <a:t>Desmontaje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transformador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BT/BT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(cuando</a:t>
            </a:r>
            <a:r>
              <a:rPr dirty="0" sz="700" spc="10">
                <a:latin typeface="Microsoft Sans Serif"/>
                <a:cs typeface="Microsoft Sans Serif"/>
              </a:rPr>
              <a:t> esté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permitido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por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normativa);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5">
                <a:latin typeface="Microsoft Sans Serif"/>
                <a:cs typeface="Microsoft Sans Serif"/>
              </a:rPr>
              <a:t>Recableado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cuerdas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reducir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efectos</a:t>
            </a:r>
            <a:r>
              <a:rPr dirty="0" sz="800" spc="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sombras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inesperadas;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15">
                <a:latin typeface="Microsoft Sans Serif"/>
                <a:cs typeface="Microsoft Sans Serif"/>
              </a:rPr>
              <a:t>Cambio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ángulo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inclinación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estructura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fijación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reducir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efecto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sombras.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24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29712" y="8568003"/>
            <a:ext cx="758952" cy="34480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637300" y="197580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856591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50000" y="742277"/>
            <a:ext cx="2748280" cy="52324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r>
              <a:rPr dirty="0" sz="1050" spc="-25" b="1">
                <a:latin typeface="Arial"/>
                <a:cs typeface="Arial"/>
              </a:rPr>
              <a:t>C.4 </a:t>
            </a:r>
            <a:r>
              <a:rPr dirty="0" sz="1050" spc="15" b="1">
                <a:latin typeface="Arial"/>
                <a:cs typeface="Arial"/>
              </a:rPr>
              <a:t>Sistema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35" b="1">
                <a:latin typeface="Arial"/>
                <a:cs typeface="Arial"/>
              </a:rPr>
              <a:t>seguimiento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10" b="1">
                <a:latin typeface="Arial"/>
                <a:cs typeface="Arial"/>
              </a:rPr>
              <a:t>y</a:t>
            </a:r>
            <a:r>
              <a:rPr dirty="0" sz="1050" spc="-20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supervisión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300" y="1459457"/>
            <a:ext cx="5196205" cy="1247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-20">
                <a:latin typeface="Microsoft Sans Serif"/>
                <a:cs typeface="Microsoft Sans Serif"/>
              </a:rPr>
              <a:t>En </a:t>
            </a:r>
            <a:r>
              <a:rPr dirty="0" sz="700" spc="20">
                <a:latin typeface="Microsoft Sans Serif"/>
                <a:cs typeface="Microsoft Sans Serif"/>
              </a:rPr>
              <a:t>general, </a:t>
            </a:r>
            <a:r>
              <a:rPr dirty="0" sz="700" spc="10">
                <a:latin typeface="Microsoft Sans Serif"/>
                <a:cs typeface="Microsoft Sans Serif"/>
              </a:rPr>
              <a:t>el </a:t>
            </a:r>
            <a:r>
              <a:rPr dirty="0" sz="700" spc="15">
                <a:latin typeface="Microsoft Sans Serif"/>
                <a:cs typeface="Microsoft Sans Serif"/>
              </a:rPr>
              <a:t>sistema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monitorización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5">
                <a:latin typeface="Microsoft Sans Serif"/>
                <a:cs typeface="Microsoft Sans Serif"/>
              </a:rPr>
              <a:t>planta fotovoltaica </a:t>
            </a:r>
            <a:r>
              <a:rPr dirty="0" sz="700" spc="20">
                <a:latin typeface="Microsoft Sans Serif"/>
                <a:cs typeface="Microsoft Sans Serif"/>
              </a:rPr>
              <a:t>debe </a:t>
            </a:r>
            <a:r>
              <a:rPr dirty="0" sz="700" spc="40">
                <a:latin typeface="Microsoft Sans Serif"/>
                <a:cs typeface="Microsoft Sans Serif"/>
              </a:rPr>
              <a:t>permitir </a:t>
            </a:r>
            <a:r>
              <a:rPr dirty="0" sz="700" spc="30">
                <a:latin typeface="Microsoft Sans Serif"/>
                <a:cs typeface="Microsoft Sans Serif"/>
              </a:rPr>
              <a:t>controlar </a:t>
            </a:r>
            <a:r>
              <a:rPr dirty="0" sz="700" spc="10">
                <a:latin typeface="Microsoft Sans Serif"/>
                <a:cs typeface="Microsoft Sans Serif"/>
              </a:rPr>
              <a:t>los </a:t>
            </a:r>
            <a:r>
              <a:rPr dirty="0" sz="700" spc="30">
                <a:latin typeface="Microsoft Sans Serif"/>
                <a:cs typeface="Microsoft Sans Serif"/>
              </a:rPr>
              <a:t>parámetros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funcionamiento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componentes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intervienen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conversión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energía.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monitorización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necesario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controlar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energético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identificar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problemas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fallos.</a:t>
            </a:r>
            <a:endParaRPr sz="700">
              <a:latin typeface="Microsoft Sans Serif"/>
              <a:cs typeface="Microsoft Sans Serif"/>
            </a:endParaRPr>
          </a:p>
          <a:p>
            <a:pPr marL="12700" marR="300355">
              <a:lnSpc>
                <a:spcPts val="1200"/>
              </a:lnSpc>
              <a:spcBef>
                <a:spcPts val="100"/>
              </a:spcBef>
            </a:pPr>
            <a:r>
              <a:rPr dirty="0" sz="650" spc="-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precisión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complejidad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requeridas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monitorización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dependen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tamaño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fotovoltaico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y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los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objetivos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usuario.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30">
                <a:latin typeface="Microsoft Sans Serif"/>
                <a:cs typeface="Microsoft Sans Serif"/>
              </a:rPr>
              <a:t>El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sistema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monitorización,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según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norma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-35">
                <a:latin typeface="Microsoft Sans Serif"/>
                <a:cs typeface="Microsoft Sans Serif"/>
              </a:rPr>
              <a:t>IEC</a:t>
            </a:r>
            <a:r>
              <a:rPr dirty="0" sz="650" spc="5">
                <a:latin typeface="Microsoft Sans Serif"/>
                <a:cs typeface="Microsoft Sans Serif"/>
              </a:rPr>
              <a:t> 61724-1,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podría</a:t>
            </a:r>
            <a:r>
              <a:rPr dirty="0" sz="650" spc="5">
                <a:latin typeface="Microsoft Sans Serif"/>
                <a:cs typeface="Microsoft Sans Serif"/>
              </a:rPr>
              <a:t> clasificarse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siguiente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manera: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160"/>
              </a:spcBef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Clase </a:t>
            </a:r>
            <a:r>
              <a:rPr dirty="0" sz="800" spc="-25">
                <a:latin typeface="Microsoft Sans Serif"/>
                <a:cs typeface="Microsoft Sans Serif"/>
              </a:rPr>
              <a:t>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65">
                <a:latin typeface="Microsoft Sans Serif"/>
                <a:cs typeface="Microsoft Sans Serif"/>
              </a:rPr>
              <a:t>–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Alta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Clase B </a:t>
            </a:r>
            <a:r>
              <a:rPr dirty="0" sz="800" spc="165">
                <a:latin typeface="Microsoft Sans Serif"/>
                <a:cs typeface="Microsoft Sans Serif"/>
              </a:rPr>
              <a:t>–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media;</a:t>
            </a:r>
            <a:endParaRPr sz="8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40"/>
              </a:spcBef>
              <a:buChar char="•"/>
              <a:tabLst>
                <a:tab pos="77470" algn="l"/>
              </a:tabLst>
            </a:pPr>
            <a:r>
              <a:rPr dirty="0" sz="800" spc="-15">
                <a:latin typeface="Microsoft Sans Serif"/>
                <a:cs typeface="Microsoft Sans Serif"/>
              </a:rPr>
              <a:t>Clase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75">
                <a:latin typeface="Microsoft Sans Serif"/>
                <a:cs typeface="Microsoft Sans Serif"/>
              </a:rPr>
              <a:t>C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65">
                <a:latin typeface="Microsoft Sans Serif"/>
                <a:cs typeface="Microsoft Sans Serif"/>
              </a:rPr>
              <a:t>–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precisión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básica.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7300" y="2883152"/>
            <a:ext cx="1029969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20">
                <a:latin typeface="Microsoft Sans Serif"/>
                <a:cs typeface="Microsoft Sans Serif"/>
              </a:rPr>
              <a:t>C.4.1</a:t>
            </a:r>
            <a:r>
              <a:rPr dirty="0" sz="1250" spc="-10">
                <a:latin typeface="Microsoft Sans Serif"/>
                <a:cs typeface="Microsoft Sans Serif"/>
              </a:rPr>
              <a:t> </a:t>
            </a:r>
            <a:r>
              <a:rPr dirty="0" sz="1250" spc="50">
                <a:latin typeface="Microsoft Sans Serif"/>
                <a:cs typeface="Microsoft Sans Serif"/>
              </a:rPr>
              <a:t>Normas</a:t>
            </a:r>
            <a:endParaRPr sz="12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300" y="3305087"/>
            <a:ext cx="4291965" cy="619760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dirty="0" sz="700" spc="-15">
                <a:latin typeface="Microsoft Sans Serif"/>
                <a:cs typeface="Microsoft Sans Serif"/>
              </a:rPr>
              <a:t>Las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normas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relacionadas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con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monitoreo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son:</a:t>
            </a:r>
            <a:endParaRPr sz="7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60"/>
              </a:spcBef>
              <a:buChar char="•"/>
              <a:tabLst>
                <a:tab pos="77470" algn="l"/>
              </a:tabLst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61724-1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Rendimiento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fotovoltaico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-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Parte</a:t>
            </a:r>
            <a:r>
              <a:rPr dirty="0" sz="800">
                <a:latin typeface="Microsoft Sans Serif"/>
                <a:cs typeface="Microsoft Sans Serif"/>
              </a:rPr>
              <a:t> 1: </a:t>
            </a:r>
            <a:r>
              <a:rPr dirty="0" sz="800" spc="40">
                <a:latin typeface="Microsoft Sans Serif"/>
                <a:cs typeface="Microsoft Sans Serif"/>
              </a:rPr>
              <a:t>Monitoreo</a:t>
            </a:r>
            <a:endParaRPr sz="80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40"/>
              </a:spcBef>
              <a:buChar char="•"/>
              <a:tabLst>
                <a:tab pos="69850" algn="l"/>
              </a:tabLst>
            </a:pP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61724-2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Rendimiento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fotovoltaico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Parte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2: </a:t>
            </a:r>
            <a:r>
              <a:rPr dirty="0" sz="700" spc="35">
                <a:latin typeface="Microsoft Sans Serif"/>
                <a:cs typeface="Microsoft Sans Serif"/>
              </a:rPr>
              <a:t>Método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evaluación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capacidad</a:t>
            </a:r>
            <a:endParaRPr sz="7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10"/>
              </a:spcBef>
              <a:buChar char="•"/>
              <a:tabLst>
                <a:tab pos="73660" algn="l"/>
              </a:tabLst>
            </a:pP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61724-3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Rendimiento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sistema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fotovoltaico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-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Parte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3: </a:t>
            </a:r>
            <a:r>
              <a:rPr dirty="0" sz="750" spc="40">
                <a:latin typeface="Microsoft Sans Serif"/>
                <a:cs typeface="Microsoft Sans Serif"/>
              </a:rPr>
              <a:t>Método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evaluación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energética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7300" y="4121403"/>
            <a:ext cx="353695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0">
                <a:latin typeface="Microsoft Sans Serif"/>
                <a:cs typeface="Microsoft Sans Serif"/>
              </a:rPr>
              <a:t>C.4.2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40">
                <a:latin typeface="Microsoft Sans Serif"/>
                <a:cs typeface="Microsoft Sans Serif"/>
              </a:rPr>
              <a:t>Componente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10">
                <a:latin typeface="Microsoft Sans Serif"/>
                <a:cs typeface="Microsoft Sans Serif"/>
              </a:rPr>
              <a:t>y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25">
                <a:latin typeface="Microsoft Sans Serif"/>
                <a:cs typeface="Microsoft Sans Serif"/>
              </a:rPr>
              <a:t>sensor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del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25">
                <a:latin typeface="Microsoft Sans Serif"/>
                <a:cs typeface="Microsoft Sans Serif"/>
              </a:rPr>
              <a:t>sistema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5">
                <a:latin typeface="Microsoft Sans Serif"/>
                <a:cs typeface="Microsoft Sans Serif"/>
              </a:rPr>
              <a:t> </a:t>
            </a:r>
            <a:r>
              <a:rPr dirty="0" sz="1100" spc="60">
                <a:latin typeface="Microsoft Sans Serif"/>
                <a:cs typeface="Microsoft Sans Serif"/>
              </a:rPr>
              <a:t>monitoreo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7300" y="4509997"/>
            <a:ext cx="5037455" cy="2919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40">
                <a:latin typeface="Microsoft Sans Serif"/>
                <a:cs typeface="Microsoft Sans Serif"/>
              </a:rPr>
              <a:t>IEC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61724-1 </a:t>
            </a:r>
            <a:r>
              <a:rPr dirty="0" sz="800" spc="30">
                <a:latin typeface="Microsoft Sans Serif"/>
                <a:cs typeface="Microsoft Sans Serif"/>
              </a:rPr>
              <a:t>define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sensores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necesarios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para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monitoreo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15">
                <a:latin typeface="Microsoft Sans Serif"/>
                <a:cs typeface="Microsoft Sans Serif"/>
              </a:rPr>
              <a:t>su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número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dependiendo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la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clase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sistema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monitoreo.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5">
                <a:latin typeface="Microsoft Sans Serif"/>
                <a:cs typeface="Microsoft Sans Serif"/>
              </a:rPr>
              <a:t>Los </a:t>
            </a:r>
            <a:r>
              <a:rPr dirty="0" sz="800" spc="35">
                <a:latin typeface="Microsoft Sans Serif"/>
                <a:cs typeface="Microsoft Sans Serif"/>
              </a:rPr>
              <a:t>parámetros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que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podrían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medir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adquirir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son: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Irradiancia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plano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25">
                <a:latin typeface="Microsoft Sans Serif"/>
                <a:cs typeface="Microsoft Sans Serif"/>
              </a:rPr>
              <a:t>(POA);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25">
                <a:latin typeface="Microsoft Sans Serif"/>
                <a:cs typeface="Microsoft Sans Serif"/>
              </a:rPr>
              <a:t>Irradiancia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horizontal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(GHI);</a:t>
            </a:r>
            <a:endParaRPr sz="8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490"/>
              </a:spcBef>
              <a:buChar char="•"/>
              <a:tabLst>
                <a:tab pos="57150" algn="l"/>
              </a:tabLst>
            </a:pPr>
            <a:r>
              <a:rPr dirty="0" sz="550" spc="20">
                <a:latin typeface="Microsoft Sans Serif"/>
                <a:cs typeface="Microsoft Sans Serif"/>
              </a:rPr>
              <a:t>Temperatura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módulo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fotovoltaico;</a:t>
            </a:r>
            <a:endParaRPr sz="5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90"/>
              </a:spcBef>
              <a:buChar char="•"/>
              <a:tabLst>
                <a:tab pos="77470" algn="l"/>
              </a:tabLst>
            </a:pPr>
            <a:r>
              <a:rPr dirty="0" sz="800" spc="30">
                <a:latin typeface="Microsoft Sans Serif"/>
                <a:cs typeface="Microsoft Sans Serif"/>
              </a:rPr>
              <a:t>Temperatura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ambiente;</a:t>
            </a:r>
            <a:endParaRPr sz="800">
              <a:latin typeface="Microsoft Sans Serif"/>
              <a:cs typeface="Microsoft Sans Serif"/>
            </a:endParaRPr>
          </a:p>
          <a:p>
            <a:pPr marL="56515" indent="-44450">
              <a:lnSpc>
                <a:spcPct val="100000"/>
              </a:lnSpc>
              <a:spcBef>
                <a:spcPts val="490"/>
              </a:spcBef>
              <a:buChar char="•"/>
              <a:tabLst>
                <a:tab pos="57150" algn="l"/>
              </a:tabLst>
            </a:pPr>
            <a:r>
              <a:rPr dirty="0" sz="550" spc="5">
                <a:latin typeface="Microsoft Sans Serif"/>
                <a:cs typeface="Microsoft Sans Serif"/>
              </a:rPr>
              <a:t>Velocidad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1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viento;</a:t>
            </a:r>
            <a:endParaRPr sz="550">
              <a:latin typeface="Microsoft Sans Serif"/>
              <a:cs typeface="Microsoft Sans Serif"/>
            </a:endParaRPr>
          </a:p>
          <a:p>
            <a:pPr marL="69215" indent="-57150">
              <a:lnSpc>
                <a:spcPct val="100000"/>
              </a:lnSpc>
              <a:spcBef>
                <a:spcPts val="390"/>
              </a:spcBef>
              <a:buChar char="•"/>
              <a:tabLst>
                <a:tab pos="69850" algn="l"/>
              </a:tabLst>
            </a:pPr>
            <a:r>
              <a:rPr dirty="0" sz="700" spc="15">
                <a:latin typeface="Microsoft Sans Serif"/>
                <a:cs typeface="Microsoft Sans Serif"/>
              </a:rPr>
              <a:t>Dirección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viento;</a:t>
            </a:r>
            <a:endParaRPr sz="700">
              <a:latin typeface="Microsoft Sans Serif"/>
              <a:cs typeface="Microsoft Sans Serif"/>
            </a:endParaRPr>
          </a:p>
          <a:p>
            <a:pPr marL="40640" indent="-28575">
              <a:lnSpc>
                <a:spcPct val="100000"/>
              </a:lnSpc>
              <a:spcBef>
                <a:spcPts val="710"/>
              </a:spcBef>
              <a:buChar char="•"/>
              <a:tabLst>
                <a:tab pos="41275" algn="l"/>
              </a:tabLst>
            </a:pPr>
            <a:r>
              <a:rPr dirty="0" sz="350" spc="5">
                <a:latin typeface="Microsoft Sans Serif"/>
                <a:cs typeface="Microsoft Sans Serif"/>
              </a:rPr>
              <a:t>Precipitaciones</a:t>
            </a:r>
            <a:r>
              <a:rPr dirty="0" sz="350" spc="-20">
                <a:latin typeface="Microsoft Sans Serif"/>
                <a:cs typeface="Microsoft Sans Serif"/>
              </a:rPr>
              <a:t> </a:t>
            </a:r>
            <a:r>
              <a:rPr dirty="0" sz="350" spc="10">
                <a:latin typeface="Microsoft Sans Serif"/>
                <a:cs typeface="Microsoft Sans Serif"/>
              </a:rPr>
              <a:t>de</a:t>
            </a:r>
            <a:r>
              <a:rPr dirty="0" sz="350" spc="-15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lluvia;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Char char="•"/>
            </a:pPr>
            <a:endParaRPr sz="40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5"/>
              </a:spcBef>
              <a:buChar char="•"/>
              <a:tabLst>
                <a:tab pos="654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Voltaje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matriz;</a:t>
            </a:r>
            <a:endParaRPr sz="6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20"/>
              </a:spcBef>
              <a:buChar char="•"/>
              <a:tabLst>
                <a:tab pos="65405" algn="l"/>
              </a:tabLst>
            </a:pPr>
            <a:r>
              <a:rPr dirty="0" sz="650" spc="20">
                <a:latin typeface="Microsoft Sans Serif"/>
                <a:cs typeface="Microsoft Sans Serif"/>
              </a:rPr>
              <a:t>Corriente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matriz;</a:t>
            </a:r>
            <a:endParaRPr sz="650">
              <a:latin typeface="Microsoft Sans Serif"/>
              <a:cs typeface="Microsoft Sans Serif"/>
            </a:endParaRPr>
          </a:p>
          <a:p>
            <a:pPr marL="64769" indent="-52705">
              <a:lnSpc>
                <a:spcPct val="100000"/>
              </a:lnSpc>
              <a:spcBef>
                <a:spcPts val="420"/>
              </a:spcBef>
              <a:buChar char="•"/>
              <a:tabLst>
                <a:tab pos="65405" algn="l"/>
              </a:tabLst>
            </a:pPr>
            <a:r>
              <a:rPr dirty="0" sz="650" spc="10">
                <a:latin typeface="Microsoft Sans Serif"/>
                <a:cs typeface="Microsoft Sans Serif"/>
              </a:rPr>
              <a:t>Potencia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2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matriz;</a:t>
            </a:r>
            <a:endParaRPr sz="6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7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Voltaje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salida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CA;</a:t>
            </a:r>
            <a:endParaRPr sz="80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290"/>
              </a:spcBef>
              <a:buChar char="•"/>
              <a:tabLst>
                <a:tab pos="73660" algn="l"/>
              </a:tabLst>
            </a:pPr>
            <a:r>
              <a:rPr dirty="0" sz="750" spc="25">
                <a:latin typeface="Microsoft Sans Serif"/>
                <a:cs typeface="Microsoft Sans Serif"/>
              </a:rPr>
              <a:t>Corriente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</a:t>
            </a:r>
            <a:r>
              <a:rPr dirty="0" sz="750" spc="-2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CA;</a:t>
            </a:r>
            <a:endParaRPr sz="750">
              <a:latin typeface="Microsoft Sans Serif"/>
              <a:cs typeface="Microsoft Sans Serif"/>
            </a:endParaRPr>
          </a:p>
          <a:p>
            <a:pPr marL="73025" indent="-60960">
              <a:lnSpc>
                <a:spcPct val="100000"/>
              </a:lnSpc>
              <a:spcBef>
                <a:spcPts val="300"/>
              </a:spcBef>
              <a:buChar char="•"/>
              <a:tabLst>
                <a:tab pos="73660" algn="l"/>
              </a:tabLst>
            </a:pPr>
            <a:r>
              <a:rPr dirty="0" sz="750" spc="10">
                <a:latin typeface="Microsoft Sans Serif"/>
                <a:cs typeface="Microsoft Sans Serif"/>
              </a:rPr>
              <a:t>Potencia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1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salida</a:t>
            </a:r>
            <a:r>
              <a:rPr dirty="0" sz="750" spc="-10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CA;</a:t>
            </a:r>
            <a:endParaRPr sz="75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5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Energía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salida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-35">
                <a:latin typeface="Microsoft Sans Serif"/>
                <a:cs typeface="Microsoft Sans Serif"/>
              </a:rPr>
              <a:t>CA.</a:t>
            </a:r>
            <a:endParaRPr sz="800">
              <a:latin typeface="Microsoft Sans Serif"/>
              <a:cs typeface="Microsoft Sans Serif"/>
            </a:endParaRPr>
          </a:p>
          <a:p>
            <a:pPr marL="12700" marR="100330">
              <a:lnSpc>
                <a:spcPts val="1200"/>
              </a:lnSpc>
              <a:spcBef>
                <a:spcPts val="80"/>
              </a:spcBef>
            </a:pPr>
            <a:r>
              <a:rPr dirty="0" sz="700" spc="10">
                <a:latin typeface="Microsoft Sans Serif"/>
                <a:cs typeface="Microsoft Sans Serif"/>
              </a:rPr>
              <a:t>Todos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datos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recogen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situ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mediante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registradores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datos.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intervalo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muestreo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 </a:t>
            </a:r>
            <a:r>
              <a:rPr dirty="0" sz="700" spc="30">
                <a:latin typeface="Microsoft Sans Serif"/>
                <a:cs typeface="Microsoft Sans Serif"/>
              </a:rPr>
              <a:t>registro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se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define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norma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-35">
                <a:latin typeface="Microsoft Sans Serif"/>
                <a:cs typeface="Microsoft Sans Serif"/>
              </a:rPr>
              <a:t>IEC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61724-1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según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clase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monitorización.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7300" y="7626602"/>
            <a:ext cx="287972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0">
                <a:latin typeface="Microsoft Sans Serif"/>
                <a:cs typeface="Microsoft Sans Serif"/>
              </a:rPr>
              <a:t>C.4.3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Indicadores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5">
                <a:latin typeface="Microsoft Sans Serif"/>
                <a:cs typeface="Microsoft Sans Serif"/>
              </a:rPr>
              <a:t>clave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35">
                <a:latin typeface="Microsoft Sans Serif"/>
                <a:cs typeface="Microsoft Sans Serif"/>
              </a:rPr>
              <a:t>de</a:t>
            </a:r>
            <a:r>
              <a:rPr dirty="0" sz="1100" spc="-15">
                <a:latin typeface="Microsoft Sans Serif"/>
                <a:cs typeface="Microsoft Sans Serif"/>
              </a:rPr>
              <a:t> </a:t>
            </a:r>
            <a:r>
              <a:rPr dirty="0" sz="1100" spc="40">
                <a:latin typeface="Microsoft Sans Serif"/>
                <a:cs typeface="Microsoft Sans Serif"/>
              </a:rPr>
              <a:t>desempeño</a:t>
            </a:r>
            <a:r>
              <a:rPr dirty="0" sz="1100" spc="-10">
                <a:latin typeface="Microsoft Sans Serif"/>
                <a:cs typeface="Microsoft Sans Serif"/>
              </a:rPr>
              <a:t> </a:t>
            </a:r>
            <a:r>
              <a:rPr dirty="0" sz="1100" spc="-30">
                <a:latin typeface="Microsoft Sans Serif"/>
                <a:cs typeface="Microsoft Sans Serif"/>
              </a:rPr>
              <a:t>(KPI)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300" y="8029715"/>
            <a:ext cx="4584065" cy="46609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600" spc="-20">
                <a:latin typeface="Microsoft Sans Serif"/>
                <a:cs typeface="Microsoft Sans Serif"/>
              </a:rPr>
              <a:t>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continuación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5">
                <a:latin typeface="Microsoft Sans Serif"/>
                <a:cs typeface="Microsoft Sans Serif"/>
              </a:rPr>
              <a:t>se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indican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principales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-10">
                <a:latin typeface="Microsoft Sans Serif"/>
                <a:cs typeface="Microsoft Sans Serif"/>
              </a:rPr>
              <a:t>KPI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utilizados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para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monitorización</a:t>
            </a:r>
            <a:r>
              <a:rPr dirty="0" sz="600" spc="1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del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sistema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fotovoltaico.</a:t>
            </a:r>
            <a:endParaRPr sz="6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20"/>
              </a:spcBef>
            </a:pPr>
            <a:r>
              <a:rPr dirty="0" sz="700" spc="20" b="1">
                <a:latin typeface="Arial"/>
                <a:cs typeface="Arial"/>
              </a:rPr>
              <a:t>Rendimiento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5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referencia</a:t>
            </a:r>
            <a:r>
              <a:rPr dirty="0" sz="700" spc="20">
                <a:latin typeface="Microsoft Sans Serif"/>
                <a:cs typeface="Microsoft Sans Serif"/>
              </a:rPr>
              <a:t>:representa</a:t>
            </a:r>
            <a:r>
              <a:rPr dirty="0" sz="700" spc="10">
                <a:latin typeface="Microsoft Sans Serif"/>
                <a:cs typeface="Microsoft Sans Serif"/>
              </a:rPr>
              <a:t> 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energía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obtenible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ideales, </a:t>
            </a:r>
            <a:r>
              <a:rPr dirty="0" sz="700" spc="15">
                <a:latin typeface="Microsoft Sans Serif"/>
                <a:cs typeface="Microsoft Sans Serif"/>
              </a:rPr>
              <a:t>sin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pérdidas,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durante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un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período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determinado.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85951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144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300" y="9112572"/>
            <a:ext cx="3708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11900" y="9271640"/>
            <a:ext cx="23685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-635">
              <a:lnSpc>
                <a:spcPct val="117600"/>
              </a:lnSpc>
              <a:spcBef>
                <a:spcPts val="100"/>
              </a:spcBef>
            </a:pPr>
            <a:r>
              <a:rPr dirty="0" baseline="19607" sz="1275" spc="-22">
                <a:latin typeface="Microsoft Sans Serif"/>
                <a:cs typeface="Microsoft Sans Serif"/>
              </a:rPr>
              <a:t>Y</a:t>
            </a:r>
            <a:r>
              <a:rPr dirty="0" sz="500" spc="-15">
                <a:latin typeface="Microsoft Sans Serif"/>
                <a:cs typeface="Microsoft Sans Serif"/>
              </a:rPr>
              <a:t>yo 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baseline="19607" sz="1275" spc="7">
                <a:latin typeface="Microsoft Sans Serif"/>
                <a:cs typeface="Microsoft Sans Serif"/>
              </a:rPr>
              <a:t>y</a:t>
            </a:r>
            <a:r>
              <a:rPr dirty="0" baseline="19607" sz="1275" spc="-120">
                <a:latin typeface="Microsoft Sans Serif"/>
                <a:cs typeface="Microsoft Sans Serif"/>
              </a:rPr>
              <a:t>o</a:t>
            </a:r>
            <a:r>
              <a:rPr dirty="0" sz="500" spc="-10">
                <a:latin typeface="Microsoft Sans Serif"/>
                <a:cs typeface="Microsoft Sans Serif"/>
              </a:rPr>
              <a:t>(i)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66" y="9626878"/>
            <a:ext cx="189230" cy="78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-10">
                <a:latin typeface="Microsoft Sans Serif"/>
                <a:cs typeface="Microsoft Sans Serif"/>
              </a:rPr>
              <a:t>GRAMO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980178" y="9231883"/>
            <a:ext cx="424878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dirty="0" sz="700" spc="35">
                <a:latin typeface="Microsoft Sans Serif"/>
                <a:cs typeface="Microsoft Sans Serif"/>
              </a:rPr>
              <a:t>rendimiento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período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expresado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horas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pico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sol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(h)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o</a:t>
            </a:r>
            <a:r>
              <a:rPr dirty="0" sz="700" spc="5">
                <a:latin typeface="Microsoft Sans Serif"/>
                <a:cs typeface="Microsoft Sans Serif"/>
              </a:rPr>
              <a:t> (kWh/kW);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irradiación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medida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módulos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para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período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tiempo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(kWh/m</a:t>
            </a:r>
            <a:r>
              <a:rPr dirty="0" sz="400" spc="15">
                <a:latin typeface="Microsoft Sans Serif"/>
                <a:cs typeface="Microsoft Sans Serif"/>
              </a:rPr>
              <a:t>2</a:t>
            </a:r>
            <a:r>
              <a:rPr dirty="0" sz="700" spc="15">
                <a:latin typeface="Microsoft Sans Serif"/>
                <a:cs typeface="Microsoft Sans Serif"/>
              </a:rPr>
              <a:t>);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80214" y="9582402"/>
            <a:ext cx="3322954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20">
                <a:latin typeface="Microsoft Sans Serif"/>
                <a:cs typeface="Microsoft Sans Serif"/>
              </a:rPr>
              <a:t>irradiancia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referencia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condiciones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prueba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estándar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55">
                <a:latin typeface="Microsoft Sans Serif"/>
                <a:cs typeface="Microsoft Sans Serif"/>
              </a:rPr>
              <a:t>(STC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10">
                <a:latin typeface="Microsoft Sans Serif"/>
                <a:cs typeface="Microsoft Sans Serif"/>
              </a:rPr>
              <a:t>-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1000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W/m</a:t>
            </a:r>
            <a:r>
              <a:rPr dirty="0" sz="400" spc="15">
                <a:latin typeface="Microsoft Sans Serif"/>
                <a:cs typeface="Microsoft Sans Serif"/>
              </a:rPr>
              <a:t>2</a:t>
            </a:r>
            <a:r>
              <a:rPr dirty="0" sz="700" spc="15">
                <a:latin typeface="Microsoft Sans Serif"/>
                <a:cs typeface="Microsoft Sans Serif"/>
              </a:rPr>
              <a:t>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715951" y="9681850"/>
            <a:ext cx="375920" cy="5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" spc="5">
                <a:latin typeface="Microsoft Sans Serif"/>
                <a:cs typeface="Microsoft Sans Serif"/>
              </a:rPr>
              <a:t>Código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de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conducta</a:t>
            </a:r>
            <a:r>
              <a:rPr dirty="0" sz="200" spc="-5">
                <a:latin typeface="Microsoft Sans Serif"/>
                <a:cs typeface="Microsoft Sans Serif"/>
              </a:rPr>
              <a:t> </a:t>
            </a:r>
            <a:r>
              <a:rPr dirty="0" sz="200" spc="5">
                <a:latin typeface="Microsoft Sans Serif"/>
                <a:cs typeface="Microsoft Sans Serif"/>
              </a:rPr>
              <a:t>estándar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391025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4924" y="1252802"/>
            <a:ext cx="600075" cy="30480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9999" y="2648890"/>
            <a:ext cx="557659" cy="31050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27300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7299" y="206711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37299" y="848587"/>
            <a:ext cx="509968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dirty="0" sz="650" spc="20" b="1">
                <a:latin typeface="Arial"/>
                <a:cs typeface="Arial"/>
              </a:rPr>
              <a:t>Rendimiento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final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del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sistema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-10" b="1">
                <a:latin typeface="Arial"/>
                <a:cs typeface="Arial"/>
              </a:rPr>
              <a:t>-</a:t>
            </a:r>
            <a:r>
              <a:rPr dirty="0" sz="650" spc="-5" b="1">
                <a:latin typeface="Arial"/>
                <a:cs typeface="Arial"/>
              </a:rPr>
              <a:t> </a:t>
            </a:r>
            <a:r>
              <a:rPr dirty="0" sz="650" spc="20" b="1">
                <a:latin typeface="Arial"/>
                <a:cs typeface="Arial"/>
              </a:rPr>
              <a:t>Rendimiento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b="1">
                <a:latin typeface="Arial"/>
                <a:cs typeface="Arial"/>
              </a:rPr>
              <a:t>específico</a:t>
            </a:r>
            <a:r>
              <a:rPr dirty="0" sz="650">
                <a:latin typeface="Microsoft Sans Serif"/>
                <a:cs typeface="Microsoft Sans Serif"/>
              </a:rPr>
              <a:t>:es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total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generada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por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kWp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instalado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durante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período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tiempo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determinado.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40000" y="1222307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145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7299" y="1644922"/>
            <a:ext cx="3708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99199" y="1768156"/>
            <a:ext cx="4751705" cy="476250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80"/>
              </a:spcBef>
              <a:tabLst>
                <a:tab pos="354965" algn="l"/>
              </a:tabLst>
            </a:pPr>
            <a:r>
              <a:rPr dirty="0" sz="850" spc="-45">
                <a:latin typeface="Microsoft Sans Serif"/>
                <a:cs typeface="Microsoft Sans Serif"/>
              </a:rPr>
              <a:t>Y</a:t>
            </a:r>
            <a:r>
              <a:rPr dirty="0" baseline="-33333" sz="750" spc="-67">
                <a:latin typeface="Microsoft Sans Serif"/>
                <a:cs typeface="Microsoft Sans Serif"/>
              </a:rPr>
              <a:t>F	</a:t>
            </a:r>
            <a:r>
              <a:rPr dirty="0" sz="650" spc="20">
                <a:latin typeface="Microsoft Sans Serif"/>
                <a:cs typeface="Microsoft Sans Serif"/>
              </a:rPr>
              <a:t>Rendimiento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específico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período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tiempo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i, </a:t>
            </a:r>
            <a:r>
              <a:rPr dirty="0" sz="650" spc="15">
                <a:latin typeface="Microsoft Sans Serif"/>
                <a:cs typeface="Microsoft Sans Serif"/>
              </a:rPr>
              <a:t>expresado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(kWh/kWp)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horas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pico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sol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-5">
                <a:latin typeface="Microsoft Sans Serif"/>
                <a:cs typeface="Microsoft Sans Serif"/>
              </a:rPr>
              <a:t>(h);</a:t>
            </a:r>
            <a:endParaRPr sz="650">
              <a:latin typeface="Microsoft Sans Serif"/>
              <a:cs typeface="Microsoft Sans Serif"/>
            </a:endParaRPr>
          </a:p>
          <a:p>
            <a:pPr marL="50165">
              <a:lnSpc>
                <a:spcPct val="100000"/>
              </a:lnSpc>
              <a:spcBef>
                <a:spcPts val="180"/>
              </a:spcBef>
              <a:tabLst>
                <a:tab pos="354965" algn="l"/>
              </a:tabLst>
            </a:pPr>
            <a:r>
              <a:rPr dirty="0" sz="850" spc="55">
                <a:latin typeface="Microsoft Sans Serif"/>
                <a:cs typeface="Microsoft Sans Serif"/>
              </a:rPr>
              <a:t>mi	</a:t>
            </a:r>
            <a:r>
              <a:rPr dirty="0" sz="650" spc="15">
                <a:latin typeface="Microsoft Sans Serif"/>
                <a:cs typeface="Microsoft Sans Serif"/>
              </a:rPr>
              <a:t>Producción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energía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Energía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medida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para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el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período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5">
                <a:latin typeface="Microsoft Sans Serif"/>
                <a:cs typeface="Microsoft Sans Serif"/>
              </a:rPr>
              <a:t>tiempo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i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(kWh);</a:t>
            </a:r>
            <a:endParaRPr sz="650">
              <a:latin typeface="Microsoft Sans Serif"/>
              <a:cs typeface="Microsoft Sans Serif"/>
            </a:endParaRPr>
          </a:p>
          <a:p>
            <a:pPr marL="355600">
              <a:lnSpc>
                <a:spcPct val="100000"/>
              </a:lnSpc>
              <a:spcBef>
                <a:spcPts val="430"/>
              </a:spcBef>
            </a:pPr>
            <a:r>
              <a:rPr dirty="0" sz="600" spc="10">
                <a:latin typeface="Microsoft Sans Serif"/>
                <a:cs typeface="Microsoft Sans Serif"/>
              </a:rPr>
              <a:t>Potencia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máxima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-55">
                <a:latin typeface="Microsoft Sans Serif"/>
                <a:cs typeface="Microsoft Sans Serif"/>
              </a:rPr>
              <a:t>CC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planta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(potencia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nominal)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>
                <a:latin typeface="Microsoft Sans Serif"/>
                <a:cs typeface="Microsoft Sans Serif"/>
              </a:rPr>
              <a:t>(kWp).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02262" y="2055500"/>
            <a:ext cx="123189" cy="6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" spc="5">
                <a:latin typeface="Microsoft Sans Serif"/>
                <a:cs typeface="Microsoft Sans Serif"/>
              </a:rPr>
              <a:t>afuera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11864" y="2095778"/>
            <a:ext cx="28956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-55">
                <a:latin typeface="Microsoft Sans Serif"/>
                <a:cs typeface="Microsoft Sans Serif"/>
              </a:rPr>
              <a:t>P</a:t>
            </a:r>
            <a:r>
              <a:rPr dirty="0" sz="850" spc="-545">
                <a:latin typeface="Microsoft Sans Serif"/>
                <a:cs typeface="Microsoft Sans Serif"/>
              </a:rPr>
              <a:t>A</a:t>
            </a:r>
            <a:r>
              <a:rPr dirty="0" baseline="-33333" sz="750" spc="7">
                <a:latin typeface="Microsoft Sans Serif"/>
                <a:cs typeface="Microsoft Sans Serif"/>
              </a:rPr>
              <a:t>0</a:t>
            </a:r>
            <a:r>
              <a:rPr dirty="0" baseline="-33333" sz="750">
                <a:latin typeface="Microsoft Sans Serif"/>
                <a:cs typeface="Microsoft Sans Serif"/>
              </a:rPr>
              <a:t> </a:t>
            </a:r>
            <a:r>
              <a:rPr dirty="0" baseline="-33333" sz="750" spc="-52">
                <a:latin typeface="Microsoft Sans Serif"/>
                <a:cs typeface="Microsoft Sans Serif"/>
              </a:rPr>
              <a:t> </a:t>
            </a:r>
            <a:r>
              <a:rPr dirty="0" sz="850" spc="-45">
                <a:latin typeface="Microsoft Sans Serif"/>
                <a:cs typeface="Microsoft Sans Serif"/>
              </a:rPr>
              <a:t>G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7294" y="2426003"/>
            <a:ext cx="31299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20" b="1">
                <a:latin typeface="Arial"/>
                <a:cs typeface="Arial"/>
              </a:rPr>
              <a:t>Índice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15" b="1">
                <a:latin typeface="Arial"/>
                <a:cs typeface="Arial"/>
              </a:rPr>
              <a:t>de</a:t>
            </a:r>
            <a:r>
              <a:rPr dirty="0" sz="650" spc="-10" b="1">
                <a:latin typeface="Arial"/>
                <a:cs typeface="Arial"/>
              </a:rPr>
              <a:t> </a:t>
            </a:r>
            <a:r>
              <a:rPr dirty="0" sz="650" spc="25" b="1">
                <a:latin typeface="Arial"/>
                <a:cs typeface="Arial"/>
              </a:rPr>
              <a:t>rendimiento</a:t>
            </a:r>
            <a:r>
              <a:rPr dirty="0" sz="650" spc="-15" b="1">
                <a:latin typeface="Arial"/>
                <a:cs typeface="Arial"/>
              </a:rPr>
              <a:t> </a:t>
            </a:r>
            <a:r>
              <a:rPr dirty="0" sz="650" spc="-25" b="1">
                <a:latin typeface="Arial"/>
                <a:cs typeface="Arial"/>
              </a:rPr>
              <a:t>(PR)</a:t>
            </a:r>
            <a:r>
              <a:rPr dirty="0" sz="650" spc="-25">
                <a:latin typeface="Microsoft Sans Serif"/>
                <a:cs typeface="Microsoft Sans Serif"/>
              </a:rPr>
              <a:t>:Es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un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indicador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calidad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la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planta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fotovoltaica.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0000" y="2625530"/>
            <a:ext cx="429895" cy="23558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40"/>
              </a:spcBef>
            </a:pPr>
            <a:r>
              <a:rPr dirty="0" sz="600" spc="245">
                <a:latin typeface="Microsoft Sans Serif"/>
                <a:cs typeface="Microsoft Sans Serif"/>
              </a:rPr>
              <a:t>—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r>
              <a:rPr dirty="0" sz="550">
                <a:latin typeface="Microsoft Sans Serif"/>
                <a:cs typeface="Microsoft Sans Serif"/>
              </a:rPr>
              <a:t>Ecuación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146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7294" y="3022897"/>
            <a:ext cx="217868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25">
                <a:latin typeface="Microsoft Sans Serif"/>
                <a:cs typeface="Microsoft Sans Serif"/>
              </a:rPr>
              <a:t>Otros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15">
                <a:latin typeface="Microsoft Sans Serif"/>
                <a:cs typeface="Microsoft Sans Serif"/>
              </a:rPr>
              <a:t>KPI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están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definidos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45">
                <a:latin typeface="Microsoft Sans Serif"/>
                <a:cs typeface="Microsoft Sans Serif"/>
              </a:rPr>
              <a:t>por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serie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-35">
                <a:latin typeface="Microsoft Sans Serif"/>
                <a:cs typeface="Microsoft Sans Serif"/>
              </a:rPr>
              <a:t>IEC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61724.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7299" y="3256877"/>
            <a:ext cx="5379720" cy="3488054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13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1300">
              <a:latin typeface="Arial"/>
              <a:cs typeface="Arial"/>
            </a:endParaRPr>
          </a:p>
          <a:p>
            <a:pPr lvl="1" marL="246379" indent="-234315">
              <a:lnSpc>
                <a:spcPct val="100000"/>
              </a:lnSpc>
              <a:spcBef>
                <a:spcPts val="490"/>
              </a:spcBef>
              <a:buAutoNum type="arabicPeriod" startAt="5"/>
              <a:tabLst>
                <a:tab pos="247015" algn="l"/>
              </a:tabLst>
            </a:pPr>
            <a:r>
              <a:rPr dirty="0" sz="1050" spc="55" b="1">
                <a:latin typeface="Arial"/>
                <a:cs typeface="Arial"/>
              </a:rPr>
              <a:t>Mantenimiento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25" b="1">
                <a:latin typeface="Arial"/>
                <a:cs typeface="Arial"/>
              </a:rPr>
              <a:t>de</a:t>
            </a:r>
            <a:r>
              <a:rPr dirty="0" sz="1050" spc="-25" b="1">
                <a:latin typeface="Arial"/>
                <a:cs typeface="Arial"/>
              </a:rPr>
              <a:t> </a:t>
            </a:r>
            <a:r>
              <a:rPr dirty="0" sz="1050" spc="15" b="1">
                <a:latin typeface="Arial"/>
                <a:cs typeface="Arial"/>
              </a:rPr>
              <a:t>inversores</a:t>
            </a:r>
            <a:endParaRPr sz="105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Font typeface="Arial"/>
              <a:buAutoNum type="arabicPeriod" startAt="5"/>
            </a:pPr>
            <a:endParaRPr sz="1400">
              <a:latin typeface="Arial"/>
              <a:cs typeface="Arial"/>
            </a:endParaRPr>
          </a:p>
          <a:p>
            <a:pPr lvl="2" marL="322580" indent="-310515">
              <a:lnSpc>
                <a:spcPct val="100000"/>
              </a:lnSpc>
              <a:spcBef>
                <a:spcPts val="830"/>
              </a:spcBef>
              <a:buAutoNum type="arabicPeriod"/>
              <a:tabLst>
                <a:tab pos="323215" algn="l"/>
              </a:tabLst>
            </a:pPr>
            <a:r>
              <a:rPr dirty="0" sz="950" spc="35">
                <a:latin typeface="Microsoft Sans Serif"/>
                <a:cs typeface="Microsoft Sans Serif"/>
              </a:rPr>
              <a:t>Inversor</a:t>
            </a:r>
            <a:r>
              <a:rPr dirty="0" sz="950" spc="-25">
                <a:latin typeface="Microsoft Sans Serif"/>
                <a:cs typeface="Microsoft Sans Serif"/>
              </a:rPr>
              <a:t> </a:t>
            </a:r>
            <a:r>
              <a:rPr dirty="0" sz="950" spc="30">
                <a:latin typeface="Microsoft Sans Serif"/>
                <a:cs typeface="Microsoft Sans Serif"/>
              </a:rPr>
              <a:t>de</a:t>
            </a:r>
            <a:r>
              <a:rPr dirty="0" sz="950" spc="-25">
                <a:latin typeface="Microsoft Sans Serif"/>
                <a:cs typeface="Microsoft Sans Serif"/>
              </a:rPr>
              <a:t> </a:t>
            </a:r>
            <a:r>
              <a:rPr dirty="0" sz="950" spc="15">
                <a:latin typeface="Microsoft Sans Serif"/>
                <a:cs typeface="Microsoft Sans Serif"/>
              </a:rPr>
              <a:t>cadena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1047750">
              <a:lnSpc>
                <a:spcPct val="125000"/>
              </a:lnSpc>
            </a:pPr>
            <a:r>
              <a:rPr dirty="0" sz="800" spc="-20">
                <a:latin typeface="Microsoft Sans Serif"/>
                <a:cs typeface="Microsoft Sans Serif"/>
              </a:rPr>
              <a:t>En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mantenimiento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los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inversores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string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debe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hacer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una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distinción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según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el</a:t>
            </a:r>
            <a:r>
              <a:rPr dirty="0" sz="800" spc="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tipo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ventilación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(refrigeración):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puede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ser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convección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natural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o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ventilación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forzada.</a:t>
            </a:r>
            <a:endParaRPr sz="800">
              <a:latin typeface="Microsoft Sans Serif"/>
              <a:cs typeface="Microsoft Sans Serif"/>
            </a:endParaRPr>
          </a:p>
          <a:p>
            <a:pPr marL="12700" marR="106045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>
                <a:latin typeface="Microsoft Sans Serif"/>
                <a:cs typeface="Microsoft Sans Serif"/>
              </a:rPr>
              <a:t>caso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15">
                <a:latin typeface="Microsoft Sans Serif"/>
                <a:cs typeface="Microsoft Sans Serif"/>
              </a:rPr>
              <a:t>convección </a:t>
            </a:r>
            <a:r>
              <a:rPr dirty="0" sz="750" spc="25">
                <a:latin typeface="Microsoft Sans Serif"/>
                <a:cs typeface="Microsoft Sans Serif"/>
              </a:rPr>
              <a:t>natural,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0">
                <a:latin typeface="Microsoft Sans Serif"/>
                <a:cs typeface="Microsoft Sans Serif"/>
              </a:rPr>
              <a:t>disipación </a:t>
            </a:r>
            <a:r>
              <a:rPr dirty="0" sz="750" spc="-5">
                <a:latin typeface="Microsoft Sans Serif"/>
                <a:cs typeface="Microsoft Sans Serif"/>
              </a:rPr>
              <a:t>se </a:t>
            </a:r>
            <a:r>
              <a:rPr dirty="0" sz="750" spc="20">
                <a:latin typeface="Microsoft Sans Serif"/>
                <a:cs typeface="Microsoft Sans Serif"/>
              </a:rPr>
              <a:t>confía </a:t>
            </a:r>
            <a:r>
              <a:rPr dirty="0" sz="750" spc="10">
                <a:latin typeface="Microsoft Sans Serif"/>
                <a:cs typeface="Microsoft Sans Serif"/>
              </a:rPr>
              <a:t>al </a:t>
            </a:r>
            <a:r>
              <a:rPr dirty="0" sz="750" spc="35">
                <a:latin typeface="Microsoft Sans Serif"/>
                <a:cs typeface="Microsoft Sans Serif"/>
              </a:rPr>
              <a:t>flujo natural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20">
                <a:latin typeface="Microsoft Sans Serif"/>
                <a:cs typeface="Microsoft Sans Serif"/>
              </a:rPr>
              <a:t>aire </a:t>
            </a:r>
            <a:r>
              <a:rPr dirty="0" sz="750">
                <a:latin typeface="Microsoft Sans Serif"/>
                <a:cs typeface="Microsoft Sans Serif"/>
              </a:rPr>
              <a:t>a </a:t>
            </a:r>
            <a:r>
              <a:rPr dirty="0" sz="750" spc="20">
                <a:latin typeface="Microsoft Sans Serif"/>
                <a:cs typeface="Microsoft Sans Serif"/>
              </a:rPr>
              <a:t>través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>
                <a:latin typeface="Microsoft Sans Serif"/>
                <a:cs typeface="Microsoft Sans Serif"/>
              </a:rPr>
              <a:t>las </a:t>
            </a:r>
            <a:r>
              <a:rPr dirty="0" sz="750" spc="10">
                <a:latin typeface="Microsoft Sans Serif"/>
                <a:cs typeface="Microsoft Sans Serif"/>
              </a:rPr>
              <a:t>aletas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25">
                <a:latin typeface="Microsoft Sans Serif"/>
                <a:cs typeface="Microsoft Sans Serif"/>
              </a:rPr>
              <a:t>disipador </a:t>
            </a:r>
            <a:r>
              <a:rPr dirty="0" sz="750" spc="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calor.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10">
                <a:latin typeface="Microsoft Sans Serif"/>
                <a:cs typeface="Microsoft Sans Serif"/>
              </a:rPr>
              <a:t>Este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tipo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inversor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puede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considerarse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"libre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mantenimiento",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excepción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limpieza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disipador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calor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para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garantizar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flujo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aire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correcto.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dirty="0" sz="700" spc="-20">
                <a:latin typeface="Microsoft Sans Serif"/>
                <a:cs typeface="Microsoft Sans Serif"/>
              </a:rPr>
              <a:t>En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caso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ventilación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forzada,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ventiladores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"empujan"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aire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fresco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hacia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aletas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disipador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calor: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ventilación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forzada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-5">
                <a:latin typeface="Microsoft Sans Serif"/>
                <a:cs typeface="Microsoft Sans Serif"/>
              </a:rPr>
              <a:t>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más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eficaz </a:t>
            </a:r>
            <a:r>
              <a:rPr dirty="0" sz="700" spc="30">
                <a:latin typeface="Microsoft Sans Serif"/>
                <a:cs typeface="Microsoft Sans Serif"/>
              </a:rPr>
              <a:t>que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la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convección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natural</a:t>
            </a:r>
            <a:r>
              <a:rPr dirty="0" sz="700" spc="5">
                <a:latin typeface="Microsoft Sans Serif"/>
                <a:cs typeface="Microsoft Sans Serif"/>
              </a:rPr>
              <a:t> y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requiere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una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40">
                <a:latin typeface="Microsoft Sans Serif"/>
                <a:cs typeface="Microsoft Sans Serif"/>
              </a:rPr>
              <a:t>menor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superficie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intercambio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temperatura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(disipadores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calor más </a:t>
            </a:r>
            <a:r>
              <a:rPr dirty="0" sz="700" spc="15">
                <a:latin typeface="Microsoft Sans Serif"/>
                <a:cs typeface="Microsoft Sans Serif"/>
              </a:rPr>
              <a:t>bajos </a:t>
            </a:r>
            <a:r>
              <a:rPr dirty="0" sz="700">
                <a:latin typeface="Microsoft Sans Serif"/>
                <a:cs typeface="Microsoft Sans Serif"/>
              </a:rPr>
              <a:t>y,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25">
                <a:latin typeface="Microsoft Sans Serif"/>
                <a:cs typeface="Microsoft Sans Serif"/>
              </a:rPr>
              <a:t>lo </a:t>
            </a:r>
            <a:r>
              <a:rPr dirty="0" sz="700" spc="30">
                <a:latin typeface="Microsoft Sans Serif"/>
                <a:cs typeface="Microsoft Sans Serif"/>
              </a:rPr>
              <a:t>tanto, </a:t>
            </a:r>
            <a:r>
              <a:rPr dirty="0" sz="700" spc="25">
                <a:latin typeface="Microsoft Sans Serif"/>
                <a:cs typeface="Microsoft Sans Serif"/>
              </a:rPr>
              <a:t>menos </a:t>
            </a:r>
            <a:r>
              <a:rPr dirty="0" sz="700" spc="15">
                <a:latin typeface="Microsoft Sans Serif"/>
                <a:cs typeface="Microsoft Sans Serif"/>
              </a:rPr>
              <a:t>voluminosos); sin </a:t>
            </a:r>
            <a:r>
              <a:rPr dirty="0" sz="700" spc="30">
                <a:latin typeface="Microsoft Sans Serif"/>
                <a:cs typeface="Microsoft Sans Serif"/>
              </a:rPr>
              <a:t>embargo,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20">
                <a:latin typeface="Microsoft Sans Serif"/>
                <a:cs typeface="Microsoft Sans Serif"/>
              </a:rPr>
              <a:t>ventilación forzada </a:t>
            </a:r>
            <a:r>
              <a:rPr dirty="0" sz="700" spc="25">
                <a:latin typeface="Microsoft Sans Serif"/>
                <a:cs typeface="Microsoft Sans Serif"/>
              </a:rPr>
              <a:t>requiere </a:t>
            </a:r>
            <a:r>
              <a:rPr dirty="0" sz="700" spc="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presencia </a:t>
            </a:r>
            <a:r>
              <a:rPr dirty="0" sz="700" spc="20">
                <a:latin typeface="Microsoft Sans Serif"/>
                <a:cs typeface="Microsoft Sans Serif"/>
              </a:rPr>
              <a:t>de ventiladores </a:t>
            </a:r>
            <a:r>
              <a:rPr dirty="0" sz="700" spc="2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que </a:t>
            </a:r>
            <a:r>
              <a:rPr dirty="0" sz="700" spc="20">
                <a:latin typeface="Microsoft Sans Serif"/>
                <a:cs typeface="Microsoft Sans Serif"/>
              </a:rPr>
              <a:t>son </a:t>
            </a:r>
            <a:r>
              <a:rPr dirty="0" sz="700" spc="25">
                <a:latin typeface="Microsoft Sans Serif"/>
                <a:cs typeface="Microsoft Sans Serif"/>
              </a:rPr>
              <a:t>componentes </a:t>
            </a:r>
            <a:r>
              <a:rPr dirty="0" sz="700" spc="15">
                <a:latin typeface="Microsoft Sans Serif"/>
                <a:cs typeface="Microsoft Sans Serif"/>
              </a:rPr>
              <a:t>sujetos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15">
                <a:latin typeface="Microsoft Sans Serif"/>
                <a:cs typeface="Microsoft Sans Serif"/>
              </a:rPr>
              <a:t>desgaste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30">
                <a:latin typeface="Microsoft Sans Serif"/>
                <a:cs typeface="Microsoft Sans Serif"/>
              </a:rPr>
              <a:t>largo </a:t>
            </a:r>
            <a:r>
              <a:rPr dirty="0" sz="700" spc="15">
                <a:latin typeface="Microsoft Sans Serif"/>
                <a:cs typeface="Microsoft Sans Serif"/>
              </a:rPr>
              <a:t>plazo </a:t>
            </a:r>
            <a:r>
              <a:rPr dirty="0" sz="700">
                <a:latin typeface="Microsoft Sans Serif"/>
                <a:cs typeface="Microsoft Sans Serif"/>
              </a:rPr>
              <a:t>(la </a:t>
            </a:r>
            <a:r>
              <a:rPr dirty="0" sz="700" spc="25">
                <a:latin typeface="Microsoft Sans Serif"/>
                <a:cs typeface="Microsoft Sans Serif"/>
              </a:rPr>
              <a:t>sustitución </a:t>
            </a:r>
            <a:r>
              <a:rPr dirty="0" sz="700" spc="10">
                <a:latin typeface="Microsoft Sans Serif"/>
                <a:cs typeface="Microsoft Sans Serif"/>
              </a:rPr>
              <a:t>suele </a:t>
            </a:r>
            <a:r>
              <a:rPr dirty="0" sz="700" spc="15">
                <a:latin typeface="Microsoft Sans Serif"/>
                <a:cs typeface="Microsoft Sans Serif"/>
              </a:rPr>
              <a:t>ser </a:t>
            </a:r>
            <a:r>
              <a:rPr dirty="0" sz="700" spc="10">
                <a:latin typeface="Microsoft Sans Serif"/>
                <a:cs typeface="Microsoft Sans Serif"/>
              </a:rPr>
              <a:t>necesaria </a:t>
            </a:r>
            <a:r>
              <a:rPr dirty="0" sz="700" spc="15">
                <a:latin typeface="Microsoft Sans Serif"/>
                <a:cs typeface="Microsoft Sans Serif"/>
              </a:rPr>
              <a:t>después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0">
                <a:latin typeface="Microsoft Sans Serif"/>
                <a:cs typeface="Microsoft Sans Serif"/>
              </a:rPr>
              <a:t>10 </a:t>
            </a:r>
            <a:r>
              <a:rPr dirty="0" sz="700" spc="15">
                <a:latin typeface="Microsoft Sans Serif"/>
                <a:cs typeface="Microsoft Sans Serif"/>
              </a:rPr>
              <a:t>años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 funcionamiento). </a:t>
            </a:r>
            <a:r>
              <a:rPr dirty="0" sz="700" spc="10">
                <a:latin typeface="Microsoft Sans Serif"/>
                <a:cs typeface="Microsoft Sans Serif"/>
              </a:rPr>
              <a:t>Además, </a:t>
            </a:r>
            <a:r>
              <a:rPr dirty="0" sz="700" spc="-5">
                <a:latin typeface="Microsoft Sans Serif"/>
                <a:cs typeface="Microsoft Sans Serif"/>
              </a:rPr>
              <a:t>es </a:t>
            </a:r>
            <a:r>
              <a:rPr dirty="0" sz="700" spc="10">
                <a:latin typeface="Microsoft Sans Serif"/>
                <a:cs typeface="Microsoft Sans Serif"/>
              </a:rPr>
              <a:t>necesaria </a:t>
            </a:r>
            <a:r>
              <a:rPr dirty="0" sz="700" spc="30">
                <a:latin typeface="Microsoft Sans Serif"/>
                <a:cs typeface="Microsoft Sans Serif"/>
              </a:rPr>
              <a:t>una </a:t>
            </a:r>
            <a:r>
              <a:rPr dirty="0" sz="700" spc="20">
                <a:latin typeface="Microsoft Sans Serif"/>
                <a:cs typeface="Microsoft Sans Serif"/>
              </a:rPr>
              <a:t>limpieza periódica del </a:t>
            </a:r>
            <a:r>
              <a:rPr dirty="0" sz="700" spc="30">
                <a:latin typeface="Microsoft Sans Serif"/>
                <a:cs typeface="Microsoft Sans Serif"/>
              </a:rPr>
              <a:t>filtro/rejilla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30">
                <a:latin typeface="Microsoft Sans Serif"/>
                <a:cs typeface="Microsoft Sans Serif"/>
              </a:rPr>
              <a:t>entrada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15">
                <a:latin typeface="Microsoft Sans Serif"/>
                <a:cs typeface="Microsoft Sans Serif"/>
              </a:rPr>
              <a:t>aire. </a:t>
            </a:r>
            <a:r>
              <a:rPr dirty="0" sz="700" spc="-10">
                <a:latin typeface="Microsoft Sans Serif"/>
                <a:cs typeface="Microsoft Sans Serif"/>
              </a:rPr>
              <a:t>La </a:t>
            </a:r>
            <a:r>
              <a:rPr dirty="0" sz="700" spc="15">
                <a:latin typeface="Microsoft Sans Serif"/>
                <a:cs typeface="Microsoft Sans Serif"/>
              </a:rPr>
              <a:t>frecuencia </a:t>
            </a:r>
            <a:r>
              <a:rPr dirty="0" sz="700" spc="25">
                <a:latin typeface="Microsoft Sans Serif"/>
                <a:cs typeface="Microsoft Sans Serif"/>
              </a:rPr>
              <a:t>depende </a:t>
            </a:r>
            <a:r>
              <a:rPr dirty="0" sz="700" spc="40">
                <a:latin typeface="Microsoft Sans Serif"/>
                <a:cs typeface="Microsoft Sans Serif"/>
              </a:rPr>
              <a:t>muy </a:t>
            </a:r>
            <a:r>
              <a:rPr dirty="0" sz="700">
                <a:latin typeface="Microsoft Sans Serif"/>
                <a:cs typeface="Microsoft Sans Serif"/>
              </a:rPr>
              <a:t>a </a:t>
            </a:r>
            <a:r>
              <a:rPr dirty="0" sz="700" spc="-17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menudo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las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características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lugar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instalación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(presencia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polvo,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>
                <a:latin typeface="Microsoft Sans Serif"/>
                <a:cs typeface="Microsoft Sans Serif"/>
              </a:rPr>
              <a:t>sal,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suciedad,</a:t>
            </a:r>
            <a:r>
              <a:rPr dirty="0" sz="700">
                <a:latin typeface="Microsoft Sans Serif"/>
                <a:cs typeface="Microsoft Sans Serif"/>
              </a:rPr>
              <a:t> etc.).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111125">
              <a:lnSpc>
                <a:spcPct val="133400"/>
              </a:lnSpc>
              <a:spcBef>
                <a:spcPts val="5"/>
              </a:spcBef>
            </a:pPr>
            <a:r>
              <a:rPr dirty="0" sz="750" spc="-20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todo</a:t>
            </a:r>
            <a:r>
              <a:rPr dirty="0" sz="750">
                <a:latin typeface="Microsoft Sans Serif"/>
                <a:cs typeface="Microsoft Sans Serif"/>
              </a:rPr>
              <a:t> caso,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cliente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deberá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remitirse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>
                <a:latin typeface="Microsoft Sans Serif"/>
                <a:cs typeface="Microsoft Sans Serif"/>
              </a:rPr>
              <a:t>a las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indicaciones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-5">
                <a:latin typeface="Microsoft Sans Serif"/>
                <a:cs typeface="Microsoft Sans Serif"/>
              </a:rPr>
              <a:t>se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dan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manual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del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producto,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40">
                <a:latin typeface="Microsoft Sans Serif"/>
                <a:cs typeface="Microsoft Sans Serif"/>
              </a:rPr>
              <a:t>tanto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materia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mantenimiento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periódico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materia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ciclo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vida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sustitución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previa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componentes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sujetos</a:t>
            </a:r>
            <a:r>
              <a:rPr dirty="0" sz="750">
                <a:latin typeface="Microsoft Sans Serif"/>
                <a:cs typeface="Microsoft Sans Serif"/>
              </a:rPr>
              <a:t> 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desgaste.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37299" y="7086852"/>
            <a:ext cx="1856739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20">
                <a:latin typeface="Microsoft Sans Serif"/>
                <a:cs typeface="Microsoft Sans Serif"/>
              </a:rPr>
              <a:t>C.5.2 </a:t>
            </a:r>
            <a:r>
              <a:rPr dirty="0" sz="1150" spc="45">
                <a:latin typeface="Microsoft Sans Serif"/>
                <a:cs typeface="Microsoft Sans Serif"/>
              </a:rPr>
              <a:t>Inversor</a:t>
            </a:r>
            <a:r>
              <a:rPr dirty="0" sz="1150" spc="-20">
                <a:latin typeface="Microsoft Sans Serif"/>
                <a:cs typeface="Microsoft Sans Serif"/>
              </a:rPr>
              <a:t> </a:t>
            </a:r>
            <a:r>
              <a:rPr dirty="0" sz="1150" spc="30">
                <a:latin typeface="Microsoft Sans Serif"/>
                <a:cs typeface="Microsoft Sans Serif"/>
              </a:rPr>
              <a:t>centralizado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7299" y="7525002"/>
            <a:ext cx="5064125" cy="895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latin typeface="Microsoft Sans Serif"/>
                <a:cs typeface="Microsoft Sans Serif"/>
              </a:rPr>
              <a:t>Los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inversores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centralizados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generalmente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requieren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mantenimiento.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-30">
                <a:latin typeface="Microsoft Sans Serif"/>
                <a:cs typeface="Microsoft Sans Serif"/>
              </a:rPr>
              <a:t>El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plan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35">
                <a:latin typeface="Microsoft Sans Serif"/>
                <a:cs typeface="Microsoft Sans Serif"/>
              </a:rPr>
              <a:t>mantenimiento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suele </a:t>
            </a:r>
            <a:r>
              <a:rPr dirty="0" sz="700" spc="20">
                <a:latin typeface="Microsoft Sans Serif"/>
                <a:cs typeface="Microsoft Sans Serif"/>
              </a:rPr>
              <a:t>incluir:</a:t>
            </a:r>
            <a:endParaRPr sz="700">
              <a:latin typeface="Microsoft Sans Serif"/>
              <a:cs typeface="Microsoft Sans Serif"/>
            </a:endParaRPr>
          </a:p>
          <a:p>
            <a:pPr marL="60960" indent="-48895">
              <a:lnSpc>
                <a:spcPct val="100000"/>
              </a:lnSpc>
              <a:spcBef>
                <a:spcPts val="459"/>
              </a:spcBef>
              <a:buChar char="•"/>
              <a:tabLst>
                <a:tab pos="61594" algn="l"/>
              </a:tabLst>
            </a:pPr>
            <a:r>
              <a:rPr dirty="0" sz="600" spc="10">
                <a:latin typeface="Microsoft Sans Serif"/>
                <a:cs typeface="Microsoft Sans Serif"/>
              </a:rPr>
              <a:t>Limpieza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los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filtros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entrada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aire;</a:t>
            </a:r>
            <a:endParaRPr sz="600">
              <a:latin typeface="Microsoft Sans Serif"/>
              <a:cs typeface="Microsoft Sans Serif"/>
            </a:endParaRPr>
          </a:p>
          <a:p>
            <a:pPr marL="76835" indent="-64769">
              <a:lnSpc>
                <a:spcPct val="100000"/>
              </a:lnSpc>
              <a:spcBef>
                <a:spcPts val="280"/>
              </a:spcBef>
              <a:buChar char="•"/>
              <a:tabLst>
                <a:tab pos="77470" algn="l"/>
              </a:tabLst>
            </a:pPr>
            <a:r>
              <a:rPr dirty="0" sz="800" spc="15">
                <a:latin typeface="Microsoft Sans Serif"/>
                <a:cs typeface="Microsoft Sans Serif"/>
              </a:rPr>
              <a:t>Verificación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termográfica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(imágenes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-20">
                <a:latin typeface="Microsoft Sans Serif"/>
                <a:cs typeface="Microsoft Sans Serif"/>
              </a:rPr>
              <a:t>IR)</a:t>
            </a:r>
            <a:r>
              <a:rPr dirty="0" sz="80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conexiones.</a:t>
            </a:r>
            <a:endParaRPr sz="80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0"/>
              </a:spcBef>
            </a:pPr>
            <a:r>
              <a:rPr dirty="0" sz="750" spc="-20">
                <a:latin typeface="Microsoft Sans Serif"/>
                <a:cs typeface="Microsoft Sans Serif"/>
              </a:rPr>
              <a:t>En </a:t>
            </a:r>
            <a:r>
              <a:rPr dirty="0" sz="750" spc="20">
                <a:latin typeface="Microsoft Sans Serif"/>
                <a:cs typeface="Microsoft Sans Serif"/>
              </a:rPr>
              <a:t>general, </a:t>
            </a:r>
            <a:r>
              <a:rPr dirty="0" sz="750" spc="10">
                <a:latin typeface="Microsoft Sans Serif"/>
                <a:cs typeface="Microsoft Sans Serif"/>
              </a:rPr>
              <a:t>el </a:t>
            </a:r>
            <a:r>
              <a:rPr dirty="0" sz="750" spc="35">
                <a:latin typeface="Microsoft Sans Serif"/>
                <a:cs typeface="Microsoft Sans Serif"/>
              </a:rPr>
              <a:t>mantenimiento </a:t>
            </a:r>
            <a:r>
              <a:rPr dirty="0" sz="750" spc="10">
                <a:latin typeface="Microsoft Sans Serif"/>
                <a:cs typeface="Microsoft Sans Serif"/>
              </a:rPr>
              <a:t>(además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la </a:t>
            </a:r>
            <a:r>
              <a:rPr dirty="0" sz="750" spc="25">
                <a:latin typeface="Microsoft Sans Serif"/>
                <a:cs typeface="Microsoft Sans Serif"/>
              </a:rPr>
              <a:t>intervención en </a:t>
            </a:r>
            <a:r>
              <a:rPr dirty="0" sz="750">
                <a:latin typeface="Microsoft Sans Serif"/>
                <a:cs typeface="Microsoft Sans Serif"/>
              </a:rPr>
              <a:t>sí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45">
                <a:latin typeface="Microsoft Sans Serif"/>
                <a:cs typeface="Microsoft Sans Serif"/>
              </a:rPr>
              <a:t>por </a:t>
            </a:r>
            <a:r>
              <a:rPr dirty="0" sz="750" spc="40">
                <a:latin typeface="Microsoft Sans Serif"/>
                <a:cs typeface="Microsoft Sans Serif"/>
              </a:rPr>
              <a:t>tanto </a:t>
            </a:r>
            <a:r>
              <a:rPr dirty="0" sz="750" spc="25">
                <a:latin typeface="Microsoft Sans Serif"/>
                <a:cs typeface="Microsoft Sans Serif"/>
              </a:rPr>
              <a:t>de </a:t>
            </a:r>
            <a:r>
              <a:rPr dirty="0" sz="750" spc="10">
                <a:latin typeface="Microsoft Sans Serif"/>
                <a:cs typeface="Microsoft Sans Serif"/>
              </a:rPr>
              <a:t>los </a:t>
            </a:r>
            <a:r>
              <a:rPr dirty="0" sz="750" spc="20">
                <a:latin typeface="Microsoft Sans Serif"/>
                <a:cs typeface="Microsoft Sans Serif"/>
              </a:rPr>
              <a:t>beneficios </a:t>
            </a:r>
            <a:r>
              <a:rPr dirty="0" sz="750" spc="30">
                <a:latin typeface="Microsoft Sans Serif"/>
                <a:cs typeface="Microsoft Sans Serif"/>
              </a:rPr>
              <a:t>que </a:t>
            </a:r>
            <a:r>
              <a:rPr dirty="0" sz="750" spc="25">
                <a:latin typeface="Microsoft Sans Serif"/>
                <a:cs typeface="Microsoft Sans Serif"/>
              </a:rPr>
              <a:t>aporta) </a:t>
            </a:r>
            <a:r>
              <a:rPr dirty="0" sz="750" spc="-5">
                <a:latin typeface="Microsoft Sans Serif"/>
                <a:cs typeface="Microsoft Sans Serif"/>
              </a:rPr>
              <a:t>es </a:t>
            </a:r>
            <a:r>
              <a:rPr dirty="0" sz="750" spc="30">
                <a:latin typeface="Microsoft Sans Serif"/>
                <a:cs typeface="Microsoft Sans Serif"/>
              </a:rPr>
              <a:t>una </a:t>
            </a:r>
            <a:r>
              <a:rPr dirty="0" sz="750" spc="3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operación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que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permite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comprobar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el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estado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0">
                <a:latin typeface="Microsoft Sans Serif"/>
                <a:cs typeface="Microsoft Sans Serif"/>
              </a:rPr>
              <a:t>la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30">
                <a:latin typeface="Microsoft Sans Serif"/>
                <a:cs typeface="Microsoft Sans Serif"/>
              </a:rPr>
              <a:t>máquina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y </a:t>
            </a:r>
            <a:r>
              <a:rPr dirty="0" sz="750" spc="30">
                <a:latin typeface="Microsoft Sans Serif"/>
                <a:cs typeface="Microsoft Sans Serif"/>
              </a:rPr>
              <a:t>eventualmente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20">
                <a:latin typeface="Microsoft Sans Serif"/>
                <a:cs typeface="Microsoft Sans Serif"/>
              </a:rPr>
              <a:t>evaluar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actividades</a:t>
            </a:r>
            <a:r>
              <a:rPr dirty="0" sz="750" spc="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actualización </a:t>
            </a:r>
            <a:r>
              <a:rPr dirty="0" sz="750" spc="-185">
                <a:latin typeface="Microsoft Sans Serif"/>
                <a:cs typeface="Microsoft Sans Serif"/>
              </a:rPr>
              <a:t> </a:t>
            </a:r>
            <a:r>
              <a:rPr dirty="0" sz="750" spc="5">
                <a:latin typeface="Microsoft Sans Serif"/>
                <a:cs typeface="Microsoft Sans Serif"/>
              </a:rPr>
              <a:t>específicas.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024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6873379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3A3A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1637300" y="197580"/>
            <a:ext cx="1136015" cy="124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50" spc="-15">
                <a:latin typeface="Microsoft Sans Serif"/>
                <a:cs typeface="Microsoft Sans Serif"/>
              </a:rPr>
              <a:t>ANNE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60">
                <a:latin typeface="Microsoft Sans Serif"/>
                <a:cs typeface="Microsoft Sans Serif"/>
              </a:rPr>
              <a:t>XC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-10">
                <a:latin typeface="Microsoft Sans Serif"/>
                <a:cs typeface="Microsoft Sans Serif"/>
              </a:rPr>
              <a:t>-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MANTENIMIENTO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855569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91025" y="7196449"/>
            <a:ext cx="146685" cy="12763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379995" y="7637081"/>
            <a:ext cx="180340" cy="763905"/>
          </a:xfrm>
          <a:custGeom>
            <a:avLst/>
            <a:gdLst/>
            <a:ahLst/>
            <a:cxnLst/>
            <a:rect l="l" t="t" r="r" b="b"/>
            <a:pathLst>
              <a:path w="180340" h="763904">
                <a:moveTo>
                  <a:pt x="179997" y="0"/>
                </a:moveTo>
                <a:lnTo>
                  <a:pt x="0" y="0"/>
                </a:lnTo>
                <a:lnTo>
                  <a:pt x="0" y="763701"/>
                </a:lnTo>
                <a:lnTo>
                  <a:pt x="179997" y="763701"/>
                </a:lnTo>
                <a:lnTo>
                  <a:pt x="179997" y="0"/>
                </a:lnTo>
                <a:close/>
              </a:path>
            </a:pathLst>
          </a:custGeom>
          <a:solidFill>
            <a:srgbClr val="E3E3E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6859195" y="200361"/>
            <a:ext cx="17843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latin typeface="Microsoft Sans Serif"/>
                <a:cs typeface="Microsoft Sans Serif"/>
              </a:rPr>
              <a:t>157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0000" y="667002"/>
            <a:ext cx="3911600" cy="784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500" b="1">
                <a:solidFill>
                  <a:srgbClr val="E30014"/>
                </a:solidFill>
                <a:latin typeface="Arial"/>
                <a:cs typeface="Arial"/>
              </a:rPr>
              <a:t>—</a:t>
            </a:r>
            <a:endParaRPr sz="2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2400" spc="75" b="1">
                <a:latin typeface="Arial"/>
                <a:cs typeface="Arial"/>
              </a:rPr>
              <a:t>Abreviaturas</a:t>
            </a:r>
            <a:r>
              <a:rPr dirty="0" sz="2400" spc="-80" b="1">
                <a:latin typeface="Arial"/>
                <a:cs typeface="Arial"/>
              </a:rPr>
              <a:t> </a:t>
            </a:r>
            <a:r>
              <a:rPr dirty="0" sz="2400" spc="30" b="1">
                <a:latin typeface="Arial"/>
                <a:cs typeface="Arial"/>
              </a:rPr>
              <a:t>y</a:t>
            </a:r>
            <a:r>
              <a:rPr dirty="0" sz="2400" spc="-80" b="1">
                <a:latin typeface="Arial"/>
                <a:cs typeface="Arial"/>
              </a:rPr>
              <a:t> </a:t>
            </a:r>
            <a:r>
              <a:rPr dirty="0" sz="2400" spc="50" b="1">
                <a:latin typeface="Arial"/>
                <a:cs typeface="Arial"/>
              </a:rPr>
              <a:t>acrónimos</a:t>
            </a:r>
            <a:endParaRPr sz="2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92299" y="2688968"/>
            <a:ext cx="1240790" cy="62865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 algn="just" marL="12700" marR="5080">
              <a:lnSpc>
                <a:spcPct val="117700"/>
              </a:lnSpc>
              <a:spcBef>
                <a:spcPts val="45"/>
              </a:spcBef>
            </a:pPr>
            <a:r>
              <a:rPr dirty="0" sz="850" spc="-25" b="1">
                <a:latin typeface="Arial"/>
                <a:cs typeface="Arial"/>
              </a:rPr>
              <a:t>C.A.</a:t>
            </a:r>
            <a:r>
              <a:rPr dirty="0" sz="850" spc="-20" b="1">
                <a:latin typeface="Arial"/>
                <a:cs typeface="Arial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Corriente </a:t>
            </a:r>
            <a:r>
              <a:rPr dirty="0" sz="800" spc="30">
                <a:latin typeface="Microsoft Sans Serif"/>
                <a:cs typeface="Microsoft Sans Serif"/>
              </a:rPr>
              <a:t>alterna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50" spc="-50" b="1">
                <a:latin typeface="Arial"/>
                <a:cs typeface="Arial"/>
              </a:rPr>
              <a:t>ACB</a:t>
            </a:r>
            <a:r>
              <a:rPr dirty="0" sz="850" spc="10" b="1">
                <a:latin typeface="Arial"/>
                <a:cs typeface="Arial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Disyuntor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aire </a:t>
            </a:r>
            <a:r>
              <a:rPr dirty="0" sz="800" spc="-204">
                <a:latin typeface="Microsoft Sans Serif"/>
                <a:cs typeface="Microsoft Sans Serif"/>
              </a:rPr>
              <a:t> </a:t>
            </a:r>
            <a:r>
              <a:rPr dirty="0" sz="850" spc="-40" b="1">
                <a:latin typeface="Arial"/>
                <a:cs typeface="Arial"/>
              </a:rPr>
              <a:t>SOY</a:t>
            </a:r>
            <a:r>
              <a:rPr dirty="0" sz="850" spc="-10" b="1">
                <a:latin typeface="Arial"/>
                <a:cs typeface="Arial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Masa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aire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  <a:tabLst>
                <a:tab pos="405765" algn="l"/>
              </a:tabLst>
            </a:pPr>
            <a:r>
              <a:rPr dirty="0" sz="850" spc="-15" b="1">
                <a:latin typeface="Arial"/>
                <a:cs typeface="Arial"/>
              </a:rPr>
              <a:t>a-Si	</a:t>
            </a:r>
            <a:r>
              <a:rPr dirty="0" sz="800">
                <a:latin typeface="Microsoft Sans Serif"/>
                <a:cs typeface="Microsoft Sans Serif"/>
              </a:rPr>
              <a:t>Silicio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45">
                <a:latin typeface="Microsoft Sans Serif"/>
                <a:cs typeface="Microsoft Sans Serif"/>
              </a:rPr>
              <a:t>amorfo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92299" y="3356021"/>
            <a:ext cx="1536065" cy="26416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350" spc="5" b="1">
                <a:latin typeface="Arial"/>
                <a:cs typeface="Arial"/>
              </a:rPr>
              <a:t>vacuna</a:t>
            </a:r>
            <a:r>
              <a:rPr dirty="0" sz="350" b="1">
                <a:latin typeface="Arial"/>
                <a:cs typeface="Arial"/>
              </a:rPr>
              <a:t> </a:t>
            </a:r>
            <a:r>
              <a:rPr dirty="0" sz="350" spc="-40" b="1">
                <a:latin typeface="Arial"/>
                <a:cs typeface="Arial"/>
              </a:rPr>
              <a:t>anti-bacte</a:t>
            </a:r>
            <a:r>
              <a:rPr dirty="0" sz="350" spc="-40">
                <a:latin typeface="Microsoft Sans Serif"/>
                <a:cs typeface="Microsoft Sans Serif"/>
              </a:rPr>
              <a:t>E</a:t>
            </a:r>
            <a:r>
              <a:rPr dirty="0" sz="350" spc="-40" b="1">
                <a:latin typeface="Arial"/>
                <a:cs typeface="Arial"/>
              </a:rPr>
              <a:t>r</a:t>
            </a:r>
            <a:r>
              <a:rPr dirty="0" sz="350" spc="-40">
                <a:latin typeface="Microsoft Sans Serif"/>
                <a:cs typeface="Microsoft Sans Serif"/>
              </a:rPr>
              <a:t>n</a:t>
            </a:r>
            <a:r>
              <a:rPr dirty="0" sz="350" spc="-40" b="1">
                <a:latin typeface="Arial"/>
                <a:cs typeface="Arial"/>
              </a:rPr>
              <a:t>io</a:t>
            </a:r>
            <a:r>
              <a:rPr dirty="0" sz="350" spc="-40">
                <a:latin typeface="Microsoft Sans Serif"/>
                <a:cs typeface="Microsoft Sans Serif"/>
              </a:rPr>
              <a:t>e</a:t>
            </a:r>
            <a:r>
              <a:rPr dirty="0" sz="350" spc="-40" b="1">
                <a:latin typeface="Arial"/>
                <a:cs typeface="Arial"/>
              </a:rPr>
              <a:t>s</a:t>
            </a:r>
            <a:r>
              <a:rPr dirty="0" sz="350" spc="-40">
                <a:latin typeface="Microsoft Sans Serif"/>
                <a:cs typeface="Microsoft Sans Serif"/>
              </a:rPr>
              <a:t>r</a:t>
            </a:r>
            <a:r>
              <a:rPr dirty="0" sz="350" spc="-40" b="1">
                <a:latin typeface="Arial"/>
                <a:cs typeface="Arial"/>
              </a:rPr>
              <a:t>i</a:t>
            </a:r>
            <a:r>
              <a:rPr dirty="0" sz="350" spc="-40">
                <a:latin typeface="Microsoft Sans Serif"/>
                <a:cs typeface="Microsoft Sans Serif"/>
              </a:rPr>
              <a:t>g</a:t>
            </a:r>
            <a:r>
              <a:rPr dirty="0" sz="350" spc="-40" b="1">
                <a:latin typeface="Arial"/>
                <a:cs typeface="Arial"/>
              </a:rPr>
              <a:t>s</a:t>
            </a:r>
            <a:r>
              <a:rPr dirty="0" sz="350" spc="-40">
                <a:latin typeface="Microsoft Sans Serif"/>
                <a:cs typeface="Microsoft Sans Serif"/>
              </a:rPr>
              <a:t>ía  </a:t>
            </a:r>
            <a:r>
              <a:rPr dirty="0" sz="350" spc="10">
                <a:latin typeface="Microsoft Sans Serif"/>
                <a:cs typeface="Microsoft Sans Serif"/>
              </a:rPr>
              <a:t>fotovoltaica </a:t>
            </a:r>
            <a:r>
              <a:rPr dirty="0" sz="350" spc="5">
                <a:latin typeface="Microsoft Sans Serif"/>
                <a:cs typeface="Microsoft Sans Serif"/>
              </a:rPr>
              <a:t>aplicada</a:t>
            </a:r>
            <a:r>
              <a:rPr dirty="0" sz="350" spc="10">
                <a:latin typeface="Microsoft Sans Serif"/>
                <a:cs typeface="Microsoft Sans Serif"/>
              </a:rPr>
              <a:t> </a:t>
            </a:r>
            <a:r>
              <a:rPr dirty="0" sz="350">
                <a:latin typeface="Microsoft Sans Serif"/>
                <a:cs typeface="Microsoft Sans Serif"/>
              </a:rPr>
              <a:t>a</a:t>
            </a:r>
            <a:r>
              <a:rPr dirty="0" sz="350" spc="10">
                <a:latin typeface="Microsoft Sans Serif"/>
                <a:cs typeface="Microsoft Sans Serif"/>
              </a:rPr>
              <a:t> </a:t>
            </a:r>
            <a:r>
              <a:rPr dirty="0" sz="350" spc="5">
                <a:latin typeface="Microsoft Sans Serif"/>
                <a:cs typeface="Microsoft Sans Serif"/>
              </a:rPr>
              <a:t>la</a:t>
            </a:r>
            <a:r>
              <a:rPr dirty="0" sz="350" spc="10">
                <a:latin typeface="Microsoft Sans Serif"/>
                <a:cs typeface="Microsoft Sans Serif"/>
              </a:rPr>
              <a:t> construcción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350" spc="5" b="1">
                <a:latin typeface="Arial"/>
                <a:cs typeface="Arial"/>
              </a:rPr>
              <a:t>Vigilancia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bidirec</a:t>
            </a:r>
            <a:r>
              <a:rPr dirty="0" sz="350" spc="-35" b="1">
                <a:latin typeface="Arial"/>
                <a:cs typeface="Arial"/>
              </a:rPr>
              <a:t>c</a:t>
            </a:r>
            <a:r>
              <a:rPr dirty="0" sz="750" spc="-490">
                <a:latin typeface="Microsoft Sans Serif"/>
                <a:cs typeface="Microsoft Sans Serif"/>
              </a:rPr>
              <a:t>P</a:t>
            </a:r>
            <a:r>
              <a:rPr dirty="0" sz="350" spc="5" b="1">
                <a:latin typeface="Arial"/>
                <a:cs typeface="Arial"/>
              </a:rPr>
              <a:t>io</a:t>
            </a:r>
            <a:r>
              <a:rPr dirty="0" sz="350" spc="-105" b="1">
                <a:latin typeface="Arial"/>
                <a:cs typeface="Arial"/>
              </a:rPr>
              <a:t>n</a:t>
            </a:r>
            <a:r>
              <a:rPr dirty="0" sz="750" spc="-390">
                <a:latin typeface="Microsoft Sans Serif"/>
                <a:cs typeface="Microsoft Sans Serif"/>
              </a:rPr>
              <a:t>V</a:t>
            </a:r>
            <a:r>
              <a:rPr dirty="0" sz="350" spc="10" b="1">
                <a:latin typeface="Arial"/>
                <a:cs typeface="Arial"/>
              </a:rPr>
              <a:t>al</a:t>
            </a:r>
            <a:r>
              <a:rPr dirty="0" sz="35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 </a:t>
            </a:r>
            <a:r>
              <a:rPr dirty="0" sz="750" spc="35">
                <a:latin typeface="Microsoft Sans Serif"/>
                <a:cs typeface="Microsoft Sans Serif"/>
              </a:rPr>
              <a:t>integrado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en</a:t>
            </a:r>
            <a:r>
              <a:rPr dirty="0" sz="750" spc="-5">
                <a:latin typeface="Microsoft Sans Serif"/>
                <a:cs typeface="Microsoft Sans Serif"/>
              </a:rPr>
              <a:t> </a:t>
            </a:r>
            <a:r>
              <a:rPr dirty="0" sz="750" spc="15">
                <a:latin typeface="Microsoft Sans Serif"/>
                <a:cs typeface="Microsoft Sans Serif"/>
              </a:rPr>
              <a:t>edificios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92299" y="3619906"/>
            <a:ext cx="131254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850" spc="-45" b="1">
                <a:latin typeface="Arial"/>
                <a:cs typeface="Arial"/>
              </a:rPr>
              <a:t>BOS	</a:t>
            </a:r>
            <a:r>
              <a:rPr dirty="0" sz="700" spc="20">
                <a:latin typeface="Microsoft Sans Serif"/>
                <a:cs typeface="Microsoft Sans Serif"/>
              </a:rPr>
              <a:t>Equilibrio</a:t>
            </a:r>
            <a:r>
              <a:rPr dirty="0" sz="700" spc="-2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del</a:t>
            </a:r>
            <a:r>
              <a:rPr dirty="0" sz="700" spc="-2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sistema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92299" y="3791381"/>
            <a:ext cx="14522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 b="1">
                <a:latin typeface="Arial"/>
                <a:cs typeface="Arial"/>
              </a:rPr>
              <a:t>Gastos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20" b="1">
                <a:latin typeface="Arial"/>
                <a:cs typeface="Arial"/>
              </a:rPr>
              <a:t>de</a:t>
            </a:r>
            <a:r>
              <a:rPr dirty="0" sz="700" spc="-20" b="1">
                <a:latin typeface="Arial"/>
                <a:cs typeface="Arial"/>
              </a:rPr>
              <a:t> </a:t>
            </a:r>
            <a:r>
              <a:rPr dirty="0" sz="700" spc="15" b="1">
                <a:latin typeface="Arial"/>
                <a:cs typeface="Arial"/>
              </a:rPr>
              <a:t>capital</a:t>
            </a:r>
            <a:r>
              <a:rPr dirty="0" sz="700" spc="15">
                <a:latin typeface="Microsoft Sans Serif"/>
                <a:cs typeface="Microsoft Sans Serif"/>
              </a:rPr>
              <a:t>Gasto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5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capital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92299" y="3943807"/>
            <a:ext cx="293370" cy="1050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5" b="1">
                <a:latin typeface="Arial"/>
                <a:cs typeface="Arial"/>
              </a:rPr>
              <a:t>CDTe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dirty="0" sz="450" spc="5" b="1">
                <a:latin typeface="Arial"/>
                <a:cs typeface="Arial"/>
              </a:rPr>
              <a:t>Cigarros</a:t>
            </a:r>
            <a:endParaRPr sz="450">
              <a:latin typeface="Arial"/>
              <a:cs typeface="Arial"/>
            </a:endParaRPr>
          </a:p>
          <a:p>
            <a:pPr marL="12700" marR="65405">
              <a:lnSpc>
                <a:spcPct val="117700"/>
              </a:lnSpc>
              <a:spcBef>
                <a:spcPts val="80"/>
              </a:spcBef>
            </a:pPr>
            <a:r>
              <a:rPr dirty="0" sz="850" spc="-25" b="1">
                <a:latin typeface="Arial"/>
                <a:cs typeface="Arial"/>
              </a:rPr>
              <a:t>CEI </a:t>
            </a:r>
            <a:r>
              <a:rPr dirty="0" sz="850" spc="-225" b="1">
                <a:latin typeface="Arial"/>
                <a:cs typeface="Arial"/>
              </a:rPr>
              <a:t> </a:t>
            </a:r>
            <a:r>
              <a:rPr dirty="0" sz="850" spc="-40" b="1">
                <a:latin typeface="Arial"/>
                <a:cs typeface="Arial"/>
              </a:rPr>
              <a:t>CPV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50" spc="-35" b="1">
                <a:latin typeface="Arial"/>
                <a:cs typeface="Arial"/>
              </a:rPr>
              <a:t>c-Si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spc="5" b="1">
                <a:latin typeface="Arial"/>
                <a:cs typeface="Arial"/>
              </a:rPr>
              <a:t>Connecticut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50" spc="-60" b="1">
                <a:latin typeface="Arial"/>
                <a:cs typeface="Arial"/>
              </a:rPr>
              <a:t>CZTS</a:t>
            </a:r>
            <a:endParaRPr sz="8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92300" y="5121276"/>
            <a:ext cx="318770" cy="1702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2390">
              <a:lnSpc>
                <a:spcPct val="117700"/>
              </a:lnSpc>
              <a:spcBef>
                <a:spcPts val="100"/>
              </a:spcBef>
            </a:pPr>
            <a:r>
              <a:rPr dirty="0" sz="850" spc="-55" b="1">
                <a:latin typeface="Arial"/>
                <a:cs typeface="Arial"/>
              </a:rPr>
              <a:t>DSC </a:t>
            </a:r>
            <a:r>
              <a:rPr dirty="0" sz="850" spc="-225" b="1">
                <a:latin typeface="Arial"/>
                <a:cs typeface="Arial"/>
              </a:rPr>
              <a:t> </a:t>
            </a:r>
            <a:r>
              <a:rPr dirty="0" sz="850" spc="-25" b="1">
                <a:latin typeface="Arial"/>
                <a:cs typeface="Arial"/>
              </a:rPr>
              <a:t>DSO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b="1">
                <a:latin typeface="Arial"/>
                <a:cs typeface="Arial"/>
              </a:rPr>
              <a:t>Código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-30" b="1">
                <a:latin typeface="Arial"/>
                <a:cs typeface="Arial"/>
              </a:rPr>
              <a:t>DSSC</a:t>
            </a:r>
            <a:endParaRPr sz="350">
              <a:latin typeface="Arial"/>
              <a:cs typeface="Arial"/>
            </a:endParaRPr>
          </a:p>
          <a:p>
            <a:pPr marL="12700" marR="70485">
              <a:lnSpc>
                <a:spcPct val="117700"/>
              </a:lnSpc>
              <a:spcBef>
                <a:spcPts val="100"/>
              </a:spcBef>
            </a:pPr>
            <a:r>
              <a:rPr dirty="0" sz="850" spc="-25" b="1">
                <a:latin typeface="Arial"/>
                <a:cs typeface="Arial"/>
              </a:rPr>
              <a:t>EWT  </a:t>
            </a:r>
            <a:r>
              <a:rPr dirty="0" sz="850" spc="-55" b="1">
                <a:latin typeface="Arial"/>
                <a:cs typeface="Arial"/>
              </a:rPr>
              <a:t>FF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50" spc="-25" b="1">
                <a:latin typeface="Arial"/>
                <a:cs typeface="Arial"/>
              </a:rPr>
              <a:t>GaAs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spc="-5" b="1">
                <a:latin typeface="Arial"/>
                <a:cs typeface="Arial"/>
              </a:rPr>
              <a:t>Dios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bendiga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50" spc="-20" b="1">
                <a:latin typeface="Arial"/>
                <a:cs typeface="Arial"/>
              </a:rPr>
              <a:t>GDT</a:t>
            </a:r>
            <a:endParaRPr sz="850">
              <a:latin typeface="Arial"/>
              <a:cs typeface="Arial"/>
            </a:endParaRPr>
          </a:p>
          <a:p>
            <a:pPr marL="12700" marR="5080">
              <a:lnSpc>
                <a:spcPct val="117700"/>
              </a:lnSpc>
            </a:pPr>
            <a:r>
              <a:rPr dirty="0" sz="850" spc="5" b="1">
                <a:latin typeface="Arial"/>
                <a:cs typeface="Arial"/>
              </a:rPr>
              <a:t>GenD  </a:t>
            </a:r>
            <a:r>
              <a:rPr dirty="0" sz="850" spc="25" b="1">
                <a:latin typeface="Arial"/>
                <a:cs typeface="Arial"/>
              </a:rPr>
              <a:t>GHI </a:t>
            </a:r>
            <a:r>
              <a:rPr dirty="0" sz="850" spc="30" b="1">
                <a:latin typeface="Arial"/>
                <a:cs typeface="Arial"/>
              </a:rPr>
              <a:t> </a:t>
            </a:r>
            <a:r>
              <a:rPr dirty="0" sz="850" spc="-20" b="1">
                <a:latin typeface="Arial"/>
                <a:cs typeface="Arial"/>
              </a:rPr>
              <a:t>GSM</a:t>
            </a:r>
            <a:endParaRPr sz="8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192300" y="5023486"/>
            <a:ext cx="11239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10" b="1">
                <a:latin typeface="Arial"/>
                <a:cs typeface="Arial"/>
              </a:rPr>
              <a:t>corriente</a:t>
            </a:r>
            <a:r>
              <a:rPr dirty="0" sz="350" spc="-15" b="1">
                <a:latin typeface="Arial"/>
                <a:cs typeface="Arial"/>
              </a:rPr>
              <a:t> </a:t>
            </a:r>
            <a:r>
              <a:rPr dirty="0" sz="350" b="1">
                <a:latin typeface="Arial"/>
                <a:cs typeface="Arial"/>
              </a:rPr>
              <a:t>continua</a:t>
            </a:r>
            <a:r>
              <a:rPr dirty="0" sz="600">
                <a:latin typeface="Microsoft Sans Serif"/>
                <a:cs typeface="Microsoft Sans Serif"/>
              </a:rPr>
              <a:t>cobre,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zinc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estaño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89832" y="2687538"/>
            <a:ext cx="1833880" cy="32131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350" spc="5" b="1">
                <a:latin typeface="Arial"/>
                <a:cs typeface="Arial"/>
              </a:rPr>
              <a:t>IDENTIFICACIÓN</a:t>
            </a:r>
            <a:r>
              <a:rPr dirty="0" sz="350" spc="60" b="1">
                <a:latin typeface="Arial"/>
                <a:cs typeface="Arial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Dispositivo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interfaz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dirty="0" sz="350" spc="5" b="1">
                <a:latin typeface="Arial"/>
                <a:cs typeface="Arial"/>
              </a:rPr>
              <a:t>Transistor </a:t>
            </a:r>
            <a:r>
              <a:rPr dirty="0" sz="350" spc="-75" b="1">
                <a:latin typeface="Arial"/>
                <a:cs typeface="Arial"/>
              </a:rPr>
              <a:t>bipolar</a:t>
            </a:r>
            <a:r>
              <a:rPr dirty="0" sz="650" spc="-75">
                <a:latin typeface="Microsoft Sans Serif"/>
                <a:cs typeface="Microsoft Sans Serif"/>
              </a:rPr>
              <a:t>S</a:t>
            </a:r>
            <a:r>
              <a:rPr dirty="0" sz="350" spc="-75" b="1">
                <a:latin typeface="Arial"/>
                <a:cs typeface="Arial"/>
              </a:rPr>
              <a:t>de</a:t>
            </a:r>
            <a:r>
              <a:rPr dirty="0" sz="650" spc="-75">
                <a:latin typeface="Microsoft Sans Serif"/>
                <a:cs typeface="Microsoft Sans Serif"/>
              </a:rPr>
              <a:t>is</a:t>
            </a:r>
            <a:r>
              <a:rPr dirty="0" sz="350" spc="-75" b="1">
                <a:latin typeface="Arial"/>
                <a:cs typeface="Arial"/>
              </a:rPr>
              <a:t>tr</a:t>
            </a:r>
            <a:r>
              <a:rPr dirty="0" sz="650" spc="-75">
                <a:latin typeface="Microsoft Sans Serif"/>
                <a:cs typeface="Microsoft Sans Serif"/>
              </a:rPr>
              <a:t>t</a:t>
            </a:r>
            <a:r>
              <a:rPr dirty="0" sz="350" spc="-75" b="1">
                <a:latin typeface="Arial"/>
                <a:cs typeface="Arial"/>
              </a:rPr>
              <a:t>a</a:t>
            </a:r>
            <a:r>
              <a:rPr dirty="0" sz="650" spc="-75">
                <a:latin typeface="Microsoft Sans Serif"/>
                <a:cs typeface="Microsoft Sans Serif"/>
              </a:rPr>
              <a:t>e</a:t>
            </a:r>
            <a:r>
              <a:rPr dirty="0" sz="350" spc="-75" b="1">
                <a:latin typeface="Arial"/>
                <a:cs typeface="Arial"/>
              </a:rPr>
              <a:t>ns</a:t>
            </a:r>
            <a:r>
              <a:rPr dirty="0" sz="650" spc="-75">
                <a:latin typeface="Microsoft Sans Serif"/>
                <a:cs typeface="Microsoft Sans Serif"/>
              </a:rPr>
              <a:t>m</a:t>
            </a:r>
            <a:r>
              <a:rPr dirty="0" sz="350" spc="-75" b="1">
                <a:latin typeface="Arial"/>
                <a:cs typeface="Arial"/>
              </a:rPr>
              <a:t>isto</a:t>
            </a:r>
            <a:r>
              <a:rPr dirty="0" sz="650" spc="-75">
                <a:latin typeface="Microsoft Sans Serif"/>
                <a:cs typeface="Microsoft Sans Serif"/>
              </a:rPr>
              <a:t>a</a:t>
            </a:r>
            <a:r>
              <a:rPr dirty="0" sz="350" spc="-75" b="1">
                <a:latin typeface="Arial"/>
                <a:cs typeface="Arial"/>
              </a:rPr>
              <a:t>res</a:t>
            </a:r>
            <a:r>
              <a:rPr dirty="0" sz="650" spc="-75">
                <a:latin typeface="Microsoft Sans Serif"/>
                <a:cs typeface="Microsoft Sans Serif"/>
              </a:rPr>
              <a:t>de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protección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interfaz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89831" y="2988187"/>
            <a:ext cx="1899920" cy="1393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21920">
              <a:lnSpc>
                <a:spcPct val="11770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850" spc="-15" b="1">
                <a:latin typeface="Arial"/>
                <a:cs typeface="Arial"/>
              </a:rPr>
              <a:t>IPS	</a:t>
            </a:r>
            <a:r>
              <a:rPr dirty="0" sz="650" spc="25">
                <a:latin typeface="Microsoft Sans Serif"/>
                <a:cs typeface="Microsoft Sans Serif"/>
              </a:rPr>
              <a:t>transistor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bipolar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puerta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aislada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850" spc="-65" b="1">
                <a:latin typeface="Arial"/>
                <a:cs typeface="Arial"/>
              </a:rPr>
              <a:t>ÉL	</a:t>
            </a:r>
            <a:r>
              <a:rPr dirty="0" sz="650" spc="25">
                <a:latin typeface="Microsoft Sans Serif"/>
                <a:cs typeface="Microsoft Sans Serif"/>
              </a:rPr>
              <a:t>Transformador </a:t>
            </a:r>
            <a:r>
              <a:rPr dirty="0" sz="650" spc="20">
                <a:latin typeface="Microsoft Sans Serif"/>
                <a:cs typeface="Microsoft Sans Serif"/>
              </a:rPr>
              <a:t>de </a:t>
            </a:r>
            <a:r>
              <a:rPr dirty="0" sz="650" spc="30">
                <a:latin typeface="Microsoft Sans Serif"/>
                <a:cs typeface="Microsoft Sans Serif"/>
              </a:rPr>
              <a:t>instrumentos </a:t>
            </a:r>
            <a:r>
              <a:rPr dirty="0" sz="650" spc="35">
                <a:latin typeface="Microsoft Sans Serif"/>
                <a:cs typeface="Microsoft Sans Serif"/>
              </a:rPr>
              <a:t> </a:t>
            </a:r>
            <a:r>
              <a:rPr dirty="0" sz="850" spc="25" b="1">
                <a:latin typeface="Arial"/>
                <a:cs typeface="Arial"/>
              </a:rPr>
              <a:t>OIT	</a:t>
            </a:r>
            <a:r>
              <a:rPr dirty="0" sz="600" spc="20">
                <a:latin typeface="Microsoft Sans Serif"/>
                <a:cs typeface="Microsoft Sans Serif"/>
              </a:rPr>
              <a:t>Óxido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indio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5">
                <a:latin typeface="Microsoft Sans Serif"/>
                <a:cs typeface="Microsoft Sans Serif"/>
              </a:rPr>
              <a:t>y</a:t>
            </a:r>
            <a:r>
              <a:rPr dirty="0" sz="600" spc="-5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estaño</a:t>
            </a:r>
            <a:endParaRPr sz="600">
              <a:latin typeface="Microsoft Sans Serif"/>
              <a:cs typeface="Microsoft Sans Serif"/>
            </a:endParaRPr>
          </a:p>
          <a:p>
            <a:pPr marL="405765" marR="5080" indent="-393700">
              <a:lnSpc>
                <a:spcPts val="1200"/>
              </a:lnSpc>
              <a:spcBef>
                <a:spcPts val="70"/>
              </a:spcBef>
            </a:pPr>
            <a:r>
              <a:rPr dirty="0" sz="800" spc="-10" b="1">
                <a:latin typeface="Arial"/>
                <a:cs typeface="Arial"/>
              </a:rPr>
              <a:t>LETID</a:t>
            </a:r>
            <a:r>
              <a:rPr dirty="0" sz="800" spc="160" b="1">
                <a:latin typeface="Arial"/>
                <a:cs typeface="Arial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Degradación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inducida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0">
                <a:latin typeface="Microsoft Sans Serif"/>
                <a:cs typeface="Microsoft Sans Serif"/>
              </a:rPr>
              <a:t>por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luz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5">
                <a:latin typeface="Microsoft Sans Serif"/>
                <a:cs typeface="Microsoft Sans Serif"/>
              </a:rPr>
              <a:t>y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temperatura </a:t>
            </a:r>
            <a:r>
              <a:rPr dirty="0" sz="800" spc="10">
                <a:latin typeface="Microsoft Sans Serif"/>
                <a:cs typeface="Microsoft Sans Serif"/>
              </a:rPr>
              <a:t>elevada </a:t>
            </a:r>
            <a:r>
              <a:rPr dirty="0" sz="800" spc="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Degradación </a:t>
            </a:r>
            <a:r>
              <a:rPr dirty="0" sz="700" spc="25">
                <a:latin typeface="Microsoft Sans Serif"/>
                <a:cs typeface="Microsoft Sans Serif"/>
              </a:rPr>
              <a:t>inducida </a:t>
            </a:r>
            <a:r>
              <a:rPr dirty="0" sz="700" spc="40">
                <a:latin typeface="Microsoft Sans Serif"/>
                <a:cs typeface="Microsoft Sans Serif"/>
              </a:rPr>
              <a:t>por </a:t>
            </a:r>
            <a:r>
              <a:rPr dirty="0" sz="700" spc="10">
                <a:latin typeface="Microsoft Sans Serif"/>
                <a:cs typeface="Microsoft Sans Serif"/>
              </a:rPr>
              <a:t>la luz </a:t>
            </a:r>
            <a:r>
              <a:rPr dirty="0" sz="700" spc="15">
                <a:latin typeface="Microsoft Sans Serif"/>
                <a:cs typeface="Microsoft Sans Serif"/>
              </a:rPr>
              <a:t> Nivel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protección </a:t>
            </a:r>
            <a:r>
              <a:rPr dirty="0" sz="700" spc="30">
                <a:latin typeface="Microsoft Sans Serif"/>
                <a:cs typeface="Microsoft Sans Serif"/>
              </a:rPr>
              <a:t>contra </a:t>
            </a:r>
            <a:r>
              <a:rPr dirty="0" sz="700" spc="15">
                <a:latin typeface="Microsoft Sans Serif"/>
                <a:cs typeface="Microsoft Sans Serif"/>
              </a:rPr>
              <a:t>rayos </a:t>
            </a:r>
            <a:r>
              <a:rPr dirty="0" sz="700" spc="2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Sistema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protección</a:t>
            </a:r>
            <a:r>
              <a:rPr dirty="0" sz="700" spc="-15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contra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rayos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0">
                <a:latin typeface="Microsoft Sans Serif"/>
                <a:cs typeface="Microsoft Sans Serif"/>
              </a:rPr>
              <a:t>Bajo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voltaje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83524" y="5269490"/>
            <a:ext cx="1354455" cy="483234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650" spc="20">
                <a:latin typeface="Microsoft Sans Serif"/>
                <a:cs typeface="Microsoft Sans Serif"/>
              </a:rPr>
              <a:t>en</a:t>
            </a:r>
            <a:r>
              <a:rPr dirty="0" sz="650" spc="-3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media</a:t>
            </a:r>
            <a:r>
              <a:rPr dirty="0" sz="650" spc="-3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tensión</a:t>
            </a:r>
            <a:endParaRPr sz="650">
              <a:latin typeface="Microsoft Sans Serif"/>
              <a:cs typeface="Microsoft Sans Serif"/>
            </a:endParaRPr>
          </a:p>
          <a:p>
            <a:pPr marL="25400" marR="5080" indent="-13335">
              <a:lnSpc>
                <a:spcPct val="153900"/>
              </a:lnSpc>
            </a:pPr>
            <a:r>
              <a:rPr dirty="0" sz="650" spc="15">
                <a:latin typeface="Microsoft Sans Serif"/>
                <a:cs typeface="Microsoft Sans Serif"/>
              </a:rPr>
              <a:t>Envoltura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metalización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>
                <a:latin typeface="Microsoft Sans Serif"/>
                <a:cs typeface="Microsoft Sans Serif"/>
              </a:rPr>
              <a:t>a </a:t>
            </a:r>
            <a:r>
              <a:rPr dirty="0" sz="650" spc="15">
                <a:latin typeface="Microsoft Sans Serif"/>
                <a:cs typeface="Microsoft Sans Serif"/>
              </a:rPr>
              <a:t>través </a:t>
            </a:r>
            <a:r>
              <a:rPr dirty="0" sz="650" spc="-16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condiciones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operativas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89830" y="5761083"/>
            <a:ext cx="14535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5" b="1">
                <a:latin typeface="Arial"/>
                <a:cs typeface="Arial"/>
              </a:rPr>
              <a:t>vacuna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oral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contr</a:t>
            </a:r>
            <a:r>
              <a:rPr dirty="0" sz="350" spc="-80" b="1">
                <a:latin typeface="Arial"/>
                <a:cs typeface="Arial"/>
              </a:rPr>
              <a:t>a</a:t>
            </a:r>
            <a:r>
              <a:rPr dirty="0" sz="800" spc="-315">
                <a:latin typeface="Microsoft Sans Serif"/>
                <a:cs typeface="Microsoft Sans Serif"/>
              </a:rPr>
              <a:t>F</a:t>
            </a:r>
            <a:r>
              <a:rPr dirty="0" sz="350" spc="5" b="1">
                <a:latin typeface="Arial"/>
                <a:cs typeface="Arial"/>
              </a:rPr>
              <a:t>l</a:t>
            </a:r>
            <a:r>
              <a:rPr dirty="0" sz="350" spc="-65" b="1">
                <a:latin typeface="Arial"/>
                <a:cs typeface="Arial"/>
              </a:rPr>
              <a:t>a</a:t>
            </a:r>
            <a:r>
              <a:rPr dirty="0" sz="800" spc="-280">
                <a:latin typeface="Microsoft Sans Serif"/>
                <a:cs typeface="Microsoft Sans Serif"/>
              </a:rPr>
              <a:t>o</a:t>
            </a:r>
            <a:r>
              <a:rPr dirty="0" sz="350" spc="5" b="1">
                <a:latin typeface="Arial"/>
                <a:cs typeface="Arial"/>
              </a:rPr>
              <a:t>p</a:t>
            </a:r>
            <a:r>
              <a:rPr dirty="0" sz="350" spc="-125" b="1">
                <a:latin typeface="Arial"/>
                <a:cs typeface="Arial"/>
              </a:rPr>
              <a:t>o</a:t>
            </a:r>
            <a:r>
              <a:rPr dirty="0" sz="800" spc="-100">
                <a:latin typeface="Microsoft Sans Serif"/>
                <a:cs typeface="Microsoft Sans Serif"/>
              </a:rPr>
              <a:t>t</a:t>
            </a:r>
            <a:r>
              <a:rPr dirty="0" sz="350" spc="5" b="1">
                <a:latin typeface="Arial"/>
                <a:cs typeface="Arial"/>
              </a:rPr>
              <a:t>l</a:t>
            </a:r>
            <a:r>
              <a:rPr dirty="0" sz="350" spc="-45" b="1">
                <a:latin typeface="Arial"/>
                <a:cs typeface="Arial"/>
              </a:rPr>
              <a:t>i</a:t>
            </a:r>
            <a:r>
              <a:rPr dirty="0" sz="800" spc="-400">
                <a:latin typeface="Microsoft Sans Serif"/>
                <a:cs typeface="Microsoft Sans Serif"/>
              </a:rPr>
              <a:t>o</a:t>
            </a:r>
            <a:r>
              <a:rPr dirty="0" sz="350" b="1">
                <a:latin typeface="Arial"/>
                <a:cs typeface="Arial"/>
              </a:rPr>
              <a:t>o</a:t>
            </a:r>
            <a:r>
              <a:rPr dirty="0" sz="350" spc="-100" b="1">
                <a:latin typeface="Arial"/>
                <a:cs typeface="Arial"/>
              </a:rPr>
              <a:t>m</a:t>
            </a:r>
            <a:r>
              <a:rPr dirty="0" sz="800" spc="-280">
                <a:latin typeface="Microsoft Sans Serif"/>
                <a:cs typeface="Microsoft Sans Serif"/>
              </a:rPr>
              <a:t>v</a:t>
            </a:r>
            <a:r>
              <a:rPr dirty="0" sz="350" spc="5" b="1">
                <a:latin typeface="Arial"/>
                <a:cs typeface="Arial"/>
              </a:rPr>
              <a:t>i</a:t>
            </a:r>
            <a:r>
              <a:rPr dirty="0" sz="350" spc="-25" b="1">
                <a:latin typeface="Arial"/>
                <a:cs typeface="Arial"/>
              </a:rPr>
              <a:t>e</a:t>
            </a:r>
            <a:r>
              <a:rPr dirty="0" sz="800" spc="-420">
                <a:latin typeface="Microsoft Sans Serif"/>
                <a:cs typeface="Microsoft Sans Serif"/>
              </a:rPr>
              <a:t>o</a:t>
            </a:r>
            <a:r>
              <a:rPr dirty="0" sz="350" spc="15" b="1">
                <a:latin typeface="Arial"/>
                <a:cs typeface="Arial"/>
              </a:rPr>
              <a:t>lit</a:t>
            </a:r>
            <a:r>
              <a:rPr dirty="0" sz="350" spc="-20" b="1">
                <a:latin typeface="Arial"/>
                <a:cs typeface="Arial"/>
              </a:rPr>
              <a:t>i</a:t>
            </a:r>
            <a:r>
              <a:rPr dirty="0" sz="800" spc="-165">
                <a:latin typeface="Microsoft Sans Serif"/>
                <a:cs typeface="Microsoft Sans Serif"/>
              </a:rPr>
              <a:t>l</a:t>
            </a:r>
            <a:r>
              <a:rPr dirty="0" sz="350" spc="-15" b="1">
                <a:latin typeface="Arial"/>
                <a:cs typeface="Arial"/>
              </a:rPr>
              <a:t>s</a:t>
            </a:r>
            <a:r>
              <a:rPr dirty="0" sz="800" spc="15">
                <a:latin typeface="Microsoft Sans Serif"/>
                <a:cs typeface="Microsoft Sans Serif"/>
              </a:rPr>
              <a:t>taica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orgánica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89830" y="5907158"/>
            <a:ext cx="1321435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850" spc="-85" b="1">
                <a:latin typeface="Arial"/>
                <a:cs typeface="Arial"/>
              </a:rPr>
              <a:t>CSC	</a:t>
            </a:r>
            <a:r>
              <a:rPr dirty="0" sz="600">
                <a:latin typeface="Microsoft Sans Serif"/>
                <a:cs typeface="Microsoft Sans Serif"/>
              </a:rPr>
              <a:t>Células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solares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orgánicas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89829" y="6031618"/>
            <a:ext cx="1994535" cy="945515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350" spc="10" b="1">
                <a:latin typeface="Arial"/>
                <a:cs typeface="Arial"/>
              </a:rPr>
              <a:t>Identificador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PID</a:t>
            </a:r>
            <a:r>
              <a:rPr dirty="0" sz="350" spc="15" b="1">
                <a:latin typeface="Arial"/>
                <a:cs typeface="Arial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Relación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30">
                <a:latin typeface="Microsoft Sans Serif"/>
                <a:cs typeface="Microsoft Sans Serif"/>
              </a:rPr>
              <a:t>rendimiento</a:t>
            </a:r>
            <a:r>
              <a:rPr dirty="0" sz="65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degradación</a:t>
            </a:r>
            <a:endParaRPr sz="650">
              <a:latin typeface="Microsoft Sans Serif"/>
              <a:cs typeface="Microsoft Sans Serif"/>
            </a:endParaRPr>
          </a:p>
          <a:p>
            <a:pPr marL="12700" marR="544195">
              <a:lnSpc>
                <a:spcPct val="125400"/>
              </a:lnSpc>
              <a:spcBef>
                <a:spcPts val="220"/>
              </a:spcBef>
              <a:tabLst>
                <a:tab pos="405765" algn="l"/>
              </a:tabLst>
            </a:pPr>
            <a:r>
              <a:rPr dirty="0" sz="350" b="1">
                <a:latin typeface="Arial"/>
                <a:cs typeface="Arial"/>
              </a:rPr>
              <a:t>Relaciones </a:t>
            </a:r>
            <a:r>
              <a:rPr dirty="0" sz="350" spc="-10" b="1">
                <a:latin typeface="Arial"/>
                <a:cs typeface="Arial"/>
              </a:rPr>
              <a:t>pública</a:t>
            </a:r>
            <a:r>
              <a:rPr dirty="0" sz="650" spc="-10">
                <a:latin typeface="Microsoft Sans Serif"/>
                <a:cs typeface="Microsoft Sans Serif"/>
              </a:rPr>
              <a:t>i</a:t>
            </a:r>
            <a:r>
              <a:rPr dirty="0" sz="350" spc="-10" b="1">
                <a:latin typeface="Arial"/>
                <a:cs typeface="Arial"/>
              </a:rPr>
              <a:t>s</a:t>
            </a:r>
            <a:r>
              <a:rPr dirty="0" sz="650" spc="-10">
                <a:latin typeface="Microsoft Sans Serif"/>
                <a:cs typeface="Microsoft Sans Serif"/>
              </a:rPr>
              <a:t>nducida </a:t>
            </a:r>
            <a:r>
              <a:rPr dirty="0" sz="650" spc="40">
                <a:latin typeface="Microsoft Sans Serif"/>
                <a:cs typeface="Microsoft Sans Serif"/>
              </a:rPr>
              <a:t>por </a:t>
            </a:r>
            <a:r>
              <a:rPr dirty="0" sz="650" spc="20">
                <a:latin typeface="Microsoft Sans Serif"/>
                <a:cs typeface="Microsoft Sans Serif"/>
              </a:rPr>
              <a:t>potencial </a:t>
            </a:r>
            <a:r>
              <a:rPr dirty="0" sz="650" spc="25">
                <a:latin typeface="Microsoft Sans Serif"/>
                <a:cs typeface="Microsoft Sans Serif"/>
              </a:rPr>
              <a:t> </a:t>
            </a:r>
            <a:r>
              <a:rPr dirty="0" sz="850" spc="-70" b="1">
                <a:latin typeface="Arial"/>
                <a:cs typeface="Arial"/>
              </a:rPr>
              <a:t>CPS	</a:t>
            </a:r>
            <a:r>
              <a:rPr dirty="0" sz="600">
                <a:latin typeface="Microsoft Sans Serif"/>
                <a:cs typeface="Microsoft Sans Serif"/>
              </a:rPr>
              <a:t>Células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solares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perovskita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350" spc="5" b="1">
                <a:latin typeface="Arial"/>
                <a:cs typeface="Arial"/>
              </a:rPr>
              <a:t>Fotovoltaica        </a:t>
            </a:r>
            <a:r>
              <a:rPr dirty="0" sz="350" spc="60" b="1">
                <a:latin typeface="Arial"/>
                <a:cs typeface="Arial"/>
              </a:rPr>
              <a:t> </a:t>
            </a:r>
            <a:r>
              <a:rPr dirty="0" sz="800" spc="15">
                <a:latin typeface="Microsoft Sans Serif"/>
                <a:cs typeface="Microsoft Sans Serif"/>
              </a:rPr>
              <a:t>Fotovoltaica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350" spc="10" b="1">
                <a:latin typeface="Arial"/>
                <a:cs typeface="Arial"/>
              </a:rPr>
              <a:t>Modulación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por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-120" b="1">
                <a:latin typeface="Arial"/>
                <a:cs typeface="Arial"/>
              </a:rPr>
              <a:t>an</a:t>
            </a:r>
            <a:r>
              <a:rPr dirty="0" sz="600" spc="-120">
                <a:latin typeface="Microsoft Sans Serif"/>
                <a:cs typeface="Microsoft Sans Serif"/>
              </a:rPr>
              <a:t>M</a:t>
            </a:r>
            <a:r>
              <a:rPr dirty="0" sz="350" spc="-120" b="1">
                <a:latin typeface="Arial"/>
                <a:cs typeface="Arial"/>
              </a:rPr>
              <a:t>ch</a:t>
            </a:r>
            <a:r>
              <a:rPr dirty="0" sz="600" spc="-120">
                <a:latin typeface="Microsoft Sans Serif"/>
                <a:cs typeface="Microsoft Sans Serif"/>
              </a:rPr>
              <a:t>o</a:t>
            </a:r>
            <a:r>
              <a:rPr dirty="0" sz="350" spc="-120" b="1">
                <a:latin typeface="Arial"/>
                <a:cs typeface="Arial"/>
              </a:rPr>
              <a:t>o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-114" b="1">
                <a:latin typeface="Arial"/>
                <a:cs typeface="Arial"/>
              </a:rPr>
              <a:t>d</a:t>
            </a:r>
            <a:r>
              <a:rPr dirty="0" sz="600" spc="-114">
                <a:latin typeface="Microsoft Sans Serif"/>
                <a:cs typeface="Microsoft Sans Serif"/>
              </a:rPr>
              <a:t>d</a:t>
            </a:r>
            <a:r>
              <a:rPr dirty="0" sz="350" spc="-114" b="1">
                <a:latin typeface="Arial"/>
                <a:cs typeface="Arial"/>
              </a:rPr>
              <a:t>e</a:t>
            </a:r>
            <a:r>
              <a:rPr dirty="0" sz="600" spc="-114">
                <a:latin typeface="Microsoft Sans Serif"/>
                <a:cs typeface="Microsoft Sans Serif"/>
              </a:rPr>
              <a:t>u</a:t>
            </a:r>
            <a:r>
              <a:rPr dirty="0" sz="350" spc="-114" b="1">
                <a:latin typeface="Arial"/>
                <a:cs typeface="Arial"/>
              </a:rPr>
              <a:t>pu</a:t>
            </a:r>
            <a:r>
              <a:rPr dirty="0" sz="600" spc="-114">
                <a:latin typeface="Microsoft Sans Serif"/>
                <a:cs typeface="Microsoft Sans Serif"/>
              </a:rPr>
              <a:t>la</a:t>
            </a:r>
            <a:r>
              <a:rPr dirty="0" sz="350" spc="-114" b="1">
                <a:latin typeface="Arial"/>
                <a:cs typeface="Arial"/>
              </a:rPr>
              <a:t>ls</a:t>
            </a:r>
            <a:r>
              <a:rPr dirty="0" sz="600" spc="-114">
                <a:latin typeface="Microsoft Sans Serif"/>
                <a:cs typeface="Microsoft Sans Serif"/>
              </a:rPr>
              <a:t>c</a:t>
            </a:r>
            <a:r>
              <a:rPr dirty="0" sz="350" spc="-114" b="1">
                <a:latin typeface="Arial"/>
                <a:cs typeface="Arial"/>
              </a:rPr>
              <a:t>o</a:t>
            </a:r>
            <a:r>
              <a:rPr dirty="0" sz="350" spc="-25" b="1">
                <a:latin typeface="Arial"/>
                <a:cs typeface="Arial"/>
              </a:rPr>
              <a:t> </a:t>
            </a:r>
            <a:r>
              <a:rPr dirty="0" sz="600" spc="-70">
                <a:latin typeface="Microsoft Sans Serif"/>
                <a:cs typeface="Microsoft Sans Serif"/>
              </a:rPr>
              <a:t>i</a:t>
            </a:r>
            <a:r>
              <a:rPr dirty="0" sz="350" spc="-70" b="1">
                <a:latin typeface="Arial"/>
                <a:cs typeface="Arial"/>
              </a:rPr>
              <a:t>(P</a:t>
            </a:r>
            <a:r>
              <a:rPr dirty="0" sz="600" spc="-70">
                <a:latin typeface="Microsoft Sans Serif"/>
                <a:cs typeface="Microsoft Sans Serif"/>
              </a:rPr>
              <a:t>ó</a:t>
            </a:r>
            <a:r>
              <a:rPr dirty="0" sz="350" spc="-70" b="1">
                <a:latin typeface="Arial"/>
                <a:cs typeface="Arial"/>
              </a:rPr>
              <a:t>W</a:t>
            </a:r>
            <a:r>
              <a:rPr dirty="0" sz="600" spc="-70">
                <a:latin typeface="Microsoft Sans Serif"/>
                <a:cs typeface="Microsoft Sans Serif"/>
              </a:rPr>
              <a:t>n</a:t>
            </a:r>
            <a:r>
              <a:rPr dirty="0" sz="350" spc="-70" b="1">
                <a:latin typeface="Arial"/>
                <a:cs typeface="Arial"/>
              </a:rPr>
              <a:t>M)</a:t>
            </a:r>
            <a:r>
              <a:rPr dirty="0" sz="600" spc="-70">
                <a:latin typeface="Microsoft Sans Serif"/>
                <a:cs typeface="Microsoft Sans Serif"/>
              </a:rPr>
              <a:t>por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15">
                <a:latin typeface="Microsoft Sans Serif"/>
                <a:cs typeface="Microsoft Sans Serif"/>
              </a:rPr>
              <a:t>ancho</a:t>
            </a:r>
            <a:r>
              <a:rPr dirty="0" sz="600" spc="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pulso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dirty="0" sz="850" spc="-40" b="1">
                <a:latin typeface="Arial"/>
                <a:cs typeface="Arial"/>
              </a:rPr>
              <a:t>CSDQ</a:t>
            </a:r>
            <a:r>
              <a:rPr dirty="0" sz="850" spc="535" b="1">
                <a:latin typeface="Arial"/>
                <a:cs typeface="Arial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Capacidad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cortocircuito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89829" y="6974137"/>
            <a:ext cx="1645920" cy="15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850" spc="-40" b="1">
                <a:latin typeface="Arial"/>
                <a:cs typeface="Arial"/>
              </a:rPr>
              <a:t>RCD	</a:t>
            </a:r>
            <a:r>
              <a:rPr dirty="0" sz="550" spc="15">
                <a:latin typeface="Microsoft Sans Serif"/>
                <a:cs typeface="Microsoft Sans Serif"/>
              </a:rPr>
              <a:t>dispositivo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corriente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residual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la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689829" y="7164663"/>
            <a:ext cx="1677035" cy="5657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50" spc="-5" b="1">
                <a:latin typeface="Arial"/>
                <a:cs typeface="Arial"/>
              </a:rPr>
              <a:t>Consejo</a:t>
            </a:r>
            <a:r>
              <a:rPr dirty="0" sz="35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b="1">
                <a:latin typeface="Arial"/>
                <a:cs typeface="Arial"/>
              </a:rPr>
              <a:t> </a:t>
            </a:r>
            <a:r>
              <a:rPr dirty="0" sz="350" spc="-55" b="1">
                <a:latin typeface="Arial"/>
                <a:cs typeface="Arial"/>
              </a:rPr>
              <a:t>Estado</a:t>
            </a:r>
            <a:r>
              <a:rPr dirty="0" sz="550" spc="-55">
                <a:latin typeface="Microsoft Sans Serif"/>
                <a:cs typeface="Microsoft Sans Serif"/>
              </a:rPr>
              <a:t>c</a:t>
            </a:r>
            <a:r>
              <a:rPr dirty="0" sz="350" spc="-55" b="1">
                <a:latin typeface="Arial"/>
                <a:cs typeface="Arial"/>
              </a:rPr>
              <a:t>d</a:t>
            </a:r>
            <a:r>
              <a:rPr dirty="0" sz="550" spc="-55">
                <a:latin typeface="Microsoft Sans Serif"/>
                <a:cs typeface="Microsoft Sans Serif"/>
              </a:rPr>
              <a:t>é</a:t>
            </a:r>
            <a:r>
              <a:rPr dirty="0" sz="350" spc="-55" b="1">
                <a:latin typeface="Arial"/>
                <a:cs typeface="Arial"/>
              </a:rPr>
              <a:t>e</a:t>
            </a:r>
            <a:r>
              <a:rPr dirty="0" sz="550" spc="-55">
                <a:latin typeface="Microsoft Sans Serif"/>
                <a:cs typeface="Microsoft Sans Serif"/>
              </a:rPr>
              <a:t>l</a:t>
            </a:r>
            <a:r>
              <a:rPr dirty="0" sz="350" spc="-55" b="1">
                <a:latin typeface="Arial"/>
                <a:cs typeface="Arial"/>
              </a:rPr>
              <a:t>l</a:t>
            </a:r>
            <a:r>
              <a:rPr dirty="0" sz="350" spc="-65" b="1">
                <a:latin typeface="Arial"/>
                <a:cs typeface="Arial"/>
              </a:rPr>
              <a:t> </a:t>
            </a:r>
            <a:r>
              <a:rPr dirty="0" sz="550" spc="-75">
                <a:latin typeface="Microsoft Sans Serif"/>
                <a:cs typeface="Microsoft Sans Serif"/>
              </a:rPr>
              <a:t>u</a:t>
            </a:r>
            <a:r>
              <a:rPr dirty="0" sz="350" spc="-75" b="1">
                <a:latin typeface="Arial"/>
                <a:cs typeface="Arial"/>
              </a:rPr>
              <a:t>Ca</a:t>
            </a:r>
            <a:r>
              <a:rPr dirty="0" sz="550" spc="-75">
                <a:latin typeface="Microsoft Sans Serif"/>
                <a:cs typeface="Microsoft Sans Serif"/>
              </a:rPr>
              <a:t>la</a:t>
            </a:r>
            <a:r>
              <a:rPr dirty="0" sz="350" spc="-75" b="1">
                <a:latin typeface="Arial"/>
                <a:cs typeface="Arial"/>
              </a:rPr>
              <a:t>nad</a:t>
            </a:r>
            <a:r>
              <a:rPr dirty="0" sz="550" spc="-75">
                <a:latin typeface="Microsoft Sans Serif"/>
                <a:cs typeface="Microsoft Sans Serif"/>
              </a:rPr>
              <a:t>s</a:t>
            </a:r>
            <a:r>
              <a:rPr dirty="0" sz="350" spc="-75" b="1">
                <a:latin typeface="Arial"/>
                <a:cs typeface="Arial"/>
              </a:rPr>
              <a:t>á</a:t>
            </a:r>
            <a:r>
              <a:rPr dirty="0" sz="550" spc="-75">
                <a:latin typeface="Microsoft Sans Serif"/>
                <a:cs typeface="Microsoft Sans Serif"/>
              </a:rPr>
              <a:t>olar</a:t>
            </a:r>
            <a:r>
              <a:rPr dirty="0" sz="550" spc="15">
                <a:latin typeface="Microsoft Sans Serif"/>
                <a:cs typeface="Microsoft Sans Serif"/>
              </a:rPr>
              <a:t> de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30">
                <a:latin typeface="Microsoft Sans Serif"/>
                <a:cs typeface="Microsoft Sans Serif"/>
              </a:rPr>
              <a:t>punto</a:t>
            </a:r>
            <a:r>
              <a:rPr dirty="0" sz="550" spc="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cuántico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350" spc="10" b="1">
                <a:latin typeface="Arial"/>
                <a:cs typeface="Arial"/>
              </a:rPr>
              <a:t>Partido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Demócra</a:t>
            </a:r>
            <a:r>
              <a:rPr dirty="0" sz="350" spc="25" b="1">
                <a:latin typeface="Arial"/>
                <a:cs typeface="Arial"/>
              </a:rPr>
              <a:t>t</a:t>
            </a:r>
            <a:r>
              <a:rPr dirty="0" sz="500" spc="-360">
                <a:latin typeface="Microsoft Sans Serif"/>
                <a:cs typeface="Microsoft Sans Serif"/>
              </a:rPr>
              <a:t>C</a:t>
            </a:r>
            <a:r>
              <a:rPr dirty="0" sz="350" spc="15" b="1">
                <a:latin typeface="Arial"/>
                <a:cs typeface="Arial"/>
              </a:rPr>
              <a:t>a</a:t>
            </a:r>
            <a:r>
              <a:rPr dirty="0" sz="350" b="1">
                <a:latin typeface="Arial"/>
                <a:cs typeface="Arial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ondiciones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prueba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estándar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del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350" b="1">
                <a:latin typeface="Arial"/>
                <a:cs typeface="Arial"/>
              </a:rPr>
              <a:t>Código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b="1">
                <a:latin typeface="Arial"/>
                <a:cs typeface="Arial"/>
              </a:rPr>
              <a:t>conduc</a:t>
            </a:r>
            <a:r>
              <a:rPr dirty="0" sz="350" spc="-95" b="1">
                <a:latin typeface="Arial"/>
                <a:cs typeface="Arial"/>
              </a:rPr>
              <a:t>t</a:t>
            </a:r>
            <a:r>
              <a:rPr dirty="0" sz="500" spc="-160">
                <a:latin typeface="Microsoft Sans Serif"/>
                <a:cs typeface="Microsoft Sans Serif"/>
              </a:rPr>
              <a:t>d</a:t>
            </a:r>
            <a:r>
              <a:rPr dirty="0" sz="350" spc="-20" b="1">
                <a:latin typeface="Arial"/>
                <a:cs typeface="Arial"/>
              </a:rPr>
              <a:t>a</a:t>
            </a:r>
            <a:r>
              <a:rPr dirty="0" sz="500" spc="5">
                <a:latin typeface="Microsoft Sans Serif"/>
                <a:cs typeface="Microsoft Sans Serif"/>
              </a:rPr>
              <a:t>i</a:t>
            </a:r>
            <a:r>
              <a:rPr dirty="0" sz="350" spc="-190" b="1">
                <a:latin typeface="Arial"/>
                <a:cs typeface="Arial"/>
              </a:rPr>
              <a:t>e</a:t>
            </a:r>
            <a:r>
              <a:rPr dirty="0" sz="500" spc="-60">
                <a:latin typeface="Microsoft Sans Serif"/>
                <a:cs typeface="Microsoft Sans Serif"/>
              </a:rPr>
              <a:t>s</a:t>
            </a:r>
            <a:r>
              <a:rPr dirty="0" sz="350" spc="-160" b="1">
                <a:latin typeface="Arial"/>
                <a:cs typeface="Arial"/>
              </a:rPr>
              <a:t>s</a:t>
            </a:r>
            <a:r>
              <a:rPr dirty="0" sz="500" spc="-150">
                <a:latin typeface="Microsoft Sans Serif"/>
                <a:cs typeface="Microsoft Sans Serif"/>
              </a:rPr>
              <a:t>p</a:t>
            </a:r>
            <a:r>
              <a:rPr dirty="0" sz="350" spc="35" b="1">
                <a:latin typeface="Arial"/>
                <a:cs typeface="Arial"/>
              </a:rPr>
              <a:t>t</a:t>
            </a:r>
            <a:r>
              <a:rPr dirty="0" sz="350" spc="-175" b="1">
                <a:latin typeface="Arial"/>
                <a:cs typeface="Arial"/>
              </a:rPr>
              <a:t>á</a:t>
            </a:r>
            <a:r>
              <a:rPr dirty="0" sz="500" spc="-95">
                <a:latin typeface="Microsoft Sans Serif"/>
                <a:cs typeface="Microsoft Sans Serif"/>
              </a:rPr>
              <a:t>o</a:t>
            </a:r>
            <a:r>
              <a:rPr dirty="0" sz="350" spc="-105" b="1">
                <a:latin typeface="Arial"/>
                <a:cs typeface="Arial"/>
              </a:rPr>
              <a:t>n</a:t>
            </a:r>
            <a:r>
              <a:rPr dirty="0" sz="500" spc="-140">
                <a:latin typeface="Microsoft Sans Serif"/>
                <a:cs typeface="Microsoft Sans Serif"/>
              </a:rPr>
              <a:t>s</a:t>
            </a:r>
            <a:r>
              <a:rPr dirty="0" sz="350" spc="-95" b="1">
                <a:latin typeface="Arial"/>
                <a:cs typeface="Arial"/>
              </a:rPr>
              <a:t>d</a:t>
            </a:r>
            <a:r>
              <a:rPr dirty="0" sz="500" spc="-20">
                <a:latin typeface="Microsoft Sans Serif"/>
                <a:cs typeface="Microsoft Sans Serif"/>
              </a:rPr>
              <a:t>i</a:t>
            </a:r>
            <a:r>
              <a:rPr dirty="0" sz="350" spc="-170" b="1">
                <a:latin typeface="Arial"/>
                <a:cs typeface="Arial"/>
              </a:rPr>
              <a:t>a</a:t>
            </a:r>
            <a:r>
              <a:rPr dirty="0" sz="500" spc="40">
                <a:latin typeface="Microsoft Sans Serif"/>
                <a:cs typeface="Microsoft Sans Serif"/>
              </a:rPr>
              <a:t>t</a:t>
            </a:r>
            <a:r>
              <a:rPr dirty="0" sz="500" spc="-114">
                <a:latin typeface="Microsoft Sans Serif"/>
                <a:cs typeface="Microsoft Sans Serif"/>
              </a:rPr>
              <a:t>i</a:t>
            </a:r>
            <a:r>
              <a:rPr dirty="0" sz="350" spc="-15" b="1">
                <a:latin typeface="Arial"/>
                <a:cs typeface="Arial"/>
              </a:rPr>
              <a:t>r</a:t>
            </a:r>
            <a:r>
              <a:rPr dirty="0" sz="500" spc="10">
                <a:latin typeface="Microsoft Sans Serif"/>
                <a:cs typeface="Microsoft Sans Serif"/>
              </a:rPr>
              <a:t>vo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protección</a:t>
            </a:r>
            <a:r>
              <a:rPr dirty="0" sz="500" spc="-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contra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  <a:tabLst>
                <a:tab pos="405765" algn="l"/>
              </a:tabLst>
            </a:pPr>
            <a:r>
              <a:rPr dirty="0" sz="350" spc="15" b="1">
                <a:latin typeface="Arial"/>
                <a:cs typeface="Arial"/>
              </a:rPr>
              <a:t>Vermont	</a:t>
            </a:r>
            <a:r>
              <a:rPr dirty="0" sz="500" spc="15">
                <a:latin typeface="Microsoft Sans Serif"/>
                <a:cs typeface="Microsoft Sans Serif"/>
              </a:rPr>
              <a:t>sobretensiones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Transformador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 spc="-1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tensión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689831" y="3750315"/>
            <a:ext cx="323215" cy="622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3495">
              <a:lnSpc>
                <a:spcPct val="117700"/>
              </a:lnSpc>
              <a:spcBef>
                <a:spcPts val="100"/>
              </a:spcBef>
            </a:pPr>
            <a:r>
              <a:rPr dirty="0" sz="850" spc="-25" b="1">
                <a:latin typeface="Arial"/>
                <a:cs typeface="Arial"/>
              </a:rPr>
              <a:t>TAPA  </a:t>
            </a:r>
            <a:r>
              <a:rPr dirty="0" sz="850" spc="-40" b="1">
                <a:latin typeface="Arial"/>
                <a:cs typeface="Arial"/>
              </a:rPr>
              <a:t>LPL </a:t>
            </a:r>
            <a:r>
              <a:rPr dirty="0" sz="850" spc="-35" b="1">
                <a:latin typeface="Arial"/>
                <a:cs typeface="Arial"/>
              </a:rPr>
              <a:t> </a:t>
            </a:r>
            <a:r>
              <a:rPr dirty="0" sz="850" spc="-60" b="1">
                <a:latin typeface="Arial"/>
                <a:cs typeface="Arial"/>
              </a:rPr>
              <a:t>LPS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spc="10" b="1">
                <a:latin typeface="Arial"/>
                <a:cs typeface="Arial"/>
              </a:rPr>
              <a:t>Vuelta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al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b="1">
                <a:latin typeface="Arial"/>
                <a:cs typeface="Arial"/>
              </a:rPr>
              <a:t>cole</a:t>
            </a:r>
            <a:endParaRPr sz="3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689831" y="4366518"/>
            <a:ext cx="1972310" cy="928369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350" spc="10" b="1">
                <a:latin typeface="Arial"/>
                <a:cs typeface="Arial"/>
              </a:rPr>
              <a:t>Conmutador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b</a:t>
            </a:r>
            <a:r>
              <a:rPr dirty="0" sz="350" spc="-135" b="1">
                <a:latin typeface="Arial"/>
                <a:cs typeface="Arial"/>
              </a:rPr>
              <a:t>a</a:t>
            </a:r>
            <a:r>
              <a:rPr dirty="0" sz="800" spc="-434">
                <a:latin typeface="Microsoft Sans Serif"/>
                <a:cs typeface="Microsoft Sans Serif"/>
              </a:rPr>
              <a:t>D</a:t>
            </a:r>
            <a:r>
              <a:rPr dirty="0" sz="350" spc="15" b="1">
                <a:latin typeface="Arial"/>
                <a:cs typeface="Arial"/>
              </a:rPr>
              <a:t>n</a:t>
            </a:r>
            <a:r>
              <a:rPr dirty="0" sz="350" spc="-10" b="1">
                <a:latin typeface="Arial"/>
                <a:cs typeface="Arial"/>
              </a:rPr>
              <a:t>d</a:t>
            </a:r>
            <a:r>
              <a:rPr dirty="0" sz="800" spc="-175">
                <a:latin typeface="Microsoft Sans Serif"/>
                <a:cs typeface="Microsoft Sans Serif"/>
              </a:rPr>
              <a:t>i</a:t>
            </a:r>
            <a:r>
              <a:rPr dirty="0" sz="350" spc="-5" b="1">
                <a:latin typeface="Arial"/>
                <a:cs typeface="Arial"/>
              </a:rPr>
              <a:t>a</a:t>
            </a:r>
            <a:r>
              <a:rPr dirty="0" sz="800" spc="-295">
                <a:latin typeface="Microsoft Sans Serif"/>
                <a:cs typeface="Microsoft Sans Serif"/>
              </a:rPr>
              <a:t>s</a:t>
            </a:r>
            <a:r>
              <a:rPr dirty="0" sz="350" spc="15" b="1">
                <a:latin typeface="Arial"/>
                <a:cs typeface="Arial"/>
              </a:rPr>
              <a:t>a</a:t>
            </a:r>
            <a:r>
              <a:rPr dirty="0" sz="350" spc="-155" b="1">
                <a:latin typeface="Arial"/>
                <a:cs typeface="Arial"/>
              </a:rPr>
              <a:t>n</a:t>
            </a:r>
            <a:r>
              <a:rPr dirty="0" sz="800" spc="-235">
                <a:latin typeface="Microsoft Sans Serif"/>
                <a:cs typeface="Microsoft Sans Serif"/>
              </a:rPr>
              <a:t>y</a:t>
            </a:r>
            <a:r>
              <a:rPr dirty="0" sz="350" spc="-15" b="1">
                <a:latin typeface="Arial"/>
                <a:cs typeface="Arial"/>
              </a:rPr>
              <a:t>c</a:t>
            </a:r>
            <a:r>
              <a:rPr dirty="0" sz="350" spc="-160" b="1">
                <a:latin typeface="Arial"/>
                <a:cs typeface="Arial"/>
              </a:rPr>
              <a:t>h</a:t>
            </a:r>
            <a:r>
              <a:rPr dirty="0" sz="800" spc="-280">
                <a:latin typeface="Microsoft Sans Serif"/>
                <a:cs typeface="Microsoft Sans Serif"/>
              </a:rPr>
              <a:t>u</a:t>
            </a:r>
            <a:r>
              <a:rPr dirty="0" sz="350" spc="15" b="1">
                <a:latin typeface="Arial"/>
                <a:cs typeface="Arial"/>
              </a:rPr>
              <a:t>a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-295" b="1">
                <a:latin typeface="Arial"/>
                <a:cs typeface="Arial"/>
              </a:rPr>
              <a:t>m</a:t>
            </a:r>
            <a:r>
              <a:rPr dirty="0" sz="800" spc="-130">
                <a:latin typeface="Microsoft Sans Serif"/>
                <a:cs typeface="Microsoft Sans Serif"/>
              </a:rPr>
              <a:t>n</a:t>
            </a:r>
            <a:r>
              <a:rPr dirty="0" sz="350" spc="-45" b="1">
                <a:latin typeface="Arial"/>
                <a:cs typeface="Arial"/>
              </a:rPr>
              <a:t>ó</a:t>
            </a:r>
            <a:r>
              <a:rPr dirty="0" sz="800" spc="-180">
                <a:latin typeface="Microsoft Sans Serif"/>
                <a:cs typeface="Microsoft Sans Serif"/>
              </a:rPr>
              <a:t>t</a:t>
            </a:r>
            <a:r>
              <a:rPr dirty="0" sz="350" b="1">
                <a:latin typeface="Arial"/>
                <a:cs typeface="Arial"/>
              </a:rPr>
              <a:t>v</a:t>
            </a:r>
            <a:r>
              <a:rPr dirty="0" sz="350" spc="-60" b="1">
                <a:latin typeface="Arial"/>
                <a:cs typeface="Arial"/>
              </a:rPr>
              <a:t>i</a:t>
            </a:r>
            <a:r>
              <a:rPr dirty="0" sz="800" spc="-390">
                <a:latin typeface="Microsoft Sans Serif"/>
                <a:cs typeface="Microsoft Sans Serif"/>
              </a:rPr>
              <a:t>o</a:t>
            </a:r>
            <a:r>
              <a:rPr dirty="0" sz="350" spc="5" b="1">
                <a:latin typeface="Arial"/>
                <a:cs typeface="Arial"/>
              </a:rPr>
              <a:t>l</a:t>
            </a:r>
            <a:r>
              <a:rPr dirty="0" sz="350" b="1">
                <a:latin typeface="Arial"/>
                <a:cs typeface="Arial"/>
              </a:rPr>
              <a:t>  </a:t>
            </a:r>
            <a:r>
              <a:rPr dirty="0" sz="350" spc="20" b="1">
                <a:latin typeface="Arial"/>
                <a:cs typeface="Arial"/>
              </a:rPr>
              <a:t> </a:t>
            </a:r>
            <a:r>
              <a:rPr dirty="0" sz="800" spc="60">
                <a:latin typeface="Microsoft Sans Serif"/>
                <a:cs typeface="Microsoft Sans Serif"/>
              </a:rPr>
              <a:t>r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5">
                <a:latin typeface="Microsoft Sans Serif"/>
                <a:cs typeface="Microsoft Sans Serif"/>
              </a:rPr>
              <a:t> </a:t>
            </a:r>
            <a:r>
              <a:rPr dirty="0" sz="800" spc="40">
                <a:latin typeface="Microsoft Sans Serif"/>
                <a:cs typeface="Microsoft Sans Serif"/>
              </a:rPr>
              <a:t>miniatura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dirty="0" sz="850" spc="-25" b="1">
                <a:latin typeface="Arial"/>
                <a:cs typeface="Arial"/>
              </a:rPr>
              <a:t>MCCB</a:t>
            </a:r>
            <a:r>
              <a:rPr dirty="0" sz="850" spc="390" b="1">
                <a:latin typeface="Arial"/>
                <a:cs typeface="Arial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Disyuntor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en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caja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moldeada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  <a:tabLst>
                <a:tab pos="405765" algn="l"/>
              </a:tabLst>
            </a:pPr>
            <a:r>
              <a:rPr dirty="0" sz="850" spc="-25" b="1">
                <a:latin typeface="Arial"/>
                <a:cs typeface="Arial"/>
              </a:rPr>
              <a:t>M.J.	</a:t>
            </a:r>
            <a:r>
              <a:rPr dirty="0" sz="800" spc="40">
                <a:latin typeface="Microsoft Sans Serif"/>
                <a:cs typeface="Microsoft Sans Serif"/>
              </a:rPr>
              <a:t>Multiunión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350" spc="15" b="1">
                <a:latin typeface="Arial"/>
                <a:cs typeface="Arial"/>
              </a:rPr>
              <a:t>Movimiento       </a:t>
            </a:r>
            <a:r>
              <a:rPr dirty="0" sz="350" spc="114" b="1">
                <a:latin typeface="Arial"/>
                <a:cs typeface="Arial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Varistores</a:t>
            </a:r>
            <a:r>
              <a:rPr dirty="0" sz="650" spc="-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óxido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metálico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dirty="0" sz="350" spc="15" b="1">
                <a:latin typeface="Arial"/>
                <a:cs typeface="Arial"/>
              </a:rPr>
              <a:t>Miembro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del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-70" b="1">
                <a:latin typeface="Arial"/>
                <a:cs typeface="Arial"/>
              </a:rPr>
              <a:t>Parla</a:t>
            </a:r>
            <a:r>
              <a:rPr dirty="0" sz="700" spc="-70">
                <a:latin typeface="Microsoft Sans Serif"/>
                <a:cs typeface="Microsoft Sans Serif"/>
              </a:rPr>
              <a:t>P</a:t>
            </a:r>
            <a:r>
              <a:rPr dirty="0" sz="350" spc="-70" b="1">
                <a:latin typeface="Arial"/>
                <a:cs typeface="Arial"/>
              </a:rPr>
              <a:t>m</a:t>
            </a:r>
            <a:r>
              <a:rPr dirty="0" sz="700" spc="-70">
                <a:latin typeface="Microsoft Sans Serif"/>
                <a:cs typeface="Microsoft Sans Serif"/>
              </a:rPr>
              <a:t>u</a:t>
            </a:r>
            <a:r>
              <a:rPr dirty="0" sz="350" spc="-70" b="1">
                <a:latin typeface="Arial"/>
                <a:cs typeface="Arial"/>
              </a:rPr>
              <a:t>en</a:t>
            </a:r>
            <a:r>
              <a:rPr dirty="0" sz="700" spc="-70">
                <a:latin typeface="Microsoft Sans Serif"/>
                <a:cs typeface="Microsoft Sans Serif"/>
              </a:rPr>
              <a:t>n</a:t>
            </a:r>
            <a:r>
              <a:rPr dirty="0" sz="350" spc="-70" b="1">
                <a:latin typeface="Arial"/>
                <a:cs typeface="Arial"/>
              </a:rPr>
              <a:t>to</a:t>
            </a:r>
            <a:r>
              <a:rPr dirty="0" sz="700" spc="-70">
                <a:latin typeface="Microsoft Sans Serif"/>
                <a:cs typeface="Microsoft Sans Serif"/>
              </a:rPr>
              <a:t>to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máxima</a:t>
            </a:r>
            <a:r>
              <a:rPr dirty="0" sz="700" spc="5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potencia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350" spc="5" b="1">
                <a:latin typeface="Arial"/>
                <a:cs typeface="Arial"/>
              </a:rPr>
              <a:t>Potencial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de</a:t>
            </a:r>
            <a:r>
              <a:rPr dirty="0" sz="350" spc="-5" b="1">
                <a:latin typeface="Arial"/>
                <a:cs typeface="Arial"/>
              </a:rPr>
              <a:t> </a:t>
            </a:r>
            <a:r>
              <a:rPr dirty="0" sz="350" spc="-75" b="1">
                <a:latin typeface="Arial"/>
                <a:cs typeface="Arial"/>
              </a:rPr>
              <a:t>poten</a:t>
            </a:r>
            <a:r>
              <a:rPr dirty="0" sz="650" spc="-75">
                <a:latin typeface="Microsoft Sans Serif"/>
                <a:cs typeface="Microsoft Sans Serif"/>
              </a:rPr>
              <a:t>S</a:t>
            </a:r>
            <a:r>
              <a:rPr dirty="0" sz="350" spc="-75" b="1">
                <a:latin typeface="Arial"/>
                <a:cs typeface="Arial"/>
              </a:rPr>
              <a:t>ci</a:t>
            </a:r>
            <a:r>
              <a:rPr dirty="0" sz="650" spc="-75">
                <a:latin typeface="Microsoft Sans Serif"/>
                <a:cs typeface="Microsoft Sans Serif"/>
              </a:rPr>
              <a:t>e</a:t>
            </a:r>
            <a:r>
              <a:rPr dirty="0" sz="350" spc="-75" b="1">
                <a:latin typeface="Arial"/>
                <a:cs typeface="Arial"/>
              </a:rPr>
              <a:t>a</a:t>
            </a:r>
            <a:r>
              <a:rPr dirty="0" sz="350" spc="-35" b="1">
                <a:latin typeface="Arial"/>
                <a:cs typeface="Arial"/>
              </a:rPr>
              <a:t> </a:t>
            </a:r>
            <a:r>
              <a:rPr dirty="0" sz="650" spc="-120">
                <a:latin typeface="Microsoft Sans Serif"/>
                <a:cs typeface="Microsoft Sans Serif"/>
              </a:rPr>
              <a:t>g</a:t>
            </a:r>
            <a:r>
              <a:rPr dirty="0" sz="350" spc="-120" b="1">
                <a:latin typeface="Arial"/>
                <a:cs typeface="Arial"/>
              </a:rPr>
              <a:t>má</a:t>
            </a:r>
            <a:r>
              <a:rPr dirty="0" sz="650" spc="-120">
                <a:latin typeface="Microsoft Sans Serif"/>
                <a:cs typeface="Microsoft Sans Serif"/>
              </a:rPr>
              <a:t>u</a:t>
            </a:r>
            <a:r>
              <a:rPr dirty="0" sz="350" spc="-120" b="1">
                <a:latin typeface="Arial"/>
                <a:cs typeface="Arial"/>
              </a:rPr>
              <a:t>xi</a:t>
            </a:r>
            <a:r>
              <a:rPr dirty="0" sz="650" spc="-120">
                <a:latin typeface="Microsoft Sans Serif"/>
                <a:cs typeface="Microsoft Sans Serif"/>
              </a:rPr>
              <a:t>i</a:t>
            </a:r>
            <a:r>
              <a:rPr dirty="0" sz="350" spc="-120" b="1">
                <a:latin typeface="Arial"/>
                <a:cs typeface="Arial"/>
              </a:rPr>
              <a:t>m</a:t>
            </a:r>
            <a:r>
              <a:rPr dirty="0" sz="650" spc="-120">
                <a:latin typeface="Microsoft Sans Serif"/>
                <a:cs typeface="Microsoft Sans Serif"/>
              </a:rPr>
              <a:t>d</a:t>
            </a:r>
            <a:r>
              <a:rPr dirty="0" sz="350" spc="-120" b="1">
                <a:latin typeface="Arial"/>
                <a:cs typeface="Arial"/>
              </a:rPr>
              <a:t>a</a:t>
            </a:r>
            <a:r>
              <a:rPr dirty="0" sz="650" spc="-120">
                <a:latin typeface="Microsoft Sans Serif"/>
                <a:cs typeface="Microsoft Sans Serif"/>
              </a:rPr>
              <a:t>o</a:t>
            </a:r>
            <a:r>
              <a:rPr dirty="0" sz="350" spc="-120" b="1">
                <a:latin typeface="Arial"/>
                <a:cs typeface="Arial"/>
              </a:rPr>
              <a:t>(M</a:t>
            </a:r>
            <a:r>
              <a:rPr dirty="0" sz="650" spc="-120">
                <a:latin typeface="Microsoft Sans Serif"/>
                <a:cs typeface="Microsoft Sans Serif"/>
              </a:rPr>
              <a:t>r</a:t>
            </a:r>
            <a:r>
              <a:rPr dirty="0" sz="350" spc="-120" b="1">
                <a:latin typeface="Arial"/>
                <a:cs typeface="Arial"/>
              </a:rPr>
              <a:t>P</a:t>
            </a:r>
            <a:r>
              <a:rPr dirty="0" sz="650" spc="-120">
                <a:latin typeface="Microsoft Sans Serif"/>
                <a:cs typeface="Microsoft Sans Serif"/>
              </a:rPr>
              <a:t>d</a:t>
            </a:r>
            <a:r>
              <a:rPr dirty="0" sz="350" spc="-120" b="1">
                <a:latin typeface="Arial"/>
                <a:cs typeface="Arial"/>
              </a:rPr>
              <a:t>PT</a:t>
            </a:r>
            <a:r>
              <a:rPr dirty="0" sz="650" spc="-120">
                <a:latin typeface="Microsoft Sans Serif"/>
                <a:cs typeface="Microsoft Sans Serif"/>
              </a:rPr>
              <a:t>e</a:t>
            </a:r>
            <a:r>
              <a:rPr dirty="0" sz="350" spc="-120" b="1">
                <a:latin typeface="Arial"/>
                <a:cs typeface="Arial"/>
              </a:rPr>
              <a:t>)</a:t>
            </a:r>
            <a:r>
              <a:rPr dirty="0" sz="350" spc="130" b="1">
                <a:latin typeface="Arial"/>
                <a:cs typeface="Arial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l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40">
                <a:latin typeface="Microsoft Sans Serif"/>
                <a:cs typeface="Microsoft Sans Serif"/>
              </a:rPr>
              <a:t>punto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5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máxima</a:t>
            </a:r>
            <a:r>
              <a:rPr dirty="0" sz="650" spc="10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potencia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689830" y="5274571"/>
            <a:ext cx="327660" cy="470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38100">
              <a:lnSpc>
                <a:spcPct val="117700"/>
              </a:lnSpc>
              <a:spcBef>
                <a:spcPts val="100"/>
              </a:spcBef>
            </a:pPr>
            <a:r>
              <a:rPr dirty="0" sz="850" spc="35" b="1">
                <a:latin typeface="Arial"/>
                <a:cs typeface="Arial"/>
              </a:rPr>
              <a:t>MV </a:t>
            </a:r>
            <a:r>
              <a:rPr dirty="0" sz="850" spc="40" b="1">
                <a:latin typeface="Arial"/>
                <a:cs typeface="Arial"/>
              </a:rPr>
              <a:t> </a:t>
            </a:r>
            <a:r>
              <a:rPr dirty="0" sz="850" spc="25" b="1">
                <a:latin typeface="Arial"/>
                <a:cs typeface="Arial"/>
              </a:rPr>
              <a:t>MWT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b="1">
                <a:latin typeface="Arial"/>
                <a:cs typeface="Arial"/>
              </a:rPr>
              <a:t>Código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Postal</a:t>
            </a:r>
            <a:endParaRPr sz="3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585993" y="3881729"/>
            <a:ext cx="1438910" cy="11061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 marR="81915">
              <a:lnSpc>
                <a:spcPct val="139200"/>
              </a:lnSpc>
              <a:spcBef>
                <a:spcPts val="110"/>
              </a:spcBef>
            </a:pPr>
            <a:r>
              <a:rPr dirty="0" sz="800" spc="30">
                <a:latin typeface="Microsoft Sans Serif"/>
                <a:cs typeface="Microsoft Sans Serif"/>
              </a:rPr>
              <a:t>Telururo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5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cadmio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Seleniuro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cobre,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indio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galio </a:t>
            </a:r>
            <a:r>
              <a:rPr dirty="0" sz="700" spc="-17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Seleniuro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de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15">
                <a:latin typeface="Microsoft Sans Serif"/>
                <a:cs typeface="Microsoft Sans Serif"/>
              </a:rPr>
              <a:t>cobre,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30">
                <a:latin typeface="Microsoft Sans Serif"/>
                <a:cs typeface="Microsoft Sans Serif"/>
              </a:rPr>
              <a:t>indio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5">
                <a:latin typeface="Microsoft Sans Serif"/>
                <a:cs typeface="Microsoft Sans Serif"/>
              </a:rPr>
              <a:t>y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galio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25000"/>
              </a:lnSpc>
              <a:spcBef>
                <a:spcPts val="20"/>
              </a:spcBef>
            </a:pPr>
            <a:r>
              <a:rPr dirty="0" sz="800" spc="25">
                <a:latin typeface="Microsoft Sans Serif"/>
                <a:cs typeface="Microsoft Sans Serif"/>
              </a:rPr>
              <a:t>Concentrador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Fotovoltaico</a:t>
            </a:r>
            <a:r>
              <a:rPr dirty="0" sz="800" spc="-2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 </a:t>
            </a:r>
            <a:r>
              <a:rPr dirty="0" sz="800" spc="-200">
                <a:latin typeface="Microsoft Sans Serif"/>
                <a:cs typeface="Microsoft Sans Serif"/>
              </a:rPr>
              <a:t> </a:t>
            </a:r>
            <a:r>
              <a:rPr dirty="0" sz="800">
                <a:latin typeface="Microsoft Sans Serif"/>
                <a:cs typeface="Microsoft Sans Serif"/>
              </a:rPr>
              <a:t>Silicio</a:t>
            </a:r>
            <a:r>
              <a:rPr dirty="0" sz="800" spc="-1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Cristalino</a:t>
            </a:r>
            <a:endParaRPr sz="800">
              <a:latin typeface="Microsoft Sans Serif"/>
              <a:cs typeface="Microsoft Sans Serif"/>
            </a:endParaRPr>
          </a:p>
          <a:p>
            <a:pPr marL="12700" marR="254635">
              <a:lnSpc>
                <a:spcPts val="1200"/>
              </a:lnSpc>
              <a:spcBef>
                <a:spcPts val="60"/>
              </a:spcBef>
            </a:pPr>
            <a:r>
              <a:rPr dirty="0" sz="600" spc="25">
                <a:latin typeface="Microsoft Sans Serif"/>
                <a:cs typeface="Microsoft Sans Serif"/>
              </a:rPr>
              <a:t>Transformador </a:t>
            </a:r>
            <a:r>
              <a:rPr dirty="0" sz="600" spc="20">
                <a:latin typeface="Microsoft Sans Serif"/>
                <a:cs typeface="Microsoft Sans Serif"/>
              </a:rPr>
              <a:t>de </a:t>
            </a:r>
            <a:r>
              <a:rPr dirty="0" sz="600" spc="25">
                <a:latin typeface="Microsoft Sans Serif"/>
                <a:cs typeface="Microsoft Sans Serif"/>
              </a:rPr>
              <a:t>corriente </a:t>
            </a:r>
            <a:r>
              <a:rPr dirty="0" sz="600" spc="30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Corriente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continua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0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sulfuro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585993" y="5182261"/>
            <a:ext cx="1587500" cy="2549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20">
                <a:latin typeface="Microsoft Sans Serif"/>
                <a:cs typeface="Microsoft Sans Serif"/>
              </a:rPr>
              <a:t>Operador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sistema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distribución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células</a:t>
            </a:r>
            <a:endParaRPr sz="550">
              <a:latin typeface="Microsoft Sans Serif"/>
              <a:cs typeface="Microsoft Sans Serif"/>
            </a:endParaRPr>
          </a:p>
          <a:p>
            <a:pPr marL="12700" marR="16510">
              <a:lnSpc>
                <a:spcPct val="181800"/>
              </a:lnSpc>
            </a:pPr>
            <a:r>
              <a:rPr dirty="0" sz="550" spc="10">
                <a:latin typeface="Microsoft Sans Serif"/>
                <a:cs typeface="Microsoft Sans Serif"/>
              </a:rPr>
              <a:t>solares </a:t>
            </a:r>
            <a:r>
              <a:rPr dirty="0" sz="550" spc="5">
                <a:latin typeface="Microsoft Sans Serif"/>
                <a:cs typeface="Microsoft Sans Serif"/>
              </a:rPr>
              <a:t>sensibilizadas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20">
                <a:latin typeface="Microsoft Sans Serif"/>
                <a:cs typeface="Microsoft Sans Serif"/>
              </a:rPr>
              <a:t>colorante </a:t>
            </a:r>
            <a:r>
              <a:rPr dirty="0" sz="550" spc="15">
                <a:latin typeface="Microsoft Sans Serif"/>
                <a:cs typeface="Microsoft Sans Serif"/>
              </a:rPr>
              <a:t>Envoltura </a:t>
            </a:r>
            <a:r>
              <a:rPr dirty="0" sz="550" spc="2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del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emisor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células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solares</a:t>
            </a:r>
            <a:r>
              <a:rPr dirty="0" sz="550">
                <a:latin typeface="Microsoft Sans Serif"/>
                <a:cs typeface="Microsoft Sans Serif"/>
              </a:rPr>
              <a:t> </a:t>
            </a:r>
            <a:r>
              <a:rPr dirty="0" sz="550" spc="5">
                <a:latin typeface="Microsoft Sans Serif"/>
                <a:cs typeface="Microsoft Sans Serif"/>
              </a:rPr>
              <a:t>sensibilizadas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con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colorante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450" spc="5">
                <a:latin typeface="Microsoft Sans Serif"/>
                <a:cs typeface="Microsoft Sans Serif"/>
              </a:rPr>
              <a:t>Factor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3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llenado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750" spc="25">
                <a:latin typeface="Microsoft Sans Serif"/>
                <a:cs typeface="Microsoft Sans Serif"/>
              </a:rPr>
              <a:t>Arseniuro</a:t>
            </a:r>
            <a:r>
              <a:rPr dirty="0" sz="750" spc="-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de</a:t>
            </a:r>
            <a:r>
              <a:rPr dirty="0" sz="750" spc="-30">
                <a:latin typeface="Microsoft Sans Serif"/>
                <a:cs typeface="Microsoft Sans Serif"/>
              </a:rPr>
              <a:t> </a:t>
            </a:r>
            <a:r>
              <a:rPr dirty="0" sz="750" spc="25">
                <a:latin typeface="Microsoft Sans Serif"/>
                <a:cs typeface="Microsoft Sans Serif"/>
              </a:rPr>
              <a:t>galio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650" spc="15">
                <a:latin typeface="Microsoft Sans Serif"/>
                <a:cs typeface="Microsoft Sans Serif"/>
              </a:rPr>
              <a:t>Dispositivo</a:t>
            </a:r>
            <a:r>
              <a:rPr dirty="0" sz="650" spc="-2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general</a:t>
            </a:r>
            <a:endParaRPr sz="650">
              <a:latin typeface="Microsoft Sans Serif"/>
              <a:cs typeface="Microsoft Sans Serif"/>
            </a:endParaRPr>
          </a:p>
          <a:p>
            <a:pPr marL="12700" marR="558165">
              <a:lnSpc>
                <a:spcPct val="153900"/>
              </a:lnSpc>
            </a:pPr>
            <a:r>
              <a:rPr dirty="0" sz="650" spc="10">
                <a:latin typeface="Microsoft Sans Serif"/>
                <a:cs typeface="Microsoft Sans Serif"/>
              </a:rPr>
              <a:t>Tubos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10">
                <a:latin typeface="Microsoft Sans Serif"/>
                <a:cs typeface="Microsoft Sans Serif"/>
              </a:rPr>
              <a:t>descarga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20">
                <a:latin typeface="Microsoft Sans Serif"/>
                <a:cs typeface="Microsoft Sans Serif"/>
              </a:rPr>
              <a:t>de</a:t>
            </a:r>
            <a:r>
              <a:rPr dirty="0" sz="650" spc="-15">
                <a:latin typeface="Microsoft Sans Serif"/>
                <a:cs typeface="Microsoft Sans Serif"/>
              </a:rPr>
              <a:t> </a:t>
            </a:r>
            <a:r>
              <a:rPr dirty="0" sz="650" spc="5">
                <a:latin typeface="Microsoft Sans Serif"/>
                <a:cs typeface="Microsoft Sans Serif"/>
              </a:rPr>
              <a:t>gas </a:t>
            </a:r>
            <a:r>
              <a:rPr dirty="0" sz="650" spc="-155">
                <a:latin typeface="Microsoft Sans Serif"/>
                <a:cs typeface="Microsoft Sans Serif"/>
              </a:rPr>
              <a:t> </a:t>
            </a:r>
            <a:r>
              <a:rPr dirty="0" sz="650" spc="15">
                <a:latin typeface="Microsoft Sans Serif"/>
                <a:cs typeface="Microsoft Sans Serif"/>
              </a:rPr>
              <a:t>Dispositivo</a:t>
            </a:r>
            <a:r>
              <a:rPr dirty="0" sz="650" spc="-10">
                <a:latin typeface="Microsoft Sans Serif"/>
                <a:cs typeface="Microsoft Sans Serif"/>
              </a:rPr>
              <a:t> </a:t>
            </a:r>
            <a:r>
              <a:rPr dirty="0" sz="650" spc="25">
                <a:latin typeface="Microsoft Sans Serif"/>
                <a:cs typeface="Microsoft Sans Serif"/>
              </a:rPr>
              <a:t>generador</a:t>
            </a:r>
            <a:endParaRPr sz="650">
              <a:latin typeface="Microsoft Sans Serif"/>
              <a:cs typeface="Microsoft Sans Serif"/>
            </a:endParaRPr>
          </a:p>
          <a:p>
            <a:pPr marL="12700" marR="182880">
              <a:lnSpc>
                <a:spcPts val="1200"/>
              </a:lnSpc>
              <a:spcBef>
                <a:spcPts val="110"/>
              </a:spcBef>
            </a:pPr>
            <a:r>
              <a:rPr dirty="0" sz="800" spc="10">
                <a:latin typeface="Microsoft Sans Serif"/>
                <a:cs typeface="Microsoft Sans Serif"/>
              </a:rPr>
              <a:t>Sistema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global</a:t>
            </a:r>
            <a:r>
              <a:rPr dirty="0" sz="800" spc="-15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de</a:t>
            </a:r>
            <a:r>
              <a:rPr dirty="0" sz="800" spc="-20">
                <a:latin typeface="Microsoft Sans Serif"/>
                <a:cs typeface="Microsoft Sans Serif"/>
              </a:rPr>
              <a:t> </a:t>
            </a:r>
            <a:r>
              <a:rPr dirty="0" sz="800" spc="25">
                <a:latin typeface="Microsoft Sans Serif"/>
                <a:cs typeface="Microsoft Sans Serif"/>
              </a:rPr>
              <a:t>irradiación </a:t>
            </a:r>
            <a:r>
              <a:rPr dirty="0" sz="800" spc="-195">
                <a:latin typeface="Microsoft Sans Serif"/>
                <a:cs typeface="Microsoft Sans Serif"/>
              </a:rPr>
              <a:t> </a:t>
            </a:r>
            <a:r>
              <a:rPr dirty="0" sz="800" spc="30">
                <a:latin typeface="Microsoft Sans Serif"/>
                <a:cs typeface="Microsoft Sans Serif"/>
              </a:rPr>
              <a:t>horizontal </a:t>
            </a:r>
            <a:r>
              <a:rPr dirty="0" sz="800" spc="25">
                <a:latin typeface="Microsoft Sans Serif"/>
                <a:cs typeface="Microsoft Sans Serif"/>
              </a:rPr>
              <a:t>para </a:t>
            </a:r>
            <a:r>
              <a:rPr dirty="0" sz="800" spc="30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comunicaciones móviles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Heterojunción </a:t>
            </a:r>
            <a:r>
              <a:rPr dirty="0" sz="700" spc="20">
                <a:latin typeface="Microsoft Sans Serif"/>
                <a:cs typeface="Microsoft Sans Serif"/>
              </a:rPr>
              <a:t>de </a:t>
            </a:r>
            <a:r>
              <a:rPr dirty="0" sz="700" spc="25">
                <a:latin typeface="Microsoft Sans Serif"/>
                <a:cs typeface="Microsoft Sans Serif"/>
              </a:rPr>
              <a:t>irradiación </a:t>
            </a:r>
            <a:r>
              <a:rPr dirty="0" sz="700" spc="30">
                <a:latin typeface="Microsoft Sans Serif"/>
                <a:cs typeface="Microsoft Sans Serif"/>
              </a:rPr>
              <a:t> </a:t>
            </a:r>
            <a:r>
              <a:rPr dirty="0" sz="700" spc="20">
                <a:latin typeface="Microsoft Sans Serif"/>
                <a:cs typeface="Microsoft Sans Serif"/>
              </a:rPr>
              <a:t>inclinada</a:t>
            </a:r>
            <a:r>
              <a:rPr dirty="0" sz="700" spc="-10">
                <a:latin typeface="Microsoft Sans Serif"/>
                <a:cs typeface="Microsoft Sans Serif"/>
              </a:rPr>
              <a:t> </a:t>
            </a:r>
            <a:r>
              <a:rPr dirty="0" sz="700" spc="25">
                <a:latin typeface="Microsoft Sans Serif"/>
                <a:cs typeface="Microsoft Sans Serif"/>
              </a:rPr>
              <a:t>global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 spc="25">
                <a:latin typeface="Microsoft Sans Serif"/>
                <a:cs typeface="Microsoft Sans Serif"/>
              </a:rPr>
              <a:t>Alto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20">
                <a:latin typeface="Microsoft Sans Serif"/>
                <a:cs typeface="Microsoft Sans Serif"/>
              </a:rPr>
              <a:t>voltaje</a:t>
            </a:r>
            <a:endParaRPr sz="800">
              <a:latin typeface="Microsoft Sans Serif"/>
              <a:cs typeface="Microsoft Sans Serif"/>
            </a:endParaRPr>
          </a:p>
          <a:p>
            <a:pPr marL="12700" marR="245745">
              <a:lnSpc>
                <a:spcPts val="1200"/>
              </a:lnSpc>
              <a:spcBef>
                <a:spcPts val="60"/>
              </a:spcBef>
            </a:pPr>
            <a:r>
              <a:rPr dirty="0" sz="600">
                <a:latin typeface="Microsoft Sans Serif"/>
                <a:cs typeface="Microsoft Sans Serif"/>
              </a:rPr>
              <a:t>Células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10">
                <a:latin typeface="Microsoft Sans Serif"/>
                <a:cs typeface="Microsoft Sans Serif"/>
              </a:rPr>
              <a:t>solares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de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contacto</a:t>
            </a:r>
            <a:r>
              <a:rPr dirty="0" sz="600" spc="-15">
                <a:latin typeface="Microsoft Sans Serif"/>
                <a:cs typeface="Microsoft Sans Serif"/>
              </a:rPr>
              <a:t> </a:t>
            </a:r>
            <a:r>
              <a:rPr dirty="0" sz="600" spc="25">
                <a:latin typeface="Microsoft Sans Serif"/>
                <a:cs typeface="Microsoft Sans Serif"/>
              </a:rPr>
              <a:t>posterior </a:t>
            </a:r>
            <a:r>
              <a:rPr dirty="0" sz="600" spc="-145">
                <a:latin typeface="Microsoft Sans Serif"/>
                <a:cs typeface="Microsoft Sans Serif"/>
              </a:rPr>
              <a:t> </a:t>
            </a:r>
            <a:r>
              <a:rPr dirty="0" sz="600" spc="20">
                <a:latin typeface="Microsoft Sans Serif"/>
                <a:cs typeface="Microsoft Sans Serif"/>
              </a:rPr>
              <a:t>interdigitadas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192300" y="6950383"/>
            <a:ext cx="280670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6835">
              <a:lnSpc>
                <a:spcPct val="117700"/>
              </a:lnSpc>
              <a:spcBef>
                <a:spcPts val="100"/>
              </a:spcBef>
            </a:pPr>
            <a:r>
              <a:rPr dirty="0" sz="850" spc="5" b="1">
                <a:latin typeface="Arial"/>
                <a:cs typeface="Arial"/>
              </a:rPr>
              <a:t>GTI  </a:t>
            </a:r>
            <a:r>
              <a:rPr dirty="0" sz="850" spc="-65" b="1">
                <a:latin typeface="Arial"/>
                <a:cs typeface="Arial"/>
              </a:rPr>
              <a:t>HJT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spc="5" b="1">
                <a:latin typeface="Arial"/>
                <a:cs typeface="Arial"/>
              </a:rPr>
              <a:t>Alto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10" b="1">
                <a:latin typeface="Arial"/>
                <a:cs typeface="Arial"/>
              </a:rPr>
              <a:t>voltaje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50" spc="-10" b="1">
                <a:latin typeface="Arial"/>
                <a:cs typeface="Arial"/>
              </a:rPr>
              <a:t>IBC</a:t>
            </a:r>
            <a:endParaRPr sz="8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391025" y="7931617"/>
            <a:ext cx="146685" cy="150495"/>
          </a:xfrm>
          <a:prstGeom prst="rect">
            <a:avLst/>
          </a:prstGeom>
        </p:spPr>
        <p:txBody>
          <a:bodyPr wrap="square" lIns="0" tIns="184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700" b="1">
                <a:latin typeface="Arial"/>
                <a:cs typeface="Arial"/>
              </a:rPr>
              <a:t>1</a:t>
            </a:r>
            <a:r>
              <a:rPr dirty="0" sz="700" spc="-15" b="1">
                <a:latin typeface="Arial"/>
                <a:cs typeface="Arial"/>
              </a:rPr>
              <a:t> </a:t>
            </a:r>
            <a:r>
              <a:rPr dirty="0" sz="700" b="1"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9629" y="378001"/>
            <a:ext cx="267288" cy="378004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377993" y="378001"/>
            <a:ext cx="676275" cy="378460"/>
            <a:chOff x="377993" y="378001"/>
            <a:chExt cx="676275" cy="37846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993" y="378001"/>
              <a:ext cx="378007" cy="37800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6536" y="378001"/>
              <a:ext cx="267289" cy="378004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365300" y="3306768"/>
            <a:ext cx="2568575" cy="1068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b="1">
                <a:latin typeface="Arial"/>
                <a:cs typeface="Arial"/>
              </a:rPr>
              <a:t>—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350" spc="5" b="1">
                <a:latin typeface="Arial"/>
                <a:cs typeface="Arial"/>
              </a:rPr>
              <a:t>Compañía: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-20" b="1">
                <a:latin typeface="Arial"/>
                <a:cs typeface="Arial"/>
              </a:rPr>
              <a:t>ABB</a:t>
            </a:r>
            <a:r>
              <a:rPr dirty="0" sz="350" spc="-10" b="1">
                <a:latin typeface="Arial"/>
                <a:cs typeface="Arial"/>
              </a:rPr>
              <a:t> </a:t>
            </a:r>
            <a:r>
              <a:rPr dirty="0" sz="350" spc="5" b="1">
                <a:latin typeface="Arial"/>
                <a:cs typeface="Arial"/>
              </a:rPr>
              <a:t>Ltd.</a:t>
            </a:r>
            <a:endParaRPr sz="350">
              <a:latin typeface="Arial"/>
              <a:cs typeface="Arial"/>
            </a:endParaRPr>
          </a:p>
          <a:p>
            <a:pPr marL="12700" marR="1726564">
              <a:lnSpc>
                <a:spcPct val="125000"/>
              </a:lnSpc>
              <a:spcBef>
                <a:spcPts val="90"/>
              </a:spcBef>
            </a:pPr>
            <a:r>
              <a:rPr dirty="0" sz="800" spc="-5">
                <a:latin typeface="Microsoft Sans Serif"/>
                <a:cs typeface="Microsoft Sans Serif"/>
              </a:rPr>
              <a:t>Calle</a:t>
            </a:r>
            <a:r>
              <a:rPr dirty="0" sz="800" spc="-40">
                <a:latin typeface="Microsoft Sans Serif"/>
                <a:cs typeface="Microsoft Sans Serif"/>
              </a:rPr>
              <a:t> </a:t>
            </a:r>
            <a:r>
              <a:rPr dirty="0" sz="800" spc="35">
                <a:latin typeface="Microsoft Sans Serif"/>
                <a:cs typeface="Microsoft Sans Serif"/>
              </a:rPr>
              <a:t>Affoltern</a:t>
            </a:r>
            <a:r>
              <a:rPr dirty="0" sz="800" spc="-35">
                <a:latin typeface="Microsoft Sans Serif"/>
                <a:cs typeface="Microsoft Sans Serif"/>
              </a:rPr>
              <a:t> </a:t>
            </a:r>
            <a:r>
              <a:rPr dirty="0" sz="800" spc="10">
                <a:latin typeface="Microsoft Sans Serif"/>
                <a:cs typeface="Microsoft Sans Serif"/>
              </a:rPr>
              <a:t>44 </a:t>
            </a:r>
            <a:r>
              <a:rPr dirty="0" sz="800" spc="-204">
                <a:latin typeface="Microsoft Sans Serif"/>
                <a:cs typeface="Microsoft Sans Serif"/>
              </a:rPr>
              <a:t> </a:t>
            </a:r>
            <a:r>
              <a:rPr dirty="0" sz="800" spc="-5">
                <a:latin typeface="Microsoft Sans Serif"/>
                <a:cs typeface="Microsoft Sans Serif"/>
              </a:rPr>
              <a:t>CH-8050 </a:t>
            </a:r>
            <a:r>
              <a:rPr dirty="0" sz="800" spc="20">
                <a:latin typeface="Microsoft Sans Serif"/>
                <a:cs typeface="Microsoft Sans Serif"/>
              </a:rPr>
              <a:t>Zúrich </a:t>
            </a:r>
            <a:r>
              <a:rPr dirty="0" sz="800" spc="25">
                <a:latin typeface="Microsoft Sans Serif"/>
                <a:cs typeface="Microsoft Sans Serif"/>
              </a:rPr>
              <a:t> </a:t>
            </a:r>
            <a:r>
              <a:rPr dirty="0" sz="800" spc="-10">
                <a:latin typeface="Microsoft Sans Serif"/>
                <a:cs typeface="Microsoft Sans Serif"/>
              </a:rPr>
              <a:t>Suiza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dirty="0" sz="800" spc="30" b="1">
                <a:latin typeface="Arial"/>
                <a:cs typeface="Arial"/>
              </a:rPr>
              <a:t>https://new.abb.com/low-voltage/industries/solar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5300" y="8994499"/>
            <a:ext cx="2145665" cy="1343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6355">
              <a:lnSpc>
                <a:spcPct val="121200"/>
              </a:lnSpc>
              <a:spcBef>
                <a:spcPts val="100"/>
              </a:spcBef>
            </a:pPr>
            <a:r>
              <a:rPr dirty="0" sz="550" spc="-10">
                <a:latin typeface="Microsoft Sans Serif"/>
                <a:cs typeface="Microsoft Sans Serif"/>
              </a:rPr>
              <a:t>La </a:t>
            </a:r>
            <a:r>
              <a:rPr dirty="0" sz="550" spc="25">
                <a:latin typeface="Microsoft Sans Serif"/>
                <a:cs typeface="Microsoft Sans Serif"/>
              </a:rPr>
              <a:t>información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contenida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en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0">
                <a:latin typeface="Microsoft Sans Serif"/>
                <a:cs typeface="Microsoft Sans Serif"/>
              </a:rPr>
              <a:t>este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documento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-5">
                <a:latin typeface="Microsoft Sans Serif"/>
                <a:cs typeface="Microsoft Sans Serif"/>
              </a:rPr>
              <a:t>es </a:t>
            </a:r>
            <a:r>
              <a:rPr dirty="0" sz="550" spc="10">
                <a:latin typeface="Microsoft Sans Serif"/>
                <a:cs typeface="Microsoft Sans Serif"/>
              </a:rPr>
              <a:t>sólo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0">
                <a:latin typeface="Microsoft Sans Serif"/>
                <a:cs typeface="Microsoft Sans Serif"/>
              </a:rPr>
              <a:t>para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fines </a:t>
            </a:r>
            <a:r>
              <a:rPr dirty="0" sz="550" spc="-130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de</a:t>
            </a:r>
            <a:r>
              <a:rPr dirty="0" sz="550" spc="-10">
                <a:latin typeface="Microsoft Sans Serif"/>
                <a:cs typeface="Microsoft Sans Serif"/>
              </a:rPr>
              <a:t> </a:t>
            </a:r>
            <a:r>
              <a:rPr dirty="0" sz="550" spc="25">
                <a:latin typeface="Microsoft Sans Serif"/>
                <a:cs typeface="Microsoft Sans Serif"/>
              </a:rPr>
              <a:t>información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 spc="15">
                <a:latin typeface="Microsoft Sans Serif"/>
                <a:cs typeface="Microsoft Sans Serif"/>
              </a:rPr>
              <a:t>general.</a:t>
            </a:r>
            <a:endParaRPr sz="550">
              <a:latin typeface="Microsoft Sans Serif"/>
              <a:cs typeface="Microsoft Sans Serif"/>
            </a:endParaRPr>
          </a:p>
          <a:p>
            <a:pPr marL="12700" marR="5080">
              <a:lnSpc>
                <a:spcPts val="800"/>
              </a:lnSpc>
              <a:spcBef>
                <a:spcPts val="50"/>
              </a:spcBef>
            </a:pPr>
            <a:r>
              <a:rPr dirty="0" sz="500" spc="-25">
                <a:latin typeface="Microsoft Sans Serif"/>
                <a:cs typeface="Microsoft Sans Serif"/>
              </a:rPr>
              <a:t>Si </a:t>
            </a:r>
            <a:r>
              <a:rPr dirty="0" sz="500" spc="15">
                <a:latin typeface="Microsoft Sans Serif"/>
                <a:cs typeface="Microsoft Sans Serif"/>
              </a:rPr>
              <a:t>bien </a:t>
            </a:r>
            <a:r>
              <a:rPr dirty="0" sz="500" spc="-15">
                <a:latin typeface="Microsoft Sans Serif"/>
                <a:cs typeface="Microsoft Sans Serif"/>
              </a:rPr>
              <a:t>ABB </a:t>
            </a:r>
            <a:r>
              <a:rPr dirty="0" sz="500" spc="-5">
                <a:latin typeface="Microsoft Sans Serif"/>
                <a:cs typeface="Microsoft Sans Serif"/>
              </a:rPr>
              <a:t>se </a:t>
            </a:r>
            <a:r>
              <a:rPr dirty="0" sz="500" spc="10">
                <a:latin typeface="Microsoft Sans Serif"/>
                <a:cs typeface="Microsoft Sans Serif"/>
              </a:rPr>
              <a:t>esfuerza </a:t>
            </a:r>
            <a:r>
              <a:rPr dirty="0" sz="500" spc="30">
                <a:latin typeface="Microsoft Sans Serif"/>
                <a:cs typeface="Microsoft Sans Serif"/>
              </a:rPr>
              <a:t>por </a:t>
            </a:r>
            <a:r>
              <a:rPr dirty="0" sz="500" spc="25">
                <a:latin typeface="Microsoft Sans Serif"/>
                <a:cs typeface="Microsoft Sans Serif"/>
              </a:rPr>
              <a:t>mantener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20">
                <a:latin typeface="Microsoft Sans Serif"/>
                <a:cs typeface="Microsoft Sans Serif"/>
              </a:rPr>
              <a:t>información </a:t>
            </a:r>
            <a:r>
              <a:rPr dirty="0" sz="500" spc="10">
                <a:latin typeface="Microsoft Sans Serif"/>
                <a:cs typeface="Microsoft Sans Serif"/>
              </a:rPr>
              <a:t>actualizada </a:t>
            </a:r>
            <a:r>
              <a:rPr dirty="0" sz="500" spc="5">
                <a:latin typeface="Microsoft Sans Serif"/>
                <a:cs typeface="Microsoft Sans Serif"/>
              </a:rPr>
              <a:t>y </a:t>
            </a:r>
            <a:r>
              <a:rPr dirty="0" sz="500" spc="10">
                <a:latin typeface="Microsoft Sans Serif"/>
                <a:cs typeface="Microsoft Sans Serif"/>
              </a:rPr>
              <a:t> correcta,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no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realiza </a:t>
            </a:r>
            <a:r>
              <a:rPr dirty="0" sz="500" spc="10">
                <a:latin typeface="Microsoft Sans Serif"/>
                <a:cs typeface="Microsoft Sans Serif"/>
              </a:rPr>
              <a:t>declaraciones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ni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garantías</a:t>
            </a:r>
            <a:r>
              <a:rPr dirty="0" sz="500" spc="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de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5">
                <a:latin typeface="Microsoft Sans Serif"/>
                <a:cs typeface="Microsoft Sans Serif"/>
              </a:rPr>
              <a:t>ningún</a:t>
            </a:r>
            <a:r>
              <a:rPr dirty="0" sz="50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tipo,</a:t>
            </a:r>
            <a:r>
              <a:rPr dirty="0" sz="500" spc="5">
                <a:latin typeface="Microsoft Sans Serif"/>
                <a:cs typeface="Microsoft Sans Serif"/>
              </a:rPr>
              <a:t> expresas </a:t>
            </a:r>
            <a:r>
              <a:rPr dirty="0" sz="500" spc="-12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o </a:t>
            </a:r>
            <a:r>
              <a:rPr dirty="0" sz="500" spc="10">
                <a:latin typeface="Microsoft Sans Serif"/>
                <a:cs typeface="Microsoft Sans Serif"/>
              </a:rPr>
              <a:t>implícitas, </a:t>
            </a:r>
            <a:r>
              <a:rPr dirty="0" sz="500" spc="15">
                <a:latin typeface="Microsoft Sans Serif"/>
                <a:cs typeface="Microsoft Sans Serif"/>
              </a:rPr>
              <a:t>sobre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20">
                <a:latin typeface="Microsoft Sans Serif"/>
                <a:cs typeface="Microsoft Sans Serif"/>
              </a:rPr>
              <a:t>integridad, </a:t>
            </a:r>
            <a:r>
              <a:rPr dirty="0" sz="500" spc="10">
                <a:latin typeface="Microsoft Sans Serif"/>
                <a:cs typeface="Microsoft Sans Serif"/>
              </a:rPr>
              <a:t>precisión, </a:t>
            </a:r>
            <a:r>
              <a:rPr dirty="0" sz="500" spc="15">
                <a:latin typeface="Microsoft Sans Serif"/>
                <a:cs typeface="Microsoft Sans Serif"/>
              </a:rPr>
              <a:t>confiabilidad, </a:t>
            </a:r>
            <a:r>
              <a:rPr dirty="0" sz="500" spc="20">
                <a:latin typeface="Microsoft Sans Serif"/>
                <a:cs typeface="Microsoft Sans Serif"/>
              </a:rPr>
              <a:t>idoneidad o </a:t>
            </a:r>
            <a:r>
              <a:rPr dirty="0" sz="500" spc="25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disponibilidad con respecto </a:t>
            </a:r>
            <a:r>
              <a:rPr dirty="0" sz="500">
                <a:latin typeface="Microsoft Sans Serif"/>
                <a:cs typeface="Microsoft Sans Serif"/>
              </a:rPr>
              <a:t>a </a:t>
            </a:r>
            <a:r>
              <a:rPr dirty="0" sz="500" spc="5">
                <a:latin typeface="Microsoft Sans Serif"/>
                <a:cs typeface="Microsoft Sans Serif"/>
              </a:rPr>
              <a:t>la </a:t>
            </a:r>
            <a:r>
              <a:rPr dirty="0" sz="500" spc="20">
                <a:latin typeface="Microsoft Sans Serif"/>
                <a:cs typeface="Microsoft Sans Serif"/>
              </a:rPr>
              <a:t>información, </a:t>
            </a:r>
            <a:r>
              <a:rPr dirty="0" sz="500" spc="5">
                <a:latin typeface="Microsoft Sans Serif"/>
                <a:cs typeface="Microsoft Sans Serif"/>
              </a:rPr>
              <a:t>los </a:t>
            </a:r>
            <a:r>
              <a:rPr dirty="0" sz="500" spc="15">
                <a:latin typeface="Microsoft Sans Serif"/>
                <a:cs typeface="Microsoft Sans Serif"/>
              </a:rPr>
              <a:t>productos, </a:t>
            </a:r>
            <a:r>
              <a:rPr dirty="0" sz="500" spc="5">
                <a:latin typeface="Microsoft Sans Serif"/>
                <a:cs typeface="Microsoft Sans Serif"/>
              </a:rPr>
              <a:t>los </a:t>
            </a:r>
            <a:r>
              <a:rPr dirty="0" sz="500" spc="10">
                <a:latin typeface="Microsoft Sans Serif"/>
                <a:cs typeface="Microsoft Sans Serif"/>
              </a:rPr>
              <a:t> </a:t>
            </a:r>
            <a:r>
              <a:rPr dirty="0" sz="500" spc="5">
                <a:latin typeface="Microsoft Sans Serif"/>
                <a:cs typeface="Microsoft Sans Serif"/>
              </a:rPr>
              <a:t>servicios </a:t>
            </a:r>
            <a:r>
              <a:rPr dirty="0" sz="500" spc="20">
                <a:latin typeface="Microsoft Sans Serif"/>
                <a:cs typeface="Microsoft Sans Serif"/>
              </a:rPr>
              <a:t>o </a:t>
            </a:r>
            <a:r>
              <a:rPr dirty="0" sz="500" spc="5">
                <a:latin typeface="Microsoft Sans Serif"/>
                <a:cs typeface="Microsoft Sans Serif"/>
              </a:rPr>
              <a:t>los </a:t>
            </a:r>
            <a:r>
              <a:rPr dirty="0" sz="500" spc="15">
                <a:latin typeface="Microsoft Sans Serif"/>
                <a:cs typeface="Microsoft Sans Serif"/>
              </a:rPr>
              <a:t>gráficos </a:t>
            </a:r>
            <a:r>
              <a:rPr dirty="0" sz="500" spc="10">
                <a:latin typeface="Microsoft Sans Serif"/>
                <a:cs typeface="Microsoft Sans Serif"/>
              </a:rPr>
              <a:t>relacionados </a:t>
            </a:r>
            <a:r>
              <a:rPr dirty="0" sz="500" spc="15">
                <a:latin typeface="Microsoft Sans Serif"/>
                <a:cs typeface="Microsoft Sans Serif"/>
              </a:rPr>
              <a:t>contenidos en </a:t>
            </a:r>
            <a:r>
              <a:rPr dirty="0" sz="500" spc="5">
                <a:latin typeface="Microsoft Sans Serif"/>
                <a:cs typeface="Microsoft Sans Serif"/>
              </a:rPr>
              <a:t>el </a:t>
            </a:r>
            <a:r>
              <a:rPr dirty="0" sz="500" spc="25">
                <a:latin typeface="Microsoft Sans Serif"/>
                <a:cs typeface="Microsoft Sans Serif"/>
              </a:rPr>
              <a:t>documento </a:t>
            </a:r>
            <a:r>
              <a:rPr dirty="0" sz="500" spc="15">
                <a:latin typeface="Microsoft Sans Serif"/>
                <a:cs typeface="Microsoft Sans Serif"/>
              </a:rPr>
              <a:t>para </a:t>
            </a:r>
            <a:r>
              <a:rPr dirty="0" sz="500" spc="20">
                <a:latin typeface="Microsoft Sans Serif"/>
                <a:cs typeface="Microsoft Sans Serif"/>
              </a:rPr>
              <a:t> </a:t>
            </a:r>
            <a:r>
              <a:rPr dirty="0" sz="500" spc="15">
                <a:latin typeface="Microsoft Sans Serif"/>
                <a:cs typeface="Microsoft Sans Serif"/>
              </a:rPr>
              <a:t>cualquier</a:t>
            </a:r>
            <a:r>
              <a:rPr dirty="0" sz="500" spc="-10">
                <a:latin typeface="Microsoft Sans Serif"/>
                <a:cs typeface="Microsoft Sans Serif"/>
              </a:rPr>
              <a:t> </a:t>
            </a:r>
            <a:r>
              <a:rPr dirty="0" sz="500" spc="20">
                <a:latin typeface="Microsoft Sans Serif"/>
                <a:cs typeface="Microsoft Sans Serif"/>
              </a:rPr>
              <a:t>propósito.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400" spc="5">
                <a:latin typeface="Microsoft Sans Serif"/>
                <a:cs typeface="Microsoft Sans Serif"/>
              </a:rPr>
              <a:t>Por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lo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tanto,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cualquier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confianza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depositada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en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dicha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15">
                <a:latin typeface="Microsoft Sans Serif"/>
                <a:cs typeface="Microsoft Sans Serif"/>
              </a:rPr>
              <a:t>información</a:t>
            </a:r>
            <a:r>
              <a:rPr dirty="0" sz="400" spc="5">
                <a:latin typeface="Microsoft Sans Serif"/>
                <a:cs typeface="Microsoft Sans Serif"/>
              </a:rPr>
              <a:t> </a:t>
            </a:r>
            <a:r>
              <a:rPr dirty="0" sz="400" spc="-5">
                <a:latin typeface="Microsoft Sans Serif"/>
                <a:cs typeface="Microsoft Sans Serif"/>
              </a:rPr>
              <a:t>se</a:t>
            </a:r>
            <a:r>
              <a:rPr dirty="0" sz="400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realiza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400" spc="15">
                <a:latin typeface="Microsoft Sans Serif"/>
                <a:cs typeface="Microsoft Sans Serif"/>
              </a:rPr>
              <a:t>estrictamente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bajo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5">
                <a:latin typeface="Microsoft Sans Serif"/>
                <a:cs typeface="Microsoft Sans Serif"/>
              </a:rPr>
              <a:t>su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20">
                <a:latin typeface="Microsoft Sans Serif"/>
                <a:cs typeface="Microsoft Sans Serif"/>
              </a:rPr>
              <a:t>propio</a:t>
            </a:r>
            <a:r>
              <a:rPr dirty="0" sz="400" spc="-15">
                <a:latin typeface="Microsoft Sans Serif"/>
                <a:cs typeface="Microsoft Sans Serif"/>
              </a:rPr>
              <a:t> </a:t>
            </a:r>
            <a:r>
              <a:rPr dirty="0" sz="400" spc="10">
                <a:latin typeface="Microsoft Sans Serif"/>
                <a:cs typeface="Microsoft Sans Serif"/>
              </a:rPr>
              <a:t>riesgo.</a:t>
            </a:r>
            <a:endParaRPr sz="400">
              <a:latin typeface="Microsoft Sans Serif"/>
              <a:cs typeface="Microsoft Sans Serif"/>
            </a:endParaRPr>
          </a:p>
          <a:p>
            <a:pPr marL="12700" marR="199390">
              <a:lnSpc>
                <a:spcPct val="148100"/>
              </a:lnSpc>
              <a:spcBef>
                <a:spcPts val="10"/>
              </a:spcBef>
            </a:pPr>
            <a:r>
              <a:rPr dirty="0" sz="450" spc="-10">
                <a:latin typeface="Microsoft Sans Serif"/>
                <a:cs typeface="Microsoft Sans Serif"/>
              </a:rPr>
              <a:t>ABB</a:t>
            </a:r>
            <a:r>
              <a:rPr dirty="0" sz="450" spc="-5">
                <a:latin typeface="Microsoft Sans Serif"/>
                <a:cs typeface="Microsoft Sans Serif"/>
              </a:rPr>
              <a:t> se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reserva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el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derecho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de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discontinuar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cualquier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producto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20">
                <a:latin typeface="Microsoft Sans Serif"/>
                <a:cs typeface="Microsoft Sans Serif"/>
              </a:rPr>
              <a:t>o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servicio </a:t>
            </a:r>
            <a:r>
              <a:rPr dirty="0" sz="450" spc="-10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en</a:t>
            </a:r>
            <a:r>
              <a:rPr dirty="0" sz="450" spc="-10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cualquier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25">
                <a:latin typeface="Microsoft Sans Serif"/>
                <a:cs typeface="Microsoft Sans Serif"/>
              </a:rPr>
              <a:t>momento.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450" spc="40">
                <a:latin typeface="Microsoft Sans Serif"/>
                <a:cs typeface="Microsoft Sans Serif"/>
              </a:rPr>
              <a:t>©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Copyright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2019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-10">
                <a:latin typeface="Microsoft Sans Serif"/>
                <a:cs typeface="Microsoft Sans Serif"/>
              </a:rPr>
              <a:t>ABB.</a:t>
            </a:r>
            <a:r>
              <a:rPr dirty="0" sz="450">
                <a:latin typeface="Microsoft Sans Serif"/>
                <a:cs typeface="Microsoft Sans Serif"/>
              </a:rPr>
              <a:t> Reservados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15">
                <a:latin typeface="Microsoft Sans Serif"/>
                <a:cs typeface="Microsoft Sans Serif"/>
              </a:rPr>
              <a:t>todos</a:t>
            </a:r>
            <a:r>
              <a:rPr dirty="0" sz="450" spc="-5">
                <a:latin typeface="Microsoft Sans Serif"/>
                <a:cs typeface="Microsoft Sans Serif"/>
              </a:rPr>
              <a:t> </a:t>
            </a:r>
            <a:r>
              <a:rPr dirty="0" sz="450" spc="5">
                <a:latin typeface="Microsoft Sans Serif"/>
                <a:cs typeface="Microsoft Sans Serif"/>
              </a:rPr>
              <a:t>los</a:t>
            </a:r>
            <a:r>
              <a:rPr dirty="0" sz="450">
                <a:latin typeface="Microsoft Sans Serif"/>
                <a:cs typeface="Microsoft Sans Serif"/>
              </a:rPr>
              <a:t> </a:t>
            </a:r>
            <a:r>
              <a:rPr dirty="0" sz="450" spc="10">
                <a:latin typeface="Microsoft Sans Serif"/>
                <a:cs typeface="Microsoft Sans Serif"/>
              </a:rPr>
              <a:t>derechos.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94629" y="9368805"/>
            <a:ext cx="120650" cy="958215"/>
          </a:xfrm>
          <a:prstGeom prst="rect">
            <a:avLst/>
          </a:prstGeom>
        </p:spPr>
        <p:txBody>
          <a:bodyPr wrap="square" lIns="0" tIns="171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>
                <a:latin typeface="Microsoft Sans Serif"/>
                <a:cs typeface="Microsoft Sans Serif"/>
              </a:rPr>
              <a:t>9AKK107492A3277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-</a:t>
            </a:r>
            <a:r>
              <a:rPr dirty="0" sz="550" spc="-5">
                <a:latin typeface="Microsoft Sans Serif"/>
                <a:cs typeface="Microsoft Sans Serif"/>
              </a:rPr>
              <a:t> </a:t>
            </a:r>
            <a:r>
              <a:rPr dirty="0" sz="550">
                <a:latin typeface="Microsoft Sans Serif"/>
                <a:cs typeface="Microsoft Sans Serif"/>
              </a:rPr>
              <a:t>09.2019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2024-09-23T16:08:39Z</dcterms:created>
  <dcterms:modified xsi:type="dcterms:W3CDTF">2024-09-23T16:08:39Z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LastSaved">
    <vt:filetime>2024-09-23T00:00:00Z</vt:filetime>
  </property>
</Properties>
</file>